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57" r:id="rId6"/>
    <p:sldId id="307" r:id="rId7"/>
    <p:sldId id="310" r:id="rId8"/>
    <p:sldId id="311" r:id="rId9"/>
    <p:sldId id="312" r:id="rId10"/>
    <p:sldId id="314" r:id="rId11"/>
    <p:sldId id="313" r:id="rId12"/>
    <p:sldId id="315" r:id="rId13"/>
    <p:sldId id="316" r:id="rId14"/>
    <p:sldId id="318" r:id="rId15"/>
    <p:sldId id="30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771"/>
  </p:normalViewPr>
  <p:slideViewPr>
    <p:cSldViewPr>
      <p:cViewPr varScale="1">
        <p:scale>
          <a:sx n="111" d="100"/>
          <a:sy n="111" d="100"/>
        </p:scale>
        <p:origin x="588" y="1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3/4/2024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a:t>
            </a:r>
            <a:r>
              <a:rPr lang="en-GB" altLang="en-US" b="1">
                <a:solidFill>
                  <a:srgbClr val="FFC000"/>
                </a:solidFill>
              </a:rPr>
              <a:t>– LCHS 4007</a:t>
            </a:r>
            <a:endParaRPr lang="en-GB" altLang="en-US" b="1" dirty="0">
              <a:solidFill>
                <a:srgbClr val="FFC000"/>
              </a:solidFill>
            </a:endParaRP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Session 2:</a:t>
            </a:r>
          </a:p>
          <a:p>
            <a:r>
              <a:rPr lang="en-GB" sz="2400" b="1" dirty="0"/>
              <a:t> MS Word Practical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107504" y="1289952"/>
            <a:ext cx="8784976"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374848" y="1024275"/>
            <a:ext cx="8661648"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374848" y="980728"/>
            <a:ext cx="8229600" cy="4401205"/>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in Healthcare</a:t>
            </a:r>
          </a:p>
          <a:p>
            <a:pPr algn="just"/>
            <a:r>
              <a:rPr lang="en-GB" sz="2000" dirty="0"/>
              <a:t>			4.2.1:  Electronic Health records</a:t>
            </a:r>
          </a:p>
          <a:p>
            <a:pPr algn="just"/>
            <a:r>
              <a:rPr lang="en-GB" sz="2000" dirty="0"/>
              <a:t>			4.2.2:  Artificial Intelligence</a:t>
            </a:r>
          </a:p>
          <a:p>
            <a:pPr algn="just"/>
            <a:r>
              <a:rPr lang="en-GB" sz="2000" dirty="0"/>
              <a: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251520" y="620688"/>
            <a:ext cx="8712968" cy="532453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p>
          <a:p>
            <a:pPr algn="just"/>
            <a:r>
              <a:rPr lang="en-GB" sz="2000" dirty="0"/>
              <a:t>“</a:t>
            </a:r>
            <a:r>
              <a:rPr lang="en-GB" sz="2000" b="0" i="1" dirty="0">
                <a:effectLst/>
                <a:latin typeface="Source Sans Pro" panose="020B0503030403020204" pitchFamily="34" charset="0"/>
              </a:rPr>
              <a:t>Health information technology can support the development of national learning health and care systems, which can be defined as health and care systems that continuously use data-enabled infrastructure to support policy and planning, public health, and personalisation of care</a:t>
            </a:r>
            <a:r>
              <a:rPr lang="en-GB" sz="2000" dirty="0">
                <a:solidFill>
                  <a:srgbClr val="505050"/>
                </a:solidFill>
                <a:latin typeface="Source Sans Pro" panose="020B0503030403020204" pitchFamily="34" charset="0"/>
              </a:rPr>
              <a:t>”.</a:t>
            </a:r>
            <a:endParaRPr lang="en-GB" sz="2000" i="1" dirty="0"/>
          </a:p>
          <a:p>
            <a:pPr algn="just"/>
            <a:endParaRPr lang="en-GB" sz="2000" i="1" dirty="0"/>
          </a:p>
          <a:p>
            <a:pPr algn="just"/>
            <a:r>
              <a:rPr lang="en-GB" sz="2000" b="1" dirty="0"/>
              <a:t>Source: </a:t>
            </a:r>
            <a:r>
              <a:rPr lang="en-GB" b="0" i="0" dirty="0">
                <a:effectLst/>
                <a:latin typeface="Arial" panose="020B0604020202020204" pitchFamily="34" charset="0"/>
              </a:rPr>
              <a:t>Sheikh Aziz; Anderson Michael; and Taylor David, 2021. Health information technology and digital innovation for national learning health and care systems. </a:t>
            </a:r>
            <a:r>
              <a:rPr lang="en-GB" b="0" i="1" dirty="0">
                <a:effectLst/>
                <a:latin typeface="Arial" panose="020B0604020202020204" pitchFamily="34" charset="0"/>
              </a:rPr>
              <a:t>The Lancet Digital Health</a:t>
            </a:r>
            <a:r>
              <a:rPr lang="en-GB" b="0" i="0" dirty="0">
                <a:effectLst/>
                <a:latin typeface="Arial" panose="020B0604020202020204" pitchFamily="34" charset="0"/>
              </a:rPr>
              <a:t>, </a:t>
            </a:r>
            <a:r>
              <a:rPr lang="en-GB" b="0" i="1" dirty="0">
                <a:effectLst/>
                <a:latin typeface="Arial" panose="020B0604020202020204" pitchFamily="34" charset="0"/>
              </a:rPr>
              <a:t>3</a:t>
            </a:r>
            <a:r>
              <a:rPr lang="en-GB" b="0" i="0" dirty="0">
                <a:effectLst/>
                <a:latin typeface="Arial" panose="020B0604020202020204" pitchFamily="34" charset="0"/>
              </a:rPr>
              <a:t>(6), pp.383-396</a:t>
            </a:r>
            <a:r>
              <a:rPr lang="en-GB" b="0" i="0" dirty="0">
                <a:solidFill>
                  <a:srgbClr val="222222"/>
                </a:solidFill>
                <a:effectLst/>
                <a:latin typeface="Arial" panose="020B0604020202020204" pitchFamily="34" charset="0"/>
              </a:rPr>
              <a:t>.</a:t>
            </a:r>
            <a:r>
              <a:rPr lang="en-GB" b="1" dirty="0"/>
              <a:t>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0"/>
            <a:ext cx="8229600" cy="620688"/>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323528" y="1228397"/>
            <a:ext cx="8172908"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467544" y="-99392"/>
            <a:ext cx="7632848" cy="5078313"/>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t>Dear Students, </a:t>
            </a:r>
          </a:p>
          <a:p>
            <a:pPr algn="just"/>
            <a:r>
              <a:rPr lang="en-US" sz="2400" b="1" dirty="0"/>
              <a:t>Please try to complete all the practical tasks during the class. If you cannot complete all the tasks during class, then please follow week 4 tutorials (session 1)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1119</Words>
  <Application>Microsoft Office PowerPoint</Application>
  <PresentationFormat>On-screen Show (4:3)</PresentationFormat>
  <Paragraphs>110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Arial</vt:lpstr>
      <vt:lpstr>Calibri</vt:lpstr>
      <vt:lpstr>Source Sans Pro</vt:lpstr>
      <vt:lpstr>20140311PresentationUWTSDTemplate</vt:lpstr>
      <vt:lpstr>Digital Skills and Research Methods – LCHS 4007</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Patronella Ganza</cp:lastModifiedBy>
  <cp:revision>194</cp:revision>
  <dcterms:created xsi:type="dcterms:W3CDTF">2015-04-14T15:21:28Z</dcterms:created>
  <dcterms:modified xsi:type="dcterms:W3CDTF">2024-03-04T16:27:06Z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