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sldIdLst>
    <p:sldId id="256" r:id="rId5"/>
    <p:sldId id="257" r:id="rId6"/>
    <p:sldId id="259" r:id="rId7"/>
    <p:sldId id="258"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0C4AC-1EA9-0440-55BF-42AE3583279F}" v="44" dt="2026-07-18T05:21:17.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9" autoAdjust="0"/>
    <p:restoredTop sz="94635"/>
  </p:normalViewPr>
  <p:slideViewPr>
    <p:cSldViewPr>
      <p:cViewPr varScale="1">
        <p:scale>
          <a:sx n="107" d="100"/>
          <a:sy n="107" d="100"/>
        </p:scale>
        <p:origin x="672" y="10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oriya Shaikh (2432365)" userId="S::2432365@student.uwtsd.ac.uk::eb376381-dc93-47ed-8a8b-d24a6a5c5446" providerId="AD" clId="Web-{AF50C4AC-1EA9-0440-55BF-42AE3583279F}"/>
    <pc:docChg chg="addSld modSld">
      <pc:chgData name="Hooriya Shaikh (2432365)" userId="S::2432365@student.uwtsd.ac.uk::eb376381-dc93-47ed-8a8b-d24a6a5c5446" providerId="AD" clId="Web-{AF50C4AC-1EA9-0440-55BF-42AE3583279F}" dt="2026-07-18T05:21:17.400" v="50" actId="20577"/>
      <pc:docMkLst>
        <pc:docMk/>
      </pc:docMkLst>
      <pc:sldChg chg="modSp">
        <pc:chgData name="Hooriya Shaikh (2432365)" userId="S::2432365@student.uwtsd.ac.uk::eb376381-dc93-47ed-8a8b-d24a6a5c5446" providerId="AD" clId="Web-{AF50C4AC-1EA9-0440-55BF-42AE3583279F}" dt="2026-07-18T04:35:09.896" v="9" actId="20577"/>
        <pc:sldMkLst>
          <pc:docMk/>
          <pc:sldMk cId="2589239513" sldId="256"/>
        </pc:sldMkLst>
        <pc:spChg chg="mod">
          <ac:chgData name="Hooriya Shaikh (2432365)" userId="S::2432365@student.uwtsd.ac.uk::eb376381-dc93-47ed-8a8b-d24a6a5c5446" providerId="AD" clId="Web-{AF50C4AC-1EA9-0440-55BF-42AE3583279F}" dt="2026-07-18T04:35:09.896" v="9" actId="20577"/>
          <ac:spMkLst>
            <pc:docMk/>
            <pc:sldMk cId="2589239513" sldId="256"/>
            <ac:spMk id="2" creationId="{41A8B740-F0B4-0659-B65C-19689F895B4D}"/>
          </ac:spMkLst>
        </pc:spChg>
        <pc:spChg chg="mod">
          <ac:chgData name="Hooriya Shaikh (2432365)" userId="S::2432365@student.uwtsd.ac.uk::eb376381-dc93-47ed-8a8b-d24a6a5c5446" providerId="AD" clId="Web-{AF50C4AC-1EA9-0440-55BF-42AE3583279F}" dt="2026-07-18T04:30:10.057" v="3" actId="20577"/>
          <ac:spMkLst>
            <pc:docMk/>
            <pc:sldMk cId="2589239513" sldId="256"/>
            <ac:spMk id="3" creationId="{15E81CDD-41B4-D4BA-6CA0-D5F03F33910D}"/>
          </ac:spMkLst>
        </pc:spChg>
      </pc:sldChg>
      <pc:sldChg chg="modSp new">
        <pc:chgData name="Hooriya Shaikh (2432365)" userId="S::2432365@student.uwtsd.ac.uk::eb376381-dc93-47ed-8a8b-d24a6a5c5446" providerId="AD" clId="Web-{AF50C4AC-1EA9-0440-55BF-42AE3583279F}" dt="2026-07-18T05:19:46.632" v="42" actId="20577"/>
        <pc:sldMkLst>
          <pc:docMk/>
          <pc:sldMk cId="808179676" sldId="257"/>
        </pc:sldMkLst>
        <pc:spChg chg="mod">
          <ac:chgData name="Hooriya Shaikh (2432365)" userId="S::2432365@student.uwtsd.ac.uk::eb376381-dc93-47ed-8a8b-d24a6a5c5446" providerId="AD" clId="Web-{AF50C4AC-1EA9-0440-55BF-42AE3583279F}" dt="2026-07-18T05:19:46.632" v="42" actId="20577"/>
          <ac:spMkLst>
            <pc:docMk/>
            <pc:sldMk cId="808179676" sldId="257"/>
            <ac:spMk id="2" creationId="{2D2C4AC3-634C-6115-9249-27C1FAD8E11F}"/>
          </ac:spMkLst>
        </pc:spChg>
        <pc:spChg chg="mod">
          <ac:chgData name="Hooriya Shaikh (2432365)" userId="S::2432365@student.uwtsd.ac.uk::eb376381-dc93-47ed-8a8b-d24a6a5c5446" providerId="AD" clId="Web-{AF50C4AC-1EA9-0440-55BF-42AE3583279F}" dt="2026-07-18T05:15:41.766" v="27" actId="20577"/>
          <ac:spMkLst>
            <pc:docMk/>
            <pc:sldMk cId="808179676" sldId="257"/>
            <ac:spMk id="3" creationId="{F1D4462E-84E4-C679-F23D-AA22BA30B46A}"/>
          </ac:spMkLst>
        </pc:spChg>
      </pc:sldChg>
      <pc:sldChg chg="modSp new">
        <pc:chgData name="Hooriya Shaikh (2432365)" userId="S::2432365@student.uwtsd.ac.uk::eb376381-dc93-47ed-8a8b-d24a6a5c5446" providerId="AD" clId="Web-{AF50C4AC-1EA9-0440-55BF-42AE3583279F}" dt="2026-07-18T05:19:31.913" v="40" actId="20577"/>
        <pc:sldMkLst>
          <pc:docMk/>
          <pc:sldMk cId="1268546263" sldId="258"/>
        </pc:sldMkLst>
        <pc:spChg chg="mod">
          <ac:chgData name="Hooriya Shaikh (2432365)" userId="S::2432365@student.uwtsd.ac.uk::eb376381-dc93-47ed-8a8b-d24a6a5c5446" providerId="AD" clId="Web-{AF50C4AC-1EA9-0440-55BF-42AE3583279F}" dt="2026-07-18T05:19:31.913" v="40" actId="20577"/>
          <ac:spMkLst>
            <pc:docMk/>
            <pc:sldMk cId="1268546263" sldId="258"/>
            <ac:spMk id="2" creationId="{A2EE07FC-67A3-3BD8-4B91-5B6FB9435C25}"/>
          </ac:spMkLst>
        </pc:spChg>
        <pc:spChg chg="mod">
          <ac:chgData name="Hooriya Shaikh (2432365)" userId="S::2432365@student.uwtsd.ac.uk::eb376381-dc93-47ed-8a8b-d24a6a5c5446" providerId="AD" clId="Web-{AF50C4AC-1EA9-0440-55BF-42AE3583279F}" dt="2026-07-18T05:18:09.973" v="35" actId="20577"/>
          <ac:spMkLst>
            <pc:docMk/>
            <pc:sldMk cId="1268546263" sldId="258"/>
            <ac:spMk id="3" creationId="{1427F230-9AE4-B35A-96E7-4CC072E2073E}"/>
          </ac:spMkLst>
        </pc:spChg>
      </pc:sldChg>
      <pc:sldChg chg="modSp new">
        <pc:chgData name="Hooriya Shaikh (2432365)" userId="S::2432365@student.uwtsd.ac.uk::eb376381-dc93-47ed-8a8b-d24a6a5c5446" providerId="AD" clId="Web-{AF50C4AC-1EA9-0440-55BF-42AE3583279F}" dt="2026-07-18T05:19:39.913" v="41" actId="20577"/>
        <pc:sldMkLst>
          <pc:docMk/>
          <pc:sldMk cId="467658786" sldId="259"/>
        </pc:sldMkLst>
        <pc:spChg chg="mod">
          <ac:chgData name="Hooriya Shaikh (2432365)" userId="S::2432365@student.uwtsd.ac.uk::eb376381-dc93-47ed-8a8b-d24a6a5c5446" providerId="AD" clId="Web-{AF50C4AC-1EA9-0440-55BF-42AE3583279F}" dt="2026-07-18T05:19:39.913" v="41" actId="20577"/>
          <ac:spMkLst>
            <pc:docMk/>
            <pc:sldMk cId="467658786" sldId="259"/>
            <ac:spMk id="2" creationId="{EA6702A5-55F9-FC86-6D06-6C8C64A6A5B2}"/>
          </ac:spMkLst>
        </pc:spChg>
        <pc:spChg chg="mod">
          <ac:chgData name="Hooriya Shaikh (2432365)" userId="S::2432365@student.uwtsd.ac.uk::eb376381-dc93-47ed-8a8b-d24a6a5c5446" providerId="AD" clId="Web-{AF50C4AC-1EA9-0440-55BF-42AE3583279F}" dt="2026-07-18T05:17:25.003" v="33" actId="20577"/>
          <ac:spMkLst>
            <pc:docMk/>
            <pc:sldMk cId="467658786" sldId="259"/>
            <ac:spMk id="3" creationId="{EB0B8D53-BCF5-74B5-931A-A2D9C3C94FA9}"/>
          </ac:spMkLst>
        </pc:spChg>
      </pc:sldChg>
      <pc:sldChg chg="modSp new">
        <pc:chgData name="Hooriya Shaikh (2432365)" userId="S::2432365@student.uwtsd.ac.uk::eb376381-dc93-47ed-8a8b-d24a6a5c5446" providerId="AD" clId="Web-{AF50C4AC-1EA9-0440-55BF-42AE3583279F}" dt="2026-07-18T05:21:17.400" v="50" actId="20577"/>
        <pc:sldMkLst>
          <pc:docMk/>
          <pc:sldMk cId="3248912739" sldId="260"/>
        </pc:sldMkLst>
        <pc:spChg chg="mod">
          <ac:chgData name="Hooriya Shaikh (2432365)" userId="S::2432365@student.uwtsd.ac.uk::eb376381-dc93-47ed-8a8b-d24a6a5c5446" providerId="AD" clId="Web-{AF50C4AC-1EA9-0440-55BF-42AE3583279F}" dt="2026-07-18T05:21:17.400" v="50" actId="20577"/>
          <ac:spMkLst>
            <pc:docMk/>
            <pc:sldMk cId="3248912739" sldId="260"/>
            <ac:spMk id="2" creationId="{8A93C2C0-9C1F-80D2-64B3-4D216645714F}"/>
          </ac:spMkLst>
        </pc:spChg>
        <pc:spChg chg="mod">
          <ac:chgData name="Hooriya Shaikh (2432365)" userId="S::2432365@student.uwtsd.ac.uk::eb376381-dc93-47ed-8a8b-d24a6a5c5446" providerId="AD" clId="Web-{AF50C4AC-1EA9-0440-55BF-42AE3583279F}" dt="2026-07-18T05:20:39.930" v="47" actId="20577"/>
          <ac:spMkLst>
            <pc:docMk/>
            <pc:sldMk cId="3248912739" sldId="260"/>
            <ac:spMk id="3" creationId="{0AA8BAEE-57D2-E215-A103-2CE6AB3941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DDFD7-E7B3-4137-9638-23C4C5E64A03}"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CF598B-F6DE-4916-8FA0-9E3F98058EC3}" type="slidenum">
              <a:rPr lang="en-US" smtClean="0"/>
              <a:t>‹#›</a:t>
            </a:fld>
            <a:endParaRPr lang="en-US"/>
          </a:p>
        </p:txBody>
      </p:sp>
    </p:spTree>
    <p:extLst>
      <p:ext uri="{BB962C8B-B14F-4D97-AF65-F5344CB8AC3E}">
        <p14:creationId xmlns:p14="http://schemas.microsoft.com/office/powerpoint/2010/main" val="2033393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sz="1600" dirty="0"/>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365760" y="6338703"/>
            <a:ext cx="2758440"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203704" y="6338703"/>
            <a:ext cx="1392578" cy="365125"/>
          </a:xfrm>
        </p:spPr>
        <p:txBody>
          <a:bodyPr/>
          <a:lstStyle/>
          <a:p>
            <a:fld id="{BAE57423-0748-47C1-8E47-ED714A2C27C2}" type="datetime1">
              <a:rPr lang="en-US" smtClean="0"/>
              <a:t>7/17/2026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96282" y="6342301"/>
            <a:ext cx="429207" cy="365125"/>
          </a:xfrm>
        </p:spPr>
        <p:txBody>
          <a:bodyPr/>
          <a:lstStyle/>
          <a:p>
            <a:fld id="{0B3A8078-5A32-4B09-ABA5-7ABEFD22E08A}"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9176" y="0"/>
            <a:ext cx="659282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544076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80287D-B680-4441-B88A-8931EA5A031B}"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3457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01064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982200" y="6343955"/>
            <a:ext cx="1260816" cy="365125"/>
          </a:xfrm>
        </p:spPr>
        <p:txBody>
          <a:bodyPr/>
          <a:lstStyle>
            <a:lvl1pPr>
              <a:defRPr>
                <a:solidFill>
                  <a:schemeClr val="tx1"/>
                </a:solidFill>
                <a:effectLst/>
              </a:defRPr>
            </a:lvl1pPr>
          </a:lstStyle>
          <a:p>
            <a:fld id="{601777FC-6488-4755-9099-7DE758D12A66}"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92944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49364" y="6343955"/>
            <a:ext cx="2202644" cy="365125"/>
          </a:xfrm>
        </p:spPr>
        <p:txBody>
          <a:bodyPr/>
          <a:lstStyle/>
          <a:p>
            <a:fld id="{5A2ED4EC-6CDE-4317-A225-F90341FD42E7}" type="datetime1">
              <a:rPr lang="en-US" smtClean="0"/>
              <a:t>7/17/2026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402531" y="6343955"/>
            <a:ext cx="429207" cy="365125"/>
          </a:xfrm>
        </p:spPr>
        <p:txBody>
          <a:bodyPr/>
          <a:lstStyle/>
          <a:p>
            <a:fld id="{0B3A8078-5A32-4B09-ABA5-7ABEFD22E08A}" type="slidenum">
              <a:rPr lang="en-US" smtClean="0"/>
              <a:t>‹#›</a:t>
            </a:fld>
            <a:endParaRPr lang="en-US" dirty="0"/>
          </a:p>
        </p:txBody>
      </p:sp>
    </p:spTree>
    <p:extLst>
      <p:ext uri="{BB962C8B-B14F-4D97-AF65-F5344CB8AC3E}">
        <p14:creationId xmlns:p14="http://schemas.microsoft.com/office/powerpoint/2010/main" val="2511938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48640"/>
            <a:ext cx="9750554" cy="3639312"/>
          </a:xfrm>
        </p:spPr>
        <p:txBody>
          <a:bodyPr vert="horz" lIns="91440" tIns="45720" rIns="91440" bIns="45720" rtlCol="0" anchor="t">
            <a:normAutofit/>
          </a:bodyPr>
          <a:lstStyle>
            <a:lvl1pPr>
              <a:defRPr lang="en-US" sz="7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85BEE0D-4A6F-4F7F-8AD3-6F4F7DE889AD}"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14697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381A537B-A501-43EE-8BBB-029C58CC669F}"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88991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48640"/>
            <a:ext cx="9899809" cy="4099560"/>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C7100DC-0A7D-4582-B62F-C1E8C458E479}"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691048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9B9B190-FE58-4CAC-A4C5-5300E7F445DB}"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94717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7701810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8" y="667512"/>
            <a:ext cx="8467344"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77440"/>
            <a:ext cx="8467558" cy="3657600"/>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8801CDB-E382-4EF7-B22D-9B8EF43F5F55}" type="datetime1">
              <a:rPr lang="en-US" smtClean="0"/>
              <a:t>7/17/2026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51003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588000" y="987552"/>
            <a:ext cx="5916168" cy="1554480"/>
          </a:xfrm>
        </p:spPr>
        <p:txBody>
          <a:bodyPr anchor="b">
            <a:normAutofit/>
          </a:bodyPr>
          <a:lstStyle>
            <a:lvl1pPr>
              <a:defRPr sz="4400"/>
            </a:lvl1pPr>
          </a:lstStyle>
          <a:p>
            <a:r>
              <a:rPr lang="en-US" dirty="0"/>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8B50793-4B7F-4166-BD64-A8A61041EA56}" type="datetime1">
              <a:rPr lang="en-US" smtClean="0"/>
              <a:t>7/17/2026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81742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6FA5CE-9746-419E-BF5E-E870A2669E47}"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96846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8C2365-F937-4D21-8B64-8C03EF9F294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36034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1EDFBA-7753-4E48-AD20-F8E5B4AA5DA2}"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856747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9404F54-6A58-42E8-9EE4-B3534BE78EE8}"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9179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4D3119F-3F76-4C2D-9DC6-B3EF1D458F7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04473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76D7966-C015-4B65-9ED4-8139C42C131A}" type="datetime1">
              <a:rPr lang="en-US" smtClean="0"/>
              <a:t>7/17/2026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63157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FB8C8CAA-A4DC-46F1-90CA-8825CED8C56A}" type="datetime1">
              <a:rPr lang="en-US" smtClean="0"/>
              <a:t>7/17/2026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315643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7/17/2026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79535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697260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A3715475-DC04-433C-803A-D02A2D9515C6}"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57338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056FB5C-D458-4AE9-BD80-9F9384885852}"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4871521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3CDC043-8B5F-47F9-ADDF-8E3FA56DB3F5}" type="datetime1">
              <a:rPr lang="en-US" smtClean="0"/>
              <a:t>7/17/2026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37019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F688DA14-784D-4E3B-B3E6-7D688C332C2D}" type="datetime1">
              <a:rPr lang="en-US" smtClean="0"/>
              <a:t>7/17/2026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11082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E3BB3559-7954-4599-BF03-89DBB4C242F6}"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54611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057399" y="6343955"/>
            <a:ext cx="1146343" cy="365125"/>
          </a:xfrm>
        </p:spPr>
        <p:txBody>
          <a:bodyPr/>
          <a:lstStyle>
            <a:lvl1pPr>
              <a:defRPr>
                <a:solidFill>
                  <a:schemeClr val="tx1"/>
                </a:solidFill>
                <a:effectLst/>
              </a:defRPr>
            </a:lvl1pPr>
          </a:lstStyle>
          <a:p>
            <a:fld id="{FC1B6018-B057-444F-8940-7C4141B99AF7}"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26509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07884D3-8F6B-40B1-8565-B103A5B5943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989287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A0BFA2-11BB-4434-84BA-3E39A635FA43}"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8073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F745949-EAED-4DAA-A18C-726A0186E38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607471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B422FEFE-720E-4025-8555-6A39111555E0}"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720475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461E7FA1-D3D3-45D3-A822-0737BAD8B3CA}"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08883885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99397A0-9AE0-44FE-9383-9D0B376C2D93}"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804238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346FE6F-3FD2-4A0D-8B5D-54E0F2FA90D1}"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586297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76911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53161E-6047-447A-9C3E-7426A3571F77}"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958591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18B2B4E3-9EFE-41E7-9988-3DCF488BCDAE}"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2723753909"/>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A53873B-5739-4A55-8B72-A5A0C75619A1}"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42587186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22A1B2C-D5E6-41A9-B10B-3821E09E7857}"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654211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1F6A559-01C6-4FF5-B6B1-3AEC070A886D}"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6334833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23671B-4960-4AAA-8CC1-341A4E8D26B8}"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9655180"/>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BFE3A72-7536-4317-B41C-E445FE02EEFF}"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983032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5D98CAAD-8C05-4BE4-A290-8720CFA8D2AB}"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63725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7BFA9D-A35D-44DE-846B-004B51E5F7CB}"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38473269"/>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6B2496A-3529-48F9-BC88-F562BBB7D20C}"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428479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rtl="0">
              <a:lnSpc>
                <a:spcPct val="120000"/>
              </a:lnSpc>
              <a:defRPr sz="2000" spc="0">
                <a:solidFill>
                  <a:schemeClr val="tx1"/>
                </a:solidFill>
                <a:latin typeface="+mn-lt"/>
              </a:defRPr>
            </a:lvl1pPr>
          </a:lstStyle>
          <a:p>
            <a:r>
              <a:rPr lang="en-US" dirty="0"/>
              <a:t>Quote Author</a:t>
            </a:r>
          </a:p>
        </p:txBody>
      </p:sp>
      <p:sp>
        <p:nvSpPr>
          <p:cNvPr id="6" name="Content Placeholder 6">
            <a:extLst>
              <a:ext uri="{FF2B5EF4-FFF2-40B4-BE49-F238E27FC236}">
                <a16:creationId xmlns:a16="http://schemas.microsoft.com/office/drawing/2014/main" id="{D5A517B9-8575-2710-B645-B4087611DC01}"/>
              </a:ext>
            </a:extLst>
          </p:cNvPr>
          <p:cNvSpPr>
            <a:spLocks noGrp="1"/>
          </p:cNvSpPr>
          <p:nvPr>
            <p:ph sz="quarter" idx="14" hasCustomPrompt="1"/>
          </p:nvPr>
        </p:nvSpPr>
        <p:spPr>
          <a:xfrm>
            <a:off x="1677007" y="1344168"/>
            <a:ext cx="8860536" cy="329184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9" name="Footer Placeholder 8">
            <a:extLst>
              <a:ext uri="{FF2B5EF4-FFF2-40B4-BE49-F238E27FC236}">
                <a16:creationId xmlns:a16="http://schemas.microsoft.com/office/drawing/2014/main" id="{CE6CE971-D015-B560-F85A-E81C2D01E315}"/>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9CB5CECC-D3ED-809F-AAE7-0FEF839E5E8C}"/>
              </a:ext>
            </a:extLst>
          </p:cNvPr>
          <p:cNvSpPr>
            <a:spLocks noGrp="1"/>
          </p:cNvSpPr>
          <p:nvPr>
            <p:ph type="dt" sz="half" idx="15"/>
          </p:nvPr>
        </p:nvSpPr>
        <p:spPr/>
        <p:txBody>
          <a:bodyPr/>
          <a:lstStyle/>
          <a:p>
            <a:fld id="{275B8498-8C56-40DC-A723-E47CC71A46CD}"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t>‹#›</a:t>
            </a:fld>
            <a:endParaRPr lang="en-US"/>
          </a:p>
        </p:txBody>
      </p:sp>
    </p:spTree>
    <p:extLst>
      <p:ext uri="{BB962C8B-B14F-4D97-AF65-F5344CB8AC3E}">
        <p14:creationId xmlns:p14="http://schemas.microsoft.com/office/powerpoint/2010/main" val="2724171078"/>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rtl="0">
              <a:lnSpc>
                <a:spcPct val="120000"/>
              </a:lnSpc>
              <a:defRPr sz="2000" b="1" spc="0">
                <a:solidFill>
                  <a:schemeClr val="accent1">
                    <a:lumMod val="75000"/>
                  </a:schemeClr>
                </a:solidFill>
                <a:latin typeface="+mn-lt"/>
              </a:defRPr>
            </a:lvl1pPr>
          </a:lstStyle>
          <a:p>
            <a:r>
              <a:rPr lang="en-US" dirty="0"/>
              <a:t>Quote Author</a:t>
            </a:r>
          </a:p>
        </p:txBody>
      </p:sp>
      <p:sp>
        <p:nvSpPr>
          <p:cNvPr id="6" name="Content Placeholder 6">
            <a:extLst>
              <a:ext uri="{FF2B5EF4-FFF2-40B4-BE49-F238E27FC236}">
                <a16:creationId xmlns:a16="http://schemas.microsoft.com/office/drawing/2014/main" id="{21712D21-58D6-EFB8-0267-D33F06AFD377}"/>
              </a:ext>
            </a:extLst>
          </p:cNvPr>
          <p:cNvSpPr>
            <a:spLocks noGrp="1"/>
          </p:cNvSpPr>
          <p:nvPr>
            <p:ph sz="quarter" idx="14" hasCustomPrompt="1"/>
          </p:nvPr>
        </p:nvSpPr>
        <p:spPr>
          <a:xfrm>
            <a:off x="1860635" y="1385644"/>
            <a:ext cx="8485632" cy="3374136"/>
          </a:xfrm>
        </p:spPr>
        <p:txBody>
          <a:bodyPr anchor="ctr">
            <a:normAutofit/>
          </a:bodyPr>
          <a:lstStyle>
            <a:lvl1pPr marL="164592" indent="-164592">
              <a:lnSpc>
                <a:spcPct val="100000"/>
              </a:lnSpc>
              <a:spcBef>
                <a:spcPts val="0"/>
              </a:spcBef>
              <a:buNone/>
              <a:defRPr sz="5400">
                <a:latin typeface="+mj-lt"/>
              </a:defRPr>
            </a:lvl1pPr>
          </a:lstStyle>
          <a:p>
            <a:pPr lvl="0"/>
            <a:r>
              <a:rPr lang="en-US" dirty="0"/>
              <a:t>Click to add Quote</a:t>
            </a:r>
          </a:p>
        </p:txBody>
      </p:sp>
      <p:sp>
        <p:nvSpPr>
          <p:cNvPr id="9" name="Footer Placeholder 8">
            <a:extLst>
              <a:ext uri="{FF2B5EF4-FFF2-40B4-BE49-F238E27FC236}">
                <a16:creationId xmlns:a16="http://schemas.microsoft.com/office/drawing/2014/main" id="{304DE6F3-B646-D2A0-21DC-EB265FD53B72}"/>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1B8E8F60-5105-1D33-1AB6-455A837108F1}"/>
              </a:ext>
            </a:extLst>
          </p:cNvPr>
          <p:cNvSpPr>
            <a:spLocks noGrp="1"/>
          </p:cNvSpPr>
          <p:nvPr>
            <p:ph type="dt" sz="half" idx="15"/>
          </p:nvPr>
        </p:nvSpPr>
        <p:spPr/>
        <p:txBody>
          <a:bodyPr/>
          <a:lstStyle/>
          <a:p>
            <a:fld id="{0A8DCEB5-6924-4269-BD9F-906E3F104808}"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t>‹#›</a:t>
            </a:fld>
            <a:endParaRPr lang="en-US"/>
          </a:p>
        </p:txBody>
      </p:sp>
    </p:spTree>
    <p:extLst>
      <p:ext uri="{BB962C8B-B14F-4D97-AF65-F5344CB8AC3E}">
        <p14:creationId xmlns:p14="http://schemas.microsoft.com/office/powerpoint/2010/main" val="39953728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0411D3-6060-42C4-99E2-6A425CC677F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29734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1EF2965-B380-4028-832A-D9B4D46E420F}" type="datetime1">
              <a:rPr lang="en-US" smtClean="0"/>
              <a:t>7/17/2026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421479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75317A2-074B-49A5-9D8A-B13235BF93F1}" type="datetime1">
              <a:rPr lang="en-US" smtClean="0"/>
              <a:t>7/17/2026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8204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272F9A0-CECA-448E-B28E-96D3A80263F3}" type="datetime1">
              <a:rPr lang="en-US" smtClean="0"/>
              <a:t>7/17/2026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052257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254152B-3DBF-4039-AA15-012E712FF24B}" type="datetime1">
              <a:rPr lang="en-US" smtClean="0"/>
              <a:t>7/17/2026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625781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1B79203B-A396-4F06-9968-FCBA45CB12F0}" type="datetime1">
              <a:rPr lang="en-US" smtClean="0"/>
              <a:t>7/17/2026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8486883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914400"/>
            <a:ext cx="10890504" cy="2066544"/>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4CDC730-31DA-42CA-871C-70FDD7288EA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59248582"/>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A732FC-F2E0-4B0D-91B3-423F9475E6C1}"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5275715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1"/>
                </a:solidFill>
              </a:defRPr>
            </a:lvl1pPr>
          </a:lstStyle>
          <a:p>
            <a:fld id="{A0A50223-4EA7-49FF-B6AE-4C66B189A25B}" type="datetime1">
              <a:rPr lang="en-US" smtClean="0"/>
              <a:t>7/17/2026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1"/>
                </a:solidFill>
              </a:defRPr>
            </a:lvl1pPr>
          </a:lstStyle>
          <a:p>
            <a:fld id="{0B3A8078-5A32-4B09-ABA5-7ABEFD22E08A}" type="slidenum">
              <a:rPr lang="en-US" smtClean="0"/>
              <a:pPr/>
              <a:t>‹#›</a:t>
            </a:fld>
            <a:endParaRPr lang="en-US"/>
          </a:p>
        </p:txBody>
      </p:sp>
    </p:spTree>
    <p:extLst>
      <p:ext uri="{BB962C8B-B14F-4D97-AF65-F5344CB8AC3E}">
        <p14:creationId xmlns:p14="http://schemas.microsoft.com/office/powerpoint/2010/main" val="8353011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5" r:id="rId44"/>
    <p:sldLayoutId id="2147483706" r:id="rId45"/>
    <p:sldLayoutId id="2147483707" r:id="rId46"/>
    <p:sldLayoutId id="2147483708" r:id="rId47"/>
    <p:sldLayoutId id="2147483709" r:id="rId48"/>
    <p:sldLayoutId id="2147483710" r:id="rId49"/>
    <p:sldLayoutId id="2147483711" r:id="rId50"/>
    <p:sldLayoutId id="2147483712" r:id="rId51"/>
    <p:sldLayoutId id="2147483713" r:id="rId52"/>
    <p:sldLayoutId id="2147483714" r:id="rId53"/>
    <p:sldLayoutId id="2147483715" r:id="rId54"/>
    <p:sldLayoutId id="2147483716" r:id="rId55"/>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B740-F0B4-0659-B65C-19689F895B4D}"/>
              </a:ext>
            </a:extLst>
          </p:cNvPr>
          <p:cNvSpPr>
            <a:spLocks noGrp="1"/>
          </p:cNvSpPr>
          <p:nvPr>
            <p:ph type="ctrTitle"/>
          </p:nvPr>
        </p:nvSpPr>
        <p:spPr>
          <a:xfrm>
            <a:off x="365760" y="411480"/>
            <a:ext cx="4654296" cy="3739896"/>
          </a:xfrm>
        </p:spPr>
        <p:txBody>
          <a:bodyPr>
            <a:normAutofit fontScale="90000"/>
          </a:bodyPr>
          <a:lstStyle/>
          <a:p>
            <a:pPr algn="just"/>
            <a:r>
              <a:rPr lang="en-US" sz="2400" b="0" err="1">
                <a:latin typeface="Arial"/>
                <a:cs typeface="Arial"/>
              </a:rPr>
              <a:t>Programme</a:t>
            </a:r>
            <a:r>
              <a:rPr lang="en-US" sz="2400" b="0">
                <a:latin typeface="Arial"/>
                <a:cs typeface="Arial"/>
              </a:rPr>
              <a:t> of study: Business skill for the workplace</a:t>
            </a:r>
            <a:endParaRPr lang="en-US"/>
          </a:p>
          <a:p>
            <a:pPr algn="just"/>
            <a:r>
              <a:rPr lang="en-US" sz="2400" b="0">
                <a:latin typeface="Arial"/>
                <a:cs typeface="Arial"/>
              </a:rPr>
              <a:t>Module Name &amp; Code: Enterprise &amp; Entrepreneurship LCLM-4006</a:t>
            </a:r>
            <a:endParaRPr lang="en-US"/>
          </a:p>
          <a:p>
            <a:pPr algn="just"/>
            <a:r>
              <a:rPr lang="en-US" sz="2400" b="0">
                <a:latin typeface="Arial"/>
                <a:cs typeface="Arial"/>
              </a:rPr>
              <a:t>Assignment Title: Business plan – </a:t>
            </a:r>
            <a:r>
              <a:rPr lang="en-US" sz="2400" b="0" err="1">
                <a:latin typeface="Arial"/>
                <a:cs typeface="Arial"/>
              </a:rPr>
              <a:t>Chargepoint</a:t>
            </a:r>
            <a:r>
              <a:rPr lang="en-US" sz="2400" b="0">
                <a:latin typeface="Arial"/>
                <a:cs typeface="Arial"/>
              </a:rPr>
              <a:t> Local</a:t>
            </a:r>
            <a:endParaRPr lang="en-US" err="1"/>
          </a:p>
          <a:p>
            <a:pPr algn="just"/>
            <a:r>
              <a:rPr lang="en-US" sz="2400" b="0">
                <a:latin typeface="Arial"/>
                <a:cs typeface="Arial"/>
              </a:rPr>
              <a:t>Lecturer’s Name: </a:t>
            </a:r>
            <a:r>
              <a:rPr lang="en-US" sz="2400" b="0" err="1">
                <a:latin typeface="Arial"/>
                <a:cs typeface="Arial"/>
              </a:rPr>
              <a:t>Fouziya</a:t>
            </a:r>
            <a:r>
              <a:rPr lang="en-US" sz="2400" b="0">
                <a:latin typeface="Arial"/>
                <a:cs typeface="Arial"/>
              </a:rPr>
              <a:t> Farheen </a:t>
            </a:r>
            <a:endParaRPr lang="en-US"/>
          </a:p>
          <a:p>
            <a:pPr algn="just"/>
            <a:r>
              <a:rPr lang="en-US" sz="2400" b="0">
                <a:latin typeface="Arial"/>
                <a:cs typeface="Arial"/>
              </a:rPr>
              <a:t>Student Name: Hooriya Shaikh</a:t>
            </a:r>
            <a:endParaRPr lang="en-US"/>
          </a:p>
          <a:p>
            <a:pPr algn="just"/>
            <a:r>
              <a:rPr lang="en-US" sz="2400" b="0">
                <a:latin typeface="Arial"/>
                <a:cs typeface="Arial"/>
              </a:rPr>
              <a:t>Student Number: 2432365</a:t>
            </a:r>
            <a:endParaRPr lang="en-US"/>
          </a:p>
          <a:p>
            <a:br>
              <a:rPr lang="en-US" dirty="0"/>
            </a:br>
            <a:endParaRPr lang="en-US" dirty="0"/>
          </a:p>
        </p:txBody>
      </p:sp>
      <p:sp>
        <p:nvSpPr>
          <p:cNvPr id="3" name="Subtitle 2">
            <a:extLst>
              <a:ext uri="{FF2B5EF4-FFF2-40B4-BE49-F238E27FC236}">
                <a16:creationId xmlns:a16="http://schemas.microsoft.com/office/drawing/2014/main" id="{15E81CDD-41B4-D4BA-6CA0-D5F03F33910D}"/>
              </a:ext>
            </a:extLst>
          </p:cNvPr>
          <p:cNvSpPr>
            <a:spLocks noGrp="1"/>
          </p:cNvSpPr>
          <p:nvPr>
            <p:ph type="subTitle" idx="1"/>
          </p:nvPr>
        </p:nvSpPr>
        <p:spPr>
          <a:xfrm>
            <a:off x="365760" y="4873752"/>
            <a:ext cx="4206240" cy="1380744"/>
          </a:xfrm>
        </p:spPr>
        <p:txBody>
          <a:bodyPr/>
          <a:lstStyle/>
          <a:p>
            <a:endParaRPr lang="en-US" dirty="0"/>
          </a:p>
        </p:txBody>
      </p:sp>
      <p:pic>
        <p:nvPicPr>
          <p:cNvPr id="16" name="Picture Placeholder 15" descr="Photograph showing an abstract arrangement of blurred colorful lights with dominant hues of orange, red, and blue. The soft focus creates a bokeh effect, emphasizing circular light shapes without distinct objects or details.">
            <a:extLst>
              <a:ext uri="{FF2B5EF4-FFF2-40B4-BE49-F238E27FC236}">
                <a16:creationId xmlns:a16="http://schemas.microsoft.com/office/drawing/2014/main" id="{C9402095-A631-5D7F-396E-D68CF7B228B6}"/>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2185" r="12185"/>
          <a:stretch/>
        </p:blipFill>
        <p:spPr>
          <a:xfrm>
            <a:off x="5599176" y="0"/>
            <a:ext cx="6592824" cy="6858000"/>
          </a:xfrm>
          <a:blipFill dpi="0" rotWithShape="1">
            <a:blip r:embed="rId2">
              <a:alphaModFix amt="60000"/>
            </a:blip>
            <a:srcRect/>
            <a:stretch>
              <a:fillRect/>
            </a:stretch>
          </a:blipFill>
        </p:spPr>
      </p:pic>
    </p:spTree>
    <p:extLst>
      <p:ext uri="{BB962C8B-B14F-4D97-AF65-F5344CB8AC3E}">
        <p14:creationId xmlns:p14="http://schemas.microsoft.com/office/powerpoint/2010/main" val="258923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4AC3-634C-6115-9249-27C1FAD8E11F}"/>
              </a:ext>
            </a:extLst>
          </p:cNvPr>
          <p:cNvSpPr>
            <a:spLocks noGrp="1"/>
          </p:cNvSpPr>
          <p:nvPr>
            <p:ph type="title"/>
          </p:nvPr>
        </p:nvSpPr>
        <p:spPr/>
        <p:txBody>
          <a:bodyPr/>
          <a:lstStyle/>
          <a:p>
            <a:r>
              <a:rPr lang="en-GB" i="0">
                <a:latin typeface="Segoe UI"/>
                <a:ea typeface="Segoe UI"/>
                <a:cs typeface="Segoe UI"/>
              </a:rPr>
              <a:t>Business Overview</a:t>
            </a:r>
            <a:endParaRPr lang="en-GB"/>
          </a:p>
        </p:txBody>
      </p:sp>
      <p:sp>
        <p:nvSpPr>
          <p:cNvPr id="3" name="Content Placeholder 2">
            <a:extLst>
              <a:ext uri="{FF2B5EF4-FFF2-40B4-BE49-F238E27FC236}">
                <a16:creationId xmlns:a16="http://schemas.microsoft.com/office/drawing/2014/main" id="{F1D4462E-84E4-C679-F23D-AA22BA30B46A}"/>
              </a:ext>
            </a:extLst>
          </p:cNvPr>
          <p:cNvSpPr>
            <a:spLocks noGrp="1"/>
          </p:cNvSpPr>
          <p:nvPr>
            <p:ph idx="1"/>
          </p:nvPr>
        </p:nvSpPr>
        <p:spPr>
          <a:xfrm>
            <a:off x="612647" y="1463120"/>
            <a:ext cx="10963656" cy="5384608"/>
          </a:xfrm>
        </p:spPr>
        <p:txBody>
          <a:bodyPr vert="horz" lIns="91440" tIns="45720" rIns="91440" bIns="45720" rtlCol="0" anchor="t">
            <a:noAutofit/>
          </a:bodyPr>
          <a:lstStyle/>
          <a:p>
            <a:r>
              <a:rPr lang="en-GB" b="1" dirty="0" err="1"/>
              <a:t>SmartCharge</a:t>
            </a:r>
            <a:r>
              <a:rPr lang="en-GB" b="1" dirty="0"/>
              <a:t> Hub</a:t>
            </a:r>
            <a:endParaRPr lang="en-GB"/>
          </a:p>
          <a:p>
            <a:r>
              <a:rPr lang="en-GB">
                <a:latin typeface="Segoe UI"/>
                <a:cs typeface="Segoe UI"/>
              </a:rPr>
              <a:t>A network of secure and affordable public charging stations located in tourist attractions, shopping centres, transport hubs, and city centres. The service allows people to charge their devices safely when they are away from home.</a:t>
            </a:r>
            <a:endParaRPr lang="en-GB"/>
          </a:p>
          <a:p>
            <a:r>
              <a:rPr lang="en-GB" b="1"/>
              <a:t>Unique Selling Points (USPs)</a:t>
            </a:r>
            <a:endParaRPr lang="en-GB"/>
          </a:p>
          <a:p>
            <a:r>
              <a:rPr lang="en-GB">
                <a:latin typeface="Segoe UI"/>
                <a:cs typeface="Segoe UI"/>
              </a:rPr>
              <a:t>✅ Convenient locations in high-traffic areas</a:t>
            </a:r>
            <a:br>
              <a:rPr lang="en-GB" dirty="0">
                <a:latin typeface="Segoe UI"/>
                <a:cs typeface="Segoe UI"/>
              </a:rPr>
            </a:br>
            <a:r>
              <a:rPr lang="en-GB">
                <a:latin typeface="Segoe UI"/>
                <a:cs typeface="Segoe UI"/>
              </a:rPr>
              <a:t> ✅ Secure charging lockers to prevent theft</a:t>
            </a:r>
            <a:br>
              <a:rPr lang="en-GB" dirty="0">
                <a:latin typeface="Segoe UI"/>
                <a:cs typeface="Segoe UI"/>
              </a:rPr>
            </a:br>
            <a:r>
              <a:rPr lang="en-GB">
                <a:latin typeface="Segoe UI"/>
                <a:cs typeface="Segoe UI"/>
              </a:rPr>
              <a:t> ✅ Fast charging for multiple device types</a:t>
            </a:r>
            <a:br>
              <a:rPr lang="en-GB" dirty="0">
                <a:latin typeface="Segoe UI"/>
                <a:cs typeface="Segoe UI"/>
              </a:rPr>
            </a:br>
            <a:r>
              <a:rPr lang="en-GB">
                <a:latin typeface="Segoe UI"/>
                <a:cs typeface="Segoe UI"/>
              </a:rPr>
              <a:t> ✅ Affordable pay-per-use pricing</a:t>
            </a:r>
            <a:br>
              <a:rPr lang="en-GB" dirty="0">
                <a:latin typeface="Segoe UI"/>
                <a:cs typeface="Segoe UI"/>
              </a:rPr>
            </a:br>
            <a:r>
              <a:rPr lang="en-GB">
                <a:latin typeface="Segoe UI"/>
                <a:cs typeface="Segoe UI"/>
              </a:rPr>
              <a:t> ✅ Eco-friendly stations powered by solar energy where possible</a:t>
            </a:r>
          </a:p>
          <a:p>
            <a:r>
              <a:rPr lang="en-GB" b="1"/>
              <a:t>Management Structure &amp; Legal Format</a:t>
            </a:r>
            <a:endParaRPr lang="en-GB">
              <a:latin typeface="Segoe UI"/>
              <a:cs typeface="Segoe UI"/>
            </a:endParaRPr>
          </a:p>
          <a:p>
            <a:r>
              <a:rPr lang="en-GB">
                <a:latin typeface="Segoe UI"/>
                <a:cs typeface="Segoe UI"/>
              </a:rPr>
              <a:t>Founder/CEO</a:t>
            </a:r>
            <a:endParaRPr lang="en-GB"/>
          </a:p>
          <a:p>
            <a:r>
              <a:rPr lang="en-GB">
                <a:latin typeface="Segoe UI"/>
                <a:cs typeface="Segoe UI"/>
              </a:rPr>
              <a:t>Operations Manager</a:t>
            </a:r>
            <a:endParaRPr lang="en-GB"/>
          </a:p>
          <a:p>
            <a:r>
              <a:rPr lang="en-GB">
                <a:latin typeface="Segoe UI"/>
                <a:cs typeface="Segoe UI"/>
              </a:rPr>
              <a:t>Marketing Manager</a:t>
            </a:r>
            <a:endParaRPr lang="en-GB"/>
          </a:p>
          <a:p>
            <a:r>
              <a:rPr lang="en-GB">
                <a:latin typeface="Segoe UI"/>
                <a:cs typeface="Segoe UI"/>
              </a:rPr>
              <a:t>Technical Support Staff</a:t>
            </a:r>
            <a:endParaRPr lang="en-GB"/>
          </a:p>
          <a:p>
            <a:r>
              <a:rPr lang="en-GB" b="1">
                <a:latin typeface="Segoe UI"/>
                <a:cs typeface="Segoe UI"/>
              </a:rPr>
              <a:t>Legal Structure:</a:t>
            </a:r>
            <a:r>
              <a:rPr lang="en-GB">
                <a:latin typeface="Segoe UI"/>
                <a:cs typeface="Segoe UI"/>
              </a:rPr>
              <a:t> Private Limited Company (Ltd)</a:t>
            </a:r>
            <a:endParaRPr lang="en-GB"/>
          </a:p>
          <a:p>
            <a:endParaRPr lang="en-GB" sz="1600" dirty="0">
              <a:latin typeface="Segoe UI"/>
              <a:cs typeface="Segoe UI"/>
            </a:endParaRPr>
          </a:p>
          <a:p>
            <a:endParaRPr lang="en-GB" dirty="0"/>
          </a:p>
        </p:txBody>
      </p:sp>
    </p:spTree>
    <p:extLst>
      <p:ext uri="{BB962C8B-B14F-4D97-AF65-F5344CB8AC3E}">
        <p14:creationId xmlns:p14="http://schemas.microsoft.com/office/powerpoint/2010/main" val="808179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02A5-55F9-FC86-6D06-6C8C64A6A5B2}"/>
              </a:ext>
            </a:extLst>
          </p:cNvPr>
          <p:cNvSpPr>
            <a:spLocks noGrp="1"/>
          </p:cNvSpPr>
          <p:nvPr>
            <p:ph type="title"/>
          </p:nvPr>
        </p:nvSpPr>
        <p:spPr/>
        <p:txBody>
          <a:bodyPr/>
          <a:lstStyle/>
          <a:p>
            <a:r>
              <a:rPr lang="en-GB">
                <a:latin typeface="Segoe UI"/>
                <a:cs typeface="Segoe UI"/>
              </a:rPr>
              <a:t>PESTEL Analysis – Key External Factors</a:t>
            </a:r>
            <a:endParaRPr lang="en-US"/>
          </a:p>
          <a:p>
            <a:endParaRPr lang="en-GB"/>
          </a:p>
        </p:txBody>
      </p:sp>
      <p:sp>
        <p:nvSpPr>
          <p:cNvPr id="3" name="Content Placeholder 2">
            <a:extLst>
              <a:ext uri="{FF2B5EF4-FFF2-40B4-BE49-F238E27FC236}">
                <a16:creationId xmlns:a16="http://schemas.microsoft.com/office/drawing/2014/main" id="{EB0B8D53-BCF5-74B5-931A-A2D9C3C94FA9}"/>
              </a:ext>
            </a:extLst>
          </p:cNvPr>
          <p:cNvSpPr>
            <a:spLocks noGrp="1"/>
          </p:cNvSpPr>
          <p:nvPr>
            <p:ph idx="1"/>
          </p:nvPr>
        </p:nvSpPr>
        <p:spPr/>
        <p:txBody>
          <a:bodyPr vert="horz" lIns="91440" tIns="45720" rIns="91440" bIns="45720" rtlCol="0" anchor="t">
            <a:normAutofit/>
          </a:bodyPr>
          <a:lstStyle/>
          <a:p>
            <a:r>
              <a:rPr lang="en-GB" sz="1800" b="1"/>
              <a:t>Social Factor</a:t>
            </a:r>
            <a:endParaRPr lang="en-GB" sz="1800"/>
          </a:p>
          <a:p>
            <a:r>
              <a:rPr lang="en-GB" sz="1800">
                <a:latin typeface="Segoe UI"/>
                <a:cs typeface="Segoe UI"/>
              </a:rPr>
              <a:t>Growing dependence on smartphones for communication, navigation, and payments.</a:t>
            </a:r>
            <a:endParaRPr lang="en-GB" sz="1800"/>
          </a:p>
          <a:p>
            <a:r>
              <a:rPr lang="en-GB" sz="1800">
                <a:latin typeface="Segoe UI"/>
                <a:cs typeface="Segoe UI"/>
              </a:rPr>
              <a:t>Increasing demand for convenient charging solutions.</a:t>
            </a:r>
            <a:endParaRPr lang="en-GB" sz="1800"/>
          </a:p>
          <a:p>
            <a:r>
              <a:rPr lang="en-GB" sz="1800" b="1"/>
              <a:t>2. Technological Factor</a:t>
            </a:r>
            <a:endParaRPr lang="en-GB" sz="1800"/>
          </a:p>
          <a:p>
            <a:r>
              <a:rPr lang="en-GB" sz="1800" dirty="0">
                <a:latin typeface="Segoe UI"/>
                <a:cs typeface="Segoe UI"/>
              </a:rPr>
              <a:t>Advances in fast-charging technology improve customer experience.</a:t>
            </a:r>
            <a:endParaRPr lang="en-GB" sz="1800" dirty="0"/>
          </a:p>
          <a:p>
            <a:r>
              <a:rPr lang="en-GB" sz="1800">
                <a:latin typeface="Segoe UI"/>
                <a:cs typeface="Segoe UI"/>
              </a:rPr>
              <a:t>Contactless payments and mobile apps make the service easier to use.</a:t>
            </a:r>
            <a:endParaRPr lang="en-GB" sz="1800"/>
          </a:p>
          <a:p>
            <a:r>
              <a:rPr lang="en-GB" sz="1800" b="1"/>
              <a:t>3. Environmental Factor</a:t>
            </a:r>
            <a:endParaRPr lang="en-GB" sz="1800"/>
          </a:p>
          <a:p>
            <a:r>
              <a:rPr lang="en-GB" sz="1800">
                <a:latin typeface="Segoe UI"/>
                <a:cs typeface="Segoe UI"/>
              </a:rPr>
              <a:t>Consumers and investors increasingly support sustainable businesses.</a:t>
            </a:r>
            <a:endParaRPr lang="en-GB" sz="1800"/>
          </a:p>
          <a:p>
            <a:r>
              <a:rPr lang="en-GB" sz="1800">
                <a:latin typeface="Segoe UI"/>
                <a:cs typeface="Segoe UI"/>
              </a:rPr>
              <a:t>Solar-powered charging stations help reduce environmental impact.</a:t>
            </a:r>
            <a:endParaRPr lang="en-GB" sz="1800"/>
          </a:p>
          <a:p>
            <a:endParaRPr lang="en-GB" dirty="0"/>
          </a:p>
        </p:txBody>
      </p:sp>
    </p:spTree>
    <p:extLst>
      <p:ext uri="{BB962C8B-B14F-4D97-AF65-F5344CB8AC3E}">
        <p14:creationId xmlns:p14="http://schemas.microsoft.com/office/powerpoint/2010/main" val="467658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07FC-67A3-3BD8-4B91-5B6FB9435C25}"/>
              </a:ext>
            </a:extLst>
          </p:cNvPr>
          <p:cNvSpPr>
            <a:spLocks noGrp="1"/>
          </p:cNvSpPr>
          <p:nvPr>
            <p:ph type="title"/>
          </p:nvPr>
        </p:nvSpPr>
        <p:spPr/>
        <p:txBody>
          <a:bodyPr/>
          <a:lstStyle/>
          <a:p>
            <a:r>
              <a:rPr lang="en-GB">
                <a:latin typeface="Segoe UI"/>
                <a:cs typeface="Segoe UI"/>
              </a:rPr>
              <a:t>Marketing Strategies</a:t>
            </a:r>
            <a:endParaRPr lang="en-US"/>
          </a:p>
          <a:p>
            <a:endParaRPr lang="en-GB"/>
          </a:p>
        </p:txBody>
      </p:sp>
      <p:sp>
        <p:nvSpPr>
          <p:cNvPr id="3" name="Content Placeholder 2">
            <a:extLst>
              <a:ext uri="{FF2B5EF4-FFF2-40B4-BE49-F238E27FC236}">
                <a16:creationId xmlns:a16="http://schemas.microsoft.com/office/drawing/2014/main" id="{1427F230-9AE4-B35A-96E7-4CC072E2073E}"/>
              </a:ext>
            </a:extLst>
          </p:cNvPr>
          <p:cNvSpPr>
            <a:spLocks noGrp="1"/>
          </p:cNvSpPr>
          <p:nvPr>
            <p:ph idx="1"/>
          </p:nvPr>
        </p:nvSpPr>
        <p:spPr/>
        <p:txBody>
          <a:bodyPr vert="horz" lIns="91440" tIns="45720" rIns="91440" bIns="45720" rtlCol="0" anchor="t">
            <a:normAutofit/>
          </a:bodyPr>
          <a:lstStyle/>
          <a:p>
            <a:r>
              <a:rPr lang="en-GB" sz="2000" b="1"/>
              <a:t>1. Social Media Marketing</a:t>
            </a:r>
            <a:endParaRPr lang="en-GB" sz="2000" dirty="0"/>
          </a:p>
          <a:p>
            <a:r>
              <a:rPr lang="en-GB" sz="2000">
                <a:latin typeface="Segoe UI"/>
                <a:cs typeface="Segoe UI"/>
              </a:rPr>
              <a:t>Use Instagram, TikTok, and Facebook to promote the service.</a:t>
            </a:r>
            <a:endParaRPr lang="en-GB" sz="2000" dirty="0"/>
          </a:p>
          <a:p>
            <a:r>
              <a:rPr lang="en-GB" sz="2000">
                <a:latin typeface="Segoe UI"/>
                <a:cs typeface="Segoe UI"/>
              </a:rPr>
              <a:t>Share videos showing how easy and convenient the charging stations are to use.</a:t>
            </a:r>
            <a:endParaRPr lang="en-GB" sz="2000" dirty="0"/>
          </a:p>
          <a:p>
            <a:r>
              <a:rPr lang="en-GB" sz="2000">
                <a:latin typeface="Segoe UI"/>
                <a:cs typeface="Segoe UI"/>
              </a:rPr>
              <a:t>Run advertisements targeted at tourists, students, and commuters.</a:t>
            </a:r>
            <a:endParaRPr lang="en-GB" sz="2000" dirty="0"/>
          </a:p>
          <a:p>
            <a:r>
              <a:rPr lang="en-GB" sz="2000" b="1"/>
              <a:t>2. Strategic Partnerships</a:t>
            </a:r>
            <a:endParaRPr lang="en-GB" sz="2000" dirty="0"/>
          </a:p>
          <a:p>
            <a:r>
              <a:rPr lang="en-GB" sz="2000">
                <a:latin typeface="Segoe UI"/>
                <a:cs typeface="Segoe UI"/>
              </a:rPr>
              <a:t>Partner with shopping centres, airports, train stations, and tourist attractions.</a:t>
            </a:r>
            <a:endParaRPr lang="en-GB" sz="2000" dirty="0"/>
          </a:p>
          <a:p>
            <a:r>
              <a:rPr lang="en-GB" sz="2000">
                <a:latin typeface="Segoe UI"/>
                <a:cs typeface="Segoe UI"/>
              </a:rPr>
              <a:t>Place charging stations in high-footfall locations to increase visibility and customer usage.</a:t>
            </a:r>
            <a:endParaRPr lang="en-GB" sz="2000" dirty="0"/>
          </a:p>
          <a:p>
            <a:endParaRPr lang="en-GB" sz="2000" dirty="0"/>
          </a:p>
        </p:txBody>
      </p:sp>
    </p:spTree>
    <p:extLst>
      <p:ext uri="{BB962C8B-B14F-4D97-AF65-F5344CB8AC3E}">
        <p14:creationId xmlns:p14="http://schemas.microsoft.com/office/powerpoint/2010/main" val="126854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3C2C0-9C1F-80D2-64B3-4D216645714F}"/>
              </a:ext>
            </a:extLst>
          </p:cNvPr>
          <p:cNvSpPr>
            <a:spLocks noGrp="1"/>
          </p:cNvSpPr>
          <p:nvPr>
            <p:ph type="title"/>
          </p:nvPr>
        </p:nvSpPr>
        <p:spPr/>
        <p:txBody>
          <a:bodyPr/>
          <a:lstStyle/>
          <a:p>
            <a:r>
              <a:rPr lang="en-GB">
                <a:latin typeface="Segoe UI"/>
                <a:cs typeface="Segoe UI"/>
              </a:rPr>
              <a:t>Funding Requirements &amp; Allocation</a:t>
            </a:r>
            <a:endParaRPr lang="en-US"/>
          </a:p>
          <a:p>
            <a:endParaRPr lang="en-GB"/>
          </a:p>
        </p:txBody>
      </p:sp>
      <p:sp>
        <p:nvSpPr>
          <p:cNvPr id="3" name="Content Placeholder 2">
            <a:extLst>
              <a:ext uri="{FF2B5EF4-FFF2-40B4-BE49-F238E27FC236}">
                <a16:creationId xmlns:a16="http://schemas.microsoft.com/office/drawing/2014/main" id="{0AA8BAEE-57D2-E215-A103-2CE6AB3941BF}"/>
              </a:ext>
            </a:extLst>
          </p:cNvPr>
          <p:cNvSpPr>
            <a:spLocks noGrp="1"/>
          </p:cNvSpPr>
          <p:nvPr>
            <p:ph idx="1"/>
          </p:nvPr>
        </p:nvSpPr>
        <p:spPr/>
        <p:txBody>
          <a:bodyPr vert="horz" lIns="91440" tIns="45720" rIns="91440" bIns="45720" rtlCol="0" anchor="t">
            <a:normAutofit fontScale="85000" lnSpcReduction="20000"/>
          </a:bodyPr>
          <a:lstStyle/>
          <a:p>
            <a:r>
              <a:rPr lang="en-GB" b="1"/>
              <a:t>Funding Required</a:t>
            </a:r>
            <a:endParaRPr lang="en-GB"/>
          </a:p>
          <a:p>
            <a:r>
              <a:rPr lang="en-GB" b="1">
                <a:latin typeface="Segoe UI"/>
                <a:cs typeface="Segoe UI"/>
              </a:rPr>
              <a:t>£30,000</a:t>
            </a:r>
            <a:endParaRPr lang="en-GB"/>
          </a:p>
          <a:p>
            <a:r>
              <a:rPr lang="en-GB" b="1"/>
              <a:t>How the Funding Will Be Used</a:t>
            </a:r>
            <a:endParaRPr lang="en-GB"/>
          </a:p>
          <a:p>
            <a:r>
              <a:rPr lang="en-GB">
                <a:latin typeface="Segoe UI"/>
                <a:cs typeface="Segoe UI"/>
              </a:rPr>
              <a:t>Charging station equipment: </a:t>
            </a:r>
            <a:r>
              <a:rPr lang="en-GB" b="1">
                <a:latin typeface="Segoe UI"/>
                <a:cs typeface="Segoe UI"/>
              </a:rPr>
              <a:t>£15,000</a:t>
            </a:r>
            <a:endParaRPr lang="en-GB"/>
          </a:p>
          <a:p>
            <a:r>
              <a:rPr lang="en-GB">
                <a:latin typeface="Segoe UI"/>
                <a:cs typeface="Segoe UI"/>
              </a:rPr>
              <a:t>Installation and setup: </a:t>
            </a:r>
            <a:r>
              <a:rPr lang="en-GB" b="1">
                <a:latin typeface="Segoe UI"/>
                <a:cs typeface="Segoe UI"/>
              </a:rPr>
              <a:t>£5,000</a:t>
            </a:r>
            <a:endParaRPr lang="en-GB"/>
          </a:p>
          <a:p>
            <a:r>
              <a:rPr lang="en-GB">
                <a:latin typeface="Segoe UI"/>
                <a:cs typeface="Segoe UI"/>
              </a:rPr>
              <a:t>Mobile app/software development: </a:t>
            </a:r>
            <a:r>
              <a:rPr lang="en-GB" b="1">
                <a:latin typeface="Segoe UI"/>
                <a:cs typeface="Segoe UI"/>
              </a:rPr>
              <a:t>£4,000</a:t>
            </a:r>
            <a:endParaRPr lang="en-GB"/>
          </a:p>
          <a:p>
            <a:r>
              <a:rPr lang="en-GB">
                <a:latin typeface="Segoe UI"/>
                <a:cs typeface="Segoe UI"/>
              </a:rPr>
              <a:t>Marketing and promotion: </a:t>
            </a:r>
            <a:r>
              <a:rPr lang="en-GB" b="1">
                <a:latin typeface="Segoe UI"/>
                <a:cs typeface="Segoe UI"/>
              </a:rPr>
              <a:t>£2,000</a:t>
            </a:r>
            <a:endParaRPr lang="en-GB"/>
          </a:p>
          <a:p>
            <a:r>
              <a:rPr lang="en-GB">
                <a:latin typeface="Segoe UI"/>
                <a:cs typeface="Segoe UI"/>
              </a:rPr>
              <a:t>Legal registration and licences: </a:t>
            </a:r>
            <a:r>
              <a:rPr lang="en-GB" b="1">
                <a:latin typeface="Segoe UI"/>
                <a:cs typeface="Segoe UI"/>
              </a:rPr>
              <a:t>£1,000</a:t>
            </a:r>
            <a:endParaRPr lang="en-GB"/>
          </a:p>
          <a:p>
            <a:r>
              <a:rPr lang="en-GB">
                <a:latin typeface="Segoe UI"/>
                <a:cs typeface="Segoe UI"/>
              </a:rPr>
              <a:t>Maintenance and contingency fund: </a:t>
            </a:r>
            <a:r>
              <a:rPr lang="en-GB" b="1">
                <a:latin typeface="Segoe UI"/>
                <a:cs typeface="Segoe UI"/>
              </a:rPr>
              <a:t>£3,000</a:t>
            </a:r>
            <a:endParaRPr lang="en-GB"/>
          </a:p>
          <a:p>
            <a:r>
              <a:rPr lang="en-GB" b="1"/>
              <a:t>Funding Sources</a:t>
            </a:r>
            <a:endParaRPr lang="en-GB"/>
          </a:p>
          <a:p>
            <a:r>
              <a:rPr lang="en-GB">
                <a:latin typeface="Segoe UI"/>
                <a:cs typeface="Segoe UI"/>
              </a:rPr>
              <a:t>Angel Investors</a:t>
            </a:r>
            <a:endParaRPr lang="en-GB"/>
          </a:p>
          <a:p>
            <a:r>
              <a:rPr lang="en-GB">
                <a:latin typeface="Segoe UI"/>
                <a:cs typeface="Segoe UI"/>
              </a:rPr>
              <a:t>Business Start-up Loan</a:t>
            </a:r>
            <a:endParaRPr lang="en-GB"/>
          </a:p>
          <a:p>
            <a:r>
              <a:rPr lang="en-GB">
                <a:latin typeface="Segoe UI"/>
                <a:cs typeface="Segoe UI"/>
              </a:rPr>
              <a:t>Personal Investment</a:t>
            </a:r>
            <a:endParaRPr lang="en-GB"/>
          </a:p>
          <a:p>
            <a:r>
              <a:rPr lang="en-GB" b="1">
                <a:latin typeface="Segoe UI"/>
                <a:cs typeface="Segoe UI"/>
              </a:rPr>
              <a:t>Total Funding Required: £30,000</a:t>
            </a:r>
            <a:endParaRPr lang="en-GB"/>
          </a:p>
          <a:p>
            <a:endParaRPr lang="en-GB" dirty="0"/>
          </a:p>
        </p:txBody>
      </p:sp>
    </p:spTree>
    <p:extLst>
      <p:ext uri="{BB962C8B-B14F-4D97-AF65-F5344CB8AC3E}">
        <p14:creationId xmlns:p14="http://schemas.microsoft.com/office/powerpoint/2010/main" val="324891273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v4" id="{36600640-D8E1-4357-AFEE-600C1C5161DD}" vid="{8FF2FB97-BFAE-4CE3-9E91-3EFC0FA5E1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MediaServiceKeyPoints xmlns="71af3243-3dd4-4a8d-8c0d-dd76da1f02a5"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B79205-1ECA-438E-AAC0-B28ABB0DD1EB}">
  <ds:schemaRefs>
    <ds:schemaRef ds:uri="http://schemas.microsoft.com/sharepoint/v3/contenttype/forms"/>
  </ds:schemaRefs>
</ds:datastoreItem>
</file>

<file path=customXml/itemProps2.xml><?xml version="1.0" encoding="utf-8"?>
<ds:datastoreItem xmlns:ds="http://schemas.openxmlformats.org/officeDocument/2006/customXml" ds:itemID="{3C0CEB72-9B64-43A4-9652-F0FED519FBF8}">
  <ds:schemaRefs>
    <ds:schemaRef ds:uri="http://schemas.microsoft.com/office/2006/metadata/properties"/>
    <ds:schemaRef ds:uri="http://www.w3.org/XML/1998/namespace"/>
    <ds:schemaRef ds:uri="http://schemas.microsoft.com/sharepoint/v3"/>
    <ds:schemaRef ds:uri="http://purl.org/dc/dcmitype/"/>
    <ds:schemaRef ds:uri="http://schemas.openxmlformats.org/package/2006/metadata/core-properties"/>
    <ds:schemaRef ds:uri="http://purl.org/dc/elements/1.1/"/>
    <ds:schemaRef ds:uri="http://schemas.microsoft.com/office/2006/documentManagement/types"/>
    <ds:schemaRef ds:uri="71af3243-3dd4-4a8d-8c0d-dd76da1f02a5"/>
    <ds:schemaRef ds:uri="http://schemas.microsoft.com/office/infopath/2007/PartnerControls"/>
    <ds:schemaRef ds:uri="230e9df3-be65-4c73-a93b-d1236ebd677e"/>
    <ds:schemaRef ds:uri="16c05727-aa75-4e4a-9b5f-8a80a1165891"/>
    <ds:schemaRef ds:uri="http://purl.org/dc/terms/"/>
  </ds:schemaRefs>
</ds:datastoreItem>
</file>

<file path=customXml/itemProps3.xml><?xml version="1.0" encoding="utf-8"?>
<ds:datastoreItem xmlns:ds="http://schemas.openxmlformats.org/officeDocument/2006/customXml" ds:itemID="{E0D067B9-82DB-4736-955B-5990E509A2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4</Words>
  <Application>Microsoft Office PowerPoint</Application>
  <PresentationFormat>Widescreen</PresentationFormat>
  <Paragraphs>2</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Helena</vt:lpstr>
      <vt:lpstr>Programme of study: Business skill for the workplace Module Name &amp; Code: Enterprise &amp; Entrepreneurship LCLM-4006 Assignment Title: Business plan – Chargepoint Local Lecturer’s Name: Fouziya Farheen  Student Name: Hooriya Shaikh Student Number: 2432365  </vt:lpstr>
      <vt:lpstr>Business Overview</vt:lpstr>
      <vt:lpstr>PESTEL Analysis – Key External Factors </vt:lpstr>
      <vt:lpstr>Marketing Strategies </vt:lpstr>
      <vt:lpstr>Funding Requirements &amp; Allocation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cp:revision>
  <dcterms:created xsi:type="dcterms:W3CDTF">2026-07-18T04:29:38Z</dcterms:created>
  <dcterms:modified xsi:type="dcterms:W3CDTF">2026-07-18T05:21:25Z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