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74" r:id="rId3"/>
    <p:sldId id="257" r:id="rId4"/>
    <p:sldId id="275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8" r:id="rId13"/>
    <p:sldId id="269" r:id="rId14"/>
    <p:sldId id="270" r:id="rId15"/>
    <p:sldId id="271" r:id="rId16"/>
    <p:sldId id="266" r:id="rId17"/>
    <p:sldId id="273" r:id="rId18"/>
    <p:sldId id="272" r:id="rId1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11" d="100"/>
          <a:sy n="111" d="100"/>
        </p:scale>
        <p:origin x="638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01237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2A4034-F24F-682D-6933-2CC0F9C80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1830D8-BDF8-4620-BC0E-E6DACB402C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247BE6-308B-142C-C90E-8FEAD4EC01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F2C088-8968-6F8A-EACF-190ECC6E42D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3560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791BB-A6E8-C0D3-8E7C-22C393525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A58179-71B4-84D7-C8DB-DC16DD1B5E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D6B8C3-2915-4E3C-7477-087616A0FC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FD6B80-5B38-A961-32C7-05E472F3B7D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719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097280"/>
            <a:ext cx="80467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Recruiting and Developing a Team Member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2011680"/>
            <a:ext cx="8046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EE - UK Company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0" y="2743200"/>
            <a:ext cx="2743200" cy="36576"/>
          </a:xfrm>
          <a:prstGeom prst="rect">
            <a:avLst/>
          </a:prstGeom>
          <a:solidFill>
            <a:srgbClr val="AAAAAA"/>
          </a:solidFill>
          <a:ln w="12700">
            <a:solidFill>
              <a:srgbClr val="AAAA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2926080"/>
            <a:ext cx="80467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BBBB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Name: Samson </a:t>
            </a:r>
            <a:r>
              <a:rPr lang="en-US" sz="1300" dirty="0" err="1">
                <a:solidFill>
                  <a:srgbClr val="BBBB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Kibrom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dirty="0">
                <a:solidFill>
                  <a:srgbClr val="BBBB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Number: 2413584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8981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page is Contents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endParaRPr lang="en-US" dirty="0">
              <a:solidFill>
                <a:srgbClr val="222222"/>
              </a:solidFill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7D03C9-7092-3C38-5BA7-B42BED7B6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71CADCDE-07A9-4E85-9E31-94ADFBEB33CC}"/>
              </a:ext>
            </a:extLst>
          </p:cNvPr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E47EB9DA-5B4A-6EA2-2CF5-923729A35AD4}"/>
              </a:ext>
            </a:extLst>
          </p:cNvPr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of Contents</a:t>
            </a:r>
            <a:endParaRPr lang="en-US" sz="22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E5ED3ED6-C4DC-C102-F172-A93CAC151EAF}"/>
              </a:ext>
            </a:extLst>
          </p:cNvPr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D5C914E1-26BC-850A-5DE4-7C7A81A22ECA}"/>
              </a:ext>
            </a:extLst>
          </p:cNvPr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 Introduction to EE (BT Group)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 Recruitment </a:t>
            </a:r>
            <a:r>
              <a:rPr lang="en-US" dirty="0" err="1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Proces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 Job </a:t>
            </a:r>
            <a:r>
              <a:rPr lang="en-US" dirty="0" err="1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Analyse</a:t>
            </a:r>
            <a:endParaRPr lang="en-US" dirty="0">
              <a:solidFill>
                <a:srgbClr val="222222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 Job Description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 Specification for Job Role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 Learning Theories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7.  Training and Development Plan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8.  Internal vs External Recrutment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9.  Shortlisting and Selection Methords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10. Equality and Diversity in Recrutment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11. Onboarding and Induction Proccess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12. Conclusion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13. References</a:t>
            </a:r>
          </a:p>
        </p:txBody>
      </p:sp>
    </p:spTree>
    <p:extLst>
      <p:ext uri="{BB962C8B-B14F-4D97-AF65-F5344CB8AC3E}">
        <p14:creationId xmlns:p14="http://schemas.microsoft.com/office/powerpoint/2010/main" val="3039288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 to EE (BT Group)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EE is a very big UK network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were made in 2010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they are T-Mobile and Orange together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do mobile phones and broadband in the UK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have more 10,000 people in the UK who work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are diverse company, have lots of people work with them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Process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find the reference good to use - </a:t>
            </a:r>
            <a:r>
              <a:rPr lang="en-US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is the process of finding and hiring the right person for a job (Armstrong and Taylor, 2020)</a:t>
            </a:r>
            <a:endParaRPr lang="en-US" i="1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EE try to find the best people to work in their company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cs typeface="Arial" pitchFamily="34" charset="-120"/>
              </a:rPr>
              <a:t>They have 6 steps to recruitment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1: Identify the vacancy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2: Job analysis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3: Advertise the role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4: Shortlisting applications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5: Interviews and assessments</a:t>
            </a: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6: Job offer and onboarding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Analysis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453762" y="1009278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analysis is good to find the important person for the job</a:t>
            </a:r>
            <a:endParaRPr lang="en-US" sz="2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EE, 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are looking Customer Service Advisor</a:t>
            </a:r>
            <a:endParaRPr lang="en-US" sz="2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need to </a:t>
            </a:r>
            <a:endParaRPr lang="en-US" sz="2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- Create Application Form</a:t>
            </a:r>
            <a:endParaRPr lang="en-US" sz="2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- Interview staff</a:t>
            </a:r>
            <a:endParaRPr lang="en-US" sz="2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- Choose best candidate</a:t>
            </a:r>
            <a:endParaRPr lang="en-US" sz="2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Description – Customer Service Advisor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 taken from EE Website</a:t>
            </a:r>
            <a:br>
              <a:rPr lang="en-US" sz="15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</a:br>
            <a:br>
              <a:rPr lang="en-US" sz="15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</a:br>
            <a:r>
              <a:rPr lang="en-US" sz="1500" b="1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Title: Customer Service Advisor</a:t>
            </a:r>
            <a:endParaRPr lang="en-US" sz="1500" b="1" i="1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b="1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Company: EE (BT Group)</a:t>
            </a:r>
            <a:endParaRPr lang="en-US" sz="1500" b="1" i="1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b="1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Location: London, UK</a:t>
            </a:r>
            <a:endParaRPr lang="en-US" sz="1500" b="1" i="1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b="1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Contract: Full-time, Permanent</a:t>
            </a:r>
            <a:endParaRPr lang="en-US" sz="1500" b="1" i="1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b="1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Salary: £22,000 – £25,000 per year</a:t>
            </a:r>
            <a:endParaRPr lang="en-US" sz="1500" b="1" i="1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b="1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Duties:</a:t>
            </a:r>
            <a:endParaRPr lang="en-US" sz="1500" b="1" i="1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b="1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- Helping customers with queries about their mobile contracts</a:t>
            </a:r>
            <a:endParaRPr lang="en-US" sz="1500" b="1" i="1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b="1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- Dealing with complaints in a professional manner</a:t>
            </a:r>
            <a:endParaRPr lang="en-US" sz="1500" b="1" i="1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b="1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- Processing orders and account changes</a:t>
            </a:r>
            <a:endParaRPr lang="en-US" sz="1500" b="1" i="1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b="1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- Working as part of a team to meet targets</a:t>
            </a:r>
            <a:endParaRPr lang="en-US" sz="1500" b="1" i="1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500" b="1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- Using computer systems to update customer records</a:t>
            </a:r>
            <a:endParaRPr lang="en-US" sz="1500" b="1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 Specification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7410523"/>
              </p:ext>
            </p:extLst>
          </p:nvPr>
        </p:nvGraphicFramePr>
        <p:xfrm>
          <a:off x="365760" y="960120"/>
          <a:ext cx="8412480" cy="2880360"/>
        </p:xfrm>
        <a:graphic>
          <a:graphicData uri="http://schemas.openxmlformats.org/drawingml/2006/table">
            <a:tbl>
              <a:tblPr/>
              <a:tblGrid>
                <a:gridCol w="2804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4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4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Criteria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Important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Good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Communication skills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✓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Good in customer service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✓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Team working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✓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IT skills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✓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Knowledge of mobile phone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✓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Previous experience in same job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✓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Theories Applied at EE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used AI to generate these </a:t>
            </a:r>
            <a:r>
              <a:rPr lang="en-US" sz="1600" dirty="0" err="1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informations</a:t>
            </a:r>
            <a:endParaRPr lang="en-US" sz="1600" dirty="0">
              <a:solidFill>
                <a:srgbClr val="222222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endParaRPr lang="en-US" sz="1600" dirty="0">
              <a:solidFill>
                <a:srgbClr val="222222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600" dirty="0" err="1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Behaviourist</a:t>
            </a:r>
            <a:r>
              <a:rPr lang="en-US" sz="16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Theory (Pavlov, Skinner) – learning through repetition and reward</a:t>
            </a:r>
            <a:endParaRPr lang="en-US" sz="16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- EE can use role-play exercises and reward good performance with bonuses</a:t>
            </a:r>
            <a:endParaRPr lang="en-US" sz="16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Cognitivist Theory – learning by thinking and understanding, not just repeating</a:t>
            </a:r>
            <a:endParaRPr lang="en-US" sz="16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- EE can use structured training programmes and quizzes to check understanding</a:t>
            </a:r>
            <a:endParaRPr lang="en-US" sz="16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Humanist / Experiential Theory (Kolb, 1984) – learning from real experience</a:t>
            </a:r>
            <a:endParaRPr lang="en-US" sz="16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- EE can use on-the-job training, shadowing experienced staff, and reflection</a:t>
            </a:r>
            <a:endParaRPr lang="en-US" sz="16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6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Kolb (1984) says people learn best when they can reflect on what they have done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Training and Development for new Employee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graphicFrame>
        <p:nvGraphicFramePr>
          <p:cNvPr id="1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0155138"/>
              </p:ext>
            </p:extLst>
          </p:nvPr>
        </p:nvGraphicFramePr>
        <p:xfrm>
          <a:off x="365760" y="960120"/>
          <a:ext cx="8412480" cy="2057400"/>
        </p:xfrm>
        <a:graphic>
          <a:graphicData uri="http://schemas.openxmlformats.org/drawingml/2006/table">
            <a:tbl>
              <a:tblPr/>
              <a:tblGrid>
                <a:gridCol w="2804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4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4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Activity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Method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Timescale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Product Knowledge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Online 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Week 1–2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IT systems training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Classroom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Week 1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Learning with other staff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On-the-job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Week 3–4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EB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Performance review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1-to-1 with manager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00" dirty="0">
                          <a:solidFill>
                            <a:srgbClr val="222222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Month 3</a:t>
                      </a:r>
                      <a:endParaRPr lang="en-US" sz="13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</a:rPr>
              <a:t>Internal vs External Recrutment</a:t>
            </a:r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</a:rPr>
              <a:t>12</a:t>
            </a:r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EE can recruit people from inside the company </a:t>
            </a:r>
            <a:r>
              <a:rPr lang="en-US" b="1" dirty="0">
                <a:solidFill>
                  <a:srgbClr val="222222"/>
                </a:solidFill>
                <a:latin typeface="Arial" pitchFamily="34" charset="0"/>
              </a:rPr>
              <a:t>(internal) 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or from outside (this is called </a:t>
            </a:r>
            <a:r>
              <a:rPr lang="en-US" b="1" dirty="0">
                <a:solidFill>
                  <a:srgbClr val="222222"/>
                </a:solidFill>
                <a:latin typeface="Arial" pitchFamily="34" charset="0"/>
              </a:rPr>
              <a:t>external</a:t>
            </a: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)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b="1" dirty="0">
                <a:solidFill>
                  <a:srgbClr val="222222"/>
                </a:solidFill>
                <a:latin typeface="Arial" pitchFamily="34" charset="0"/>
              </a:rPr>
              <a:t>Internal Recrutment: If someone in the company, maybe he can take the job</a:t>
            </a:r>
            <a:br>
              <a:rPr lang="en-US" b="1" dirty="0">
                <a:solidFill>
                  <a:srgbClr val="222222"/>
                </a:solidFill>
                <a:latin typeface="Arial" pitchFamily="34" charset="0"/>
              </a:rPr>
            </a:b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This save money and time becuase the person already know the company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b="1" dirty="0">
                <a:solidFill>
                  <a:srgbClr val="222222"/>
                </a:solidFill>
                <a:latin typeface="Arial" pitchFamily="34" charset="0"/>
              </a:rPr>
              <a:t>External Recrutment: </a:t>
            </a: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advertise job to people outside the company. EE use job websites like Indeed, Reed and their own EE website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Torrington et al. (2017) say that external recrutment bring new ideas and skills that the company don’t already have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For the Customer Service Adviser role – good to use external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</a:rPr>
              <a:t>Methods for recruitment</a:t>
            </a:r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</a:rPr>
              <a:t>13</a:t>
            </a:r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After advertise the job, 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EE will recieve many applications. </a:t>
            </a:r>
            <a:br>
              <a:rPr lang="en-US" dirty="0">
                <a:solidFill>
                  <a:srgbClr val="222222"/>
                </a:solidFill>
                <a:latin typeface="Arial" pitchFamily="34" charset="0"/>
              </a:rPr>
            </a:b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They need to chose to find the best candidates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b="1" dirty="0">
                <a:solidFill>
                  <a:srgbClr val="222222"/>
                </a:solidFill>
                <a:latin typeface="Arial" pitchFamily="34" charset="0"/>
              </a:rPr>
              <a:t>Shortlisting: </a:t>
            </a: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HR manager compare each applicaton against the person specificaton. Only people who meet the esential criteria are invited to interview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b="1" dirty="0">
                <a:solidFill>
                  <a:srgbClr val="222222"/>
                </a:solidFill>
                <a:latin typeface="Arial" pitchFamily="34" charset="0"/>
              </a:rPr>
              <a:t>Selection Methords used by EE: </a:t>
            </a:r>
            <a:br>
              <a:rPr lang="en-US" b="1" dirty="0">
                <a:solidFill>
                  <a:srgbClr val="222222"/>
                </a:solidFill>
                <a:latin typeface="Arial" pitchFamily="34" charset="0"/>
              </a:rPr>
            </a:b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structured interveiw, online skills test, and sometimes a group excercise or role play scenario for customer service roles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From the internet - Mullins (2019) explain that using more than one selection </a:t>
            </a:r>
            <a:r>
              <a:rPr lang="en-US" dirty="0" err="1">
                <a:solidFill>
                  <a:srgbClr val="222222"/>
                </a:solidFill>
                <a:latin typeface="Arial" pitchFamily="34" charset="0"/>
              </a:rPr>
              <a:t>methord</a:t>
            </a: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 can give a more acurate picture of the candidate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After interveiw, EE will check references – this is important for character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</a:rPr>
              <a:t>Equality and Diversity in Recrutment</a:t>
            </a:r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</a:rPr>
              <a:t>14</a:t>
            </a:r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EE need follow Equality Act 2010 when they recruit new staff</a:t>
            </a:r>
          </a:p>
          <a:p>
            <a:pPr>
              <a:spcAft>
                <a:spcPts val="600"/>
              </a:spcAft>
              <a:buSzPct val="100000"/>
            </a:pPr>
            <a:endParaRPr lang="en-US" dirty="0">
              <a:solidFill>
                <a:srgbClr val="222222"/>
              </a:solidFill>
              <a:latin typeface="Arial" pitchFamily="34" charset="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EE should recruit people from different backgrounds, all over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endParaRPr lang="en-US" dirty="0">
              <a:solidFill>
                <a:srgbClr val="222222"/>
              </a:solidFill>
              <a:latin typeface="Arial" pitchFamily="34" charset="0"/>
            </a:endParaRP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222222"/>
                </a:solidFill>
                <a:latin typeface="Arial" pitchFamily="34" charset="0"/>
              </a:rPr>
              <a:t>All job adverts should be easy to read and understand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</a:rPr>
              <a:t>Induction Proccess</a:t>
            </a:r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</a:rPr>
              <a:t>15</a:t>
            </a:r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222222"/>
                </a:solidFill>
                <a:latin typeface="Arial" pitchFamily="34" charset="0"/>
              </a:rPr>
              <a:t>Onboarding is the proccess of helping a new employe settle in to there new job and company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b="1" dirty="0">
                <a:solidFill>
                  <a:srgbClr val="222222"/>
                </a:solidFill>
                <a:latin typeface="Arial" pitchFamily="34" charset="0"/>
              </a:rPr>
              <a:t>Week 1 induction at EE includes: 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222222"/>
                </a:solidFill>
                <a:latin typeface="Arial" pitchFamily="34" charset="0"/>
              </a:rPr>
              <a:t>Health and safety breifing, IT set up, and overview of company polcies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rgbClr val="222222"/>
                </a:solidFill>
                <a:latin typeface="Arial" pitchFamily="34" charset="0"/>
              </a:rPr>
              <a:t>From the Internet - Armstrong and Taylor (2020) say that good onboarding reduces staff turnover becuase new emplyees feel more welcom and confident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endParaRPr lang="en-US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/>
              <a:t>EE has a good method to recruit people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/>
              <a:t>Job analysis, job description and person specification are all </a:t>
            </a:r>
            <a:r>
              <a:rPr lang="en-US" dirty="0" err="1"/>
              <a:t>importent</a:t>
            </a:r>
            <a:r>
              <a:rPr lang="en-US" dirty="0"/>
              <a:t> steps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/>
              <a:t>Training is very important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/>
              <a:t>Training theory is very good when people are learning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/>
              <a:t>Good recruitment is excellent for the company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dirty="0"/>
              <a:t>Everybody is happy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E4A109-279A-A90A-BE23-80C906DBC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F2BD5DC9-A023-B133-22C5-E90669B1C28B}"/>
              </a:ext>
            </a:extLst>
          </p:cNvPr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9B313B51-DD24-E5ED-0374-DB44EBCBEF65}"/>
              </a:ext>
            </a:extLst>
          </p:cNvPr>
          <p:cNvSpPr/>
          <p:nvPr/>
        </p:nvSpPr>
        <p:spPr>
          <a:xfrm>
            <a:off x="365760" y="0"/>
            <a:ext cx="8412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 – I make these Reference from the internet</a:t>
            </a:r>
            <a:endParaRPr lang="en-US" sz="22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8F127185-318A-34E2-B35E-EC43F0067C1F}"/>
              </a:ext>
            </a:extLst>
          </p:cNvPr>
          <p:cNvSpPr/>
          <p:nvPr/>
        </p:nvSpPr>
        <p:spPr>
          <a:xfrm>
            <a:off x="8503920" y="0"/>
            <a:ext cx="457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AAAAA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3D964E94-F479-8B4C-22EF-6FCD4EAB64B3}"/>
              </a:ext>
            </a:extLst>
          </p:cNvPr>
          <p:cNvSpPr/>
          <p:nvPr/>
        </p:nvSpPr>
        <p:spPr>
          <a:xfrm>
            <a:off x="457200" y="100584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/>
              <a:t>Armstrong, M. and Taylor, S. (2020) Armstrong's Handbook of Human Resource Management Practice. 15th </a:t>
            </a:r>
            <a:r>
              <a:rPr lang="en-US" sz="1400" dirty="0" err="1"/>
              <a:t>edn</a:t>
            </a:r>
            <a:r>
              <a:rPr lang="en-US" sz="1400" dirty="0"/>
              <a:t>. London: Kogan Page. Referenced on the CIPD website and accessed via college library database. Available at: www.cipd.co.uk (Accessed: March 2026).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/>
              <a:t>CIPD (2022) Recruitment: An overview. Available at: www.cipd.co.uk/knowledge/fundamentals/people/recruitment/factsheet (Accessed: March 2026).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/>
              <a:t>CIPD (2023) Learning and development at work. Available at: www.cipd.co.uk/knowledge/strategy/development/learning-factsheet (Accessed: March 2026).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/>
              <a:t>CIPD (2023) Equality, diversity and inclusion in the workplace. Available at: www.cipd.co.uk/knowledge/fundamentals/relations/diversity/factsheet (Accessed: March 2026).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/>
              <a:t>EE (2023) About EE. Available at: www.ee.co.uk/our-company/about-us (Accessed: March 2026).Kolb, D.A. (1984) Experiential Learning: Experience as the Source of Learning and Development. Englewood Cliffs: Prentice Hall. Found referenced on CIPD website and accessed via college library. Available at: www.cipd.co.uk (Accessed: March 2026).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/>
              <a:t>Mullins, L.J. (2019) </a:t>
            </a:r>
            <a:r>
              <a:rPr lang="en-US" sz="1400" dirty="0" err="1"/>
              <a:t>Organisational</a:t>
            </a:r>
            <a:r>
              <a:rPr lang="en-US" sz="1400" dirty="0"/>
              <a:t> </a:t>
            </a:r>
            <a:r>
              <a:rPr lang="en-US" sz="1400" dirty="0" err="1"/>
              <a:t>Behaviour</a:t>
            </a:r>
            <a:r>
              <a:rPr lang="en-US" sz="1400" dirty="0"/>
              <a:t> in the Workplace. 11th </a:t>
            </a:r>
            <a:r>
              <a:rPr lang="en-US" sz="1400" dirty="0" err="1"/>
              <a:t>edn</a:t>
            </a:r>
            <a:r>
              <a:rPr lang="en-US" sz="1400" dirty="0"/>
              <a:t>. Harlow: Pearson Education. Found referenced on university reading lists and accessed via college library database. Available at: www.pearson.com (Accessed: March 2026).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/>
              <a:t>Torrington, D., Hall, L., Taylor, S. and Atkinson, C. (2017) Human Resource Management. 10th </a:t>
            </a:r>
            <a:r>
              <a:rPr lang="en-US" sz="1400" dirty="0" err="1"/>
              <a:t>edn</a:t>
            </a:r>
            <a:r>
              <a:rPr lang="en-US" sz="1400" dirty="0"/>
              <a:t>. Harlow: Pearson. Found referenced on CIPD website and accessed via college library database. Available at: www.pearson.com (Accessed: March 2026).</a:t>
            </a:r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/>
              <a:t>BT Group (2023) Annual Report and Diversity Commitments. Available at: www.bt.com/about/annual-reports/2023summary (Accessed: March 2026).</a:t>
            </a:r>
          </a:p>
        </p:txBody>
      </p:sp>
    </p:spTree>
    <p:extLst>
      <p:ext uri="{BB962C8B-B14F-4D97-AF65-F5344CB8AC3E}">
        <p14:creationId xmlns:p14="http://schemas.microsoft.com/office/powerpoint/2010/main" val="40103835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39485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1327</Words>
  <Application>Microsoft Office PowerPoint</Application>
  <PresentationFormat>On-screen Show (16:9)</PresentationFormat>
  <Paragraphs>168</Paragraphs>
  <Slides>18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Recruiting and Developing a Team Member at EE (BT Group)</dc:title>
  <dc:subject>PptxGenJS Presentation</dc:subject>
  <dc:creator>PptxGenJS</dc:creator>
  <cp:lastModifiedBy>Sulayman Hamid</cp:lastModifiedBy>
  <cp:revision>6</cp:revision>
  <dcterms:created xsi:type="dcterms:W3CDTF">2026-03-17T13:38:13Z</dcterms:created>
  <dcterms:modified xsi:type="dcterms:W3CDTF">2026-03-19T12:22:05Z</dcterms:modified>
</cp:coreProperties>
</file>