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  <p:sldMasterId id="2147483660" r:id="rId2"/>
  </p:sldMasterIdLst>
  <p:notesMasterIdLst>
    <p:notesMasterId r:id="rId30"/>
  </p:notesMasterIdLst>
  <p:sldIdLst>
    <p:sldId id="286" r:id="rId3"/>
    <p:sldId id="256" r:id="rId4"/>
    <p:sldId id="527" r:id="rId5"/>
    <p:sldId id="297" r:id="rId6"/>
    <p:sldId id="436" r:id="rId7"/>
    <p:sldId id="490" r:id="rId8"/>
    <p:sldId id="260" r:id="rId9"/>
    <p:sldId id="535" r:id="rId10"/>
    <p:sldId id="536" r:id="rId11"/>
    <p:sldId id="537" r:id="rId12"/>
    <p:sldId id="529" r:id="rId13"/>
    <p:sldId id="530" r:id="rId14"/>
    <p:sldId id="531" r:id="rId15"/>
    <p:sldId id="523" r:id="rId16"/>
    <p:sldId id="307" r:id="rId17"/>
    <p:sldId id="300" r:id="rId18"/>
    <p:sldId id="314" r:id="rId19"/>
    <p:sldId id="346" r:id="rId20"/>
    <p:sldId id="412" r:id="rId21"/>
    <p:sldId id="528" r:id="rId22"/>
    <p:sldId id="524" r:id="rId23"/>
    <p:sldId id="532" r:id="rId24"/>
    <p:sldId id="525" r:id="rId25"/>
    <p:sldId id="534" r:id="rId26"/>
    <p:sldId id="533" r:id="rId27"/>
    <p:sldId id="317" r:id="rId28"/>
    <p:sldId id="30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775" autoAdjust="0"/>
  </p:normalViewPr>
  <p:slideViewPr>
    <p:cSldViewPr>
      <p:cViewPr varScale="1">
        <p:scale>
          <a:sx n="78" d="100"/>
          <a:sy n="78" d="100"/>
        </p:scale>
        <p:origin x="152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C4F1E7-632E-4EFC-8D9D-F492D50888A9}" type="datetimeFigureOut">
              <a:rPr lang="en-US" smtClean="0"/>
              <a:pPr/>
              <a:t>6/17/2026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473D7-50BF-4AD3-B2BA-EE8A81C88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7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936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366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654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A359B-3CAE-499E-D050-A504D710D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4D0FA-DDEB-88CB-94BF-349B8078C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A84752-C04B-FBFB-7907-9D6E2525A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https://www.smaac.nl/insight/greenwashing-3-recent-stand-out-examples-of-unethical-marketing-in-2023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4DBBA-225B-A920-55F9-DCF4AB552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000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">
            <a:extLst>
              <a:ext uri="{FF2B5EF4-FFF2-40B4-BE49-F238E27FC236}">
                <a16:creationId xmlns:a16="http://schemas.microsoft.com/office/drawing/2014/main" id="{6A6D4F36-BF2E-B68C-43EF-D8262E60A69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2A405-80A5-9493-8090-0F1E647C05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B9B3F-3061-4BC2-770C-DC75D7BEA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FA97C-CF47-C5F2-48D8-CDB381EDF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90846-A3AA-932A-D777-DFD6C467A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CE940-8C24-93DE-376C-DC0F5CC2D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514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E4072-EAC4-284A-A542-05D7A538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DEF2-D51D-AF96-4853-C844D3FF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EAC53-3E62-BE33-A640-7C7B30CC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FA273-3C5E-85DC-D5F3-327857CE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4CF6A-522E-E1CE-1C80-CDC7A1153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30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9CBC9-F0FA-7BDC-CE16-AD951B726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5260D-BAB0-318A-47EE-1E8125537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57B5C-45AD-D0F9-3F32-B79D2C0E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FE921-D1B4-6ABA-C628-C7376A864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C3C66-81C6-EF71-B402-97542AEA0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7459-A5AE-09E8-E7D2-116B1D19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1A17F-B740-6C93-276A-21961D2AC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4A48-F86A-7C75-3CC3-5453FF117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4815FE-B276-33FB-3CCB-519598A82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3D01D9-3A5F-51AC-555F-B10B809E1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3F3694-2173-A985-FEFD-720BBAB72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1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9B47-B33C-F6E2-6D3D-8F8340326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913CB-5D92-C570-17C3-F5C8D8075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545C7-56C9-3501-8918-7FCD18759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7F240-CBF3-91B3-0258-A73B7F1BC9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6DF9CC-2FEC-E875-F9E7-B005BDF13B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A5DA4E-5F80-7D4D-9119-FF66BB16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EA97B-A84D-EAF3-9821-033A06AEA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5F78BC-2D8C-0FD2-917C-AB96DAB23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2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3BB43-3C7A-2B44-8187-F1931C36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2C2BC-76BF-6659-43A3-4D48322C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CDCFDB-514B-A17A-219C-948302A2F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FFEE-3AEB-B29A-9A70-AB6B36210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2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A39FAC-5266-EDE7-E5E5-0F8D8C675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B932DC-AF04-DB0A-0B33-82AEE165F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5A193-9012-D234-21C1-AE274DA7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43F0-A3B1-0D0E-2264-C8429064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B72D0-1C2F-B1AE-86D7-CC9013A8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77700C-B517-B736-4580-74BC59C38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4FB02-1DFD-86BB-5825-5F22BDDC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986DD5-B991-1427-0298-E9A50D1E6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9C4FC2-7F05-C96D-6431-9A46FEE30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59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6AC8-7527-D886-8B60-594495CB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79C348-9B62-6412-6603-CAB348339B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6B25A-BA6E-E654-DE58-BFF30D52A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8BDD27-63A7-4CE6-7335-9EA54A499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71B3C-EE27-231F-89CA-0B4F92B3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BACD4-856E-EF97-9EBA-21084F748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A8488-F747-7E3F-472A-D273F54E0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32737-6DE1-94D9-3BAB-D61FF7982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D2ED3-3538-ACB4-BB51-5C5B94B58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83975-4CD1-7984-F0F0-BDEC86CEA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7E646-FF73-720F-7467-0E4A8CA29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2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C7482B-FF40-39AF-C947-2F282AF26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8E75B-04D9-EBD4-A4C4-5DE3CF6B5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C54D-B69B-DDCC-82D7-AC63D198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D1FFD-51FA-56E5-2FFC-6EED317E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92DF-068C-8967-2F64-F9130FE4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4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A4104-DC2A-1991-0C75-40A70920F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82CA62-E9F4-2B7E-94F4-A0832EEB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5FDAA-ED5B-833D-BDDC-D7529B66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5CE30-D92B-859D-B677-075E373D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86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32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4524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1001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49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434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911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5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6C078-FADC-8768-DDE6-30254F3A2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CD416-FBDF-E5B2-36B0-B185923E9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A71F6-84F8-8804-18EF-9EF37E0F0E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CF764-6536-4DB0-B2B5-0387957011F9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32126-4C5C-E356-1F07-A8326CCD4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D5DFD-28C6-E521-6ED7-71C57E690B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background with blue and black text&#10;&#10;AI-generated content may be incorrect.">
            <a:extLst>
              <a:ext uri="{FF2B5EF4-FFF2-40B4-BE49-F238E27FC236}">
                <a16:creationId xmlns:a16="http://schemas.microsoft.com/office/drawing/2014/main" id="{333356E3-EE59-4083-FFE1-52D3993B6275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57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07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1" r:id="rId2"/>
    <p:sldLayoutId id="2147483662" r:id="rId3"/>
    <p:sldLayoutId id="2147483665" r:id="rId4"/>
    <p:sldLayoutId id="2147483666" r:id="rId5"/>
    <p:sldLayoutId id="2147483667" r:id="rId6"/>
    <p:sldLayoutId id="2147483668" r:id="rId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ac.nl/insight/greenwashing-3-recent-stand-out-examples-of-unethical-marketing-in-2023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FEC7-1822-AE1C-8626-751136DADA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/>
              <a:t>International Marketing: Principles and Practices</a:t>
            </a:r>
            <a:br>
              <a:rPr lang="en-GB" dirty="0"/>
            </a:br>
            <a:r>
              <a:rPr lang="en-GB" sz="3600" dirty="0"/>
              <a:t>LCMB 7026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7AD84-1DC5-3A74-362C-755C41253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WEEK 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5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Week Nine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2362200"/>
            <a:ext cx="7924800" cy="1066800"/>
          </a:xfrm>
        </p:spPr>
        <p:txBody>
          <a:bodyPr>
            <a:normAutofit fontScale="85000" lnSpcReduction="10000"/>
          </a:bodyPr>
          <a:lstStyle/>
          <a:p>
            <a:r>
              <a:rPr lang="en-GB" sz="3600" b="1" dirty="0"/>
              <a:t>Ethical Issues in International Marketing</a:t>
            </a:r>
          </a:p>
          <a:p>
            <a:r>
              <a:rPr lang="en-GB" sz="3600" b="1" dirty="0"/>
              <a:t>Assessment Support</a:t>
            </a:r>
          </a:p>
          <a:p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74965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51F7F-6DF7-DE54-0134-5ADFC2668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3BDD-AC04-29F2-0AF6-6DE3C2E43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Last week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09CADA7-44A3-5A66-193B-3509E62450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564" y="1243648"/>
            <a:ext cx="6858000" cy="585152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/>
              <a:t>We have covered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6B386E-8799-835E-706A-AD5CD8EA9D30}"/>
              </a:ext>
            </a:extLst>
          </p:cNvPr>
          <p:cNvSpPr>
            <a:spLocks noGrp="1"/>
          </p:cNvSpPr>
          <p:nvPr/>
        </p:nvSpPr>
        <p:spPr>
          <a:xfrm>
            <a:off x="609600" y="18288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essential elements of an international marketing channel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How international marketing channels function through various intermediaries.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What international retailing is</a:t>
            </a: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809773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E63B6B6-2308-75A2-4077-4F635D522B60}"/>
              </a:ext>
            </a:extLst>
          </p:cNvPr>
          <p:cNvSpPr>
            <a:spLocks noGrp="1"/>
          </p:cNvSpPr>
          <p:nvPr/>
        </p:nvSpPr>
        <p:spPr>
          <a:xfrm>
            <a:off x="619125" y="1295400"/>
            <a:ext cx="790575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After reading and studying this session, you will be able to: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ethical concerns, ethical implications, and potential societal effects of marketing activities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400" dirty="0"/>
              <a:t>.</a:t>
            </a: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781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90524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F9C1B-1B28-AB7B-B2EE-F3352D1FB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993D3-C6D2-43B2-C881-5DD90639C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762000"/>
            <a:ext cx="7924800" cy="533400"/>
          </a:xfrm>
        </p:spPr>
        <p:txBody>
          <a:bodyPr anchor="t">
            <a:noAutofit/>
          </a:bodyPr>
          <a:lstStyle/>
          <a:p>
            <a:r>
              <a:rPr lang="en-US" sz="2400" b="1" dirty="0"/>
              <a:t>How does today’s session link to your assessment?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7B11CC0-EB0C-EE8D-B5D4-812D9E8E8D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0" y="1219200"/>
            <a:ext cx="8534400" cy="3810000"/>
          </a:xfrm>
        </p:spPr>
        <p:txBody>
          <a:bodyPr>
            <a:noAutofit/>
          </a:bodyPr>
          <a:lstStyle/>
          <a:p>
            <a:pPr marL="342900" marR="4572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Choose one of these brands below:</a:t>
            </a:r>
          </a:p>
          <a:p>
            <a:pPr marR="457200" lvl="1" algn="l">
              <a:lnSpc>
                <a:spcPct val="115000"/>
              </a:lnSpc>
              <a:spcBef>
                <a:spcPts val="0"/>
              </a:spcBef>
            </a:pPr>
            <a:r>
              <a:rPr lang="fi-FI" sz="1800" dirty="0">
                <a:latin typeface="+mj-lt"/>
                <a:ea typeface="Times New Roman" panose="02020603050405020304" pitchFamily="18" charset="0"/>
              </a:rPr>
              <a:t>•Adidas			</a:t>
            </a:r>
            <a:r>
              <a:rPr lang="fi-FI" sz="1800" dirty="0">
                <a:ea typeface="Times New Roman" panose="02020603050405020304" pitchFamily="18" charset="0"/>
              </a:rPr>
              <a:t>•Pizza hut</a:t>
            </a:r>
          </a:p>
          <a:p>
            <a:pPr marR="457200" lvl="1" algn="l">
              <a:lnSpc>
                <a:spcPct val="115000"/>
              </a:lnSpc>
              <a:spcBef>
                <a:spcPts val="0"/>
              </a:spcBef>
            </a:pPr>
            <a:r>
              <a:rPr lang="fi-FI" sz="1800" dirty="0">
                <a:ea typeface="Times New Roman" panose="02020603050405020304" pitchFamily="18" charset="0"/>
              </a:rPr>
              <a:t>•Chanel			•Toyota </a:t>
            </a:r>
          </a:p>
          <a:p>
            <a:pPr marR="457200" lvl="1" algn="l">
              <a:lnSpc>
                <a:spcPct val="115000"/>
              </a:lnSpc>
              <a:spcBef>
                <a:spcPts val="0"/>
              </a:spcBef>
            </a:pPr>
            <a:r>
              <a:rPr lang="fi-FI" sz="1800" dirty="0">
                <a:ea typeface="Times New Roman" panose="02020603050405020304" pitchFamily="18" charset="0"/>
              </a:rPr>
              <a:t>•Cadbury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Name two countries where the chosen brand could be found. For example, </a:t>
            </a:r>
            <a:r>
              <a:rPr lang="en-GB" sz="1800" dirty="0">
                <a:latin typeface="+mj-lt"/>
                <a:ea typeface="Times New Roman" panose="02020603050405020304" pitchFamily="18" charset="0"/>
              </a:rPr>
              <a:t>Cadbury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 in the UK and India.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Analyse the brand's marketing strategies in those countries. Your analysis should cover the following components: </a:t>
            </a:r>
          </a:p>
          <a:p>
            <a:pPr lvl="1" algn="l">
              <a:lnSpc>
                <a:spcPct val="115000"/>
              </a:lnSpc>
              <a:spcBef>
                <a:spcPts val="0"/>
              </a:spcBef>
            </a:pPr>
            <a:r>
              <a:rPr lang="en-GB" dirty="0"/>
              <a:t>d. An evaluation of whether there were ethical issues related to this brand’s marketing mix in one country. </a:t>
            </a:r>
          </a:p>
          <a:p>
            <a:pPr lvl="1" algn="l">
              <a:lnSpc>
                <a:spcPct val="115000"/>
              </a:lnSpc>
              <a:spcBef>
                <a:spcPts val="0"/>
              </a:spcBef>
            </a:pPr>
            <a:endParaRPr lang="en-GB" sz="1800" b="1" dirty="0">
              <a:effectLst/>
              <a:highlight>
                <a:srgbClr val="FFFF00"/>
              </a:highlight>
              <a:latin typeface="+mj-lt"/>
              <a:ea typeface="Times New Roman" panose="02020603050405020304" pitchFamily="18" charset="0"/>
            </a:endParaRPr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E3657861-2790-63CA-8772-A42B364922C2}"/>
              </a:ext>
            </a:extLst>
          </p:cNvPr>
          <p:cNvSpPr/>
          <p:nvPr/>
        </p:nvSpPr>
        <p:spPr>
          <a:xfrm>
            <a:off x="8610600" y="3733800"/>
            <a:ext cx="533400" cy="3810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94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09746"/>
            <a:ext cx="84582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Ethics, Social Responsibility and 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/>
          <a:lstStyle/>
          <a:p>
            <a:r>
              <a:rPr lang="en-GB" b="1" dirty="0"/>
              <a:t>Ethics</a:t>
            </a:r>
            <a:r>
              <a:rPr lang="en-GB" dirty="0"/>
              <a:t> is a system of moral principles that govern a person’s behaviour. </a:t>
            </a:r>
          </a:p>
          <a:p>
            <a:pPr lvl="1"/>
            <a:r>
              <a:rPr lang="en-GB" b="1" dirty="0"/>
              <a:t>Ethical relativists</a:t>
            </a:r>
            <a:r>
              <a:rPr lang="en-GB" dirty="0"/>
              <a:t>: Ethical values are relative to the norms of one’s culture. There are no universal standards of behaviour that can be applied to all people at all times.</a:t>
            </a:r>
          </a:p>
          <a:p>
            <a:pPr lvl="1"/>
            <a:r>
              <a:rPr lang="en-GB" b="1" dirty="0"/>
              <a:t>Ethical absolutists</a:t>
            </a:r>
            <a:r>
              <a:rPr lang="en-GB" dirty="0"/>
              <a:t>: There are fundamental values that cross cultures and companies must uphold</a:t>
            </a:r>
          </a:p>
          <a:p>
            <a:r>
              <a:rPr lang="en-GB" dirty="0"/>
              <a:t>Whilst ethics reside in individuals, </a:t>
            </a:r>
            <a:r>
              <a:rPr lang="en-GB" b="1" dirty="0"/>
              <a:t>firms should clearly establish the rules of ethical behaviour for employees</a:t>
            </a:r>
          </a:p>
          <a:p>
            <a:r>
              <a:rPr lang="en-GB" b="1" dirty="0"/>
              <a:t>Ethical dilemmas </a:t>
            </a:r>
            <a:r>
              <a:rPr lang="en-GB" dirty="0"/>
              <a:t>should be solved with the best interests of consumers and the environment in mind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671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Ethical or Unethical?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7886700" cy="4152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Two frameworks can be applied to answer this question:</a:t>
            </a:r>
          </a:p>
          <a:p>
            <a:r>
              <a:rPr lang="en-US" b="1" dirty="0"/>
              <a:t>Cultural relativism</a:t>
            </a:r>
            <a:r>
              <a:rPr lang="en-US" dirty="0"/>
              <a:t>: An Individual’s culture should inform the ethical/ unethical implications of their belief and actions. What is accepted by one culture should be the standard when conducting business in that region.</a:t>
            </a:r>
          </a:p>
          <a:p>
            <a:r>
              <a:rPr lang="en-US" b="1" dirty="0"/>
              <a:t>Justice approach: </a:t>
            </a:r>
            <a:r>
              <a:rPr lang="en-US" dirty="0"/>
              <a:t>It is ethical because a person/ firm  treating all people fairly and consistently when making decisions. </a:t>
            </a:r>
          </a:p>
          <a:p>
            <a:pPr lvl="1"/>
            <a:r>
              <a:rPr lang="en-US" b="1" dirty="0"/>
              <a:t>Distributive justice</a:t>
            </a:r>
            <a:r>
              <a:rPr lang="en-US" dirty="0"/>
              <a:t> focuses on the fairness of outcomes, punishments and rewards.</a:t>
            </a:r>
          </a:p>
          <a:p>
            <a:pPr lvl="1"/>
            <a:r>
              <a:rPr lang="en-US" b="1" dirty="0"/>
              <a:t>Procedural justice is </a:t>
            </a:r>
            <a:r>
              <a:rPr lang="en-US" dirty="0"/>
              <a:t>rooted in the fair and reliable use of rules and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056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2131CA-985E-20EE-0D98-F3F9C947F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4C1DC-47AB-C436-BB95-0F41483EB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Ethics and </a:t>
            </a:r>
            <a:r>
              <a:rPr lang="en-GB" b="1" dirty="0">
                <a:highlight>
                  <a:srgbClr val="FFFF00"/>
                </a:highlight>
              </a:rPr>
              <a:t>The United Nations Sustainable Development Goals (SDGs) </a:t>
            </a:r>
            <a:endParaRPr lang="en-US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436E3-A6BC-C114-BE9C-19BBC247D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462086"/>
            <a:ext cx="7886700" cy="5953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United Nations Sustainable Development Goals (SDGs) represent a global ethical framework</a:t>
            </a:r>
            <a:endParaRPr lang="en-US" sz="1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3483CE-07EB-76A2-59A0-FBDFC75DC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56F490-F29C-D8E1-3B75-94AB4F182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119313"/>
            <a:ext cx="8839200" cy="4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301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DEF264-73AD-B1F6-61D3-69A90225F001}"/>
              </a:ext>
            </a:extLst>
          </p:cNvPr>
          <p:cNvSpPr txBox="1"/>
          <p:nvPr/>
        </p:nvSpPr>
        <p:spPr>
          <a:xfrm>
            <a:off x="465438" y="304800"/>
            <a:ext cx="7848600" cy="35163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b="1" u="none" strike="noStrike" dirty="0">
                <a:effectLst/>
                <a:highlight>
                  <a:srgbClr val="FFFF00"/>
                </a:highlight>
                <a:latin typeface="+mj-lt"/>
              </a:rPr>
              <a:t>UN SDG - The 17 Goals</a:t>
            </a:r>
          </a:p>
          <a:p>
            <a:pPr>
              <a:spcAft>
                <a:spcPts val="1200"/>
              </a:spcAft>
              <a:buNone/>
            </a:pPr>
            <a:r>
              <a:rPr lang="en-GB" b="0" u="none" strike="noStrike" dirty="0">
                <a:effectLst/>
                <a:latin typeface="+mj-lt"/>
              </a:rPr>
              <a:t>The SDGs cover a broad range of social, economic, and environmental issues: </a:t>
            </a:r>
            <a:endParaRPr lang="en-GB" dirty="0">
              <a:latin typeface="+mj-lt"/>
            </a:endParaRP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effectLst/>
                <a:latin typeface="+mj-lt"/>
              </a:rPr>
              <a:t>1-6 (Social):</a:t>
            </a:r>
            <a:r>
              <a:rPr lang="en-GB" b="0" u="none" strike="noStrike" dirty="0">
                <a:effectLst/>
                <a:latin typeface="+mj-lt"/>
              </a:rPr>
              <a:t> Poverty, hunger, health, education, gender equality, and water/sanitation.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effectLst/>
                <a:latin typeface="+mj-lt"/>
              </a:rPr>
              <a:t>7-12 (Economic/Infrastructure):</a:t>
            </a:r>
            <a:r>
              <a:rPr lang="en-GB" b="0" u="none" strike="noStrike" dirty="0">
                <a:effectLst/>
                <a:latin typeface="+mj-lt"/>
              </a:rPr>
              <a:t> Energy, economic growth, industry/innovation, reduced inequalities, cities, and consumption.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effectLst/>
                <a:latin typeface="+mj-lt"/>
              </a:rPr>
              <a:t>13-15 (Environmental):</a:t>
            </a:r>
            <a:r>
              <a:rPr lang="en-GB" b="0" u="none" strike="noStrike" dirty="0">
                <a:effectLst/>
                <a:latin typeface="+mj-lt"/>
              </a:rPr>
              <a:t> Climate action, life below water, and life on land.</a:t>
            </a:r>
          </a:p>
          <a:p>
            <a:pPr marL="285750" indent="-28575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effectLst/>
                <a:latin typeface="+mj-lt"/>
              </a:rPr>
              <a:t>16-17 (Institutional/Partnership):</a:t>
            </a:r>
            <a:r>
              <a:rPr lang="en-GB" b="0" u="none" strike="noStrike" dirty="0">
                <a:effectLst/>
                <a:latin typeface="+mj-lt"/>
              </a:rPr>
              <a:t> Peace/justice and global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1EFAAA-7EE8-8A70-672C-02F5ADABD960}"/>
              </a:ext>
            </a:extLst>
          </p:cNvPr>
          <p:cNvSpPr txBox="1"/>
          <p:nvPr/>
        </p:nvSpPr>
        <p:spPr>
          <a:xfrm>
            <a:off x="457200" y="4038600"/>
            <a:ext cx="8305800" cy="1431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b="1" u="none" strike="noStrike" dirty="0">
                <a:effectLst/>
                <a:highlight>
                  <a:srgbClr val="FFFF00"/>
                </a:highlight>
                <a:latin typeface="+mj-lt"/>
              </a:rPr>
              <a:t>The Core Pillars</a:t>
            </a:r>
          </a:p>
          <a:p>
            <a:pPr>
              <a:spcBef>
                <a:spcPts val="900"/>
              </a:spcBef>
              <a:spcAft>
                <a:spcPts val="1200"/>
              </a:spcAft>
              <a:buNone/>
            </a:pPr>
            <a:r>
              <a:rPr lang="en-GB" b="0" u="none" strike="noStrike" dirty="0">
                <a:effectLst/>
                <a:latin typeface="+mj-lt"/>
              </a:rPr>
              <a:t>The agenda is anchored by the </a:t>
            </a:r>
            <a:r>
              <a:rPr lang="en-GB" b="1" u="none" strike="noStrike" dirty="0">
                <a:effectLst/>
                <a:latin typeface="+mj-lt"/>
              </a:rPr>
              <a:t>5 Ps</a:t>
            </a:r>
            <a:r>
              <a:rPr lang="en-GB" b="0" u="none" strike="noStrike" dirty="0">
                <a:effectLst/>
                <a:latin typeface="+mj-lt"/>
              </a:rPr>
              <a:t>—</a:t>
            </a:r>
            <a:r>
              <a:rPr lang="en-GB" b="1" u="none" strike="noStrike" dirty="0">
                <a:effectLst/>
                <a:latin typeface="+mj-lt"/>
              </a:rPr>
              <a:t>People, Planet, Prosperity, Peace, and Partnership</a:t>
            </a:r>
            <a:r>
              <a:rPr lang="en-GB" b="0" u="none" strike="noStrike" dirty="0">
                <a:effectLst/>
                <a:latin typeface="+mj-lt"/>
              </a:rPr>
              <a:t>—which guide efforts to create a better, more sustainable future for a</a:t>
            </a:r>
          </a:p>
        </p:txBody>
      </p:sp>
    </p:spTree>
    <p:extLst>
      <p:ext uri="{BB962C8B-B14F-4D97-AF65-F5344CB8AC3E}">
        <p14:creationId xmlns:p14="http://schemas.microsoft.com/office/powerpoint/2010/main" val="3440058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BB6677-F5C4-BB0F-11ED-F24869D7F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9FD7F-FA4E-0E97-D129-62FF92A9A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54" y="228600"/>
            <a:ext cx="882015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Some applications of the of UN SDGs in International Marketing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5D1D9B-BA0D-7992-53CA-7CA87F43F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F803C3F-7D5A-87AC-BF55-A9FA149DB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371600"/>
            <a:ext cx="8305800" cy="41910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Values Alignment: </a:t>
            </a:r>
            <a:r>
              <a:rPr lang="en-GB" dirty="0"/>
              <a:t>Brands integrate SDGs (like SDG 12: Responsible Consumption or SDG 8: Decent Work) into their value propositions, allowing consumers to align their purchases with their personal ethics</a:t>
            </a:r>
          </a:p>
          <a:p>
            <a:r>
              <a:rPr lang="en-US" b="1" dirty="0"/>
              <a:t>Adaptation vs </a:t>
            </a:r>
            <a:r>
              <a:rPr lang="en-US" b="1" dirty="0" err="1"/>
              <a:t>Standardisation</a:t>
            </a:r>
            <a:r>
              <a:rPr lang="en-US" b="1" dirty="0"/>
              <a:t>:</a:t>
            </a:r>
          </a:p>
          <a:p>
            <a:pPr lvl="1"/>
            <a:r>
              <a:rPr lang="en-GB" b="1" dirty="0"/>
              <a:t>Developing Markets:</a:t>
            </a:r>
            <a:r>
              <a:rPr lang="en-GB" dirty="0"/>
              <a:t> Social marketing focuses on basic human needs like combating poverty, improving health, and ensuring sanitation.</a:t>
            </a:r>
          </a:p>
          <a:p>
            <a:pPr lvl="1"/>
            <a:r>
              <a:rPr lang="en-GB" b="1" dirty="0"/>
              <a:t>Developed Markets:</a:t>
            </a:r>
            <a:r>
              <a:rPr lang="en-GB" dirty="0"/>
              <a:t> Campaigns typically centre on responsible consumption, reducing carbon footprints, and promoting circular economies</a:t>
            </a:r>
            <a:endParaRPr lang="en-US" b="1" dirty="0"/>
          </a:p>
          <a:p>
            <a:r>
              <a:rPr lang="en-GB" b="1" dirty="0"/>
              <a:t>Circular Services:</a:t>
            </a:r>
            <a:r>
              <a:rPr lang="en-GB" dirty="0"/>
              <a:t> Marketers are promoting subscription, repair, and refurbishment services, catering to consumer desires for sustainable luxury and everyday necessities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137603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34F64E-6927-2267-10EA-1A96433DF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54F09-1BD4-6EE1-B730-09CB63FEE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Ethical or Unethical?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BDBE6-09C1-43EE-D3CA-A5725CA29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219200"/>
            <a:ext cx="7886700" cy="2209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Applying ethical frameworks to international marketing:</a:t>
            </a:r>
          </a:p>
          <a:p>
            <a:r>
              <a:rPr lang="en-US" b="1" dirty="0"/>
              <a:t>Cultural relativism</a:t>
            </a:r>
            <a:r>
              <a:rPr lang="en-US" dirty="0"/>
              <a:t>: What is accepted by one culture should be the standard when conducting business in that region. </a:t>
            </a:r>
          </a:p>
          <a:p>
            <a:pPr marL="0" indent="0">
              <a:buNone/>
            </a:pPr>
            <a:r>
              <a:rPr lang="en-US" dirty="0"/>
              <a:t>	</a:t>
            </a:r>
          </a:p>
          <a:p>
            <a:pPr marL="0" indent="0">
              <a:buNone/>
            </a:pPr>
            <a:r>
              <a:rPr lang="en-US" b="1" dirty="0"/>
              <a:t>Example of Strategic impact of cultural relativism on Marketing: </a:t>
            </a:r>
          </a:p>
          <a:p>
            <a:pPr marL="0" indent="0">
              <a:buNone/>
            </a:pPr>
            <a:r>
              <a:rPr lang="en-US" dirty="0"/>
              <a:t>Adaptation of the marketing mix to fit with the local culture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sz="1800" dirty="0"/>
              <a:t>(e.g. McDonald’s does not sell beef in India)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3BCC44-24E5-9034-8071-E840D1BD5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F5FE088-EAD6-987C-C669-E5CDFB846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415878"/>
            <a:ext cx="6134100" cy="3305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373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98FA7-9904-6341-64FD-914A0B62F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0407-9EB4-3EF4-895C-A8AA1BF7F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Ethical or Unethical?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24965-A54A-6C1A-9DDC-ABFE42A15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219200"/>
            <a:ext cx="8134350" cy="4152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Applying ethical frameworks to international marketing:</a:t>
            </a:r>
          </a:p>
          <a:p>
            <a:r>
              <a:rPr lang="en-US" b="1" dirty="0"/>
              <a:t>Justice approach: </a:t>
            </a:r>
            <a:r>
              <a:rPr lang="en-US" dirty="0"/>
              <a:t>Treating all people fairly and consistently when making decisions. </a:t>
            </a:r>
          </a:p>
          <a:p>
            <a:pPr marL="0" indent="0">
              <a:buNone/>
            </a:pPr>
            <a:r>
              <a:rPr lang="en-US" dirty="0"/>
              <a:t>	</a:t>
            </a:r>
          </a:p>
          <a:p>
            <a:pPr marL="0" indent="0">
              <a:buNone/>
            </a:pPr>
            <a:r>
              <a:rPr lang="en-US" b="1" dirty="0"/>
              <a:t>Example of strategic impact of distributive justice on Marketing: </a:t>
            </a:r>
          </a:p>
          <a:p>
            <a:r>
              <a:rPr lang="en-GB" b="1" dirty="0"/>
              <a:t>Fair Pricing &amp; Subsidised Access (Based on Need)</a:t>
            </a:r>
          </a:p>
          <a:p>
            <a:pPr marL="228600" lvl="1" indent="0">
              <a:buNone/>
            </a:pPr>
            <a:r>
              <a:rPr lang="en-US" b="1" dirty="0"/>
              <a:t>e.g. </a:t>
            </a:r>
            <a:r>
              <a:rPr lang="en-GB" dirty="0"/>
              <a:t>Software or digital content companies offering heavily discounted student, nonprofit, or low-income pricing, ensuring that vital tools are allocated based on need rather than just purchasing power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85858-9D25-DEBC-CF53-B6225DB1C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19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E2546-BFFF-01DF-EE7A-73B6AA7D8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0D0B2-952F-6403-BCA1-7A7D062D5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Ethical or Unethical?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FB81C-CF5B-60CD-DB20-C323D7BF0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219201"/>
            <a:ext cx="8134350" cy="22098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Applying ethical frameworks to international marketing:</a:t>
            </a:r>
          </a:p>
          <a:p>
            <a:r>
              <a:rPr lang="en-US" b="1" dirty="0"/>
              <a:t>Justice approach: </a:t>
            </a:r>
            <a:r>
              <a:rPr lang="en-US" dirty="0"/>
              <a:t>Treating all people fairly and consistently when making decisions. </a:t>
            </a:r>
          </a:p>
          <a:p>
            <a:pPr marL="0" indent="0">
              <a:buNone/>
            </a:pPr>
            <a:r>
              <a:rPr lang="en-US" dirty="0"/>
              <a:t>	</a:t>
            </a:r>
          </a:p>
          <a:p>
            <a:pPr marL="0" indent="0">
              <a:buNone/>
            </a:pPr>
            <a:r>
              <a:rPr lang="en-US" b="1" dirty="0"/>
              <a:t>Example of Strategic impact of Procedural justice on Marketing: </a:t>
            </a:r>
          </a:p>
          <a:p>
            <a:r>
              <a:rPr lang="en-GB" b="1" dirty="0"/>
              <a:t>Transparent Loyalty &amp; Reward Tiers</a:t>
            </a:r>
          </a:p>
          <a:p>
            <a:pPr marL="444500" indent="0">
              <a:buNone/>
            </a:pPr>
            <a:r>
              <a:rPr lang="en-GB" dirty="0"/>
              <a:t>E.g., a brand provides a clear, rule-based system for earning points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1FFD9-728E-E04C-5944-E69B57B73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AAA312-02CD-8C14-63AA-8186B63DC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3762624"/>
            <a:ext cx="7696200" cy="27762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943BA5-B365-A2B1-BEA0-1A2CC118F1E6}"/>
              </a:ext>
            </a:extLst>
          </p:cNvPr>
          <p:cNvSpPr txBox="1"/>
          <p:nvPr/>
        </p:nvSpPr>
        <p:spPr>
          <a:xfrm>
            <a:off x="3124200" y="3901925"/>
            <a:ext cx="56669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/>
              <a:t>https://www.qatarairways.com/en-gb/Privilege-Club/earn-qpoints.html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41979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E6FA6B9-BD55-DAF8-8AC5-25E9EA5C1D76}"/>
              </a:ext>
            </a:extLst>
          </p:cNvPr>
          <p:cNvSpPr txBox="1">
            <a:spLocks/>
          </p:cNvSpPr>
          <p:nvPr/>
        </p:nvSpPr>
        <p:spPr>
          <a:xfrm>
            <a:off x="628650" y="1562008"/>
            <a:ext cx="7886700" cy="415295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Marketing ethics</a:t>
            </a:r>
            <a:r>
              <a:rPr lang="en-GB" dirty="0"/>
              <a:t>: Systematic study of how moral standards are applied to marketing decisions, behaviours and institutions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Ethical marketing: </a:t>
            </a:r>
            <a:r>
              <a:rPr lang="en-GB" dirty="0"/>
              <a:t>Practices that emphasize transparent, trustworthy, and responsible personal and/ or organisational marketing policies and actions that exhibit integrity as well as fairness to consumers and other stakeholders.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4C9450B-EBC1-EE2C-81CC-4B6DA8C8F614}"/>
              </a:ext>
            </a:extLst>
          </p:cNvPr>
          <p:cNvSpPr txBox="1">
            <a:spLocks/>
          </p:cNvSpPr>
          <p:nvPr/>
        </p:nvSpPr>
        <p:spPr>
          <a:xfrm>
            <a:off x="381000" y="209746"/>
            <a:ext cx="84582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highlight>
                  <a:srgbClr val="FFFF00"/>
                </a:highlight>
              </a:rPr>
              <a:t>Ethical Marketing Defined</a:t>
            </a:r>
          </a:p>
        </p:txBody>
      </p:sp>
    </p:spTree>
    <p:extLst>
      <p:ext uri="{BB962C8B-B14F-4D97-AF65-F5344CB8AC3E}">
        <p14:creationId xmlns:p14="http://schemas.microsoft.com/office/powerpoint/2010/main" val="307664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505" y="3048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Example of ethical Issues in International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548" y="1661255"/>
            <a:ext cx="7886700" cy="38481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To sell unsafe products in a country that may not be perceived as unsafe in another country. </a:t>
            </a:r>
          </a:p>
          <a:p>
            <a:r>
              <a:rPr lang="en-US" dirty="0"/>
              <a:t>Different rules in different countries on the waste associated with plastic</a:t>
            </a:r>
          </a:p>
          <a:p>
            <a:r>
              <a:rPr lang="en-US" dirty="0"/>
              <a:t>Different rules about marketing to children, or when the product may not be appropriate for that age group</a:t>
            </a:r>
          </a:p>
          <a:p>
            <a:r>
              <a:rPr lang="en-US" dirty="0"/>
              <a:t>Treatment of animals in product testing garners much attention in some countries </a:t>
            </a:r>
          </a:p>
          <a:p>
            <a:r>
              <a:rPr lang="en-US" dirty="0"/>
              <a:t>Promise that the consumer will become younger, prettier, or more popular to follow the beauty standards of other cultures. </a:t>
            </a:r>
          </a:p>
          <a:p>
            <a:r>
              <a:rPr lang="en-US" dirty="0"/>
              <a:t>Deceptive Pricing, the marketer promotes one price, yet due to hidden charges, the actual price is much higher.</a:t>
            </a:r>
          </a:p>
          <a:p>
            <a:r>
              <a:rPr lang="en-US" dirty="0"/>
              <a:t>Advertising dangerous products is unethical.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629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286" y="416862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Ethics and International Market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014" y="1705355"/>
            <a:ext cx="7886700" cy="3810000"/>
          </a:xfrm>
        </p:spPr>
        <p:txBody>
          <a:bodyPr>
            <a:normAutofit/>
          </a:bodyPr>
          <a:lstStyle/>
          <a:p>
            <a:r>
              <a:rPr lang="en-US" dirty="0"/>
              <a:t>Researchers who are ethical will protect the rights and privacy of research participants. </a:t>
            </a:r>
          </a:p>
          <a:p>
            <a:pPr lvl="1"/>
            <a:r>
              <a:rPr lang="en-US" dirty="0"/>
              <a:t>Keep confidential information from being leaked to outside parties.</a:t>
            </a:r>
          </a:p>
          <a:p>
            <a:r>
              <a:rPr lang="en-US" dirty="0"/>
              <a:t>Researchers who engage in experimentation focus on protecting the safety and well-being of research subjects and ensure that no one is harmed in any way by the research project. </a:t>
            </a:r>
          </a:p>
          <a:p>
            <a:r>
              <a:rPr lang="en-US" dirty="0"/>
              <a:t>Ethical researchers also make certain that research activities are not misrepresented in any harmful way.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3958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334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Ethics and International Market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057400"/>
            <a:ext cx="7886700" cy="3657600"/>
          </a:xfrm>
        </p:spPr>
        <p:txBody>
          <a:bodyPr>
            <a:normAutofit/>
          </a:bodyPr>
          <a:lstStyle/>
          <a:p>
            <a:r>
              <a:rPr lang="en-US" dirty="0"/>
              <a:t>One unethical tactic is to engage in </a:t>
            </a:r>
            <a:r>
              <a:rPr lang="en-US" b="1" dirty="0"/>
              <a:t>“</a:t>
            </a:r>
            <a:r>
              <a:rPr lang="en-US" b="1" dirty="0" err="1"/>
              <a:t>sugging</a:t>
            </a:r>
            <a:r>
              <a:rPr lang="en-US" b="1" dirty="0"/>
              <a:t>” </a:t>
            </a:r>
            <a:r>
              <a:rPr lang="en-US" dirty="0"/>
              <a:t>or selling under the guise of research. </a:t>
            </a:r>
          </a:p>
          <a:p>
            <a:pPr lvl="1"/>
            <a:r>
              <a:rPr lang="en-GB" dirty="0"/>
              <a:t>The Bait-and-Switch Call: You receive a phone call for a "3-minute lifestyle or consumer survey." After answering a few questions (e.g., about your energy provider or holiday habits), the "researcher" transitions into an aggressive sales pitch for a product or service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1321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504" y="164233"/>
            <a:ext cx="8082395" cy="1325563"/>
          </a:xfrm>
        </p:spPr>
        <p:txBody>
          <a:bodyPr/>
          <a:lstStyle/>
          <a:p>
            <a:r>
              <a:rPr lang="en-US" b="1" dirty="0">
                <a:highlight>
                  <a:srgbClr val="FFFF00"/>
                </a:highlight>
              </a:rPr>
              <a:t>Green Marketing and Greenwashing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9796"/>
            <a:ext cx="7886700" cy="415295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Green marketing</a:t>
            </a:r>
            <a:r>
              <a:rPr lang="en-GB" dirty="0"/>
              <a:t>: </a:t>
            </a:r>
            <a:r>
              <a:rPr lang="en-GB" i="1" dirty="0"/>
              <a:t>the practice of promoting products, services, or business operations based on their environmental benefits</a:t>
            </a:r>
          </a:p>
          <a:p>
            <a:pPr lvl="1"/>
            <a:r>
              <a:rPr lang="en-US" dirty="0"/>
              <a:t>Green marketing could create more </a:t>
            </a:r>
            <a:r>
              <a:rPr lang="en-US" dirty="0" err="1"/>
              <a:t>favourable</a:t>
            </a:r>
            <a:r>
              <a:rPr lang="en-US" dirty="0"/>
              <a:t> consumer attitudes toward the company. </a:t>
            </a:r>
          </a:p>
          <a:p>
            <a:pPr lvl="1"/>
            <a:r>
              <a:rPr lang="en-US" dirty="0"/>
              <a:t>Other consumers think that green products and production methods have higher costs and will lead to price increases. -&gt; Consumer won’t buy the product</a:t>
            </a:r>
          </a:p>
          <a:p>
            <a:pPr marL="228600" lvl="1" indent="0">
              <a:buNone/>
            </a:pPr>
            <a:endParaRPr lang="en-US" dirty="0"/>
          </a:p>
          <a:p>
            <a:r>
              <a:rPr lang="en-US" b="1" dirty="0"/>
              <a:t>Greenwashing</a:t>
            </a:r>
            <a:r>
              <a:rPr lang="en-US" dirty="0"/>
              <a:t>:</a:t>
            </a:r>
            <a:r>
              <a:rPr lang="en-US" i="1" dirty="0"/>
              <a:t> </a:t>
            </a:r>
            <a:r>
              <a:rPr lang="en-GB" i="1" dirty="0"/>
              <a:t>Making a company, product, or service appear far more environmentally friendly or sustainable than it actually is.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8076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A5D35-0006-8A89-F6C6-969081697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C27B4-4803-1168-511B-FA7D6149785E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Group Activity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B5B757-EE2C-8FD3-BE48-28E4997B95F0}"/>
              </a:ext>
            </a:extLst>
          </p:cNvPr>
          <p:cNvSpPr txBox="1">
            <a:spLocks/>
          </p:cNvSpPr>
          <p:nvPr/>
        </p:nvSpPr>
        <p:spPr>
          <a:xfrm>
            <a:off x="504825" y="1185253"/>
            <a:ext cx="8134350" cy="3810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>
              <a:hlinkClick r:id="rId3"/>
            </a:endParaRPr>
          </a:p>
          <a:p>
            <a:r>
              <a:rPr lang="en-GB" sz="2000" dirty="0">
                <a:hlinkClick r:id="rId3"/>
              </a:rPr>
              <a:t>Greenwashing: 3 Stand-out examples of Unethical Marketing - Insights | </a:t>
            </a:r>
            <a:r>
              <a:rPr lang="en-GB" sz="2000" dirty="0" err="1">
                <a:hlinkClick r:id="rId3"/>
              </a:rPr>
              <a:t>Smaac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Read the article from the link above (press control + Click) or scan the QR code</a:t>
            </a:r>
          </a:p>
          <a:p>
            <a:r>
              <a:rPr lang="en-GB" sz="2000" dirty="0"/>
              <a:t>What are the ethical issues involved in the cases?</a:t>
            </a:r>
          </a:p>
          <a:p>
            <a:r>
              <a:rPr lang="en-GB" sz="2000" dirty="0"/>
              <a:t>Write your answer in a paper/ PowerPoint</a:t>
            </a:r>
            <a:endParaRPr lang="en-GB" sz="2400" dirty="0"/>
          </a:p>
          <a:p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52B578-12D1-6982-E470-6D61BA0DC4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9800" y="3599840"/>
            <a:ext cx="2790825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480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5EB7FB-1F33-F4A5-B539-63368C69C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44DF847-DB42-23C6-DA84-32D5D8DB012C}"/>
              </a:ext>
            </a:extLst>
          </p:cNvPr>
          <p:cNvSpPr txBox="1">
            <a:spLocks/>
          </p:cNvSpPr>
          <p:nvPr/>
        </p:nvSpPr>
        <p:spPr>
          <a:xfrm>
            <a:off x="628650" y="1981200"/>
            <a:ext cx="7886700" cy="190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6000" b="1" dirty="0">
                <a:highlight>
                  <a:srgbClr val="FFFF00"/>
                </a:highlight>
              </a:rPr>
              <a:t>BREAK</a:t>
            </a:r>
            <a:endParaRPr lang="en-US" sz="6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1579328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7BA1C-6215-044F-B9AF-39A2E0C0E5D8}"/>
              </a:ext>
            </a:extLst>
          </p:cNvPr>
          <p:cNvSpPr txBox="1">
            <a:spLocks/>
          </p:cNvSpPr>
          <p:nvPr/>
        </p:nvSpPr>
        <p:spPr>
          <a:xfrm>
            <a:off x="628650" y="136524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highlight>
                  <a:srgbClr val="FFFF00"/>
                </a:highlight>
              </a:rPr>
              <a:t>Assessment Support – Pair work </a:t>
            </a:r>
          </a:p>
          <a:p>
            <a:pPr algn="ctr"/>
            <a:r>
              <a:rPr lang="en-US" sz="2800" b="1" dirty="0">
                <a:highlight>
                  <a:srgbClr val="FFFF00"/>
                </a:highlight>
              </a:rPr>
              <a:t>40 min</a:t>
            </a:r>
          </a:p>
        </p:txBody>
      </p:sp>
      <p:sp>
        <p:nvSpPr>
          <p:cNvPr id="3" name="Subtitle 3">
            <a:extLst>
              <a:ext uri="{FF2B5EF4-FFF2-40B4-BE49-F238E27FC236}">
                <a16:creationId xmlns:a16="http://schemas.microsoft.com/office/drawing/2014/main" id="{05A9216E-CF5D-9536-DA32-160716AEAB66}"/>
              </a:ext>
            </a:extLst>
          </p:cNvPr>
          <p:cNvSpPr txBox="1">
            <a:spLocks/>
          </p:cNvSpPr>
          <p:nvPr/>
        </p:nvSpPr>
        <p:spPr>
          <a:xfrm>
            <a:off x="785445" y="1066800"/>
            <a:ext cx="8053755" cy="5334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457200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Review Examples A and B from Moodle Week 9</a:t>
            </a:r>
          </a:p>
          <a:p>
            <a:pPr marR="457200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Assess the work using these criteria:</a:t>
            </a:r>
          </a:p>
          <a:p>
            <a:pPr marR="457200" lvl="1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Engagement with Literature Skills (</a:t>
            </a:r>
            <a:r>
              <a:rPr lang="en-GB" sz="1500" dirty="0">
                <a:latin typeface="+mj-lt"/>
              </a:rPr>
              <a:t>Your work must be informed and supported by scholarly material that is </a:t>
            </a:r>
            <a:r>
              <a:rPr lang="en-GB" sz="1500" i="1" dirty="0">
                <a:latin typeface="+mj-lt"/>
              </a:rPr>
              <a:t>relevant</a:t>
            </a:r>
            <a:r>
              <a:rPr lang="en-GB" sz="1500" dirty="0">
                <a:latin typeface="+mj-lt"/>
              </a:rPr>
              <a:t> to and </a:t>
            </a:r>
            <a:r>
              <a:rPr lang="en-GB" sz="1500" i="1" dirty="0">
                <a:latin typeface="+mj-lt"/>
              </a:rPr>
              <a:t>focused</a:t>
            </a:r>
            <a:r>
              <a:rPr lang="en-GB" sz="1500" dirty="0">
                <a:latin typeface="+mj-lt"/>
              </a:rPr>
              <a:t> on the task(s) set; you should make use of scholarly reviews and primary sources, as appropriate)</a:t>
            </a:r>
          </a:p>
          <a:p>
            <a:pPr marR="457200" lvl="1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Knowledge and Understanding Skills (</a:t>
            </a:r>
            <a:r>
              <a:rPr lang="en-GB" sz="1500" dirty="0">
                <a:latin typeface="+mj-lt"/>
              </a:rPr>
              <a:t>demonstrate a systematic understanding of knowledge, and a critical awareness of current problems and/or new insights</a:t>
            </a:r>
          </a:p>
          <a:p>
            <a:pPr marR="457200" lvl="1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Cognitive and Intellectual Skills (</a:t>
            </a:r>
            <a:r>
              <a:rPr lang="en-GB" sz="1500" dirty="0">
                <a:latin typeface="+mj-lt"/>
              </a:rPr>
              <a:t>able to: evaluate critically current research and advanced scholarship in the discipline)</a:t>
            </a:r>
          </a:p>
          <a:p>
            <a:pPr marR="457200" lvl="1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Practical Skills </a:t>
            </a:r>
            <a:r>
              <a:rPr lang="en-GB" sz="1500" dirty="0">
                <a:latin typeface="+mj-lt"/>
              </a:rPr>
              <a:t>(Able to demonstrate originality in the application of knowledge, together with a practical understanding)</a:t>
            </a:r>
          </a:p>
          <a:p>
            <a:pPr marR="457200" lvl="1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Transferable Skills for Life and Professional Practice </a:t>
            </a:r>
            <a:r>
              <a:rPr lang="en-GB" sz="1500" dirty="0">
                <a:latin typeface="+mj-lt"/>
              </a:rPr>
              <a:t>(provide evidence of the qualities and transferable skills necessary for postgraduate-level employment)</a:t>
            </a:r>
          </a:p>
          <a:p>
            <a:pPr marR="457200">
              <a:lnSpc>
                <a:spcPct val="115000"/>
              </a:lnSpc>
              <a:spcBef>
                <a:spcPts val="0"/>
              </a:spcBef>
            </a:pPr>
            <a:r>
              <a:rPr lang="en-GB" sz="1500" b="1" dirty="0">
                <a:latin typeface="+mj-lt"/>
              </a:rPr>
              <a:t>Which work has a higher mark, A or B? – Justify your answer</a:t>
            </a:r>
          </a:p>
          <a:p>
            <a:pPr marR="457200" lvl="1">
              <a:lnSpc>
                <a:spcPct val="115000"/>
              </a:lnSpc>
              <a:spcBef>
                <a:spcPts val="0"/>
              </a:spcBef>
            </a:pPr>
            <a:endParaRPr lang="en-GB" sz="1500" dirty="0">
              <a:latin typeface="+mj-lt"/>
            </a:endParaRPr>
          </a:p>
          <a:p>
            <a:pPr marR="457200" lvl="1">
              <a:lnSpc>
                <a:spcPct val="115000"/>
              </a:lnSpc>
              <a:spcBef>
                <a:spcPts val="0"/>
              </a:spcBef>
            </a:pPr>
            <a:endParaRPr lang="en-GB" sz="15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681511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A4F4F-1AA4-E92A-35E0-B953E57B0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8F430EC-F6D7-B068-C5EF-F82E29F8FCB9}"/>
              </a:ext>
            </a:extLst>
          </p:cNvPr>
          <p:cNvSpPr txBox="1">
            <a:spLocks/>
          </p:cNvSpPr>
          <p:nvPr/>
        </p:nvSpPr>
        <p:spPr>
          <a:xfrm>
            <a:off x="628650" y="1981200"/>
            <a:ext cx="7886700" cy="190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6000" b="1" dirty="0">
                <a:highlight>
                  <a:srgbClr val="FFFF00"/>
                </a:highlight>
              </a:rPr>
              <a:t>BREAK</a:t>
            </a:r>
            <a:endParaRPr lang="en-US" sz="6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700496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F8D69-0960-F8F3-87E9-5090E08D14E9}"/>
              </a:ext>
            </a:extLst>
          </p:cNvPr>
          <p:cNvSpPr txBox="1">
            <a:spLocks/>
          </p:cNvSpPr>
          <p:nvPr/>
        </p:nvSpPr>
        <p:spPr>
          <a:xfrm>
            <a:off x="628650" y="3048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800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Framework for your reflection</a:t>
            </a:r>
          </a:p>
          <a:p>
            <a:pPr>
              <a:spcAft>
                <a:spcPts val="600"/>
              </a:spcAft>
            </a:pPr>
            <a:r>
              <a:rPr lang="en-US" sz="2800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Kolb’s Cycle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2FD9FE6-7EA6-E43B-3539-573998863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1605649"/>
            <a:ext cx="5983250" cy="4876348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Slide Number Placeholder 4">
            <a:extLst>
              <a:ext uri="{FF2B5EF4-FFF2-40B4-BE49-F238E27FC236}">
                <a16:creationId xmlns:a16="http://schemas.microsoft.com/office/drawing/2014/main" id="{B076FADA-AEBD-3526-BA25-362E45132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989ADFF-D917-EC2E-18B3-9A87C0DAAC3F}"/>
              </a:ext>
            </a:extLst>
          </p:cNvPr>
          <p:cNvSpPr txBox="1">
            <a:spLocks/>
          </p:cNvSpPr>
          <p:nvPr/>
        </p:nvSpPr>
        <p:spPr>
          <a:xfrm>
            <a:off x="6288051" y="1895927"/>
            <a:ext cx="2398750" cy="206647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More details on this model can be accessed on Moodle Week 9 (Kolb)</a:t>
            </a:r>
            <a:endParaRPr lang="en-GB" sz="2400" dirty="0"/>
          </a:p>
          <a:p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641250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BC5E0-54B5-7042-72D0-E65E304BD6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B2EC6-5DC1-E3AF-3810-AA69A1C266BB}"/>
              </a:ext>
            </a:extLst>
          </p:cNvPr>
          <p:cNvSpPr txBox="1">
            <a:spLocks/>
          </p:cNvSpPr>
          <p:nvPr/>
        </p:nvSpPr>
        <p:spPr>
          <a:xfrm>
            <a:off x="628650" y="3048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2800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Framework for your reflection</a:t>
            </a:r>
          </a:p>
          <a:p>
            <a:pPr>
              <a:spcAft>
                <a:spcPts val="600"/>
              </a:spcAft>
            </a:pPr>
            <a:r>
              <a:rPr lang="en-US" sz="2800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Gibbs’ Cycle</a:t>
            </a:r>
          </a:p>
        </p:txBody>
      </p:sp>
      <p:sp>
        <p:nvSpPr>
          <p:cNvPr id="2055" name="Slide Number Placeholder 4">
            <a:extLst>
              <a:ext uri="{FF2B5EF4-FFF2-40B4-BE49-F238E27FC236}">
                <a16:creationId xmlns:a16="http://schemas.microsoft.com/office/drawing/2014/main" id="{FDD93B3C-5760-0452-B1B1-34EA022D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  <p:pic>
        <p:nvPicPr>
          <p:cNvPr id="3074" name="Picture 2" descr="Gibbs reflective cycle diagram">
            <a:extLst>
              <a:ext uri="{FF2B5EF4-FFF2-40B4-BE49-F238E27FC236}">
                <a16:creationId xmlns:a16="http://schemas.microsoft.com/office/drawing/2014/main" id="{2F643A86-C007-0649-C416-A7A69F2B6C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65"/>
          <a:stretch>
            <a:fillRect/>
          </a:stretch>
        </p:blipFill>
        <p:spPr bwMode="auto">
          <a:xfrm>
            <a:off x="160375" y="1800271"/>
            <a:ext cx="5391150" cy="473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D6165-1AD7-B3C8-A937-6C777C1B0F46}"/>
              </a:ext>
            </a:extLst>
          </p:cNvPr>
          <p:cNvSpPr txBox="1">
            <a:spLocks/>
          </p:cNvSpPr>
          <p:nvPr/>
        </p:nvSpPr>
        <p:spPr>
          <a:xfrm>
            <a:off x="6288051" y="1895927"/>
            <a:ext cx="2398750" cy="206647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More details on this model can be accessed on Moodle Week 9 (Gibbs’)</a:t>
            </a:r>
            <a:endParaRPr lang="en-GB" sz="2400" dirty="0"/>
          </a:p>
          <a:p>
            <a:endParaRPr lang="en-GB" sz="2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385067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6ECB7D-5D0B-1BAB-36E8-2F9B4E711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5474D-9047-FB1E-0BA3-46D96C6DC564}"/>
              </a:ext>
            </a:extLst>
          </p:cNvPr>
          <p:cNvSpPr txBox="1">
            <a:spLocks/>
          </p:cNvSpPr>
          <p:nvPr/>
        </p:nvSpPr>
        <p:spPr>
          <a:xfrm>
            <a:off x="628650" y="685800"/>
            <a:ext cx="7886700" cy="7762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Reflection – Individual 30 min</a:t>
            </a:r>
          </a:p>
        </p:txBody>
      </p:sp>
      <p:sp>
        <p:nvSpPr>
          <p:cNvPr id="3" name="Subtitle 3">
            <a:extLst>
              <a:ext uri="{FF2B5EF4-FFF2-40B4-BE49-F238E27FC236}">
                <a16:creationId xmlns:a16="http://schemas.microsoft.com/office/drawing/2014/main" id="{D7FFE19F-0FB5-FAD6-95DF-42D96179B28B}"/>
              </a:ext>
            </a:extLst>
          </p:cNvPr>
          <p:cNvSpPr txBox="1">
            <a:spLocks/>
          </p:cNvSpPr>
          <p:nvPr/>
        </p:nvSpPr>
        <p:spPr>
          <a:xfrm>
            <a:off x="1230923" y="2133600"/>
            <a:ext cx="6682154" cy="150971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457200" indent="0">
              <a:lnSpc>
                <a:spcPct val="115000"/>
              </a:lnSpc>
              <a:spcBef>
                <a:spcPts val="0"/>
              </a:spcBef>
              <a:buNone/>
            </a:pPr>
            <a:endParaRPr lang="en-GB" sz="2400" b="1" dirty="0">
              <a:latin typeface="+mj-lt"/>
            </a:endParaRPr>
          </a:p>
          <a:p>
            <a:pPr marR="457200">
              <a:lnSpc>
                <a:spcPct val="115000"/>
              </a:lnSpc>
              <a:spcBef>
                <a:spcPts val="0"/>
              </a:spcBef>
            </a:pPr>
            <a:r>
              <a:rPr lang="en-GB" sz="2400" b="1" dirty="0">
                <a:latin typeface="+mj-lt"/>
              </a:rPr>
              <a:t>Create the reflection of the assessment using one of the reflection tools</a:t>
            </a:r>
          </a:p>
          <a:p>
            <a:pPr marR="457200">
              <a:lnSpc>
                <a:spcPct val="115000"/>
              </a:lnSpc>
              <a:spcBef>
                <a:spcPts val="0"/>
              </a:spcBef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352479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0257-8615-1ED0-1A83-1CA7674F2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52875F1-6CAB-7F65-9041-0DBD6DE9E63F}"/>
              </a:ext>
            </a:extLst>
          </p:cNvPr>
          <p:cNvSpPr>
            <a:spLocks noGrp="1"/>
          </p:cNvSpPr>
          <p:nvPr/>
        </p:nvSpPr>
        <p:spPr>
          <a:xfrm>
            <a:off x="2971800" y="3810000"/>
            <a:ext cx="5806988" cy="140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/>
              <a:t>Next week we will study</a:t>
            </a:r>
          </a:p>
          <a:p>
            <a:pPr marL="0" indent="0" algn="ctr">
              <a:buNone/>
            </a:pPr>
            <a:r>
              <a:rPr lang="en-GB" sz="2800" b="1" dirty="0"/>
              <a:t>Research in International Marketing and</a:t>
            </a:r>
          </a:p>
          <a:p>
            <a:pPr marL="0" indent="0" algn="ctr">
              <a:buNone/>
            </a:pPr>
            <a:r>
              <a:rPr lang="en-GB" sz="2800" b="1" dirty="0"/>
              <a:t>Assessment Surgeries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120C0F2-0D23-0ED8-9D89-4B66AD19E2BC}"/>
              </a:ext>
            </a:extLst>
          </p:cNvPr>
          <p:cNvSpPr txBox="1"/>
          <p:nvPr/>
        </p:nvSpPr>
        <p:spPr>
          <a:xfrm>
            <a:off x="76200" y="457200"/>
            <a:ext cx="4112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Any 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4" name="Picture 3" descr="Image result for any questions gif">
            <a:extLst>
              <a:ext uri="{FF2B5EF4-FFF2-40B4-BE49-F238E27FC236}">
                <a16:creationId xmlns:a16="http://schemas.microsoft.com/office/drawing/2014/main" id="{73F1C5A4-488F-D9AA-47DC-B20F8A7F7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7" y="1075346"/>
            <a:ext cx="3500026" cy="211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50710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09BC-F1AB-3DBA-E0C8-F4028AE8E5BD}"/>
              </a:ext>
            </a:extLst>
          </p:cNvPr>
          <p:cNvSpPr txBox="1">
            <a:spLocks/>
          </p:cNvSpPr>
          <p:nvPr/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F2C6-A3C3-EDAD-D110-1452F43595EE}"/>
              </a:ext>
            </a:extLst>
          </p:cNvPr>
          <p:cNvSpPr txBox="1">
            <a:spLocks/>
          </p:cNvSpPr>
          <p:nvPr/>
        </p:nvSpPr>
        <p:spPr>
          <a:xfrm>
            <a:off x="628650" y="1352524"/>
            <a:ext cx="7886700" cy="415295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1400" b="0" i="0" dirty="0">
              <a:effectLst/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effectLst/>
                <a:latin typeface="Aptos" panose="020B0004020202020204" pitchFamily="34" charset="0"/>
              </a:rPr>
              <a:t> Arnold, C. (2009). Ethical marketing and the new consumer (1st ed.). Wiley.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effectLst/>
                <a:latin typeface="Aptos" panose="020B0004020202020204" pitchFamily="34" charset="0"/>
              </a:rPr>
              <a:t>Baack, D. G. (2018). </a:t>
            </a:r>
            <a:r>
              <a:rPr lang="en-GB" sz="1400" b="0" i="1" dirty="0">
                <a:effectLst/>
                <a:latin typeface="Aptos" panose="020B0004020202020204" pitchFamily="34" charset="0"/>
              </a:rPr>
              <a:t>International marketing</a:t>
            </a:r>
            <a:r>
              <a:rPr lang="en-GB" sz="1400" b="0" i="0" dirty="0">
                <a:effectLst/>
                <a:latin typeface="Aptos" panose="020B0004020202020204" pitchFamily="34" charset="0"/>
              </a:rPr>
              <a:t>., 2nd edition. London: SAGE Publications.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 err="1">
                <a:latin typeface="Aptos" panose="020B0004020202020204" pitchFamily="34" charset="0"/>
              </a:rPr>
              <a:t>Czinkota</a:t>
            </a:r>
            <a:r>
              <a:rPr lang="en-GB" sz="1400" dirty="0">
                <a:latin typeface="Aptos" panose="020B0004020202020204" pitchFamily="34" charset="0"/>
              </a:rPr>
              <a:t>, M.R. (2011) </a:t>
            </a:r>
            <a:r>
              <a:rPr lang="en-GB" sz="1400" i="1" dirty="0">
                <a:latin typeface="Aptos" panose="020B0004020202020204" pitchFamily="34" charset="0"/>
              </a:rPr>
              <a:t>International Marketing</a:t>
            </a:r>
            <a:r>
              <a:rPr lang="en-GB" sz="1400" dirty="0">
                <a:latin typeface="Aptos" panose="020B0004020202020204" pitchFamily="34" charset="0"/>
              </a:rPr>
              <a:t>. </a:t>
            </a:r>
            <a:r>
              <a:rPr lang="en-GB" sz="1400" dirty="0" err="1">
                <a:latin typeface="Aptos" panose="020B0004020202020204" pitchFamily="34" charset="0"/>
              </a:rPr>
              <a:t>Hampsire</a:t>
            </a:r>
            <a:r>
              <a:rPr lang="en-GB" sz="1400" dirty="0">
                <a:latin typeface="Aptos" panose="020B0004020202020204" pitchFamily="34" charset="0"/>
              </a:rPr>
              <a:t>: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De </a:t>
            </a:r>
            <a:r>
              <a:rPr lang="en-GB" sz="1400" b="0" i="0" dirty="0" err="1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Búrca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, S., Fletcher, R. and Brown, L. (2004)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International marketing : an SME perspective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. 1st ed. Harlow, England: FT Prentice Hall.</a:t>
            </a:r>
            <a:endParaRPr lang="en-GB" sz="1400" dirty="0"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Doole, I. and Lowe, R. (2012) </a:t>
            </a:r>
            <a:r>
              <a:rPr lang="en-GB" sz="1400" i="1" dirty="0">
                <a:latin typeface="Aptos" panose="020B0004020202020204" pitchFamily="34" charset="0"/>
              </a:rPr>
              <a:t>International marketing strategy : analysis, development and implementation</a:t>
            </a:r>
            <a:r>
              <a:rPr lang="en-GB" sz="1400" dirty="0">
                <a:latin typeface="Aptos" panose="020B0004020202020204" pitchFamily="34" charset="0"/>
              </a:rPr>
              <a:t>.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 Kaynak, E. and </a:t>
            </a:r>
            <a:r>
              <a:rPr lang="en-GB" sz="1400" dirty="0" err="1">
                <a:latin typeface="Aptos" panose="020B0004020202020204" pitchFamily="34" charset="0"/>
              </a:rPr>
              <a:t>Delener</a:t>
            </a:r>
            <a:r>
              <a:rPr lang="en-GB" sz="1400" dirty="0">
                <a:latin typeface="Aptos" panose="020B0004020202020204" pitchFamily="34" charset="0"/>
              </a:rPr>
              <a:t>, N. (2019) Ethical Issues in International Marketing. Routledge.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Keegan, W.J. and Green, M.C. (2013) </a:t>
            </a:r>
            <a:r>
              <a:rPr lang="en-GB" sz="1400" i="1" dirty="0">
                <a:latin typeface="Aptos" panose="020B0004020202020204" pitchFamily="34" charset="0"/>
              </a:rPr>
              <a:t>Global marketing</a:t>
            </a:r>
            <a:r>
              <a:rPr lang="en-GB" sz="1400" dirty="0">
                <a:latin typeface="Aptos" panose="020B0004020202020204" pitchFamily="34" charset="0"/>
              </a:rPr>
              <a:t>. 7th ed., global ed. Boston, Mass. ; London: Pearson.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Ko, E., Kim, E., Taylor, C. R., Kim, K. H., &amp; Kang, I. J. (2007). Cross-national market segmentation in the fashion industry: A study of European, Korean, and US consumers. International Marketing Review, 24(5), 629–651.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Mathur, U. C. (2008). </a:t>
            </a:r>
            <a:r>
              <a:rPr lang="en-GB" sz="1400" i="1" dirty="0">
                <a:latin typeface="Aptos" panose="020B0004020202020204" pitchFamily="34" charset="0"/>
              </a:rPr>
              <a:t>International marketing management : text and cases</a:t>
            </a:r>
            <a:r>
              <a:rPr lang="en-GB" sz="1400" dirty="0">
                <a:latin typeface="Aptos" panose="020B0004020202020204" pitchFamily="34" charset="0"/>
              </a:rPr>
              <a:t>. SAGE.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 Murphy, P. E., </a:t>
            </a:r>
            <a:r>
              <a:rPr lang="en-GB" sz="1400" dirty="0" err="1">
                <a:latin typeface="Aptos" panose="020B0004020202020204" pitchFamily="34" charset="0"/>
              </a:rPr>
              <a:t>Laczniak</a:t>
            </a:r>
            <a:r>
              <a:rPr lang="en-GB" sz="1400" dirty="0">
                <a:latin typeface="Aptos" panose="020B0004020202020204" pitchFamily="34" charset="0"/>
              </a:rPr>
              <a:t>, E. R., &amp; Harris, F. J. (Fiona J. (2017). Ethics in marketing : international cases and perspectives. (Second edition.). Routledge.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Wind, Y., &amp; Douglas, S. P. (1972). International market segmentation. European Journal of Marketing, 6(1), 17–25.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788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9600</TotalTime>
  <Words>1886</Words>
  <Application>Microsoft Office PowerPoint</Application>
  <PresentationFormat>On-screen Show (4:3)</PresentationFormat>
  <Paragraphs>166</Paragraphs>
  <Slides>27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Courier New</vt:lpstr>
      <vt:lpstr>Times New Roman</vt:lpstr>
      <vt:lpstr>Wingdings</vt:lpstr>
      <vt:lpstr>Custom Design</vt:lpstr>
      <vt:lpstr>CDC PPT master theme</vt:lpstr>
      <vt:lpstr>International Marketing: Principles and Practices LCMB 7026</vt:lpstr>
      <vt:lpstr>Week Nine</vt:lpstr>
      <vt:lpstr>Last week</vt:lpstr>
      <vt:lpstr>PowerPoint Presentation</vt:lpstr>
      <vt:lpstr>How does today’s session link to your assessment?</vt:lpstr>
      <vt:lpstr>Ethics, Social Responsibility and Culture </vt:lpstr>
      <vt:lpstr>Ethical or Unethical?</vt:lpstr>
      <vt:lpstr>Ethics and The United Nations Sustainable Development Goals (SDGs) </vt:lpstr>
      <vt:lpstr>PowerPoint Presentation</vt:lpstr>
      <vt:lpstr>Some applications of the of UN SDGs in International Marketing</vt:lpstr>
      <vt:lpstr>Ethical or Unethical?</vt:lpstr>
      <vt:lpstr>Ethical or Unethical?</vt:lpstr>
      <vt:lpstr>Ethical or Unethical?</vt:lpstr>
      <vt:lpstr>PowerPoint Presentation</vt:lpstr>
      <vt:lpstr>Example of ethical Issues in International Marketing</vt:lpstr>
      <vt:lpstr>Ethics and International Market Research</vt:lpstr>
      <vt:lpstr>Ethics and International Market Research</vt:lpstr>
      <vt:lpstr>Green Marketing and Greenwashing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 Essentials of International Marketing   Chapter One Introduction to International Marketing</dc:title>
  <dc:creator>Dan Baack</dc:creator>
  <cp:lastModifiedBy>Dian Mayasari</cp:lastModifiedBy>
  <cp:revision>1220</cp:revision>
  <dcterms:created xsi:type="dcterms:W3CDTF">2011-10-11T02:36:14Z</dcterms:created>
  <dcterms:modified xsi:type="dcterms:W3CDTF">2026-06-17T14:16:59Z</dcterms:modified>
</cp:coreProperties>
</file>