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svg" ContentType="image/svg+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8"/>
  </p:notesMasterIdLst>
  <p:sldIdLst>
    <p:sldId id="256" r:id="rId2"/>
    <p:sldId id="267" r:id="rId3"/>
    <p:sldId id="274" r:id="rId4"/>
    <p:sldId id="257" r:id="rId5"/>
    <p:sldId id="258" r:id="rId6"/>
    <p:sldId id="259" r:id="rId7"/>
    <p:sldId id="260" r:id="rId8"/>
    <p:sldId id="273" r:id="rId9"/>
    <p:sldId id="264" r:id="rId10"/>
    <p:sldId id="261" r:id="rId11"/>
    <p:sldId id="262" r:id="rId12"/>
    <p:sldId id="268" r:id="rId13"/>
    <p:sldId id="269" r:id="rId14"/>
    <p:sldId id="271" r:id="rId15"/>
    <p:sldId id="270" r:id="rId16"/>
    <p:sldId id="272"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1056" autoAdjust="0"/>
  </p:normalViewPr>
  <p:slideViewPr>
    <p:cSldViewPr snapToGrid="0">
      <p:cViewPr varScale="1">
        <p:scale>
          <a:sx n="87" d="100"/>
          <a:sy n="87" d="100"/>
        </p:scale>
        <p:origin x="51" y="2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0673AB-E58C-404C-A33C-5A74529E186A}"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2DE1754-93B0-46E5-9190-46A40F58659E}">
      <dgm:prSet custT="1"/>
      <dgm:spPr/>
      <dgm:t>
        <a:bodyPr/>
        <a:lstStyle/>
        <a:p>
          <a:pPr marL="0" lvl="0" indent="0" algn="l" defTabSz="622300">
            <a:lnSpc>
              <a:spcPct val="90000"/>
            </a:lnSpc>
            <a:spcBef>
              <a:spcPct val="0"/>
            </a:spcBef>
            <a:spcAft>
              <a:spcPct val="35000"/>
            </a:spcAft>
            <a:buNone/>
          </a:pPr>
          <a:r>
            <a:rPr lang="en-GB"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Lectures on Wednesdays &amp; Fridays 9.30am to 12pm for 4 weeks, Week 5 &amp; 6 are assignment focused drop-in sessions.</a:t>
          </a:r>
        </a:p>
      </dgm:t>
    </dgm:pt>
    <dgm:pt modelId="{28899C1D-9C13-4104-92E5-07CB7C6FB251}" type="parTrans" cxnId="{920B109F-574F-4CE6-90BA-C25C42B294BE}">
      <dgm:prSet/>
      <dgm:spPr/>
      <dgm:t>
        <a:bodyPr/>
        <a:lstStyle/>
        <a:p>
          <a:endParaRPr lang="en-US"/>
        </a:p>
      </dgm:t>
    </dgm:pt>
    <dgm:pt modelId="{87F3B65F-E9EF-4B60-BA84-A77F2376996B}" type="sibTrans" cxnId="{920B109F-574F-4CE6-90BA-C25C42B294BE}">
      <dgm:prSet/>
      <dgm:spPr/>
      <dgm:t>
        <a:bodyPr/>
        <a:lstStyle/>
        <a:p>
          <a:endParaRPr lang="en-US"/>
        </a:p>
      </dgm:t>
    </dgm:pt>
    <dgm:pt modelId="{ECE71C71-90A4-4BE8-BF80-A95A65FF7527}">
      <dgm:prSet custT="1"/>
      <dgm:spPr/>
      <dgm:t>
        <a:bodyPr/>
        <a:lstStyle/>
        <a:p>
          <a:pPr marL="0" lvl="0" indent="0" algn="l" defTabSz="622300">
            <a:lnSpc>
              <a:spcPct val="90000"/>
            </a:lnSpc>
            <a:spcBef>
              <a:spcPct val="0"/>
            </a:spcBef>
            <a:spcAft>
              <a:spcPct val="35000"/>
            </a:spcAft>
            <a:buNone/>
          </a:pPr>
          <a:r>
            <a:rPr lang="en-GB"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There are a wide variety of resources to draw your attention to particular aspects of the Intercultural Workplace.</a:t>
          </a:r>
          <a:endParaRPr lang="en-US"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gm:t>
    </dgm:pt>
    <dgm:pt modelId="{009EC1F4-3EC2-4102-A439-30C3B88E2B8F}" type="parTrans" cxnId="{45A62FCE-7ABF-4D6C-891F-3FA0331ACECC}">
      <dgm:prSet/>
      <dgm:spPr/>
      <dgm:t>
        <a:bodyPr/>
        <a:lstStyle/>
        <a:p>
          <a:endParaRPr lang="en-US"/>
        </a:p>
      </dgm:t>
    </dgm:pt>
    <dgm:pt modelId="{11D7E16E-7CF9-444B-B12B-76596EA94E1C}" type="sibTrans" cxnId="{45A62FCE-7ABF-4D6C-891F-3FA0331ACECC}">
      <dgm:prSet/>
      <dgm:spPr/>
      <dgm:t>
        <a:bodyPr/>
        <a:lstStyle/>
        <a:p>
          <a:endParaRPr lang="en-US"/>
        </a:p>
      </dgm:t>
    </dgm:pt>
    <dgm:pt modelId="{971F38AA-8B8B-42D3-AD99-535E1AACE43B}">
      <dgm:prSet custT="1"/>
      <dgm:spPr/>
      <dgm:t>
        <a:bodyPr/>
        <a:lstStyle/>
        <a:p>
          <a:pPr marL="0" lvl="0" indent="0" algn="l" defTabSz="622300">
            <a:lnSpc>
              <a:spcPct val="90000"/>
            </a:lnSpc>
            <a:spcBef>
              <a:spcPct val="0"/>
            </a:spcBef>
            <a:spcAft>
              <a:spcPct val="35000"/>
            </a:spcAft>
            <a:buNone/>
          </a:pPr>
          <a:r>
            <a:rPr lang="en-GB"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Questions to address in the discussion forum – </a:t>
          </a:r>
        </a:p>
        <a:p>
          <a:pPr marL="0" lvl="0" indent="0" algn="l" defTabSz="622300">
            <a:lnSpc>
              <a:spcPct val="90000"/>
            </a:lnSpc>
            <a:spcBef>
              <a:spcPct val="0"/>
            </a:spcBef>
            <a:spcAft>
              <a:spcPct val="35000"/>
            </a:spcAft>
            <a:buNone/>
          </a:pPr>
          <a:r>
            <a:rPr lang="en-GB"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You are expected to take part in the few weekly online activities I have posted.  Post your views and comment on other students’ posts.</a:t>
          </a:r>
          <a:endParaRPr lang="en-US"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gm:t>
    </dgm:pt>
    <dgm:pt modelId="{DADACB37-A002-46D7-A05A-27247DA8545A}" type="parTrans" cxnId="{CA3D7C96-C3E7-4245-8A22-85115CD17804}">
      <dgm:prSet/>
      <dgm:spPr/>
      <dgm:t>
        <a:bodyPr/>
        <a:lstStyle/>
        <a:p>
          <a:endParaRPr lang="en-US"/>
        </a:p>
      </dgm:t>
    </dgm:pt>
    <dgm:pt modelId="{5FA15A2B-43E0-462C-8EEB-23C24EB35C5B}" type="sibTrans" cxnId="{CA3D7C96-C3E7-4245-8A22-85115CD17804}">
      <dgm:prSet/>
      <dgm:spPr/>
      <dgm:t>
        <a:bodyPr/>
        <a:lstStyle/>
        <a:p>
          <a:endParaRPr lang="en-US"/>
        </a:p>
      </dgm:t>
    </dgm:pt>
    <dgm:pt modelId="{CB96CF38-7BD6-40D0-B1EB-EB531B352448}">
      <dgm:prSet custT="1"/>
      <dgm:spPr/>
      <dgm:t>
        <a:bodyPr/>
        <a:lstStyle/>
        <a:p>
          <a:pPr marL="0" lvl="0" indent="0" algn="l" defTabSz="622300">
            <a:lnSpc>
              <a:spcPct val="90000"/>
            </a:lnSpc>
            <a:spcBef>
              <a:spcPct val="0"/>
            </a:spcBef>
            <a:spcAft>
              <a:spcPct val="35000"/>
            </a:spcAft>
            <a:buNone/>
          </a:pPr>
          <a:r>
            <a:rPr lang="en-GB"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The module works best with good engagement and participation from each of you.</a:t>
          </a:r>
          <a:endParaRPr lang="en-US"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gm:t>
    </dgm:pt>
    <dgm:pt modelId="{BA43C467-0424-49E4-B5DB-8BAAAC865F16}" type="parTrans" cxnId="{484705BD-BF25-45C4-885C-2C35631DFD99}">
      <dgm:prSet/>
      <dgm:spPr/>
      <dgm:t>
        <a:bodyPr/>
        <a:lstStyle/>
        <a:p>
          <a:endParaRPr lang="en-US"/>
        </a:p>
      </dgm:t>
    </dgm:pt>
    <dgm:pt modelId="{80C40031-76E0-4F82-A06D-A46C58725930}" type="sibTrans" cxnId="{484705BD-BF25-45C4-885C-2C35631DFD99}">
      <dgm:prSet/>
      <dgm:spPr/>
      <dgm:t>
        <a:bodyPr/>
        <a:lstStyle/>
        <a:p>
          <a:endParaRPr lang="en-US"/>
        </a:p>
      </dgm:t>
    </dgm:pt>
    <dgm:pt modelId="{6AD12C3D-2A8F-4A1E-824E-2402C1E1AAF7}">
      <dgm:prSet custT="1"/>
      <dgm:spPr/>
      <dgm:t>
        <a:bodyPr/>
        <a:lstStyle/>
        <a:p>
          <a:r>
            <a:rPr lang="en-GB" sz="1800" dirty="0">
              <a:latin typeface="Arial" panose="020B0604020202020204" pitchFamily="34" charset="0"/>
              <a:cs typeface="Arial" panose="020B0604020202020204" pitchFamily="34" charset="0"/>
            </a:rPr>
            <a:t>I look forward to reading your contributions each week.</a:t>
          </a:r>
          <a:endParaRPr lang="en-US" sz="1800" dirty="0">
            <a:latin typeface="Arial" panose="020B0604020202020204" pitchFamily="34" charset="0"/>
            <a:cs typeface="Arial" panose="020B0604020202020204" pitchFamily="34" charset="0"/>
          </a:endParaRPr>
        </a:p>
      </dgm:t>
    </dgm:pt>
    <dgm:pt modelId="{D082C5F6-34FD-4E2C-87B6-F90E43CE6D95}" type="parTrans" cxnId="{CF70CDD0-534A-40A7-B66C-805D2E6DAAC1}">
      <dgm:prSet/>
      <dgm:spPr/>
      <dgm:t>
        <a:bodyPr/>
        <a:lstStyle/>
        <a:p>
          <a:endParaRPr lang="en-US"/>
        </a:p>
      </dgm:t>
    </dgm:pt>
    <dgm:pt modelId="{16C14C34-11D6-4383-B3D9-C75BB785DFCB}" type="sibTrans" cxnId="{CF70CDD0-534A-40A7-B66C-805D2E6DAAC1}">
      <dgm:prSet/>
      <dgm:spPr/>
      <dgm:t>
        <a:bodyPr/>
        <a:lstStyle/>
        <a:p>
          <a:endParaRPr lang="en-US"/>
        </a:p>
      </dgm:t>
    </dgm:pt>
    <dgm:pt modelId="{FE0E434C-BCB5-4FB2-867E-F4547F488898}" type="pres">
      <dgm:prSet presAssocID="{8F0673AB-E58C-404C-A33C-5A74529E186A}" presName="root" presStyleCnt="0">
        <dgm:presLayoutVars>
          <dgm:dir/>
          <dgm:resizeHandles val="exact"/>
        </dgm:presLayoutVars>
      </dgm:prSet>
      <dgm:spPr/>
    </dgm:pt>
    <dgm:pt modelId="{85CD8576-1C73-4EFD-AFB8-8E3FC9E48B00}" type="pres">
      <dgm:prSet presAssocID="{8F0673AB-E58C-404C-A33C-5A74529E186A}" presName="container" presStyleCnt="0">
        <dgm:presLayoutVars>
          <dgm:dir/>
          <dgm:resizeHandles val="exact"/>
        </dgm:presLayoutVars>
      </dgm:prSet>
      <dgm:spPr/>
    </dgm:pt>
    <dgm:pt modelId="{C6F62CB8-C41B-4AB0-92F9-2AA8CA740C5C}" type="pres">
      <dgm:prSet presAssocID="{82DE1754-93B0-46E5-9190-46A40F58659E}" presName="compNode" presStyleCnt="0"/>
      <dgm:spPr/>
    </dgm:pt>
    <dgm:pt modelId="{02E0F40F-ACB3-47E2-9178-1C7924B3DFD0}" type="pres">
      <dgm:prSet presAssocID="{82DE1754-93B0-46E5-9190-46A40F58659E}" presName="iconBgRect" presStyleLbl="bgShp" presStyleIdx="0" presStyleCnt="5"/>
      <dgm:spPr/>
    </dgm:pt>
    <dgm:pt modelId="{4B458F8C-B27C-4255-B872-6FE207AF32E9}" type="pres">
      <dgm:prSet presAssocID="{82DE1754-93B0-46E5-9190-46A40F58659E}" presName="iconRect" presStyleLbl="node1" presStyleIdx="0" presStyleCnt="5"/>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D36A0E33-1EAC-4C14-AF1C-2D610F65AB95}" type="pres">
      <dgm:prSet presAssocID="{82DE1754-93B0-46E5-9190-46A40F58659E}" presName="spaceRect" presStyleCnt="0"/>
      <dgm:spPr/>
    </dgm:pt>
    <dgm:pt modelId="{2316C320-D9AD-4C04-9C72-D9224CB21679}" type="pres">
      <dgm:prSet presAssocID="{82DE1754-93B0-46E5-9190-46A40F58659E}" presName="textRect" presStyleLbl="revTx" presStyleIdx="0" presStyleCnt="5" custScaleX="103814">
        <dgm:presLayoutVars>
          <dgm:chMax val="1"/>
          <dgm:chPref val="1"/>
        </dgm:presLayoutVars>
      </dgm:prSet>
      <dgm:spPr/>
    </dgm:pt>
    <dgm:pt modelId="{53D7AD49-E5BA-4F47-A541-5BAE590062C0}" type="pres">
      <dgm:prSet presAssocID="{87F3B65F-E9EF-4B60-BA84-A77F2376996B}" presName="sibTrans" presStyleLbl="sibTrans2D1" presStyleIdx="0" presStyleCnt="0"/>
      <dgm:spPr/>
    </dgm:pt>
    <dgm:pt modelId="{8E17068F-06E3-4675-9407-F0C43DBC65C7}" type="pres">
      <dgm:prSet presAssocID="{ECE71C71-90A4-4BE8-BF80-A95A65FF7527}" presName="compNode" presStyleCnt="0"/>
      <dgm:spPr/>
    </dgm:pt>
    <dgm:pt modelId="{EFDC88B8-2E82-44B2-B668-6D5031E19C23}" type="pres">
      <dgm:prSet presAssocID="{ECE71C71-90A4-4BE8-BF80-A95A65FF7527}" presName="iconBgRect" presStyleLbl="bgShp" presStyleIdx="1" presStyleCnt="5"/>
      <dgm:spPr/>
    </dgm:pt>
    <dgm:pt modelId="{2F860349-91F4-4060-8C1F-7747F657DD30}" type="pres">
      <dgm:prSet presAssocID="{ECE71C71-90A4-4BE8-BF80-A95A65FF7527}" presName="iconRect" presStyleLbl="node1" presStyleIdx="1" presStyleCnt="5"/>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itcoin"/>
        </a:ext>
      </dgm:extLst>
    </dgm:pt>
    <dgm:pt modelId="{82D45060-536D-436F-9C01-8D2AC1EE27A0}" type="pres">
      <dgm:prSet presAssocID="{ECE71C71-90A4-4BE8-BF80-A95A65FF7527}" presName="spaceRect" presStyleCnt="0"/>
      <dgm:spPr/>
    </dgm:pt>
    <dgm:pt modelId="{E8349831-E12C-40C5-8EAF-47E321BD0E0C}" type="pres">
      <dgm:prSet presAssocID="{ECE71C71-90A4-4BE8-BF80-A95A65FF7527}" presName="textRect" presStyleLbl="revTx" presStyleIdx="1" presStyleCnt="5" custScaleX="116961" custScaleY="89390" custLinFactNeighborX="4050">
        <dgm:presLayoutVars>
          <dgm:chMax val="1"/>
          <dgm:chPref val="1"/>
        </dgm:presLayoutVars>
      </dgm:prSet>
      <dgm:spPr/>
    </dgm:pt>
    <dgm:pt modelId="{6E6F28F8-4240-4F6F-AE8F-A6641E374EA1}" type="pres">
      <dgm:prSet presAssocID="{11D7E16E-7CF9-444B-B12B-76596EA94E1C}" presName="sibTrans" presStyleLbl="sibTrans2D1" presStyleIdx="0" presStyleCnt="0"/>
      <dgm:spPr/>
    </dgm:pt>
    <dgm:pt modelId="{01FD19F9-CFDB-4312-8058-167E6201760B}" type="pres">
      <dgm:prSet presAssocID="{971F38AA-8B8B-42D3-AD99-535E1AACE43B}" presName="compNode" presStyleCnt="0"/>
      <dgm:spPr/>
    </dgm:pt>
    <dgm:pt modelId="{C95E31E6-5FF2-4B8B-83A7-63BA155ABBED}" type="pres">
      <dgm:prSet presAssocID="{971F38AA-8B8B-42D3-AD99-535E1AACE43B}" presName="iconBgRect" presStyleLbl="bgShp" presStyleIdx="2" presStyleCnt="5"/>
      <dgm:spPr/>
    </dgm:pt>
    <dgm:pt modelId="{C749079C-9AEB-44C3-A408-42920C02DD15}" type="pres">
      <dgm:prSet presAssocID="{971F38AA-8B8B-42D3-AD99-535E1AACE43B}" presName="iconRect" presStyleLbl="node1" presStyleIdx="2" presStyleCnt="5"/>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ard Room"/>
        </a:ext>
      </dgm:extLst>
    </dgm:pt>
    <dgm:pt modelId="{60838352-72AA-48CB-B5D2-2A2A804C3C8A}" type="pres">
      <dgm:prSet presAssocID="{971F38AA-8B8B-42D3-AD99-535E1AACE43B}" presName="spaceRect" presStyleCnt="0"/>
      <dgm:spPr/>
    </dgm:pt>
    <dgm:pt modelId="{98A5E36D-426F-4C20-A979-44A0FFAF9637}" type="pres">
      <dgm:prSet presAssocID="{971F38AA-8B8B-42D3-AD99-535E1AACE43B}" presName="textRect" presStyleLbl="revTx" presStyleIdx="2" presStyleCnt="5" custScaleX="114831" custLinFactNeighborX="8100">
        <dgm:presLayoutVars>
          <dgm:chMax val="1"/>
          <dgm:chPref val="1"/>
        </dgm:presLayoutVars>
      </dgm:prSet>
      <dgm:spPr/>
    </dgm:pt>
    <dgm:pt modelId="{37240395-B110-4313-9A6F-68B05F729403}" type="pres">
      <dgm:prSet presAssocID="{5FA15A2B-43E0-462C-8EEB-23C24EB35C5B}" presName="sibTrans" presStyleLbl="sibTrans2D1" presStyleIdx="0" presStyleCnt="0"/>
      <dgm:spPr/>
    </dgm:pt>
    <dgm:pt modelId="{68DC6B47-47CF-4006-A749-FF2B47C4E9C6}" type="pres">
      <dgm:prSet presAssocID="{CB96CF38-7BD6-40D0-B1EB-EB531B352448}" presName="compNode" presStyleCnt="0"/>
      <dgm:spPr/>
    </dgm:pt>
    <dgm:pt modelId="{BAF81C11-A9EB-4785-A0E8-38D401EB26AA}" type="pres">
      <dgm:prSet presAssocID="{CB96CF38-7BD6-40D0-B1EB-EB531B352448}" presName="iconBgRect" presStyleLbl="bgShp" presStyleIdx="3" presStyleCnt="5"/>
      <dgm:spPr/>
    </dgm:pt>
    <dgm:pt modelId="{49533989-F26A-4A9B-B41A-24A46AFCF884}" type="pres">
      <dgm:prSet presAssocID="{CB96CF38-7BD6-40D0-B1EB-EB531B352448}" presName="iconRect" presStyleLbl="node1" presStyleIdx="3" presStyleCnt="5"/>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Success"/>
        </a:ext>
      </dgm:extLst>
    </dgm:pt>
    <dgm:pt modelId="{FF64E738-8562-4F8B-8A02-D40CB7C04664}" type="pres">
      <dgm:prSet presAssocID="{CB96CF38-7BD6-40D0-B1EB-EB531B352448}" presName="spaceRect" presStyleCnt="0"/>
      <dgm:spPr/>
    </dgm:pt>
    <dgm:pt modelId="{47593F9B-B322-45D7-B87F-05DEA32FFA57}" type="pres">
      <dgm:prSet presAssocID="{CB96CF38-7BD6-40D0-B1EB-EB531B352448}" presName="textRect" presStyleLbl="revTx" presStyleIdx="3" presStyleCnt="5">
        <dgm:presLayoutVars>
          <dgm:chMax val="1"/>
          <dgm:chPref val="1"/>
        </dgm:presLayoutVars>
      </dgm:prSet>
      <dgm:spPr/>
    </dgm:pt>
    <dgm:pt modelId="{C155874F-B4CC-4AE5-9510-24D4200D6A41}" type="pres">
      <dgm:prSet presAssocID="{80C40031-76E0-4F82-A06D-A46C58725930}" presName="sibTrans" presStyleLbl="sibTrans2D1" presStyleIdx="0" presStyleCnt="0"/>
      <dgm:spPr/>
    </dgm:pt>
    <dgm:pt modelId="{742B22EC-50FA-428A-8032-37CF7980968D}" type="pres">
      <dgm:prSet presAssocID="{6AD12C3D-2A8F-4A1E-824E-2402C1E1AAF7}" presName="compNode" presStyleCnt="0"/>
      <dgm:spPr/>
    </dgm:pt>
    <dgm:pt modelId="{56525B8C-063B-45CD-B57D-AB89E0310566}" type="pres">
      <dgm:prSet presAssocID="{6AD12C3D-2A8F-4A1E-824E-2402C1E1AAF7}" presName="iconBgRect" presStyleLbl="bgShp" presStyleIdx="4" presStyleCnt="5"/>
      <dgm:spPr/>
    </dgm:pt>
    <dgm:pt modelId="{699AAC12-FB9F-4A89-9834-9C84E7D8E232}" type="pres">
      <dgm:prSet presAssocID="{6AD12C3D-2A8F-4A1E-824E-2402C1E1AAF7}" presName="iconRect" presStyleLbl="node1" presStyleIdx="4" presStyleCnt="5"/>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Ear"/>
        </a:ext>
      </dgm:extLst>
    </dgm:pt>
    <dgm:pt modelId="{5C7DECFB-A5EB-4837-9153-0241BB646F79}" type="pres">
      <dgm:prSet presAssocID="{6AD12C3D-2A8F-4A1E-824E-2402C1E1AAF7}" presName="spaceRect" presStyleCnt="0"/>
      <dgm:spPr/>
    </dgm:pt>
    <dgm:pt modelId="{1EF83F04-A96E-4123-87CB-145EAB17CC8C}" type="pres">
      <dgm:prSet presAssocID="{6AD12C3D-2A8F-4A1E-824E-2402C1E1AAF7}" presName="textRect" presStyleLbl="revTx" presStyleIdx="4" presStyleCnt="5">
        <dgm:presLayoutVars>
          <dgm:chMax val="1"/>
          <dgm:chPref val="1"/>
        </dgm:presLayoutVars>
      </dgm:prSet>
      <dgm:spPr/>
    </dgm:pt>
  </dgm:ptLst>
  <dgm:cxnLst>
    <dgm:cxn modelId="{CB11840A-7D47-4A41-AB67-C76BAFC7847D}" type="presOf" srcId="{6AD12C3D-2A8F-4A1E-824E-2402C1E1AAF7}" destId="{1EF83F04-A96E-4123-87CB-145EAB17CC8C}" srcOrd="0" destOrd="0" presId="urn:microsoft.com/office/officeart/2018/2/layout/IconCircleList"/>
    <dgm:cxn modelId="{0E27CD3B-51BB-4976-A086-61DE0879A40E}" type="presOf" srcId="{82DE1754-93B0-46E5-9190-46A40F58659E}" destId="{2316C320-D9AD-4C04-9C72-D9224CB21679}" srcOrd="0" destOrd="0" presId="urn:microsoft.com/office/officeart/2018/2/layout/IconCircleList"/>
    <dgm:cxn modelId="{51C6995D-5938-46A8-B944-B3C67D637024}" type="presOf" srcId="{8F0673AB-E58C-404C-A33C-5A74529E186A}" destId="{FE0E434C-BCB5-4FB2-867E-F4547F488898}" srcOrd="0" destOrd="0" presId="urn:microsoft.com/office/officeart/2018/2/layout/IconCircleList"/>
    <dgm:cxn modelId="{2BC7C742-41A4-4D5D-91AD-01884085F3E2}" type="presOf" srcId="{5FA15A2B-43E0-462C-8EEB-23C24EB35C5B}" destId="{37240395-B110-4313-9A6F-68B05F729403}" srcOrd="0" destOrd="0" presId="urn:microsoft.com/office/officeart/2018/2/layout/IconCircleList"/>
    <dgm:cxn modelId="{BF487164-F76A-49AA-A551-6392543B78B4}" type="presOf" srcId="{80C40031-76E0-4F82-A06D-A46C58725930}" destId="{C155874F-B4CC-4AE5-9510-24D4200D6A41}" srcOrd="0" destOrd="0" presId="urn:microsoft.com/office/officeart/2018/2/layout/IconCircleList"/>
    <dgm:cxn modelId="{62A56E7A-4D47-45CE-B8FE-E01BE02EF277}" type="presOf" srcId="{ECE71C71-90A4-4BE8-BF80-A95A65FF7527}" destId="{E8349831-E12C-40C5-8EAF-47E321BD0E0C}" srcOrd="0" destOrd="0" presId="urn:microsoft.com/office/officeart/2018/2/layout/IconCircleList"/>
    <dgm:cxn modelId="{5901ED84-9FE9-4851-9682-A84C5CAE0D99}" type="presOf" srcId="{87F3B65F-E9EF-4B60-BA84-A77F2376996B}" destId="{53D7AD49-E5BA-4F47-A541-5BAE590062C0}" srcOrd="0" destOrd="0" presId="urn:microsoft.com/office/officeart/2018/2/layout/IconCircleList"/>
    <dgm:cxn modelId="{CA72AE92-7B1B-456C-8537-4ADDE5C7934B}" type="presOf" srcId="{11D7E16E-7CF9-444B-B12B-76596EA94E1C}" destId="{6E6F28F8-4240-4F6F-AE8F-A6641E374EA1}" srcOrd="0" destOrd="0" presId="urn:microsoft.com/office/officeart/2018/2/layout/IconCircleList"/>
    <dgm:cxn modelId="{CA3D7C96-C3E7-4245-8A22-85115CD17804}" srcId="{8F0673AB-E58C-404C-A33C-5A74529E186A}" destId="{971F38AA-8B8B-42D3-AD99-535E1AACE43B}" srcOrd="2" destOrd="0" parTransId="{DADACB37-A002-46D7-A05A-27247DA8545A}" sibTransId="{5FA15A2B-43E0-462C-8EEB-23C24EB35C5B}"/>
    <dgm:cxn modelId="{920B109F-574F-4CE6-90BA-C25C42B294BE}" srcId="{8F0673AB-E58C-404C-A33C-5A74529E186A}" destId="{82DE1754-93B0-46E5-9190-46A40F58659E}" srcOrd="0" destOrd="0" parTransId="{28899C1D-9C13-4104-92E5-07CB7C6FB251}" sibTransId="{87F3B65F-E9EF-4B60-BA84-A77F2376996B}"/>
    <dgm:cxn modelId="{D9CCCDA6-115A-40E5-AC11-5651980E0E36}" type="presOf" srcId="{CB96CF38-7BD6-40D0-B1EB-EB531B352448}" destId="{47593F9B-B322-45D7-B87F-05DEA32FFA57}" srcOrd="0" destOrd="0" presId="urn:microsoft.com/office/officeart/2018/2/layout/IconCircleList"/>
    <dgm:cxn modelId="{D292A2AA-8346-47D2-B66C-206976B45B48}" type="presOf" srcId="{971F38AA-8B8B-42D3-AD99-535E1AACE43B}" destId="{98A5E36D-426F-4C20-A979-44A0FFAF9637}" srcOrd="0" destOrd="0" presId="urn:microsoft.com/office/officeart/2018/2/layout/IconCircleList"/>
    <dgm:cxn modelId="{484705BD-BF25-45C4-885C-2C35631DFD99}" srcId="{8F0673AB-E58C-404C-A33C-5A74529E186A}" destId="{CB96CF38-7BD6-40D0-B1EB-EB531B352448}" srcOrd="3" destOrd="0" parTransId="{BA43C467-0424-49E4-B5DB-8BAAAC865F16}" sibTransId="{80C40031-76E0-4F82-A06D-A46C58725930}"/>
    <dgm:cxn modelId="{45A62FCE-7ABF-4D6C-891F-3FA0331ACECC}" srcId="{8F0673AB-E58C-404C-A33C-5A74529E186A}" destId="{ECE71C71-90A4-4BE8-BF80-A95A65FF7527}" srcOrd="1" destOrd="0" parTransId="{009EC1F4-3EC2-4102-A439-30C3B88E2B8F}" sibTransId="{11D7E16E-7CF9-444B-B12B-76596EA94E1C}"/>
    <dgm:cxn modelId="{CF70CDD0-534A-40A7-B66C-805D2E6DAAC1}" srcId="{8F0673AB-E58C-404C-A33C-5A74529E186A}" destId="{6AD12C3D-2A8F-4A1E-824E-2402C1E1AAF7}" srcOrd="4" destOrd="0" parTransId="{D082C5F6-34FD-4E2C-87B6-F90E43CE6D95}" sibTransId="{16C14C34-11D6-4383-B3D9-C75BB785DFCB}"/>
    <dgm:cxn modelId="{93509AD2-7402-43C1-8E4E-CF585446B1D5}" type="presParOf" srcId="{FE0E434C-BCB5-4FB2-867E-F4547F488898}" destId="{85CD8576-1C73-4EFD-AFB8-8E3FC9E48B00}" srcOrd="0" destOrd="0" presId="urn:microsoft.com/office/officeart/2018/2/layout/IconCircleList"/>
    <dgm:cxn modelId="{F7F843F4-8B6D-4778-BE33-C8D5B8D592FD}" type="presParOf" srcId="{85CD8576-1C73-4EFD-AFB8-8E3FC9E48B00}" destId="{C6F62CB8-C41B-4AB0-92F9-2AA8CA740C5C}" srcOrd="0" destOrd="0" presId="urn:microsoft.com/office/officeart/2018/2/layout/IconCircleList"/>
    <dgm:cxn modelId="{752ECAEF-3A17-437E-A37B-FEF5EC8E34BD}" type="presParOf" srcId="{C6F62CB8-C41B-4AB0-92F9-2AA8CA740C5C}" destId="{02E0F40F-ACB3-47E2-9178-1C7924B3DFD0}" srcOrd="0" destOrd="0" presId="urn:microsoft.com/office/officeart/2018/2/layout/IconCircleList"/>
    <dgm:cxn modelId="{08954D86-58EF-42A1-A96A-703858773125}" type="presParOf" srcId="{C6F62CB8-C41B-4AB0-92F9-2AA8CA740C5C}" destId="{4B458F8C-B27C-4255-B872-6FE207AF32E9}" srcOrd="1" destOrd="0" presId="urn:microsoft.com/office/officeart/2018/2/layout/IconCircleList"/>
    <dgm:cxn modelId="{4B6417F9-CF56-491C-AEE2-537904A13F2B}" type="presParOf" srcId="{C6F62CB8-C41B-4AB0-92F9-2AA8CA740C5C}" destId="{D36A0E33-1EAC-4C14-AF1C-2D610F65AB95}" srcOrd="2" destOrd="0" presId="urn:microsoft.com/office/officeart/2018/2/layout/IconCircleList"/>
    <dgm:cxn modelId="{F0B4E278-3875-4E67-BA29-92D2E7FD4447}" type="presParOf" srcId="{C6F62CB8-C41B-4AB0-92F9-2AA8CA740C5C}" destId="{2316C320-D9AD-4C04-9C72-D9224CB21679}" srcOrd="3" destOrd="0" presId="urn:microsoft.com/office/officeart/2018/2/layout/IconCircleList"/>
    <dgm:cxn modelId="{A2023371-F057-4320-8244-B6908E1DD76B}" type="presParOf" srcId="{85CD8576-1C73-4EFD-AFB8-8E3FC9E48B00}" destId="{53D7AD49-E5BA-4F47-A541-5BAE590062C0}" srcOrd="1" destOrd="0" presId="urn:microsoft.com/office/officeart/2018/2/layout/IconCircleList"/>
    <dgm:cxn modelId="{2B8043FF-9C52-4DBE-AA84-ABDD1D210A89}" type="presParOf" srcId="{85CD8576-1C73-4EFD-AFB8-8E3FC9E48B00}" destId="{8E17068F-06E3-4675-9407-F0C43DBC65C7}" srcOrd="2" destOrd="0" presId="urn:microsoft.com/office/officeart/2018/2/layout/IconCircleList"/>
    <dgm:cxn modelId="{47BCCA7E-D9EA-4106-BAB1-31E2FA270AAD}" type="presParOf" srcId="{8E17068F-06E3-4675-9407-F0C43DBC65C7}" destId="{EFDC88B8-2E82-44B2-B668-6D5031E19C23}" srcOrd="0" destOrd="0" presId="urn:microsoft.com/office/officeart/2018/2/layout/IconCircleList"/>
    <dgm:cxn modelId="{B09735A4-D368-4B44-A7F6-EBCA739A349D}" type="presParOf" srcId="{8E17068F-06E3-4675-9407-F0C43DBC65C7}" destId="{2F860349-91F4-4060-8C1F-7747F657DD30}" srcOrd="1" destOrd="0" presId="urn:microsoft.com/office/officeart/2018/2/layout/IconCircleList"/>
    <dgm:cxn modelId="{CF7AE14A-3E41-4E38-86B1-9ABA4DBD91F2}" type="presParOf" srcId="{8E17068F-06E3-4675-9407-F0C43DBC65C7}" destId="{82D45060-536D-436F-9C01-8D2AC1EE27A0}" srcOrd="2" destOrd="0" presId="urn:microsoft.com/office/officeart/2018/2/layout/IconCircleList"/>
    <dgm:cxn modelId="{27EC3C37-250B-4728-8264-D0999E4274D8}" type="presParOf" srcId="{8E17068F-06E3-4675-9407-F0C43DBC65C7}" destId="{E8349831-E12C-40C5-8EAF-47E321BD0E0C}" srcOrd="3" destOrd="0" presId="urn:microsoft.com/office/officeart/2018/2/layout/IconCircleList"/>
    <dgm:cxn modelId="{65DF5140-69F6-4151-A516-358FAB4DF262}" type="presParOf" srcId="{85CD8576-1C73-4EFD-AFB8-8E3FC9E48B00}" destId="{6E6F28F8-4240-4F6F-AE8F-A6641E374EA1}" srcOrd="3" destOrd="0" presId="urn:microsoft.com/office/officeart/2018/2/layout/IconCircleList"/>
    <dgm:cxn modelId="{70B055A4-86D5-4C1C-9333-134B51147F9F}" type="presParOf" srcId="{85CD8576-1C73-4EFD-AFB8-8E3FC9E48B00}" destId="{01FD19F9-CFDB-4312-8058-167E6201760B}" srcOrd="4" destOrd="0" presId="urn:microsoft.com/office/officeart/2018/2/layout/IconCircleList"/>
    <dgm:cxn modelId="{5A393745-A277-455A-8BF5-F68C366CDE4E}" type="presParOf" srcId="{01FD19F9-CFDB-4312-8058-167E6201760B}" destId="{C95E31E6-5FF2-4B8B-83A7-63BA155ABBED}" srcOrd="0" destOrd="0" presId="urn:microsoft.com/office/officeart/2018/2/layout/IconCircleList"/>
    <dgm:cxn modelId="{8261A39D-DB0E-415A-9D4A-859B83985A43}" type="presParOf" srcId="{01FD19F9-CFDB-4312-8058-167E6201760B}" destId="{C749079C-9AEB-44C3-A408-42920C02DD15}" srcOrd="1" destOrd="0" presId="urn:microsoft.com/office/officeart/2018/2/layout/IconCircleList"/>
    <dgm:cxn modelId="{7FEFABED-0C27-4504-AAF0-6A6B19FAED43}" type="presParOf" srcId="{01FD19F9-CFDB-4312-8058-167E6201760B}" destId="{60838352-72AA-48CB-B5D2-2A2A804C3C8A}" srcOrd="2" destOrd="0" presId="urn:microsoft.com/office/officeart/2018/2/layout/IconCircleList"/>
    <dgm:cxn modelId="{B2FAA2E3-E067-4180-8406-3AD674E38877}" type="presParOf" srcId="{01FD19F9-CFDB-4312-8058-167E6201760B}" destId="{98A5E36D-426F-4C20-A979-44A0FFAF9637}" srcOrd="3" destOrd="0" presId="urn:microsoft.com/office/officeart/2018/2/layout/IconCircleList"/>
    <dgm:cxn modelId="{918A0423-64F0-4337-9D93-DC85296526BF}" type="presParOf" srcId="{85CD8576-1C73-4EFD-AFB8-8E3FC9E48B00}" destId="{37240395-B110-4313-9A6F-68B05F729403}" srcOrd="5" destOrd="0" presId="urn:microsoft.com/office/officeart/2018/2/layout/IconCircleList"/>
    <dgm:cxn modelId="{FD72B434-FD6D-4A75-A317-5782719D1D62}" type="presParOf" srcId="{85CD8576-1C73-4EFD-AFB8-8E3FC9E48B00}" destId="{68DC6B47-47CF-4006-A749-FF2B47C4E9C6}" srcOrd="6" destOrd="0" presId="urn:microsoft.com/office/officeart/2018/2/layout/IconCircleList"/>
    <dgm:cxn modelId="{6573204D-45FE-479D-AE6D-27E485634ACA}" type="presParOf" srcId="{68DC6B47-47CF-4006-A749-FF2B47C4E9C6}" destId="{BAF81C11-A9EB-4785-A0E8-38D401EB26AA}" srcOrd="0" destOrd="0" presId="urn:microsoft.com/office/officeart/2018/2/layout/IconCircleList"/>
    <dgm:cxn modelId="{DDB8A0F5-D822-4041-A73B-5EC3880DE063}" type="presParOf" srcId="{68DC6B47-47CF-4006-A749-FF2B47C4E9C6}" destId="{49533989-F26A-4A9B-B41A-24A46AFCF884}" srcOrd="1" destOrd="0" presId="urn:microsoft.com/office/officeart/2018/2/layout/IconCircleList"/>
    <dgm:cxn modelId="{3F5BB012-F4F2-4686-B06D-AA09D08663FD}" type="presParOf" srcId="{68DC6B47-47CF-4006-A749-FF2B47C4E9C6}" destId="{FF64E738-8562-4F8B-8A02-D40CB7C04664}" srcOrd="2" destOrd="0" presId="urn:microsoft.com/office/officeart/2018/2/layout/IconCircleList"/>
    <dgm:cxn modelId="{401CF90E-9C84-4AA1-B959-1D5E695121FA}" type="presParOf" srcId="{68DC6B47-47CF-4006-A749-FF2B47C4E9C6}" destId="{47593F9B-B322-45D7-B87F-05DEA32FFA57}" srcOrd="3" destOrd="0" presId="urn:microsoft.com/office/officeart/2018/2/layout/IconCircleList"/>
    <dgm:cxn modelId="{2E767BEE-9C82-4CDD-A819-277588EF46B9}" type="presParOf" srcId="{85CD8576-1C73-4EFD-AFB8-8E3FC9E48B00}" destId="{C155874F-B4CC-4AE5-9510-24D4200D6A41}" srcOrd="7" destOrd="0" presId="urn:microsoft.com/office/officeart/2018/2/layout/IconCircleList"/>
    <dgm:cxn modelId="{5C469909-0131-4C15-B460-5629D86FCCB9}" type="presParOf" srcId="{85CD8576-1C73-4EFD-AFB8-8E3FC9E48B00}" destId="{742B22EC-50FA-428A-8032-37CF7980968D}" srcOrd="8" destOrd="0" presId="urn:microsoft.com/office/officeart/2018/2/layout/IconCircleList"/>
    <dgm:cxn modelId="{E7E3BEDA-A11A-4FFC-9AB2-F2EADED44F5A}" type="presParOf" srcId="{742B22EC-50FA-428A-8032-37CF7980968D}" destId="{56525B8C-063B-45CD-B57D-AB89E0310566}" srcOrd="0" destOrd="0" presId="urn:microsoft.com/office/officeart/2018/2/layout/IconCircleList"/>
    <dgm:cxn modelId="{90DDC255-5190-41C4-B5BE-34CD76725722}" type="presParOf" srcId="{742B22EC-50FA-428A-8032-37CF7980968D}" destId="{699AAC12-FB9F-4A89-9834-9C84E7D8E232}" srcOrd="1" destOrd="0" presId="urn:microsoft.com/office/officeart/2018/2/layout/IconCircleList"/>
    <dgm:cxn modelId="{CBCF31E6-0C8D-4E40-999B-52019383538C}" type="presParOf" srcId="{742B22EC-50FA-428A-8032-37CF7980968D}" destId="{5C7DECFB-A5EB-4837-9153-0241BB646F79}" srcOrd="2" destOrd="0" presId="urn:microsoft.com/office/officeart/2018/2/layout/IconCircleList"/>
    <dgm:cxn modelId="{EA302DA3-6CA0-4140-B757-1BB39EF42341}" type="presParOf" srcId="{742B22EC-50FA-428A-8032-37CF7980968D}" destId="{1EF83F04-A96E-4123-87CB-145EAB17CC8C}"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E0F40F-ACB3-47E2-9178-1C7924B3DFD0}">
      <dsp:nvSpPr>
        <dsp:cNvPr id="0" name=""/>
        <dsp:cNvSpPr/>
      </dsp:nvSpPr>
      <dsp:spPr>
        <a:xfrm>
          <a:off x="457459" y="59937"/>
          <a:ext cx="1139907" cy="113990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458F8C-B27C-4255-B872-6FE207AF32E9}">
      <dsp:nvSpPr>
        <dsp:cNvPr id="0" name=""/>
        <dsp:cNvSpPr/>
      </dsp:nvSpPr>
      <dsp:spPr>
        <a:xfrm>
          <a:off x="696839" y="299318"/>
          <a:ext cx="661146" cy="661146"/>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316C320-D9AD-4C04-9C72-D9224CB21679}">
      <dsp:nvSpPr>
        <dsp:cNvPr id="0" name=""/>
        <dsp:cNvSpPr/>
      </dsp:nvSpPr>
      <dsp:spPr>
        <a:xfrm>
          <a:off x="1790393" y="59937"/>
          <a:ext cx="2789405" cy="11399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Lectures on Wednesdays &amp; Fridays 9.30am to 12pm for 4 weeks, Week 5 &amp; 6 are assignment focused drop-in sessions.</a:t>
          </a:r>
        </a:p>
      </dsp:txBody>
      <dsp:txXfrm>
        <a:off x="1790393" y="59937"/>
        <a:ext cx="2789405" cy="1139907"/>
      </dsp:txXfrm>
    </dsp:sp>
    <dsp:sp modelId="{EFDC88B8-2E82-44B2-B668-6D5031E19C23}">
      <dsp:nvSpPr>
        <dsp:cNvPr id="0" name=""/>
        <dsp:cNvSpPr/>
      </dsp:nvSpPr>
      <dsp:spPr>
        <a:xfrm>
          <a:off x="5047975" y="59937"/>
          <a:ext cx="1139907" cy="113990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860349-91F4-4060-8C1F-7747F657DD30}">
      <dsp:nvSpPr>
        <dsp:cNvPr id="0" name=""/>
        <dsp:cNvSpPr/>
      </dsp:nvSpPr>
      <dsp:spPr>
        <a:xfrm>
          <a:off x="5287355" y="299318"/>
          <a:ext cx="661146" cy="661146"/>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8349831-E12C-40C5-8EAF-47E321BD0E0C}">
      <dsp:nvSpPr>
        <dsp:cNvPr id="0" name=""/>
        <dsp:cNvSpPr/>
      </dsp:nvSpPr>
      <dsp:spPr>
        <a:xfrm>
          <a:off x="6313104" y="120409"/>
          <a:ext cx="3142655" cy="1018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There are a wide variety of resources to draw your attention to particular aspects of the Intercultural Workplace.</a:t>
          </a:r>
          <a:endParaRPr lang="en-US"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sp:txBody>
      <dsp:txXfrm>
        <a:off x="6313104" y="120409"/>
        <a:ext cx="3142655" cy="1018963"/>
      </dsp:txXfrm>
    </dsp:sp>
    <dsp:sp modelId="{C95E31E6-5FF2-4B8B-83A7-63BA155ABBED}">
      <dsp:nvSpPr>
        <dsp:cNvPr id="0" name=""/>
        <dsp:cNvSpPr/>
      </dsp:nvSpPr>
      <dsp:spPr>
        <a:xfrm>
          <a:off x="457459" y="2111560"/>
          <a:ext cx="1139907" cy="113990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49079C-9AEB-44C3-A408-42920C02DD15}">
      <dsp:nvSpPr>
        <dsp:cNvPr id="0" name=""/>
        <dsp:cNvSpPr/>
      </dsp:nvSpPr>
      <dsp:spPr>
        <a:xfrm>
          <a:off x="696839" y="2350940"/>
          <a:ext cx="661146" cy="661146"/>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8A5E36D-426F-4C20-A979-44A0FFAF9637}">
      <dsp:nvSpPr>
        <dsp:cNvPr id="0" name=""/>
        <dsp:cNvSpPr/>
      </dsp:nvSpPr>
      <dsp:spPr>
        <a:xfrm>
          <a:off x="1860025" y="2111560"/>
          <a:ext cx="3085423" cy="11399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Questions to address in the discussion forum – </a:t>
          </a:r>
        </a:p>
        <a:p>
          <a:pPr marL="0" lvl="0" indent="0" algn="l" defTabSz="622300">
            <a:lnSpc>
              <a:spcPct val="90000"/>
            </a:lnSpc>
            <a:spcBef>
              <a:spcPct val="0"/>
            </a:spcBef>
            <a:spcAft>
              <a:spcPct val="35000"/>
            </a:spcAft>
            <a:buNone/>
          </a:pPr>
          <a:r>
            <a:rPr lang="en-GB"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You are expected to take part in the few weekly online activities I have posted.  Post your views and comment on other students’ posts.</a:t>
          </a:r>
          <a:endParaRPr lang="en-US"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sp:txBody>
      <dsp:txXfrm>
        <a:off x="1860025" y="2111560"/>
        <a:ext cx="3085423" cy="1139907"/>
      </dsp:txXfrm>
    </dsp:sp>
    <dsp:sp modelId="{BAF81C11-A9EB-4785-A0E8-38D401EB26AA}">
      <dsp:nvSpPr>
        <dsp:cNvPr id="0" name=""/>
        <dsp:cNvSpPr/>
      </dsp:nvSpPr>
      <dsp:spPr>
        <a:xfrm>
          <a:off x="5195984" y="2111560"/>
          <a:ext cx="1139907" cy="1139907"/>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533989-F26A-4A9B-B41A-24A46AFCF884}">
      <dsp:nvSpPr>
        <dsp:cNvPr id="0" name=""/>
        <dsp:cNvSpPr/>
      </dsp:nvSpPr>
      <dsp:spPr>
        <a:xfrm>
          <a:off x="5435365" y="2350940"/>
          <a:ext cx="661146" cy="661146"/>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7593F9B-B322-45D7-B87F-05DEA32FFA57}">
      <dsp:nvSpPr>
        <dsp:cNvPr id="0" name=""/>
        <dsp:cNvSpPr/>
      </dsp:nvSpPr>
      <dsp:spPr>
        <a:xfrm>
          <a:off x="6580158" y="2111560"/>
          <a:ext cx="2686925" cy="11399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The module works best with good engagement and participation from each of you.</a:t>
          </a:r>
          <a:endParaRPr lang="en-US"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sp:txBody>
      <dsp:txXfrm>
        <a:off x="6580158" y="2111560"/>
        <a:ext cx="2686925" cy="1139907"/>
      </dsp:txXfrm>
    </dsp:sp>
    <dsp:sp modelId="{56525B8C-063B-45CD-B57D-AB89E0310566}">
      <dsp:nvSpPr>
        <dsp:cNvPr id="0" name=""/>
        <dsp:cNvSpPr/>
      </dsp:nvSpPr>
      <dsp:spPr>
        <a:xfrm>
          <a:off x="457459" y="4163182"/>
          <a:ext cx="1139907" cy="1139907"/>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9AAC12-FB9F-4A89-9834-9C84E7D8E232}">
      <dsp:nvSpPr>
        <dsp:cNvPr id="0" name=""/>
        <dsp:cNvSpPr/>
      </dsp:nvSpPr>
      <dsp:spPr>
        <a:xfrm>
          <a:off x="696839" y="4402563"/>
          <a:ext cx="661146" cy="661146"/>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EF83F04-A96E-4123-87CB-145EAB17CC8C}">
      <dsp:nvSpPr>
        <dsp:cNvPr id="0" name=""/>
        <dsp:cNvSpPr/>
      </dsp:nvSpPr>
      <dsp:spPr>
        <a:xfrm>
          <a:off x="1841633" y="4163182"/>
          <a:ext cx="2686925" cy="11399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I look forward to reading your contributions each week.</a:t>
          </a:r>
          <a:endParaRPr lang="en-US" sz="1800" kern="1200" dirty="0">
            <a:latin typeface="Arial" panose="020B0604020202020204" pitchFamily="34" charset="0"/>
            <a:cs typeface="Arial" panose="020B0604020202020204" pitchFamily="34" charset="0"/>
          </a:endParaRPr>
        </a:p>
      </dsp:txBody>
      <dsp:txXfrm>
        <a:off x="1841633" y="4163182"/>
        <a:ext cx="2686925" cy="1139907"/>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2.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554440-C9F9-4078-930E-6AD508745BF7}" type="datetimeFigureOut">
              <a:rPr lang="en-GB" smtClean="0"/>
              <a:t>27/01/2022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4BE559-D14C-4A4C-8E22-535D4742AF33}" type="slidenum">
              <a:rPr lang="en-GB" smtClean="0"/>
              <a:t>‹#›</a:t>
            </a:fld>
            <a:endParaRPr lang="en-GB"/>
          </a:p>
        </p:txBody>
      </p:sp>
    </p:spTree>
    <p:extLst>
      <p:ext uri="{BB962C8B-B14F-4D97-AF65-F5344CB8AC3E}">
        <p14:creationId xmlns:p14="http://schemas.microsoft.com/office/powerpoint/2010/main" val="39799731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4BE559-D14C-4A4C-8E22-535D4742AF33}" type="slidenum">
              <a:rPr lang="en-GB" smtClean="0"/>
              <a:t>2</a:t>
            </a:fld>
            <a:endParaRPr lang="en-GB"/>
          </a:p>
        </p:txBody>
      </p:sp>
    </p:spTree>
    <p:extLst>
      <p:ext uri="{BB962C8B-B14F-4D97-AF65-F5344CB8AC3E}">
        <p14:creationId xmlns:p14="http://schemas.microsoft.com/office/powerpoint/2010/main" val="26982815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need to actively engage with all</a:t>
            </a:r>
            <a:r>
              <a:rPr lang="en-GB" baseline="0" dirty="0"/>
              <a:t> the learning resources, including the Forums, where there will be questions to respond to on a regular basis.</a:t>
            </a:r>
            <a:endParaRPr lang="en-GB" dirty="0"/>
          </a:p>
        </p:txBody>
      </p:sp>
      <p:sp>
        <p:nvSpPr>
          <p:cNvPr id="4" name="Slide Number Placeholder 3"/>
          <p:cNvSpPr>
            <a:spLocks noGrp="1"/>
          </p:cNvSpPr>
          <p:nvPr>
            <p:ph type="sldNum" sz="quarter" idx="10"/>
          </p:nvPr>
        </p:nvSpPr>
        <p:spPr/>
        <p:txBody>
          <a:bodyPr/>
          <a:lstStyle/>
          <a:p>
            <a:fld id="{444BE559-D14C-4A4C-8E22-535D4742AF33}" type="slidenum">
              <a:rPr lang="en-GB" smtClean="0"/>
              <a:t>3</a:t>
            </a:fld>
            <a:endParaRPr lang="en-GB"/>
          </a:p>
        </p:txBody>
      </p:sp>
    </p:spTree>
    <p:extLst>
      <p:ext uri="{BB962C8B-B14F-4D97-AF65-F5344CB8AC3E}">
        <p14:creationId xmlns:p14="http://schemas.microsoft.com/office/powerpoint/2010/main" val="23020724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44BE559-D14C-4A4C-8E22-535D4742AF33}" type="slidenum">
              <a:rPr lang="en-GB" smtClean="0"/>
              <a:t>4</a:t>
            </a:fld>
            <a:endParaRPr lang="en-GB"/>
          </a:p>
        </p:txBody>
      </p:sp>
    </p:spTree>
    <p:extLst>
      <p:ext uri="{BB962C8B-B14F-4D97-AF65-F5344CB8AC3E}">
        <p14:creationId xmlns:p14="http://schemas.microsoft.com/office/powerpoint/2010/main" val="26352870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some aspects</a:t>
            </a:r>
            <a:r>
              <a:rPr lang="en-GB" baseline="0" dirty="0"/>
              <a:t> of </a:t>
            </a:r>
            <a:r>
              <a:rPr lang="en-GB" baseline="0" dirty="0" err="1"/>
              <a:t>the’Inter</a:t>
            </a:r>
            <a:r>
              <a:rPr lang="en-GB" baseline="0" dirty="0"/>
              <a:t>-Cultural Workplace’.</a:t>
            </a:r>
            <a:endParaRPr lang="en-GB" dirty="0"/>
          </a:p>
        </p:txBody>
      </p:sp>
      <p:sp>
        <p:nvSpPr>
          <p:cNvPr id="4" name="Slide Number Placeholder 3"/>
          <p:cNvSpPr>
            <a:spLocks noGrp="1"/>
          </p:cNvSpPr>
          <p:nvPr>
            <p:ph type="sldNum" sz="quarter" idx="10"/>
          </p:nvPr>
        </p:nvSpPr>
        <p:spPr/>
        <p:txBody>
          <a:bodyPr/>
          <a:lstStyle/>
          <a:p>
            <a:fld id="{444BE559-D14C-4A4C-8E22-535D4742AF33}" type="slidenum">
              <a:rPr lang="en-GB" smtClean="0"/>
              <a:t>5</a:t>
            </a:fld>
            <a:endParaRPr lang="en-GB"/>
          </a:p>
        </p:txBody>
      </p:sp>
    </p:spTree>
    <p:extLst>
      <p:ext uri="{BB962C8B-B14F-4D97-AF65-F5344CB8AC3E}">
        <p14:creationId xmlns:p14="http://schemas.microsoft.com/office/powerpoint/2010/main" val="25176900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44BE559-D14C-4A4C-8E22-535D4742AF33}" type="slidenum">
              <a:rPr lang="en-GB" smtClean="0"/>
              <a:t>6</a:t>
            </a:fld>
            <a:endParaRPr lang="en-GB"/>
          </a:p>
        </p:txBody>
      </p:sp>
    </p:spTree>
    <p:extLst>
      <p:ext uri="{BB962C8B-B14F-4D97-AF65-F5344CB8AC3E}">
        <p14:creationId xmlns:p14="http://schemas.microsoft.com/office/powerpoint/2010/main" val="3506459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Examples for things which we share with some other humans are cultural characteristics such as certain approaches to time or to power-distance, as well as certain personal characteristics such as </a:t>
            </a:r>
            <a:r>
              <a:rPr lang="en-GB" dirty="0" err="1"/>
              <a:t>extrovertedness</a:t>
            </a:r>
            <a:r>
              <a:rPr lang="en-GB" dirty="0"/>
              <a:t> or openness to new experiences.</a:t>
            </a:r>
          </a:p>
          <a:p>
            <a:endParaRPr lang="en-GB" dirty="0"/>
          </a:p>
          <a:p>
            <a:r>
              <a:rPr lang="en-GB" dirty="0"/>
              <a:t>Examples for things which we do not share in common with anybody else are our experiences, our unique setup of our DNA and the unique combination of the beliefs that make up our belief system.</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 Regardless of how well we adapt to any cultural environment, we always need to remain aware of our own roots — the values and beliefs we were brought up with, the worldview that was ingrained into us, the experiences that we had throughout our lives and the characteristics that make us who we are.</a:t>
            </a:r>
          </a:p>
          <a:p>
            <a:endParaRPr lang="en-GB" dirty="0"/>
          </a:p>
          <a:p>
            <a:r>
              <a:rPr lang="en-GB" dirty="0"/>
              <a:t>3. What does it mean to think independently together?</a:t>
            </a:r>
          </a:p>
          <a:p>
            <a:endParaRPr lang="en-GB" dirty="0"/>
          </a:p>
          <a:p>
            <a:r>
              <a:rPr lang="en-GB" dirty="0"/>
              <a:t>Well, firstly it acknowledges the individuality of all human beings. We are all different from each other. We all have our own beliefs, personality traits, ways of thinking and so on and so forth.</a:t>
            </a:r>
          </a:p>
          <a:p>
            <a:endParaRPr lang="en-GB" dirty="0"/>
          </a:p>
          <a:p>
            <a:r>
              <a:rPr lang="en-GB" dirty="0"/>
              <a:t>But at the same time, we are also able to bring these differences together, and to create synergy from them.</a:t>
            </a:r>
          </a:p>
          <a:p>
            <a:endParaRPr lang="en-GB" dirty="0"/>
          </a:p>
          <a:p>
            <a:endParaRPr lang="en-GB" dirty="0"/>
          </a:p>
        </p:txBody>
      </p:sp>
      <p:sp>
        <p:nvSpPr>
          <p:cNvPr id="4" name="Slide Number Placeholder 3"/>
          <p:cNvSpPr>
            <a:spLocks noGrp="1"/>
          </p:cNvSpPr>
          <p:nvPr>
            <p:ph type="sldNum" sz="quarter" idx="5"/>
          </p:nvPr>
        </p:nvSpPr>
        <p:spPr/>
        <p:txBody>
          <a:bodyPr/>
          <a:lstStyle/>
          <a:p>
            <a:fld id="{444BE559-D14C-4A4C-8E22-535D4742AF33}" type="slidenum">
              <a:rPr lang="en-GB" smtClean="0"/>
              <a:t>9</a:t>
            </a:fld>
            <a:endParaRPr lang="en-GB"/>
          </a:p>
        </p:txBody>
      </p:sp>
    </p:spTree>
    <p:extLst>
      <p:ext uri="{BB962C8B-B14F-4D97-AF65-F5344CB8AC3E}">
        <p14:creationId xmlns:p14="http://schemas.microsoft.com/office/powerpoint/2010/main" val="34913740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1288" y="-8468"/>
            <a:ext cx="12226405"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461" y="2404534"/>
            <a:ext cx="776895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461" y="4050835"/>
            <a:ext cx="776895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F231FDAE-7417-4645-94A3-2E3438C4F183}" type="slidenum">
              <a:rPr lang="en-US" altLang="en-US" smtClean="0"/>
              <a:pPr/>
              <a:t>‹#›</a:t>
            </a:fld>
            <a:endParaRPr lang="en-US" altLang="en-US"/>
          </a:p>
        </p:txBody>
      </p:sp>
    </p:spTree>
    <p:extLst>
      <p:ext uri="{BB962C8B-B14F-4D97-AF65-F5344CB8AC3E}">
        <p14:creationId xmlns:p14="http://schemas.microsoft.com/office/powerpoint/2010/main" val="8605054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510F925C-015C-4A72-B776-98081F601624}" type="slidenum">
              <a:rPr lang="en-US" altLang="en-US" smtClean="0"/>
              <a:pPr/>
              <a:t>‹#›</a:t>
            </a:fld>
            <a:endParaRPr lang="en-US" altLang="en-US"/>
          </a:p>
        </p:txBody>
      </p:sp>
    </p:spTree>
    <p:extLst>
      <p:ext uri="{BB962C8B-B14F-4D97-AF65-F5344CB8AC3E}">
        <p14:creationId xmlns:p14="http://schemas.microsoft.com/office/powerpoint/2010/main" val="20239250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12798" y="2700869"/>
            <a:ext cx="8463620"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12798" y="4527448"/>
            <a:ext cx="8463620"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F0976209-3E01-4197-95D7-4BF659D57BE7}" type="slidenum">
              <a:rPr lang="en-US" altLang="en-US" smtClean="0"/>
              <a:pPr/>
              <a:t>‹#›</a:t>
            </a:fld>
            <a:endParaRPr lang="en-US" altLang="en-US"/>
          </a:p>
        </p:txBody>
      </p:sp>
    </p:spTree>
    <p:extLst>
      <p:ext uri="{BB962C8B-B14F-4D97-AF65-F5344CB8AC3E}">
        <p14:creationId xmlns:p14="http://schemas.microsoft.com/office/powerpoint/2010/main" val="17691862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12800" y="609600"/>
            <a:ext cx="8463619"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12801" y="2160589"/>
            <a:ext cx="411747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58939" y="2160590"/>
            <a:ext cx="411748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060A5067-698C-4C19-B5BB-1E98574871B2}" type="slidenum">
              <a:rPr lang="en-US" altLang="en-US" smtClean="0"/>
              <a:pPr/>
              <a:t>‹#›</a:t>
            </a:fld>
            <a:endParaRPr lang="en-US" altLang="en-US"/>
          </a:p>
        </p:txBody>
      </p:sp>
    </p:spTree>
    <p:extLst>
      <p:ext uri="{BB962C8B-B14F-4D97-AF65-F5344CB8AC3E}">
        <p14:creationId xmlns:p14="http://schemas.microsoft.com/office/powerpoint/2010/main" val="29433190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12800" y="609600"/>
            <a:ext cx="8463617"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2799" y="2160983"/>
            <a:ext cx="41208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2799" y="2737247"/>
            <a:ext cx="4120896"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55520" y="2160983"/>
            <a:ext cx="41208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55520" y="2737247"/>
            <a:ext cx="4120896"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fld id="{51FAD2D5-71E9-4D1D-B14A-9C0C11F03CD2}" type="slidenum">
              <a:rPr lang="en-US" altLang="en-US" smtClean="0"/>
              <a:pPr/>
              <a:t>‹#›</a:t>
            </a:fld>
            <a:endParaRPr lang="en-US" altLang="en-US"/>
          </a:p>
        </p:txBody>
      </p:sp>
    </p:spTree>
    <p:extLst>
      <p:ext uri="{BB962C8B-B14F-4D97-AF65-F5344CB8AC3E}">
        <p14:creationId xmlns:p14="http://schemas.microsoft.com/office/powerpoint/2010/main" val="42318191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12799" y="609600"/>
            <a:ext cx="8463619"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fld id="{B6450212-9363-4471-8BAE-C5CC327635EE}" type="slidenum">
              <a:rPr lang="en-US" altLang="en-US" smtClean="0"/>
              <a:pPr/>
              <a:t>‹#›</a:t>
            </a:fld>
            <a:endParaRPr lang="en-US" altLang="en-US"/>
          </a:p>
        </p:txBody>
      </p:sp>
    </p:spTree>
    <p:extLst>
      <p:ext uri="{BB962C8B-B14F-4D97-AF65-F5344CB8AC3E}">
        <p14:creationId xmlns:p14="http://schemas.microsoft.com/office/powerpoint/2010/main" val="1239407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fld id="{2605648E-1F9A-490B-9107-CB73134E3F11}" type="slidenum">
              <a:rPr lang="en-US" altLang="en-US" smtClean="0"/>
              <a:pPr/>
              <a:t>‹#›</a:t>
            </a:fld>
            <a:endParaRPr lang="en-US" altLang="en-US"/>
          </a:p>
        </p:txBody>
      </p:sp>
    </p:spTree>
    <p:extLst>
      <p:ext uri="{BB962C8B-B14F-4D97-AF65-F5344CB8AC3E}">
        <p14:creationId xmlns:p14="http://schemas.microsoft.com/office/powerpoint/2010/main" val="41167420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799" y="1498604"/>
            <a:ext cx="3720243"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1701" y="514926"/>
            <a:ext cx="4514716"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12799" y="2777069"/>
            <a:ext cx="3720243"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3678940F-FF9E-4808-90C2-A1B3F1636E61}" type="slidenum">
              <a:rPr lang="en-US" altLang="en-US" smtClean="0"/>
              <a:pPr/>
              <a:t>‹#›</a:t>
            </a:fld>
            <a:endParaRPr lang="en-US" altLang="en-US"/>
          </a:p>
        </p:txBody>
      </p:sp>
    </p:spTree>
    <p:extLst>
      <p:ext uri="{BB962C8B-B14F-4D97-AF65-F5344CB8AC3E}">
        <p14:creationId xmlns:p14="http://schemas.microsoft.com/office/powerpoint/2010/main" val="30517813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799" y="4800600"/>
            <a:ext cx="846361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799" y="609600"/>
            <a:ext cx="8463619"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12799" y="5367338"/>
            <a:ext cx="8463619"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A3F24A20-44AF-40EE-978A-04B3D20AAEB9}" type="slidenum">
              <a:rPr lang="en-US" altLang="en-US" smtClean="0"/>
              <a:pPr/>
              <a:t>‹#›</a:t>
            </a:fld>
            <a:endParaRPr lang="en-US" altLang="en-US"/>
          </a:p>
        </p:txBody>
      </p:sp>
    </p:spTree>
    <p:extLst>
      <p:ext uri="{BB962C8B-B14F-4D97-AF65-F5344CB8AC3E}">
        <p14:creationId xmlns:p14="http://schemas.microsoft.com/office/powerpoint/2010/main" val="9300776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12800" y="609600"/>
            <a:ext cx="8463619"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812800" y="4470400"/>
            <a:ext cx="8463619"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109BD52E-E4C1-4445-B8F0-58CA896B6882}" type="slidenum">
              <a:rPr lang="en-US" altLang="en-US" smtClean="0"/>
              <a:pPr/>
              <a:t>‹#›</a:t>
            </a:fld>
            <a:endParaRPr lang="en-US" altLang="en-US"/>
          </a:p>
        </p:txBody>
      </p:sp>
    </p:spTree>
    <p:extLst>
      <p:ext uri="{BB962C8B-B14F-4D97-AF65-F5344CB8AC3E}">
        <p14:creationId xmlns:p14="http://schemas.microsoft.com/office/powerpoint/2010/main" val="38821920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33180" y="609600"/>
            <a:ext cx="809624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468099" y="3632200"/>
            <a:ext cx="7226405"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812798" y="4470400"/>
            <a:ext cx="8463620"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109BD52E-E4C1-4445-B8F0-58CA896B6882}" type="slidenum">
              <a:rPr lang="en-US" altLang="en-US" smtClean="0"/>
              <a:pPr/>
              <a:t>‹#›</a:t>
            </a:fld>
            <a:endParaRPr lang="en-US" altLang="en-US"/>
          </a:p>
        </p:txBody>
      </p:sp>
      <p:sp>
        <p:nvSpPr>
          <p:cNvPr id="24" name="TextBox 23"/>
          <p:cNvSpPr txBox="1"/>
          <p:nvPr/>
        </p:nvSpPr>
        <p:spPr>
          <a:xfrm>
            <a:off x="643615" y="790378"/>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996933" y="2886556"/>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148456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12798" y="1931988"/>
            <a:ext cx="8463620"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812798" y="4527448"/>
            <a:ext cx="8463620"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109BD52E-E4C1-4445-B8F0-58CA896B6882}" type="slidenum">
              <a:rPr lang="en-US" altLang="en-US" smtClean="0"/>
              <a:pPr/>
              <a:t>‹#›</a:t>
            </a:fld>
            <a:endParaRPr lang="en-US" altLang="en-US"/>
          </a:p>
        </p:txBody>
      </p:sp>
    </p:spTree>
    <p:extLst>
      <p:ext uri="{BB962C8B-B14F-4D97-AF65-F5344CB8AC3E}">
        <p14:creationId xmlns:p14="http://schemas.microsoft.com/office/powerpoint/2010/main" val="9642154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033180" y="609600"/>
            <a:ext cx="809624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812796" y="4013200"/>
            <a:ext cx="8463621"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812798" y="4527448"/>
            <a:ext cx="8463620"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109BD52E-E4C1-4445-B8F0-58CA896B6882}" type="slidenum">
              <a:rPr lang="en-US" altLang="en-US" smtClean="0"/>
              <a:pPr/>
              <a:t>‹#›</a:t>
            </a:fld>
            <a:endParaRPr lang="en-US" altLang="en-US"/>
          </a:p>
        </p:txBody>
      </p:sp>
      <p:sp>
        <p:nvSpPr>
          <p:cNvPr id="24" name="TextBox 23"/>
          <p:cNvSpPr txBox="1"/>
          <p:nvPr/>
        </p:nvSpPr>
        <p:spPr>
          <a:xfrm>
            <a:off x="643615" y="790378"/>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996933" y="2886556"/>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771712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821131" y="609600"/>
            <a:ext cx="8455287"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812796" y="4013200"/>
            <a:ext cx="8463621"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812798" y="4527448"/>
            <a:ext cx="8463620"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109BD52E-E4C1-4445-B8F0-58CA896B6882}" type="slidenum">
              <a:rPr lang="en-US" altLang="en-US" smtClean="0"/>
              <a:pPr/>
              <a:t>‹#›</a:t>
            </a:fld>
            <a:endParaRPr lang="en-US" altLang="en-US"/>
          </a:p>
        </p:txBody>
      </p:sp>
    </p:spTree>
    <p:extLst>
      <p:ext uri="{BB962C8B-B14F-4D97-AF65-F5344CB8AC3E}">
        <p14:creationId xmlns:p14="http://schemas.microsoft.com/office/powerpoint/2010/main" val="30212367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61C44D53-8074-4EE8-907A-7BAED2A2E371}" type="slidenum">
              <a:rPr lang="en-US" altLang="en-US" smtClean="0"/>
              <a:pPr/>
              <a:t>‹#›</a:t>
            </a:fld>
            <a:endParaRPr lang="en-US" altLang="en-US"/>
          </a:p>
        </p:txBody>
      </p:sp>
    </p:spTree>
    <p:extLst>
      <p:ext uri="{BB962C8B-B14F-4D97-AF65-F5344CB8AC3E}">
        <p14:creationId xmlns:p14="http://schemas.microsoft.com/office/powerpoint/2010/main" val="17117585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9749" y="609601"/>
            <a:ext cx="130508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812799" y="609601"/>
            <a:ext cx="6926701"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263B4BD2-4FBD-406A-A2FD-91DC4D1AA25D}" type="slidenum">
              <a:rPr lang="en-US" altLang="en-US" smtClean="0"/>
              <a:pPr/>
              <a:t>‹#›</a:t>
            </a:fld>
            <a:endParaRPr lang="en-US" altLang="en-US"/>
          </a:p>
        </p:txBody>
      </p:sp>
    </p:spTree>
    <p:extLst>
      <p:ext uri="{BB962C8B-B14F-4D97-AF65-F5344CB8AC3E}">
        <p14:creationId xmlns:p14="http://schemas.microsoft.com/office/powerpoint/2010/main" val="33886722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11289" y="-8468"/>
            <a:ext cx="12226407"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812800" y="609600"/>
            <a:ext cx="8463617"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812799" y="2160590"/>
            <a:ext cx="8463619"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7011" y="6041364"/>
            <a:ext cx="912176"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endParaRPr lang="en-US"/>
          </a:p>
        </p:txBody>
      </p:sp>
      <p:sp>
        <p:nvSpPr>
          <p:cNvPr id="5" name="Footer Placeholder 4"/>
          <p:cNvSpPr>
            <a:spLocks noGrp="1"/>
          </p:cNvSpPr>
          <p:nvPr>
            <p:ph type="ftr" sz="quarter" idx="3"/>
          </p:nvPr>
        </p:nvSpPr>
        <p:spPr>
          <a:xfrm>
            <a:off x="812799" y="6041364"/>
            <a:ext cx="6163964"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8592902" y="6041364"/>
            <a:ext cx="683517" cy="365125"/>
          </a:xfrm>
          <a:prstGeom prst="rect">
            <a:avLst/>
          </a:prstGeom>
        </p:spPr>
        <p:txBody>
          <a:bodyPr vert="horz" lIns="91440" tIns="45720" rIns="91440" bIns="45720" rtlCol="0" anchor="ctr"/>
          <a:lstStyle>
            <a:lvl1pPr algn="r">
              <a:defRPr sz="900">
                <a:solidFill>
                  <a:schemeClr val="accent1"/>
                </a:solidFill>
              </a:defRPr>
            </a:lvl1pPr>
          </a:lstStyle>
          <a:p>
            <a:fld id="{109BD52E-E4C1-4445-B8F0-58CA896B6882}" type="slidenum">
              <a:rPr lang="en-US" altLang="en-US" smtClean="0"/>
              <a:pPr/>
              <a:t>‹#›</a:t>
            </a:fld>
            <a:endParaRPr lang="en-US" altLang="en-US"/>
          </a:p>
        </p:txBody>
      </p:sp>
    </p:spTree>
    <p:extLst>
      <p:ext uri="{BB962C8B-B14F-4D97-AF65-F5344CB8AC3E}">
        <p14:creationId xmlns:p14="http://schemas.microsoft.com/office/powerpoint/2010/main" val="2528281443"/>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7.xml"/><Relationship Id="rId1" Type="http://schemas.openxmlformats.org/officeDocument/2006/relationships/vmlDrawing" Target="../drawings/vmlDrawing1.vml"/><Relationship Id="rId5" Type="http://schemas.openxmlformats.org/officeDocument/2006/relationships/image" Target="../media/image2.emf"/><Relationship Id="rId4" Type="http://schemas.openxmlformats.org/officeDocument/2006/relationships/package" Target="../embeddings/Microsoft_Word_Document.docx"/></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6.png"/><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461" y="924081"/>
            <a:ext cx="7768959" cy="1646302"/>
          </a:xfrm>
        </p:spPr>
        <p:txBody>
          <a:bodyPr>
            <a:noAutofit/>
          </a:bodyPr>
          <a:lstStyle/>
          <a:p>
            <a:r>
              <a:rPr lang="en-GB" sz="6000" dirty="0"/>
              <a:t>The Inter-Cultural Workplace </a:t>
            </a:r>
          </a:p>
        </p:txBody>
      </p:sp>
      <p:sp>
        <p:nvSpPr>
          <p:cNvPr id="3" name="Subtitle 2"/>
          <p:cNvSpPr>
            <a:spLocks noGrp="1"/>
          </p:cNvSpPr>
          <p:nvPr>
            <p:ph type="subTitle" idx="1"/>
          </p:nvPr>
        </p:nvSpPr>
        <p:spPr>
          <a:xfrm>
            <a:off x="1507461" y="2788095"/>
            <a:ext cx="7768959" cy="1096899"/>
          </a:xfrm>
        </p:spPr>
        <p:txBody>
          <a:bodyPr>
            <a:normAutofit/>
          </a:bodyPr>
          <a:lstStyle/>
          <a:p>
            <a:r>
              <a:rPr lang="en-GB" sz="3000" dirty="0"/>
              <a:t>Module Overview </a:t>
            </a:r>
          </a:p>
        </p:txBody>
      </p:sp>
      <p:pic>
        <p:nvPicPr>
          <p:cNvPr id="4" name="Picture 3"/>
          <p:cNvPicPr>
            <a:picLocks noChangeAspect="1"/>
          </p:cNvPicPr>
          <p:nvPr/>
        </p:nvPicPr>
        <p:blipFill>
          <a:blip r:embed="rId2"/>
          <a:stretch>
            <a:fillRect/>
          </a:stretch>
        </p:blipFill>
        <p:spPr>
          <a:xfrm>
            <a:off x="3565117" y="3780753"/>
            <a:ext cx="4762500" cy="2533650"/>
          </a:xfrm>
          <a:prstGeom prst="rect">
            <a:avLst/>
          </a:prstGeom>
          <a:ln>
            <a:noFill/>
          </a:ln>
          <a:effectLst>
            <a:softEdge rad="112500"/>
          </a:effectLst>
        </p:spPr>
      </p:pic>
      <p:sp>
        <p:nvSpPr>
          <p:cNvPr id="5" name="Slide Number Placeholder 4"/>
          <p:cNvSpPr>
            <a:spLocks noGrp="1"/>
          </p:cNvSpPr>
          <p:nvPr>
            <p:ph type="sldNum" sz="quarter" idx="12"/>
          </p:nvPr>
        </p:nvSpPr>
        <p:spPr/>
        <p:txBody>
          <a:bodyPr/>
          <a:lstStyle/>
          <a:p>
            <a:fld id="{F231FDAE-7417-4645-94A3-2E3438C4F183}" type="slidenum">
              <a:rPr lang="en-US" altLang="en-US" smtClean="0"/>
              <a:pPr/>
              <a:t>1</a:t>
            </a:fld>
            <a:endParaRPr lang="en-US" altLang="en-US"/>
          </a:p>
        </p:txBody>
      </p:sp>
    </p:spTree>
    <p:extLst>
      <p:ext uri="{BB962C8B-B14F-4D97-AF65-F5344CB8AC3E}">
        <p14:creationId xmlns:p14="http://schemas.microsoft.com/office/powerpoint/2010/main" val="19132362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2605648E-1F9A-490B-9107-CB73134E3F11}" type="slidenum">
              <a:rPr lang="en-US" altLang="en-US" smtClean="0"/>
              <a:pPr/>
              <a:t>2</a:t>
            </a:fld>
            <a:endParaRPr lang="en-US" altLang="en-US"/>
          </a:p>
        </p:txBody>
      </p:sp>
      <p:graphicFrame>
        <p:nvGraphicFramePr>
          <p:cNvPr id="5" name="Object 4">
            <a:extLst>
              <a:ext uri="{FF2B5EF4-FFF2-40B4-BE49-F238E27FC236}">
                <a16:creationId xmlns:a16="http://schemas.microsoft.com/office/drawing/2014/main" id="{0DBBD748-3CE9-4308-83A5-673F5F6A5D33}"/>
              </a:ext>
            </a:extLst>
          </p:cNvPr>
          <p:cNvGraphicFramePr>
            <a:graphicFrameLocks noChangeAspect="1"/>
          </p:cNvGraphicFramePr>
          <p:nvPr/>
        </p:nvGraphicFramePr>
        <p:xfrm>
          <a:off x="782994" y="262822"/>
          <a:ext cx="8317207" cy="6280340"/>
        </p:xfrm>
        <a:graphic>
          <a:graphicData uri="http://schemas.openxmlformats.org/presentationml/2006/ole">
            <mc:AlternateContent xmlns:mc="http://schemas.openxmlformats.org/markup-compatibility/2006">
              <mc:Choice xmlns:v="urn:schemas-microsoft-com:vml" Requires="v">
                <p:oleObj spid="_x0000_s2051" name="Document" r:id="rId4" imgW="5730132" imgH="5197801" progId="Word.Document.12">
                  <p:embed/>
                </p:oleObj>
              </mc:Choice>
              <mc:Fallback>
                <p:oleObj name="Document" r:id="rId4" imgW="5730132" imgH="5197801" progId="Word.Document.12">
                  <p:embed/>
                  <p:pic>
                    <p:nvPicPr>
                      <p:cNvPr id="5" name="Object 4">
                        <a:extLst>
                          <a:ext uri="{FF2B5EF4-FFF2-40B4-BE49-F238E27FC236}">
                            <a16:creationId xmlns:a16="http://schemas.microsoft.com/office/drawing/2014/main" id="{0DBBD748-3CE9-4308-83A5-673F5F6A5D33}"/>
                          </a:ext>
                        </a:extLst>
                      </p:cNvPr>
                      <p:cNvPicPr/>
                      <p:nvPr/>
                    </p:nvPicPr>
                    <p:blipFill>
                      <a:blip r:embed="rId5"/>
                      <a:stretch>
                        <a:fillRect/>
                      </a:stretch>
                    </p:blipFill>
                    <p:spPr>
                      <a:xfrm>
                        <a:off x="782994" y="262822"/>
                        <a:ext cx="8317207" cy="6280340"/>
                      </a:xfrm>
                      <a:prstGeom prst="rect">
                        <a:avLst/>
                      </a:prstGeom>
                    </p:spPr>
                  </p:pic>
                </p:oleObj>
              </mc:Fallback>
            </mc:AlternateContent>
          </a:graphicData>
        </a:graphic>
      </p:graphicFrame>
    </p:spTree>
    <p:extLst>
      <p:ext uri="{BB962C8B-B14F-4D97-AF65-F5344CB8AC3E}">
        <p14:creationId xmlns:p14="http://schemas.microsoft.com/office/powerpoint/2010/main" val="35028622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FF5DB-B101-483F-ABE9-40B5F1C89DD2}"/>
              </a:ext>
            </a:extLst>
          </p:cNvPr>
          <p:cNvSpPr>
            <a:spLocks noGrp="1"/>
          </p:cNvSpPr>
          <p:nvPr>
            <p:ph type="title"/>
          </p:nvPr>
        </p:nvSpPr>
        <p:spPr>
          <a:xfrm>
            <a:off x="2489200" y="609601"/>
            <a:ext cx="7648121" cy="1099457"/>
          </a:xfrm>
        </p:spPr>
        <p:txBody>
          <a:bodyPr>
            <a:normAutofit fontScale="90000"/>
          </a:bodyPr>
          <a:lstStyle/>
          <a:p>
            <a:pPr>
              <a:defRPr/>
            </a:pPr>
            <a:r>
              <a:rPr lang="en-GB" dirty="0"/>
              <a:t>Module Delivery and Weekly Activities</a:t>
            </a:r>
          </a:p>
        </p:txBody>
      </p:sp>
      <p:graphicFrame>
        <p:nvGraphicFramePr>
          <p:cNvPr id="6" name="Content Placeholder 2">
            <a:extLst>
              <a:ext uri="{FF2B5EF4-FFF2-40B4-BE49-F238E27FC236}">
                <a16:creationId xmlns:a16="http://schemas.microsoft.com/office/drawing/2014/main" id="{75DFD22E-FA82-49B9-8E32-2CB4F5590529}"/>
              </a:ext>
            </a:extLst>
          </p:cNvPr>
          <p:cNvGraphicFramePr>
            <a:graphicFrameLocks noGrp="1"/>
          </p:cNvGraphicFramePr>
          <p:nvPr>
            <p:ph idx="1"/>
            <p:extLst>
              <p:ext uri="{D42A27DB-BD31-4B8C-83A1-F6EECF244321}">
                <p14:modId xmlns:p14="http://schemas.microsoft.com/office/powerpoint/2010/main" val="186171275"/>
              </p:ext>
            </p:extLst>
          </p:nvPr>
        </p:nvGraphicFramePr>
        <p:xfrm>
          <a:off x="1313543" y="1364343"/>
          <a:ext cx="9804399" cy="53630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p:cNvSpPr>
            <a:spLocks noGrp="1"/>
          </p:cNvSpPr>
          <p:nvPr>
            <p:ph type="sldNum" sz="quarter" idx="12"/>
          </p:nvPr>
        </p:nvSpPr>
        <p:spPr/>
        <p:txBody>
          <a:bodyPr/>
          <a:lstStyle/>
          <a:p>
            <a:fld id="{510F925C-015C-4A72-B776-98081F601624}" type="slidenum">
              <a:rPr lang="en-US" altLang="en-US" smtClean="0"/>
              <a:pPr/>
              <a:t>3</a:t>
            </a:fld>
            <a:endParaRPr lang="en-US" altLang="en-US"/>
          </a:p>
        </p:txBody>
      </p:sp>
    </p:spTree>
    <p:extLst>
      <p:ext uri="{BB962C8B-B14F-4D97-AF65-F5344CB8AC3E}">
        <p14:creationId xmlns:p14="http://schemas.microsoft.com/office/powerpoint/2010/main" val="12573594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ular Callout 1"/>
          <p:cNvSpPr/>
          <p:nvPr/>
        </p:nvSpPr>
        <p:spPr>
          <a:xfrm>
            <a:off x="7013275" y="310551"/>
            <a:ext cx="4606505" cy="2725947"/>
          </a:xfrm>
          <a:prstGeom prst="wedgeRoundRectCallout">
            <a:avLst>
              <a:gd name="adj1" fmla="val -84363"/>
              <a:gd name="adj2" fmla="val 109297"/>
              <a:gd name="adj3" fmla="val 16667"/>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5000" b="1" dirty="0"/>
              <a:t>What is an Inter-Cultural Workplace?</a:t>
            </a:r>
          </a:p>
        </p:txBody>
      </p:sp>
      <p:sp>
        <p:nvSpPr>
          <p:cNvPr id="3" name="Rounded Rectangle 2"/>
          <p:cNvSpPr/>
          <p:nvPr/>
        </p:nvSpPr>
        <p:spPr>
          <a:xfrm>
            <a:off x="707366" y="2078962"/>
            <a:ext cx="4382219" cy="4295955"/>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u="sng" dirty="0">
                <a:solidFill>
                  <a:schemeClr val="accent1"/>
                </a:solidFill>
              </a:rPr>
              <a:t>Activity 1</a:t>
            </a:r>
          </a:p>
          <a:p>
            <a:pPr algn="ctr"/>
            <a:r>
              <a:rPr lang="en-GB" sz="3000" b="1" dirty="0"/>
              <a:t>Create your own </a:t>
            </a:r>
            <a:r>
              <a:rPr lang="en-GB" sz="3000" b="1" i="1" u="sng" dirty="0"/>
              <a:t>‘mind map’</a:t>
            </a:r>
            <a:r>
              <a:rPr lang="en-GB" sz="3000" b="1" dirty="0"/>
              <a:t> to illustrate key terms that you associate with an Inter-Cultural workplace.</a:t>
            </a:r>
          </a:p>
        </p:txBody>
      </p:sp>
      <p:sp>
        <p:nvSpPr>
          <p:cNvPr id="4" name="Slide Number Placeholder 3"/>
          <p:cNvSpPr>
            <a:spLocks noGrp="1"/>
          </p:cNvSpPr>
          <p:nvPr>
            <p:ph type="sldNum" sz="quarter" idx="12"/>
          </p:nvPr>
        </p:nvSpPr>
        <p:spPr/>
        <p:txBody>
          <a:bodyPr/>
          <a:lstStyle/>
          <a:p>
            <a:fld id="{2605648E-1F9A-490B-9107-CB73134E3F11}" type="slidenum">
              <a:rPr lang="en-US" altLang="en-US" smtClean="0"/>
              <a:pPr/>
              <a:t>4</a:t>
            </a:fld>
            <a:endParaRPr lang="en-US" altLang="en-US"/>
          </a:p>
        </p:txBody>
      </p:sp>
    </p:spTree>
    <p:extLst>
      <p:ext uri="{BB962C8B-B14F-4D97-AF65-F5344CB8AC3E}">
        <p14:creationId xmlns:p14="http://schemas.microsoft.com/office/powerpoint/2010/main" val="86790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4201064" y="2682815"/>
            <a:ext cx="3372928" cy="1656272"/>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400" b="1" dirty="0"/>
              <a:t>Inter-Cultural Workplace</a:t>
            </a:r>
          </a:p>
        </p:txBody>
      </p:sp>
      <p:cxnSp>
        <p:nvCxnSpPr>
          <p:cNvPr id="4" name="Straight Arrow Connector 3"/>
          <p:cNvCxnSpPr/>
          <p:nvPr/>
        </p:nvCxnSpPr>
        <p:spPr>
          <a:xfrm flipV="1">
            <a:off x="7504981" y="1708030"/>
            <a:ext cx="1043796" cy="103517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5" name="Straight Arrow Connector 4"/>
          <p:cNvCxnSpPr/>
          <p:nvPr/>
        </p:nvCxnSpPr>
        <p:spPr>
          <a:xfrm>
            <a:off x="7504981" y="4245634"/>
            <a:ext cx="966159" cy="800819"/>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p:cNvCxnSpPr/>
          <p:nvPr/>
        </p:nvCxnSpPr>
        <p:spPr>
          <a:xfrm flipV="1">
            <a:off x="7582618" y="3489385"/>
            <a:ext cx="1572883" cy="43132"/>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flipH="1" flipV="1">
            <a:off x="2964609" y="1932317"/>
            <a:ext cx="1325593" cy="810883"/>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H="1">
            <a:off x="2955985" y="3532517"/>
            <a:ext cx="1236453" cy="46006"/>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a:off x="3405996" y="4278702"/>
            <a:ext cx="884206" cy="667109"/>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H="1" flipV="1">
            <a:off x="5850146" y="1282460"/>
            <a:ext cx="31630" cy="1385977"/>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5897591" y="4339087"/>
            <a:ext cx="0" cy="1112808"/>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21" name="Rounded Rectangle 20"/>
          <p:cNvSpPr/>
          <p:nvPr/>
        </p:nvSpPr>
        <p:spPr>
          <a:xfrm>
            <a:off x="8557404" y="1020792"/>
            <a:ext cx="2547668" cy="687238"/>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dirty="0"/>
              <a:t>Diversity</a:t>
            </a:r>
          </a:p>
        </p:txBody>
      </p:sp>
      <p:sp>
        <p:nvSpPr>
          <p:cNvPr id="22" name="Rounded Rectangle 21"/>
          <p:cNvSpPr/>
          <p:nvPr/>
        </p:nvSpPr>
        <p:spPr>
          <a:xfrm>
            <a:off x="9201513" y="3128513"/>
            <a:ext cx="2547668" cy="1038045"/>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dirty="0"/>
              <a:t>Ethnic Backgrounds</a:t>
            </a:r>
          </a:p>
        </p:txBody>
      </p:sp>
      <p:sp>
        <p:nvSpPr>
          <p:cNvPr id="23" name="Rounded Rectangle 22"/>
          <p:cNvSpPr/>
          <p:nvPr/>
        </p:nvSpPr>
        <p:spPr>
          <a:xfrm>
            <a:off x="8471139" y="5046453"/>
            <a:ext cx="2709727" cy="1009290"/>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dirty="0"/>
              <a:t>Cross Generational</a:t>
            </a:r>
          </a:p>
        </p:txBody>
      </p:sp>
      <p:sp>
        <p:nvSpPr>
          <p:cNvPr id="24" name="Rounded Rectangle 23"/>
          <p:cNvSpPr/>
          <p:nvPr/>
        </p:nvSpPr>
        <p:spPr>
          <a:xfrm>
            <a:off x="4638141" y="5507968"/>
            <a:ext cx="2547668" cy="687238"/>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dirty="0"/>
              <a:t>Gender</a:t>
            </a:r>
          </a:p>
        </p:txBody>
      </p:sp>
      <p:sp>
        <p:nvSpPr>
          <p:cNvPr id="25" name="Rounded Rectangle 24"/>
          <p:cNvSpPr/>
          <p:nvPr/>
        </p:nvSpPr>
        <p:spPr>
          <a:xfrm>
            <a:off x="875580" y="4941499"/>
            <a:ext cx="2547668" cy="1096991"/>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dirty="0"/>
              <a:t>Employment History</a:t>
            </a:r>
          </a:p>
        </p:txBody>
      </p:sp>
      <p:sp>
        <p:nvSpPr>
          <p:cNvPr id="27" name="Rounded Rectangle 26"/>
          <p:cNvSpPr/>
          <p:nvPr/>
        </p:nvSpPr>
        <p:spPr>
          <a:xfrm>
            <a:off x="356556" y="2846704"/>
            <a:ext cx="2547668" cy="1420482"/>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dirty="0"/>
              <a:t>Different Levels of Education</a:t>
            </a:r>
          </a:p>
        </p:txBody>
      </p:sp>
      <p:sp>
        <p:nvSpPr>
          <p:cNvPr id="28" name="Rounded Rectangle 27"/>
          <p:cNvSpPr/>
          <p:nvPr/>
        </p:nvSpPr>
        <p:spPr>
          <a:xfrm>
            <a:off x="339309" y="465821"/>
            <a:ext cx="2547668" cy="1956744"/>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dirty="0"/>
              <a:t>The ability to speak different languages</a:t>
            </a:r>
          </a:p>
        </p:txBody>
      </p:sp>
      <p:sp>
        <p:nvSpPr>
          <p:cNvPr id="29" name="Rounded Rectangle 28"/>
          <p:cNvSpPr/>
          <p:nvPr/>
        </p:nvSpPr>
        <p:spPr>
          <a:xfrm>
            <a:off x="3959523" y="120781"/>
            <a:ext cx="3821502" cy="1124315"/>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dirty="0"/>
              <a:t>Individuals from different countries</a:t>
            </a:r>
          </a:p>
        </p:txBody>
      </p:sp>
      <p:sp>
        <p:nvSpPr>
          <p:cNvPr id="3" name="Slide Number Placeholder 2"/>
          <p:cNvSpPr>
            <a:spLocks noGrp="1"/>
          </p:cNvSpPr>
          <p:nvPr>
            <p:ph type="sldNum" sz="quarter" idx="12"/>
          </p:nvPr>
        </p:nvSpPr>
        <p:spPr/>
        <p:txBody>
          <a:bodyPr/>
          <a:lstStyle/>
          <a:p>
            <a:fld id="{2605648E-1F9A-490B-9107-CB73134E3F11}" type="slidenum">
              <a:rPr lang="en-US" altLang="en-US" smtClean="0"/>
              <a:pPr/>
              <a:t>5</a:t>
            </a:fld>
            <a:endParaRPr lang="en-US" altLang="en-US"/>
          </a:p>
        </p:txBody>
      </p:sp>
    </p:spTree>
    <p:extLst>
      <p:ext uri="{BB962C8B-B14F-4D97-AF65-F5344CB8AC3E}">
        <p14:creationId xmlns:p14="http://schemas.microsoft.com/office/powerpoint/2010/main" val="2413572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additive="base">
                                        <p:cTn id="7" dur="500" fill="hold"/>
                                        <p:tgtEl>
                                          <p:spTgt spid="29"/>
                                        </p:tgtEl>
                                        <p:attrNameLst>
                                          <p:attrName>ppt_x</p:attrName>
                                        </p:attrNameLst>
                                      </p:cBhvr>
                                      <p:tavLst>
                                        <p:tav tm="0">
                                          <p:val>
                                            <p:strVal val="#ppt_x"/>
                                          </p:val>
                                        </p:tav>
                                        <p:tav tm="100000">
                                          <p:val>
                                            <p:strVal val="#ppt_x"/>
                                          </p:val>
                                        </p:tav>
                                      </p:tavLst>
                                    </p:anim>
                                    <p:anim calcmode="lin" valueType="num">
                                      <p:cBhvr additive="base">
                                        <p:cTn id="8"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1"/>
                                        </p:tgtEl>
                                        <p:attrNameLst>
                                          <p:attrName>style.visibility</p:attrName>
                                        </p:attrNameLst>
                                      </p:cBhvr>
                                      <p:to>
                                        <p:strVal val="visible"/>
                                      </p:to>
                                    </p:set>
                                    <p:anim calcmode="lin" valueType="num">
                                      <p:cBhvr additive="base">
                                        <p:cTn id="13" dur="500" fill="hold"/>
                                        <p:tgtEl>
                                          <p:spTgt spid="21"/>
                                        </p:tgtEl>
                                        <p:attrNameLst>
                                          <p:attrName>ppt_x</p:attrName>
                                        </p:attrNameLst>
                                      </p:cBhvr>
                                      <p:tavLst>
                                        <p:tav tm="0">
                                          <p:val>
                                            <p:strVal val="#ppt_x"/>
                                          </p:val>
                                        </p:tav>
                                        <p:tav tm="100000">
                                          <p:val>
                                            <p:strVal val="#ppt_x"/>
                                          </p:val>
                                        </p:tav>
                                      </p:tavLst>
                                    </p:anim>
                                    <p:anim calcmode="lin" valueType="num">
                                      <p:cBhvr additive="base">
                                        <p:cTn id="14"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2"/>
                                        </p:tgtEl>
                                        <p:attrNameLst>
                                          <p:attrName>style.visibility</p:attrName>
                                        </p:attrNameLst>
                                      </p:cBhvr>
                                      <p:to>
                                        <p:strVal val="visible"/>
                                      </p:to>
                                    </p:set>
                                    <p:anim calcmode="lin" valueType="num">
                                      <p:cBhvr additive="base">
                                        <p:cTn id="19" dur="500" fill="hold"/>
                                        <p:tgtEl>
                                          <p:spTgt spid="22"/>
                                        </p:tgtEl>
                                        <p:attrNameLst>
                                          <p:attrName>ppt_x</p:attrName>
                                        </p:attrNameLst>
                                      </p:cBhvr>
                                      <p:tavLst>
                                        <p:tav tm="0">
                                          <p:val>
                                            <p:strVal val="#ppt_x"/>
                                          </p:val>
                                        </p:tav>
                                        <p:tav tm="100000">
                                          <p:val>
                                            <p:strVal val="#ppt_x"/>
                                          </p:val>
                                        </p:tav>
                                      </p:tavLst>
                                    </p:anim>
                                    <p:anim calcmode="lin" valueType="num">
                                      <p:cBhvr additive="base">
                                        <p:cTn id="20"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3"/>
                                        </p:tgtEl>
                                        <p:attrNameLst>
                                          <p:attrName>style.visibility</p:attrName>
                                        </p:attrNameLst>
                                      </p:cBhvr>
                                      <p:to>
                                        <p:strVal val="visible"/>
                                      </p:to>
                                    </p:set>
                                    <p:anim calcmode="lin" valueType="num">
                                      <p:cBhvr additive="base">
                                        <p:cTn id="25" dur="500" fill="hold"/>
                                        <p:tgtEl>
                                          <p:spTgt spid="23"/>
                                        </p:tgtEl>
                                        <p:attrNameLst>
                                          <p:attrName>ppt_x</p:attrName>
                                        </p:attrNameLst>
                                      </p:cBhvr>
                                      <p:tavLst>
                                        <p:tav tm="0">
                                          <p:val>
                                            <p:strVal val="#ppt_x"/>
                                          </p:val>
                                        </p:tav>
                                        <p:tav tm="100000">
                                          <p:val>
                                            <p:strVal val="#ppt_x"/>
                                          </p:val>
                                        </p:tav>
                                      </p:tavLst>
                                    </p:anim>
                                    <p:anim calcmode="lin" valueType="num">
                                      <p:cBhvr additive="base">
                                        <p:cTn id="26"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4"/>
                                        </p:tgtEl>
                                        <p:attrNameLst>
                                          <p:attrName>style.visibility</p:attrName>
                                        </p:attrNameLst>
                                      </p:cBhvr>
                                      <p:to>
                                        <p:strVal val="visible"/>
                                      </p:to>
                                    </p:set>
                                    <p:anim calcmode="lin" valueType="num">
                                      <p:cBhvr additive="base">
                                        <p:cTn id="31" dur="500" fill="hold"/>
                                        <p:tgtEl>
                                          <p:spTgt spid="24"/>
                                        </p:tgtEl>
                                        <p:attrNameLst>
                                          <p:attrName>ppt_x</p:attrName>
                                        </p:attrNameLst>
                                      </p:cBhvr>
                                      <p:tavLst>
                                        <p:tav tm="0">
                                          <p:val>
                                            <p:strVal val="#ppt_x"/>
                                          </p:val>
                                        </p:tav>
                                        <p:tav tm="100000">
                                          <p:val>
                                            <p:strVal val="#ppt_x"/>
                                          </p:val>
                                        </p:tav>
                                      </p:tavLst>
                                    </p:anim>
                                    <p:anim calcmode="lin" valueType="num">
                                      <p:cBhvr additive="base">
                                        <p:cTn id="32"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5"/>
                                        </p:tgtEl>
                                        <p:attrNameLst>
                                          <p:attrName>style.visibility</p:attrName>
                                        </p:attrNameLst>
                                      </p:cBhvr>
                                      <p:to>
                                        <p:strVal val="visible"/>
                                      </p:to>
                                    </p:set>
                                    <p:anim calcmode="lin" valueType="num">
                                      <p:cBhvr additive="base">
                                        <p:cTn id="37" dur="500" fill="hold"/>
                                        <p:tgtEl>
                                          <p:spTgt spid="25"/>
                                        </p:tgtEl>
                                        <p:attrNameLst>
                                          <p:attrName>ppt_x</p:attrName>
                                        </p:attrNameLst>
                                      </p:cBhvr>
                                      <p:tavLst>
                                        <p:tav tm="0">
                                          <p:val>
                                            <p:strVal val="#ppt_x"/>
                                          </p:val>
                                        </p:tav>
                                        <p:tav tm="100000">
                                          <p:val>
                                            <p:strVal val="#ppt_x"/>
                                          </p:val>
                                        </p:tav>
                                      </p:tavLst>
                                    </p:anim>
                                    <p:anim calcmode="lin" valueType="num">
                                      <p:cBhvr additive="base">
                                        <p:cTn id="3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7"/>
                                        </p:tgtEl>
                                        <p:attrNameLst>
                                          <p:attrName>style.visibility</p:attrName>
                                        </p:attrNameLst>
                                      </p:cBhvr>
                                      <p:to>
                                        <p:strVal val="visible"/>
                                      </p:to>
                                    </p:set>
                                    <p:anim calcmode="lin" valueType="num">
                                      <p:cBhvr additive="base">
                                        <p:cTn id="43" dur="500" fill="hold"/>
                                        <p:tgtEl>
                                          <p:spTgt spid="27"/>
                                        </p:tgtEl>
                                        <p:attrNameLst>
                                          <p:attrName>ppt_x</p:attrName>
                                        </p:attrNameLst>
                                      </p:cBhvr>
                                      <p:tavLst>
                                        <p:tav tm="0">
                                          <p:val>
                                            <p:strVal val="#ppt_x"/>
                                          </p:val>
                                        </p:tav>
                                        <p:tav tm="100000">
                                          <p:val>
                                            <p:strVal val="#ppt_x"/>
                                          </p:val>
                                        </p:tav>
                                      </p:tavLst>
                                    </p:anim>
                                    <p:anim calcmode="lin" valueType="num">
                                      <p:cBhvr additive="base">
                                        <p:cTn id="44"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8"/>
                                        </p:tgtEl>
                                        <p:attrNameLst>
                                          <p:attrName>style.visibility</p:attrName>
                                        </p:attrNameLst>
                                      </p:cBhvr>
                                      <p:to>
                                        <p:strVal val="visible"/>
                                      </p:to>
                                    </p:set>
                                    <p:anim calcmode="lin" valueType="num">
                                      <p:cBhvr additive="base">
                                        <p:cTn id="49" dur="500" fill="hold"/>
                                        <p:tgtEl>
                                          <p:spTgt spid="28"/>
                                        </p:tgtEl>
                                        <p:attrNameLst>
                                          <p:attrName>ppt_x</p:attrName>
                                        </p:attrNameLst>
                                      </p:cBhvr>
                                      <p:tavLst>
                                        <p:tav tm="0">
                                          <p:val>
                                            <p:strVal val="#ppt_x"/>
                                          </p:val>
                                        </p:tav>
                                        <p:tav tm="100000">
                                          <p:val>
                                            <p:strVal val="#ppt_x"/>
                                          </p:val>
                                        </p:tav>
                                      </p:tavLst>
                                    </p:anim>
                                    <p:anim calcmode="lin" valueType="num">
                                      <p:cBhvr additive="base">
                                        <p:cTn id="50"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p:bldP spid="22" grpId="0" animBg="1"/>
      <p:bldP spid="23" grpId="0" animBg="1"/>
      <p:bldP spid="24" grpId="0" animBg="1"/>
      <p:bldP spid="25" grpId="0" animBg="1"/>
      <p:bldP spid="27" grpId="0" animBg="1"/>
      <p:bldP spid="28" grpId="0" animBg="1"/>
      <p:bldP spid="2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ular Callout 1"/>
          <p:cNvSpPr/>
          <p:nvPr/>
        </p:nvSpPr>
        <p:spPr>
          <a:xfrm>
            <a:off x="379563" y="405441"/>
            <a:ext cx="5641674" cy="2725947"/>
          </a:xfrm>
          <a:prstGeom prst="wedgeRoundRectCallout">
            <a:avLst>
              <a:gd name="adj1" fmla="val -8063"/>
              <a:gd name="adj2" fmla="val 74803"/>
              <a:gd name="adj3" fmla="val 16667"/>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5000" b="1" dirty="0"/>
              <a:t>What do all of these persons have in common?</a:t>
            </a:r>
          </a:p>
        </p:txBody>
      </p:sp>
      <p:sp>
        <p:nvSpPr>
          <p:cNvPr id="3" name="Rounded Rectangle 2"/>
          <p:cNvSpPr/>
          <p:nvPr/>
        </p:nvSpPr>
        <p:spPr>
          <a:xfrm>
            <a:off x="1009290" y="4390845"/>
            <a:ext cx="4382219" cy="1768416"/>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dirty="0"/>
              <a:t>They collaborate and develop relationships with one another </a:t>
            </a:r>
          </a:p>
        </p:txBody>
      </p:sp>
      <p:sp>
        <p:nvSpPr>
          <p:cNvPr id="4" name="Rounded Rectangle 3"/>
          <p:cNvSpPr/>
          <p:nvPr/>
        </p:nvSpPr>
        <p:spPr>
          <a:xfrm>
            <a:off x="7246188" y="1132386"/>
            <a:ext cx="4382219" cy="4433843"/>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u="sng" dirty="0">
                <a:solidFill>
                  <a:schemeClr val="accent1"/>
                </a:solidFill>
              </a:rPr>
              <a:t>Activity 2</a:t>
            </a:r>
            <a:br>
              <a:rPr lang="en-GB" sz="3000" b="1" dirty="0"/>
            </a:br>
            <a:r>
              <a:rPr lang="en-GB" sz="3000" b="1" dirty="0"/>
              <a:t>Create a </a:t>
            </a:r>
            <a:r>
              <a:rPr lang="en-GB" sz="3000" b="1" i="1" u="sng" dirty="0"/>
              <a:t>Table</a:t>
            </a:r>
            <a:r>
              <a:rPr lang="en-GB" sz="3000" b="1" dirty="0"/>
              <a:t> to analyse the positive and negative features of an inter-cultural workplace from an organisational perspective </a:t>
            </a:r>
          </a:p>
        </p:txBody>
      </p:sp>
      <p:sp>
        <p:nvSpPr>
          <p:cNvPr id="5" name="Slide Number Placeholder 4"/>
          <p:cNvSpPr>
            <a:spLocks noGrp="1"/>
          </p:cNvSpPr>
          <p:nvPr>
            <p:ph type="sldNum" sz="quarter" idx="12"/>
          </p:nvPr>
        </p:nvSpPr>
        <p:spPr/>
        <p:txBody>
          <a:bodyPr/>
          <a:lstStyle/>
          <a:p>
            <a:fld id="{2605648E-1F9A-490B-9107-CB73134E3F11}" type="slidenum">
              <a:rPr lang="en-US" altLang="en-US" smtClean="0"/>
              <a:pPr/>
              <a:t>6</a:t>
            </a:fld>
            <a:endParaRPr lang="en-US" altLang="en-US"/>
          </a:p>
        </p:txBody>
      </p:sp>
    </p:spTree>
    <p:extLst>
      <p:ext uri="{BB962C8B-B14F-4D97-AF65-F5344CB8AC3E}">
        <p14:creationId xmlns:p14="http://schemas.microsoft.com/office/powerpoint/2010/main" val="1748259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642754691"/>
              </p:ext>
            </p:extLst>
          </p:nvPr>
        </p:nvGraphicFramePr>
        <p:xfrm>
          <a:off x="1336431" y="1116480"/>
          <a:ext cx="9959926" cy="4468394"/>
        </p:xfrm>
        <a:graphic>
          <a:graphicData uri="http://schemas.openxmlformats.org/drawingml/2006/table">
            <a:tbl>
              <a:tblPr firstRow="1" bandRow="1">
                <a:tableStyleId>{69CF1AB2-1976-4502-BF36-3FF5EA218861}</a:tableStyleId>
              </a:tblPr>
              <a:tblGrid>
                <a:gridCol w="4979963">
                  <a:extLst>
                    <a:ext uri="{9D8B030D-6E8A-4147-A177-3AD203B41FA5}">
                      <a16:colId xmlns:a16="http://schemas.microsoft.com/office/drawing/2014/main" val="2989478704"/>
                    </a:ext>
                  </a:extLst>
                </a:gridCol>
                <a:gridCol w="4979963">
                  <a:extLst>
                    <a:ext uri="{9D8B030D-6E8A-4147-A177-3AD203B41FA5}">
                      <a16:colId xmlns:a16="http://schemas.microsoft.com/office/drawing/2014/main" val="3538358338"/>
                    </a:ext>
                  </a:extLst>
                </a:gridCol>
              </a:tblGrid>
              <a:tr h="1005389">
                <a:tc>
                  <a:txBody>
                    <a:bodyPr/>
                    <a:lstStyle/>
                    <a:p>
                      <a:pPr algn="ctr"/>
                      <a:r>
                        <a:rPr lang="en-GB" sz="3000" dirty="0"/>
                        <a:t>Positive</a:t>
                      </a:r>
                      <a:r>
                        <a:rPr lang="en-GB" sz="3000" baseline="0" dirty="0"/>
                        <a:t> Features </a:t>
                      </a:r>
                      <a:endParaRPr lang="en-GB" sz="3000" dirty="0"/>
                    </a:p>
                  </a:txBody>
                  <a:tcPr/>
                </a:tc>
                <a:tc>
                  <a:txBody>
                    <a:bodyPr/>
                    <a:lstStyle/>
                    <a:p>
                      <a:pPr algn="ctr"/>
                      <a:r>
                        <a:rPr lang="en-GB" sz="3000" dirty="0"/>
                        <a:t>Negative Features </a:t>
                      </a:r>
                    </a:p>
                  </a:txBody>
                  <a:tcPr/>
                </a:tc>
                <a:extLst>
                  <a:ext uri="{0D108BD9-81ED-4DB2-BD59-A6C34878D82A}">
                    <a16:rowId xmlns:a16="http://schemas.microsoft.com/office/drawing/2014/main" val="1845904965"/>
                  </a:ext>
                </a:extLst>
              </a:tr>
              <a:tr h="1284663">
                <a:tc>
                  <a:txBody>
                    <a:bodyPr/>
                    <a:lstStyle/>
                    <a:p>
                      <a:r>
                        <a:rPr lang="en-GB" sz="2400" dirty="0"/>
                        <a:t>Communicate with different countries</a:t>
                      </a:r>
                      <a:endParaRPr lang="en-GB" sz="2400" b="1" dirty="0"/>
                    </a:p>
                  </a:txBody>
                  <a:tcPr/>
                </a:tc>
                <a:tc>
                  <a:txBody>
                    <a:bodyPr/>
                    <a:lstStyle/>
                    <a:p>
                      <a:r>
                        <a:rPr lang="en-GB" sz="2400" dirty="0"/>
                        <a:t>Attracting</a:t>
                      </a:r>
                      <a:r>
                        <a:rPr lang="en-GB" sz="2400" baseline="0" dirty="0"/>
                        <a:t> the right people with the right skill set</a:t>
                      </a:r>
                      <a:endParaRPr lang="en-GB" sz="2400" b="1" dirty="0"/>
                    </a:p>
                  </a:txBody>
                  <a:tcPr/>
                </a:tc>
                <a:extLst>
                  <a:ext uri="{0D108BD9-81ED-4DB2-BD59-A6C34878D82A}">
                    <a16:rowId xmlns:a16="http://schemas.microsoft.com/office/drawing/2014/main" val="2115911308"/>
                  </a:ext>
                </a:extLst>
              </a:tr>
              <a:tr h="726114">
                <a:tc>
                  <a:txBody>
                    <a:bodyPr/>
                    <a:lstStyle/>
                    <a:p>
                      <a:r>
                        <a:rPr lang="en-GB" sz="2400" dirty="0"/>
                        <a:t>Awareness</a:t>
                      </a:r>
                      <a:r>
                        <a:rPr lang="en-GB" sz="2400" baseline="0" dirty="0"/>
                        <a:t> of different cultures</a:t>
                      </a:r>
                      <a:endParaRPr lang="en-GB" sz="2400" b="1" dirty="0"/>
                    </a:p>
                  </a:txBody>
                  <a:tcPr/>
                </a:tc>
                <a:tc>
                  <a:txBody>
                    <a:bodyPr/>
                    <a:lstStyle/>
                    <a:p>
                      <a:r>
                        <a:rPr lang="en-GB" sz="2400" dirty="0"/>
                        <a:t>Cost of Training and</a:t>
                      </a:r>
                      <a:r>
                        <a:rPr lang="en-GB" sz="2400" baseline="0" dirty="0"/>
                        <a:t> development  </a:t>
                      </a:r>
                      <a:endParaRPr lang="en-GB" sz="2400" b="1" dirty="0"/>
                    </a:p>
                  </a:txBody>
                  <a:tcPr/>
                </a:tc>
                <a:extLst>
                  <a:ext uri="{0D108BD9-81ED-4DB2-BD59-A6C34878D82A}">
                    <a16:rowId xmlns:a16="http://schemas.microsoft.com/office/drawing/2014/main" val="70605034"/>
                  </a:ext>
                </a:extLst>
              </a:tr>
              <a:tr h="726114">
                <a:tc>
                  <a:txBody>
                    <a:bodyPr/>
                    <a:lstStyle/>
                    <a:p>
                      <a:r>
                        <a:rPr lang="en-GB" sz="2400" dirty="0"/>
                        <a:t>Enter</a:t>
                      </a:r>
                      <a:r>
                        <a:rPr lang="en-GB" sz="2400" baseline="0" dirty="0"/>
                        <a:t> new markets</a:t>
                      </a:r>
                      <a:endParaRPr lang="en-GB" sz="2400" b="1" dirty="0"/>
                    </a:p>
                  </a:txBody>
                  <a:tcPr/>
                </a:tc>
                <a:tc>
                  <a:txBody>
                    <a:bodyPr/>
                    <a:lstStyle/>
                    <a:p>
                      <a:endParaRPr lang="en-GB" sz="2000" b="1" dirty="0"/>
                    </a:p>
                  </a:txBody>
                  <a:tcPr/>
                </a:tc>
                <a:extLst>
                  <a:ext uri="{0D108BD9-81ED-4DB2-BD59-A6C34878D82A}">
                    <a16:rowId xmlns:a16="http://schemas.microsoft.com/office/drawing/2014/main" val="789044763"/>
                  </a:ext>
                </a:extLst>
              </a:tr>
              <a:tr h="726114">
                <a:tc>
                  <a:txBody>
                    <a:bodyPr/>
                    <a:lstStyle/>
                    <a:p>
                      <a:endParaRPr lang="en-GB" sz="2000"/>
                    </a:p>
                  </a:txBody>
                  <a:tcPr/>
                </a:tc>
                <a:tc>
                  <a:txBody>
                    <a:bodyPr/>
                    <a:lstStyle/>
                    <a:p>
                      <a:endParaRPr lang="en-GB" sz="2000" dirty="0"/>
                    </a:p>
                  </a:txBody>
                  <a:tcPr/>
                </a:tc>
                <a:extLst>
                  <a:ext uri="{0D108BD9-81ED-4DB2-BD59-A6C34878D82A}">
                    <a16:rowId xmlns:a16="http://schemas.microsoft.com/office/drawing/2014/main" val="1861901707"/>
                  </a:ext>
                </a:extLst>
              </a:tr>
            </a:tbl>
          </a:graphicData>
        </a:graphic>
      </p:graphicFrame>
      <p:sp>
        <p:nvSpPr>
          <p:cNvPr id="3" name="Slide Number Placeholder 2"/>
          <p:cNvSpPr>
            <a:spLocks noGrp="1"/>
          </p:cNvSpPr>
          <p:nvPr>
            <p:ph type="sldNum" sz="quarter" idx="12"/>
          </p:nvPr>
        </p:nvSpPr>
        <p:spPr/>
        <p:txBody>
          <a:bodyPr/>
          <a:lstStyle/>
          <a:p>
            <a:fld id="{2605648E-1F9A-490B-9107-CB73134E3F11}" type="slidenum">
              <a:rPr lang="en-US" altLang="en-US" smtClean="0"/>
              <a:pPr/>
              <a:t>7</a:t>
            </a:fld>
            <a:endParaRPr lang="en-US" altLang="en-US"/>
          </a:p>
        </p:txBody>
      </p:sp>
    </p:spTree>
    <p:extLst>
      <p:ext uri="{BB962C8B-B14F-4D97-AF65-F5344CB8AC3E}">
        <p14:creationId xmlns:p14="http://schemas.microsoft.com/office/powerpoint/2010/main" val="18849985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B3EA73A-EADB-4F4D-905D-D989DE75B726}"/>
              </a:ext>
            </a:extLst>
          </p:cNvPr>
          <p:cNvSpPr>
            <a:spLocks noGrp="1"/>
          </p:cNvSpPr>
          <p:nvPr>
            <p:ph type="title" idx="4294967295"/>
          </p:nvPr>
        </p:nvSpPr>
        <p:spPr>
          <a:xfrm>
            <a:off x="0" y="311150"/>
            <a:ext cx="10353675" cy="969963"/>
          </a:xfrm>
        </p:spPr>
        <p:txBody>
          <a:bodyPr>
            <a:noAutofit/>
          </a:bodyPr>
          <a:lstStyle/>
          <a:p>
            <a:r>
              <a:rPr lang="en-GB" b="1" dirty="0"/>
              <a:t>Why is Understanding Culture in Business Important?</a:t>
            </a:r>
          </a:p>
        </p:txBody>
      </p:sp>
      <p:sp>
        <p:nvSpPr>
          <p:cNvPr id="5" name="Rounded Rectangular Callout 1">
            <a:extLst>
              <a:ext uri="{FF2B5EF4-FFF2-40B4-BE49-F238E27FC236}">
                <a16:creationId xmlns:a16="http://schemas.microsoft.com/office/drawing/2014/main" id="{438955C4-4C12-4039-A5EE-C7F6755D2C68}"/>
              </a:ext>
            </a:extLst>
          </p:cNvPr>
          <p:cNvSpPr/>
          <p:nvPr/>
        </p:nvSpPr>
        <p:spPr>
          <a:xfrm>
            <a:off x="8517074" y="1055133"/>
            <a:ext cx="3288196" cy="2514600"/>
          </a:xfrm>
          <a:prstGeom prst="wedgeRoundRectCallout">
            <a:avLst>
              <a:gd name="adj1" fmla="val -99174"/>
              <a:gd name="adj2" fmla="val 67126"/>
              <a:gd name="adj3" fmla="val 16667"/>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dirty="0"/>
              <a:t>Which Businesses Do You Think Does This Well?</a:t>
            </a:r>
          </a:p>
        </p:txBody>
      </p:sp>
      <p:pic>
        <p:nvPicPr>
          <p:cNvPr id="6" name="Picture 5">
            <a:extLst>
              <a:ext uri="{FF2B5EF4-FFF2-40B4-BE49-F238E27FC236}">
                <a16:creationId xmlns:a16="http://schemas.microsoft.com/office/drawing/2014/main" id="{384B812E-32F7-44B7-83AE-CEA19685F793}"/>
              </a:ext>
            </a:extLst>
          </p:cNvPr>
          <p:cNvPicPr>
            <a:picLocks noChangeAspect="1"/>
          </p:cNvPicPr>
          <p:nvPr/>
        </p:nvPicPr>
        <p:blipFill>
          <a:blip r:embed="rId2"/>
          <a:stretch>
            <a:fillRect/>
          </a:stretch>
        </p:blipFill>
        <p:spPr>
          <a:xfrm>
            <a:off x="785755" y="4752790"/>
            <a:ext cx="3360875" cy="1935049"/>
          </a:xfrm>
          <a:prstGeom prst="rect">
            <a:avLst/>
          </a:prstGeom>
        </p:spPr>
      </p:pic>
      <p:sp>
        <p:nvSpPr>
          <p:cNvPr id="7" name="Title 2">
            <a:extLst>
              <a:ext uri="{FF2B5EF4-FFF2-40B4-BE49-F238E27FC236}">
                <a16:creationId xmlns:a16="http://schemas.microsoft.com/office/drawing/2014/main" id="{76201096-28C1-4D8F-95A4-657744C47D8C}"/>
              </a:ext>
            </a:extLst>
          </p:cNvPr>
          <p:cNvSpPr txBox="1">
            <a:spLocks/>
          </p:cNvSpPr>
          <p:nvPr/>
        </p:nvSpPr>
        <p:spPr>
          <a:xfrm>
            <a:off x="4928289" y="4752790"/>
            <a:ext cx="7177571" cy="1560444"/>
          </a:xfrm>
          <a:prstGeom prst="rect">
            <a:avLst/>
          </a:prstGeom>
          <a:ln w="38100">
            <a:solidFill>
              <a:schemeClr val="tx1"/>
            </a:solidFill>
          </a:ln>
          <a:effectLst>
            <a:outerShdw blurRad="25400" dir="17880000">
              <a:srgbClr val="000000">
                <a:alpha val="46000"/>
              </a:srgbClr>
            </a:outerShdw>
          </a:effectLst>
        </p:spPr>
        <p:txBody>
          <a:bodyPr vert="horz" lIns="91440" tIns="45720" rIns="91440" bIns="45720" rtlCol="0" anchor="ctr">
            <a:noAutofit/>
          </a:bodyPr>
          <a:lst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n-GB" sz="2500" b="1" dirty="0">
                <a:solidFill>
                  <a:schemeClr val="tx1"/>
                </a:solidFill>
              </a:rPr>
              <a:t>HSBC – “The World’s Leading Bank” – Reported in the Independent 6</a:t>
            </a:r>
            <a:r>
              <a:rPr lang="en-GB" sz="2500" b="1" baseline="30000" dirty="0">
                <a:solidFill>
                  <a:schemeClr val="tx1"/>
                </a:solidFill>
              </a:rPr>
              <a:t>th</a:t>
            </a:r>
            <a:r>
              <a:rPr lang="en-GB" sz="2500" b="1" dirty="0">
                <a:solidFill>
                  <a:schemeClr val="tx1"/>
                </a:solidFill>
              </a:rPr>
              <a:t> August 2018 that Profits and Revenue rose due to their cultural advertising.</a:t>
            </a:r>
          </a:p>
        </p:txBody>
      </p:sp>
      <p:sp>
        <p:nvSpPr>
          <p:cNvPr id="8" name="Rounded Rectangle 7"/>
          <p:cNvSpPr/>
          <p:nvPr/>
        </p:nvSpPr>
        <p:spPr>
          <a:xfrm>
            <a:off x="425024" y="1743316"/>
            <a:ext cx="6075167" cy="2547802"/>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u="sng" dirty="0">
                <a:solidFill>
                  <a:schemeClr val="accent1"/>
                </a:solidFill>
              </a:rPr>
              <a:t>Activity 3</a:t>
            </a:r>
            <a:br>
              <a:rPr lang="en-GB" sz="3000" b="1" dirty="0"/>
            </a:br>
            <a:r>
              <a:rPr lang="en-GB" sz="3000" b="1" dirty="0"/>
              <a:t>Undertake some research and establish an organisation that addresses culture well.  </a:t>
            </a:r>
          </a:p>
        </p:txBody>
      </p:sp>
      <p:sp>
        <p:nvSpPr>
          <p:cNvPr id="2" name="Slide Number Placeholder 1"/>
          <p:cNvSpPr>
            <a:spLocks noGrp="1"/>
          </p:cNvSpPr>
          <p:nvPr>
            <p:ph type="sldNum" sz="quarter" idx="12"/>
          </p:nvPr>
        </p:nvSpPr>
        <p:spPr/>
        <p:txBody>
          <a:bodyPr/>
          <a:lstStyle/>
          <a:p>
            <a:fld id="{2605648E-1F9A-490B-9107-CB73134E3F11}" type="slidenum">
              <a:rPr lang="en-US" altLang="en-US" smtClean="0"/>
              <a:pPr/>
              <a:t>8</a:t>
            </a:fld>
            <a:endParaRPr lang="en-US" altLang="en-US"/>
          </a:p>
        </p:txBody>
      </p:sp>
    </p:spTree>
    <p:extLst>
      <p:ext uri="{BB962C8B-B14F-4D97-AF65-F5344CB8AC3E}">
        <p14:creationId xmlns:p14="http://schemas.microsoft.com/office/powerpoint/2010/main" val="2085629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838325" y="9525"/>
            <a:ext cx="10353675" cy="969963"/>
          </a:xfrm>
        </p:spPr>
        <p:txBody>
          <a:bodyPr>
            <a:normAutofit/>
          </a:bodyPr>
          <a:lstStyle/>
          <a:p>
            <a:r>
              <a:rPr lang="en-GB" sz="5000" b="1" dirty="0"/>
              <a:t>Inter-Cultural Quotes </a:t>
            </a:r>
          </a:p>
        </p:txBody>
      </p:sp>
      <p:pic>
        <p:nvPicPr>
          <p:cNvPr id="3" name="Picture 2">
            <a:extLst>
              <a:ext uri="{FF2B5EF4-FFF2-40B4-BE49-F238E27FC236}">
                <a16:creationId xmlns:a16="http://schemas.microsoft.com/office/drawing/2014/main" id="{925653F9-6FB3-4AFB-AFB3-4A78B98E9FE2}"/>
              </a:ext>
            </a:extLst>
          </p:cNvPr>
          <p:cNvPicPr>
            <a:picLocks noChangeAspect="1"/>
          </p:cNvPicPr>
          <p:nvPr/>
        </p:nvPicPr>
        <p:blipFill>
          <a:blip r:embed="rId3"/>
          <a:stretch>
            <a:fillRect/>
          </a:stretch>
        </p:blipFill>
        <p:spPr>
          <a:xfrm>
            <a:off x="341743" y="1230396"/>
            <a:ext cx="5408589" cy="2704295"/>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4" name="Picture 3">
            <a:extLst>
              <a:ext uri="{FF2B5EF4-FFF2-40B4-BE49-F238E27FC236}">
                <a16:creationId xmlns:a16="http://schemas.microsoft.com/office/drawing/2014/main" id="{2D26AB93-07D1-4D08-83E3-A9188D62A50E}"/>
              </a:ext>
            </a:extLst>
          </p:cNvPr>
          <p:cNvPicPr>
            <a:picLocks noChangeAspect="1"/>
          </p:cNvPicPr>
          <p:nvPr/>
        </p:nvPicPr>
        <p:blipFill>
          <a:blip r:embed="rId4"/>
          <a:stretch>
            <a:fillRect/>
          </a:stretch>
        </p:blipFill>
        <p:spPr>
          <a:xfrm>
            <a:off x="6432434" y="1221160"/>
            <a:ext cx="5408589" cy="2704295"/>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Picture 4">
            <a:extLst>
              <a:ext uri="{FF2B5EF4-FFF2-40B4-BE49-F238E27FC236}">
                <a16:creationId xmlns:a16="http://schemas.microsoft.com/office/drawing/2014/main" id="{3E4F7815-EE54-415A-AC3A-353A7D43AFED}"/>
              </a:ext>
            </a:extLst>
          </p:cNvPr>
          <p:cNvPicPr>
            <a:picLocks noChangeAspect="1"/>
          </p:cNvPicPr>
          <p:nvPr/>
        </p:nvPicPr>
        <p:blipFill>
          <a:blip r:embed="rId5"/>
          <a:stretch>
            <a:fillRect/>
          </a:stretch>
        </p:blipFill>
        <p:spPr>
          <a:xfrm>
            <a:off x="3879266" y="4334163"/>
            <a:ext cx="4428836" cy="2214418"/>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Slide Number Placeholder 5"/>
          <p:cNvSpPr>
            <a:spLocks noGrp="1"/>
          </p:cNvSpPr>
          <p:nvPr>
            <p:ph type="sldNum" sz="quarter" idx="12"/>
          </p:nvPr>
        </p:nvSpPr>
        <p:spPr/>
        <p:txBody>
          <a:bodyPr/>
          <a:lstStyle/>
          <a:p>
            <a:fld id="{2605648E-1F9A-490B-9107-CB73134E3F11}" type="slidenum">
              <a:rPr lang="en-US" altLang="en-US" smtClean="0"/>
              <a:pPr/>
              <a:t>9</a:t>
            </a:fld>
            <a:endParaRPr lang="en-US" altLang="en-US"/>
          </a:p>
        </p:txBody>
      </p:sp>
    </p:spTree>
    <p:extLst>
      <p:ext uri="{BB962C8B-B14F-4D97-AF65-F5344CB8AC3E}">
        <p14:creationId xmlns:p14="http://schemas.microsoft.com/office/powerpoint/2010/main" val="1910878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609600"/>
            <a:ext cx="10353675" cy="969963"/>
          </a:xfrm>
        </p:spPr>
        <p:txBody>
          <a:bodyPr/>
          <a:lstStyle/>
          <a:p>
            <a:r>
              <a:rPr lang="en-GB" b="1" dirty="0"/>
              <a:t>Aims of the Module </a:t>
            </a:r>
          </a:p>
        </p:txBody>
      </p:sp>
      <p:sp>
        <p:nvSpPr>
          <p:cNvPr id="3" name="Content Placeholder 2"/>
          <p:cNvSpPr>
            <a:spLocks noGrp="1"/>
          </p:cNvSpPr>
          <p:nvPr>
            <p:ph idx="4294967295"/>
          </p:nvPr>
        </p:nvSpPr>
        <p:spPr>
          <a:xfrm>
            <a:off x="0" y="1731963"/>
            <a:ext cx="10353675" cy="4548187"/>
          </a:xfrm>
        </p:spPr>
        <p:txBody>
          <a:bodyPr>
            <a:normAutofit/>
          </a:bodyPr>
          <a:lstStyle/>
          <a:p>
            <a:r>
              <a:rPr lang="en-GB" sz="3000" b="1" dirty="0"/>
              <a:t>To develop student awareness and critical understanding of issues relating to the inter-cultural workplace.</a:t>
            </a:r>
          </a:p>
          <a:p>
            <a:pPr marL="36900" indent="0">
              <a:buNone/>
            </a:pPr>
            <a:endParaRPr lang="en-GB" sz="3000" b="1" dirty="0"/>
          </a:p>
          <a:p>
            <a:r>
              <a:rPr lang="en-GB" sz="3000" b="1" dirty="0"/>
              <a:t>To develop student knowledge and critical understanding of the strategic approaches organisations’ take to attract, develop and retain key talent, in a way which supports the sustainability of the organisation.</a:t>
            </a:r>
          </a:p>
        </p:txBody>
      </p:sp>
      <p:sp>
        <p:nvSpPr>
          <p:cNvPr id="4" name="Slide Number Placeholder 3"/>
          <p:cNvSpPr>
            <a:spLocks noGrp="1"/>
          </p:cNvSpPr>
          <p:nvPr>
            <p:ph type="sldNum" sz="quarter" idx="12"/>
          </p:nvPr>
        </p:nvSpPr>
        <p:spPr/>
        <p:txBody>
          <a:bodyPr/>
          <a:lstStyle/>
          <a:p>
            <a:fld id="{2605648E-1F9A-490B-9107-CB73134E3F11}" type="slidenum">
              <a:rPr lang="en-US" altLang="en-US" smtClean="0"/>
              <a:pPr/>
              <a:t>10</a:t>
            </a:fld>
            <a:endParaRPr lang="en-US" altLang="en-US"/>
          </a:p>
        </p:txBody>
      </p:sp>
    </p:spTree>
    <p:extLst>
      <p:ext uri="{BB962C8B-B14F-4D97-AF65-F5344CB8AC3E}">
        <p14:creationId xmlns:p14="http://schemas.microsoft.com/office/powerpoint/2010/main" val="2383091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609600"/>
            <a:ext cx="10353675" cy="969963"/>
          </a:xfrm>
        </p:spPr>
        <p:txBody>
          <a:bodyPr/>
          <a:lstStyle/>
          <a:p>
            <a:r>
              <a:rPr lang="en-GB" b="1" dirty="0"/>
              <a:t>Learning Outcomes </a:t>
            </a:r>
          </a:p>
        </p:txBody>
      </p:sp>
      <p:sp>
        <p:nvSpPr>
          <p:cNvPr id="3" name="Content Placeholder 2"/>
          <p:cNvSpPr>
            <a:spLocks noGrp="1"/>
          </p:cNvSpPr>
          <p:nvPr>
            <p:ph idx="4294967295"/>
          </p:nvPr>
        </p:nvSpPr>
        <p:spPr>
          <a:xfrm>
            <a:off x="0" y="1809750"/>
            <a:ext cx="10353675" cy="4059238"/>
          </a:xfrm>
        </p:spPr>
        <p:txBody>
          <a:bodyPr/>
          <a:lstStyle/>
          <a:p>
            <a:r>
              <a:rPr lang="en-GB" sz="3000" b="1" dirty="0"/>
              <a:t>Upon the successful completion of this module, the student should be able to demonstrate the ability to:</a:t>
            </a:r>
          </a:p>
          <a:p>
            <a:pPr lvl="1"/>
            <a:r>
              <a:rPr lang="en-GB" sz="2400" b="1" dirty="0"/>
              <a:t>critically assess the culture and context of an organisation within its broader environment;</a:t>
            </a:r>
          </a:p>
          <a:p>
            <a:pPr lvl="1"/>
            <a:r>
              <a:rPr lang="en-GB" sz="2400" b="1" dirty="0"/>
              <a:t>critically understand the business environment within which professionals work and critically analyse how the management of resourcing an organisation is influenced by internal and external factors</a:t>
            </a:r>
            <a:r>
              <a:rPr lang="en-GB" dirty="0"/>
              <a:t>.</a:t>
            </a:r>
          </a:p>
        </p:txBody>
      </p:sp>
      <p:sp>
        <p:nvSpPr>
          <p:cNvPr id="4" name="Slide Number Placeholder 3"/>
          <p:cNvSpPr>
            <a:spLocks noGrp="1"/>
          </p:cNvSpPr>
          <p:nvPr>
            <p:ph type="sldNum" sz="quarter" idx="12"/>
          </p:nvPr>
        </p:nvSpPr>
        <p:spPr/>
        <p:txBody>
          <a:bodyPr/>
          <a:lstStyle/>
          <a:p>
            <a:fld id="{2605648E-1F9A-490B-9107-CB73134E3F11}" type="slidenum">
              <a:rPr lang="en-US" altLang="en-US" smtClean="0"/>
              <a:pPr/>
              <a:t>11</a:t>
            </a:fld>
            <a:endParaRPr lang="en-US" altLang="en-US"/>
          </a:p>
        </p:txBody>
      </p:sp>
    </p:spTree>
    <p:extLst>
      <p:ext uri="{BB962C8B-B14F-4D97-AF65-F5344CB8AC3E}">
        <p14:creationId xmlns:p14="http://schemas.microsoft.com/office/powerpoint/2010/main" val="27447703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609600"/>
            <a:ext cx="10353675" cy="969963"/>
          </a:xfrm>
        </p:spPr>
        <p:txBody>
          <a:bodyPr/>
          <a:lstStyle/>
          <a:p>
            <a:r>
              <a:rPr lang="en-GB" b="1" dirty="0"/>
              <a:t>Assessment </a:t>
            </a:r>
          </a:p>
        </p:txBody>
      </p:sp>
      <p:sp>
        <p:nvSpPr>
          <p:cNvPr id="3" name="Content Placeholder 2"/>
          <p:cNvSpPr>
            <a:spLocks noGrp="1"/>
          </p:cNvSpPr>
          <p:nvPr>
            <p:ph idx="4294967295"/>
          </p:nvPr>
        </p:nvSpPr>
        <p:spPr>
          <a:xfrm>
            <a:off x="0" y="1731963"/>
            <a:ext cx="10353675" cy="4059237"/>
          </a:xfrm>
        </p:spPr>
        <p:txBody>
          <a:bodyPr/>
          <a:lstStyle/>
          <a:p>
            <a:r>
              <a:rPr lang="en-GB" sz="3000" b="1" dirty="0"/>
              <a:t>Assessment Component 1 – 60%</a:t>
            </a:r>
          </a:p>
          <a:p>
            <a:pPr lvl="1"/>
            <a:r>
              <a:rPr lang="en-GB" sz="2400" b="1" dirty="0"/>
              <a:t>Coursework Written Report (3000 words)</a:t>
            </a:r>
          </a:p>
          <a:p>
            <a:pPr lvl="1"/>
            <a:r>
              <a:rPr lang="en-GB" sz="2400" b="1" dirty="0"/>
              <a:t>Submission Date: Monday 25</a:t>
            </a:r>
            <a:r>
              <a:rPr lang="en-GB" sz="2400" b="1" baseline="30000" dirty="0"/>
              <a:t>th</a:t>
            </a:r>
            <a:r>
              <a:rPr lang="en-GB" sz="2400" b="1" dirty="0"/>
              <a:t> February 2022</a:t>
            </a:r>
          </a:p>
          <a:p>
            <a:pPr lvl="1"/>
            <a:endParaRPr lang="en-GB" dirty="0"/>
          </a:p>
          <a:p>
            <a:r>
              <a:rPr lang="en-GB" sz="3000" b="1" dirty="0"/>
              <a:t>Assessment Component 2 – 40%</a:t>
            </a:r>
          </a:p>
          <a:p>
            <a:pPr lvl="1"/>
            <a:r>
              <a:rPr lang="en-GB" sz="2400" b="1" dirty="0"/>
              <a:t>Practical Presentation (10 minutes)</a:t>
            </a:r>
          </a:p>
          <a:p>
            <a:pPr lvl="1"/>
            <a:r>
              <a:rPr lang="en-GB" sz="2400" b="1" dirty="0"/>
              <a:t>Submission Date: Monday 4</a:t>
            </a:r>
            <a:r>
              <a:rPr lang="en-GB" sz="2400" b="1" baseline="30000" dirty="0"/>
              <a:t>th</a:t>
            </a:r>
            <a:r>
              <a:rPr lang="en-GB" sz="2400" b="1" dirty="0"/>
              <a:t> March 2022</a:t>
            </a:r>
          </a:p>
        </p:txBody>
      </p:sp>
      <p:sp>
        <p:nvSpPr>
          <p:cNvPr id="4" name="Slide Number Placeholder 3"/>
          <p:cNvSpPr>
            <a:spLocks noGrp="1"/>
          </p:cNvSpPr>
          <p:nvPr>
            <p:ph type="sldNum" sz="quarter" idx="12"/>
          </p:nvPr>
        </p:nvSpPr>
        <p:spPr/>
        <p:txBody>
          <a:bodyPr/>
          <a:lstStyle/>
          <a:p>
            <a:fld id="{2605648E-1F9A-490B-9107-CB73134E3F11}" type="slidenum">
              <a:rPr lang="en-US" altLang="en-US" smtClean="0"/>
              <a:pPr/>
              <a:t>12</a:t>
            </a:fld>
            <a:endParaRPr lang="en-US" altLang="en-US"/>
          </a:p>
        </p:txBody>
      </p:sp>
    </p:spTree>
    <p:extLst>
      <p:ext uri="{BB962C8B-B14F-4D97-AF65-F5344CB8AC3E}">
        <p14:creationId xmlns:p14="http://schemas.microsoft.com/office/powerpoint/2010/main" val="3518229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DAB55-74DC-4155-8095-FAC529D6833A}"/>
              </a:ext>
            </a:extLst>
          </p:cNvPr>
          <p:cNvSpPr>
            <a:spLocks noGrp="1"/>
          </p:cNvSpPr>
          <p:nvPr>
            <p:ph type="title" idx="4294967295"/>
          </p:nvPr>
        </p:nvSpPr>
        <p:spPr>
          <a:xfrm>
            <a:off x="0" y="69850"/>
            <a:ext cx="10353675" cy="969963"/>
          </a:xfrm>
        </p:spPr>
        <p:txBody>
          <a:bodyPr/>
          <a:lstStyle/>
          <a:p>
            <a:r>
              <a:rPr lang="en-GB" b="1" dirty="0"/>
              <a:t>Assignment 1</a:t>
            </a:r>
          </a:p>
        </p:txBody>
      </p:sp>
      <p:sp>
        <p:nvSpPr>
          <p:cNvPr id="3" name="Content Placeholder 2">
            <a:extLst>
              <a:ext uri="{FF2B5EF4-FFF2-40B4-BE49-F238E27FC236}">
                <a16:creationId xmlns:a16="http://schemas.microsoft.com/office/drawing/2014/main" id="{FB4B8338-5EC4-41A7-B5D3-3A846F93899A}"/>
              </a:ext>
            </a:extLst>
          </p:cNvPr>
          <p:cNvSpPr>
            <a:spLocks noGrp="1"/>
          </p:cNvSpPr>
          <p:nvPr>
            <p:ph idx="4294967295"/>
          </p:nvPr>
        </p:nvSpPr>
        <p:spPr>
          <a:xfrm>
            <a:off x="0" y="1016000"/>
            <a:ext cx="10353675" cy="5662613"/>
          </a:xfrm>
        </p:spPr>
        <p:txBody>
          <a:bodyPr>
            <a:normAutofit/>
          </a:bodyPr>
          <a:lstStyle/>
          <a:p>
            <a:pPr hangingPunct="0"/>
            <a:r>
              <a:rPr lang="en-GB" b="1" dirty="0">
                <a:effectLst/>
              </a:rPr>
              <a:t>The CEO of the established organisation that you work at, has returned from a Management Forum Event and is keen to investigate how you as the Branch Manager of the organisation is responding to both internal and external factors that are influencing the context, culture and human resources of the wider business environment.  </a:t>
            </a:r>
          </a:p>
          <a:p>
            <a:pPr marL="36900" indent="0" hangingPunct="0">
              <a:buNone/>
            </a:pPr>
            <a:endParaRPr lang="en-GB" b="1" dirty="0">
              <a:effectLst/>
            </a:endParaRPr>
          </a:p>
          <a:p>
            <a:pPr hangingPunct="0"/>
            <a:r>
              <a:rPr lang="en-GB" b="1" dirty="0">
                <a:effectLst/>
              </a:rPr>
              <a:t>The CEO has noted that the management of human resources has been impacted recently, and has requested a report to be complied to understand why.  Within your report consideration should be given to the analyses of both the internal and external environment to determine the impact the outcome of your investigation is having on:</a:t>
            </a:r>
          </a:p>
          <a:p>
            <a:pPr lvl="0"/>
            <a:r>
              <a:rPr lang="en-GB" b="1" dirty="0">
                <a:effectLst/>
              </a:rPr>
              <a:t>The context of the organisation</a:t>
            </a:r>
          </a:p>
          <a:p>
            <a:pPr lvl="0"/>
            <a:r>
              <a:rPr lang="en-GB" b="1" dirty="0">
                <a:effectLst/>
              </a:rPr>
              <a:t>The culture of the organisation, and </a:t>
            </a:r>
          </a:p>
          <a:p>
            <a:pPr lvl="0"/>
            <a:r>
              <a:rPr lang="en-GB" b="1" dirty="0">
                <a:effectLst/>
              </a:rPr>
              <a:t>The management of the human resources within the organisation.</a:t>
            </a:r>
          </a:p>
          <a:p>
            <a:pPr marL="36900" indent="0" hangingPunct="0">
              <a:buNone/>
            </a:pPr>
            <a:endParaRPr lang="en-GB" b="1" dirty="0">
              <a:effectLst/>
            </a:endParaRPr>
          </a:p>
          <a:p>
            <a:r>
              <a:rPr lang="en-GB" b="1" dirty="0">
                <a:effectLst/>
              </a:rPr>
              <a:t>Ensure that you develop a </a:t>
            </a:r>
            <a:r>
              <a:rPr lang="en-GB" b="1" u="sng" dirty="0">
                <a:effectLst/>
              </a:rPr>
              <a:t>full business report</a:t>
            </a:r>
            <a:r>
              <a:rPr lang="en-GB" b="1" dirty="0">
                <a:effectLst/>
              </a:rPr>
              <a:t> of </a:t>
            </a:r>
            <a:r>
              <a:rPr lang="en-GB" b="1" u="sng" dirty="0">
                <a:effectLst/>
              </a:rPr>
              <a:t>3000 words </a:t>
            </a:r>
            <a:r>
              <a:rPr lang="en-GB" b="1" dirty="0">
                <a:effectLst/>
              </a:rPr>
              <a:t>that is supported with a minimum of </a:t>
            </a:r>
            <a:r>
              <a:rPr lang="en-GB" b="1" u="sng" dirty="0">
                <a:effectLst/>
              </a:rPr>
              <a:t>20 credible academic sources</a:t>
            </a:r>
            <a:r>
              <a:rPr lang="en-GB" b="1" dirty="0">
                <a:effectLst/>
              </a:rPr>
              <a:t>, that contains a Front Cover, Executive Summary, Contents Page, Introduction, Main Findings, Conclusion, Recommendations, Reference Page and applicable Appendices.  </a:t>
            </a:r>
          </a:p>
          <a:p>
            <a:endParaRPr lang="en-GB" b="1" dirty="0"/>
          </a:p>
        </p:txBody>
      </p:sp>
      <p:sp>
        <p:nvSpPr>
          <p:cNvPr id="4" name="Slide Number Placeholder 3"/>
          <p:cNvSpPr>
            <a:spLocks noGrp="1"/>
          </p:cNvSpPr>
          <p:nvPr>
            <p:ph type="sldNum" sz="quarter" idx="12"/>
          </p:nvPr>
        </p:nvSpPr>
        <p:spPr/>
        <p:txBody>
          <a:bodyPr/>
          <a:lstStyle/>
          <a:p>
            <a:fld id="{2605648E-1F9A-490B-9107-CB73134E3F11}" type="slidenum">
              <a:rPr lang="en-US" altLang="en-US" smtClean="0"/>
              <a:pPr/>
              <a:t>13</a:t>
            </a:fld>
            <a:endParaRPr lang="en-US" altLang="en-US"/>
          </a:p>
        </p:txBody>
      </p:sp>
    </p:spTree>
    <p:extLst>
      <p:ext uri="{BB962C8B-B14F-4D97-AF65-F5344CB8AC3E}">
        <p14:creationId xmlns:p14="http://schemas.microsoft.com/office/powerpoint/2010/main" val="62527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E24DD-18CC-4CB8-B0D7-F48BCC17FB66}"/>
              </a:ext>
            </a:extLst>
          </p:cNvPr>
          <p:cNvSpPr>
            <a:spLocks noGrp="1"/>
          </p:cNvSpPr>
          <p:nvPr>
            <p:ph type="title" idx="4294967295"/>
          </p:nvPr>
        </p:nvSpPr>
        <p:spPr>
          <a:xfrm>
            <a:off x="0" y="369888"/>
            <a:ext cx="10353675" cy="969962"/>
          </a:xfrm>
        </p:spPr>
        <p:txBody>
          <a:bodyPr/>
          <a:lstStyle/>
          <a:p>
            <a:r>
              <a:rPr lang="en-GB" b="1" dirty="0"/>
              <a:t>Assignment 1 – Marking Criteria </a:t>
            </a:r>
          </a:p>
        </p:txBody>
      </p:sp>
      <p:graphicFrame>
        <p:nvGraphicFramePr>
          <p:cNvPr id="4" name="Table 3">
            <a:extLst>
              <a:ext uri="{FF2B5EF4-FFF2-40B4-BE49-F238E27FC236}">
                <a16:creationId xmlns:a16="http://schemas.microsoft.com/office/drawing/2014/main" id="{59E90BCC-AA7E-4011-94C3-6DFFDCCE4CF9}"/>
              </a:ext>
            </a:extLst>
          </p:cNvPr>
          <p:cNvGraphicFramePr>
            <a:graphicFrameLocks noGrp="1"/>
          </p:cNvGraphicFramePr>
          <p:nvPr>
            <p:extLst>
              <p:ext uri="{D42A27DB-BD31-4B8C-83A1-F6EECF244321}">
                <p14:modId xmlns:p14="http://schemas.microsoft.com/office/powerpoint/2010/main" val="3822656325"/>
              </p:ext>
            </p:extLst>
          </p:nvPr>
        </p:nvGraphicFramePr>
        <p:xfrm>
          <a:off x="3920131" y="1532135"/>
          <a:ext cx="7609404" cy="4614807"/>
        </p:xfrm>
        <a:graphic>
          <a:graphicData uri="http://schemas.openxmlformats.org/drawingml/2006/table">
            <a:tbl>
              <a:tblPr firstRow="1" firstCol="1" bandRow="1">
                <a:tableStyleId>{69CF1AB2-1976-4502-BF36-3FF5EA218861}</a:tableStyleId>
              </a:tblPr>
              <a:tblGrid>
                <a:gridCol w="5457331">
                  <a:extLst>
                    <a:ext uri="{9D8B030D-6E8A-4147-A177-3AD203B41FA5}">
                      <a16:colId xmlns:a16="http://schemas.microsoft.com/office/drawing/2014/main" val="4161535320"/>
                    </a:ext>
                  </a:extLst>
                </a:gridCol>
                <a:gridCol w="2152073">
                  <a:extLst>
                    <a:ext uri="{9D8B030D-6E8A-4147-A177-3AD203B41FA5}">
                      <a16:colId xmlns:a16="http://schemas.microsoft.com/office/drawing/2014/main" val="3466103448"/>
                    </a:ext>
                  </a:extLst>
                </a:gridCol>
              </a:tblGrid>
              <a:tr h="390042">
                <a:tc>
                  <a:txBody>
                    <a:bodyPr/>
                    <a:lstStyle/>
                    <a:p>
                      <a:pPr algn="just" hangingPunct="0">
                        <a:spcAft>
                          <a:spcPts val="0"/>
                        </a:spcAft>
                      </a:pPr>
                      <a:r>
                        <a:rPr lang="en-GB" sz="1600" dirty="0">
                          <a:effectLst/>
                          <a:latin typeface="Arial" panose="020B0604020202020204" pitchFamily="34" charset="0"/>
                          <a:cs typeface="Arial" panose="020B0604020202020204" pitchFamily="34" charset="0"/>
                        </a:rPr>
                        <a:t>Common Assessment Criteria Applied</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nchor="ctr"/>
                </a:tc>
                <a:tc>
                  <a:txBody>
                    <a:bodyPr/>
                    <a:lstStyle/>
                    <a:p>
                      <a:pPr marL="21590" marR="71755" algn="ctr" hangingPunct="0">
                        <a:spcAft>
                          <a:spcPts val="0"/>
                        </a:spcAft>
                      </a:pPr>
                      <a:r>
                        <a:rPr lang="en-GB" sz="1600" dirty="0">
                          <a:effectLst/>
                          <a:latin typeface="Arial" panose="020B0604020202020204" pitchFamily="34" charset="0"/>
                          <a:cs typeface="Arial" panose="020B0604020202020204" pitchFamily="34" charset="0"/>
                        </a:rPr>
                        <a:t>Marks available</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vert="vert270"/>
                </a:tc>
                <a:extLst>
                  <a:ext uri="{0D108BD9-81ED-4DB2-BD59-A6C34878D82A}">
                    <a16:rowId xmlns:a16="http://schemas.microsoft.com/office/drawing/2014/main" val="2918508159"/>
                  </a:ext>
                </a:extLst>
              </a:tr>
              <a:tr h="175168">
                <a:tc>
                  <a:txBody>
                    <a:bodyPr/>
                    <a:lstStyle/>
                    <a:p>
                      <a:pPr algn="just" hangingPunct="0">
                        <a:spcAft>
                          <a:spcPts val="0"/>
                        </a:spcAft>
                      </a:pPr>
                      <a:r>
                        <a:rPr lang="en-GB" sz="1600" dirty="0">
                          <a:effectLst/>
                          <a:latin typeface="Arial" panose="020B0604020202020204" pitchFamily="34" charset="0"/>
                          <a:cs typeface="Arial" panose="020B0604020202020204" pitchFamily="34" charset="0"/>
                        </a:rPr>
                        <a:t>1. Engagement with Literature Skills</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tc>
                  <a:txBody>
                    <a:bodyPr/>
                    <a:lstStyle/>
                    <a:p>
                      <a:pPr algn="ctr" hangingPunct="0">
                        <a:spcAft>
                          <a:spcPts val="0"/>
                        </a:spcAft>
                      </a:pPr>
                      <a:r>
                        <a:rPr lang="en-GB" sz="1600">
                          <a:effectLst/>
                          <a:latin typeface="Arial" panose="020B0604020202020204" pitchFamily="34" charset="0"/>
                          <a:cs typeface="Arial" panose="020B0604020202020204" pitchFamily="34" charset="0"/>
                        </a:rPr>
                        <a:t>20</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3780196286"/>
                  </a:ext>
                </a:extLst>
              </a:tr>
              <a:tr h="625935">
                <a:tc>
                  <a:txBody>
                    <a:bodyPr/>
                    <a:lstStyle/>
                    <a:p>
                      <a:pPr algn="just" hangingPunct="0">
                        <a:spcAft>
                          <a:spcPts val="600"/>
                        </a:spcAft>
                      </a:pPr>
                      <a:r>
                        <a:rPr lang="en-GB" sz="1600" dirty="0">
                          <a:effectLst/>
                          <a:latin typeface="Arial" panose="020B0604020202020204" pitchFamily="34" charset="0"/>
                          <a:cs typeface="Arial" panose="020B0604020202020204" pitchFamily="34" charset="0"/>
                        </a:rPr>
                        <a:t> </a:t>
                      </a:r>
                    </a:p>
                    <a:p>
                      <a:pPr algn="just" hangingPunct="0">
                        <a:spcAft>
                          <a:spcPts val="600"/>
                        </a:spcAft>
                      </a:pPr>
                      <a:endParaRPr lang="en-GB" sz="1600" dirty="0">
                        <a:effectLst/>
                        <a:latin typeface="Arial" panose="020B0604020202020204" pitchFamily="34" charset="0"/>
                        <a:cs typeface="Arial" panose="020B0604020202020204" pitchFamily="34" charset="0"/>
                      </a:endParaRPr>
                    </a:p>
                  </a:txBody>
                  <a:tcPr marL="42040" marR="42040" marT="0" marB="0"/>
                </a:tc>
                <a:tc>
                  <a:txBody>
                    <a:bodyPr/>
                    <a:lstStyle/>
                    <a:p>
                      <a:pPr algn="ctr" hangingPunct="0">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algn="ctr" hangingPunct="0">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2538932384"/>
                  </a:ext>
                </a:extLst>
              </a:tr>
              <a:tr h="175168">
                <a:tc>
                  <a:txBody>
                    <a:bodyPr/>
                    <a:lstStyle/>
                    <a:p>
                      <a:pPr algn="just" hangingPunct="0">
                        <a:spcAft>
                          <a:spcPts val="600"/>
                        </a:spcAft>
                      </a:pPr>
                      <a:r>
                        <a:rPr lang="en-GB" sz="1600" dirty="0">
                          <a:effectLst/>
                          <a:latin typeface="Arial" panose="020B0604020202020204" pitchFamily="34" charset="0"/>
                          <a:cs typeface="Arial" panose="020B0604020202020204" pitchFamily="34" charset="0"/>
                        </a:rPr>
                        <a:t>2. Knowledge and Understanding Skills</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tc>
                  <a:txBody>
                    <a:bodyPr/>
                    <a:lstStyle/>
                    <a:p>
                      <a:pPr algn="ctr" hangingPunct="0">
                        <a:spcAft>
                          <a:spcPts val="0"/>
                        </a:spcAft>
                      </a:pPr>
                      <a:r>
                        <a:rPr lang="en-GB" sz="1600">
                          <a:effectLst/>
                          <a:latin typeface="Arial" panose="020B0604020202020204" pitchFamily="34" charset="0"/>
                          <a:cs typeface="Arial" panose="020B0604020202020204" pitchFamily="34" charset="0"/>
                        </a:rPr>
                        <a:t>25</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2256571577"/>
                  </a:ext>
                </a:extLst>
              </a:tr>
              <a:tr h="625935">
                <a:tc>
                  <a:txBody>
                    <a:bodyPr/>
                    <a:lstStyle/>
                    <a:p>
                      <a:pPr algn="just" hangingPunct="0">
                        <a:spcAft>
                          <a:spcPts val="600"/>
                        </a:spcAft>
                      </a:pPr>
                      <a:r>
                        <a:rPr lang="en-GB" sz="1600" dirty="0">
                          <a:effectLst/>
                          <a:latin typeface="Arial" panose="020B0604020202020204" pitchFamily="34" charset="0"/>
                          <a:cs typeface="Arial" panose="020B0604020202020204" pitchFamily="34" charset="0"/>
                        </a:rPr>
                        <a:t> </a:t>
                      </a:r>
                    </a:p>
                  </a:txBody>
                  <a:tcPr marL="42040" marR="42040" marT="0" marB="0"/>
                </a:tc>
                <a:tc>
                  <a:txBody>
                    <a:bodyPr/>
                    <a:lstStyle/>
                    <a:p>
                      <a:pPr algn="ctr" hangingPunct="0">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algn="ctr" hangingPunct="0">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4020247682"/>
                  </a:ext>
                </a:extLst>
              </a:tr>
              <a:tr h="175168">
                <a:tc>
                  <a:txBody>
                    <a:bodyPr/>
                    <a:lstStyle/>
                    <a:p>
                      <a:pPr algn="just" hangingPunct="0">
                        <a:spcAft>
                          <a:spcPts val="0"/>
                        </a:spcAft>
                      </a:pPr>
                      <a:r>
                        <a:rPr lang="en-GB" sz="1600">
                          <a:effectLst/>
                          <a:latin typeface="Arial" panose="020B0604020202020204" pitchFamily="34" charset="0"/>
                          <a:cs typeface="Arial" panose="020B0604020202020204" pitchFamily="34" charset="0"/>
                        </a:rPr>
                        <a:t>3. Cognitive and Intellectual Skills</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tc>
                  <a:txBody>
                    <a:bodyPr/>
                    <a:lstStyle/>
                    <a:p>
                      <a:pPr algn="ctr" hangingPunct="0">
                        <a:spcAft>
                          <a:spcPts val="0"/>
                        </a:spcAft>
                      </a:pPr>
                      <a:r>
                        <a:rPr lang="en-GB" sz="1600">
                          <a:effectLst/>
                          <a:latin typeface="Arial" panose="020B0604020202020204" pitchFamily="34" charset="0"/>
                          <a:cs typeface="Arial" panose="020B0604020202020204" pitchFamily="34" charset="0"/>
                        </a:rPr>
                        <a:t>25</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2764745108"/>
                  </a:ext>
                </a:extLst>
              </a:tr>
              <a:tr h="625935">
                <a:tc>
                  <a:txBody>
                    <a:bodyPr/>
                    <a:lstStyle/>
                    <a:p>
                      <a:pPr algn="just" hangingPunct="0">
                        <a:spcAft>
                          <a:spcPts val="600"/>
                        </a:spcAft>
                      </a:pPr>
                      <a:r>
                        <a:rPr lang="en-GB" sz="1600" dirty="0">
                          <a:effectLst/>
                          <a:latin typeface="Arial" panose="020B0604020202020204" pitchFamily="34" charset="0"/>
                          <a:cs typeface="Arial" panose="020B0604020202020204" pitchFamily="34" charset="0"/>
                        </a:rPr>
                        <a:t> </a:t>
                      </a:r>
                    </a:p>
                    <a:p>
                      <a:pPr algn="just" hangingPunct="0">
                        <a:spcAft>
                          <a:spcPts val="600"/>
                        </a:spcAft>
                      </a:pPr>
                      <a:endParaRPr lang="en-GB" sz="1600" dirty="0">
                        <a:effectLst/>
                        <a:latin typeface="Arial" panose="020B0604020202020204" pitchFamily="34" charset="0"/>
                        <a:cs typeface="Arial" panose="020B0604020202020204" pitchFamily="34" charset="0"/>
                      </a:endParaRPr>
                    </a:p>
                  </a:txBody>
                  <a:tcPr marL="42040" marR="42040" marT="0" marB="0"/>
                </a:tc>
                <a:tc>
                  <a:txBody>
                    <a:bodyPr/>
                    <a:lstStyle/>
                    <a:p>
                      <a:pPr algn="ctr" hangingPunct="0">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algn="ctr" hangingPunct="0">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4178388215"/>
                  </a:ext>
                </a:extLst>
              </a:tr>
              <a:tr h="175168">
                <a:tc>
                  <a:txBody>
                    <a:bodyPr/>
                    <a:lstStyle/>
                    <a:p>
                      <a:pPr algn="just" hangingPunct="0">
                        <a:spcAft>
                          <a:spcPts val="0"/>
                        </a:spcAft>
                      </a:pPr>
                      <a:r>
                        <a:rPr lang="en-GB" sz="1600">
                          <a:effectLst/>
                          <a:latin typeface="Arial" panose="020B0604020202020204" pitchFamily="34" charset="0"/>
                          <a:cs typeface="Arial" panose="020B0604020202020204" pitchFamily="34" charset="0"/>
                        </a:rPr>
                        <a:t>4. Practical Application Skills</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tc>
                  <a:txBody>
                    <a:bodyPr/>
                    <a:lstStyle/>
                    <a:p>
                      <a:pPr algn="ctr" hangingPunct="0">
                        <a:spcAft>
                          <a:spcPts val="0"/>
                        </a:spcAft>
                      </a:pPr>
                      <a:r>
                        <a:rPr lang="en-GB" sz="1600">
                          <a:effectLst/>
                          <a:latin typeface="Arial" panose="020B0604020202020204" pitchFamily="34" charset="0"/>
                          <a:cs typeface="Arial" panose="020B0604020202020204" pitchFamily="34" charset="0"/>
                        </a:rPr>
                        <a:t>10</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1493757447"/>
                  </a:ext>
                </a:extLst>
              </a:tr>
              <a:tr h="513827">
                <a:tc>
                  <a:txBody>
                    <a:bodyPr/>
                    <a:lstStyle/>
                    <a:p>
                      <a:pPr algn="just" hangingPunct="0">
                        <a:spcAft>
                          <a:spcPts val="600"/>
                        </a:spcAft>
                      </a:pPr>
                      <a:r>
                        <a:rPr lang="en-GB" sz="1600" dirty="0">
                          <a:effectLst/>
                          <a:latin typeface="Arial" panose="020B0604020202020204" pitchFamily="34" charset="0"/>
                          <a:cs typeface="Arial" panose="020B0604020202020204" pitchFamily="34" charset="0"/>
                        </a:rPr>
                        <a:t> </a:t>
                      </a:r>
                    </a:p>
                    <a:p>
                      <a:pPr algn="just" hangingPunct="0">
                        <a:spcAft>
                          <a:spcPts val="600"/>
                        </a:spcAft>
                      </a:pPr>
                      <a:r>
                        <a:rPr lang="en-GB" sz="1600" dirty="0">
                          <a:effectLst/>
                          <a:latin typeface="Arial" panose="020B0604020202020204" pitchFamily="34" charset="0"/>
                          <a:cs typeface="Arial" panose="020B0604020202020204" pitchFamily="34" charset="0"/>
                        </a:rPr>
                        <a:t> </a:t>
                      </a:r>
                    </a:p>
                  </a:txBody>
                  <a:tcPr marL="42040" marR="42040" marT="0" marB="0"/>
                </a:tc>
                <a:tc>
                  <a:txBody>
                    <a:bodyPr/>
                    <a:lstStyle/>
                    <a:p>
                      <a:pPr algn="ctr" hangingPunct="0">
                        <a:spcAft>
                          <a:spcPts val="0"/>
                        </a:spcAft>
                      </a:pPr>
                      <a:r>
                        <a:rPr lang="en-GB" sz="1600">
                          <a:effectLst/>
                          <a:latin typeface="Arial" panose="020B0604020202020204" pitchFamily="34" charset="0"/>
                          <a:cs typeface="Arial" panose="020B0604020202020204" pitchFamily="34" charset="0"/>
                        </a:rPr>
                        <a:t> </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2221296715"/>
                  </a:ext>
                </a:extLst>
              </a:tr>
              <a:tr h="175168">
                <a:tc>
                  <a:txBody>
                    <a:bodyPr/>
                    <a:lstStyle/>
                    <a:p>
                      <a:pPr algn="just" hangingPunct="0">
                        <a:spcAft>
                          <a:spcPts val="0"/>
                        </a:spcAft>
                      </a:pPr>
                      <a:r>
                        <a:rPr lang="en-GB" sz="1600">
                          <a:effectLst/>
                          <a:latin typeface="Arial" panose="020B0604020202020204" pitchFamily="34" charset="0"/>
                          <a:cs typeface="Arial" panose="020B0604020202020204" pitchFamily="34" charset="0"/>
                        </a:rPr>
                        <a:t>5. Transferable Skills for Life and Professional Practice</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tc>
                  <a:txBody>
                    <a:bodyPr/>
                    <a:lstStyle/>
                    <a:p>
                      <a:pPr algn="ctr" hangingPunct="0">
                        <a:spcAft>
                          <a:spcPts val="0"/>
                        </a:spcAft>
                      </a:pPr>
                      <a:r>
                        <a:rPr lang="en-GB" sz="1600" dirty="0">
                          <a:effectLst/>
                          <a:latin typeface="Arial" panose="020B0604020202020204" pitchFamily="34" charset="0"/>
                          <a:cs typeface="Arial" panose="020B0604020202020204" pitchFamily="34" charset="0"/>
                        </a:rPr>
                        <a:t>20</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1011710020"/>
                  </a:ext>
                </a:extLst>
              </a:tr>
              <a:tr h="401720">
                <a:tc>
                  <a:txBody>
                    <a:bodyPr/>
                    <a:lstStyle/>
                    <a:p>
                      <a:pPr algn="just" hangingPunct="0">
                        <a:spcAft>
                          <a:spcPts val="600"/>
                        </a:spcAft>
                      </a:pPr>
                      <a:r>
                        <a:rPr lang="en-GB" sz="1600" dirty="0">
                          <a:effectLst/>
                          <a:latin typeface="Arial" panose="020B0604020202020204" pitchFamily="34" charset="0"/>
                          <a:cs typeface="Arial" panose="020B0604020202020204" pitchFamily="34" charset="0"/>
                        </a:rPr>
                        <a:t> </a:t>
                      </a:r>
                    </a:p>
                    <a:p>
                      <a:pPr algn="just" hangingPunct="0">
                        <a:spcAft>
                          <a:spcPts val="600"/>
                        </a:spcAft>
                      </a:pPr>
                      <a:endParaRPr lang="en-GB" sz="1600" dirty="0">
                        <a:effectLst/>
                        <a:latin typeface="Arial" panose="020B0604020202020204" pitchFamily="34" charset="0"/>
                        <a:cs typeface="Arial" panose="020B0604020202020204" pitchFamily="34" charset="0"/>
                      </a:endParaRPr>
                    </a:p>
                  </a:txBody>
                  <a:tcPr marL="42040" marR="42040" marT="0" marB="0"/>
                </a:tc>
                <a:tc>
                  <a:txBody>
                    <a:bodyPr/>
                    <a:lstStyle/>
                    <a:p>
                      <a:pPr algn="ctr" hangingPunct="0">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882877022"/>
                  </a:ext>
                </a:extLst>
              </a:tr>
            </a:tbl>
          </a:graphicData>
        </a:graphic>
      </p:graphicFrame>
      <p:sp>
        <p:nvSpPr>
          <p:cNvPr id="3" name="Slide Number Placeholder 2"/>
          <p:cNvSpPr>
            <a:spLocks noGrp="1"/>
          </p:cNvSpPr>
          <p:nvPr>
            <p:ph type="sldNum" sz="quarter" idx="12"/>
          </p:nvPr>
        </p:nvSpPr>
        <p:spPr/>
        <p:txBody>
          <a:bodyPr/>
          <a:lstStyle/>
          <a:p>
            <a:fld id="{2605648E-1F9A-490B-9107-CB73134E3F11}" type="slidenum">
              <a:rPr lang="en-US" altLang="en-US" smtClean="0"/>
              <a:pPr/>
              <a:t>14</a:t>
            </a:fld>
            <a:endParaRPr lang="en-US" altLang="en-US"/>
          </a:p>
        </p:txBody>
      </p:sp>
    </p:spTree>
    <p:extLst>
      <p:ext uri="{BB962C8B-B14F-4D97-AF65-F5344CB8AC3E}">
        <p14:creationId xmlns:p14="http://schemas.microsoft.com/office/powerpoint/2010/main" val="1309528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86E-9501-4593-B4EC-9D0EF29344B2}"/>
              </a:ext>
            </a:extLst>
          </p:cNvPr>
          <p:cNvSpPr>
            <a:spLocks noGrp="1"/>
          </p:cNvSpPr>
          <p:nvPr>
            <p:ph type="title" idx="4294967295"/>
          </p:nvPr>
        </p:nvSpPr>
        <p:spPr>
          <a:xfrm>
            <a:off x="1838325" y="96838"/>
            <a:ext cx="10353675" cy="969962"/>
          </a:xfrm>
        </p:spPr>
        <p:txBody>
          <a:bodyPr/>
          <a:lstStyle/>
          <a:p>
            <a:r>
              <a:rPr lang="en-GB" b="1" dirty="0"/>
              <a:t>Assignment 2</a:t>
            </a:r>
          </a:p>
        </p:txBody>
      </p:sp>
      <p:sp>
        <p:nvSpPr>
          <p:cNvPr id="3" name="Content Placeholder 2">
            <a:extLst>
              <a:ext uri="{FF2B5EF4-FFF2-40B4-BE49-F238E27FC236}">
                <a16:creationId xmlns:a16="http://schemas.microsoft.com/office/drawing/2014/main" id="{052A1917-E7A8-4B84-B534-EF5865A50178}"/>
              </a:ext>
            </a:extLst>
          </p:cNvPr>
          <p:cNvSpPr>
            <a:spLocks noGrp="1"/>
          </p:cNvSpPr>
          <p:nvPr>
            <p:ph idx="4294967295"/>
          </p:nvPr>
        </p:nvSpPr>
        <p:spPr>
          <a:xfrm>
            <a:off x="0" y="1066800"/>
            <a:ext cx="10353675" cy="5583238"/>
          </a:xfrm>
        </p:spPr>
        <p:txBody>
          <a:bodyPr>
            <a:normAutofit/>
          </a:bodyPr>
          <a:lstStyle/>
          <a:p>
            <a:pPr hangingPunct="0"/>
            <a:r>
              <a:rPr lang="en-GB" b="1" dirty="0">
                <a:effectLst/>
              </a:rPr>
              <a:t>Following the study of the module ‘The Inter-Cultural Workplace’ you are required individually to create and deliver a 10-minute Power-Point Presentation with between 10 – 15 slides.  Within your presentations you will provide a critical reflection of your learning as a result of studying this module and provide a summary of the key aspects of the inter-cultural workplace.</a:t>
            </a:r>
          </a:p>
          <a:p>
            <a:pPr marL="36900" indent="0" hangingPunct="0">
              <a:buNone/>
            </a:pPr>
            <a:endParaRPr lang="en-GB" b="1" dirty="0">
              <a:effectLst/>
            </a:endParaRPr>
          </a:p>
          <a:p>
            <a:pPr hangingPunct="0"/>
            <a:r>
              <a:rPr lang="en-GB" b="1" dirty="0">
                <a:effectLst/>
              </a:rPr>
              <a:t>It is very important that you create good quality professional slides that includes your personal narrative in the speaker notes that is supported with a minimum of 10 credible sources under each slide, that may be created using the following structure:</a:t>
            </a:r>
          </a:p>
          <a:p>
            <a:pPr lvl="0"/>
            <a:r>
              <a:rPr lang="en-GB" b="1" dirty="0">
                <a:effectLst/>
              </a:rPr>
              <a:t>Slide 1 – Cover Slide</a:t>
            </a:r>
          </a:p>
          <a:p>
            <a:pPr lvl="0"/>
            <a:r>
              <a:rPr lang="en-GB" b="1" dirty="0">
                <a:effectLst/>
              </a:rPr>
              <a:t>Slide 2 – Introduction</a:t>
            </a:r>
          </a:p>
          <a:p>
            <a:pPr lvl="0"/>
            <a:r>
              <a:rPr lang="en-GB" b="1" dirty="0">
                <a:effectLst/>
              </a:rPr>
              <a:t>Slide 3 – Slide 12 – Main Reflective Content</a:t>
            </a:r>
          </a:p>
          <a:p>
            <a:pPr lvl="0"/>
            <a:r>
              <a:rPr lang="en-GB" b="1" dirty="0">
                <a:effectLst/>
              </a:rPr>
              <a:t>Slide 13 - Conclusion Slide</a:t>
            </a:r>
          </a:p>
          <a:p>
            <a:pPr lvl="0"/>
            <a:r>
              <a:rPr lang="en-GB" b="1" dirty="0">
                <a:effectLst/>
              </a:rPr>
              <a:t>Slide 14 – References Slide</a:t>
            </a:r>
          </a:p>
          <a:p>
            <a:endParaRPr lang="en-GB" b="1" dirty="0"/>
          </a:p>
        </p:txBody>
      </p:sp>
      <p:sp>
        <p:nvSpPr>
          <p:cNvPr id="4" name="Slide Number Placeholder 3"/>
          <p:cNvSpPr>
            <a:spLocks noGrp="1"/>
          </p:cNvSpPr>
          <p:nvPr>
            <p:ph type="sldNum" sz="quarter" idx="12"/>
          </p:nvPr>
        </p:nvSpPr>
        <p:spPr/>
        <p:txBody>
          <a:bodyPr/>
          <a:lstStyle/>
          <a:p>
            <a:fld id="{2605648E-1F9A-490B-9107-CB73134E3F11}" type="slidenum">
              <a:rPr lang="en-US" altLang="en-US" smtClean="0"/>
              <a:pPr/>
              <a:t>15</a:t>
            </a:fld>
            <a:endParaRPr lang="en-US" altLang="en-US"/>
          </a:p>
        </p:txBody>
      </p:sp>
    </p:spTree>
    <p:extLst>
      <p:ext uri="{BB962C8B-B14F-4D97-AF65-F5344CB8AC3E}">
        <p14:creationId xmlns:p14="http://schemas.microsoft.com/office/powerpoint/2010/main" val="427964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E24DD-18CC-4CB8-B0D7-F48BCC17FB66}"/>
              </a:ext>
            </a:extLst>
          </p:cNvPr>
          <p:cNvSpPr>
            <a:spLocks noGrp="1"/>
          </p:cNvSpPr>
          <p:nvPr>
            <p:ph type="title" idx="4294967295"/>
          </p:nvPr>
        </p:nvSpPr>
        <p:spPr>
          <a:xfrm>
            <a:off x="0" y="369888"/>
            <a:ext cx="10353675" cy="969962"/>
          </a:xfrm>
        </p:spPr>
        <p:txBody>
          <a:bodyPr/>
          <a:lstStyle/>
          <a:p>
            <a:r>
              <a:rPr lang="en-GB" b="1" dirty="0"/>
              <a:t>Assignment 2 – Marking Criteria </a:t>
            </a:r>
          </a:p>
        </p:txBody>
      </p:sp>
      <p:graphicFrame>
        <p:nvGraphicFramePr>
          <p:cNvPr id="4" name="Table 3">
            <a:extLst>
              <a:ext uri="{FF2B5EF4-FFF2-40B4-BE49-F238E27FC236}">
                <a16:creationId xmlns:a16="http://schemas.microsoft.com/office/drawing/2014/main" id="{59E90BCC-AA7E-4011-94C3-6DFFDCCE4CF9}"/>
              </a:ext>
            </a:extLst>
          </p:cNvPr>
          <p:cNvGraphicFramePr>
            <a:graphicFrameLocks noGrp="1"/>
          </p:cNvGraphicFramePr>
          <p:nvPr>
            <p:extLst>
              <p:ext uri="{D42A27DB-BD31-4B8C-83A1-F6EECF244321}">
                <p14:modId xmlns:p14="http://schemas.microsoft.com/office/powerpoint/2010/main" val="2681281005"/>
              </p:ext>
            </p:extLst>
          </p:nvPr>
        </p:nvGraphicFramePr>
        <p:xfrm>
          <a:off x="3920131" y="1532135"/>
          <a:ext cx="7609404" cy="4614807"/>
        </p:xfrm>
        <a:graphic>
          <a:graphicData uri="http://schemas.openxmlformats.org/drawingml/2006/table">
            <a:tbl>
              <a:tblPr firstRow="1" firstCol="1" bandRow="1">
                <a:tableStyleId>{69CF1AB2-1976-4502-BF36-3FF5EA218861}</a:tableStyleId>
              </a:tblPr>
              <a:tblGrid>
                <a:gridCol w="5457331">
                  <a:extLst>
                    <a:ext uri="{9D8B030D-6E8A-4147-A177-3AD203B41FA5}">
                      <a16:colId xmlns:a16="http://schemas.microsoft.com/office/drawing/2014/main" val="4161535320"/>
                    </a:ext>
                  </a:extLst>
                </a:gridCol>
                <a:gridCol w="2152073">
                  <a:extLst>
                    <a:ext uri="{9D8B030D-6E8A-4147-A177-3AD203B41FA5}">
                      <a16:colId xmlns:a16="http://schemas.microsoft.com/office/drawing/2014/main" val="3466103448"/>
                    </a:ext>
                  </a:extLst>
                </a:gridCol>
              </a:tblGrid>
              <a:tr h="390042">
                <a:tc>
                  <a:txBody>
                    <a:bodyPr/>
                    <a:lstStyle/>
                    <a:p>
                      <a:pPr algn="just" hangingPunct="0">
                        <a:spcAft>
                          <a:spcPts val="0"/>
                        </a:spcAft>
                      </a:pPr>
                      <a:r>
                        <a:rPr lang="en-GB" sz="1600" dirty="0">
                          <a:effectLst/>
                          <a:latin typeface="Arial" panose="020B0604020202020204" pitchFamily="34" charset="0"/>
                          <a:cs typeface="Arial" panose="020B0604020202020204" pitchFamily="34" charset="0"/>
                        </a:rPr>
                        <a:t>Common Assessment Criteria Applied</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nchor="ctr"/>
                </a:tc>
                <a:tc>
                  <a:txBody>
                    <a:bodyPr/>
                    <a:lstStyle/>
                    <a:p>
                      <a:pPr marL="21590" marR="71755" algn="ctr" hangingPunct="0">
                        <a:spcAft>
                          <a:spcPts val="0"/>
                        </a:spcAft>
                      </a:pPr>
                      <a:r>
                        <a:rPr lang="en-GB" sz="1600" dirty="0">
                          <a:effectLst/>
                          <a:latin typeface="Arial" panose="020B0604020202020204" pitchFamily="34" charset="0"/>
                          <a:cs typeface="Arial" panose="020B0604020202020204" pitchFamily="34" charset="0"/>
                        </a:rPr>
                        <a:t>Marks available</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vert="vert270"/>
                </a:tc>
                <a:extLst>
                  <a:ext uri="{0D108BD9-81ED-4DB2-BD59-A6C34878D82A}">
                    <a16:rowId xmlns:a16="http://schemas.microsoft.com/office/drawing/2014/main" val="2918508159"/>
                  </a:ext>
                </a:extLst>
              </a:tr>
              <a:tr h="175168">
                <a:tc>
                  <a:txBody>
                    <a:bodyPr/>
                    <a:lstStyle/>
                    <a:p>
                      <a:pPr algn="just" hangingPunct="0">
                        <a:spcAft>
                          <a:spcPts val="0"/>
                        </a:spcAft>
                      </a:pPr>
                      <a:r>
                        <a:rPr lang="en-GB" sz="1600" dirty="0">
                          <a:effectLst/>
                          <a:latin typeface="Arial" panose="020B0604020202020204" pitchFamily="34" charset="0"/>
                          <a:cs typeface="Arial" panose="020B0604020202020204" pitchFamily="34" charset="0"/>
                        </a:rPr>
                        <a:t>1. Engagement with Literature Skills</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tc>
                  <a:txBody>
                    <a:bodyPr/>
                    <a:lstStyle/>
                    <a:p>
                      <a:pPr algn="ctr" hangingPunct="0">
                        <a:spcAft>
                          <a:spcPts val="0"/>
                        </a:spcAft>
                      </a:pPr>
                      <a:r>
                        <a:rPr lang="en-GB" sz="1600" dirty="0">
                          <a:effectLst/>
                          <a:latin typeface="Arial" panose="020B0604020202020204" pitchFamily="34" charset="0"/>
                          <a:ea typeface="Times New Roman" panose="02020603050405020304" pitchFamily="18" charset="0"/>
                          <a:cs typeface="Arial" panose="020B0604020202020204" pitchFamily="34" charset="0"/>
                        </a:rPr>
                        <a:t>10</a:t>
                      </a:r>
                    </a:p>
                  </a:txBody>
                  <a:tcPr marL="42040" marR="42040" marT="0" marB="0"/>
                </a:tc>
                <a:extLst>
                  <a:ext uri="{0D108BD9-81ED-4DB2-BD59-A6C34878D82A}">
                    <a16:rowId xmlns:a16="http://schemas.microsoft.com/office/drawing/2014/main" val="3780196286"/>
                  </a:ext>
                </a:extLst>
              </a:tr>
              <a:tr h="625935">
                <a:tc>
                  <a:txBody>
                    <a:bodyPr/>
                    <a:lstStyle/>
                    <a:p>
                      <a:pPr algn="just" hangingPunct="0">
                        <a:spcAft>
                          <a:spcPts val="600"/>
                        </a:spcAft>
                      </a:pPr>
                      <a:r>
                        <a:rPr lang="en-GB" sz="1600" dirty="0">
                          <a:effectLst/>
                          <a:latin typeface="Arial" panose="020B0604020202020204" pitchFamily="34" charset="0"/>
                          <a:cs typeface="Arial" panose="020B0604020202020204" pitchFamily="34" charset="0"/>
                        </a:rPr>
                        <a:t> </a:t>
                      </a:r>
                    </a:p>
                    <a:p>
                      <a:pPr algn="just" hangingPunct="0">
                        <a:spcAft>
                          <a:spcPts val="600"/>
                        </a:spcAft>
                      </a:pPr>
                      <a:endParaRPr lang="en-GB" sz="1600" dirty="0">
                        <a:effectLst/>
                        <a:latin typeface="Arial" panose="020B0604020202020204" pitchFamily="34" charset="0"/>
                        <a:cs typeface="Arial" panose="020B0604020202020204" pitchFamily="34" charset="0"/>
                      </a:endParaRPr>
                    </a:p>
                  </a:txBody>
                  <a:tcPr marL="42040" marR="42040" marT="0" marB="0"/>
                </a:tc>
                <a:tc>
                  <a:txBody>
                    <a:bodyPr/>
                    <a:lstStyle/>
                    <a:p>
                      <a:pPr algn="ctr" hangingPunct="0">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algn="ctr" hangingPunct="0">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2538932384"/>
                  </a:ext>
                </a:extLst>
              </a:tr>
              <a:tr h="175168">
                <a:tc>
                  <a:txBody>
                    <a:bodyPr/>
                    <a:lstStyle/>
                    <a:p>
                      <a:pPr algn="just" hangingPunct="0">
                        <a:spcAft>
                          <a:spcPts val="600"/>
                        </a:spcAft>
                      </a:pPr>
                      <a:r>
                        <a:rPr lang="en-GB" sz="1600" dirty="0">
                          <a:effectLst/>
                          <a:latin typeface="Arial" panose="020B0604020202020204" pitchFamily="34" charset="0"/>
                          <a:cs typeface="Arial" panose="020B0604020202020204" pitchFamily="34" charset="0"/>
                        </a:rPr>
                        <a:t>2. Knowledge and Understanding Skills</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tc>
                  <a:txBody>
                    <a:bodyPr/>
                    <a:lstStyle/>
                    <a:p>
                      <a:pPr algn="ctr" hangingPunct="0">
                        <a:spcAft>
                          <a:spcPts val="0"/>
                        </a:spcAft>
                      </a:pPr>
                      <a:r>
                        <a:rPr lang="en-GB" sz="1600" dirty="0">
                          <a:effectLst/>
                          <a:latin typeface="Arial" panose="020B0604020202020204" pitchFamily="34" charset="0"/>
                          <a:cs typeface="Arial" panose="020B0604020202020204" pitchFamily="34" charset="0"/>
                        </a:rPr>
                        <a:t>20</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2256571577"/>
                  </a:ext>
                </a:extLst>
              </a:tr>
              <a:tr h="625935">
                <a:tc>
                  <a:txBody>
                    <a:bodyPr/>
                    <a:lstStyle/>
                    <a:p>
                      <a:pPr algn="just" hangingPunct="0">
                        <a:spcAft>
                          <a:spcPts val="600"/>
                        </a:spcAft>
                      </a:pPr>
                      <a:r>
                        <a:rPr lang="en-GB" sz="1600" dirty="0">
                          <a:effectLst/>
                          <a:latin typeface="Arial" panose="020B0604020202020204" pitchFamily="34" charset="0"/>
                          <a:cs typeface="Arial" panose="020B0604020202020204" pitchFamily="34" charset="0"/>
                        </a:rPr>
                        <a:t> </a:t>
                      </a:r>
                    </a:p>
                  </a:txBody>
                  <a:tcPr marL="42040" marR="42040" marT="0" marB="0"/>
                </a:tc>
                <a:tc>
                  <a:txBody>
                    <a:bodyPr/>
                    <a:lstStyle/>
                    <a:p>
                      <a:pPr algn="ctr" hangingPunct="0">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algn="ctr" hangingPunct="0">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4020247682"/>
                  </a:ext>
                </a:extLst>
              </a:tr>
              <a:tr h="175168">
                <a:tc>
                  <a:txBody>
                    <a:bodyPr/>
                    <a:lstStyle/>
                    <a:p>
                      <a:pPr algn="just" hangingPunct="0">
                        <a:spcAft>
                          <a:spcPts val="0"/>
                        </a:spcAft>
                      </a:pPr>
                      <a:r>
                        <a:rPr lang="en-GB" sz="1600">
                          <a:effectLst/>
                          <a:latin typeface="Arial" panose="020B0604020202020204" pitchFamily="34" charset="0"/>
                          <a:cs typeface="Arial" panose="020B0604020202020204" pitchFamily="34" charset="0"/>
                        </a:rPr>
                        <a:t>3. Cognitive and Intellectual Skills</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tc>
                  <a:txBody>
                    <a:bodyPr/>
                    <a:lstStyle/>
                    <a:p>
                      <a:pPr algn="ctr" hangingPunct="0">
                        <a:spcAft>
                          <a:spcPts val="0"/>
                        </a:spcAft>
                      </a:pPr>
                      <a:r>
                        <a:rPr lang="en-GB" sz="1600" dirty="0">
                          <a:effectLst/>
                          <a:latin typeface="Arial" panose="020B0604020202020204" pitchFamily="34" charset="0"/>
                          <a:cs typeface="Arial" panose="020B0604020202020204" pitchFamily="34" charset="0"/>
                        </a:rPr>
                        <a:t>20</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2764745108"/>
                  </a:ext>
                </a:extLst>
              </a:tr>
              <a:tr h="625935">
                <a:tc>
                  <a:txBody>
                    <a:bodyPr/>
                    <a:lstStyle/>
                    <a:p>
                      <a:pPr algn="just" hangingPunct="0">
                        <a:spcAft>
                          <a:spcPts val="600"/>
                        </a:spcAft>
                      </a:pPr>
                      <a:r>
                        <a:rPr lang="en-GB" sz="1600" dirty="0">
                          <a:effectLst/>
                          <a:latin typeface="Arial" panose="020B0604020202020204" pitchFamily="34" charset="0"/>
                          <a:cs typeface="Arial" panose="020B0604020202020204" pitchFamily="34" charset="0"/>
                        </a:rPr>
                        <a:t> </a:t>
                      </a:r>
                    </a:p>
                    <a:p>
                      <a:pPr algn="just" hangingPunct="0">
                        <a:spcAft>
                          <a:spcPts val="600"/>
                        </a:spcAft>
                      </a:pPr>
                      <a:endParaRPr lang="en-GB" sz="1600" dirty="0">
                        <a:effectLst/>
                        <a:latin typeface="Arial" panose="020B0604020202020204" pitchFamily="34" charset="0"/>
                        <a:cs typeface="Arial" panose="020B0604020202020204" pitchFamily="34" charset="0"/>
                      </a:endParaRPr>
                    </a:p>
                  </a:txBody>
                  <a:tcPr marL="42040" marR="42040" marT="0" marB="0"/>
                </a:tc>
                <a:tc>
                  <a:txBody>
                    <a:bodyPr/>
                    <a:lstStyle/>
                    <a:p>
                      <a:pPr algn="ctr" hangingPunct="0">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algn="ctr" hangingPunct="0">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4178388215"/>
                  </a:ext>
                </a:extLst>
              </a:tr>
              <a:tr h="175168">
                <a:tc>
                  <a:txBody>
                    <a:bodyPr/>
                    <a:lstStyle/>
                    <a:p>
                      <a:pPr algn="just" hangingPunct="0">
                        <a:spcAft>
                          <a:spcPts val="0"/>
                        </a:spcAft>
                      </a:pPr>
                      <a:r>
                        <a:rPr lang="en-GB" sz="1600">
                          <a:effectLst/>
                          <a:latin typeface="Arial" panose="020B0604020202020204" pitchFamily="34" charset="0"/>
                          <a:cs typeface="Arial" panose="020B0604020202020204" pitchFamily="34" charset="0"/>
                        </a:rPr>
                        <a:t>4. Practical Application Skills</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tc>
                  <a:txBody>
                    <a:bodyPr/>
                    <a:lstStyle/>
                    <a:p>
                      <a:pPr algn="ctr" hangingPunct="0">
                        <a:spcAft>
                          <a:spcPts val="0"/>
                        </a:spcAft>
                      </a:pPr>
                      <a:r>
                        <a:rPr lang="en-GB" sz="1600" dirty="0">
                          <a:effectLst/>
                          <a:latin typeface="Arial" panose="020B0604020202020204" pitchFamily="34" charset="0"/>
                          <a:ea typeface="Times New Roman" panose="02020603050405020304" pitchFamily="18" charset="0"/>
                          <a:cs typeface="Arial" panose="020B0604020202020204" pitchFamily="34" charset="0"/>
                        </a:rPr>
                        <a:t>20</a:t>
                      </a:r>
                    </a:p>
                  </a:txBody>
                  <a:tcPr marL="42040" marR="42040" marT="0" marB="0"/>
                </a:tc>
                <a:extLst>
                  <a:ext uri="{0D108BD9-81ED-4DB2-BD59-A6C34878D82A}">
                    <a16:rowId xmlns:a16="http://schemas.microsoft.com/office/drawing/2014/main" val="1493757447"/>
                  </a:ext>
                </a:extLst>
              </a:tr>
              <a:tr h="513827">
                <a:tc>
                  <a:txBody>
                    <a:bodyPr/>
                    <a:lstStyle/>
                    <a:p>
                      <a:pPr algn="just" hangingPunct="0">
                        <a:spcAft>
                          <a:spcPts val="600"/>
                        </a:spcAft>
                      </a:pPr>
                      <a:r>
                        <a:rPr lang="en-GB" sz="1600" dirty="0">
                          <a:effectLst/>
                          <a:latin typeface="Arial" panose="020B0604020202020204" pitchFamily="34" charset="0"/>
                          <a:cs typeface="Arial" panose="020B0604020202020204" pitchFamily="34" charset="0"/>
                        </a:rPr>
                        <a:t> </a:t>
                      </a:r>
                    </a:p>
                    <a:p>
                      <a:pPr algn="just" hangingPunct="0">
                        <a:spcAft>
                          <a:spcPts val="600"/>
                        </a:spcAft>
                      </a:pPr>
                      <a:r>
                        <a:rPr lang="en-GB" sz="1600" dirty="0">
                          <a:effectLst/>
                          <a:latin typeface="Arial" panose="020B0604020202020204" pitchFamily="34" charset="0"/>
                          <a:cs typeface="Arial" panose="020B0604020202020204" pitchFamily="34" charset="0"/>
                        </a:rPr>
                        <a:t> </a:t>
                      </a:r>
                    </a:p>
                  </a:txBody>
                  <a:tcPr marL="42040" marR="42040" marT="0" marB="0"/>
                </a:tc>
                <a:tc>
                  <a:txBody>
                    <a:bodyPr/>
                    <a:lstStyle/>
                    <a:p>
                      <a:pPr algn="ctr" hangingPunct="0">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2221296715"/>
                  </a:ext>
                </a:extLst>
              </a:tr>
              <a:tr h="175168">
                <a:tc>
                  <a:txBody>
                    <a:bodyPr/>
                    <a:lstStyle/>
                    <a:p>
                      <a:pPr algn="just" hangingPunct="0">
                        <a:spcAft>
                          <a:spcPts val="0"/>
                        </a:spcAft>
                      </a:pPr>
                      <a:r>
                        <a:rPr lang="en-GB" sz="1600">
                          <a:effectLst/>
                          <a:latin typeface="Arial" panose="020B0604020202020204" pitchFamily="34" charset="0"/>
                          <a:cs typeface="Arial" panose="020B0604020202020204" pitchFamily="34" charset="0"/>
                        </a:rPr>
                        <a:t>5. Transferable Skills for Life and Professional Practice</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tc>
                  <a:txBody>
                    <a:bodyPr/>
                    <a:lstStyle/>
                    <a:p>
                      <a:pPr algn="ctr" hangingPunct="0">
                        <a:spcAft>
                          <a:spcPts val="0"/>
                        </a:spcAft>
                      </a:pPr>
                      <a:r>
                        <a:rPr lang="en-GB" sz="1600" dirty="0">
                          <a:effectLst/>
                          <a:latin typeface="Arial" panose="020B0604020202020204" pitchFamily="34" charset="0"/>
                          <a:cs typeface="Arial" panose="020B0604020202020204" pitchFamily="34" charset="0"/>
                        </a:rPr>
                        <a:t>30</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1011710020"/>
                  </a:ext>
                </a:extLst>
              </a:tr>
              <a:tr h="401720">
                <a:tc>
                  <a:txBody>
                    <a:bodyPr/>
                    <a:lstStyle/>
                    <a:p>
                      <a:pPr algn="just" hangingPunct="0">
                        <a:spcAft>
                          <a:spcPts val="600"/>
                        </a:spcAft>
                      </a:pPr>
                      <a:r>
                        <a:rPr lang="en-GB" sz="1600" dirty="0">
                          <a:effectLst/>
                          <a:latin typeface="Arial" panose="020B0604020202020204" pitchFamily="34" charset="0"/>
                          <a:cs typeface="Arial" panose="020B0604020202020204" pitchFamily="34" charset="0"/>
                        </a:rPr>
                        <a:t> </a:t>
                      </a:r>
                    </a:p>
                    <a:p>
                      <a:pPr algn="just" hangingPunct="0">
                        <a:spcAft>
                          <a:spcPts val="600"/>
                        </a:spcAft>
                      </a:pPr>
                      <a:endParaRPr lang="en-GB" sz="1600" dirty="0">
                        <a:effectLst/>
                        <a:latin typeface="Arial" panose="020B0604020202020204" pitchFamily="34" charset="0"/>
                        <a:cs typeface="Arial" panose="020B0604020202020204" pitchFamily="34" charset="0"/>
                      </a:endParaRPr>
                    </a:p>
                  </a:txBody>
                  <a:tcPr marL="42040" marR="42040" marT="0" marB="0"/>
                </a:tc>
                <a:tc>
                  <a:txBody>
                    <a:bodyPr/>
                    <a:lstStyle/>
                    <a:p>
                      <a:pPr algn="ctr" hangingPunct="0">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882877022"/>
                  </a:ext>
                </a:extLst>
              </a:tr>
            </a:tbl>
          </a:graphicData>
        </a:graphic>
      </p:graphicFrame>
      <p:sp>
        <p:nvSpPr>
          <p:cNvPr id="3" name="Slide Number Placeholder 2"/>
          <p:cNvSpPr>
            <a:spLocks noGrp="1"/>
          </p:cNvSpPr>
          <p:nvPr>
            <p:ph type="sldNum" sz="quarter" idx="12"/>
          </p:nvPr>
        </p:nvSpPr>
        <p:spPr/>
        <p:txBody>
          <a:bodyPr/>
          <a:lstStyle/>
          <a:p>
            <a:fld id="{2605648E-1F9A-490B-9107-CB73134E3F11}" type="slidenum">
              <a:rPr lang="en-US" altLang="en-US" smtClean="0"/>
              <a:pPr/>
              <a:t>16</a:t>
            </a:fld>
            <a:endParaRPr lang="en-US" altLang="en-US"/>
          </a:p>
        </p:txBody>
      </p:sp>
    </p:spTree>
    <p:extLst>
      <p:ext uri="{BB962C8B-B14F-4D97-AF65-F5344CB8AC3E}">
        <p14:creationId xmlns:p14="http://schemas.microsoft.com/office/powerpoint/2010/main" val="2625621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TM04033929[[fn=Slate]]</Template>
  <TotalTime>470</TotalTime>
  <Words>1160</Words>
  <Application>Microsoft Office PowerPoint</Application>
  <PresentationFormat>Widescreen</PresentationFormat>
  <Paragraphs>159</Paragraphs>
  <Slides>16</Slides>
  <Notes>6</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16</vt:i4>
      </vt:variant>
    </vt:vector>
  </HeadingPairs>
  <TitlesOfParts>
    <vt:vector size="22" baseType="lpstr">
      <vt:lpstr>Arial</vt:lpstr>
      <vt:lpstr>Calibri</vt:lpstr>
      <vt:lpstr>Trebuchet MS</vt:lpstr>
      <vt:lpstr>Wingdings 3</vt:lpstr>
      <vt:lpstr>Facet</vt:lpstr>
      <vt:lpstr>Microsoft Word Document</vt:lpstr>
      <vt:lpstr>The Inter-Cultural Workplace </vt:lpstr>
      <vt:lpstr>PowerPoint Presentation</vt:lpstr>
      <vt:lpstr>Module Delivery and Weekly Activities</vt:lpstr>
      <vt:lpstr>PowerPoint Presentation</vt:lpstr>
      <vt:lpstr>PowerPoint Presentation</vt:lpstr>
      <vt:lpstr>PowerPoint Presentation</vt:lpstr>
      <vt:lpstr>PowerPoint Presentation</vt:lpstr>
      <vt:lpstr>Why is Understanding Culture in Business Important?</vt:lpstr>
      <vt:lpstr>Inter-Cultural Quotes </vt:lpstr>
      <vt:lpstr>Aims of the Module </vt:lpstr>
      <vt:lpstr>Learning Outcomes </vt:lpstr>
      <vt:lpstr>Assessment </vt:lpstr>
      <vt:lpstr>Assignment 1</vt:lpstr>
      <vt:lpstr>Assignment 1 – Marking Criteria </vt:lpstr>
      <vt:lpstr>Assignment 2</vt:lpstr>
      <vt:lpstr>Assignment 2 – Marking Criteria </vt:lpstr>
    </vt:vector>
  </TitlesOfParts>
  <Company>CSG &amp; CC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Inter-Cultural Workplace</dc:title>
  <dc:creator>DavinaE</dc:creator>
  <cp:lastModifiedBy>Glenn Behenna</cp:lastModifiedBy>
  <cp:revision>36</cp:revision>
  <dcterms:created xsi:type="dcterms:W3CDTF">2018-09-14T14:24:29Z</dcterms:created>
  <dcterms:modified xsi:type="dcterms:W3CDTF">2022-01-27T10:24:23Z</dcterms:modified>
</cp:coreProperties>
</file>