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4"/>
    <p:sldMasterId id="2147483710" r:id="rId5"/>
  </p:sldMasterIdLst>
  <p:notesMasterIdLst>
    <p:notesMasterId r:id="rId24"/>
  </p:notesMasterIdLst>
  <p:sldIdLst>
    <p:sldId id="258" r:id="rId6"/>
    <p:sldId id="366" r:id="rId7"/>
    <p:sldId id="373" r:id="rId8"/>
    <p:sldId id="374" r:id="rId9"/>
    <p:sldId id="375" r:id="rId10"/>
    <p:sldId id="376" r:id="rId11"/>
    <p:sldId id="377" r:id="rId12"/>
    <p:sldId id="378" r:id="rId13"/>
    <p:sldId id="379" r:id="rId14"/>
    <p:sldId id="380" r:id="rId15"/>
    <p:sldId id="381" r:id="rId16"/>
    <p:sldId id="382" r:id="rId17"/>
    <p:sldId id="383" r:id="rId18"/>
    <p:sldId id="384" r:id="rId19"/>
    <p:sldId id="385" r:id="rId20"/>
    <p:sldId id="386" r:id="rId21"/>
    <p:sldId id="394" r:id="rId22"/>
    <p:sldId id="395" r:id="rId23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  <a:srgbClr val="CCFF99"/>
    <a:srgbClr val="FF0000"/>
    <a:srgbClr val="FFFF00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8392" autoAdjust="0"/>
    <p:restoredTop sz="94585" autoAdjust="0"/>
  </p:normalViewPr>
  <p:slideViewPr>
    <p:cSldViewPr snapToGrid="0">
      <p:cViewPr varScale="1">
        <p:scale>
          <a:sx n="89" d="100"/>
          <a:sy n="89" d="100"/>
        </p:scale>
        <p:origin x="576" y="1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tableStyles" Target="tableStyle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41A2F251-9CE8-4B4C-A843-907739855ED3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61FE5BD4-A26A-4254-98AA-960A0EDC62F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C4590394-C44B-476E-A643-4E3A4D1C4BED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="" xmlns:a14="http://schemas.microsoft.com/office/drawing/2010/main" val="1"/>
            </a:ext>
          </a:extLst>
        </p:spPr>
      </p:sp>
      <p:sp>
        <p:nvSpPr>
          <p:cNvPr id="14341" name="Rectangle 5">
            <a:extLst>
              <a:ext uri="{FF2B5EF4-FFF2-40B4-BE49-F238E27FC236}">
                <a16:creationId xmlns:a16="http://schemas.microsoft.com/office/drawing/2014/main" id="{2C95ADBD-8D44-4052-A4B0-FAD43EB94323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14342" name="Rectangle 6">
            <a:extLst>
              <a:ext uri="{FF2B5EF4-FFF2-40B4-BE49-F238E27FC236}">
                <a16:creationId xmlns:a16="http://schemas.microsoft.com/office/drawing/2014/main" id="{7CA220E0-58DD-4A4E-BCCE-7AE21C21B7BD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343" name="Rectangle 7">
            <a:extLst>
              <a:ext uri="{FF2B5EF4-FFF2-40B4-BE49-F238E27FC236}">
                <a16:creationId xmlns:a16="http://schemas.microsoft.com/office/drawing/2014/main" id="{8ACDDE6D-9F2A-4F2F-A4F9-20373956C93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BA2A446F-DCB7-40DC-BB5C-42DD40F29A9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6036145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>
            <a:extLst>
              <a:ext uri="{FF2B5EF4-FFF2-40B4-BE49-F238E27FC236}">
                <a16:creationId xmlns:a16="http://schemas.microsoft.com/office/drawing/2014/main" id="{33EAC849-8037-45F4-9D38-A3C79393C86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CFF21D8-0E57-4BBB-B950-3E016CDF0FAB}" type="slidenum">
              <a:rPr lang="en-US" altLang="en-US" smtClean="0"/>
              <a:pPr/>
              <a:t>1</a:t>
            </a:fld>
            <a:endParaRPr lang="en-US" altLang="en-US"/>
          </a:p>
        </p:txBody>
      </p:sp>
      <p:sp>
        <p:nvSpPr>
          <p:cNvPr id="6147" name="Rectangle 2">
            <a:extLst>
              <a:ext uri="{FF2B5EF4-FFF2-40B4-BE49-F238E27FC236}">
                <a16:creationId xmlns:a16="http://schemas.microsoft.com/office/drawing/2014/main" id="{A303FA5B-A62C-4570-A5D7-172BD68569E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>
            <a:extLst>
              <a:ext uri="{FF2B5EF4-FFF2-40B4-BE49-F238E27FC236}">
                <a16:creationId xmlns:a16="http://schemas.microsoft.com/office/drawing/2014/main" id="{7946F069-2EE9-4E62-AB87-ACCF8ED86BE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ne 7">
            <a:extLst>
              <a:ext uri="{FF2B5EF4-FFF2-40B4-BE49-F238E27FC236}">
                <a16:creationId xmlns:a16="http://schemas.microsoft.com/office/drawing/2014/main" id="{493421EA-056C-4E20-8124-186FD1DE0CC7}"/>
              </a:ext>
            </a:extLst>
          </p:cNvPr>
          <p:cNvSpPr>
            <a:spLocks noChangeShapeType="1"/>
          </p:cNvSpPr>
          <p:nvPr/>
        </p:nvSpPr>
        <p:spPr bwMode="auto">
          <a:xfrm>
            <a:off x="3327400" y="5402263"/>
            <a:ext cx="5816600" cy="0"/>
          </a:xfrm>
          <a:prstGeom prst="line">
            <a:avLst/>
          </a:prstGeom>
          <a:noFill/>
          <a:ln w="31750">
            <a:solidFill>
              <a:srgbClr val="ED1A2D"/>
            </a:solidFill>
            <a:round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" name="Rectangle 11">
            <a:extLst>
              <a:ext uri="{FF2B5EF4-FFF2-40B4-BE49-F238E27FC236}">
                <a16:creationId xmlns:a16="http://schemas.microsoft.com/office/drawing/2014/main" id="{A3AD14C6-28C1-4F26-9367-1C85D28709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20950" y="0"/>
            <a:ext cx="4100513" cy="198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US" altLang="en-US" sz="1000" b="1">
              <a:solidFill>
                <a:srgbClr val="ED1A2D"/>
              </a:solidFill>
              <a:latin typeface="Arial Narrow" panose="020B0606020202030204" pitchFamily="34" charset="0"/>
            </a:endParaRP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429000" y="1600200"/>
            <a:ext cx="5621338" cy="2195513"/>
          </a:xfrm>
          <a:extLst>
            <a:ext uri="{AF507438-7753-43e0-B8FC-AC1667EBCBE1}">
              <a14:hiddenEffects xmlns="" xmlns:a14="http://schemas.microsoft.com/office/drawing/2010/main">
                <a:effectLst>
                  <a:outerShdw dist="56796" dir="1593903" algn="ctr" rotWithShape="0">
                    <a:schemeClr val="tx2"/>
                  </a:outerShdw>
                </a:effectLst>
              </a14:hiddenEffects>
            </a:ext>
          </a:extLst>
        </p:spPr>
        <p:txBody>
          <a:bodyPr lIns="0" tIns="0" rIns="0" bIns="0" anchor="ctr"/>
          <a:lstStyle>
            <a:lvl1pPr defTabSz="914400">
              <a:lnSpc>
                <a:spcPct val="80000"/>
              </a:lnSpc>
              <a:defRPr sz="6000">
                <a:solidFill>
                  <a:srgbClr val="EAEAEA"/>
                </a:solidFill>
              </a:defRPr>
            </a:lvl1pPr>
          </a:lstStyle>
          <a:p>
            <a:pPr lvl="0"/>
            <a:r>
              <a:rPr lang="en-US" altLang="en-US" noProof="0"/>
              <a:t>Click to edit Master title style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429000" y="5621338"/>
            <a:ext cx="5621338" cy="192087"/>
          </a:xfrm>
        </p:spPr>
        <p:txBody>
          <a:bodyPr lIns="0" tIns="0" rIns="0" bIns="0"/>
          <a:lstStyle>
            <a:lvl1pPr marL="0" indent="0">
              <a:lnSpc>
                <a:spcPct val="90000"/>
              </a:lnSpc>
              <a:spcBef>
                <a:spcPct val="0"/>
              </a:spcBef>
              <a:buClrTx/>
              <a:buFontTx/>
              <a:buNone/>
              <a:defRPr sz="1400" b="0">
                <a:solidFill>
                  <a:srgbClr val="FFFF66"/>
                </a:solidFill>
              </a:defRPr>
            </a:lvl1pPr>
          </a:lstStyle>
          <a:p>
            <a:pPr lvl="0"/>
            <a:r>
              <a:rPr lang="en-US" altLang="en-US" noProof="0"/>
              <a:t>Click to edit Master subtitle style</a:t>
            </a:r>
          </a:p>
        </p:txBody>
      </p:sp>
      <p:sp>
        <p:nvSpPr>
          <p:cNvPr id="6" name="Rectangle 8">
            <a:extLst>
              <a:ext uri="{FF2B5EF4-FFF2-40B4-BE49-F238E27FC236}">
                <a16:creationId xmlns:a16="http://schemas.microsoft.com/office/drawing/2014/main" id="{939E8295-D36A-40F2-957A-C43CEE12D075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2D42EE-F869-4DBF-A2C7-7062ABF5475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7" name="Rectangle 9">
            <a:extLst>
              <a:ext uri="{FF2B5EF4-FFF2-40B4-BE49-F238E27FC236}">
                <a16:creationId xmlns:a16="http://schemas.microsoft.com/office/drawing/2014/main" id="{F2B4F8D9-7F17-424B-A784-DDF5D5AB3CB8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10">
            <a:extLst>
              <a:ext uri="{FF2B5EF4-FFF2-40B4-BE49-F238E27FC236}">
                <a16:creationId xmlns:a16="http://schemas.microsoft.com/office/drawing/2014/main" id="{8E133588-A8EE-4F55-BECD-6BBDCE402591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xfrm>
            <a:off x="2520950" y="6630988"/>
            <a:ext cx="4100513" cy="198437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697510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4AEB1145-7AC3-463D-B9F4-94184BBE1328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EB78ED-B988-41C4-AA15-B5411B3D76B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AD4F6B87-6F38-475B-A740-F0A81B91D59A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66446E55-5DB1-42B5-A72C-C6045E8F5D1B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29881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A80F11CF-29EB-48B4-8592-8230A614726A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9AC299-5EE3-47C2-9C19-F44CEAB7CE2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B03E3ACA-041A-4F61-A278-1416589B7CE8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91208227-3F79-4084-A5D4-F0A7AA8A339B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776698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93738" y="1371600"/>
            <a:ext cx="4102100" cy="19431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48238" y="1371600"/>
            <a:ext cx="4102100" cy="19431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5507A98F-2D25-40C8-A134-DA7453D2C61D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84DDB4-49C4-44EE-8835-576FA233E43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2E1FD6E8-1D7D-4213-978B-2B90D3FCEE80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4B514C45-A4B6-42A3-9E5A-D7DB68D6461D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262727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8">
            <a:extLst>
              <a:ext uri="{FF2B5EF4-FFF2-40B4-BE49-F238E27FC236}">
                <a16:creationId xmlns:a16="http://schemas.microsoft.com/office/drawing/2014/main" id="{09A38B28-8CC8-46B3-9978-E371B29C1DA1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7643E9-2589-4723-ACB8-DF52B6C589A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8" name="Rectangle 9">
            <a:extLst>
              <a:ext uri="{FF2B5EF4-FFF2-40B4-BE49-F238E27FC236}">
                <a16:creationId xmlns:a16="http://schemas.microsoft.com/office/drawing/2014/main" id="{72146003-3E35-4906-BBAD-E28B9AE52380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10">
            <a:extLst>
              <a:ext uri="{FF2B5EF4-FFF2-40B4-BE49-F238E27FC236}">
                <a16:creationId xmlns:a16="http://schemas.microsoft.com/office/drawing/2014/main" id="{3DED8B77-99C9-4B7D-8492-20DF7E9A6C64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400127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8">
            <a:extLst>
              <a:ext uri="{FF2B5EF4-FFF2-40B4-BE49-F238E27FC236}">
                <a16:creationId xmlns:a16="http://schemas.microsoft.com/office/drawing/2014/main" id="{982B685B-6665-43F6-AC3A-DD050788F125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BB3514-8CA2-49AE-8105-1543F939983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4" name="Rectangle 9">
            <a:extLst>
              <a:ext uri="{FF2B5EF4-FFF2-40B4-BE49-F238E27FC236}">
                <a16:creationId xmlns:a16="http://schemas.microsoft.com/office/drawing/2014/main" id="{98CD29E5-584B-4AAA-90F2-CB8FC2A1ECB7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10">
            <a:extLst>
              <a:ext uri="{FF2B5EF4-FFF2-40B4-BE49-F238E27FC236}">
                <a16:creationId xmlns:a16="http://schemas.microsoft.com/office/drawing/2014/main" id="{605B8869-899F-4453-9EE8-ACF8EF1CB021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792398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67B33F86-54CD-4E86-9463-96FAE8CEA521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50E751-5F85-4861-9219-B1FCFC53831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3" name="Rectangle 9">
            <a:extLst>
              <a:ext uri="{FF2B5EF4-FFF2-40B4-BE49-F238E27FC236}">
                <a16:creationId xmlns:a16="http://schemas.microsoft.com/office/drawing/2014/main" id="{DC8D5D27-70E4-45FA-8C8C-8FD7D97A3023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10">
            <a:extLst>
              <a:ext uri="{FF2B5EF4-FFF2-40B4-BE49-F238E27FC236}">
                <a16:creationId xmlns:a16="http://schemas.microsoft.com/office/drawing/2014/main" id="{9FCC6E30-4D97-4C90-9867-42A283690D05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81827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63CF4FD7-EAC8-4069-9E4D-AD459E014ADA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BDFA09-7B4C-4F08-AEF6-C7AD6A82971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4C8AFBFA-9F16-47CB-B417-DEE6390B8EB5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1EB5F64D-D41D-416D-A433-73B9C28C55C5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001144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CBC1C123-DF25-4003-BCFE-52D089FA7D1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2E2F38-1313-4491-9CD3-AF9F93721F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01950045-200E-42EF-B731-AF3DAEF16EF5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2A7AEEB3-E396-43B1-A568-75615C923E1A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443065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30EE42AC-7562-40E7-8E53-96865415C86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C72B41-5A16-4CCC-B9D1-0A23B80AF53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79EA2A65-526C-45FC-8DE4-D9499DCE11C4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9206BAA2-3721-430D-A285-59EC766B1EBE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862591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61188" y="498475"/>
            <a:ext cx="2089150" cy="28162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93738" y="498475"/>
            <a:ext cx="6115050" cy="28162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02A41FE3-EFE6-4728-A2A5-C1F9C353CEC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A942F2-169B-4BA8-BB35-7DFFAF5ED0F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C99482AE-626E-4B53-B5B1-317D5C44C06C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06F29DB3-5480-4224-80E3-AF897F925DF3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560125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D628FC-B61C-4708-B4FD-C3C31F1CD202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96886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270295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BAC4499-AC2B-4B5D-8F95-46DBF25FFE8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153732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8217D4-4179-4C53-8D83-9A77F6E5D62E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61562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C430EC-85D2-4651-BED8-1353965DF0C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894831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CBE30DB-6960-4D7D-8B80-F67E4EA66F4E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734900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DC55C52-1535-4D47-903F-146E72B4A5E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5168790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9AA73DE-38AE-46ED-8F5A-A2C2D1E8896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7148265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2EBD0C-6A52-4A04-B193-725A6EDCD3DC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056881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77D56DA-12F3-4241-92B5-4C07AF3AE6E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3056756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FE5ED47-ED64-4231-8F3C-6E54925F7047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555890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3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50279E87-C5DE-4A35-A0CB-1A5D9CD4B84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93738" y="498475"/>
            <a:ext cx="8356600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53" tIns="48326" rIns="96653" bIns="48326" numCol="1" anchor="b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096A42F7-FCE7-45A0-B651-A2E12754CC0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93738" y="1371600"/>
            <a:ext cx="8356600" cy="1943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53" tIns="48326" rIns="96653" bIns="48326" numCol="1" anchor="t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8" name="Line 7">
            <a:extLst>
              <a:ext uri="{FF2B5EF4-FFF2-40B4-BE49-F238E27FC236}">
                <a16:creationId xmlns:a16="http://schemas.microsoft.com/office/drawing/2014/main" id="{9730CEBE-3A42-415D-BC47-A70457DF7049}"/>
              </a:ext>
            </a:extLst>
          </p:cNvPr>
          <p:cNvSpPr>
            <a:spLocks noChangeShapeType="1"/>
          </p:cNvSpPr>
          <p:nvPr/>
        </p:nvSpPr>
        <p:spPr bwMode="auto">
          <a:xfrm>
            <a:off x="0" y="1016000"/>
            <a:ext cx="9144000" cy="0"/>
          </a:xfrm>
          <a:prstGeom prst="line">
            <a:avLst/>
          </a:prstGeom>
          <a:noFill/>
          <a:ln w="38100">
            <a:solidFill>
              <a:srgbClr val="ED1A2D"/>
            </a:solidFill>
            <a:round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7176" name="Rectangle 8">
            <a:extLst>
              <a:ext uri="{FF2B5EF4-FFF2-40B4-BE49-F238E27FC236}">
                <a16:creationId xmlns:a16="http://schemas.microsoft.com/office/drawing/2014/main" id="{6F7809B0-F987-43AF-ADB6-E87A5BB4F236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0" y="6477000"/>
            <a:ext cx="762000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53" tIns="48326" rIns="96653" bIns="48326" numCol="1" anchor="t" anchorCtr="0" compatLnSpc="1">
            <a:prstTxWarp prst="textNoShape">
              <a:avLst/>
            </a:prstTxWarp>
          </a:bodyPr>
          <a:lstStyle>
            <a:lvl1pPr algn="ctr" defTabSz="966788" eaLnBrk="1" hangingPunct="1">
              <a:defRPr sz="1600"/>
            </a:lvl1pPr>
          </a:lstStyle>
          <a:p>
            <a:pPr>
              <a:defRPr/>
            </a:pPr>
            <a:fld id="{6C0A8CB2-1A93-44C9-A1C2-802483E0C76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7177" name="Rectangle 9">
            <a:extLst>
              <a:ext uri="{FF2B5EF4-FFF2-40B4-BE49-F238E27FC236}">
                <a16:creationId xmlns:a16="http://schemas.microsoft.com/office/drawing/2014/main" id="{8F480DC0-0117-4102-A1AF-17A4370064E2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065213" y="6630988"/>
            <a:ext cx="2133600" cy="227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800">
                <a:latin typeface="Arial Narrow" panose="020B060602020203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178" name="Rectangle 10">
            <a:extLst>
              <a:ext uri="{FF2B5EF4-FFF2-40B4-BE49-F238E27FC236}">
                <a16:creationId xmlns:a16="http://schemas.microsoft.com/office/drawing/2014/main" id="{19F33B54-0734-40E1-B021-E9F5E13D3FCC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289175" y="6630988"/>
            <a:ext cx="4100513" cy="198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000" b="1">
                <a:solidFill>
                  <a:srgbClr val="ED1A2D"/>
                </a:solidFill>
                <a:latin typeface="Arial Narrow" panose="020B060602020203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032" name="Rectangle 13">
            <a:extLst>
              <a:ext uri="{FF2B5EF4-FFF2-40B4-BE49-F238E27FC236}">
                <a16:creationId xmlns:a16="http://schemas.microsoft.com/office/drawing/2014/main" id="{A8422979-4191-4D24-83E7-B6EB21A9AE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55813" y="0"/>
            <a:ext cx="57245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US" altLang="en-US" sz="1000" b="1">
              <a:solidFill>
                <a:srgbClr val="ED1A2D"/>
              </a:solidFill>
              <a:latin typeface="Arial Narrow" panose="020B0606020202030204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hf hdr="0" ftr="0" dt="0"/>
  <p:txStyles>
    <p:titleStyle>
      <a:lvl1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  <a:lvl2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2pPr>
      <a:lvl3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3pPr>
      <a:lvl4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4pPr>
      <a:lvl5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5pPr>
      <a:lvl6pPr marL="4572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6pPr>
      <a:lvl7pPr marL="9144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7pPr>
      <a:lvl8pPr marL="13716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8pPr>
      <a:lvl9pPr marL="18288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9pPr>
    </p:titleStyle>
    <p:bodyStyle>
      <a:lvl1pPr marL="228600" indent="-228600" algn="l" defTabSz="966788" rtl="0" eaLnBrk="0" fontAlgn="base" hangingPunct="0">
        <a:lnSpc>
          <a:spcPct val="85000"/>
        </a:lnSpc>
        <a:spcBef>
          <a:spcPct val="35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576263" indent="-233363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25513" indent="-234950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2700" indent="-242888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1639888" indent="-242888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C0A8CB2-1A93-44C9-A1C2-802483E0C766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498370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AsHjjRKeHkg" TargetMode="Externa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FCAC4F73-FF53-4D5C-8B79-55DC3DBAFC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1457726"/>
            <a:ext cx="9144000" cy="1098330"/>
          </a:xfrm>
        </p:spPr>
        <p:txBody>
          <a:bodyPr>
            <a:normAutofit lnSpcReduction="10000"/>
          </a:bodyPr>
          <a:lstStyle/>
          <a:p>
            <a:r>
              <a:rPr lang="en-GB" sz="4000" b="1" dirty="0">
                <a:solidFill>
                  <a:schemeClr val="tx1"/>
                </a:solidFill>
              </a:rPr>
              <a:t> </a:t>
            </a:r>
            <a:r>
              <a:rPr lang="en-GB" b="1" dirty="0">
                <a:solidFill>
                  <a:schemeClr val="tx1"/>
                </a:solidFill>
              </a:rPr>
              <a:t>Business Finance: Break Even and Profit and Loss</a:t>
            </a:r>
          </a:p>
          <a:p>
            <a:endParaRPr lang="en-GB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タイトル 1">
            <a:extLst>
              <a:ext uri="{FF2B5EF4-FFF2-40B4-BE49-F238E27FC236}">
                <a16:creationId xmlns:a16="http://schemas.microsoft.com/office/drawing/2014/main" id="{FFAE296B-11CE-4EF2-8149-F7C7F80675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3811" y="414395"/>
            <a:ext cx="6396361" cy="515884"/>
          </a:xfrm>
        </p:spPr>
        <p:txBody>
          <a:bodyPr>
            <a:no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+mn-lt"/>
                <a:cs typeface="Arial Rounded MT Bold" panose="020F0704030504030204" pitchFamily="34" charset="0"/>
              </a:rPr>
              <a:t>Learning</a:t>
            </a:r>
            <a:r>
              <a:rPr lang="en-US" altLang="ja-JP" sz="3200" b="1" dirty="0">
                <a:solidFill>
                  <a:srgbClr val="00B0F0"/>
                </a:solidFill>
                <a:latin typeface="+mn-lt"/>
                <a:cs typeface="Arial Rounded MT Bold" panose="020F0704030504030204" pitchFamily="34" charset="0"/>
              </a:rPr>
              <a:t> </a:t>
            </a:r>
            <a:r>
              <a:rPr lang="en-US" sz="3200" b="1" dirty="0">
                <a:solidFill>
                  <a:srgbClr val="00B0F0"/>
                </a:solidFill>
                <a:latin typeface="+mn-lt"/>
                <a:cs typeface="Arial Rounded MT Bold" panose="020F0704030504030204" pitchFamily="34" charset="0"/>
              </a:rPr>
              <a:t>Objectives:</a:t>
            </a:r>
            <a:endParaRPr lang="en-US" altLang="ja-JP" sz="3200" dirty="0">
              <a:solidFill>
                <a:srgbClr val="00B0F0"/>
              </a:solidFill>
              <a:latin typeface="+mn-lt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625994" y="2157745"/>
            <a:ext cx="812005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b="1" dirty="0">
                <a:latin typeface="Calibri"/>
                <a:cs typeface="Calibri"/>
              </a:rPr>
              <a:t>Break Even Analysis 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1"/>
                </a:solidFill>
              </a:rPr>
              <a:t>Break Even </a:t>
            </a: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466515" y="2054891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4" name="Rectangle 3"/>
          <p:cNvSpPr/>
          <p:nvPr/>
        </p:nvSpPr>
        <p:spPr>
          <a:xfrm>
            <a:off x="608110" y="1983468"/>
            <a:ext cx="815582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endParaRPr lang="en-US" dirty="0"/>
          </a:p>
          <a:p>
            <a:pPr algn="just"/>
            <a:endParaRPr lang="en-US" dirty="0"/>
          </a:p>
        </p:txBody>
      </p:sp>
      <p:sp>
        <p:nvSpPr>
          <p:cNvPr id="6" name="Rectangle 5"/>
          <p:cNvSpPr/>
          <p:nvPr/>
        </p:nvSpPr>
        <p:spPr>
          <a:xfrm>
            <a:off x="322522" y="2129137"/>
            <a:ext cx="8345254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000" dirty="0">
                <a:latin typeface="Calibri"/>
                <a:cs typeface="Calibri"/>
              </a:rPr>
              <a:t>Break‐even analysis is a simple attempt to estimate the volume point at which a firm can break‐even (earn no profits but make no losses) on a product, a product line, on a factory, or even across a whole business. It is based simplifying assumptions that some costs are fixed with respect to volume and others are variable and that prices are constant.</a:t>
            </a:r>
          </a:p>
          <a:p>
            <a:pPr algn="just"/>
            <a:endParaRPr lang="en-GB" sz="2000" dirty="0">
              <a:latin typeface="Calibri"/>
              <a:cs typeface="Calibri"/>
            </a:endParaRPr>
          </a:p>
          <a:p>
            <a:pPr algn="just"/>
            <a:r>
              <a:rPr lang="en-GB" sz="2000" dirty="0">
                <a:latin typeface="Calibri"/>
                <a:cs typeface="Calibri"/>
              </a:rPr>
              <a:t> </a:t>
            </a:r>
          </a:p>
          <a:p>
            <a:pPr algn="just"/>
            <a:r>
              <a:rPr lang="en-GB" sz="2000" b="1" dirty="0">
                <a:latin typeface="Calibri"/>
                <a:cs typeface="Calibri"/>
              </a:rPr>
              <a:t>The point at which a company has sold enough products or services to have covered all their costs is known as the break-even point.</a:t>
            </a:r>
          </a:p>
          <a:p>
            <a:pPr algn="just"/>
            <a:r>
              <a:rPr lang="en-GB" sz="2000" dirty="0">
                <a:latin typeface="Calibri"/>
                <a:cs typeface="Calibri"/>
              </a:rPr>
              <a:t> </a:t>
            </a:r>
          </a:p>
          <a:p>
            <a:pPr algn="ctr"/>
            <a:r>
              <a:rPr lang="en-GB" sz="20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cs typeface="Calibri"/>
              </a:rPr>
              <a:t>Break-even is when a business is making neither a profit nor a loss.</a:t>
            </a:r>
          </a:p>
        </p:txBody>
      </p:sp>
    </p:spTree>
    <p:extLst>
      <p:ext uri="{BB962C8B-B14F-4D97-AF65-F5344CB8AC3E}">
        <p14:creationId xmlns:p14="http://schemas.microsoft.com/office/powerpoint/2010/main" val="14770894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rgbClr val="00B0F0"/>
                </a:solidFill>
                <a:latin typeface="Calibri"/>
                <a:cs typeface="Calibri"/>
              </a:rPr>
              <a:t>Break Even Cont…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 algn="just">
              <a:buNone/>
            </a:pPr>
            <a:r>
              <a:rPr lang="en-GB" sz="2200" dirty="0">
                <a:latin typeface="Calibri"/>
                <a:cs typeface="Calibri"/>
              </a:rPr>
              <a:t>To be able to accurately calculate the point at which a company breaks even you need to be able to identify all the business costs, such as:</a:t>
            </a:r>
          </a:p>
          <a:p>
            <a:pPr marL="0" indent="0" algn="just">
              <a:buNone/>
            </a:pPr>
            <a:r>
              <a:rPr lang="en-GB" sz="2200" dirty="0">
                <a:latin typeface="Calibri"/>
                <a:cs typeface="Calibri"/>
              </a:rPr>
              <a:t> </a:t>
            </a:r>
          </a:p>
          <a:p>
            <a:pPr algn="just"/>
            <a:r>
              <a:rPr lang="en-GB" sz="2200" dirty="0">
                <a:latin typeface="Calibri"/>
                <a:cs typeface="Calibri"/>
              </a:rPr>
              <a:t>The cost of raw materials</a:t>
            </a:r>
          </a:p>
          <a:p>
            <a:pPr algn="just"/>
            <a:r>
              <a:rPr lang="en-GB" sz="2200" dirty="0">
                <a:latin typeface="Calibri"/>
                <a:cs typeface="Calibri"/>
              </a:rPr>
              <a:t>The cost of salaries</a:t>
            </a:r>
          </a:p>
          <a:p>
            <a:pPr algn="just"/>
            <a:r>
              <a:rPr lang="en-GB" sz="2200" dirty="0">
                <a:latin typeface="Calibri"/>
                <a:cs typeface="Calibri"/>
              </a:rPr>
              <a:t>The cost of energy</a:t>
            </a:r>
          </a:p>
          <a:p>
            <a:pPr algn="just"/>
            <a:r>
              <a:rPr lang="en-GB" sz="2200" dirty="0">
                <a:latin typeface="Calibri"/>
                <a:cs typeface="Calibri"/>
              </a:rPr>
              <a:t>Cost of advertising</a:t>
            </a:r>
          </a:p>
          <a:p>
            <a:pPr marL="0" indent="0" algn="just">
              <a:buNone/>
            </a:pPr>
            <a:endParaRPr lang="en-GB" sz="2200" dirty="0">
              <a:latin typeface="Calibri"/>
              <a:cs typeface="Calibri"/>
            </a:endParaRPr>
          </a:p>
          <a:p>
            <a:pPr marL="0" indent="0" algn="just">
              <a:buNone/>
            </a:pPr>
            <a:r>
              <a:rPr lang="en-GB" sz="2200" dirty="0">
                <a:latin typeface="Calibri"/>
                <a:cs typeface="Calibri"/>
              </a:rPr>
              <a:t>These and many other costs all go towards the output of a business.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>
                <a:latin typeface="Calibri"/>
                <a:cs typeface="Calibri"/>
              </a:rPr>
              <a:pPr>
                <a:defRPr/>
              </a:pPr>
              <a:t>4</a:t>
            </a:fld>
            <a:endParaRPr lang="en-US" altLang="en-US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174769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00B0F0"/>
                </a:solidFill>
                <a:latin typeface="Calibri"/>
                <a:cs typeface="Calibri"/>
              </a:rPr>
              <a:t>Cost</a:t>
            </a:r>
            <a:endParaRPr lang="en-US" dirty="0"/>
          </a:p>
        </p:txBody>
      </p:sp>
      <p:pic>
        <p:nvPicPr>
          <p:cNvPr id="6" name="Content Placeholder 5" descr="Screen Shot 2020-04-13 at 18.49.07.pn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5580" r="-25580"/>
          <a:stretch>
            <a:fillRect/>
          </a:stretch>
        </p:blipFill>
        <p:spPr>
          <a:xfrm>
            <a:off x="457200" y="1600200"/>
            <a:ext cx="8229600" cy="3916363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023452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rgbClr val="00B0F0"/>
                </a:solidFill>
              </a:rPr>
              <a:t>Cost Cont…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dirty="0">
                <a:latin typeface="Calibri"/>
                <a:cs typeface="Calibri"/>
              </a:rPr>
              <a:t>Cost (n) is defined as ‘’</a:t>
            </a:r>
            <a:r>
              <a:rPr lang="en-US" dirty="0"/>
              <a:t>An amount that has to be paid or spent to buy or obtain something’’.</a:t>
            </a:r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US" dirty="0">
                <a:latin typeface="Calibri"/>
                <a:cs typeface="Calibri"/>
              </a:rPr>
              <a:t>Cost can be split into two types: </a:t>
            </a:r>
          </a:p>
          <a:p>
            <a:pPr algn="just"/>
            <a:r>
              <a:rPr lang="en-US" dirty="0">
                <a:latin typeface="Calibri"/>
                <a:cs typeface="Calibri"/>
              </a:rPr>
              <a:t>Fixed Cost</a:t>
            </a:r>
          </a:p>
          <a:p>
            <a:pPr algn="just"/>
            <a:r>
              <a:rPr lang="en-US" dirty="0">
                <a:latin typeface="Calibri"/>
                <a:cs typeface="Calibri"/>
              </a:rPr>
              <a:t>Variable Cost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774300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00B0F0"/>
                </a:solidFill>
                <a:latin typeface="Calibri"/>
                <a:cs typeface="Calibri"/>
              </a:rPr>
              <a:t>Cost Cont… 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rcRect t="-17227" b="-17227"/>
          <a:stretch>
            <a:fillRect/>
          </a:stretch>
        </p:blipFill>
        <p:spPr>
          <a:xfrm>
            <a:off x="457200" y="1600200"/>
            <a:ext cx="8229600" cy="3916363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636946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00B0F0"/>
                </a:solidFill>
                <a:latin typeface="Calibri"/>
                <a:cs typeface="Calibri"/>
              </a:rPr>
              <a:t>Cost Cont…</a:t>
            </a:r>
            <a:endParaRPr lang="en-US" dirty="0">
              <a:solidFill>
                <a:srgbClr val="00B0F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 algn="just">
              <a:buNone/>
            </a:pPr>
            <a:r>
              <a:rPr lang="en-GB" sz="2200" dirty="0">
                <a:latin typeface="Calibri"/>
                <a:cs typeface="Calibri"/>
              </a:rPr>
              <a:t>Total costs of a business are the fixed costs added to the variable costs. A business needs to be able to pay the total costs of a business before it starts to make a profit.</a:t>
            </a:r>
          </a:p>
          <a:p>
            <a:pPr marL="0" indent="0" algn="just">
              <a:buNone/>
            </a:pPr>
            <a:endParaRPr lang="en-GB" sz="2200" dirty="0">
              <a:latin typeface="Calibri"/>
              <a:cs typeface="Calibri"/>
            </a:endParaRPr>
          </a:p>
          <a:p>
            <a:pPr algn="just"/>
            <a:r>
              <a:rPr lang="en-GB" sz="2200" dirty="0">
                <a:latin typeface="Calibri"/>
                <a:cs typeface="Calibri"/>
              </a:rPr>
              <a:t>A company will break-even when total costs equal total sales.</a:t>
            </a:r>
          </a:p>
          <a:p>
            <a:pPr algn="just"/>
            <a:endParaRPr lang="en-GB" sz="2200" dirty="0">
              <a:latin typeface="Calibri"/>
              <a:cs typeface="Calibri"/>
            </a:endParaRPr>
          </a:p>
          <a:p>
            <a:pPr algn="just"/>
            <a:r>
              <a:rPr lang="en-GB" sz="2200" dirty="0">
                <a:latin typeface="Calibri"/>
                <a:cs typeface="Calibri"/>
              </a:rPr>
              <a:t>When calculating break-even it is important to understand how much of the selling price goes towards covering the company's fixed costs. This is known as the contribution.</a:t>
            </a:r>
          </a:p>
          <a:p>
            <a:pPr marL="0" indent="0" algn="ctr">
              <a:buNone/>
            </a:pPr>
            <a:r>
              <a:rPr lang="en-GB" sz="2200" b="1" dirty="0">
                <a:solidFill>
                  <a:srgbClr val="558ED5"/>
                </a:solidFill>
                <a:latin typeface="Calibri"/>
                <a:cs typeface="Calibri"/>
              </a:rPr>
              <a:t>Contribution = Selling Price – Variable costs</a:t>
            </a:r>
          </a:p>
          <a:p>
            <a:pPr marL="0" indent="0" algn="just">
              <a:buNone/>
            </a:pPr>
            <a:endParaRPr lang="en-GB" sz="2200" dirty="0">
              <a:latin typeface="Calibri"/>
              <a:cs typeface="Calibri"/>
            </a:endParaRPr>
          </a:p>
          <a:p>
            <a:pPr marL="0" indent="0">
              <a:buNone/>
            </a:pPr>
            <a:endParaRPr lang="en-US" sz="2200" dirty="0">
              <a:latin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8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131672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00B0F0"/>
                </a:solidFill>
                <a:latin typeface="Calibri"/>
                <a:cs typeface="Calibri"/>
              </a:rPr>
              <a:t>Profit and Loss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dirty="0">
                <a:latin typeface="Calibri"/>
                <a:cs typeface="Calibri"/>
              </a:rPr>
              <a:t>The table below gives an example of Business’s costs and sales </a:t>
            </a:r>
            <a:r>
              <a:rPr lang="en-GB" dirty="0"/>
              <a:t> </a:t>
            </a:r>
          </a:p>
          <a:p>
            <a:pPr marL="0" indent="0" algn="just"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9</a:t>
            </a:fld>
            <a:endParaRPr lang="en-US" alt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891" y="2853972"/>
            <a:ext cx="8667778" cy="26264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42271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00B0F0"/>
                </a:solidFill>
              </a:rPr>
              <a:t>Profit and Loss Cont…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just">
              <a:buNone/>
            </a:pPr>
            <a:r>
              <a:rPr lang="en-GB" sz="2800" dirty="0">
                <a:latin typeface="Calibri"/>
                <a:cs typeface="Calibri"/>
              </a:rPr>
              <a:t>From this table you can see that: </a:t>
            </a:r>
          </a:p>
          <a:p>
            <a:pPr marL="0" indent="0" algn="just">
              <a:buNone/>
            </a:pPr>
            <a:endParaRPr lang="en-GB" sz="2800" dirty="0">
              <a:latin typeface="Calibri"/>
              <a:cs typeface="Calibri"/>
            </a:endParaRPr>
          </a:p>
          <a:p>
            <a:pPr algn="just"/>
            <a:r>
              <a:rPr lang="en-GB" sz="2800" dirty="0">
                <a:latin typeface="Calibri"/>
                <a:cs typeface="Calibri"/>
              </a:rPr>
              <a:t>Fixed costs are £800 regardless of the output</a:t>
            </a:r>
          </a:p>
          <a:p>
            <a:pPr algn="just"/>
            <a:r>
              <a:rPr lang="en-GB" sz="2800" dirty="0">
                <a:latin typeface="Calibri"/>
                <a:cs typeface="Calibri"/>
              </a:rPr>
              <a:t>Variable costs increase as output increases</a:t>
            </a:r>
          </a:p>
          <a:p>
            <a:pPr marL="0" indent="0" algn="just">
              <a:buNone/>
            </a:pPr>
            <a:r>
              <a:rPr lang="en-GB" sz="2800" dirty="0">
                <a:latin typeface="Calibri"/>
                <a:cs typeface="Calibri"/>
              </a:rPr>
              <a:t> </a:t>
            </a:r>
          </a:p>
          <a:p>
            <a:pPr marL="0" indent="0" algn="just">
              <a:buNone/>
            </a:pPr>
            <a:r>
              <a:rPr lang="en-GB" sz="2800" b="1" dirty="0">
                <a:latin typeface="Calibri"/>
                <a:cs typeface="Calibri"/>
              </a:rPr>
              <a:t>Calculating total profit</a:t>
            </a:r>
          </a:p>
          <a:p>
            <a:pPr marL="0" indent="0" algn="just">
              <a:buNone/>
            </a:pPr>
            <a:r>
              <a:rPr lang="en-GB" sz="2800" dirty="0">
                <a:latin typeface="Calibri"/>
                <a:cs typeface="Calibri"/>
              </a:rPr>
              <a:t>To calculate the company's total profit or loss you subtract the total costs from the sales revenue:</a:t>
            </a:r>
          </a:p>
          <a:p>
            <a:pPr marL="0" indent="0" algn="just">
              <a:buNone/>
            </a:pPr>
            <a:endParaRPr lang="en-GB" sz="2800" dirty="0">
              <a:latin typeface="Calibri"/>
              <a:cs typeface="Calibri"/>
            </a:endParaRPr>
          </a:p>
          <a:p>
            <a:pPr marL="0" indent="0" algn="ctr">
              <a:buNone/>
            </a:pPr>
            <a:r>
              <a:rPr lang="en-GB" sz="2800" b="1" dirty="0">
                <a:solidFill>
                  <a:srgbClr val="558ED5"/>
                </a:solidFill>
                <a:latin typeface="Calibri"/>
                <a:cs typeface="Calibri"/>
              </a:rPr>
              <a:t>Total Profit or Loss = Sales revenue – Total costs </a:t>
            </a:r>
          </a:p>
          <a:p>
            <a:pPr marL="0" indent="0" algn="just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10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012219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00B0F0"/>
                </a:solidFill>
                <a:latin typeface="Calibri"/>
                <a:cs typeface="Calibri"/>
              </a:rPr>
              <a:t>Profit and Loss Cont…</a:t>
            </a:r>
            <a:r>
              <a:rPr lang="en-US" dirty="0">
                <a:latin typeface="Calibri"/>
                <a:cs typeface="Calibri"/>
              </a:rPr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pPr marL="0" indent="0" algn="just">
              <a:buNone/>
            </a:pPr>
            <a:r>
              <a:rPr lang="en-US" sz="6500" dirty="0">
                <a:latin typeface="Calibri"/>
                <a:cs typeface="Calibri"/>
              </a:rPr>
              <a:t>When neither a profit nor loss is made the company breaks even. This company would have to sell 200 units to break even.</a:t>
            </a:r>
          </a:p>
          <a:p>
            <a:pPr marL="0" indent="0" algn="just">
              <a:buNone/>
            </a:pPr>
            <a:r>
              <a:rPr lang="en-US" sz="6500" dirty="0">
                <a:latin typeface="Calibri"/>
                <a:cs typeface="Calibri"/>
              </a:rPr>
              <a:t> </a:t>
            </a:r>
          </a:p>
          <a:p>
            <a:pPr marL="0" indent="0" algn="just">
              <a:buNone/>
            </a:pPr>
            <a:r>
              <a:rPr lang="en-US" sz="6500" b="1" dirty="0">
                <a:latin typeface="Calibri"/>
                <a:cs typeface="Calibri"/>
              </a:rPr>
              <a:t>Calculating selling price</a:t>
            </a:r>
          </a:p>
          <a:p>
            <a:pPr marL="0" indent="0" algn="just">
              <a:buNone/>
            </a:pPr>
            <a:r>
              <a:rPr lang="en-US" sz="6500" dirty="0">
                <a:latin typeface="Calibri"/>
                <a:cs typeface="Calibri"/>
              </a:rPr>
              <a:t>Selling price can be calculated by dividing the sales revenue by the output:</a:t>
            </a:r>
          </a:p>
          <a:p>
            <a:pPr marL="0" indent="0" algn="just">
              <a:buNone/>
            </a:pPr>
            <a:endParaRPr lang="en-US" sz="6500" dirty="0">
              <a:latin typeface="Calibri"/>
              <a:cs typeface="Calibri"/>
            </a:endParaRPr>
          </a:p>
          <a:p>
            <a:pPr marL="0" indent="0" algn="ctr">
              <a:buNone/>
            </a:pPr>
            <a:r>
              <a:rPr lang="en-US" sz="6500" b="1" dirty="0">
                <a:solidFill>
                  <a:srgbClr val="558ED5"/>
                </a:solidFill>
                <a:latin typeface="Calibri"/>
                <a:cs typeface="Calibri"/>
              </a:rPr>
              <a:t>Selling Price = Sales revenue/Output </a:t>
            </a:r>
          </a:p>
          <a:p>
            <a:pPr marL="0" indent="0" algn="just">
              <a:buNone/>
            </a:pPr>
            <a:endParaRPr lang="en-US" sz="6500" dirty="0">
              <a:latin typeface="Calibri"/>
              <a:cs typeface="Calibri"/>
            </a:endParaRPr>
          </a:p>
          <a:p>
            <a:pPr marL="0" indent="0" algn="just">
              <a:buNone/>
            </a:pPr>
            <a:r>
              <a:rPr lang="en-US" sz="6500" dirty="0">
                <a:latin typeface="Calibri"/>
                <a:cs typeface="Calibri"/>
              </a:rPr>
              <a:t>In the example above the sales revenue at break-even is £1200 and 200 units are sold. This would mean the selling price per unit would be £6.</a:t>
            </a:r>
          </a:p>
          <a:p>
            <a:pPr marL="0" indent="0" algn="just">
              <a:buNone/>
            </a:pPr>
            <a:r>
              <a:rPr lang="en-US" dirty="0">
                <a:latin typeface="Calibri"/>
                <a:cs typeface="Calibri"/>
              </a:rPr>
              <a:t> 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701181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00B0F0"/>
                </a:solidFill>
                <a:latin typeface="Calibri"/>
                <a:cs typeface="Calibri"/>
              </a:rPr>
              <a:t>Break Even Chart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rcRect t="21400" b="21400"/>
          <a:stretch>
            <a:fillRect/>
          </a:stretch>
        </p:blipFill>
        <p:spPr/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617640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65140"/>
            <a:ext cx="8229600" cy="752498"/>
          </a:xfrm>
        </p:spPr>
        <p:txBody>
          <a:bodyPr>
            <a:normAutofit fontScale="90000"/>
          </a:bodyPr>
          <a:lstStyle/>
          <a:p>
            <a:pPr algn="just"/>
            <a:r>
              <a:rPr lang="en-US" dirty="0">
                <a:solidFill>
                  <a:srgbClr val="00B0F0"/>
                </a:solidFill>
                <a:latin typeface="Calibri"/>
                <a:cs typeface="Calibri"/>
              </a:rPr>
              <a:t>Break Even Chart Cont…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32617"/>
            <a:ext cx="8229600" cy="3884615"/>
          </a:xfrm>
        </p:spPr>
        <p:txBody>
          <a:bodyPr>
            <a:normAutofit fontScale="62500" lnSpcReduction="20000"/>
          </a:bodyPr>
          <a:lstStyle/>
          <a:p>
            <a:pPr marL="0" indent="0" algn="just">
              <a:buNone/>
            </a:pPr>
            <a:r>
              <a:rPr lang="en-GB" dirty="0">
                <a:latin typeface="Calibri"/>
                <a:cs typeface="Calibri"/>
              </a:rPr>
              <a:t>Break-even charts can be produced to make the information easier to understand and analyse. The above break-even chart shows the sales revenue, total costs and fixed costs lines. The point at which the sales revenue line crosses the total costs line represents the break-even point.</a:t>
            </a:r>
          </a:p>
          <a:p>
            <a:pPr marL="0" indent="0" algn="just">
              <a:buNone/>
            </a:pPr>
            <a:endParaRPr lang="en-GB" dirty="0">
              <a:latin typeface="Calibri"/>
              <a:cs typeface="Calibri"/>
            </a:endParaRPr>
          </a:p>
          <a:p>
            <a:pPr marL="0" indent="0" algn="just">
              <a:buNone/>
            </a:pPr>
            <a:r>
              <a:rPr lang="en-GB" dirty="0">
                <a:latin typeface="Calibri"/>
                <a:cs typeface="Calibri"/>
              </a:rPr>
              <a:t>Formula can also be used to interpret break-even information:</a:t>
            </a:r>
          </a:p>
          <a:p>
            <a:pPr marL="0" indent="0">
              <a:buNone/>
            </a:pPr>
            <a:endParaRPr lang="en-GB" dirty="0">
              <a:latin typeface="Calibri"/>
              <a:cs typeface="Calibri"/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558ED5"/>
                </a:solidFill>
                <a:latin typeface="Calibri"/>
                <a:cs typeface="Calibri"/>
              </a:rPr>
              <a:t>Break Even Point = Fixed costs/sales-variable costs </a:t>
            </a:r>
          </a:p>
          <a:p>
            <a:pPr marL="0" indent="0">
              <a:buNone/>
            </a:pPr>
            <a:endParaRPr lang="en-GB" b="1" dirty="0">
              <a:solidFill>
                <a:srgbClr val="558ED5"/>
              </a:solidFill>
              <a:latin typeface="Calibri"/>
              <a:cs typeface="Calibri"/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558ED5"/>
                </a:solidFill>
                <a:latin typeface="Calibri"/>
                <a:cs typeface="Calibri"/>
              </a:rPr>
              <a:t>Selling Price = Sales revenue/output</a:t>
            </a:r>
          </a:p>
          <a:p>
            <a:pPr marL="0" indent="0">
              <a:buNone/>
            </a:pPr>
            <a:endParaRPr lang="en-GB" b="1" dirty="0">
              <a:solidFill>
                <a:srgbClr val="558ED5"/>
              </a:solidFill>
              <a:latin typeface="Calibri"/>
              <a:cs typeface="Calibri"/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558ED5"/>
                </a:solidFill>
                <a:latin typeface="Calibri"/>
                <a:cs typeface="Calibri"/>
              </a:rPr>
              <a:t>Variable cost per unit = </a:t>
            </a:r>
            <a:r>
              <a:rPr lang="en-GB" b="1" u="sng" dirty="0">
                <a:solidFill>
                  <a:srgbClr val="558ED5"/>
                </a:solidFill>
                <a:latin typeface="Calibri"/>
                <a:cs typeface="Calibri"/>
              </a:rPr>
              <a:t>Total cost – fixed cost</a:t>
            </a:r>
            <a:r>
              <a:rPr lang="en-GB" b="1" dirty="0">
                <a:solidFill>
                  <a:srgbClr val="558ED5"/>
                </a:solidFill>
                <a:latin typeface="Calibri"/>
                <a:cs typeface="Calibri"/>
              </a:rPr>
              <a:t>  						   Sales revenue</a:t>
            </a:r>
          </a:p>
          <a:p>
            <a:pPr marL="0" indent="0" algn="just">
              <a:buNone/>
            </a:pPr>
            <a:endParaRPr lang="en-GB" dirty="0">
              <a:latin typeface="Calibri"/>
              <a:cs typeface="Calibri"/>
            </a:endParaRPr>
          </a:p>
          <a:p>
            <a:pPr marL="0" indent="0" algn="just">
              <a:buNone/>
            </a:pPr>
            <a:endParaRPr lang="en-GB" dirty="0">
              <a:latin typeface="Calibri"/>
              <a:cs typeface="Calibri"/>
            </a:endParaRPr>
          </a:p>
          <a:p>
            <a:pPr marL="0" indent="0" algn="just">
              <a:buNone/>
            </a:pPr>
            <a:endParaRPr lang="en-US" dirty="0">
              <a:latin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13</a:t>
            </a:fld>
            <a:endParaRPr lang="en-US" altLang="en-US"/>
          </a:p>
        </p:txBody>
      </p:sp>
      <p:sp>
        <p:nvSpPr>
          <p:cNvPr id="5" name="TextBox 4"/>
          <p:cNvSpPr txBox="1"/>
          <p:nvPr/>
        </p:nvSpPr>
        <p:spPr>
          <a:xfrm>
            <a:off x="9695815" y="4031154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69887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en-US" dirty="0">
                <a:solidFill>
                  <a:srgbClr val="00B0F0"/>
                </a:solidFill>
                <a:latin typeface="Calibri"/>
                <a:cs typeface="Calibri"/>
              </a:rPr>
              <a:t>Break Even </a:t>
            </a:r>
            <a:endParaRPr lang="en-US" dirty="0">
              <a:solidFill>
                <a:srgbClr val="00B0F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14</a:t>
            </a:fld>
            <a:endParaRPr lang="en-US" altLang="en-US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2B6A1A3-1FAA-4283-B783-133473EEB4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Font typeface="Wingdings 3" panose="05040102010807070707" pitchFamily="18" charset="2"/>
              <a:buNone/>
              <a:defRPr/>
            </a:pPr>
            <a:r>
              <a:rPr lang="en-GB" sz="2400" dirty="0">
                <a:latin typeface="Calibri"/>
                <a:ea typeface="+mj-ea"/>
                <a:cs typeface="Calibri"/>
              </a:rPr>
              <a:t>Please refer to the video Link (2.08 Minutes)</a:t>
            </a:r>
          </a:p>
          <a:p>
            <a:pPr marL="0" indent="0">
              <a:buFont typeface="Wingdings 3" panose="05040102010807070707" pitchFamily="18" charset="2"/>
              <a:buNone/>
              <a:defRPr/>
            </a:pPr>
            <a:endParaRPr lang="en-GB" sz="2400" dirty="0">
              <a:solidFill>
                <a:srgbClr val="FF0000"/>
              </a:solidFill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  <a:p>
            <a:pPr marL="0" indent="0">
              <a:buFont typeface="Wingdings 3" panose="05040102010807070707" pitchFamily="18" charset="2"/>
              <a:buNone/>
              <a:defRPr/>
            </a:pPr>
            <a:endParaRPr lang="en-GB" sz="2400" dirty="0">
              <a:solidFill>
                <a:srgbClr val="FF0000"/>
              </a:solidFill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  <a:p>
            <a:pPr marL="0" indent="0" algn="ctr">
              <a:buFont typeface="Wingdings 3" panose="05040102010807070707" pitchFamily="18" charset="2"/>
              <a:buNone/>
              <a:defRPr/>
            </a:pPr>
            <a:r>
              <a:rPr lang="en-GB" sz="2800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https://www.youtube.com/watch?v=AsHjjRKeHkg</a:t>
            </a:r>
            <a:endParaRPr lang="en-GB" sz="2800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Font typeface="Wingdings 3" panose="05040102010807070707" pitchFamily="18" charset="2"/>
              <a:buNone/>
              <a:defRPr/>
            </a:pPr>
            <a:endParaRPr lang="en-GB" sz="2800" dirty="0">
              <a:solidFill>
                <a:srgbClr val="C00000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2B6A1A3-1FAA-4283-B783-133473EEB4F5}"/>
              </a:ext>
            </a:extLst>
          </p:cNvPr>
          <p:cNvSpPr txBox="1">
            <a:spLocks/>
          </p:cNvSpPr>
          <p:nvPr/>
        </p:nvSpPr>
        <p:spPr>
          <a:xfrm>
            <a:off x="228600" y="1295400"/>
            <a:ext cx="8763000" cy="5410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3" panose="05040102010807070707" pitchFamily="18" charset="2"/>
              <a:buNone/>
              <a:defRPr/>
            </a:pPr>
            <a:endParaRPr lang="en-GB" sz="2400">
              <a:solidFill>
                <a:srgbClr val="FF0000"/>
              </a:solidFill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  <a:p>
            <a:pPr marL="0" indent="0">
              <a:buFont typeface="Wingdings 3" panose="05040102010807070707" pitchFamily="18" charset="2"/>
              <a:buNone/>
              <a:defRPr/>
            </a:pPr>
            <a:endParaRPr lang="en-GB" sz="2400">
              <a:solidFill>
                <a:srgbClr val="FF0000"/>
              </a:solidFill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  <a:p>
            <a:pPr marL="0" indent="0">
              <a:buFont typeface="Wingdings 3" panose="05040102010807070707" pitchFamily="18" charset="2"/>
              <a:buNone/>
              <a:defRPr/>
            </a:pPr>
            <a:endParaRPr lang="en-GB" sz="2400">
              <a:solidFill>
                <a:srgbClr val="FF0000"/>
              </a:solidFill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  <a:p>
            <a:pPr marL="0" indent="0">
              <a:buFont typeface="Wingdings 3" panose="05040102010807070707" pitchFamily="18" charset="2"/>
              <a:buNone/>
              <a:defRPr/>
            </a:pPr>
            <a:endParaRPr lang="en-GB" sz="2400">
              <a:solidFill>
                <a:srgbClr val="FF0000"/>
              </a:solidFill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  <a:p>
            <a:pPr marL="0" indent="0">
              <a:buFont typeface="Wingdings 3" panose="05040102010807070707" pitchFamily="18" charset="2"/>
              <a:buNone/>
              <a:defRPr/>
            </a:pPr>
            <a:endParaRPr lang="en-GB" sz="2800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2096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00B0F0"/>
                </a:solidFill>
                <a:latin typeface="Calibri"/>
                <a:cs typeface="Calibri"/>
              </a:rPr>
              <a:t>QUIZ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>
                <a:latin typeface="Calibri"/>
                <a:cs typeface="Calibri"/>
              </a:rPr>
              <a:t>Please refer to the QUIZ sheet provided </a:t>
            </a:r>
          </a:p>
          <a:p>
            <a:pPr marL="0" indent="0">
              <a:buNone/>
            </a:pPr>
            <a:endParaRPr lang="en-US" dirty="0">
              <a:latin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294171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00B0F0"/>
                </a:solidFill>
              </a:rPr>
              <a:t>QUIZ Answer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dirty="0"/>
              <a:t>Q1. Raw Materials </a:t>
            </a:r>
          </a:p>
          <a:p>
            <a:pPr marL="0" indent="0">
              <a:buNone/>
            </a:pPr>
            <a:r>
              <a:rPr lang="en-US" dirty="0"/>
              <a:t>Q2. Rent </a:t>
            </a:r>
          </a:p>
          <a:p>
            <a:pPr marL="0" indent="0">
              <a:buNone/>
            </a:pPr>
            <a:r>
              <a:rPr lang="en-US" dirty="0"/>
              <a:t>Q3. Adding variable costs to fixed costs</a:t>
            </a:r>
          </a:p>
          <a:p>
            <a:pPr marL="0" indent="0">
              <a:buNone/>
            </a:pPr>
            <a:r>
              <a:rPr lang="en-US" dirty="0"/>
              <a:t>Q4. Zero</a:t>
            </a:r>
          </a:p>
          <a:p>
            <a:pPr marL="0" indent="0">
              <a:buNone/>
            </a:pPr>
            <a:r>
              <a:rPr lang="en-US" dirty="0"/>
              <a:t>Q5. Total Cost</a:t>
            </a:r>
          </a:p>
          <a:p>
            <a:pPr marL="0" indent="0">
              <a:buNone/>
            </a:pPr>
            <a:r>
              <a:rPr lang="en-US" dirty="0"/>
              <a:t>Q6. Sales revenue, total costs and fixed costs</a:t>
            </a:r>
          </a:p>
          <a:p>
            <a:pPr marL="0" indent="0">
              <a:buNone/>
            </a:pPr>
            <a:r>
              <a:rPr lang="en-US" dirty="0"/>
              <a:t>Q7. Break even point </a:t>
            </a:r>
          </a:p>
          <a:p>
            <a:pPr marL="0" indent="0">
              <a:buNone/>
            </a:pPr>
            <a:r>
              <a:rPr lang="en-US" dirty="0"/>
              <a:t>Q8. Sales revenue divided by output</a:t>
            </a:r>
          </a:p>
          <a:p>
            <a:pPr marL="0" indent="0">
              <a:buNone/>
            </a:pPr>
            <a:r>
              <a:rPr lang="en-US" dirty="0"/>
              <a:t>Q9. Margin of safety</a:t>
            </a:r>
          </a:p>
          <a:p>
            <a:pPr marL="0" indent="0">
              <a:buNone/>
            </a:pPr>
            <a:r>
              <a:rPr lang="en-US" dirty="0"/>
              <a:t>Q10. Contribution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307649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5742" y="2286555"/>
            <a:ext cx="8229600" cy="1143000"/>
          </a:xfrm>
        </p:spPr>
        <p:txBody>
          <a:bodyPr/>
          <a:lstStyle/>
          <a:p>
            <a:r>
              <a:rPr lang="en-US" dirty="0">
                <a:solidFill>
                  <a:srgbClr val="00B0F0"/>
                </a:solidFill>
              </a:rPr>
              <a:t>Q &amp; 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7355034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00B0F0"/>
                </a:solidFill>
              </a:rPr>
              <a:t>References</a:t>
            </a:r>
            <a:r>
              <a:rPr lang="en-US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 algn="just">
              <a:buNone/>
            </a:pPr>
            <a:r>
              <a:rPr lang="en-US" sz="1600" dirty="0">
                <a:latin typeface="Calibri"/>
                <a:cs typeface="Calibri"/>
              </a:rPr>
              <a:t>Battista, G. L., &amp; </a:t>
            </a:r>
            <a:r>
              <a:rPr lang="en-US" sz="1600" dirty="0" err="1">
                <a:latin typeface="Calibri"/>
                <a:cs typeface="Calibri"/>
              </a:rPr>
              <a:t>Crowningshield</a:t>
            </a:r>
            <a:r>
              <a:rPr lang="en-US" sz="1600" dirty="0">
                <a:latin typeface="Calibri"/>
                <a:cs typeface="Calibri"/>
              </a:rPr>
              <a:t>, G. R. (1966). Cost behavior and breakeven analysis—a different approach. </a:t>
            </a:r>
            <a:r>
              <a:rPr lang="en-US" sz="1600" i="1" dirty="0">
                <a:latin typeface="Calibri"/>
                <a:cs typeface="Calibri"/>
              </a:rPr>
              <a:t>National Association of Accountants NAA Management Accounting</a:t>
            </a:r>
            <a:r>
              <a:rPr lang="en-US" sz="1600" dirty="0">
                <a:latin typeface="Calibri"/>
                <a:cs typeface="Calibri"/>
              </a:rPr>
              <a:t>, 48(2), 3–16.</a:t>
            </a:r>
            <a:endParaRPr lang="en-GB" sz="1600" dirty="0">
              <a:latin typeface="Calibri"/>
              <a:cs typeface="Calibri"/>
            </a:endParaRPr>
          </a:p>
          <a:p>
            <a:pPr marL="0" indent="0" algn="just">
              <a:buNone/>
            </a:pPr>
            <a:endParaRPr lang="en-US" sz="1600" dirty="0">
              <a:latin typeface="Calibri"/>
              <a:cs typeface="Calibri"/>
            </a:endParaRPr>
          </a:p>
          <a:p>
            <a:pPr marL="0" indent="0" algn="just">
              <a:buNone/>
            </a:pPr>
            <a:r>
              <a:rPr lang="en-US" sz="1600" dirty="0" err="1">
                <a:latin typeface="Calibri"/>
                <a:cs typeface="Calibri"/>
              </a:rPr>
              <a:t>Bazerman</a:t>
            </a:r>
            <a:r>
              <a:rPr lang="en-US" sz="1600" dirty="0">
                <a:latin typeface="Calibri"/>
                <a:cs typeface="Calibri"/>
              </a:rPr>
              <a:t>, M. H. (2006). </a:t>
            </a:r>
            <a:r>
              <a:rPr lang="en-US" sz="1600" i="1" dirty="0">
                <a:latin typeface="Calibri"/>
                <a:cs typeface="Calibri"/>
              </a:rPr>
              <a:t>Judgment in managerial decision making</a:t>
            </a:r>
            <a:r>
              <a:rPr lang="en-US" sz="1600" dirty="0">
                <a:latin typeface="Calibri"/>
                <a:cs typeface="Calibri"/>
              </a:rPr>
              <a:t>. 6</a:t>
            </a:r>
            <a:r>
              <a:rPr lang="en-US" sz="1600" baseline="30000" dirty="0">
                <a:latin typeface="Calibri"/>
                <a:cs typeface="Calibri"/>
              </a:rPr>
              <a:t>th</a:t>
            </a:r>
            <a:r>
              <a:rPr lang="en-US" sz="1600" dirty="0">
                <a:latin typeface="Calibri"/>
                <a:cs typeface="Calibri"/>
              </a:rPr>
              <a:t> edition. New York: John Wiley &amp; Sons.</a:t>
            </a:r>
            <a:endParaRPr lang="en-GB" sz="1600" dirty="0">
              <a:latin typeface="Calibri"/>
              <a:cs typeface="Calibri"/>
            </a:endParaRPr>
          </a:p>
          <a:p>
            <a:pPr marL="0" indent="0" algn="just">
              <a:buNone/>
            </a:pPr>
            <a:endParaRPr lang="en-US" sz="1600" dirty="0">
              <a:latin typeface="Calibri"/>
              <a:cs typeface="Calibri"/>
            </a:endParaRPr>
          </a:p>
          <a:p>
            <a:pPr marL="0" indent="0" algn="just">
              <a:buNone/>
            </a:pPr>
            <a:r>
              <a:rPr lang="en-US" sz="1600" dirty="0">
                <a:latin typeface="Calibri"/>
                <a:cs typeface="Calibri"/>
              </a:rPr>
              <a:t>Bell, A. L. (1969). Break-even charts versus marginal graphs. Management Accounting, 59(6), 32–35, 48.</a:t>
            </a:r>
            <a:endParaRPr lang="en-GB" sz="1600" dirty="0">
              <a:latin typeface="Calibri"/>
              <a:cs typeface="Calibri"/>
            </a:endParaRPr>
          </a:p>
          <a:p>
            <a:pPr marL="0" indent="0" algn="just">
              <a:buNone/>
            </a:pPr>
            <a:endParaRPr lang="en-US" sz="1600" dirty="0">
              <a:latin typeface="Calibri"/>
              <a:cs typeface="Calibri"/>
            </a:endParaRPr>
          </a:p>
          <a:p>
            <a:pPr marL="0" indent="0" algn="just">
              <a:buNone/>
            </a:pPr>
            <a:r>
              <a:rPr lang="en-US" sz="1600" dirty="0" err="1">
                <a:latin typeface="Calibri"/>
                <a:cs typeface="Calibri"/>
              </a:rPr>
              <a:t>Brealey</a:t>
            </a:r>
            <a:r>
              <a:rPr lang="en-US" sz="1600" dirty="0">
                <a:latin typeface="Calibri"/>
                <a:cs typeface="Calibri"/>
              </a:rPr>
              <a:t>, R. A., Myers, S. C., and Marcus, A. J. (2008) </a:t>
            </a:r>
            <a:r>
              <a:rPr lang="en-US" sz="1600" i="1" dirty="0">
                <a:latin typeface="Calibri"/>
                <a:cs typeface="Calibri"/>
              </a:rPr>
              <a:t>Fundamentals of Corporate Finance</a:t>
            </a:r>
            <a:r>
              <a:rPr lang="en-US" sz="1600" dirty="0">
                <a:latin typeface="Calibri"/>
                <a:cs typeface="Calibri"/>
              </a:rPr>
              <a:t>. 6</a:t>
            </a:r>
            <a:r>
              <a:rPr lang="en-US" sz="1600" baseline="30000" dirty="0">
                <a:latin typeface="Calibri"/>
                <a:cs typeface="Calibri"/>
              </a:rPr>
              <a:t>th</a:t>
            </a:r>
            <a:r>
              <a:rPr lang="en-US" sz="1600" dirty="0">
                <a:latin typeface="Calibri"/>
                <a:cs typeface="Calibri"/>
              </a:rPr>
              <a:t> edition. McGraw-Hill, NY. </a:t>
            </a:r>
            <a:endParaRPr lang="en-GB" sz="1600" dirty="0">
              <a:latin typeface="Calibri"/>
              <a:cs typeface="Calibri"/>
            </a:endParaRPr>
          </a:p>
          <a:p>
            <a:pPr marL="0" indent="0" algn="just">
              <a:buNone/>
            </a:pPr>
            <a:endParaRPr lang="en-US" sz="1600" dirty="0">
              <a:latin typeface="Calibri"/>
              <a:cs typeface="Calibri"/>
            </a:endParaRPr>
          </a:p>
          <a:p>
            <a:pPr marL="0" indent="0" algn="just">
              <a:buNone/>
            </a:pPr>
            <a:r>
              <a:rPr lang="en-US" sz="1600" dirty="0">
                <a:latin typeface="Calibri"/>
                <a:cs typeface="Calibri"/>
              </a:rPr>
              <a:t>Wentworth, J., and </a:t>
            </a:r>
            <a:r>
              <a:rPr lang="en-US" sz="1600" dirty="0" err="1">
                <a:latin typeface="Calibri"/>
                <a:cs typeface="Calibri"/>
              </a:rPr>
              <a:t>Cafferky</a:t>
            </a:r>
            <a:r>
              <a:rPr lang="en-US" sz="1600" dirty="0">
                <a:latin typeface="Calibri"/>
                <a:cs typeface="Calibri"/>
              </a:rPr>
              <a:t>, M. E. (2010) </a:t>
            </a:r>
            <a:r>
              <a:rPr lang="en-US" sz="1600" i="1" dirty="0">
                <a:latin typeface="Calibri"/>
                <a:cs typeface="Calibri"/>
              </a:rPr>
              <a:t>Breakeven Analysis: The definitive guide to cost-volume-profit analysis. </a:t>
            </a:r>
            <a:r>
              <a:rPr lang="en-US" sz="1600" dirty="0">
                <a:latin typeface="Calibri"/>
                <a:cs typeface="Calibri"/>
              </a:rPr>
              <a:t>1</a:t>
            </a:r>
            <a:r>
              <a:rPr lang="en-US" sz="1600" baseline="30000" dirty="0">
                <a:latin typeface="Calibri"/>
                <a:cs typeface="Calibri"/>
              </a:rPr>
              <a:t>st</a:t>
            </a:r>
            <a:r>
              <a:rPr lang="en-US" sz="1600" dirty="0">
                <a:latin typeface="Calibri"/>
                <a:cs typeface="Calibri"/>
              </a:rPr>
              <a:t> edition. Business Expert Press, USA. </a:t>
            </a:r>
            <a:endParaRPr lang="en-GB" sz="1600" dirty="0">
              <a:latin typeface="Calibri"/>
              <a:cs typeface="Calibri"/>
            </a:endParaRPr>
          </a:p>
          <a:p>
            <a:pPr marL="0" indent="0" algn="just">
              <a:buNone/>
            </a:pPr>
            <a:endParaRPr lang="en-GB" sz="1600" dirty="0">
              <a:latin typeface="Calibri"/>
              <a:cs typeface="Calibri"/>
            </a:endParaRPr>
          </a:p>
          <a:p>
            <a:pPr marL="0" indent="0" algn="just">
              <a:buNone/>
            </a:pPr>
            <a:endParaRPr lang="en-US" sz="1600" dirty="0">
              <a:latin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18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63797703"/>
      </p:ext>
    </p:extLst>
  </p:cSld>
  <p:clrMapOvr>
    <a:masterClrMapping/>
  </p:clrMapOvr>
</p:sld>
</file>

<file path=ppt/theme/theme1.xml><?xml version="1.0" encoding="utf-8"?>
<a:theme xmlns:a="http://schemas.openxmlformats.org/drawingml/2006/main" name="1_Custom Design">
  <a:themeElements>
    <a:clrScheme name="1_Custom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1_Custom Design">
      <a:majorFont>
        <a:latin typeface="Tahoma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1_Custom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ustom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3FA732EB2E03A42BEA0C7E367F049E0" ma:contentTypeVersion="19" ma:contentTypeDescription="Create a new document." ma:contentTypeScope="" ma:versionID="e9e56b7a5c05f15c5d75417978c1aeff">
  <xsd:schema xmlns:xsd="http://www.w3.org/2001/XMLSchema" xmlns:xs="http://www.w3.org/2001/XMLSchema" xmlns:p="http://schemas.microsoft.com/office/2006/metadata/properties" xmlns:ns2="03844916-8be2-4606-8d5e-9c05b0ba38ee" xmlns:ns3="3ee67091-802d-44d5-a08d-fc8a69113cfc" xmlns:ns4="http://schemas.microsoft.com/sharepoint/v4" targetNamespace="http://schemas.microsoft.com/office/2006/metadata/properties" ma:root="true" ma:fieldsID="daacfc296a6ee37d8d19749a8a4eb824" ns2:_="" ns3:_="" ns4:_="">
    <xsd:import namespace="03844916-8be2-4606-8d5e-9c05b0ba38ee"/>
    <xsd:import namespace="3ee67091-802d-44d5-a08d-fc8a69113cfc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Description0" minOccurs="0"/>
                <xsd:element ref="ns2:RevisionNumber" minOccurs="0"/>
                <xsd:element ref="ns2:RevisionDate" minOccurs="0"/>
                <xsd:element ref="ns2:ExcelID" minOccurs="0"/>
                <xsd:element ref="ns2:RevisionDateText" minOccurs="0"/>
                <xsd:element ref="ns2:Delete" minOccurs="0"/>
                <xsd:element ref="ns3:DocumentName"/>
                <xsd:element ref="ns3:DocumentType" minOccurs="0"/>
                <xsd:element ref="ns4:IconOverlay" minOccurs="0"/>
                <xsd:element ref="ns3:Document_x0020_Name_x003a_Prime_x0020_Contract_x0020_Number" minOccurs="0"/>
                <xsd:element ref="ns3:Document_x0020_Name_x003a_Sector0" minOccurs="0"/>
                <xsd:element ref="ns3:Document_x0020_Name_x003a_DataType" minOccurs="0"/>
                <xsd:element ref="ns3:Document_x0020_Name_x003a_DocumentSortOrder" minOccurs="0"/>
                <xsd:element ref="ns3:Document_x0020_Name_x003a_TTerm" minOccurs="0"/>
                <xsd:element ref="ns3:Document_x0020_Type_x003a_Document_x0020_Type_x0020_Summar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3844916-8be2-4606-8d5e-9c05b0ba38ee" elementFormDefault="qualified">
    <xsd:import namespace="http://schemas.microsoft.com/office/2006/documentManagement/types"/>
    <xsd:import namespace="http://schemas.microsoft.com/office/infopath/2007/PartnerControls"/>
    <xsd:element name="Description0" ma:index="8" nillable="true" ma:displayName="Description" ma:indexed="true" ma:internalName="Description0">
      <xsd:simpleType>
        <xsd:restriction base="dms:Text">
          <xsd:maxLength value="255"/>
        </xsd:restriction>
      </xsd:simpleType>
    </xsd:element>
    <xsd:element name="RevisionNumber" ma:index="9" nillable="true" ma:displayName="Revision Number" ma:indexed="true" ma:internalName="RevisionNumber">
      <xsd:simpleType>
        <xsd:restriction base="dms:Text">
          <xsd:maxLength value="255"/>
        </xsd:restriction>
      </xsd:simpleType>
    </xsd:element>
    <xsd:element name="RevisionDate" ma:index="10" nillable="true" ma:displayName="Revision Date" ma:format="DateOnly" ma:indexed="true" ma:internalName="RevisionDate">
      <xsd:simpleType>
        <xsd:restriction base="dms:DateTime"/>
      </xsd:simpleType>
    </xsd:element>
    <xsd:element name="ExcelID" ma:index="11" nillable="true" ma:displayName="Excel ID" ma:internalName="ExcelID" ma:percentage="FALSE">
      <xsd:simpleType>
        <xsd:restriction base="dms:Number"/>
      </xsd:simpleType>
    </xsd:element>
    <xsd:element name="RevisionDateText" ma:index="12" nillable="true" ma:displayName="RevisionDateText" ma:internalName="RevisionDateText">
      <xsd:simpleType>
        <xsd:restriction base="dms:Text">
          <xsd:maxLength value="255"/>
        </xsd:restriction>
      </xsd:simpleType>
    </xsd:element>
    <xsd:element name="Delete" ma:index="13" nillable="true" ma:displayName="Delete" ma:internalName="Delete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e67091-802d-44d5-a08d-fc8a69113cfc" elementFormDefault="qualified">
    <xsd:import namespace="http://schemas.microsoft.com/office/2006/documentManagement/types"/>
    <xsd:import namespace="http://schemas.microsoft.com/office/infopath/2007/PartnerControls"/>
    <xsd:element name="DocumentName" ma:index="15" ma:displayName="Document Name" ma:indexed="true" ma:list="{6b9fd889-a317-488a-8ff4-6dc085c1e58e}" ma:internalName="DocumentName" ma:readOnly="false" ma:showField="Title">
      <xsd:simpleType>
        <xsd:restriction base="dms:Lookup"/>
      </xsd:simpleType>
    </xsd:element>
    <xsd:element name="DocumentType" ma:index="16" nillable="true" ma:displayName="Document Type" ma:list="{d8ddc122-1306-45d9-9add-36b7072e5dc3}" ma:internalName="DocumentType" ma:readOnly="false" ma:showField="Title">
      <xsd:simpleType>
        <xsd:restriction base="dms:Lookup"/>
      </xsd:simpleType>
    </xsd:element>
    <xsd:element name="Document_x0020_Name_x003a_Prime_x0020_Contract_x0020_Number" ma:index="18" nillable="true" ma:displayName="Document Name:Prime Contract Number" ma:list="{6b9fd889-a317-488a-8ff4-6dc085c1e58e}" ma:internalName="Document_x0020_Name_x003a_Prime_x0020_Contract_x0020_Number" ma:readOnly="true" ma:showField="PrimeContractNumber" ma:web="270035fa-6f6d-4602-a9c4-f78d89660855">
      <xsd:simpleType>
        <xsd:restriction base="dms:Lookup"/>
      </xsd:simpleType>
    </xsd:element>
    <xsd:element name="Document_x0020_Name_x003a_Sector0" ma:index="19" nillable="true" ma:displayName="Document Name:Sector0" ma:list="{6b9fd889-a317-488a-8ff4-6dc085c1e58e}" ma:internalName="Document_x0020_Name_x003a_Sector0" ma:readOnly="true" ma:showField="Sector0" ma:web="270035fa-6f6d-4602-a9c4-f78d89660855">
      <xsd:simpleType>
        <xsd:restriction base="dms:Lookup"/>
      </xsd:simpleType>
    </xsd:element>
    <xsd:element name="Document_x0020_Name_x003a_DataType" ma:index="20" nillable="true" ma:displayName="Document Name:DataType" ma:list="{6b9fd889-a317-488a-8ff4-6dc085c1e58e}" ma:internalName="Document_x0020_Name_x003a_DataType" ma:readOnly="true" ma:showField="DataType0" ma:web="270035fa-6f6d-4602-a9c4-f78d89660855">
      <xsd:simpleType>
        <xsd:restriction base="dms:Lookup"/>
      </xsd:simpleType>
    </xsd:element>
    <xsd:element name="Document_x0020_Name_x003a_DocumentSortOrder" ma:index="21" nillable="true" ma:displayName="Document Name:DocumentSortOrder" ma:list="{6b9fd889-a317-488a-8ff4-6dc085c1e58e}" ma:internalName="Document_x0020_Name_x003a_DocumentSortOrder" ma:readOnly="true" ma:showField="DocumentSortOrder" ma:web="270035fa-6f6d-4602-a9c4-f78d89660855">
      <xsd:simpleType>
        <xsd:restriction base="dms:Lookup"/>
      </xsd:simpleType>
    </xsd:element>
    <xsd:element name="Document_x0020_Name_x003a_TTerm" ma:index="22" nillable="true" ma:displayName="Document Name:TTerm" ma:list="{6b9fd889-a317-488a-8ff4-6dc085c1e58e}" ma:internalName="Document_x0020_Name_x003a_TTerm" ma:readOnly="true" ma:showField="TTerm0" ma:web="270035fa-6f6d-4602-a9c4-f78d89660855">
      <xsd:simpleType>
        <xsd:restriction base="dms:Lookup"/>
      </xsd:simpleType>
    </xsd:element>
    <xsd:element name="Document_x0020_Type_x003a_Document_x0020_Type_x0020_Summary" ma:index="23" nillable="true" ma:displayName="Document Type:Document Type Summary" ma:list="{d8ddc122-1306-45d9-9add-36b7072e5dc3}" ma:internalName="Document_x0020_Type_x003a_Document_x0020_Type_x0020_Summary" ma:readOnly="true" ma:showField="DocumentTypeSummary" ma:web="270035fa-6f6d-4602-a9c4-f78d89660855">
      <xsd:simpleType>
        <xsd:restriction base="dms:Lookup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17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LongProperties xmlns="http://schemas.microsoft.com/office/2006/metadata/longProperties"/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44ABBCC-2CF8-40C3-A3AA-D30F445AEE5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3844916-8be2-4606-8d5e-9c05b0ba38ee"/>
    <ds:schemaRef ds:uri="3ee67091-802d-44d5-a08d-fc8a69113cfc"/>
    <ds:schemaRef ds:uri="http://schemas.microsoft.com/sharepoint/v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571792F-8640-4951-A7A6-41C745E5408B}">
  <ds:schemaRefs>
    <ds:schemaRef ds:uri="http://schemas.microsoft.com/office/2006/metadata/longProperties"/>
  </ds:schemaRefs>
</ds:datastoreItem>
</file>

<file path=customXml/itemProps3.xml><?xml version="1.0" encoding="utf-8"?>
<ds:datastoreItem xmlns:ds="http://schemas.openxmlformats.org/officeDocument/2006/customXml" ds:itemID="{14572674-467B-4F88-AD69-8A5182A1BD9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8312</TotalTime>
  <Words>851</Words>
  <Application>Microsoft Macintosh PowerPoint</Application>
  <PresentationFormat>On-screen Show (4:3)</PresentationFormat>
  <Paragraphs>117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18</vt:i4>
      </vt:variant>
    </vt:vector>
  </HeadingPairs>
  <TitlesOfParts>
    <vt:vector size="28" baseType="lpstr">
      <vt:lpstr>Arial</vt:lpstr>
      <vt:lpstr>Arial Narrow</vt:lpstr>
      <vt:lpstr>Calibri</vt:lpstr>
      <vt:lpstr>Myriad Pro</vt:lpstr>
      <vt:lpstr>Tahoma</vt:lpstr>
      <vt:lpstr>Times New Roman</vt:lpstr>
      <vt:lpstr>Wingdings</vt:lpstr>
      <vt:lpstr>Wingdings 3</vt:lpstr>
      <vt:lpstr>1_Custom Design</vt:lpstr>
      <vt:lpstr>20140311PresentationUWTSDTemplate</vt:lpstr>
      <vt:lpstr>PowerPoint Presentation</vt:lpstr>
      <vt:lpstr>Learning Objectives:</vt:lpstr>
      <vt:lpstr>Break Even </vt:lpstr>
      <vt:lpstr>Break Even Cont…</vt:lpstr>
      <vt:lpstr>Cost</vt:lpstr>
      <vt:lpstr>Cost Cont…</vt:lpstr>
      <vt:lpstr>Cost Cont… </vt:lpstr>
      <vt:lpstr>Cost Cont…</vt:lpstr>
      <vt:lpstr>Profit and Loss </vt:lpstr>
      <vt:lpstr>Profit and Loss Cont…</vt:lpstr>
      <vt:lpstr>Profit and Loss Cont… </vt:lpstr>
      <vt:lpstr>Break Even Chart</vt:lpstr>
      <vt:lpstr>Break Even Chart Cont…</vt:lpstr>
      <vt:lpstr>Break Even </vt:lpstr>
      <vt:lpstr>QUIZ</vt:lpstr>
      <vt:lpstr>QUIZ Answer</vt:lpstr>
      <vt:lpstr>Q &amp; A</vt:lpstr>
      <vt:lpstr>References </vt:lpstr>
    </vt:vector>
  </TitlesOfParts>
  <Company>Northrop Grumman Corporation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BasicTools-CauseandEffectDiagram.ppt</dc:title>
  <dc:creator>whiteed1</dc:creator>
  <cp:lastModifiedBy>Afzal Munna</cp:lastModifiedBy>
  <cp:revision>657</cp:revision>
  <dcterms:created xsi:type="dcterms:W3CDTF">2005-02-17T16:44:33Z</dcterms:created>
  <dcterms:modified xsi:type="dcterms:W3CDTF">2021-03-14T17:29:35Z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RevisionNumber">
    <vt:lpwstr/>
  </property>
  <property fmtid="{D5CDD505-2E9C-101B-9397-08002B2CF9AE}" pid="3" name="Delete">
    <vt:lpwstr>No</vt:lpwstr>
  </property>
  <property fmtid="{D5CDD505-2E9C-101B-9397-08002B2CF9AE}" pid="4" name="Description0">
    <vt:lpwstr/>
  </property>
  <property fmtid="{D5CDD505-2E9C-101B-9397-08002B2CF9AE}" pid="5" name="RevisionDate">
    <vt:lpwstr>2005-11-30T00:00:00Z</vt:lpwstr>
  </property>
  <property fmtid="{D5CDD505-2E9C-101B-9397-08002B2CF9AE}" pid="6" name="Order">
    <vt:lpwstr>16300.0000000000</vt:lpwstr>
  </property>
  <property fmtid="{D5CDD505-2E9C-101B-9397-08002B2CF9AE}" pid="7" name="DocumentName">
    <vt:lpwstr>909</vt:lpwstr>
  </property>
  <property fmtid="{D5CDD505-2E9C-101B-9397-08002B2CF9AE}" pid="8" name="DocumentType">
    <vt:lpwstr>18</vt:lpwstr>
  </property>
  <property fmtid="{D5CDD505-2E9C-101B-9397-08002B2CF9AE}" pid="9" name="Document Name">
    <vt:lpwstr>909</vt:lpwstr>
  </property>
  <property fmtid="{D5CDD505-2E9C-101B-9397-08002B2CF9AE}" pid="10" name="Document Type">
    <vt:lpwstr>18</vt:lpwstr>
  </property>
  <property fmtid="{D5CDD505-2E9C-101B-9397-08002B2CF9AE}" pid="11" name="xd_Signature">
    <vt:lpwstr/>
  </property>
  <property fmtid="{D5CDD505-2E9C-101B-9397-08002B2CF9AE}" pid="12" name="RevisionDateText">
    <vt:lpwstr/>
  </property>
  <property fmtid="{D5CDD505-2E9C-101B-9397-08002B2CF9AE}" pid="13" name="TemplateUrl">
    <vt:lpwstr/>
  </property>
  <property fmtid="{D5CDD505-2E9C-101B-9397-08002B2CF9AE}" pid="14" name="xd_ProgID">
    <vt:lpwstr/>
  </property>
  <property fmtid="{D5CDD505-2E9C-101B-9397-08002B2CF9AE}" pid="15" name="ExcelID">
    <vt:lpwstr/>
  </property>
</Properties>
</file>