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3995"/>
    <p:restoredTop sz="62482"/>
  </p:normalViewPr>
  <p:slideViewPr>
    <p:cSldViewPr snapToGrid="0">
      <p:cViewPr varScale="1">
        <p:scale>
          <a:sx n="51" d="100"/>
          <a:sy n="51" d="100"/>
        </p:scale>
        <p:origin x="103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AA79B6-FACF-2149-AB23-E433A424C17C}" type="datetimeFigureOut">
              <a:rPr lang="en-PK" smtClean="0"/>
              <a:t>03/28/2026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798794-882E-9A4B-9049-2C597F5A03CC}" type="slidenum">
              <a:rPr lang="en-PK" smtClean="0"/>
              <a:t>‹#›</a:t>
            </a:fld>
            <a:endParaRPr lang="en-PK"/>
          </a:p>
        </p:txBody>
      </p:sp>
    </p:spTree>
    <p:extLst>
      <p:ext uri="{BB962C8B-B14F-4D97-AF65-F5344CB8AC3E}">
        <p14:creationId xmlns:p14="http://schemas.microsoft.com/office/powerpoint/2010/main" val="3323235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This presentation is centered on the significance of emotional and cultural intelligence in leadership in today’s organisations. The presentation will discuss various theories on leadership, with a specific reference to Emotional Intelligence as described by Daniel Goleman and Cultural Intelligence theories. The presentation will also discuss how these concepts contribute to effective leadership in today’s organisations. The presentation will use real-life UK organisations such as Tesco, NHS, and HSBC to demonstrate the application of these theories and evaluate how leadership is enhanced in a diverse and collaborative working environment</a:t>
            </a:r>
          </a:p>
          <a:p>
            <a:endParaRPr lang="en-PK" dirty="0"/>
          </a:p>
        </p:txBody>
      </p:sp>
      <p:sp>
        <p:nvSpPr>
          <p:cNvPr id="4" name="Slide Number Placeholder 3"/>
          <p:cNvSpPr>
            <a:spLocks noGrp="1"/>
          </p:cNvSpPr>
          <p:nvPr>
            <p:ph type="sldNum" sz="quarter" idx="5"/>
          </p:nvPr>
        </p:nvSpPr>
        <p:spPr/>
        <p:txBody>
          <a:bodyPr/>
          <a:lstStyle/>
          <a:p>
            <a:fld id="{2B798794-882E-9A4B-9049-2C597F5A03CC}" type="slidenum">
              <a:rPr lang="en-PK" smtClean="0"/>
              <a:t>2</a:t>
            </a:fld>
            <a:endParaRPr lang="en-PK"/>
          </a:p>
        </p:txBody>
      </p:sp>
    </p:spTree>
    <p:extLst>
      <p:ext uri="{BB962C8B-B14F-4D97-AF65-F5344CB8AC3E}">
        <p14:creationId xmlns:p14="http://schemas.microsoft.com/office/powerpoint/2010/main" val="39710916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However, modern leadership does not just stop at authority and command, but also includes emotional and cultural intelligence. Emotional intelligence enables leaders to be aware and manage their and others' emotions, while cultural intelligence enables them to effectively work in diverse cultures. In modern UK organizations such as the NHS and Tesco, these are critical skills in the wake of employee diversity. This makes emotional intelligence an important aspect in modern leadership.</a:t>
            </a:r>
          </a:p>
          <a:p>
            <a:endParaRPr lang="en-PK" dirty="0"/>
          </a:p>
        </p:txBody>
      </p:sp>
      <p:sp>
        <p:nvSpPr>
          <p:cNvPr id="4" name="Slide Number Placeholder 3"/>
          <p:cNvSpPr>
            <a:spLocks noGrp="1"/>
          </p:cNvSpPr>
          <p:nvPr>
            <p:ph type="sldNum" sz="quarter" idx="5"/>
          </p:nvPr>
        </p:nvSpPr>
        <p:spPr/>
        <p:txBody>
          <a:bodyPr/>
          <a:lstStyle/>
          <a:p>
            <a:fld id="{2B798794-882E-9A4B-9049-2C597F5A03CC}" type="slidenum">
              <a:rPr lang="en-PK" smtClean="0"/>
              <a:t>3</a:t>
            </a:fld>
            <a:endParaRPr lang="en-PK"/>
          </a:p>
        </p:txBody>
      </p:sp>
    </p:spTree>
    <p:extLst>
      <p:ext uri="{BB962C8B-B14F-4D97-AF65-F5344CB8AC3E}">
        <p14:creationId xmlns:p14="http://schemas.microsoft.com/office/powerpoint/2010/main" val="348601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Emotional intelligence, as a concept, relates to the ability of a leader to be aware and manage emotions in themselves and in others. It plays an important role in building relationships and in enhancing communication and conflict resolution in the workplace. A leader with high emotional intelligence can effectively motivate employees and manage stress levels within the team. In an organizational context, emotional intelligence can be viewed as an important aspect in leadership in contemporary business environments</a:t>
            </a:r>
          </a:p>
          <a:p>
            <a:endParaRPr lang="en-PK" dirty="0"/>
          </a:p>
        </p:txBody>
      </p:sp>
      <p:sp>
        <p:nvSpPr>
          <p:cNvPr id="4" name="Slide Number Placeholder 3"/>
          <p:cNvSpPr>
            <a:spLocks noGrp="1"/>
          </p:cNvSpPr>
          <p:nvPr>
            <p:ph type="sldNum" sz="quarter" idx="5"/>
          </p:nvPr>
        </p:nvSpPr>
        <p:spPr/>
        <p:txBody>
          <a:bodyPr/>
          <a:lstStyle/>
          <a:p>
            <a:fld id="{2B798794-882E-9A4B-9049-2C597F5A03CC}" type="slidenum">
              <a:rPr lang="en-PK" smtClean="0"/>
              <a:t>4</a:t>
            </a:fld>
            <a:endParaRPr lang="en-PK"/>
          </a:p>
        </p:txBody>
      </p:sp>
    </p:spTree>
    <p:extLst>
      <p:ext uri="{BB962C8B-B14F-4D97-AF65-F5344CB8AC3E}">
        <p14:creationId xmlns:p14="http://schemas.microsoft.com/office/powerpoint/2010/main" val="39831325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Goleman’s Emotional Intelligence model has five major components: self-awareness, self-regulation, motivation, empathy, and social skills. These components enable leaders to manage themselves and others effectively. For instance, leaders use empathy to comprehend the needs of the employees, while social skills enable them to communicate effectively. These skills are applied in organisations such as Unilever UK to improve the performance of the teams</a:t>
            </a:r>
          </a:p>
          <a:p>
            <a:endParaRPr lang="en-PK" dirty="0"/>
          </a:p>
        </p:txBody>
      </p:sp>
      <p:sp>
        <p:nvSpPr>
          <p:cNvPr id="4" name="Slide Number Placeholder 3"/>
          <p:cNvSpPr>
            <a:spLocks noGrp="1"/>
          </p:cNvSpPr>
          <p:nvPr>
            <p:ph type="sldNum" sz="quarter" idx="5"/>
          </p:nvPr>
        </p:nvSpPr>
        <p:spPr/>
        <p:txBody>
          <a:bodyPr/>
          <a:lstStyle/>
          <a:p>
            <a:fld id="{2B798794-882E-9A4B-9049-2C597F5A03CC}" type="slidenum">
              <a:rPr lang="en-PK" smtClean="0"/>
              <a:t>5</a:t>
            </a:fld>
            <a:endParaRPr lang="en-PK"/>
          </a:p>
        </p:txBody>
      </p:sp>
    </p:spTree>
    <p:extLst>
      <p:ext uri="{BB962C8B-B14F-4D97-AF65-F5344CB8AC3E}">
        <p14:creationId xmlns:p14="http://schemas.microsoft.com/office/powerpoint/2010/main" val="20865671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In practice, emotional intelligence is applied in various companies, such as Tesco, where leadership training is based on empathy and communication skills. Managers are encouraged to listen to their employees' concerns and respond accordingly, which is likely to improve employee engagement, minimize conflicts, and improve the quality of service delivery to customers. Thus, by applying emotional intelligence, a manager is able to create a conducive working environment, which is likely to improve productivity, and this shows how emotional intelligence is applied in leadership to improve performance</a:t>
            </a:r>
          </a:p>
          <a:p>
            <a:endParaRPr lang="en-PK" dirty="0"/>
          </a:p>
        </p:txBody>
      </p:sp>
      <p:sp>
        <p:nvSpPr>
          <p:cNvPr id="4" name="Slide Number Placeholder 3"/>
          <p:cNvSpPr>
            <a:spLocks noGrp="1"/>
          </p:cNvSpPr>
          <p:nvPr>
            <p:ph type="sldNum" sz="quarter" idx="5"/>
          </p:nvPr>
        </p:nvSpPr>
        <p:spPr/>
        <p:txBody>
          <a:bodyPr/>
          <a:lstStyle/>
          <a:p>
            <a:fld id="{2B798794-882E-9A4B-9049-2C597F5A03CC}" type="slidenum">
              <a:rPr lang="en-PK" smtClean="0"/>
              <a:t>6</a:t>
            </a:fld>
            <a:endParaRPr lang="en-PK"/>
          </a:p>
        </p:txBody>
      </p:sp>
    </p:spTree>
    <p:extLst>
      <p:ext uri="{BB962C8B-B14F-4D97-AF65-F5344CB8AC3E}">
        <p14:creationId xmlns:p14="http://schemas.microsoft.com/office/powerpoint/2010/main" val="969196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Cultural intelligence means the ability of people to effectively work in culturally diverse environments. Cultural intelligence is vital in global organisations where employees have different cultural backgrounds. Leaders with high cultural intelligence can easily change their style to suit different teams. In the UK, the workplace is multicultural, and therefore cultural intelligence is vital to promote inclusion in the workplace</a:t>
            </a:r>
          </a:p>
          <a:p>
            <a:endParaRPr lang="en-PK" dirty="0"/>
          </a:p>
        </p:txBody>
      </p:sp>
      <p:sp>
        <p:nvSpPr>
          <p:cNvPr id="4" name="Slide Number Placeholder 3"/>
          <p:cNvSpPr>
            <a:spLocks noGrp="1"/>
          </p:cNvSpPr>
          <p:nvPr>
            <p:ph type="sldNum" sz="quarter" idx="5"/>
          </p:nvPr>
        </p:nvSpPr>
        <p:spPr/>
        <p:txBody>
          <a:bodyPr/>
          <a:lstStyle/>
          <a:p>
            <a:fld id="{2B798794-882E-9A4B-9049-2C597F5A03CC}" type="slidenum">
              <a:rPr lang="en-PK" smtClean="0"/>
              <a:t>7</a:t>
            </a:fld>
            <a:endParaRPr lang="en-PK"/>
          </a:p>
        </p:txBody>
      </p:sp>
    </p:spTree>
    <p:extLst>
      <p:ext uri="{BB962C8B-B14F-4D97-AF65-F5344CB8AC3E}">
        <p14:creationId xmlns:p14="http://schemas.microsoft.com/office/powerpoint/2010/main" val="2600233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The four key dimensions of the Cultural Intelligence model are cognitive CQ, metacognitive CQ, motivational CQ, and behavioural CQ. The cognitive CQ entails the acquisition of cultural knowledge, the metacognitive CQ entails awareness during interactions with people from different cultures, the motivational CQ entails the level of interest in learning about different cultures, and the behavioural CQ entails the adaptation of behaviour accordingly. These dimensions help the management of HSBC UK effectively manage international teams in the organization</a:t>
            </a:r>
          </a:p>
          <a:p>
            <a:endParaRPr lang="en-PK" dirty="0"/>
          </a:p>
        </p:txBody>
      </p:sp>
      <p:sp>
        <p:nvSpPr>
          <p:cNvPr id="4" name="Slide Number Placeholder 3"/>
          <p:cNvSpPr>
            <a:spLocks noGrp="1"/>
          </p:cNvSpPr>
          <p:nvPr>
            <p:ph type="sldNum" sz="quarter" idx="5"/>
          </p:nvPr>
        </p:nvSpPr>
        <p:spPr/>
        <p:txBody>
          <a:bodyPr/>
          <a:lstStyle/>
          <a:p>
            <a:fld id="{2B798794-882E-9A4B-9049-2C597F5A03CC}" type="slidenum">
              <a:rPr lang="en-PK" smtClean="0"/>
              <a:t>8</a:t>
            </a:fld>
            <a:endParaRPr lang="en-PK"/>
          </a:p>
        </p:txBody>
      </p:sp>
    </p:spTree>
    <p:extLst>
      <p:ext uri="{BB962C8B-B14F-4D97-AF65-F5344CB8AC3E}">
        <p14:creationId xmlns:p14="http://schemas.microsoft.com/office/powerpoint/2010/main" val="14405223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HSBC is an excellent example of the application of cultural intelligence. This is because the company operates in a global environment. The leaders are equipped with the ability to understand cultural differences and respond appropriately. This enables them to build better relationships with global clients and work in teams. Cultural intelligence also enables better decision-making in a global environment. This way, an organisation such as HSBC benefits from better performance in a global environment</a:t>
            </a:r>
          </a:p>
          <a:p>
            <a:endParaRPr lang="en-PK" dirty="0"/>
          </a:p>
        </p:txBody>
      </p:sp>
      <p:sp>
        <p:nvSpPr>
          <p:cNvPr id="4" name="Slide Number Placeholder 3"/>
          <p:cNvSpPr>
            <a:spLocks noGrp="1"/>
          </p:cNvSpPr>
          <p:nvPr>
            <p:ph type="sldNum" sz="quarter" idx="5"/>
          </p:nvPr>
        </p:nvSpPr>
        <p:spPr/>
        <p:txBody>
          <a:bodyPr/>
          <a:lstStyle/>
          <a:p>
            <a:fld id="{2B798794-882E-9A4B-9049-2C597F5A03CC}" type="slidenum">
              <a:rPr lang="en-PK" smtClean="0"/>
              <a:t>9</a:t>
            </a:fld>
            <a:endParaRPr lang="en-PK"/>
          </a:p>
        </p:txBody>
      </p:sp>
    </p:spTree>
    <p:extLst>
      <p:ext uri="{BB962C8B-B14F-4D97-AF65-F5344CB8AC3E}">
        <p14:creationId xmlns:p14="http://schemas.microsoft.com/office/powerpoint/2010/main" val="20498732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Emotional and cultural intelligence complement each other to form a strong leadership attribute. Emotional intelligence, as mentioned earlier, is concerned with effective interpersonal relationship management, but cultural intelligence ensures effective management in a diverse cultural setting. Having both emotional and cultural intelligence in a leader is beneficial in a multicultural environment, where it can lead to improved cooperation, innovation, and satisfaction, making it a vital attribute for leaders in a diverse business environment</a:t>
            </a:r>
          </a:p>
          <a:p>
            <a:endParaRPr lang="en-PK" dirty="0"/>
          </a:p>
        </p:txBody>
      </p:sp>
      <p:sp>
        <p:nvSpPr>
          <p:cNvPr id="4" name="Slide Number Placeholder 3"/>
          <p:cNvSpPr>
            <a:spLocks noGrp="1"/>
          </p:cNvSpPr>
          <p:nvPr>
            <p:ph type="sldNum" sz="quarter" idx="5"/>
          </p:nvPr>
        </p:nvSpPr>
        <p:spPr/>
        <p:txBody>
          <a:bodyPr/>
          <a:lstStyle/>
          <a:p>
            <a:fld id="{2B798794-882E-9A4B-9049-2C597F5A03CC}" type="slidenum">
              <a:rPr lang="en-PK" smtClean="0"/>
              <a:t>10</a:t>
            </a:fld>
            <a:endParaRPr lang="en-PK"/>
          </a:p>
        </p:txBody>
      </p:sp>
    </p:spTree>
    <p:extLst>
      <p:ext uri="{BB962C8B-B14F-4D97-AF65-F5344CB8AC3E}">
        <p14:creationId xmlns:p14="http://schemas.microsoft.com/office/powerpoint/2010/main" val="958099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However, emotional and cultural intelligence have their own limitations, and one of them is that emotional intelligence is hard to measure objectively, and overdependence on emotional intelligence might lead to a biased decision-making process. On the other hand, cultural intelligence is a learning process, and overdependence on it might lead to a biased decision-making process due to a high level of stereotype. Nevertheless, emotional and cultural intelligence are very important in a complex organisational scenario</a:t>
            </a:r>
          </a:p>
          <a:p>
            <a:endParaRPr lang="en-PK" dirty="0"/>
          </a:p>
        </p:txBody>
      </p:sp>
      <p:sp>
        <p:nvSpPr>
          <p:cNvPr id="4" name="Slide Number Placeholder 3"/>
          <p:cNvSpPr>
            <a:spLocks noGrp="1"/>
          </p:cNvSpPr>
          <p:nvPr>
            <p:ph type="sldNum" sz="quarter" idx="5"/>
          </p:nvPr>
        </p:nvSpPr>
        <p:spPr/>
        <p:txBody>
          <a:bodyPr/>
          <a:lstStyle/>
          <a:p>
            <a:fld id="{2B798794-882E-9A4B-9049-2C597F5A03CC}" type="slidenum">
              <a:rPr lang="en-PK" smtClean="0"/>
              <a:t>11</a:t>
            </a:fld>
            <a:endParaRPr lang="en-PK"/>
          </a:p>
        </p:txBody>
      </p:sp>
    </p:spTree>
    <p:extLst>
      <p:ext uri="{BB962C8B-B14F-4D97-AF65-F5344CB8AC3E}">
        <p14:creationId xmlns:p14="http://schemas.microsoft.com/office/powerpoint/2010/main" val="3229823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Emotional and cultural intelligence are important factors in effective leadership. Emotional and cultural intelligence in leadership help to promote better communication, trust, and conflict resolution. In UK organisations, emotional and cultural intelligence are important due to the diverse workforce. By using emotional and cultural intelligence, leaders can promote employee engagement, organisational performance, and success. Therefore, emotional and cultural intelligence are important in leadership</a:t>
            </a:r>
          </a:p>
          <a:p>
            <a:endParaRPr lang="en-PK" dirty="0"/>
          </a:p>
        </p:txBody>
      </p:sp>
      <p:sp>
        <p:nvSpPr>
          <p:cNvPr id="4" name="Slide Number Placeholder 3"/>
          <p:cNvSpPr>
            <a:spLocks noGrp="1"/>
          </p:cNvSpPr>
          <p:nvPr>
            <p:ph type="sldNum" sz="quarter" idx="5"/>
          </p:nvPr>
        </p:nvSpPr>
        <p:spPr/>
        <p:txBody>
          <a:bodyPr/>
          <a:lstStyle/>
          <a:p>
            <a:fld id="{2B798794-882E-9A4B-9049-2C597F5A03CC}" type="slidenum">
              <a:rPr lang="en-PK" smtClean="0"/>
              <a:t>12</a:t>
            </a:fld>
            <a:endParaRPr lang="en-PK"/>
          </a:p>
        </p:txBody>
      </p:sp>
    </p:spTree>
    <p:extLst>
      <p:ext uri="{BB962C8B-B14F-4D97-AF65-F5344CB8AC3E}">
        <p14:creationId xmlns:p14="http://schemas.microsoft.com/office/powerpoint/2010/main" val="3857199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dirty="0">
                <a:solidFill>
                  <a:schemeClr val="tx1"/>
                </a:solidFill>
                <a:effectLst/>
                <a:latin typeface="+mn-lt"/>
                <a:ea typeface="+mn-ea"/>
                <a:cs typeface="+mn-cs"/>
              </a:rPr>
              <a:t>In conclusion, emotional and cultural intelligence are vital skills for effective leadership in today’s diverse and globalised workplaces. Emotional and cultural intelligence are crucial skills for leaders to manage their relationships, adapt to cultural differences, and enhance their organisational outcomes. UK businesses are now aware of their significance and are investing in leadership programmes to develop emotional and cultural intelligence among their leaders. Although there are challenges, the advantages of EI and CQ outweigh their limitations, and they are vital skills for future leaders to succeed in a complex business environment</a:t>
            </a:r>
          </a:p>
          <a:p>
            <a:endParaRPr lang="en-PK" dirty="0"/>
          </a:p>
        </p:txBody>
      </p:sp>
      <p:sp>
        <p:nvSpPr>
          <p:cNvPr id="4" name="Slide Number Placeholder 3"/>
          <p:cNvSpPr>
            <a:spLocks noGrp="1"/>
          </p:cNvSpPr>
          <p:nvPr>
            <p:ph type="sldNum" sz="quarter" idx="5"/>
          </p:nvPr>
        </p:nvSpPr>
        <p:spPr/>
        <p:txBody>
          <a:bodyPr/>
          <a:lstStyle/>
          <a:p>
            <a:fld id="{2B798794-882E-9A4B-9049-2C597F5A03CC}" type="slidenum">
              <a:rPr lang="en-PK" smtClean="0"/>
              <a:t>13</a:t>
            </a:fld>
            <a:endParaRPr lang="en-PK"/>
          </a:p>
        </p:txBody>
      </p:sp>
    </p:spTree>
    <p:extLst>
      <p:ext uri="{BB962C8B-B14F-4D97-AF65-F5344CB8AC3E}">
        <p14:creationId xmlns:p14="http://schemas.microsoft.com/office/powerpoint/2010/main" val="10129298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B71A28F-ADB4-9B4B-A6BB-0D247BBDDC1D}" type="datetimeFigureOut">
              <a:rPr lang="en-PK" smtClean="0"/>
              <a:t>03/28/2026</a:t>
            </a:fld>
            <a:endParaRPr lang="en-PK"/>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PK"/>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263314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5" y="2603500"/>
            <a:ext cx="4442282"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B71A28F-ADB4-9B4B-A6BB-0D247BBDDC1D}" type="datetimeFigureOut">
              <a:rPr lang="en-PK" smtClean="0"/>
              <a:t>03/28/2026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4142285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71A28F-ADB4-9B4B-A6BB-0D247BBDDC1D}" type="datetimeFigureOut">
              <a:rPr lang="en-PK" smtClean="0"/>
              <a:t>03/28/2026</a:t>
            </a:fld>
            <a:endParaRPr lang="en-PK"/>
          </a:p>
        </p:txBody>
      </p:sp>
      <p:sp>
        <p:nvSpPr>
          <p:cNvPr id="5" name="Footer Placeholder 4"/>
          <p:cNvSpPr>
            <a:spLocks noGrp="1"/>
          </p:cNvSpPr>
          <p:nvPr>
            <p:ph type="ftr" sz="quarter" idx="11"/>
          </p:nvPr>
        </p:nvSpPr>
        <p:spPr/>
        <p:txBody>
          <a:bodyPr/>
          <a:lstStyle/>
          <a:p>
            <a:endParaRPr lang="en-PK"/>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3753210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B71A28F-ADB4-9B4B-A6BB-0D247BBDDC1D}" type="datetimeFigureOut">
              <a:rPr lang="en-PK" smtClean="0"/>
              <a:t>03/28/2026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912344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B71A28F-ADB4-9B4B-A6BB-0D247BBDDC1D}" type="datetimeFigureOut">
              <a:rPr lang="en-PK" smtClean="0"/>
              <a:t>03/28/2026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2657025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B71A28F-ADB4-9B4B-A6BB-0D247BBDDC1D}" type="datetimeFigureOut">
              <a:rPr lang="en-PK" smtClean="0"/>
              <a:t>03/28/2026</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2528169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71A28F-ADB4-9B4B-A6BB-0D247BBDDC1D}" type="datetimeFigureOut">
              <a:rPr lang="en-PK" smtClean="0"/>
              <a:t>03/28/2026</a:t>
            </a:fld>
            <a:endParaRPr lang="en-PK"/>
          </a:p>
        </p:txBody>
      </p:sp>
      <p:sp>
        <p:nvSpPr>
          <p:cNvPr id="3" name="Footer Placeholder 2"/>
          <p:cNvSpPr>
            <a:spLocks noGrp="1"/>
          </p:cNvSpPr>
          <p:nvPr>
            <p:ph type="ftr" sz="quarter" idx="11"/>
          </p:nvPr>
        </p:nvSpPr>
        <p:spPr/>
        <p:txBody>
          <a:bodyPr/>
          <a:lstStyle/>
          <a:p>
            <a:endParaRPr lang="en-PK"/>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2594145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B71A28F-ADB4-9B4B-A6BB-0D247BBDDC1D}" type="datetimeFigureOut">
              <a:rPr lang="en-PK" smtClean="0"/>
              <a:t>03/28/2026</a:t>
            </a:fld>
            <a:endParaRPr lang="en-PK"/>
          </a:p>
        </p:txBody>
      </p:sp>
      <p:sp>
        <p:nvSpPr>
          <p:cNvPr id="6" name="Footer Placeholder 5"/>
          <p:cNvSpPr>
            <a:spLocks noGrp="1"/>
          </p:cNvSpPr>
          <p:nvPr>
            <p:ph type="ftr" sz="quarter" idx="11"/>
          </p:nvPr>
        </p:nvSpPr>
        <p:spPr/>
        <p:txBody>
          <a:bodyPr/>
          <a:lstStyle/>
          <a:p>
            <a:endParaRPr lang="en-PK"/>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3071350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B71A28F-ADB4-9B4B-A6BB-0D247BBDDC1D}" type="datetimeFigureOut">
              <a:rPr lang="en-PK" smtClean="0"/>
              <a:t>03/28/2026</a:t>
            </a:fld>
            <a:endParaRPr lang="en-PK"/>
          </a:p>
        </p:txBody>
      </p:sp>
      <p:sp>
        <p:nvSpPr>
          <p:cNvPr id="6" name="Footer Placeholder 5"/>
          <p:cNvSpPr>
            <a:spLocks noGrp="1"/>
          </p:cNvSpPr>
          <p:nvPr>
            <p:ph type="ftr" sz="quarter" idx="11"/>
          </p:nvPr>
        </p:nvSpPr>
        <p:spPr/>
        <p:txBody>
          <a:bodyPr/>
          <a:lstStyle/>
          <a:p>
            <a:endParaRPr lang="en-PK"/>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2511316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B71A28F-ADB4-9B4B-A6BB-0D247BBDDC1D}" type="datetimeFigureOut">
              <a:rPr lang="en-PK" smtClean="0"/>
              <a:t>03/28/2026</a:t>
            </a:fld>
            <a:endParaRPr lang="en-PK"/>
          </a:p>
        </p:txBody>
      </p:sp>
      <p:sp>
        <p:nvSpPr>
          <p:cNvPr id="6" name="Footer Placeholder 5"/>
          <p:cNvSpPr>
            <a:spLocks noGrp="1"/>
          </p:cNvSpPr>
          <p:nvPr>
            <p:ph type="ftr" sz="quarter" idx="11"/>
          </p:nvPr>
        </p:nvSpPr>
        <p:spPr/>
        <p:txBody>
          <a:bodyPr/>
          <a:lstStyle/>
          <a:p>
            <a:endParaRPr lang="en-PK"/>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758925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B71A28F-ADB4-9B4B-A6BB-0D247BBDDC1D}" type="datetimeFigureOut">
              <a:rPr lang="en-PK" smtClean="0"/>
              <a:t>03/28/2026</a:t>
            </a:fld>
            <a:endParaRPr lang="en-PK"/>
          </a:p>
        </p:txBody>
      </p:sp>
      <p:sp>
        <p:nvSpPr>
          <p:cNvPr id="5" name="Footer Placeholder 4"/>
          <p:cNvSpPr>
            <a:spLocks noGrp="1"/>
          </p:cNvSpPr>
          <p:nvPr>
            <p:ph type="ftr" sz="quarter" idx="11"/>
          </p:nvPr>
        </p:nvSpPr>
        <p:spPr/>
        <p:txBody>
          <a:bodyPr/>
          <a:lstStyle/>
          <a:p>
            <a:endParaRPr lang="en-PK"/>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21308127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B71A28F-ADB4-9B4B-A6BB-0D247BBDDC1D}" type="datetimeFigureOut">
              <a:rPr lang="en-PK" smtClean="0"/>
              <a:t>03/28/2026</a:t>
            </a:fld>
            <a:endParaRPr lang="en-PK"/>
          </a:p>
        </p:txBody>
      </p:sp>
      <p:sp>
        <p:nvSpPr>
          <p:cNvPr id="5" name="Footer Placeholder 4"/>
          <p:cNvSpPr>
            <a:spLocks noGrp="1"/>
          </p:cNvSpPr>
          <p:nvPr>
            <p:ph type="ftr" sz="quarter" idx="11"/>
          </p:nvPr>
        </p:nvSpPr>
        <p:spPr/>
        <p:txBody>
          <a:bodyPr/>
          <a:lstStyle/>
          <a:p>
            <a:endParaRPr lang="en-PK"/>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699917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B71A28F-ADB4-9B4B-A6BB-0D247BBDDC1D}" type="datetimeFigureOut">
              <a:rPr lang="en-PK" smtClean="0"/>
              <a:t>03/28/2026</a:t>
            </a:fld>
            <a:endParaRPr lang="en-PK"/>
          </a:p>
        </p:txBody>
      </p:sp>
      <p:sp>
        <p:nvSpPr>
          <p:cNvPr id="5" name="Footer Placeholder 4"/>
          <p:cNvSpPr>
            <a:spLocks noGrp="1"/>
          </p:cNvSpPr>
          <p:nvPr>
            <p:ph type="ftr" sz="quarter" idx="11"/>
          </p:nvPr>
        </p:nvSpPr>
        <p:spPr/>
        <p:txBody>
          <a:bodyPr/>
          <a:lstStyle/>
          <a:p>
            <a:endParaRPr lang="en-PK"/>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727348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B71A28F-ADB4-9B4B-A6BB-0D247BBDDC1D}" type="datetimeFigureOut">
              <a:rPr lang="en-PK" smtClean="0"/>
              <a:t>03/28/2026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15814859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B71A28F-ADB4-9B4B-A6BB-0D247BBDDC1D}" type="datetimeFigureOut">
              <a:rPr lang="en-PK" smtClean="0"/>
              <a:t>03/28/2026</a:t>
            </a:fld>
            <a:endParaRPr lang="en-PK"/>
          </a:p>
        </p:txBody>
      </p:sp>
      <p:sp>
        <p:nvSpPr>
          <p:cNvPr id="8" name="Footer Placeholder 7"/>
          <p:cNvSpPr>
            <a:spLocks noGrp="1"/>
          </p:cNvSpPr>
          <p:nvPr>
            <p:ph type="ftr" sz="quarter" idx="11"/>
          </p:nvPr>
        </p:nvSpPr>
        <p:spPr>
          <a:xfrm>
            <a:off x="561111" y="6391838"/>
            <a:ext cx="3644282" cy="304801"/>
          </a:xfrm>
        </p:spPr>
        <p:txBody>
          <a:bodyPr/>
          <a:lstStyle/>
          <a:p>
            <a:endParaRPr lang="en-PK"/>
          </a:p>
        </p:txBody>
      </p:sp>
      <p:sp>
        <p:nvSpPr>
          <p:cNvPr id="9" name="Slide Number Placeholder 8"/>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19503123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B71A28F-ADB4-9B4B-A6BB-0D247BBDDC1D}" type="datetimeFigureOut">
              <a:rPr lang="en-PK" smtClean="0"/>
              <a:t>03/28/2026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35881644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B71A28F-ADB4-9B4B-A6BB-0D247BBDDC1D}" type="datetimeFigureOut">
              <a:rPr lang="en-PK" smtClean="0"/>
              <a:t>03/28/2026</a:t>
            </a:fld>
            <a:endParaRPr lang="en-PK"/>
          </a:p>
        </p:txBody>
      </p:sp>
      <p:sp>
        <p:nvSpPr>
          <p:cNvPr id="5" name="Footer Placeholder 4"/>
          <p:cNvSpPr>
            <a:spLocks noGrp="1"/>
          </p:cNvSpPr>
          <p:nvPr>
            <p:ph type="ftr" sz="quarter" idx="11"/>
          </p:nvPr>
        </p:nvSpPr>
        <p:spPr/>
        <p:txBody>
          <a:bodyPr/>
          <a:lstStyle/>
          <a:p>
            <a:endParaRPr lang="en-PK"/>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067BEC5-9204-7249-BCCC-5B92229693D1}" type="slidenum">
              <a:rPr lang="en-PK" smtClean="0"/>
              <a:t>‹#›</a:t>
            </a:fld>
            <a:endParaRPr lang="en-PK"/>
          </a:p>
        </p:txBody>
      </p:sp>
    </p:spTree>
    <p:extLst>
      <p:ext uri="{BB962C8B-B14F-4D97-AF65-F5344CB8AC3E}">
        <p14:creationId xmlns:p14="http://schemas.microsoft.com/office/powerpoint/2010/main" val="273526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B71A28F-ADB4-9B4B-A6BB-0D247BBDDC1D}" type="datetimeFigureOut">
              <a:rPr lang="en-PK" smtClean="0"/>
              <a:t>03/28/2026</a:t>
            </a:fld>
            <a:endParaRPr lang="en-PK"/>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PK"/>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067BEC5-9204-7249-BCCC-5B92229693D1}" type="slidenum">
              <a:rPr lang="en-PK" smtClean="0"/>
              <a:t>‹#›</a:t>
            </a:fld>
            <a:endParaRPr lang="en-PK"/>
          </a:p>
        </p:txBody>
      </p:sp>
    </p:spTree>
    <p:extLst>
      <p:ext uri="{BB962C8B-B14F-4D97-AF65-F5344CB8AC3E}">
        <p14:creationId xmlns:p14="http://schemas.microsoft.com/office/powerpoint/2010/main" val="17881233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20F1B-C433-7295-4AB6-A135A730B582}"/>
              </a:ext>
            </a:extLst>
          </p:cNvPr>
          <p:cNvSpPr>
            <a:spLocks noGrp="1"/>
          </p:cNvSpPr>
          <p:nvPr>
            <p:ph type="ctrTitle"/>
          </p:nvPr>
        </p:nvSpPr>
        <p:spPr/>
        <p:txBody>
          <a:bodyPr/>
          <a:lstStyle/>
          <a:p>
            <a:r>
              <a:rPr lang="en-GB" dirty="0"/>
              <a:t>Leadership and Management Theory and Practice          </a:t>
            </a:r>
            <a:br>
              <a:rPr lang="en-GB" dirty="0"/>
            </a:br>
            <a:br>
              <a:rPr lang="en-GB" dirty="0"/>
            </a:br>
            <a:r>
              <a:rPr lang="en-GB" sz="2800" i="1" dirty="0"/>
              <a:t>Kristiyan Pirindzhiev - 2309382</a:t>
            </a:r>
            <a:endParaRPr lang="en-PK" sz="2800" i="1" dirty="0"/>
          </a:p>
        </p:txBody>
      </p:sp>
      <p:sp>
        <p:nvSpPr>
          <p:cNvPr id="3" name="Subtitle 2">
            <a:extLst>
              <a:ext uri="{FF2B5EF4-FFF2-40B4-BE49-F238E27FC236}">
                <a16:creationId xmlns:a16="http://schemas.microsoft.com/office/drawing/2014/main" id="{53AD087E-D4D9-9CDF-34D6-32D34158BAF6}"/>
              </a:ext>
            </a:extLst>
          </p:cNvPr>
          <p:cNvSpPr>
            <a:spLocks noGrp="1"/>
          </p:cNvSpPr>
          <p:nvPr>
            <p:ph type="subTitle" idx="1"/>
          </p:nvPr>
        </p:nvSpPr>
        <p:spPr/>
        <p:txBody>
          <a:bodyPr/>
          <a:lstStyle/>
          <a:p>
            <a:r>
              <a:rPr lang="en-PK" dirty="0"/>
              <a:t>Component 1</a:t>
            </a:r>
          </a:p>
        </p:txBody>
      </p:sp>
    </p:spTree>
    <p:extLst>
      <p:ext uri="{BB962C8B-B14F-4D97-AF65-F5344CB8AC3E}">
        <p14:creationId xmlns:p14="http://schemas.microsoft.com/office/powerpoint/2010/main" val="2618096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C596D-FB8A-67F1-6159-794DA806AF81}"/>
              </a:ext>
            </a:extLst>
          </p:cNvPr>
          <p:cNvSpPr>
            <a:spLocks noGrp="1"/>
          </p:cNvSpPr>
          <p:nvPr>
            <p:ph type="title"/>
          </p:nvPr>
        </p:nvSpPr>
        <p:spPr/>
        <p:txBody>
          <a:bodyPr/>
          <a:lstStyle/>
          <a:p>
            <a:r>
              <a:rPr lang="en-PK" b="1" dirty="0"/>
              <a:t>Overview</a:t>
            </a:r>
            <a:r>
              <a:rPr lang="en-PK" dirty="0">
                <a:effectLst/>
              </a:rPr>
              <a:t> </a:t>
            </a:r>
            <a:endParaRPr lang="en-PK" dirty="0"/>
          </a:p>
        </p:txBody>
      </p:sp>
      <p:sp>
        <p:nvSpPr>
          <p:cNvPr id="3" name="Content Placeholder 2">
            <a:extLst>
              <a:ext uri="{FF2B5EF4-FFF2-40B4-BE49-F238E27FC236}">
                <a16:creationId xmlns:a16="http://schemas.microsoft.com/office/drawing/2014/main" id="{2928F8EB-D907-9C17-E2F0-731B6DDB3F38}"/>
              </a:ext>
            </a:extLst>
          </p:cNvPr>
          <p:cNvSpPr>
            <a:spLocks noGrp="1"/>
          </p:cNvSpPr>
          <p:nvPr>
            <p:ph idx="1"/>
          </p:nvPr>
        </p:nvSpPr>
        <p:spPr/>
        <p:txBody>
          <a:bodyPr>
            <a:normAutofit fontScale="92500" lnSpcReduction="10000"/>
          </a:bodyPr>
          <a:lstStyle/>
          <a:p>
            <a:pPr lvl="0"/>
            <a:r>
              <a:rPr lang="en-PK" dirty="0"/>
              <a:t>Emotional and Cultural Intelligence in Leadership </a:t>
            </a:r>
          </a:p>
          <a:p>
            <a:pPr lvl="0"/>
            <a:r>
              <a:rPr lang="en-PK" dirty="0"/>
              <a:t>Leadership and Management Theory and Practice </a:t>
            </a:r>
          </a:p>
          <a:p>
            <a:pPr lvl="0"/>
            <a:r>
              <a:rPr lang="en-PK" dirty="0"/>
              <a:t>Importance in modern organisations </a:t>
            </a:r>
          </a:p>
          <a:p>
            <a:pPr lvl="0"/>
            <a:r>
              <a:rPr lang="en-PK" dirty="0"/>
              <a:t>Focus on multicultural environments </a:t>
            </a:r>
          </a:p>
          <a:p>
            <a:pPr lvl="0"/>
            <a:r>
              <a:rPr lang="en-PK" dirty="0"/>
              <a:t>Application of leadership theories </a:t>
            </a:r>
          </a:p>
          <a:p>
            <a:pPr lvl="0"/>
            <a:r>
              <a:rPr lang="en-PK" dirty="0"/>
              <a:t>Use of real UK business examples </a:t>
            </a:r>
          </a:p>
          <a:p>
            <a:pPr lvl="0"/>
            <a:r>
              <a:rPr lang="en-PK" dirty="0"/>
              <a:t>Critical evaluation approach (Goleman, 2020) </a:t>
            </a:r>
          </a:p>
          <a:p>
            <a:endParaRPr lang="en-PK" dirty="0"/>
          </a:p>
        </p:txBody>
      </p:sp>
      <p:pic>
        <p:nvPicPr>
          <p:cNvPr id="4" name="Picture 3">
            <a:extLst>
              <a:ext uri="{FF2B5EF4-FFF2-40B4-BE49-F238E27FC236}">
                <a16:creationId xmlns:a16="http://schemas.microsoft.com/office/drawing/2014/main" id="{1870C19B-C8ED-146E-82B2-01364D77C2D9}"/>
              </a:ext>
            </a:extLst>
          </p:cNvPr>
          <p:cNvPicPr>
            <a:picLocks noChangeAspect="1"/>
          </p:cNvPicPr>
          <p:nvPr/>
        </p:nvPicPr>
        <p:blipFill>
          <a:blip r:embed="rId3"/>
          <a:stretch>
            <a:fillRect/>
          </a:stretch>
        </p:blipFill>
        <p:spPr>
          <a:xfrm>
            <a:off x="6833754" y="2812472"/>
            <a:ext cx="4527468" cy="2535382"/>
          </a:xfrm>
          <a:prstGeom prst="rect">
            <a:avLst/>
          </a:prstGeom>
        </p:spPr>
      </p:pic>
    </p:spTree>
    <p:extLst>
      <p:ext uri="{BB962C8B-B14F-4D97-AF65-F5344CB8AC3E}">
        <p14:creationId xmlns:p14="http://schemas.microsoft.com/office/powerpoint/2010/main" val="2280735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EBFDD-1479-D072-12C1-49481898FB73}"/>
              </a:ext>
            </a:extLst>
          </p:cNvPr>
          <p:cNvSpPr>
            <a:spLocks noGrp="1"/>
          </p:cNvSpPr>
          <p:nvPr>
            <p:ph type="title"/>
          </p:nvPr>
        </p:nvSpPr>
        <p:spPr/>
        <p:txBody>
          <a:bodyPr/>
          <a:lstStyle/>
          <a:p>
            <a:r>
              <a:rPr lang="en-PK" b="1" dirty="0"/>
              <a:t>Introduction to Leadership Intelligence</a:t>
            </a:r>
            <a:r>
              <a:rPr lang="en-PK" dirty="0">
                <a:effectLst/>
              </a:rPr>
              <a:t> </a:t>
            </a:r>
            <a:endParaRPr lang="en-PK" dirty="0"/>
          </a:p>
        </p:txBody>
      </p:sp>
      <p:sp>
        <p:nvSpPr>
          <p:cNvPr id="3" name="Content Placeholder 2">
            <a:extLst>
              <a:ext uri="{FF2B5EF4-FFF2-40B4-BE49-F238E27FC236}">
                <a16:creationId xmlns:a16="http://schemas.microsoft.com/office/drawing/2014/main" id="{B51A4652-1C5F-7046-43AF-A19169054959}"/>
              </a:ext>
            </a:extLst>
          </p:cNvPr>
          <p:cNvSpPr>
            <a:spLocks noGrp="1"/>
          </p:cNvSpPr>
          <p:nvPr>
            <p:ph idx="1"/>
          </p:nvPr>
        </p:nvSpPr>
        <p:spPr/>
        <p:txBody>
          <a:bodyPr>
            <a:normAutofit fontScale="85000" lnSpcReduction="20000"/>
          </a:bodyPr>
          <a:lstStyle/>
          <a:p>
            <a:pPr lvl="0"/>
            <a:r>
              <a:rPr lang="en-PK" dirty="0"/>
              <a:t>Leadership requires more than technical skills </a:t>
            </a:r>
          </a:p>
          <a:p>
            <a:pPr lvl="0"/>
            <a:r>
              <a:rPr lang="en-PK" dirty="0"/>
              <a:t>Emotional intelligence improves decision-making </a:t>
            </a:r>
          </a:p>
          <a:p>
            <a:pPr lvl="0"/>
            <a:r>
              <a:rPr lang="en-PK" dirty="0"/>
              <a:t>Cultural intelligence supports global teams </a:t>
            </a:r>
          </a:p>
          <a:p>
            <a:pPr lvl="0"/>
            <a:r>
              <a:rPr lang="en-PK" dirty="0"/>
              <a:t>Modern organisations are diverse and dynamic </a:t>
            </a:r>
          </a:p>
          <a:p>
            <a:pPr lvl="0"/>
            <a:r>
              <a:rPr lang="en-PK" dirty="0"/>
              <a:t>Leaders must adapt to different behaviours </a:t>
            </a:r>
          </a:p>
          <a:p>
            <a:pPr lvl="0"/>
            <a:r>
              <a:rPr lang="en-PK" dirty="0"/>
              <a:t>Intelligence enhances employee engagement </a:t>
            </a:r>
          </a:p>
          <a:p>
            <a:pPr lvl="0"/>
            <a:r>
              <a:rPr lang="en-PK" dirty="0"/>
              <a:t>Critical in UK organisations like NHS and Tesco (Northouse, 2021) </a:t>
            </a:r>
          </a:p>
          <a:p>
            <a:endParaRPr lang="en-PK" dirty="0"/>
          </a:p>
        </p:txBody>
      </p:sp>
      <p:pic>
        <p:nvPicPr>
          <p:cNvPr id="4" name="Picture 3">
            <a:extLst>
              <a:ext uri="{FF2B5EF4-FFF2-40B4-BE49-F238E27FC236}">
                <a16:creationId xmlns:a16="http://schemas.microsoft.com/office/drawing/2014/main" id="{70506996-271C-B959-6E3B-B207D88CD149}"/>
              </a:ext>
            </a:extLst>
          </p:cNvPr>
          <p:cNvPicPr>
            <a:picLocks noChangeAspect="1"/>
          </p:cNvPicPr>
          <p:nvPr/>
        </p:nvPicPr>
        <p:blipFill>
          <a:blip r:embed="rId3"/>
          <a:stretch>
            <a:fillRect/>
          </a:stretch>
        </p:blipFill>
        <p:spPr>
          <a:xfrm>
            <a:off x="6366164" y="2845308"/>
            <a:ext cx="5216237" cy="2932684"/>
          </a:xfrm>
          <a:prstGeom prst="rect">
            <a:avLst/>
          </a:prstGeom>
        </p:spPr>
      </p:pic>
    </p:spTree>
    <p:extLst>
      <p:ext uri="{BB962C8B-B14F-4D97-AF65-F5344CB8AC3E}">
        <p14:creationId xmlns:p14="http://schemas.microsoft.com/office/powerpoint/2010/main" val="4157112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CE68C-ECE0-86D3-CEBB-918237F25845}"/>
              </a:ext>
            </a:extLst>
          </p:cNvPr>
          <p:cNvSpPr>
            <a:spLocks noGrp="1"/>
          </p:cNvSpPr>
          <p:nvPr>
            <p:ph type="title"/>
          </p:nvPr>
        </p:nvSpPr>
        <p:spPr/>
        <p:txBody>
          <a:bodyPr/>
          <a:lstStyle/>
          <a:p>
            <a:r>
              <a:rPr lang="en-PK" b="1" dirty="0"/>
              <a:t>Emotional Intelligence (EI) Concept</a:t>
            </a:r>
            <a:endParaRPr lang="en-PK" dirty="0"/>
          </a:p>
        </p:txBody>
      </p:sp>
      <p:sp>
        <p:nvSpPr>
          <p:cNvPr id="3" name="Content Placeholder 2">
            <a:extLst>
              <a:ext uri="{FF2B5EF4-FFF2-40B4-BE49-F238E27FC236}">
                <a16:creationId xmlns:a16="http://schemas.microsoft.com/office/drawing/2014/main" id="{4BE5F089-58DA-0784-9C7E-286464663E3C}"/>
              </a:ext>
            </a:extLst>
          </p:cNvPr>
          <p:cNvSpPr>
            <a:spLocks noGrp="1"/>
          </p:cNvSpPr>
          <p:nvPr>
            <p:ph idx="1"/>
          </p:nvPr>
        </p:nvSpPr>
        <p:spPr/>
        <p:txBody>
          <a:bodyPr>
            <a:normAutofit fontScale="92500" lnSpcReduction="10000"/>
          </a:bodyPr>
          <a:lstStyle/>
          <a:p>
            <a:pPr lvl="0"/>
            <a:r>
              <a:rPr lang="en-PK" dirty="0"/>
              <a:t>EI refers to understanding emotions </a:t>
            </a:r>
          </a:p>
          <a:p>
            <a:pPr lvl="0"/>
            <a:r>
              <a:rPr lang="en-PK" dirty="0"/>
              <a:t>Includes managing personal emotions </a:t>
            </a:r>
          </a:p>
          <a:p>
            <a:pPr lvl="0"/>
            <a:r>
              <a:rPr lang="en-PK" dirty="0"/>
              <a:t>Helps in managing team relationships </a:t>
            </a:r>
          </a:p>
          <a:p>
            <a:pPr lvl="0"/>
            <a:r>
              <a:rPr lang="en-PK" dirty="0"/>
              <a:t>Improves communication effectiveness </a:t>
            </a:r>
          </a:p>
          <a:p>
            <a:pPr lvl="0"/>
            <a:r>
              <a:rPr lang="en-PK" dirty="0"/>
              <a:t>Reduces workplace conflicts </a:t>
            </a:r>
          </a:p>
          <a:p>
            <a:pPr lvl="0"/>
            <a:r>
              <a:rPr lang="en-PK" dirty="0"/>
              <a:t>Supports leadership effectiveness </a:t>
            </a:r>
          </a:p>
          <a:p>
            <a:pPr lvl="0"/>
            <a:r>
              <a:rPr lang="en-PK" dirty="0"/>
              <a:t>Key concept in leadership theory (Goleman, 2020) </a:t>
            </a:r>
          </a:p>
          <a:p>
            <a:endParaRPr lang="en-PK" dirty="0"/>
          </a:p>
        </p:txBody>
      </p:sp>
      <p:pic>
        <p:nvPicPr>
          <p:cNvPr id="4" name="Picture 3">
            <a:extLst>
              <a:ext uri="{FF2B5EF4-FFF2-40B4-BE49-F238E27FC236}">
                <a16:creationId xmlns:a16="http://schemas.microsoft.com/office/drawing/2014/main" id="{290CE3E7-2656-4C70-3B0A-8A7D742463DB}"/>
              </a:ext>
            </a:extLst>
          </p:cNvPr>
          <p:cNvPicPr>
            <a:picLocks noChangeAspect="1"/>
          </p:cNvPicPr>
          <p:nvPr/>
        </p:nvPicPr>
        <p:blipFill>
          <a:blip r:embed="rId3"/>
          <a:stretch>
            <a:fillRect/>
          </a:stretch>
        </p:blipFill>
        <p:spPr>
          <a:xfrm>
            <a:off x="6096000" y="2611196"/>
            <a:ext cx="5237017" cy="3273136"/>
          </a:xfrm>
          <a:prstGeom prst="rect">
            <a:avLst/>
          </a:prstGeom>
        </p:spPr>
      </p:pic>
    </p:spTree>
    <p:extLst>
      <p:ext uri="{BB962C8B-B14F-4D97-AF65-F5344CB8AC3E}">
        <p14:creationId xmlns:p14="http://schemas.microsoft.com/office/powerpoint/2010/main" val="4111213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790E1-AA1F-459E-FA42-00FFEDAF6BAE}"/>
              </a:ext>
            </a:extLst>
          </p:cNvPr>
          <p:cNvSpPr>
            <a:spLocks noGrp="1"/>
          </p:cNvSpPr>
          <p:nvPr>
            <p:ph type="title"/>
          </p:nvPr>
        </p:nvSpPr>
        <p:spPr/>
        <p:txBody>
          <a:bodyPr/>
          <a:lstStyle/>
          <a:p>
            <a:r>
              <a:rPr lang="en-PK" b="1" dirty="0"/>
              <a:t>Goleman’s EI Model</a:t>
            </a:r>
            <a:endParaRPr lang="en-PK" dirty="0"/>
          </a:p>
        </p:txBody>
      </p:sp>
      <p:sp>
        <p:nvSpPr>
          <p:cNvPr id="3" name="Content Placeholder 2">
            <a:extLst>
              <a:ext uri="{FF2B5EF4-FFF2-40B4-BE49-F238E27FC236}">
                <a16:creationId xmlns:a16="http://schemas.microsoft.com/office/drawing/2014/main" id="{35217D58-E9F4-B6AA-12CB-533F0894FDF8}"/>
              </a:ext>
            </a:extLst>
          </p:cNvPr>
          <p:cNvSpPr>
            <a:spLocks noGrp="1"/>
          </p:cNvSpPr>
          <p:nvPr>
            <p:ph idx="1"/>
          </p:nvPr>
        </p:nvSpPr>
        <p:spPr/>
        <p:txBody>
          <a:bodyPr>
            <a:normAutofit fontScale="85000" lnSpcReduction="10000"/>
          </a:bodyPr>
          <a:lstStyle/>
          <a:p>
            <a:pPr lvl="0"/>
            <a:r>
              <a:rPr lang="en-PK" dirty="0"/>
              <a:t>Self-awareness improves leadership clarity </a:t>
            </a:r>
          </a:p>
          <a:p>
            <a:pPr lvl="0"/>
            <a:r>
              <a:rPr lang="en-PK" dirty="0"/>
              <a:t>Self-regulation supports emotional control </a:t>
            </a:r>
          </a:p>
          <a:p>
            <a:pPr lvl="0"/>
            <a:r>
              <a:rPr lang="en-PK" dirty="0"/>
              <a:t>Motivation drives organisational success </a:t>
            </a:r>
          </a:p>
          <a:p>
            <a:pPr lvl="0"/>
            <a:r>
              <a:rPr lang="en-PK" dirty="0"/>
              <a:t>Empathy enhances team relationships </a:t>
            </a:r>
          </a:p>
          <a:p>
            <a:pPr lvl="0"/>
            <a:r>
              <a:rPr lang="en-PK" dirty="0"/>
              <a:t>Social skills improve communication </a:t>
            </a:r>
          </a:p>
          <a:p>
            <a:pPr lvl="0"/>
            <a:r>
              <a:rPr lang="en-PK" dirty="0"/>
              <a:t>Widely used in leadership development </a:t>
            </a:r>
          </a:p>
          <a:p>
            <a:pPr lvl="0"/>
            <a:r>
              <a:rPr lang="en-PK" dirty="0"/>
              <a:t>Applied in UK firms like Unilever UK (Goleman, 2020) </a:t>
            </a:r>
          </a:p>
          <a:p>
            <a:endParaRPr lang="en-PK" dirty="0"/>
          </a:p>
        </p:txBody>
      </p:sp>
      <p:pic>
        <p:nvPicPr>
          <p:cNvPr id="4" name="Picture 3">
            <a:extLst>
              <a:ext uri="{FF2B5EF4-FFF2-40B4-BE49-F238E27FC236}">
                <a16:creationId xmlns:a16="http://schemas.microsoft.com/office/drawing/2014/main" id="{7E21DD98-70C3-EE8D-088C-4A0C6138868B}"/>
              </a:ext>
            </a:extLst>
          </p:cNvPr>
          <p:cNvPicPr>
            <a:picLocks noChangeAspect="1"/>
          </p:cNvPicPr>
          <p:nvPr/>
        </p:nvPicPr>
        <p:blipFill>
          <a:blip r:embed="rId3"/>
          <a:stretch>
            <a:fillRect/>
          </a:stretch>
        </p:blipFill>
        <p:spPr>
          <a:xfrm>
            <a:off x="6089182" y="2430318"/>
            <a:ext cx="5451653" cy="2862118"/>
          </a:xfrm>
          <a:prstGeom prst="rect">
            <a:avLst/>
          </a:prstGeom>
        </p:spPr>
      </p:pic>
    </p:spTree>
    <p:extLst>
      <p:ext uri="{BB962C8B-B14F-4D97-AF65-F5344CB8AC3E}">
        <p14:creationId xmlns:p14="http://schemas.microsoft.com/office/powerpoint/2010/main" val="2895267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044C3-EF5B-F130-0078-0884EF97B8D9}"/>
              </a:ext>
            </a:extLst>
          </p:cNvPr>
          <p:cNvSpPr>
            <a:spLocks noGrp="1"/>
          </p:cNvSpPr>
          <p:nvPr>
            <p:ph type="title"/>
          </p:nvPr>
        </p:nvSpPr>
        <p:spPr/>
        <p:txBody>
          <a:bodyPr/>
          <a:lstStyle/>
          <a:p>
            <a:r>
              <a:rPr lang="en-PK" b="1" dirty="0"/>
              <a:t>EI in Practice – UK Example</a:t>
            </a:r>
            <a:endParaRPr lang="en-PK" dirty="0"/>
          </a:p>
        </p:txBody>
      </p:sp>
      <p:sp>
        <p:nvSpPr>
          <p:cNvPr id="3" name="Content Placeholder 2">
            <a:extLst>
              <a:ext uri="{FF2B5EF4-FFF2-40B4-BE49-F238E27FC236}">
                <a16:creationId xmlns:a16="http://schemas.microsoft.com/office/drawing/2014/main" id="{95FFF4C4-6B75-DD0B-3A52-40DAE8F24815}"/>
              </a:ext>
            </a:extLst>
          </p:cNvPr>
          <p:cNvSpPr>
            <a:spLocks noGrp="1"/>
          </p:cNvSpPr>
          <p:nvPr>
            <p:ph idx="1"/>
          </p:nvPr>
        </p:nvSpPr>
        <p:spPr/>
        <p:txBody>
          <a:bodyPr>
            <a:normAutofit fontScale="92500" lnSpcReduction="20000"/>
          </a:bodyPr>
          <a:lstStyle/>
          <a:p>
            <a:pPr lvl="0"/>
            <a:r>
              <a:rPr lang="en-PK" dirty="0"/>
              <a:t>Tesco uses EI in leadership training </a:t>
            </a:r>
          </a:p>
          <a:p>
            <a:pPr lvl="0"/>
            <a:r>
              <a:rPr lang="en-PK" dirty="0"/>
              <a:t>Managers focus on empathy and communication </a:t>
            </a:r>
          </a:p>
          <a:p>
            <a:pPr lvl="0"/>
            <a:r>
              <a:rPr lang="en-PK" dirty="0"/>
              <a:t>Employee engagement improves productivity </a:t>
            </a:r>
          </a:p>
          <a:p>
            <a:pPr lvl="0"/>
            <a:r>
              <a:rPr lang="en-PK" dirty="0"/>
              <a:t>Better handling of customer interactions </a:t>
            </a:r>
          </a:p>
          <a:p>
            <a:pPr lvl="0"/>
            <a:r>
              <a:rPr lang="en-PK" dirty="0"/>
              <a:t>Reduced workplace conflict cases </a:t>
            </a:r>
          </a:p>
          <a:p>
            <a:pPr lvl="0"/>
            <a:r>
              <a:rPr lang="en-PK" dirty="0"/>
              <a:t>Strong leadership culture development </a:t>
            </a:r>
          </a:p>
          <a:p>
            <a:pPr lvl="0"/>
            <a:r>
              <a:rPr lang="en-PK" dirty="0"/>
              <a:t>Supports organisational performance (CIPD, 2022) </a:t>
            </a:r>
          </a:p>
          <a:p>
            <a:endParaRPr lang="en-PK" dirty="0"/>
          </a:p>
        </p:txBody>
      </p:sp>
      <p:pic>
        <p:nvPicPr>
          <p:cNvPr id="4" name="Picture 3">
            <a:extLst>
              <a:ext uri="{FF2B5EF4-FFF2-40B4-BE49-F238E27FC236}">
                <a16:creationId xmlns:a16="http://schemas.microsoft.com/office/drawing/2014/main" id="{D7012883-D5B5-868D-0EEF-7720C6E76C04}"/>
              </a:ext>
            </a:extLst>
          </p:cNvPr>
          <p:cNvPicPr>
            <a:picLocks noChangeAspect="1"/>
          </p:cNvPicPr>
          <p:nvPr/>
        </p:nvPicPr>
        <p:blipFill>
          <a:blip r:embed="rId3"/>
          <a:stretch>
            <a:fillRect/>
          </a:stretch>
        </p:blipFill>
        <p:spPr>
          <a:xfrm>
            <a:off x="7161069" y="2603500"/>
            <a:ext cx="4076700" cy="4076700"/>
          </a:xfrm>
          <a:prstGeom prst="rect">
            <a:avLst/>
          </a:prstGeom>
        </p:spPr>
      </p:pic>
    </p:spTree>
    <p:extLst>
      <p:ext uri="{BB962C8B-B14F-4D97-AF65-F5344CB8AC3E}">
        <p14:creationId xmlns:p14="http://schemas.microsoft.com/office/powerpoint/2010/main" val="3170811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1E714-E3F2-E4A3-0754-8D6EFBDA8E03}"/>
              </a:ext>
            </a:extLst>
          </p:cNvPr>
          <p:cNvSpPr>
            <a:spLocks noGrp="1"/>
          </p:cNvSpPr>
          <p:nvPr>
            <p:ph type="title"/>
          </p:nvPr>
        </p:nvSpPr>
        <p:spPr/>
        <p:txBody>
          <a:bodyPr/>
          <a:lstStyle/>
          <a:p>
            <a:r>
              <a:rPr lang="en-PK" b="1" dirty="0"/>
              <a:t>Cultural Intelligence (CQ) Concept</a:t>
            </a:r>
            <a:endParaRPr lang="en-PK" dirty="0"/>
          </a:p>
        </p:txBody>
      </p:sp>
      <p:sp>
        <p:nvSpPr>
          <p:cNvPr id="3" name="Content Placeholder 2">
            <a:extLst>
              <a:ext uri="{FF2B5EF4-FFF2-40B4-BE49-F238E27FC236}">
                <a16:creationId xmlns:a16="http://schemas.microsoft.com/office/drawing/2014/main" id="{B34EAF8C-5C70-ABF0-49EC-8F57EDC7F522}"/>
              </a:ext>
            </a:extLst>
          </p:cNvPr>
          <p:cNvSpPr>
            <a:spLocks noGrp="1"/>
          </p:cNvSpPr>
          <p:nvPr>
            <p:ph idx="1"/>
          </p:nvPr>
        </p:nvSpPr>
        <p:spPr/>
        <p:txBody>
          <a:bodyPr>
            <a:normAutofit fontScale="92500" lnSpcReduction="20000"/>
          </a:bodyPr>
          <a:lstStyle/>
          <a:p>
            <a:pPr lvl="0"/>
            <a:r>
              <a:rPr lang="en-PK" dirty="0"/>
              <a:t>CQ is ability to work across cultures </a:t>
            </a:r>
          </a:p>
          <a:p>
            <a:pPr lvl="0"/>
            <a:r>
              <a:rPr lang="en-PK" dirty="0"/>
              <a:t>Helps leaders manage diversity </a:t>
            </a:r>
          </a:p>
          <a:p>
            <a:pPr lvl="0"/>
            <a:r>
              <a:rPr lang="en-PK" dirty="0"/>
              <a:t>Improves global business operations </a:t>
            </a:r>
          </a:p>
          <a:p>
            <a:pPr lvl="0"/>
            <a:r>
              <a:rPr lang="en-PK" dirty="0"/>
              <a:t>Includes cultural awareness and adaptability </a:t>
            </a:r>
          </a:p>
          <a:p>
            <a:pPr lvl="0"/>
            <a:r>
              <a:rPr lang="en-PK" dirty="0"/>
              <a:t>Essential in multinational organisations </a:t>
            </a:r>
          </a:p>
          <a:p>
            <a:pPr lvl="0"/>
            <a:r>
              <a:rPr lang="en-PK" dirty="0"/>
              <a:t>Supports inclusive leadership practices </a:t>
            </a:r>
          </a:p>
          <a:p>
            <a:pPr lvl="0"/>
            <a:r>
              <a:rPr lang="en-PK" dirty="0"/>
              <a:t>Increasing importance in UK workplaces (Ang &amp; Van Dyne, 2018) </a:t>
            </a:r>
          </a:p>
          <a:p>
            <a:endParaRPr lang="en-PK" dirty="0"/>
          </a:p>
        </p:txBody>
      </p:sp>
      <p:pic>
        <p:nvPicPr>
          <p:cNvPr id="4" name="Picture 3">
            <a:extLst>
              <a:ext uri="{FF2B5EF4-FFF2-40B4-BE49-F238E27FC236}">
                <a16:creationId xmlns:a16="http://schemas.microsoft.com/office/drawing/2014/main" id="{29F2092E-05F3-27B3-9F93-132A6C69D3EF}"/>
              </a:ext>
            </a:extLst>
          </p:cNvPr>
          <p:cNvPicPr>
            <a:picLocks noChangeAspect="1"/>
          </p:cNvPicPr>
          <p:nvPr/>
        </p:nvPicPr>
        <p:blipFill>
          <a:blip r:embed="rId3"/>
          <a:stretch>
            <a:fillRect/>
          </a:stretch>
        </p:blipFill>
        <p:spPr>
          <a:xfrm>
            <a:off x="6594765" y="2218626"/>
            <a:ext cx="3801174" cy="3801174"/>
          </a:xfrm>
          <a:prstGeom prst="rect">
            <a:avLst/>
          </a:prstGeom>
        </p:spPr>
      </p:pic>
    </p:spTree>
    <p:extLst>
      <p:ext uri="{BB962C8B-B14F-4D97-AF65-F5344CB8AC3E}">
        <p14:creationId xmlns:p14="http://schemas.microsoft.com/office/powerpoint/2010/main" val="2285573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30BE9-438C-64BC-F457-B38A2C0B1F29}"/>
              </a:ext>
            </a:extLst>
          </p:cNvPr>
          <p:cNvSpPr>
            <a:spLocks noGrp="1"/>
          </p:cNvSpPr>
          <p:nvPr>
            <p:ph type="title"/>
          </p:nvPr>
        </p:nvSpPr>
        <p:spPr/>
        <p:txBody>
          <a:bodyPr/>
          <a:lstStyle/>
          <a:p>
            <a:r>
              <a:rPr lang="en-PK" b="1" dirty="0"/>
              <a:t>Cultural Intelligence Model</a:t>
            </a:r>
            <a:r>
              <a:rPr lang="en-PK" dirty="0">
                <a:effectLst/>
              </a:rPr>
              <a:t> </a:t>
            </a:r>
            <a:endParaRPr lang="en-PK" dirty="0"/>
          </a:p>
        </p:txBody>
      </p:sp>
      <p:sp>
        <p:nvSpPr>
          <p:cNvPr id="3" name="Content Placeholder 2">
            <a:extLst>
              <a:ext uri="{FF2B5EF4-FFF2-40B4-BE49-F238E27FC236}">
                <a16:creationId xmlns:a16="http://schemas.microsoft.com/office/drawing/2014/main" id="{792F73C8-ED91-6F84-7349-B58588C5ADA2}"/>
              </a:ext>
            </a:extLst>
          </p:cNvPr>
          <p:cNvSpPr>
            <a:spLocks noGrp="1"/>
          </p:cNvSpPr>
          <p:nvPr>
            <p:ph idx="1"/>
          </p:nvPr>
        </p:nvSpPr>
        <p:spPr/>
        <p:txBody>
          <a:bodyPr>
            <a:normAutofit fontScale="92500" lnSpcReduction="20000"/>
          </a:bodyPr>
          <a:lstStyle/>
          <a:p>
            <a:pPr lvl="0"/>
            <a:r>
              <a:rPr lang="en-PK" dirty="0"/>
              <a:t>Cognitive CQ: knowledge of cultures </a:t>
            </a:r>
          </a:p>
          <a:p>
            <a:pPr lvl="0"/>
            <a:r>
              <a:rPr lang="en-PK" dirty="0"/>
              <a:t>Metacognitive CQ: awareness during interactions </a:t>
            </a:r>
          </a:p>
          <a:p>
            <a:pPr lvl="0"/>
            <a:r>
              <a:rPr lang="en-PK" dirty="0"/>
              <a:t>Motivational CQ: interest in cultural learning </a:t>
            </a:r>
          </a:p>
          <a:p>
            <a:pPr lvl="0"/>
            <a:r>
              <a:rPr lang="en-PK" dirty="0"/>
              <a:t>Behavioural CQ: adapting behaviour </a:t>
            </a:r>
          </a:p>
          <a:p>
            <a:pPr lvl="0"/>
            <a:r>
              <a:rPr lang="en-PK" dirty="0"/>
              <a:t>Helps leaders manage diverse teams </a:t>
            </a:r>
          </a:p>
          <a:p>
            <a:pPr lvl="0"/>
            <a:r>
              <a:rPr lang="en-PK" dirty="0"/>
              <a:t>Improves cross-cultural communication </a:t>
            </a:r>
          </a:p>
          <a:p>
            <a:pPr lvl="0"/>
            <a:r>
              <a:rPr lang="en-PK" dirty="0"/>
              <a:t>Applied in global companies like HSBC UK (Ang &amp; Van Dyne, 2018) </a:t>
            </a:r>
          </a:p>
          <a:p>
            <a:endParaRPr lang="en-PK" dirty="0"/>
          </a:p>
        </p:txBody>
      </p:sp>
      <p:pic>
        <p:nvPicPr>
          <p:cNvPr id="4" name="Picture 3">
            <a:extLst>
              <a:ext uri="{FF2B5EF4-FFF2-40B4-BE49-F238E27FC236}">
                <a16:creationId xmlns:a16="http://schemas.microsoft.com/office/drawing/2014/main" id="{5DE0C0F7-5932-C5B3-524F-85C9A448D1B4}"/>
              </a:ext>
            </a:extLst>
          </p:cNvPr>
          <p:cNvPicPr>
            <a:picLocks noChangeAspect="1"/>
          </p:cNvPicPr>
          <p:nvPr/>
        </p:nvPicPr>
        <p:blipFill>
          <a:blip r:embed="rId3"/>
          <a:stretch>
            <a:fillRect/>
          </a:stretch>
        </p:blipFill>
        <p:spPr>
          <a:xfrm>
            <a:off x="6410228" y="2603500"/>
            <a:ext cx="4626817" cy="3570300"/>
          </a:xfrm>
          <a:prstGeom prst="rect">
            <a:avLst/>
          </a:prstGeom>
        </p:spPr>
      </p:pic>
    </p:spTree>
    <p:extLst>
      <p:ext uri="{BB962C8B-B14F-4D97-AF65-F5344CB8AC3E}">
        <p14:creationId xmlns:p14="http://schemas.microsoft.com/office/powerpoint/2010/main" val="723185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9B4CC-B7C0-4ACF-5246-54DCA5A8F789}"/>
              </a:ext>
            </a:extLst>
          </p:cNvPr>
          <p:cNvSpPr>
            <a:spLocks noGrp="1"/>
          </p:cNvSpPr>
          <p:nvPr>
            <p:ph type="title"/>
          </p:nvPr>
        </p:nvSpPr>
        <p:spPr/>
        <p:txBody>
          <a:bodyPr/>
          <a:lstStyle/>
          <a:p>
            <a:r>
              <a:rPr lang="en-PK" b="1" dirty="0"/>
              <a:t>CQ in Practice – UK Example</a:t>
            </a:r>
            <a:endParaRPr lang="en-PK" dirty="0"/>
          </a:p>
        </p:txBody>
      </p:sp>
      <p:sp>
        <p:nvSpPr>
          <p:cNvPr id="3" name="Content Placeholder 2">
            <a:extLst>
              <a:ext uri="{FF2B5EF4-FFF2-40B4-BE49-F238E27FC236}">
                <a16:creationId xmlns:a16="http://schemas.microsoft.com/office/drawing/2014/main" id="{BA23200C-8CC2-B6F3-6DAE-C28282E2021A}"/>
              </a:ext>
            </a:extLst>
          </p:cNvPr>
          <p:cNvSpPr>
            <a:spLocks noGrp="1"/>
          </p:cNvSpPr>
          <p:nvPr>
            <p:ph idx="1"/>
          </p:nvPr>
        </p:nvSpPr>
        <p:spPr/>
        <p:txBody>
          <a:bodyPr>
            <a:normAutofit fontScale="85000" lnSpcReduction="10000"/>
          </a:bodyPr>
          <a:lstStyle/>
          <a:p>
            <a:pPr lvl="0"/>
            <a:r>
              <a:rPr lang="en-PK" dirty="0"/>
              <a:t>HSBC operates in multiple countries </a:t>
            </a:r>
          </a:p>
          <a:p>
            <a:pPr lvl="0"/>
            <a:r>
              <a:rPr lang="en-PK" dirty="0"/>
              <a:t>Leaders trained in cultural adaptability </a:t>
            </a:r>
          </a:p>
          <a:p>
            <a:pPr lvl="0"/>
            <a:r>
              <a:rPr lang="en-PK" dirty="0"/>
              <a:t>Improves international client relationships </a:t>
            </a:r>
          </a:p>
          <a:p>
            <a:pPr lvl="0"/>
            <a:r>
              <a:rPr lang="en-PK" dirty="0"/>
              <a:t>Enhances team collaboration globally </a:t>
            </a:r>
          </a:p>
          <a:p>
            <a:pPr lvl="0"/>
            <a:r>
              <a:rPr lang="en-PK" dirty="0"/>
              <a:t>Reduces cultural misunderstandings </a:t>
            </a:r>
          </a:p>
          <a:p>
            <a:pPr lvl="0"/>
            <a:r>
              <a:rPr lang="en-PK" dirty="0"/>
              <a:t>Strengthens global leadership capability </a:t>
            </a:r>
          </a:p>
          <a:p>
            <a:pPr lvl="0"/>
            <a:r>
              <a:rPr lang="en-PK" dirty="0"/>
              <a:t>Supports business expansion strategies (Earley &amp; Mosakowski, 2018) </a:t>
            </a:r>
          </a:p>
          <a:p>
            <a:endParaRPr lang="en-PK" dirty="0"/>
          </a:p>
        </p:txBody>
      </p:sp>
      <p:pic>
        <p:nvPicPr>
          <p:cNvPr id="4" name="Picture 3">
            <a:extLst>
              <a:ext uri="{FF2B5EF4-FFF2-40B4-BE49-F238E27FC236}">
                <a16:creationId xmlns:a16="http://schemas.microsoft.com/office/drawing/2014/main" id="{1FABF772-2780-ABAB-C060-21F27B3C75B5}"/>
              </a:ext>
            </a:extLst>
          </p:cNvPr>
          <p:cNvPicPr>
            <a:picLocks noChangeAspect="1"/>
          </p:cNvPicPr>
          <p:nvPr/>
        </p:nvPicPr>
        <p:blipFill>
          <a:blip r:embed="rId3"/>
          <a:stretch>
            <a:fillRect/>
          </a:stretch>
        </p:blipFill>
        <p:spPr>
          <a:xfrm>
            <a:off x="6095999" y="2603499"/>
            <a:ext cx="5652655" cy="3074251"/>
          </a:xfrm>
          <a:prstGeom prst="rect">
            <a:avLst/>
          </a:prstGeom>
        </p:spPr>
      </p:pic>
    </p:spTree>
    <p:extLst>
      <p:ext uri="{BB962C8B-B14F-4D97-AF65-F5344CB8AC3E}">
        <p14:creationId xmlns:p14="http://schemas.microsoft.com/office/powerpoint/2010/main" val="1884231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F24C-AF7F-0433-C152-74BC6157F68A}"/>
              </a:ext>
            </a:extLst>
          </p:cNvPr>
          <p:cNvSpPr>
            <a:spLocks noGrp="1"/>
          </p:cNvSpPr>
          <p:nvPr>
            <p:ph type="title"/>
          </p:nvPr>
        </p:nvSpPr>
        <p:spPr/>
        <p:txBody>
          <a:bodyPr/>
          <a:lstStyle/>
          <a:p>
            <a:r>
              <a:rPr lang="en-PK" b="1" dirty="0"/>
              <a:t>EI and CQ Combined Impact</a:t>
            </a:r>
            <a:endParaRPr lang="en-PK" dirty="0"/>
          </a:p>
        </p:txBody>
      </p:sp>
      <p:sp>
        <p:nvSpPr>
          <p:cNvPr id="3" name="Content Placeholder 2">
            <a:extLst>
              <a:ext uri="{FF2B5EF4-FFF2-40B4-BE49-F238E27FC236}">
                <a16:creationId xmlns:a16="http://schemas.microsoft.com/office/drawing/2014/main" id="{7735929C-4737-9FE0-F318-2B2E5A896E70}"/>
              </a:ext>
            </a:extLst>
          </p:cNvPr>
          <p:cNvSpPr>
            <a:spLocks noGrp="1"/>
          </p:cNvSpPr>
          <p:nvPr>
            <p:ph idx="1"/>
          </p:nvPr>
        </p:nvSpPr>
        <p:spPr/>
        <p:txBody>
          <a:bodyPr>
            <a:normAutofit fontScale="92500" lnSpcReduction="20000"/>
          </a:bodyPr>
          <a:lstStyle/>
          <a:p>
            <a:pPr lvl="0"/>
            <a:r>
              <a:rPr lang="en-PK" dirty="0"/>
              <a:t>EI improves internal team relationships </a:t>
            </a:r>
          </a:p>
          <a:p>
            <a:pPr lvl="0"/>
            <a:r>
              <a:rPr lang="en-PK" dirty="0"/>
              <a:t>CQ enhances external global interactions </a:t>
            </a:r>
          </a:p>
          <a:p>
            <a:pPr lvl="0"/>
            <a:r>
              <a:rPr lang="en-PK" dirty="0"/>
              <a:t>Both improve leadership effectiveness </a:t>
            </a:r>
          </a:p>
          <a:p>
            <a:pPr lvl="0"/>
            <a:r>
              <a:rPr lang="en-PK" dirty="0"/>
              <a:t>Helps manage multicultural teams </a:t>
            </a:r>
          </a:p>
          <a:p>
            <a:pPr lvl="0"/>
            <a:r>
              <a:rPr lang="en-PK" dirty="0"/>
              <a:t>Increases employee satisfaction </a:t>
            </a:r>
          </a:p>
          <a:p>
            <a:pPr lvl="0"/>
            <a:r>
              <a:rPr lang="en-PK" dirty="0"/>
              <a:t>Supports organisational performance </a:t>
            </a:r>
          </a:p>
          <a:p>
            <a:pPr lvl="0"/>
            <a:r>
              <a:rPr lang="en-PK" dirty="0"/>
              <a:t>Essential for modern leadership success (Rockstuhl et al., 2018) </a:t>
            </a:r>
          </a:p>
          <a:p>
            <a:endParaRPr lang="en-PK" dirty="0"/>
          </a:p>
        </p:txBody>
      </p:sp>
      <p:pic>
        <p:nvPicPr>
          <p:cNvPr id="4" name="Picture 3">
            <a:extLst>
              <a:ext uri="{FF2B5EF4-FFF2-40B4-BE49-F238E27FC236}">
                <a16:creationId xmlns:a16="http://schemas.microsoft.com/office/drawing/2014/main" id="{01F79CBD-80B1-612E-9E81-FF255479E831}"/>
              </a:ext>
            </a:extLst>
          </p:cNvPr>
          <p:cNvPicPr>
            <a:picLocks noChangeAspect="1"/>
          </p:cNvPicPr>
          <p:nvPr/>
        </p:nvPicPr>
        <p:blipFill>
          <a:blip r:embed="rId3"/>
          <a:stretch>
            <a:fillRect/>
          </a:stretch>
        </p:blipFill>
        <p:spPr>
          <a:xfrm>
            <a:off x="6594765" y="2541155"/>
            <a:ext cx="4890654" cy="3667991"/>
          </a:xfrm>
          <a:prstGeom prst="rect">
            <a:avLst/>
          </a:prstGeom>
        </p:spPr>
      </p:pic>
    </p:spTree>
    <p:extLst>
      <p:ext uri="{BB962C8B-B14F-4D97-AF65-F5344CB8AC3E}">
        <p14:creationId xmlns:p14="http://schemas.microsoft.com/office/powerpoint/2010/main" val="3649652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BE80A-843A-22CB-FDD4-0945BDE0A013}"/>
              </a:ext>
            </a:extLst>
          </p:cNvPr>
          <p:cNvSpPr>
            <a:spLocks noGrp="1"/>
          </p:cNvSpPr>
          <p:nvPr>
            <p:ph type="title"/>
          </p:nvPr>
        </p:nvSpPr>
        <p:spPr/>
        <p:txBody>
          <a:bodyPr/>
          <a:lstStyle/>
          <a:p>
            <a:r>
              <a:rPr lang="en-PK" b="1" dirty="0"/>
              <a:t>Critical Evaluation</a:t>
            </a:r>
            <a:r>
              <a:rPr lang="en-PK" dirty="0">
                <a:effectLst/>
              </a:rPr>
              <a:t> </a:t>
            </a:r>
            <a:endParaRPr lang="en-PK" dirty="0"/>
          </a:p>
        </p:txBody>
      </p:sp>
      <p:sp>
        <p:nvSpPr>
          <p:cNvPr id="3" name="Content Placeholder 2">
            <a:extLst>
              <a:ext uri="{FF2B5EF4-FFF2-40B4-BE49-F238E27FC236}">
                <a16:creationId xmlns:a16="http://schemas.microsoft.com/office/drawing/2014/main" id="{EB66C7FD-7E8E-C4F9-3F60-12138B302828}"/>
              </a:ext>
            </a:extLst>
          </p:cNvPr>
          <p:cNvSpPr>
            <a:spLocks noGrp="1"/>
          </p:cNvSpPr>
          <p:nvPr>
            <p:ph idx="1"/>
          </p:nvPr>
        </p:nvSpPr>
        <p:spPr/>
        <p:txBody>
          <a:bodyPr>
            <a:normAutofit fontScale="92500" lnSpcReduction="20000"/>
          </a:bodyPr>
          <a:lstStyle/>
          <a:p>
            <a:pPr lvl="0"/>
            <a:r>
              <a:rPr lang="en-PK" dirty="0"/>
              <a:t>EI may be difficult to measure accurately </a:t>
            </a:r>
          </a:p>
          <a:p>
            <a:pPr lvl="0"/>
            <a:r>
              <a:rPr lang="en-PK" dirty="0"/>
              <a:t>Over-reliance can reduce objectivity </a:t>
            </a:r>
          </a:p>
          <a:p>
            <a:pPr lvl="0"/>
            <a:r>
              <a:rPr lang="en-PK" dirty="0"/>
              <a:t>CQ requires continuous learning </a:t>
            </a:r>
          </a:p>
          <a:p>
            <a:pPr lvl="0"/>
            <a:r>
              <a:rPr lang="en-PK" dirty="0"/>
              <a:t>Cultural stereotypes can limit effectiveness </a:t>
            </a:r>
          </a:p>
          <a:p>
            <a:pPr lvl="0"/>
            <a:r>
              <a:rPr lang="en-PK" dirty="0"/>
              <a:t>Not all leaders naturally possess EI/CQ </a:t>
            </a:r>
          </a:p>
          <a:p>
            <a:pPr lvl="0"/>
            <a:r>
              <a:rPr lang="en-PK" dirty="0"/>
              <a:t>Training is time-consuming and costly </a:t>
            </a:r>
          </a:p>
          <a:p>
            <a:pPr lvl="0"/>
            <a:r>
              <a:rPr lang="en-PK" dirty="0"/>
              <a:t>Still essential for leadership success (Northouse, 2021) </a:t>
            </a:r>
          </a:p>
          <a:p>
            <a:endParaRPr lang="en-PK" dirty="0"/>
          </a:p>
        </p:txBody>
      </p:sp>
      <p:pic>
        <p:nvPicPr>
          <p:cNvPr id="4" name="Picture 3">
            <a:extLst>
              <a:ext uri="{FF2B5EF4-FFF2-40B4-BE49-F238E27FC236}">
                <a16:creationId xmlns:a16="http://schemas.microsoft.com/office/drawing/2014/main" id="{640C08C0-E7C7-575F-C2F2-91A6C39279FC}"/>
              </a:ext>
            </a:extLst>
          </p:cNvPr>
          <p:cNvPicPr>
            <a:picLocks noChangeAspect="1"/>
          </p:cNvPicPr>
          <p:nvPr/>
        </p:nvPicPr>
        <p:blipFill>
          <a:blip r:embed="rId3"/>
          <a:stretch>
            <a:fillRect/>
          </a:stretch>
        </p:blipFill>
        <p:spPr>
          <a:xfrm>
            <a:off x="6366164" y="2845308"/>
            <a:ext cx="5216237" cy="2932684"/>
          </a:xfrm>
          <a:prstGeom prst="rect">
            <a:avLst/>
          </a:prstGeom>
        </p:spPr>
      </p:pic>
    </p:spTree>
    <p:extLst>
      <p:ext uri="{BB962C8B-B14F-4D97-AF65-F5344CB8AC3E}">
        <p14:creationId xmlns:p14="http://schemas.microsoft.com/office/powerpoint/2010/main" val="1301922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EBECF-81B2-476A-8382-BC41F543F13A}"/>
              </a:ext>
            </a:extLst>
          </p:cNvPr>
          <p:cNvSpPr>
            <a:spLocks noGrp="1"/>
          </p:cNvSpPr>
          <p:nvPr>
            <p:ph type="title"/>
          </p:nvPr>
        </p:nvSpPr>
        <p:spPr/>
        <p:txBody>
          <a:bodyPr/>
          <a:lstStyle/>
          <a:p>
            <a:r>
              <a:rPr lang="en-PK" b="1" dirty="0"/>
              <a:t>Contribution to Effective Leadership</a:t>
            </a:r>
            <a:endParaRPr lang="en-PK" dirty="0"/>
          </a:p>
        </p:txBody>
      </p:sp>
      <p:sp>
        <p:nvSpPr>
          <p:cNvPr id="3" name="Content Placeholder 2">
            <a:extLst>
              <a:ext uri="{FF2B5EF4-FFF2-40B4-BE49-F238E27FC236}">
                <a16:creationId xmlns:a16="http://schemas.microsoft.com/office/drawing/2014/main" id="{C7C11F1D-04A2-9047-DE07-EF03D309CB56}"/>
              </a:ext>
            </a:extLst>
          </p:cNvPr>
          <p:cNvSpPr>
            <a:spLocks noGrp="1"/>
          </p:cNvSpPr>
          <p:nvPr>
            <p:ph idx="1"/>
          </p:nvPr>
        </p:nvSpPr>
        <p:spPr/>
        <p:txBody>
          <a:bodyPr>
            <a:normAutofit fontScale="92500" lnSpcReduction="10000"/>
          </a:bodyPr>
          <a:lstStyle/>
          <a:p>
            <a:pPr lvl="0"/>
            <a:r>
              <a:rPr lang="en-PK" dirty="0"/>
              <a:t>Enhances communication and trust </a:t>
            </a:r>
          </a:p>
          <a:p>
            <a:pPr lvl="0"/>
            <a:r>
              <a:rPr lang="en-PK" dirty="0"/>
              <a:t>Improves conflict management </a:t>
            </a:r>
          </a:p>
          <a:p>
            <a:pPr lvl="0"/>
            <a:r>
              <a:rPr lang="en-PK" dirty="0"/>
              <a:t>Supports inclusive leadership </a:t>
            </a:r>
          </a:p>
          <a:p>
            <a:pPr lvl="0"/>
            <a:r>
              <a:rPr lang="en-PK" dirty="0"/>
              <a:t>Increases organisational performance </a:t>
            </a:r>
          </a:p>
          <a:p>
            <a:pPr lvl="0"/>
            <a:r>
              <a:rPr lang="en-PK" dirty="0"/>
              <a:t>Builds strong workplace relationships </a:t>
            </a:r>
          </a:p>
          <a:p>
            <a:pPr lvl="0"/>
            <a:r>
              <a:rPr lang="en-PK" dirty="0"/>
              <a:t>Encourages innovation and collaboration </a:t>
            </a:r>
          </a:p>
          <a:p>
            <a:pPr lvl="0"/>
            <a:r>
              <a:rPr lang="en-PK" dirty="0"/>
              <a:t>Critical in UK diverse organisations (CIPD, 2022) </a:t>
            </a:r>
          </a:p>
          <a:p>
            <a:endParaRPr lang="en-PK" dirty="0"/>
          </a:p>
        </p:txBody>
      </p:sp>
      <p:pic>
        <p:nvPicPr>
          <p:cNvPr id="4" name="Picture 3">
            <a:extLst>
              <a:ext uri="{FF2B5EF4-FFF2-40B4-BE49-F238E27FC236}">
                <a16:creationId xmlns:a16="http://schemas.microsoft.com/office/drawing/2014/main" id="{6A5BBBAD-DF07-E249-F2D5-E7411DE1823D}"/>
              </a:ext>
            </a:extLst>
          </p:cNvPr>
          <p:cNvPicPr>
            <a:picLocks noChangeAspect="1"/>
          </p:cNvPicPr>
          <p:nvPr/>
        </p:nvPicPr>
        <p:blipFill>
          <a:blip r:embed="rId3"/>
          <a:stretch>
            <a:fillRect/>
          </a:stretch>
        </p:blipFill>
        <p:spPr>
          <a:xfrm>
            <a:off x="6366164" y="2845308"/>
            <a:ext cx="5216237" cy="2932684"/>
          </a:xfrm>
          <a:prstGeom prst="rect">
            <a:avLst/>
          </a:prstGeom>
        </p:spPr>
      </p:pic>
    </p:spTree>
    <p:extLst>
      <p:ext uri="{BB962C8B-B14F-4D97-AF65-F5344CB8AC3E}">
        <p14:creationId xmlns:p14="http://schemas.microsoft.com/office/powerpoint/2010/main" val="3199196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87EC2-A2EA-E344-CE8F-A142214A7B32}"/>
              </a:ext>
            </a:extLst>
          </p:cNvPr>
          <p:cNvSpPr>
            <a:spLocks noGrp="1"/>
          </p:cNvSpPr>
          <p:nvPr>
            <p:ph type="title"/>
          </p:nvPr>
        </p:nvSpPr>
        <p:spPr/>
        <p:txBody>
          <a:bodyPr/>
          <a:lstStyle/>
          <a:p>
            <a:r>
              <a:rPr lang="en-PK" b="1" dirty="0"/>
              <a:t>Conclusion</a:t>
            </a:r>
            <a:r>
              <a:rPr lang="en-PK" dirty="0">
                <a:effectLst/>
              </a:rPr>
              <a:t> </a:t>
            </a:r>
            <a:endParaRPr lang="en-PK" dirty="0"/>
          </a:p>
        </p:txBody>
      </p:sp>
      <p:sp>
        <p:nvSpPr>
          <p:cNvPr id="3" name="Content Placeholder 2">
            <a:extLst>
              <a:ext uri="{FF2B5EF4-FFF2-40B4-BE49-F238E27FC236}">
                <a16:creationId xmlns:a16="http://schemas.microsoft.com/office/drawing/2014/main" id="{44D8C1B4-C4EC-2366-2B29-142E8F534C69}"/>
              </a:ext>
            </a:extLst>
          </p:cNvPr>
          <p:cNvSpPr>
            <a:spLocks noGrp="1"/>
          </p:cNvSpPr>
          <p:nvPr>
            <p:ph idx="1"/>
          </p:nvPr>
        </p:nvSpPr>
        <p:spPr/>
        <p:txBody>
          <a:bodyPr>
            <a:normAutofit fontScale="85000" lnSpcReduction="10000"/>
          </a:bodyPr>
          <a:lstStyle/>
          <a:p>
            <a:pPr lvl="0"/>
            <a:r>
              <a:rPr lang="en-PK" dirty="0"/>
              <a:t>EI and CQ are essential leadership skills </a:t>
            </a:r>
          </a:p>
          <a:p>
            <a:pPr lvl="0"/>
            <a:r>
              <a:rPr lang="en-PK" dirty="0"/>
              <a:t>Both improve organisational effectiveness </a:t>
            </a:r>
          </a:p>
          <a:p>
            <a:pPr lvl="0"/>
            <a:r>
              <a:rPr lang="en-PK" dirty="0"/>
              <a:t>Help leaders manage diversity successfully </a:t>
            </a:r>
          </a:p>
          <a:p>
            <a:pPr lvl="0"/>
            <a:r>
              <a:rPr lang="en-PK" dirty="0"/>
              <a:t>Support collaboration in global environments </a:t>
            </a:r>
          </a:p>
          <a:p>
            <a:pPr lvl="0"/>
            <a:r>
              <a:rPr lang="en-PK" dirty="0"/>
              <a:t>UK organisations increasingly adopt these skills </a:t>
            </a:r>
          </a:p>
          <a:p>
            <a:pPr lvl="0"/>
            <a:r>
              <a:rPr lang="en-PK" dirty="0"/>
              <a:t>Leadership success depends on adaptability </a:t>
            </a:r>
          </a:p>
          <a:p>
            <a:pPr lvl="0"/>
            <a:r>
              <a:rPr lang="en-PK" dirty="0"/>
              <a:t>Future leadership requires emotional and cultural awareness (Goleman, 2020) </a:t>
            </a:r>
          </a:p>
          <a:p>
            <a:endParaRPr lang="en-PK" dirty="0"/>
          </a:p>
        </p:txBody>
      </p:sp>
      <p:pic>
        <p:nvPicPr>
          <p:cNvPr id="4" name="Picture 3">
            <a:extLst>
              <a:ext uri="{FF2B5EF4-FFF2-40B4-BE49-F238E27FC236}">
                <a16:creationId xmlns:a16="http://schemas.microsoft.com/office/drawing/2014/main" id="{DC64B44F-704C-5EED-FE13-AFB1158E2E83}"/>
              </a:ext>
            </a:extLst>
          </p:cNvPr>
          <p:cNvPicPr>
            <a:picLocks noChangeAspect="1"/>
          </p:cNvPicPr>
          <p:nvPr/>
        </p:nvPicPr>
        <p:blipFill>
          <a:blip r:embed="rId3"/>
          <a:stretch>
            <a:fillRect/>
          </a:stretch>
        </p:blipFill>
        <p:spPr>
          <a:xfrm>
            <a:off x="6366164" y="2845308"/>
            <a:ext cx="5216237" cy="2932684"/>
          </a:xfrm>
          <a:prstGeom prst="rect">
            <a:avLst/>
          </a:prstGeom>
        </p:spPr>
      </p:pic>
    </p:spTree>
    <p:extLst>
      <p:ext uri="{BB962C8B-B14F-4D97-AF65-F5344CB8AC3E}">
        <p14:creationId xmlns:p14="http://schemas.microsoft.com/office/powerpoint/2010/main" val="358377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1581A-DFC7-B9A8-DA79-F996F6E1B63D}"/>
              </a:ext>
            </a:extLst>
          </p:cNvPr>
          <p:cNvSpPr>
            <a:spLocks noGrp="1"/>
          </p:cNvSpPr>
          <p:nvPr>
            <p:ph type="title"/>
          </p:nvPr>
        </p:nvSpPr>
        <p:spPr/>
        <p:txBody>
          <a:bodyPr/>
          <a:lstStyle/>
          <a:p>
            <a:r>
              <a:rPr lang="en-PK" b="1" dirty="0"/>
              <a:t>Reference List </a:t>
            </a:r>
            <a:br>
              <a:rPr lang="en-PK" dirty="0"/>
            </a:br>
            <a:endParaRPr lang="en-PK" dirty="0"/>
          </a:p>
        </p:txBody>
      </p:sp>
      <p:sp>
        <p:nvSpPr>
          <p:cNvPr id="3" name="Content Placeholder 2">
            <a:extLst>
              <a:ext uri="{FF2B5EF4-FFF2-40B4-BE49-F238E27FC236}">
                <a16:creationId xmlns:a16="http://schemas.microsoft.com/office/drawing/2014/main" id="{6A2FD108-432C-7349-9B95-428FD9F4C876}"/>
              </a:ext>
            </a:extLst>
          </p:cNvPr>
          <p:cNvSpPr>
            <a:spLocks noGrp="1"/>
          </p:cNvSpPr>
          <p:nvPr>
            <p:ph idx="1"/>
          </p:nvPr>
        </p:nvSpPr>
        <p:spPr>
          <a:xfrm>
            <a:off x="1154955" y="2603500"/>
            <a:ext cx="10455154" cy="3416300"/>
          </a:xfrm>
        </p:spPr>
        <p:txBody>
          <a:bodyPr>
            <a:normAutofit/>
          </a:bodyPr>
          <a:lstStyle/>
          <a:p>
            <a:pPr lvl="0"/>
            <a:r>
              <a:rPr lang="en-PK" dirty="0"/>
              <a:t>Ang, S. and Van Dyne, L., 2018. </a:t>
            </a:r>
            <a:r>
              <a:rPr lang="en-PK" i="1" dirty="0"/>
              <a:t>Handbook of Cultural Intelligence</a:t>
            </a:r>
            <a:r>
              <a:rPr lang="en-PK" dirty="0"/>
              <a:t>. Routledge. </a:t>
            </a:r>
          </a:p>
          <a:p>
            <a:pPr lvl="0"/>
            <a:r>
              <a:rPr lang="en-PK" dirty="0"/>
              <a:t>CIPD, 2022. </a:t>
            </a:r>
            <a:r>
              <a:rPr lang="en-PK" i="1" dirty="0"/>
              <a:t>Emotional Intelligence in Leadership</a:t>
            </a:r>
            <a:r>
              <a:rPr lang="en-PK" dirty="0"/>
              <a:t>. London: CIPD. </a:t>
            </a:r>
          </a:p>
          <a:p>
            <a:pPr lvl="0"/>
            <a:r>
              <a:rPr lang="en-PK" dirty="0"/>
              <a:t>Earley, P.C. and Mosakowski, E., 2018. Cultural intelligence. </a:t>
            </a:r>
            <a:r>
              <a:rPr lang="en-PK" i="1" dirty="0"/>
              <a:t>Harvard Business Review</a:t>
            </a:r>
            <a:r>
              <a:rPr lang="en-PK" dirty="0"/>
              <a:t>. </a:t>
            </a:r>
          </a:p>
          <a:p>
            <a:pPr lvl="0"/>
            <a:r>
              <a:rPr lang="en-PK" dirty="0"/>
              <a:t>Goleman, D., 2020. </a:t>
            </a:r>
            <a:r>
              <a:rPr lang="en-PK" i="1" dirty="0"/>
              <a:t>Emotional Intelligence: Why It Can Matter More Than IQ</a:t>
            </a:r>
            <a:r>
              <a:rPr lang="en-PK" dirty="0"/>
              <a:t>. Bloomsbury. </a:t>
            </a:r>
          </a:p>
          <a:p>
            <a:pPr lvl="0"/>
            <a:r>
              <a:rPr lang="en-PK" dirty="0"/>
              <a:t>Northouse, P.G., 2021. </a:t>
            </a:r>
            <a:r>
              <a:rPr lang="en-PK" i="1" dirty="0"/>
              <a:t>Leadership: Theory and Practice</a:t>
            </a:r>
            <a:r>
              <a:rPr lang="en-PK" dirty="0"/>
              <a:t>. Sage. </a:t>
            </a:r>
          </a:p>
          <a:p>
            <a:pPr lvl="0"/>
            <a:r>
              <a:rPr lang="en-PK" dirty="0"/>
              <a:t>Rockstuhl, T. et al., 2018. Beyond general intelligence. </a:t>
            </a:r>
            <a:r>
              <a:rPr lang="en-PK" i="1" dirty="0"/>
              <a:t>Journal of Applied Psychology</a:t>
            </a:r>
            <a:r>
              <a:rPr lang="en-PK" dirty="0"/>
              <a:t>. </a:t>
            </a:r>
          </a:p>
          <a:p>
            <a:endParaRPr lang="en-PK" dirty="0"/>
          </a:p>
        </p:txBody>
      </p:sp>
    </p:spTree>
    <p:extLst>
      <p:ext uri="{BB962C8B-B14F-4D97-AF65-F5344CB8AC3E}">
        <p14:creationId xmlns:p14="http://schemas.microsoft.com/office/powerpoint/2010/main" val="30987056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18</TotalTime>
  <Words>1647</Words>
  <Application>Microsoft Office PowerPoint</Application>
  <PresentationFormat>Widescreen</PresentationFormat>
  <Paragraphs>129</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Century Gothic</vt:lpstr>
      <vt:lpstr>Wingdings 3</vt:lpstr>
      <vt:lpstr>Ion Boardroom</vt:lpstr>
      <vt:lpstr>Leadership and Management Theory and Practice            Kristiyan Pirindzhiev - 2309382</vt:lpstr>
      <vt:lpstr>Overview </vt:lpstr>
      <vt:lpstr>Introduction to Leadership Intelligence </vt:lpstr>
      <vt:lpstr>Emotional Intelligence (EI) Concept</vt:lpstr>
      <vt:lpstr>Goleman’s EI Model</vt:lpstr>
      <vt:lpstr>EI in Practice – UK Example</vt:lpstr>
      <vt:lpstr>Cultural Intelligence (CQ) Concept</vt:lpstr>
      <vt:lpstr>Cultural Intelligence Model </vt:lpstr>
      <vt:lpstr>CQ in Practice – UK Example</vt:lpstr>
      <vt:lpstr>EI and CQ Combined Impact</vt:lpstr>
      <vt:lpstr>Critical Evaluation </vt:lpstr>
      <vt:lpstr>Contribution to Effective Leadership</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AUTHOR</dc:creator>
  <cp:lastModifiedBy>KRISTIYAN Pirindzhiev</cp:lastModifiedBy>
  <cp:revision>2</cp:revision>
  <dcterms:created xsi:type="dcterms:W3CDTF">2026-03-24T12:58:34Z</dcterms:created>
  <dcterms:modified xsi:type="dcterms:W3CDTF">2026-03-28T10:57:51Z</dcterms:modified>
</cp:coreProperties>
</file>