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301" r:id="rId2"/>
    <p:sldId id="334" r:id="rId3"/>
    <p:sldId id="332" r:id="rId4"/>
    <p:sldId id="300" r:id="rId5"/>
    <p:sldId id="302" r:id="rId6"/>
    <p:sldId id="303" r:id="rId7"/>
    <p:sldId id="305" r:id="rId8"/>
    <p:sldId id="304" r:id="rId9"/>
    <p:sldId id="306" r:id="rId10"/>
    <p:sldId id="307" r:id="rId11"/>
    <p:sldId id="308" r:id="rId12"/>
    <p:sldId id="335" r:id="rId13"/>
    <p:sldId id="309" r:id="rId14"/>
    <p:sldId id="311" r:id="rId15"/>
    <p:sldId id="312" r:id="rId16"/>
    <p:sldId id="313" r:id="rId17"/>
    <p:sldId id="314" r:id="rId18"/>
    <p:sldId id="315" r:id="rId19"/>
    <p:sldId id="316" r:id="rId20"/>
    <p:sldId id="317" r:id="rId21"/>
    <p:sldId id="318" r:id="rId22"/>
    <p:sldId id="319" r:id="rId23"/>
    <p:sldId id="331" r:id="rId24"/>
    <p:sldId id="320" r:id="rId25"/>
    <p:sldId id="321" r:id="rId26"/>
    <p:sldId id="322" r:id="rId27"/>
    <p:sldId id="323" r:id="rId28"/>
    <p:sldId id="336" r:id="rId29"/>
    <p:sldId id="324" r:id="rId30"/>
    <p:sldId id="325" r:id="rId31"/>
    <p:sldId id="326" r:id="rId32"/>
    <p:sldId id="327" r:id="rId33"/>
    <p:sldId id="328" r:id="rId34"/>
    <p:sldId id="329" r:id="rId3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114" d="100"/>
          <a:sy n="114" d="100"/>
        </p:scale>
        <p:origin x="1380"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6071D472-AD05-40A4-B4EA-7E3648B85260}" type="slidenum">
              <a:rPr lang="en-GB" altLang="en-US" sz="1200"/>
              <a:pPr/>
              <a:t>1</a:t>
            </a:fld>
            <a:endParaRPr lang="en-GB" altLang="en-US" sz="120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061021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6071D472-AD05-40A4-B4EA-7E3648B85260}" type="slidenum">
              <a:rPr lang="en-GB" altLang="en-US" sz="1200"/>
              <a:pPr/>
              <a:t>2</a:t>
            </a:fld>
            <a:endParaRPr lang="en-GB" altLang="en-US" sz="120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061021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63511486-2B73-4560-A5B2-96DA9DD79133}" type="slidenum">
              <a:rPr lang="en-GB" altLang="en-US" sz="1200"/>
              <a:pPr/>
              <a:t>5</a:t>
            </a:fld>
            <a:endParaRPr lang="en-GB" altLang="en-US" sz="1200"/>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610027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7BFFDD61-E483-4EAD-A4B3-23C526B4E43B}" type="slidenum">
              <a:rPr lang="en-GB" altLang="en-US" sz="1200"/>
              <a:pPr/>
              <a:t>6</a:t>
            </a:fld>
            <a:endParaRPr lang="en-GB" altLang="en-US" sz="120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6678129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E76BCF0F-95D9-4EBD-AB7A-DAA55808C4FE}" type="slidenum">
              <a:rPr lang="en-GB" altLang="en-US" sz="1200"/>
              <a:pPr/>
              <a:t>7</a:t>
            </a:fld>
            <a:endParaRPr lang="en-GB" altLang="en-US" sz="120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186539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526DFB1F-CBAF-4FA8-9B64-AB2EB4875ECF}" type="slidenum">
              <a:rPr lang="en-GB" altLang="en-US" sz="1200"/>
              <a:pPr/>
              <a:t>8</a:t>
            </a:fld>
            <a:endParaRPr lang="en-GB" altLang="en-US" sz="1200"/>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It</a:t>
            </a:r>
            <a:r>
              <a:rPr lang="en-US" altLang="en-US" baseline="0" dirty="0"/>
              <a:t> is important for the organization to study the trend of emerging technology carefully, because if the demand technology of the product or service on which your business is based is undermined, then your business is in trouble.. One way of studying the trend is </a:t>
            </a:r>
            <a:r>
              <a:rPr lang="en-US" altLang="en-US" b="1" baseline="0" dirty="0"/>
              <a:t>technology transfer</a:t>
            </a:r>
            <a:r>
              <a:rPr lang="en-US" altLang="en-US" baseline="0" dirty="0"/>
              <a:t>.  This could mean the transfer of technology from research establishments &amp; universities to commercial applications or the transfer of technology from an advanced economy to less advanced economies.</a:t>
            </a:r>
          </a:p>
          <a:p>
            <a:endParaRPr lang="en-US" altLang="en-US" baseline="0" dirty="0"/>
          </a:p>
          <a:p>
            <a:endParaRPr lang="en-US" altLang="en-US" dirty="0"/>
          </a:p>
        </p:txBody>
      </p:sp>
    </p:spTree>
    <p:extLst>
      <p:ext uri="{BB962C8B-B14F-4D97-AF65-F5344CB8AC3E}">
        <p14:creationId xmlns:p14="http://schemas.microsoft.com/office/powerpoint/2010/main" val="37812193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8864E294-63C9-4F8B-9DFB-D637EEED9CAC}" type="slidenum">
              <a:rPr lang="en-GB" altLang="en-US" sz="1200"/>
              <a:pPr/>
              <a:t>9</a:t>
            </a:fld>
            <a:endParaRPr lang="en-GB" altLang="en-US" sz="12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1071533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7E7F422C-D15E-4EA6-9216-5878400297A8}" type="slidenum">
              <a:rPr lang="en-GB" altLang="en-US" sz="1200"/>
              <a:pPr/>
              <a:t>13</a:t>
            </a:fld>
            <a:endParaRPr lang="en-GB" altLang="en-US" sz="120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3812684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A2FD9D00-FDC4-4AC4-BAD2-A9B284F9DBBD}" type="slidenum">
              <a:rPr lang="en-GB" altLang="en-US" sz="1200"/>
              <a:pPr/>
              <a:t>14</a:t>
            </a:fld>
            <a:endParaRPr lang="en-GB" altLang="en-US" sz="1200"/>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1953205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6FCDA238-9E61-44FD-8C81-180F72FBD32D}" type="slidenum">
              <a:rPr lang="en-GB" altLang="en-US" sz="1200"/>
              <a:pPr/>
              <a:t>15</a:t>
            </a:fld>
            <a:endParaRPr lang="en-GB" altLang="en-US" sz="120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Although the textbook will identify the stages of the development process as linear, but</a:t>
            </a:r>
            <a:r>
              <a:rPr lang="en-US" altLang="en-US" baseline="0" dirty="0"/>
              <a:t> in reality it involves a more complex interaction between a number </a:t>
            </a:r>
            <a:r>
              <a:rPr lang="en-US" altLang="en-US" baseline="0"/>
              <a:t>of forces.</a:t>
            </a:r>
            <a:endParaRPr lang="en-US" altLang="en-US"/>
          </a:p>
        </p:txBody>
      </p:sp>
    </p:spTree>
    <p:extLst>
      <p:ext uri="{BB962C8B-B14F-4D97-AF65-F5344CB8AC3E}">
        <p14:creationId xmlns:p14="http://schemas.microsoft.com/office/powerpoint/2010/main" val="24957011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BA8756B8-7F5D-4872-BC32-27A033649451}" type="slidenum">
              <a:rPr lang="en-GB" altLang="en-US" sz="1200"/>
              <a:pPr/>
              <a:t>18</a:t>
            </a:fld>
            <a:endParaRPr lang="en-GB" altLang="en-US" sz="120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3493985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3CEAA5D9-8F4C-4B93-9B83-EABCF9E25A4F}" type="slidenum">
              <a:rPr lang="en-GB" altLang="en-US" sz="1200"/>
              <a:pPr/>
              <a:t>19</a:t>
            </a:fld>
            <a:endParaRPr lang="en-GB" altLang="en-US" sz="120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2282842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8FD5D24A-9D03-4D53-9A33-4A3AAF54F2F6}" type="slidenum">
              <a:rPr lang="en-GB" altLang="en-US" sz="1200"/>
              <a:pPr/>
              <a:t>20</a:t>
            </a:fld>
            <a:endParaRPr lang="en-GB" altLang="en-US" sz="120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631713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6D7048CE-9BD4-440C-B2D4-846ABB9F3071}" type="slidenum">
              <a:rPr lang="en-GB" altLang="en-US" sz="1200"/>
              <a:pPr/>
              <a:t>21</a:t>
            </a:fld>
            <a:endParaRPr lang="en-GB" altLang="en-US" sz="1200"/>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2848928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A49AC73A-262E-407E-92A4-E4DBDCBD51E5}" type="slidenum">
              <a:rPr lang="en-GB" altLang="en-US" sz="1200"/>
              <a:pPr/>
              <a:t>22</a:t>
            </a:fld>
            <a:endParaRPr lang="en-GB" altLang="en-US" sz="1200"/>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5052633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B1C4BE87-B8E0-48FA-B52E-368A5C087400}" type="slidenum">
              <a:rPr lang="en-GB" altLang="en-US" sz="1200"/>
              <a:pPr/>
              <a:t>24</a:t>
            </a:fld>
            <a:endParaRPr lang="en-GB" altLang="en-US" sz="120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7674115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E3661845-E4EF-4344-A579-6E785412A2E6}" type="slidenum">
              <a:rPr lang="en-GB" altLang="en-US" sz="1200"/>
              <a:pPr/>
              <a:t>25</a:t>
            </a:fld>
            <a:endParaRPr lang="en-GB" altLang="en-US" sz="120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2831187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440FBD14-16E6-4121-8722-592558A89CA0}" type="slidenum">
              <a:rPr lang="en-GB" altLang="en-US" sz="1200"/>
              <a:pPr/>
              <a:t>26</a:t>
            </a:fld>
            <a:endParaRPr lang="en-GB" altLang="en-US" sz="120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7374783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E274293E-6C21-452E-A689-5AE605737632}" type="slidenum">
              <a:rPr lang="en-GB" altLang="en-US" sz="1200"/>
              <a:pPr/>
              <a:t>27</a:t>
            </a:fld>
            <a:endParaRPr lang="en-GB" altLang="en-US" sz="1200"/>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1727167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E274293E-6C21-452E-A689-5AE605737632}" type="slidenum">
              <a:rPr lang="en-GB" altLang="en-US" sz="1200"/>
              <a:pPr/>
              <a:t>28</a:t>
            </a:fld>
            <a:endParaRPr lang="en-GB" altLang="en-US" sz="1200"/>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1727167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7D822938-2453-43C2-8739-7CAF517E20EB}" type="slidenum">
              <a:rPr lang="en-GB" altLang="en-US" sz="1200"/>
              <a:pPr/>
              <a:t>29</a:t>
            </a:fld>
            <a:endParaRPr lang="en-GB" altLang="en-US" sz="1200"/>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626746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748350F1-1309-4BA6-806C-0932EB1A0716}" type="slidenum">
              <a:rPr lang="en-GB" altLang="en-US" sz="1200"/>
              <a:pPr/>
              <a:t>32</a:t>
            </a:fld>
            <a:endParaRPr lang="en-GB" altLang="en-US" sz="1200"/>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0601731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B2C6BB86-A576-4563-B52A-E2CC1C1243B4}" type="slidenum">
              <a:rPr lang="en-GB" altLang="en-US" sz="1200"/>
              <a:pPr/>
              <a:t>33</a:t>
            </a:fld>
            <a:endParaRPr lang="en-GB" altLang="en-US" sz="1200"/>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9555591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30/10/2021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30/10/2021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30/10/2021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30/10/2021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30/10/2021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30/10/2021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30/10/2021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30/10/2021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30/10/2021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30/10/2021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30/10/2021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p:cNvSpPr>
            <a:spLocks noGrp="1" noChangeArrowheads="1"/>
          </p:cNvSpPr>
          <p:nvPr>
            <p:ph type="sldNum" sz="quarter" idx="10"/>
          </p:nvPr>
        </p:nvSpPr>
        <p:spPr>
          <a:xfrm>
            <a:off x="6553200" y="6356350"/>
            <a:ext cx="2133600" cy="365125"/>
          </a:xfrm>
          <a:prstGeom prst="rect">
            <a:avLst/>
          </a:prstGeom>
        </p:spPr>
        <p:txBody>
          <a:bodyPr/>
          <a:lstStyle>
            <a:lvl1pPr>
              <a:defRPr/>
            </a:lvl1pPr>
          </a:lstStyle>
          <a:p>
            <a:fld id="{61F850AA-ABC6-4EF0-8A4A-75DDE2E37F57}" type="slidenum">
              <a:rPr lang="en-US" altLang="en-US"/>
              <a:pPr/>
              <a:t>‹#›</a:t>
            </a:fld>
            <a:endParaRPr lang="en-US" altLang="en-US"/>
          </a:p>
        </p:txBody>
      </p:sp>
    </p:spTree>
    <p:extLst>
      <p:ext uri="{BB962C8B-B14F-4D97-AF65-F5344CB8AC3E}">
        <p14:creationId xmlns:p14="http://schemas.microsoft.com/office/powerpoint/2010/main" val="8551294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981200"/>
            <a:ext cx="3810000" cy="4114800"/>
          </a:xfrm>
        </p:spPr>
        <p:txBody>
          <a:bodyPr rtlCol="0">
            <a:normAutofit/>
          </a:bodyPr>
          <a:lstStyle/>
          <a:p>
            <a:pPr lvl="0"/>
            <a:r>
              <a:rPr lang="en-US" noProof="0" dirty="0"/>
              <a:t>Click icon to add clip art</a:t>
            </a:r>
            <a:endParaRPr lang="en-GB" noProof="0" dirty="0"/>
          </a:p>
        </p:txBody>
      </p:sp>
      <p:sp>
        <p:nvSpPr>
          <p:cNvPr id="5" name="Slide Number Placeholder 4"/>
          <p:cNvSpPr>
            <a:spLocks noGrp="1" noChangeArrowheads="1"/>
          </p:cNvSpPr>
          <p:nvPr>
            <p:ph type="sldNum" sz="quarter" idx="10"/>
          </p:nvPr>
        </p:nvSpPr>
        <p:spPr>
          <a:xfrm>
            <a:off x="6553200" y="6356350"/>
            <a:ext cx="2133600" cy="365125"/>
          </a:xfrm>
          <a:prstGeom prst="rect">
            <a:avLst/>
          </a:prstGeom>
        </p:spPr>
        <p:txBody>
          <a:bodyPr/>
          <a:lstStyle>
            <a:lvl1pPr>
              <a:defRPr smtClean="0"/>
            </a:lvl1pPr>
          </a:lstStyle>
          <a:p>
            <a:pPr>
              <a:defRPr/>
            </a:pPr>
            <a:fld id="{C6B052CB-4451-4003-B802-78763773A140}" type="slidenum">
              <a:rPr lang="en-US" altLang="en-US"/>
              <a:pPr>
                <a:defRPr/>
              </a:pPr>
              <a:t>‹#›</a:t>
            </a:fld>
            <a:endParaRPr lang="en-US" altLang="en-US"/>
          </a:p>
        </p:txBody>
      </p:sp>
    </p:spTree>
    <p:extLst>
      <p:ext uri="{BB962C8B-B14F-4D97-AF65-F5344CB8AC3E}">
        <p14:creationId xmlns:p14="http://schemas.microsoft.com/office/powerpoint/2010/main" val="1976709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30/10/2021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bbc.co.uk/news/technology-34605358" TargetMode="External"/><Relationship Id="rId2" Type="http://schemas.openxmlformats.org/officeDocument/2006/relationships/hyperlink" Target="http://www.bbc.co.uk/news/technology-34210351" TargetMode="External"/><Relationship Id="rId1" Type="http://schemas.openxmlformats.org/officeDocument/2006/relationships/slideLayout" Target="../slideLayouts/slideLayout2.xml"/><Relationship Id="rId6" Type="http://schemas.openxmlformats.org/officeDocument/2006/relationships/hyperlink" Target="http://www.bloomberg.com/news/videos/2015-01-05/the-biggest-cybersecurity-threats-of-2015" TargetMode="External"/><Relationship Id="rId5" Type="http://schemas.openxmlformats.org/officeDocument/2006/relationships/hyperlink" Target="http://www.bbc.co.uk/news/technology-31602995" TargetMode="External"/><Relationship Id="rId4" Type="http://schemas.openxmlformats.org/officeDocument/2006/relationships/hyperlink" Target="http://www.bbc.co.uk/news/technology-34517102"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www.digitaltrends.com/home/lgs-new-washing-machine-doesnt-use-water-or-detergent/"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hyperlink" Target="https://www.linkedin.com/pulse/how-tesco-increased-beer-sales-placing-them-next-deepak-kanakaraju" TargetMode="External"/><Relationship Id="rId2" Type="http://schemas.openxmlformats.org/officeDocument/2006/relationships/hyperlink" Target="http://news.bbc.co.uk/1/hi/uk/77622.stm" TargetMode="External"/><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4"/>
          <p:cNvSpPr>
            <a:spLocks noGrp="1" noChangeArrowheads="1"/>
          </p:cNvSpPr>
          <p:nvPr>
            <p:ph idx="1"/>
          </p:nvPr>
        </p:nvSpPr>
        <p:spPr>
          <a:xfrm>
            <a:off x="215008" y="1916832"/>
            <a:ext cx="8928992" cy="1295927"/>
          </a:xfrm>
        </p:spPr>
        <p:txBody>
          <a:bodyPr/>
          <a:lstStyle/>
          <a:p>
            <a:pPr algn="ctr">
              <a:lnSpc>
                <a:spcPct val="90000"/>
              </a:lnSpc>
              <a:buNone/>
            </a:pPr>
            <a:r>
              <a:rPr lang="en-GB" altLang="en-US" dirty="0"/>
              <a:t>The Technological and Information Environment</a:t>
            </a:r>
          </a:p>
          <a:p>
            <a:pPr algn="ctr">
              <a:lnSpc>
                <a:spcPct val="90000"/>
              </a:lnSpc>
              <a:buNone/>
            </a:pPr>
            <a:endParaRPr lang="en-GB" altLang="en-US" dirty="0"/>
          </a:p>
          <a:p>
            <a:pPr algn="ctr">
              <a:lnSpc>
                <a:spcPct val="90000"/>
              </a:lnSpc>
              <a:buNone/>
            </a:pPr>
            <a:endParaRPr lang="en-GB" altLang="en-US" dirty="0"/>
          </a:p>
          <a:p>
            <a:pPr algn="ctr">
              <a:lnSpc>
                <a:spcPct val="90000"/>
              </a:lnSpc>
              <a:buNone/>
            </a:pPr>
            <a:endParaRPr lang="en-GB" altLang="en-US" dirty="0"/>
          </a:p>
        </p:txBody>
      </p:sp>
      <p:sp>
        <p:nvSpPr>
          <p:cNvPr id="19460"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43E18582-BDA1-48FA-AB17-26943B9769C6}" type="slidenum">
              <a:rPr lang="en-US" altLang="en-US" sz="1200">
                <a:solidFill>
                  <a:srgbClr val="898989"/>
                </a:solidFill>
              </a:rPr>
              <a:pPr/>
              <a:t>1</a:t>
            </a:fld>
            <a:endParaRPr lang="en-US" altLang="en-US" sz="1200">
              <a:solidFill>
                <a:srgbClr val="898989"/>
              </a:solidFill>
            </a:endParaRPr>
          </a:p>
        </p:txBody>
      </p:sp>
    </p:spTree>
    <p:extLst>
      <p:ext uri="{BB962C8B-B14F-4D97-AF65-F5344CB8AC3E}">
        <p14:creationId xmlns:p14="http://schemas.microsoft.com/office/powerpoint/2010/main" val="19905421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714963" y="142010"/>
            <a:ext cx="7847013" cy="478678"/>
          </a:xfrm>
        </p:spPr>
        <p:txBody>
          <a:bodyPr/>
          <a:lstStyle/>
          <a:p>
            <a:pPr eaLnBrk="1" hangingPunct="1"/>
            <a:r>
              <a:rPr lang="en-GB" altLang="en-US" sz="3200" dirty="0"/>
              <a:t>Learning Outcomes</a:t>
            </a:r>
          </a:p>
        </p:txBody>
      </p:sp>
      <p:sp>
        <p:nvSpPr>
          <p:cNvPr id="19459" name="Rectangle 4"/>
          <p:cNvSpPr>
            <a:spLocks noGrp="1" noChangeArrowheads="1"/>
          </p:cNvSpPr>
          <p:nvPr>
            <p:ph idx="1"/>
          </p:nvPr>
        </p:nvSpPr>
        <p:spPr>
          <a:xfrm>
            <a:off x="107504" y="862307"/>
            <a:ext cx="8928992" cy="4538662"/>
          </a:xfrm>
        </p:spPr>
        <p:txBody>
          <a:bodyPr/>
          <a:lstStyle/>
          <a:p>
            <a:pPr eaLnBrk="1" hangingPunct="1">
              <a:lnSpc>
                <a:spcPct val="90000"/>
              </a:lnSpc>
              <a:buFontTx/>
              <a:buNone/>
            </a:pPr>
            <a:r>
              <a:rPr lang="en-GB" altLang="en-US" sz="2800" dirty="0"/>
              <a:t>To understand :</a:t>
            </a:r>
          </a:p>
          <a:p>
            <a:pPr lvl="1" eaLnBrk="1" hangingPunct="1">
              <a:lnSpc>
                <a:spcPct val="90000"/>
              </a:lnSpc>
              <a:buFont typeface="Symbol" pitchFamily="18" charset="2"/>
              <a:buChar char="·"/>
            </a:pPr>
            <a:r>
              <a:rPr lang="en-GB" altLang="en-US" dirty="0"/>
              <a:t>The impact of technological change on a firm's product, promotion and distribution decisions</a:t>
            </a:r>
          </a:p>
          <a:p>
            <a:pPr lvl="1" eaLnBrk="1" hangingPunct="1">
              <a:lnSpc>
                <a:spcPct val="90000"/>
              </a:lnSpc>
              <a:buFont typeface="Symbol" pitchFamily="18" charset="2"/>
              <a:buChar char="·"/>
            </a:pPr>
            <a:r>
              <a:rPr lang="en-GB" altLang="en-US" dirty="0"/>
              <a:t>The important contribution of research and development to sustainable competitive advantage</a:t>
            </a:r>
          </a:p>
          <a:p>
            <a:pPr lvl="1" eaLnBrk="1" hangingPunct="1">
              <a:lnSpc>
                <a:spcPct val="90000"/>
              </a:lnSpc>
              <a:buFont typeface="Symbol" pitchFamily="18" charset="2"/>
              <a:buChar char="·"/>
            </a:pPr>
            <a:r>
              <a:rPr lang="en-GB" altLang="en-US" dirty="0"/>
              <a:t>The role of information technology in facilitating communication between a firm and its customers and suppliers</a:t>
            </a:r>
          </a:p>
        </p:txBody>
      </p:sp>
      <p:sp>
        <p:nvSpPr>
          <p:cNvPr id="19460"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43E18582-BDA1-48FA-AB17-26943B9769C6}" type="slidenum">
              <a:rPr lang="en-US" altLang="en-US" sz="1200">
                <a:solidFill>
                  <a:srgbClr val="898989"/>
                </a:solidFill>
              </a:rPr>
              <a:pPr/>
              <a:t>2</a:t>
            </a:fld>
            <a:endParaRPr lang="en-US" altLang="en-US" sz="1200">
              <a:solidFill>
                <a:srgbClr val="898989"/>
              </a:solidFill>
            </a:endParaRPr>
          </a:p>
        </p:txBody>
      </p:sp>
    </p:spTree>
    <p:extLst>
      <p:ext uri="{BB962C8B-B14F-4D97-AF65-F5344CB8AC3E}">
        <p14:creationId xmlns:p14="http://schemas.microsoft.com/office/powerpoint/2010/main" val="28225368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825" y="0"/>
            <a:ext cx="8933671" cy="1052736"/>
          </a:xfrm>
        </p:spPr>
        <p:txBody>
          <a:bodyPr/>
          <a:lstStyle/>
          <a:p>
            <a:r>
              <a:rPr lang="en-GB" sz="3200" dirty="0"/>
              <a:t>Latest Developments in Technology</a:t>
            </a:r>
          </a:p>
        </p:txBody>
      </p:sp>
      <p:sp>
        <p:nvSpPr>
          <p:cNvPr id="3" name="Content Placeholder 2"/>
          <p:cNvSpPr>
            <a:spLocks noGrp="1"/>
          </p:cNvSpPr>
          <p:nvPr>
            <p:ph idx="1"/>
          </p:nvPr>
        </p:nvSpPr>
        <p:spPr>
          <a:xfrm>
            <a:off x="102825" y="1260001"/>
            <a:ext cx="9041175" cy="4783612"/>
          </a:xfrm>
        </p:spPr>
        <p:txBody>
          <a:bodyPr>
            <a:normAutofit/>
          </a:bodyPr>
          <a:lstStyle/>
          <a:p>
            <a:r>
              <a:rPr lang="en-GB" sz="3000" dirty="0">
                <a:hlinkClick r:id="rId2"/>
              </a:rPr>
              <a:t>http://www.bbc.co.uk/news/technology-34210351</a:t>
            </a:r>
            <a:endParaRPr lang="en-GB" sz="3000" dirty="0"/>
          </a:p>
          <a:p>
            <a:r>
              <a:rPr lang="en-GB" sz="3000" dirty="0">
                <a:hlinkClick r:id="rId3"/>
              </a:rPr>
              <a:t>http://www.bbc.co.uk/news/technology-34605358</a:t>
            </a:r>
            <a:endParaRPr lang="en-GB" sz="3000" dirty="0"/>
          </a:p>
          <a:p>
            <a:r>
              <a:rPr lang="en-GB" sz="3000" dirty="0">
                <a:hlinkClick r:id="rId4"/>
              </a:rPr>
              <a:t>http://www.bbc.co.uk/news/technology-34517102</a:t>
            </a:r>
            <a:endParaRPr lang="en-GB" sz="3000" dirty="0"/>
          </a:p>
          <a:p>
            <a:r>
              <a:rPr lang="en-GB" sz="3000" dirty="0">
                <a:hlinkClick r:id="rId5"/>
              </a:rPr>
              <a:t>http://www.bbc.co.uk/news/technology-31602995</a:t>
            </a:r>
            <a:endParaRPr lang="en-GB" sz="3000" dirty="0"/>
          </a:p>
          <a:p>
            <a:r>
              <a:rPr lang="en-GB" sz="3000" dirty="0">
                <a:hlinkClick r:id="rId6"/>
              </a:rPr>
              <a:t>http://www.bloomberg.com/news/videos/2015-01-05/the-biggest-cybersecurity-threats-of-2015</a:t>
            </a:r>
            <a:endParaRPr lang="en-GB" sz="3000" dirty="0"/>
          </a:p>
          <a:p>
            <a:endParaRPr lang="en-GB" dirty="0"/>
          </a:p>
          <a:p>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285770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idx="1"/>
          </p:nvPr>
        </p:nvSpPr>
        <p:spPr>
          <a:xfrm>
            <a:off x="107504" y="1260001"/>
            <a:ext cx="8803414" cy="3825184"/>
          </a:xfrm>
        </p:spPr>
        <p:txBody>
          <a:bodyPr/>
          <a:lstStyle/>
          <a:p>
            <a:pPr eaLnBrk="1" hangingPunct="1">
              <a:lnSpc>
                <a:spcPct val="90000"/>
              </a:lnSpc>
            </a:pPr>
            <a:r>
              <a:rPr lang="en-GB" altLang="en-US" sz="2800" dirty="0"/>
              <a:t>50 years ago who could have predicted that technological advance would allow us to fly from one side of Europe to the other for less than the price of a pair of jeans?</a:t>
            </a:r>
          </a:p>
          <a:p>
            <a:pPr eaLnBrk="1" hangingPunct="1">
              <a:lnSpc>
                <a:spcPct val="90000"/>
              </a:lnSpc>
            </a:pPr>
            <a:r>
              <a:rPr lang="en-GB" altLang="en-US" sz="2800" dirty="0"/>
              <a:t>Where will technological advance allow us to fly in 50 years time?</a:t>
            </a:r>
          </a:p>
          <a:p>
            <a:pPr eaLnBrk="1" hangingPunct="1">
              <a:lnSpc>
                <a:spcPct val="90000"/>
              </a:lnSpc>
            </a:pPr>
            <a:r>
              <a:rPr lang="en-GB" altLang="en-US" sz="2800" dirty="0"/>
              <a:t>To the moon at an affordable price?</a:t>
            </a:r>
          </a:p>
          <a:p>
            <a:pPr eaLnBrk="1" hangingPunct="1">
              <a:lnSpc>
                <a:spcPct val="90000"/>
              </a:lnSpc>
            </a:pPr>
            <a:r>
              <a:rPr lang="en-GB" altLang="en-US" sz="2800" dirty="0"/>
              <a:t>Or will flying be curtailed because of fears about global warming?</a:t>
            </a:r>
          </a:p>
        </p:txBody>
      </p:sp>
      <p:sp>
        <p:nvSpPr>
          <p:cNvPr id="18438" name="Slide Number Placeholder 5"/>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14760239-4591-4105-9448-0B2FB31C89BD}" type="slidenum">
              <a:rPr lang="en-US" altLang="en-US" sz="1200">
                <a:solidFill>
                  <a:srgbClr val="898989"/>
                </a:solidFill>
              </a:rPr>
              <a:pPr/>
              <a:t>4</a:t>
            </a:fld>
            <a:endParaRPr lang="en-US" altLang="en-US" sz="1200">
              <a:solidFill>
                <a:srgbClr val="898989"/>
              </a:solidFill>
            </a:endParaRPr>
          </a:p>
        </p:txBody>
      </p:sp>
      <p:sp>
        <p:nvSpPr>
          <p:cNvPr id="18435" name="AutoShape 4"/>
          <p:cNvSpPr>
            <a:spLocks noChangeArrowheads="1"/>
          </p:cNvSpPr>
          <p:nvPr/>
        </p:nvSpPr>
        <p:spPr bwMode="auto">
          <a:xfrm>
            <a:off x="179512" y="185645"/>
            <a:ext cx="2571750" cy="755650"/>
          </a:xfrm>
          <a:prstGeom prst="cloudCallout">
            <a:avLst>
              <a:gd name="adj1" fmla="val 64433"/>
              <a:gd name="adj2" fmla="val -31894"/>
            </a:avLst>
          </a:prstGeom>
          <a:solidFill>
            <a:schemeClr val="accent3"/>
          </a:solidFill>
          <a:ln w="9525">
            <a:solidFill>
              <a:schemeClr val="tx1"/>
            </a:solidFill>
            <a:miter lim="800000"/>
            <a:headEnd type="none" w="sm" len="sm"/>
            <a:tailEnd type="none" w="sm" len="sm"/>
          </a:ln>
        </p:spPr>
        <p:txBody>
          <a:bodyPr/>
          <a:lstStyle/>
          <a:p>
            <a:pPr algn="ctr"/>
            <a:r>
              <a:rPr lang="en-GB" altLang="en-US" dirty="0">
                <a:latin typeface="Tahoma" pitchFamily="34" charset="0"/>
              </a:rPr>
              <a:t>OPENING QUESTION</a:t>
            </a:r>
          </a:p>
        </p:txBody>
      </p:sp>
      <p:sp>
        <p:nvSpPr>
          <p:cNvPr id="18436" name="Text Box 6"/>
          <p:cNvSpPr txBox="1">
            <a:spLocks noChangeArrowheads="1"/>
          </p:cNvSpPr>
          <p:nvPr/>
        </p:nvSpPr>
        <p:spPr bwMode="auto">
          <a:xfrm>
            <a:off x="3131840" y="141339"/>
            <a:ext cx="5852262" cy="369332"/>
          </a:xfrm>
          <a:prstGeom prst="rect">
            <a:avLst/>
          </a:prstGeom>
          <a:solidFill>
            <a:schemeClr val="bg1"/>
          </a:solidFill>
          <a:ln>
            <a:noFill/>
          </a:ln>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lgn="ctr">
              <a:spcBef>
                <a:spcPct val="50000"/>
              </a:spcBef>
            </a:pPr>
            <a:r>
              <a:rPr lang="en-GB" altLang="en-US" sz="1800" b="1" dirty="0">
                <a:solidFill>
                  <a:schemeClr val="accent3"/>
                </a:solidFill>
                <a:latin typeface="Tahoma" pitchFamily="34" charset="0"/>
              </a:rPr>
              <a:t>WHERE WILL WE BE FLYING TO IN THE FUTURE?</a:t>
            </a:r>
          </a:p>
        </p:txBody>
      </p:sp>
      <p:pic>
        <p:nvPicPr>
          <p:cNvPr id="1843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213672"/>
            <a:ext cx="3628931" cy="1502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25228568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611188" y="0"/>
            <a:ext cx="7772400" cy="620688"/>
          </a:xfrm>
        </p:spPr>
        <p:txBody>
          <a:bodyPr/>
          <a:lstStyle/>
          <a:p>
            <a:pPr eaLnBrk="1" hangingPunct="1"/>
            <a:r>
              <a:rPr lang="en-GB" altLang="en-US" sz="3200" dirty="0"/>
              <a:t>WHAT IS TECHNOLOGY?</a:t>
            </a:r>
          </a:p>
        </p:txBody>
      </p:sp>
      <p:sp>
        <p:nvSpPr>
          <p:cNvPr id="21507" name="Rectangle 3"/>
          <p:cNvSpPr>
            <a:spLocks noGrp="1" noChangeArrowheads="1"/>
          </p:cNvSpPr>
          <p:nvPr>
            <p:ph type="body" sz="half" idx="1"/>
          </p:nvPr>
        </p:nvSpPr>
        <p:spPr>
          <a:xfrm>
            <a:off x="323528" y="640175"/>
            <a:ext cx="8134350" cy="5807074"/>
          </a:xfrm>
        </p:spPr>
        <p:txBody>
          <a:bodyPr/>
          <a:lstStyle/>
          <a:p>
            <a:pPr eaLnBrk="1" hangingPunct="1">
              <a:spcAft>
                <a:spcPts val="600"/>
              </a:spcAft>
            </a:pPr>
            <a:r>
              <a:rPr lang="en-GB" altLang="en-US" sz="2800" dirty="0"/>
              <a:t>Technology embraces mechanics, electrics, electronics, physics, chemistry and biology and derivatives. </a:t>
            </a:r>
          </a:p>
          <a:p>
            <a:pPr eaLnBrk="1" hangingPunct="1">
              <a:spcAft>
                <a:spcPts val="600"/>
              </a:spcAft>
            </a:pPr>
            <a:r>
              <a:rPr lang="en-GB" altLang="en-US" sz="2800" dirty="0"/>
              <a:t>Technological fusion and interaction of these sciences drives the frontiers of achievement forward. </a:t>
            </a:r>
          </a:p>
        </p:txBody>
      </p:sp>
      <p:sp>
        <p:nvSpPr>
          <p:cNvPr id="21509" name="Slide Number Placeholder 4"/>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182F03FF-3EC4-47C7-BBD9-913D04432A24}" type="slidenum">
              <a:rPr lang="en-US" altLang="en-US" sz="1200">
                <a:solidFill>
                  <a:srgbClr val="898989"/>
                </a:solidFill>
              </a:rPr>
              <a:pPr/>
              <a:t>5</a:t>
            </a:fld>
            <a:endParaRPr lang="en-US" altLang="en-US" sz="1200">
              <a:solidFill>
                <a:srgbClr val="898989"/>
              </a:solidFill>
            </a:endParaRPr>
          </a:p>
        </p:txBody>
      </p:sp>
      <p:pic>
        <p:nvPicPr>
          <p:cNvPr id="21508"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573016"/>
            <a:ext cx="9036496" cy="3291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837910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5583" y="117101"/>
            <a:ext cx="9143999" cy="885825"/>
          </a:xfrm>
        </p:spPr>
        <p:txBody>
          <a:bodyPr>
            <a:noAutofit/>
          </a:bodyPr>
          <a:lstStyle/>
          <a:p>
            <a:pPr eaLnBrk="1" hangingPunct="1"/>
            <a:r>
              <a:rPr lang="en-GB" altLang="en-US" sz="3200" dirty="0"/>
              <a:t>IMPACTS OF TECHNOLOGY ON THE BUSINESS ENVIRONMENT</a:t>
            </a:r>
          </a:p>
        </p:txBody>
      </p:sp>
      <p:sp>
        <p:nvSpPr>
          <p:cNvPr id="23555" name="Rectangle 3"/>
          <p:cNvSpPr>
            <a:spLocks noGrp="1" noChangeArrowheads="1"/>
          </p:cNvSpPr>
          <p:nvPr>
            <p:ph idx="1"/>
          </p:nvPr>
        </p:nvSpPr>
        <p:spPr>
          <a:xfrm>
            <a:off x="107504" y="1343025"/>
            <a:ext cx="8794356" cy="4171950"/>
          </a:xfrm>
        </p:spPr>
        <p:txBody>
          <a:bodyPr/>
          <a:lstStyle/>
          <a:p>
            <a:pPr eaLnBrk="1" hangingPunct="1">
              <a:lnSpc>
                <a:spcPct val="90000"/>
              </a:lnSpc>
              <a:buFontTx/>
              <a:buNone/>
            </a:pPr>
            <a:r>
              <a:rPr lang="en-GB" altLang="en-US" sz="2800" dirty="0"/>
              <a:t>Main impacts of technology:</a:t>
            </a:r>
          </a:p>
          <a:p>
            <a:pPr lvl="1" eaLnBrk="1" hangingPunct="1">
              <a:lnSpc>
                <a:spcPct val="90000"/>
              </a:lnSpc>
            </a:pPr>
            <a:r>
              <a:rPr lang="en-GB" altLang="en-US" dirty="0"/>
              <a:t>Improved products</a:t>
            </a:r>
          </a:p>
          <a:p>
            <a:pPr lvl="1" eaLnBrk="1" hangingPunct="1">
              <a:lnSpc>
                <a:spcPct val="90000"/>
              </a:lnSpc>
            </a:pPr>
            <a:r>
              <a:rPr lang="en-GB" altLang="en-US" dirty="0"/>
              <a:t>Improved communication</a:t>
            </a:r>
          </a:p>
          <a:p>
            <a:pPr lvl="1" eaLnBrk="1" hangingPunct="1">
              <a:lnSpc>
                <a:spcPct val="90000"/>
              </a:lnSpc>
            </a:pPr>
            <a:r>
              <a:rPr lang="en-GB" altLang="en-US" dirty="0"/>
              <a:t>Improved distribution</a:t>
            </a:r>
          </a:p>
          <a:p>
            <a:pPr lvl="1" eaLnBrk="1" hangingPunct="1">
              <a:lnSpc>
                <a:spcPct val="90000"/>
              </a:lnSpc>
            </a:pPr>
            <a:r>
              <a:rPr lang="en-GB" altLang="en-US" dirty="0"/>
              <a:t>Improved measurement of performance</a:t>
            </a:r>
          </a:p>
          <a:p>
            <a:pPr lvl="1" eaLnBrk="1" hangingPunct="1">
              <a:lnSpc>
                <a:spcPct val="90000"/>
              </a:lnSpc>
            </a:pPr>
            <a:r>
              <a:rPr lang="en-GB" altLang="en-US" dirty="0"/>
              <a:t>May affect social environment (e.g. microwave cooker)</a:t>
            </a:r>
          </a:p>
          <a:p>
            <a:pPr lvl="1" eaLnBrk="1" hangingPunct="1">
              <a:lnSpc>
                <a:spcPct val="90000"/>
              </a:lnSpc>
            </a:pPr>
            <a:r>
              <a:rPr lang="en-GB" altLang="en-US" dirty="0"/>
              <a:t>May affect economic environment (e.g. internet access helps local economies)</a:t>
            </a:r>
          </a:p>
        </p:txBody>
      </p:sp>
      <p:sp>
        <p:nvSpPr>
          <p:cNvPr id="23556"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0536B1D9-B4D1-45B4-ACDB-235A432715D7}" type="slidenum">
              <a:rPr lang="en-US" altLang="en-US" sz="1200">
                <a:solidFill>
                  <a:srgbClr val="898989"/>
                </a:solidFill>
              </a:rPr>
              <a:pPr/>
              <a:t>6</a:t>
            </a:fld>
            <a:endParaRPr lang="en-US" altLang="en-US" sz="1200">
              <a:solidFill>
                <a:srgbClr val="898989"/>
              </a:solidFill>
            </a:endParaRPr>
          </a:p>
        </p:txBody>
      </p:sp>
    </p:spTree>
    <p:extLst>
      <p:ext uri="{BB962C8B-B14F-4D97-AF65-F5344CB8AC3E}">
        <p14:creationId xmlns:p14="http://schemas.microsoft.com/office/powerpoint/2010/main" val="313342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0" y="137085"/>
            <a:ext cx="9144000" cy="948765"/>
          </a:xfrm>
        </p:spPr>
        <p:txBody>
          <a:bodyPr/>
          <a:lstStyle/>
          <a:p>
            <a:pPr eaLnBrk="1" hangingPunct="1"/>
            <a:r>
              <a:rPr lang="en-GB" altLang="en-US" sz="2400" dirty="0"/>
              <a:t>GOOD TECHNOLOGY ALONE WILL NOT GUARANTEE COMMERCIAL SUCCESS!- Coda 4 door Sedan</a:t>
            </a:r>
          </a:p>
        </p:txBody>
      </p:sp>
      <p:sp>
        <p:nvSpPr>
          <p:cNvPr id="27651" name="Rectangle 3"/>
          <p:cNvSpPr>
            <a:spLocks noGrp="1" noChangeArrowheads="1"/>
          </p:cNvSpPr>
          <p:nvPr>
            <p:ph sz="half" idx="1"/>
          </p:nvPr>
        </p:nvSpPr>
        <p:spPr>
          <a:xfrm>
            <a:off x="0" y="1484784"/>
            <a:ext cx="4104516" cy="4317082"/>
          </a:xfrm>
        </p:spPr>
        <p:txBody>
          <a:bodyPr>
            <a:normAutofit lnSpcReduction="10000"/>
          </a:bodyPr>
          <a:lstStyle/>
          <a:p>
            <a:pPr eaLnBrk="1" hangingPunct="1"/>
            <a:r>
              <a:rPr lang="en-GB" altLang="en-US" sz="2400" dirty="0"/>
              <a:t>This car was an innovative design</a:t>
            </a:r>
          </a:p>
          <a:p>
            <a:r>
              <a:rPr lang="en-GB" sz="2400" dirty="0"/>
              <a:t>It had an 88 mile range and an 85 mph top speed.</a:t>
            </a:r>
            <a:endParaRPr lang="en-GB" altLang="en-US" sz="2400" dirty="0"/>
          </a:p>
          <a:p>
            <a:pPr eaLnBrk="1" hangingPunct="1"/>
            <a:r>
              <a:rPr lang="en-GB" altLang="en-US" sz="2400" dirty="0"/>
              <a:t>The result of a lot of research and development</a:t>
            </a:r>
          </a:p>
          <a:p>
            <a:pPr eaLnBrk="1" hangingPunct="1"/>
            <a:r>
              <a:rPr lang="en-GB" altLang="en-US" sz="2400" dirty="0"/>
              <a:t>But it was a commercial failure – WHY?</a:t>
            </a:r>
          </a:p>
          <a:p>
            <a:r>
              <a:rPr lang="en-GB" sz="2400" dirty="0"/>
              <a:t>Survived one year selling 117 cars. All of which were recalled.</a:t>
            </a:r>
          </a:p>
          <a:p>
            <a:endParaRPr lang="en-GB" altLang="en-US" dirty="0"/>
          </a:p>
        </p:txBody>
      </p:sp>
      <p:sp>
        <p:nvSpPr>
          <p:cNvPr id="27653" name="Slide Number Placeholder 4"/>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C902C0C-26C7-4D82-9827-E8BD047CE0E5}" type="slidenum">
              <a:rPr lang="en-GB" smtClean="0"/>
              <a:pPr/>
              <a:t>7</a:t>
            </a:fld>
            <a:endParaRPr lang="en-US" altLang="en-US" sz="1200">
              <a:solidFill>
                <a:srgbClr val="898989"/>
              </a:solidFill>
            </a:endParaRPr>
          </a:p>
        </p:txBody>
      </p:sp>
      <p:pic>
        <p:nvPicPr>
          <p:cNvPr id="2052" name="Picture 4" descr="CODA EV"/>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1960" y="2274325"/>
            <a:ext cx="4823460" cy="45914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3699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07504" y="260350"/>
            <a:ext cx="8712968" cy="504354"/>
          </a:xfrm>
        </p:spPr>
        <p:txBody>
          <a:bodyPr>
            <a:normAutofit fontScale="90000"/>
          </a:bodyPr>
          <a:lstStyle/>
          <a:p>
            <a:pPr eaLnBrk="1" hangingPunct="1"/>
            <a:r>
              <a:rPr lang="en-GB" altLang="en-US" sz="3200" dirty="0"/>
              <a:t>THE DEMAND-TECHNOLOGY LIFE CYCLE</a:t>
            </a:r>
          </a:p>
        </p:txBody>
      </p:sp>
      <p:sp>
        <p:nvSpPr>
          <p:cNvPr id="25603" name="Rectangle 3"/>
          <p:cNvSpPr>
            <a:spLocks noGrp="1" noChangeArrowheads="1"/>
          </p:cNvSpPr>
          <p:nvPr>
            <p:ph type="body" sz="half" idx="1"/>
          </p:nvPr>
        </p:nvSpPr>
        <p:spPr>
          <a:xfrm>
            <a:off x="6956" y="1052736"/>
            <a:ext cx="9144000" cy="4528820"/>
          </a:xfrm>
        </p:spPr>
        <p:txBody>
          <a:bodyPr/>
          <a:lstStyle/>
          <a:p>
            <a:pPr eaLnBrk="1" hangingPunct="1"/>
            <a:r>
              <a:rPr lang="en-GB" altLang="en-US" sz="2400" dirty="0"/>
              <a:t>Products meet some basic underlying need of individuals. </a:t>
            </a:r>
          </a:p>
          <a:p>
            <a:pPr eaLnBrk="1" hangingPunct="1"/>
            <a:r>
              <a:rPr lang="en-GB" altLang="en-US" sz="2400" dirty="0"/>
              <a:t>An individual product  may be only one way of meeting this need</a:t>
            </a:r>
          </a:p>
          <a:p>
            <a:pPr eaLnBrk="1" hangingPunct="1"/>
            <a:r>
              <a:rPr lang="en-GB" altLang="en-US" sz="2400" dirty="0"/>
              <a:t>It is likely to be only a temporary means of meeting this need</a:t>
            </a:r>
          </a:p>
        </p:txBody>
      </p:sp>
      <p:sp>
        <p:nvSpPr>
          <p:cNvPr id="25605" name="Slide Number Placeholder 4"/>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2F1B5A6D-AE6B-450F-846B-DF39922E9014}" type="slidenum">
              <a:rPr lang="en-US" altLang="en-US" sz="1200">
                <a:solidFill>
                  <a:srgbClr val="898989"/>
                </a:solidFill>
              </a:rPr>
              <a:pPr/>
              <a:t>8</a:t>
            </a:fld>
            <a:endParaRPr lang="en-US" altLang="en-US" sz="1200">
              <a:solidFill>
                <a:srgbClr val="898989"/>
              </a:solidFill>
            </a:endParaRPr>
          </a:p>
        </p:txBody>
      </p:sp>
      <p:pic>
        <p:nvPicPr>
          <p:cNvPr id="25604"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9419" y="3452786"/>
            <a:ext cx="5741987"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1234961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237867" y="87920"/>
            <a:ext cx="8901953" cy="957812"/>
          </a:xfrm>
        </p:spPr>
        <p:txBody>
          <a:bodyPr/>
          <a:lstStyle/>
          <a:p>
            <a:pPr eaLnBrk="1" hangingPunct="1"/>
            <a:r>
              <a:rPr lang="en-GB" altLang="en-US" sz="2400" dirty="0"/>
              <a:t>TECHNOLOGY ACCEPTANCE MODEL – </a:t>
            </a:r>
            <a:br>
              <a:rPr lang="en-GB" altLang="en-US" sz="2400" dirty="0"/>
            </a:br>
            <a:r>
              <a:rPr lang="en-GB" altLang="en-US" sz="2000" dirty="0"/>
              <a:t>HOW AND WHY DO CONSUMERS ACCEPT NEW TECHNOLOGY?</a:t>
            </a:r>
          </a:p>
        </p:txBody>
      </p:sp>
      <p:sp>
        <p:nvSpPr>
          <p:cNvPr id="29700"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6747BBA9-5496-4AEF-A7B6-562E2EDA7AD9}" type="slidenum">
              <a:rPr lang="en-US" altLang="en-US" sz="1200">
                <a:solidFill>
                  <a:srgbClr val="898989"/>
                </a:solidFill>
              </a:rPr>
              <a:pPr/>
              <a:t>9</a:t>
            </a:fld>
            <a:endParaRPr lang="en-US" altLang="en-US" sz="1200">
              <a:solidFill>
                <a:srgbClr val="898989"/>
              </a:solidFill>
            </a:endParaRPr>
          </a:p>
        </p:txBody>
      </p:sp>
      <p:pic>
        <p:nvPicPr>
          <p:cNvPr id="29699" name="Picture 4" descr="04-0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866" y="1280318"/>
            <a:ext cx="8726621"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90158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3"/>
          <p:cNvSpPr>
            <a:spLocks noGrp="1" noChangeArrowheads="1"/>
          </p:cNvSpPr>
          <p:nvPr>
            <p:ph idx="1"/>
          </p:nvPr>
        </p:nvSpPr>
        <p:spPr>
          <a:xfrm>
            <a:off x="182881" y="1725930"/>
            <a:ext cx="4749160" cy="3717608"/>
          </a:xfrm>
        </p:spPr>
        <p:txBody>
          <a:bodyPr>
            <a:normAutofit/>
          </a:bodyPr>
          <a:lstStyle/>
          <a:p>
            <a:pPr eaLnBrk="1" hangingPunct="1">
              <a:lnSpc>
                <a:spcPct val="90000"/>
              </a:lnSpc>
            </a:pPr>
            <a:r>
              <a:rPr lang="en-GB" altLang="en-US" sz="2800" dirty="0"/>
              <a:t>Automatically replenishes – linked to online shopping</a:t>
            </a:r>
          </a:p>
          <a:p>
            <a:pPr eaLnBrk="1" hangingPunct="1">
              <a:lnSpc>
                <a:spcPct val="90000"/>
              </a:lnSpc>
            </a:pPr>
            <a:r>
              <a:rPr lang="en-GB" altLang="en-US" sz="2800" dirty="0"/>
              <a:t>Potentially attractive to busy households</a:t>
            </a:r>
          </a:p>
          <a:p>
            <a:pPr eaLnBrk="1" hangingPunct="1">
              <a:lnSpc>
                <a:spcPct val="90000"/>
              </a:lnSpc>
            </a:pPr>
            <a:r>
              <a:rPr lang="en-GB" altLang="en-US" sz="2800" dirty="0"/>
              <a:t>Technology is OK, but not yet widely adopted – why?</a:t>
            </a:r>
          </a:p>
        </p:txBody>
      </p:sp>
      <p:sp>
        <p:nvSpPr>
          <p:cNvPr id="31751" name="Slide Number Placeholder 6"/>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AAA07CEB-5719-4FED-8E5F-7D3C42936AFF}" type="slidenum">
              <a:rPr lang="en-US" altLang="en-US" sz="1200">
                <a:solidFill>
                  <a:srgbClr val="898989"/>
                </a:solidFill>
              </a:rPr>
              <a:pPr/>
              <a:t>10</a:t>
            </a:fld>
            <a:endParaRPr lang="en-US" altLang="en-US" sz="1200">
              <a:solidFill>
                <a:srgbClr val="898989"/>
              </a:solidFill>
            </a:endParaRPr>
          </a:p>
        </p:txBody>
      </p:sp>
      <p:sp>
        <p:nvSpPr>
          <p:cNvPr id="31747" name="AutoShape 4"/>
          <p:cNvSpPr>
            <a:spLocks noChangeArrowheads="1"/>
          </p:cNvSpPr>
          <p:nvPr/>
        </p:nvSpPr>
        <p:spPr bwMode="auto">
          <a:xfrm>
            <a:off x="0" y="0"/>
            <a:ext cx="2808288" cy="1262716"/>
          </a:xfrm>
          <a:prstGeom prst="cloudCallout">
            <a:avLst>
              <a:gd name="adj1" fmla="val 87902"/>
              <a:gd name="adj2" fmla="val -12530"/>
            </a:avLst>
          </a:prstGeom>
          <a:solidFill>
            <a:schemeClr val="accent3"/>
          </a:solidFill>
          <a:ln w="9525">
            <a:solidFill>
              <a:schemeClr val="tx1"/>
            </a:solidFill>
            <a:miter lim="800000"/>
            <a:headEnd type="none" w="sm" len="sm"/>
            <a:tailEnd type="none" w="sm" len="sm"/>
          </a:ln>
        </p:spPr>
        <p:txBody>
          <a:bodyPr/>
          <a:lstStyle/>
          <a:p>
            <a:pPr algn="ctr"/>
            <a:r>
              <a:rPr lang="en-GB" altLang="en-US" dirty="0">
                <a:latin typeface="Tahoma" pitchFamily="34" charset="0"/>
              </a:rPr>
              <a:t>THINKING AROUND THE SUBJECT</a:t>
            </a:r>
          </a:p>
        </p:txBody>
      </p:sp>
      <p:sp>
        <p:nvSpPr>
          <p:cNvPr id="31748" name="Text Box 5"/>
          <p:cNvSpPr txBox="1">
            <a:spLocks noChangeArrowheads="1"/>
          </p:cNvSpPr>
          <p:nvPr/>
        </p:nvSpPr>
        <p:spPr bwMode="auto">
          <a:xfrm>
            <a:off x="3863157" y="159869"/>
            <a:ext cx="529272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spcBef>
                <a:spcPct val="50000"/>
              </a:spcBef>
            </a:pPr>
            <a:r>
              <a:rPr lang="en-GB" altLang="en-US" sz="2000" b="1" dirty="0">
                <a:solidFill>
                  <a:schemeClr val="accent3"/>
                </a:solidFill>
                <a:latin typeface="Tahoma" pitchFamily="34" charset="0"/>
              </a:rPr>
              <a:t>INTELLIGENT FRIDGE, BUT LOW CONSUMER ADOPTION</a:t>
            </a:r>
          </a:p>
        </p:txBody>
      </p:sp>
      <p:pic>
        <p:nvPicPr>
          <p:cNvPr id="31750" name="Picture 7" descr="dual_screen_fridge-thum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056" y="1317124"/>
            <a:ext cx="4067944" cy="4335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62719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5" name="Slide Number Placeholder 6"/>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A32C4658-2D22-4706-94A1-0730596AE363}" type="slidenum">
              <a:rPr lang="en-US" altLang="en-US" sz="1200">
                <a:solidFill>
                  <a:srgbClr val="898989"/>
                </a:solidFill>
              </a:rPr>
              <a:pPr/>
              <a:t>11</a:t>
            </a:fld>
            <a:endParaRPr lang="en-US" altLang="en-US" sz="1200">
              <a:solidFill>
                <a:srgbClr val="898989"/>
              </a:solidFill>
            </a:endParaRPr>
          </a:p>
        </p:txBody>
      </p:sp>
      <p:sp>
        <p:nvSpPr>
          <p:cNvPr id="32771" name="AutoShape 4"/>
          <p:cNvSpPr>
            <a:spLocks noChangeArrowheads="1"/>
          </p:cNvSpPr>
          <p:nvPr/>
        </p:nvSpPr>
        <p:spPr bwMode="auto">
          <a:xfrm>
            <a:off x="539750" y="502024"/>
            <a:ext cx="2808288" cy="1138517"/>
          </a:xfrm>
          <a:prstGeom prst="cloudCallout">
            <a:avLst>
              <a:gd name="adj1" fmla="val 66394"/>
              <a:gd name="adj2" fmla="val 13380"/>
            </a:avLst>
          </a:prstGeom>
          <a:solidFill>
            <a:schemeClr val="accent3"/>
          </a:solidFill>
          <a:ln w="9525">
            <a:solidFill>
              <a:schemeClr val="tx1"/>
            </a:solidFill>
            <a:miter lim="800000"/>
            <a:headEnd type="none" w="sm" len="sm"/>
            <a:tailEnd type="none" w="sm" len="sm"/>
          </a:ln>
        </p:spPr>
        <p:txBody>
          <a:bodyPr/>
          <a:lstStyle/>
          <a:p>
            <a:pPr algn="ctr"/>
            <a:r>
              <a:rPr lang="en-GB" altLang="en-US" dirty="0">
                <a:latin typeface="Tahoma" pitchFamily="34" charset="0"/>
              </a:rPr>
              <a:t>THINKING AROUND THE SUBJECT</a:t>
            </a:r>
          </a:p>
        </p:txBody>
      </p:sp>
      <p:sp>
        <p:nvSpPr>
          <p:cNvPr id="32772" name="Text Box 5"/>
          <p:cNvSpPr txBox="1">
            <a:spLocks noChangeArrowheads="1"/>
          </p:cNvSpPr>
          <p:nvPr/>
        </p:nvSpPr>
        <p:spPr bwMode="auto">
          <a:xfrm>
            <a:off x="3851275" y="765175"/>
            <a:ext cx="529272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spcBef>
                <a:spcPct val="50000"/>
              </a:spcBef>
            </a:pPr>
            <a:r>
              <a:rPr lang="en-GB" altLang="en-US" sz="2400" b="1" dirty="0">
                <a:solidFill>
                  <a:schemeClr val="accent3"/>
                </a:solidFill>
                <a:latin typeface="Tahoma" pitchFamily="34" charset="0"/>
              </a:rPr>
              <a:t>WOULD YOU INVEST IN FLYING TO OUTER SPACE?</a:t>
            </a:r>
          </a:p>
        </p:txBody>
      </p:sp>
      <p:pic>
        <p:nvPicPr>
          <p:cNvPr id="614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0010" y="1771650"/>
            <a:ext cx="4617720" cy="29105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97730" y="1771650"/>
            <a:ext cx="4446270" cy="29105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60986" y="4800957"/>
            <a:ext cx="8390572" cy="369332"/>
          </a:xfrm>
          <a:prstGeom prst="rect">
            <a:avLst/>
          </a:prstGeom>
        </p:spPr>
        <p:txBody>
          <a:bodyPr wrap="square">
            <a:spAutoFit/>
          </a:bodyPr>
          <a:lstStyle/>
          <a:p>
            <a:r>
              <a:rPr lang="en-GB" dirty="0"/>
              <a:t>Nearly 700 people have signed up for rides, which cost $250,000 each.</a:t>
            </a:r>
          </a:p>
        </p:txBody>
      </p:sp>
    </p:spTree>
    <p:extLst>
      <p:ext uri="{BB962C8B-B14F-4D97-AF65-F5344CB8AC3E}">
        <p14:creationId xmlns:p14="http://schemas.microsoft.com/office/powerpoint/2010/main" val="29032492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Grp="1" noChangeArrowheads="1"/>
          </p:cNvSpPr>
          <p:nvPr>
            <p:ph idx="1"/>
          </p:nvPr>
        </p:nvSpPr>
        <p:spPr>
          <a:xfrm>
            <a:off x="0" y="1482090"/>
            <a:ext cx="4067944" cy="3675102"/>
          </a:xfrm>
        </p:spPr>
        <p:txBody>
          <a:bodyPr/>
          <a:lstStyle/>
          <a:p>
            <a:pPr eaLnBrk="1" hangingPunct="1">
              <a:lnSpc>
                <a:spcPct val="90000"/>
              </a:lnSpc>
            </a:pPr>
            <a:r>
              <a:rPr lang="en-GB" altLang="en-US" sz="2400" dirty="0"/>
              <a:t>Virgin Galactic targeting wealthy “space tourists”</a:t>
            </a:r>
          </a:p>
          <a:p>
            <a:pPr eaLnBrk="1" hangingPunct="1">
              <a:lnSpc>
                <a:spcPct val="90000"/>
              </a:lnSpc>
            </a:pPr>
            <a:r>
              <a:rPr lang="en-GB" altLang="en-US" sz="2400" dirty="0"/>
              <a:t>How big is the market likely to be?</a:t>
            </a:r>
          </a:p>
          <a:p>
            <a:pPr eaLnBrk="1" hangingPunct="1">
              <a:lnSpc>
                <a:spcPct val="90000"/>
              </a:lnSpc>
            </a:pPr>
            <a:r>
              <a:rPr lang="en-GB" altLang="en-US" sz="2400" dirty="0"/>
              <a:t>Will costs of operation come down?</a:t>
            </a:r>
          </a:p>
          <a:p>
            <a:pPr eaLnBrk="1" hangingPunct="1">
              <a:lnSpc>
                <a:spcPct val="90000"/>
              </a:lnSpc>
            </a:pPr>
            <a:r>
              <a:rPr lang="en-GB" altLang="en-US" sz="2400" dirty="0"/>
              <a:t>Or will carbon taxes make space travel prohibitively expensive?</a:t>
            </a:r>
          </a:p>
        </p:txBody>
      </p:sp>
      <p:sp>
        <p:nvSpPr>
          <p:cNvPr id="32775" name="Slide Number Placeholder 6"/>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A32C4658-2D22-4706-94A1-0730596AE363}" type="slidenum">
              <a:rPr lang="en-US" altLang="en-US" sz="1200">
                <a:solidFill>
                  <a:srgbClr val="898989"/>
                </a:solidFill>
              </a:rPr>
              <a:pPr/>
              <a:t>12</a:t>
            </a:fld>
            <a:endParaRPr lang="en-US" altLang="en-US" sz="1200">
              <a:solidFill>
                <a:srgbClr val="898989"/>
              </a:solidFill>
            </a:endParaRPr>
          </a:p>
        </p:txBody>
      </p:sp>
      <p:sp>
        <p:nvSpPr>
          <p:cNvPr id="32771" name="AutoShape 4"/>
          <p:cNvSpPr>
            <a:spLocks noChangeArrowheads="1"/>
          </p:cNvSpPr>
          <p:nvPr/>
        </p:nvSpPr>
        <p:spPr bwMode="auto">
          <a:xfrm>
            <a:off x="44146" y="0"/>
            <a:ext cx="2808288" cy="1138517"/>
          </a:xfrm>
          <a:prstGeom prst="cloudCallout">
            <a:avLst>
              <a:gd name="adj1" fmla="val 80733"/>
              <a:gd name="adj2" fmla="val -620"/>
            </a:avLst>
          </a:prstGeom>
          <a:solidFill>
            <a:schemeClr val="accent3"/>
          </a:solidFill>
          <a:ln w="9525">
            <a:solidFill>
              <a:schemeClr val="tx1"/>
            </a:solidFill>
            <a:miter lim="800000"/>
            <a:headEnd type="none" w="sm" len="sm"/>
            <a:tailEnd type="none" w="sm" len="sm"/>
          </a:ln>
        </p:spPr>
        <p:txBody>
          <a:bodyPr/>
          <a:lstStyle/>
          <a:p>
            <a:pPr algn="ctr"/>
            <a:r>
              <a:rPr lang="en-GB" altLang="en-US">
                <a:latin typeface="Tahoma" pitchFamily="34" charset="0"/>
              </a:rPr>
              <a:t>THINKING AROUND THE SUBJECT</a:t>
            </a:r>
          </a:p>
        </p:txBody>
      </p:sp>
      <p:sp>
        <p:nvSpPr>
          <p:cNvPr id="32772" name="Text Box 5"/>
          <p:cNvSpPr txBox="1">
            <a:spLocks noChangeArrowheads="1"/>
          </p:cNvSpPr>
          <p:nvPr/>
        </p:nvSpPr>
        <p:spPr bwMode="auto">
          <a:xfrm>
            <a:off x="3807129" y="200041"/>
            <a:ext cx="529272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spcBef>
                <a:spcPct val="50000"/>
              </a:spcBef>
            </a:pPr>
            <a:r>
              <a:rPr lang="en-GB" altLang="en-US" sz="2400" b="1" dirty="0">
                <a:solidFill>
                  <a:schemeClr val="accent3"/>
                </a:solidFill>
                <a:latin typeface="Tahoma" pitchFamily="34" charset="0"/>
              </a:rPr>
              <a:t>WOULD YOU INVEST IN FLYING TO OUTER SPACE?</a:t>
            </a:r>
          </a:p>
        </p:txBody>
      </p:sp>
      <p:pic>
        <p:nvPicPr>
          <p:cNvPr id="7170" name="Picture 2" descr="http://i4.mirror.co.uk/incoming/article7031336.ece/ALTERNATES/s615/Tim-Peak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0530" y="1482090"/>
            <a:ext cx="4777741" cy="4358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0495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684213" y="188258"/>
            <a:ext cx="7772400" cy="645459"/>
          </a:xfrm>
        </p:spPr>
        <p:txBody>
          <a:bodyPr/>
          <a:lstStyle/>
          <a:p>
            <a:pPr eaLnBrk="1" hangingPunct="1"/>
            <a:r>
              <a:rPr lang="en-GB" altLang="en-US" sz="2800" dirty="0"/>
              <a:t>RESEARCH &amp; DEVELOPMENT</a:t>
            </a:r>
          </a:p>
        </p:txBody>
      </p:sp>
      <p:sp>
        <p:nvSpPr>
          <p:cNvPr id="33795" name="Rectangle 3"/>
          <p:cNvSpPr>
            <a:spLocks noGrp="1" noChangeArrowheads="1"/>
          </p:cNvSpPr>
          <p:nvPr>
            <p:ph type="body" sz="half" idx="1"/>
          </p:nvPr>
        </p:nvSpPr>
        <p:spPr>
          <a:xfrm>
            <a:off x="250825" y="1075765"/>
            <a:ext cx="8642350" cy="1776972"/>
          </a:xfrm>
        </p:spPr>
        <p:txBody>
          <a:bodyPr/>
          <a:lstStyle/>
          <a:p>
            <a:pPr eaLnBrk="1" hangingPunct="1"/>
            <a:r>
              <a:rPr lang="en-GB" altLang="en-US" sz="2400" dirty="0"/>
              <a:t>A significant contributor to competitive advantage of companies and countries</a:t>
            </a:r>
          </a:p>
          <a:p>
            <a:pPr eaLnBrk="1" hangingPunct="1"/>
            <a:r>
              <a:rPr lang="en-GB" altLang="en-US" sz="2400" dirty="0"/>
              <a:t>UK lagging behind</a:t>
            </a:r>
          </a:p>
          <a:p>
            <a:pPr eaLnBrk="1" hangingPunct="1"/>
            <a:r>
              <a:rPr lang="en-GB" altLang="en-US" sz="2400" dirty="0"/>
              <a:t>Problems of measurement</a:t>
            </a:r>
          </a:p>
        </p:txBody>
      </p:sp>
      <p:pic>
        <p:nvPicPr>
          <p:cNvPr id="33796" name="Picture 9" descr="Trends in R&amp;D intensity by area, 1991-2005"/>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547664" y="3080423"/>
            <a:ext cx="5623243" cy="3701098"/>
          </a:xfrm>
          <a:noFill/>
        </p:spPr>
      </p:pic>
      <p:sp>
        <p:nvSpPr>
          <p:cNvPr id="33798" name="Slide Number Placeholder 5"/>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47D534AA-9F5F-40D6-BA4F-B0B5748CACAD}" type="slidenum">
              <a:rPr lang="en-US" altLang="en-US" sz="1200">
                <a:solidFill>
                  <a:srgbClr val="898989"/>
                </a:solidFill>
              </a:rPr>
              <a:pPr/>
              <a:t>13</a:t>
            </a:fld>
            <a:endParaRPr lang="en-US" altLang="en-US" sz="1200">
              <a:solidFill>
                <a:srgbClr val="898989"/>
              </a:solidFill>
            </a:endParaRPr>
          </a:p>
        </p:txBody>
      </p:sp>
      <p:sp>
        <p:nvSpPr>
          <p:cNvPr id="33797" name="Text Box 10"/>
          <p:cNvSpPr txBox="1">
            <a:spLocks noChangeArrowheads="1"/>
          </p:cNvSpPr>
          <p:nvPr/>
        </p:nvSpPr>
        <p:spPr bwMode="auto">
          <a:xfrm>
            <a:off x="6588125" y="4005263"/>
            <a:ext cx="1655763"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spcBef>
                <a:spcPct val="50000"/>
              </a:spcBef>
            </a:pPr>
            <a:r>
              <a:rPr lang="en-GB" altLang="en-US" sz="2400">
                <a:solidFill>
                  <a:schemeClr val="bg1"/>
                </a:solidFill>
              </a:rPr>
              <a:t>R&amp;D as a percentage of GDP</a:t>
            </a:r>
          </a:p>
        </p:txBody>
      </p:sp>
    </p:spTree>
    <p:extLst>
      <p:ext uri="{BB962C8B-B14F-4D97-AF65-F5344CB8AC3E}">
        <p14:creationId xmlns:p14="http://schemas.microsoft.com/office/powerpoint/2010/main" val="1165967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499033" y="85931"/>
            <a:ext cx="7772400" cy="503783"/>
          </a:xfrm>
        </p:spPr>
        <p:txBody>
          <a:bodyPr/>
          <a:lstStyle/>
          <a:p>
            <a:pPr eaLnBrk="1" hangingPunct="1"/>
            <a:r>
              <a:rPr lang="en-GB" altLang="en-US" sz="3200" dirty="0"/>
              <a:t>THE PRODUCT LIFE CYCLE</a:t>
            </a:r>
          </a:p>
        </p:txBody>
      </p:sp>
      <p:sp>
        <p:nvSpPr>
          <p:cNvPr id="37891" name="Rectangle 3"/>
          <p:cNvSpPr>
            <a:spLocks noGrp="1" noChangeArrowheads="1"/>
          </p:cNvSpPr>
          <p:nvPr>
            <p:ph type="body" sz="half" idx="1"/>
          </p:nvPr>
        </p:nvSpPr>
        <p:spPr>
          <a:xfrm>
            <a:off x="468313" y="1111624"/>
            <a:ext cx="8280400" cy="1669304"/>
          </a:xfrm>
        </p:spPr>
        <p:txBody>
          <a:bodyPr/>
          <a:lstStyle/>
          <a:p>
            <a:pPr eaLnBrk="1" hangingPunct="1">
              <a:spcAft>
                <a:spcPts val="600"/>
              </a:spcAft>
              <a:buFontTx/>
              <a:buNone/>
            </a:pPr>
            <a:r>
              <a:rPr lang="en-GB" altLang="en-US" sz="2400" dirty="0"/>
              <a:t>Five stages  </a:t>
            </a:r>
          </a:p>
          <a:p>
            <a:pPr eaLnBrk="1" hangingPunct="1">
              <a:spcAft>
                <a:spcPts val="600"/>
              </a:spcAft>
              <a:buFontTx/>
              <a:buNone/>
            </a:pPr>
            <a:r>
              <a:rPr lang="en-GB" altLang="en-US" sz="2400" dirty="0"/>
              <a:t>1. Development,  2. Introduction,  3. Growth stage</a:t>
            </a:r>
          </a:p>
          <a:p>
            <a:pPr eaLnBrk="1" hangingPunct="1">
              <a:spcAft>
                <a:spcPts val="600"/>
              </a:spcAft>
              <a:buFontTx/>
              <a:buNone/>
            </a:pPr>
            <a:r>
              <a:rPr lang="en-GB" altLang="en-US" sz="2400" dirty="0"/>
              <a:t>4. Maturity,  5. Decline</a:t>
            </a:r>
          </a:p>
        </p:txBody>
      </p:sp>
      <p:sp>
        <p:nvSpPr>
          <p:cNvPr id="37893" name="Slide Number Placeholder 4"/>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A36E68CA-1A08-4BB9-A5CA-5DD9876C0E6B}" type="slidenum">
              <a:rPr lang="en-US" altLang="en-US" sz="1200">
                <a:solidFill>
                  <a:srgbClr val="898989"/>
                </a:solidFill>
              </a:rPr>
              <a:pPr/>
              <a:t>14</a:t>
            </a:fld>
            <a:endParaRPr lang="en-US" altLang="en-US" sz="1200">
              <a:solidFill>
                <a:srgbClr val="898989"/>
              </a:solidFill>
            </a:endParaRPr>
          </a:p>
        </p:txBody>
      </p:sp>
      <p:pic>
        <p:nvPicPr>
          <p:cNvPr id="37892"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520" y="3554729"/>
            <a:ext cx="9252520" cy="3303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20141512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539750" y="56658"/>
            <a:ext cx="7772400" cy="431775"/>
          </a:xfrm>
        </p:spPr>
        <p:txBody>
          <a:bodyPr>
            <a:normAutofit fontScale="90000"/>
          </a:bodyPr>
          <a:lstStyle/>
          <a:p>
            <a:pPr eaLnBrk="1" hangingPunct="1"/>
            <a:r>
              <a:rPr lang="en-GB" altLang="en-US" sz="3200" dirty="0"/>
              <a:t>NEW PRODUCT DEVELOPMENT PROCESS</a:t>
            </a:r>
          </a:p>
        </p:txBody>
      </p:sp>
      <p:sp>
        <p:nvSpPr>
          <p:cNvPr id="39939" name="Rectangle 3"/>
          <p:cNvSpPr>
            <a:spLocks noGrp="1" noChangeArrowheads="1"/>
          </p:cNvSpPr>
          <p:nvPr>
            <p:ph type="body" sz="half" idx="1"/>
          </p:nvPr>
        </p:nvSpPr>
        <p:spPr>
          <a:xfrm>
            <a:off x="205740" y="851647"/>
            <a:ext cx="8295416" cy="3369441"/>
          </a:xfrm>
        </p:spPr>
        <p:txBody>
          <a:bodyPr/>
          <a:lstStyle/>
          <a:p>
            <a:pPr eaLnBrk="1" hangingPunct="1">
              <a:lnSpc>
                <a:spcPct val="90000"/>
              </a:lnSpc>
              <a:spcAft>
                <a:spcPts val="600"/>
              </a:spcAft>
              <a:buFontTx/>
              <a:buNone/>
            </a:pPr>
            <a:r>
              <a:rPr lang="en-GB" altLang="en-US" sz="2400" dirty="0"/>
              <a:t>KEY STAGES:</a:t>
            </a:r>
          </a:p>
          <a:p>
            <a:pPr eaLnBrk="1" hangingPunct="1">
              <a:lnSpc>
                <a:spcPct val="90000"/>
              </a:lnSpc>
              <a:spcAft>
                <a:spcPts val="600"/>
              </a:spcAft>
            </a:pPr>
            <a:r>
              <a:rPr lang="en-GB" altLang="en-US" sz="2400" dirty="0"/>
              <a:t>Idea Generation</a:t>
            </a:r>
          </a:p>
          <a:p>
            <a:pPr eaLnBrk="1" hangingPunct="1">
              <a:lnSpc>
                <a:spcPct val="90000"/>
              </a:lnSpc>
              <a:spcAft>
                <a:spcPts val="600"/>
              </a:spcAft>
            </a:pPr>
            <a:r>
              <a:rPr lang="en-GB" altLang="en-US" sz="2400" dirty="0"/>
              <a:t>Evaluation and Screening </a:t>
            </a:r>
          </a:p>
          <a:p>
            <a:pPr eaLnBrk="1" hangingPunct="1">
              <a:lnSpc>
                <a:spcPct val="90000"/>
              </a:lnSpc>
              <a:spcAft>
                <a:spcPts val="600"/>
              </a:spcAft>
            </a:pPr>
            <a:r>
              <a:rPr lang="en-GB" altLang="en-US" sz="2400" dirty="0"/>
              <a:t>Business Analysis </a:t>
            </a:r>
          </a:p>
          <a:p>
            <a:pPr eaLnBrk="1" hangingPunct="1">
              <a:lnSpc>
                <a:spcPct val="90000"/>
              </a:lnSpc>
              <a:spcAft>
                <a:spcPts val="600"/>
              </a:spcAft>
            </a:pPr>
            <a:r>
              <a:rPr lang="en-GB" altLang="en-US" sz="2400" dirty="0"/>
              <a:t>Development </a:t>
            </a:r>
          </a:p>
          <a:p>
            <a:pPr eaLnBrk="1" hangingPunct="1">
              <a:lnSpc>
                <a:spcPct val="90000"/>
              </a:lnSpc>
              <a:spcAft>
                <a:spcPts val="600"/>
              </a:spcAft>
            </a:pPr>
            <a:r>
              <a:rPr lang="en-GB" altLang="en-US" sz="2400" dirty="0"/>
              <a:t>Testing</a:t>
            </a:r>
          </a:p>
          <a:p>
            <a:pPr eaLnBrk="1" hangingPunct="1">
              <a:lnSpc>
                <a:spcPct val="90000"/>
              </a:lnSpc>
              <a:spcAft>
                <a:spcPts val="600"/>
              </a:spcAft>
            </a:pPr>
            <a:r>
              <a:rPr lang="en-GB" altLang="en-US" sz="2400" dirty="0"/>
              <a:t>Commercialising </a:t>
            </a:r>
          </a:p>
        </p:txBody>
      </p:sp>
      <p:sp>
        <p:nvSpPr>
          <p:cNvPr id="39941" name="Slide Number Placeholder 4"/>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E9990C42-4F70-4AB8-BC1B-821765928EAB}" type="slidenum">
              <a:rPr lang="en-US" altLang="en-US" sz="1200">
                <a:solidFill>
                  <a:srgbClr val="898989"/>
                </a:solidFill>
              </a:rPr>
              <a:pPr/>
              <a:t>15</a:t>
            </a:fld>
            <a:endParaRPr lang="en-US" altLang="en-US" sz="1200">
              <a:solidFill>
                <a:srgbClr val="898989"/>
              </a:solidFill>
            </a:endParaRPr>
          </a:p>
        </p:txBody>
      </p:sp>
      <p:pic>
        <p:nvPicPr>
          <p:cNvPr id="39940"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 y="4437112"/>
            <a:ext cx="9143313" cy="1348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34432565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3"/>
          <p:cNvSpPr>
            <a:spLocks noGrp="1" noChangeArrowheads="1"/>
          </p:cNvSpPr>
          <p:nvPr>
            <p:ph idx="1"/>
          </p:nvPr>
        </p:nvSpPr>
        <p:spPr>
          <a:xfrm>
            <a:off x="0" y="1712260"/>
            <a:ext cx="5724526" cy="3944469"/>
          </a:xfrm>
        </p:spPr>
        <p:txBody>
          <a:bodyPr>
            <a:normAutofit fontScale="77500" lnSpcReduction="20000"/>
          </a:bodyPr>
          <a:lstStyle/>
          <a:p>
            <a:pPr eaLnBrk="1" hangingPunct="1"/>
            <a:r>
              <a:rPr lang="en-US" altLang="en-US" sz="2800" dirty="0"/>
              <a:t>LG invented washing machine that doesn’t need washing powder</a:t>
            </a:r>
          </a:p>
          <a:p>
            <a:r>
              <a:rPr lang="en-GB" altLang="en-US" sz="2800" dirty="0"/>
              <a:t>There are currently no release dates or price information are available; </a:t>
            </a:r>
          </a:p>
          <a:p>
            <a:r>
              <a:rPr lang="en-GB" altLang="en-US" sz="2800" dirty="0"/>
              <a:t>The LG </a:t>
            </a:r>
            <a:r>
              <a:rPr lang="en-GB" altLang="en-US" sz="2800" dirty="0" err="1"/>
              <a:t>Styler</a:t>
            </a:r>
            <a:r>
              <a:rPr lang="en-GB" altLang="en-US" sz="2800" dirty="0"/>
              <a:t> was officially announced back in January during CES 2013</a:t>
            </a:r>
          </a:p>
          <a:p>
            <a:pPr eaLnBrk="1" hangingPunct="1"/>
            <a:r>
              <a:rPr lang="en-US" altLang="en-US" sz="2800" dirty="0"/>
              <a:t>Should washing detergent manufacturers be worried?</a:t>
            </a:r>
          </a:p>
          <a:p>
            <a:pPr eaLnBrk="1" hangingPunct="1"/>
            <a:r>
              <a:rPr lang="en-GB" altLang="en-US" sz="2800" dirty="0"/>
              <a:t>What could they do to defend their market?</a:t>
            </a:r>
          </a:p>
          <a:p>
            <a:r>
              <a:rPr lang="en-GB" altLang="en-US" sz="2800" dirty="0">
                <a:hlinkClick r:id="rId2"/>
              </a:rPr>
              <a:t>http://www.digitaltrends.com/home/lgs-new-washing-machine-doesnt-use-water-or-detergent/</a:t>
            </a:r>
            <a:endParaRPr lang="en-GB" altLang="en-US" sz="2800" dirty="0"/>
          </a:p>
          <a:p>
            <a:endParaRPr lang="en-GB" altLang="en-US" sz="2800" dirty="0"/>
          </a:p>
        </p:txBody>
      </p:sp>
      <p:sp>
        <p:nvSpPr>
          <p:cNvPr id="41991" name="Slide Number Placeholder 6"/>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4D58B3EB-28AF-49FA-B457-123DCA8CEB60}" type="slidenum">
              <a:rPr lang="en-US" altLang="en-US" sz="1200">
                <a:solidFill>
                  <a:srgbClr val="898989"/>
                </a:solidFill>
              </a:rPr>
              <a:pPr/>
              <a:t>16</a:t>
            </a:fld>
            <a:endParaRPr lang="en-US" altLang="en-US" sz="1200">
              <a:solidFill>
                <a:srgbClr val="898989"/>
              </a:solidFill>
            </a:endParaRPr>
          </a:p>
        </p:txBody>
      </p:sp>
      <p:sp>
        <p:nvSpPr>
          <p:cNvPr id="41987" name="AutoShape 4"/>
          <p:cNvSpPr>
            <a:spLocks noChangeArrowheads="1"/>
          </p:cNvSpPr>
          <p:nvPr/>
        </p:nvSpPr>
        <p:spPr bwMode="auto">
          <a:xfrm>
            <a:off x="107504" y="207287"/>
            <a:ext cx="2808288" cy="1117699"/>
          </a:xfrm>
          <a:prstGeom prst="cloudCallout">
            <a:avLst>
              <a:gd name="adj1" fmla="val 77995"/>
              <a:gd name="adj2" fmla="val -35193"/>
            </a:avLst>
          </a:prstGeom>
          <a:solidFill>
            <a:schemeClr val="accent3"/>
          </a:solidFill>
          <a:ln w="9525">
            <a:solidFill>
              <a:schemeClr val="tx1"/>
            </a:solidFill>
            <a:miter lim="800000"/>
            <a:headEnd type="none" w="sm" len="sm"/>
            <a:tailEnd type="none" w="sm" len="sm"/>
          </a:ln>
        </p:spPr>
        <p:txBody>
          <a:bodyPr/>
          <a:lstStyle/>
          <a:p>
            <a:pPr algn="ctr"/>
            <a:r>
              <a:rPr lang="en-GB" altLang="en-US" dirty="0">
                <a:latin typeface="Tahoma" pitchFamily="34" charset="0"/>
              </a:rPr>
              <a:t>THINKING AROUND THE SUBJECT</a:t>
            </a:r>
          </a:p>
        </p:txBody>
      </p:sp>
      <p:sp>
        <p:nvSpPr>
          <p:cNvPr id="41988" name="Text Box 5"/>
          <p:cNvSpPr txBox="1">
            <a:spLocks noChangeArrowheads="1"/>
          </p:cNvSpPr>
          <p:nvPr/>
        </p:nvSpPr>
        <p:spPr bwMode="auto">
          <a:xfrm>
            <a:off x="3708400" y="136525"/>
            <a:ext cx="54356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spcBef>
                <a:spcPct val="50000"/>
              </a:spcBef>
            </a:pPr>
            <a:r>
              <a:rPr lang="en-GB" altLang="en-US" sz="2400" b="1" dirty="0">
                <a:solidFill>
                  <a:schemeClr val="accent3"/>
                </a:solidFill>
                <a:latin typeface="Tahoma" pitchFamily="34" charset="0"/>
              </a:rPr>
              <a:t>THE END OF SOAP POWDER?</a:t>
            </a:r>
          </a:p>
        </p:txBody>
      </p:sp>
      <p:pic>
        <p:nvPicPr>
          <p:cNvPr id="11268" name="Picture 4" descr="http://icdn5.digitaltrends.com/image/lg-styler-waterless-washing-machine-600x119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3550" y="1324986"/>
            <a:ext cx="3600450" cy="4331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61651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3"/>
          <p:cNvSpPr>
            <a:spLocks noGrp="1" noChangeArrowheads="1"/>
          </p:cNvSpPr>
          <p:nvPr>
            <p:ph idx="1"/>
          </p:nvPr>
        </p:nvSpPr>
        <p:spPr>
          <a:xfrm>
            <a:off x="251520" y="1383553"/>
            <a:ext cx="5470525" cy="4159624"/>
          </a:xfrm>
        </p:spPr>
        <p:txBody>
          <a:bodyPr/>
          <a:lstStyle/>
          <a:p>
            <a:pPr eaLnBrk="1" hangingPunct="1">
              <a:lnSpc>
                <a:spcPct val="90000"/>
              </a:lnSpc>
            </a:pPr>
            <a:r>
              <a:rPr lang="en-US" altLang="en-US" sz="2800" dirty="0"/>
              <a:t>A patent allows a company exclusive rights to use a new technology for a specified number of years</a:t>
            </a:r>
          </a:p>
          <a:p>
            <a:pPr eaLnBrk="1" hangingPunct="1">
              <a:lnSpc>
                <a:spcPct val="90000"/>
              </a:lnSpc>
            </a:pPr>
            <a:r>
              <a:rPr lang="en-US" altLang="en-US" sz="2800" dirty="0"/>
              <a:t>Encourages further investment in new technologies</a:t>
            </a:r>
          </a:p>
          <a:p>
            <a:pPr eaLnBrk="1" hangingPunct="1">
              <a:lnSpc>
                <a:spcPct val="90000"/>
              </a:lnSpc>
            </a:pPr>
            <a:r>
              <a:rPr lang="en-US" altLang="en-US" sz="2400" dirty="0"/>
              <a:t>But can the existence of patents stifle technology development (e.g. patents on genomes)</a:t>
            </a:r>
            <a:endParaRPr lang="en-GB" altLang="en-US" sz="2400" dirty="0"/>
          </a:p>
        </p:txBody>
      </p:sp>
      <p:sp>
        <p:nvSpPr>
          <p:cNvPr id="43015" name="Slide Number Placeholder 6"/>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9670F49F-7025-46D7-A07F-E283BC6D6B58}" type="slidenum">
              <a:rPr lang="en-US" altLang="en-US" sz="1200">
                <a:solidFill>
                  <a:srgbClr val="898989"/>
                </a:solidFill>
              </a:rPr>
              <a:pPr/>
              <a:t>17</a:t>
            </a:fld>
            <a:endParaRPr lang="en-US" altLang="en-US" sz="1200">
              <a:solidFill>
                <a:srgbClr val="898989"/>
              </a:solidFill>
            </a:endParaRPr>
          </a:p>
        </p:txBody>
      </p:sp>
      <p:sp>
        <p:nvSpPr>
          <p:cNvPr id="43011" name="AutoShape 4"/>
          <p:cNvSpPr>
            <a:spLocks noChangeArrowheads="1"/>
          </p:cNvSpPr>
          <p:nvPr/>
        </p:nvSpPr>
        <p:spPr bwMode="auto">
          <a:xfrm>
            <a:off x="395288" y="1"/>
            <a:ext cx="2832006" cy="1124744"/>
          </a:xfrm>
          <a:prstGeom prst="cloudCallout">
            <a:avLst>
              <a:gd name="adj1" fmla="val 68088"/>
              <a:gd name="adj2" fmla="val -5014"/>
            </a:avLst>
          </a:prstGeom>
          <a:solidFill>
            <a:schemeClr val="accent3"/>
          </a:solidFill>
          <a:ln w="9525">
            <a:solidFill>
              <a:schemeClr val="tx1"/>
            </a:solidFill>
            <a:miter lim="800000"/>
            <a:headEnd type="none" w="sm" len="sm"/>
            <a:tailEnd type="none" w="sm" len="sm"/>
          </a:ln>
        </p:spPr>
        <p:txBody>
          <a:bodyPr/>
          <a:lstStyle/>
          <a:p>
            <a:pPr algn="ctr"/>
            <a:r>
              <a:rPr lang="en-GB" altLang="en-US" dirty="0">
                <a:latin typeface="Tahoma" pitchFamily="34" charset="0"/>
              </a:rPr>
              <a:t>THINKING AROUND THE SUBJECT</a:t>
            </a:r>
          </a:p>
        </p:txBody>
      </p:sp>
      <p:sp>
        <p:nvSpPr>
          <p:cNvPr id="43012" name="Text Box 5"/>
          <p:cNvSpPr txBox="1">
            <a:spLocks noChangeArrowheads="1"/>
          </p:cNvSpPr>
          <p:nvPr/>
        </p:nvSpPr>
        <p:spPr bwMode="auto">
          <a:xfrm>
            <a:off x="3835399" y="20649"/>
            <a:ext cx="54356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spcBef>
                <a:spcPct val="50000"/>
              </a:spcBef>
            </a:pPr>
            <a:r>
              <a:rPr lang="en-GB" altLang="en-US" sz="2400" b="1" dirty="0">
                <a:solidFill>
                  <a:schemeClr val="accent3"/>
                </a:solidFill>
                <a:latin typeface="Tahoma" pitchFamily="34" charset="0"/>
              </a:rPr>
              <a:t>DO PATENTS HELP OR HINDER TECHNOLOGICAL DEVELOPMENT?</a:t>
            </a:r>
          </a:p>
        </p:txBody>
      </p:sp>
      <p:pic>
        <p:nvPicPr>
          <p:cNvPr id="43014"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3199" y="1846730"/>
            <a:ext cx="2241177" cy="3233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7322657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815788" y="136525"/>
            <a:ext cx="7324165" cy="351455"/>
          </a:xfrm>
        </p:spPr>
        <p:txBody>
          <a:bodyPr/>
          <a:lstStyle/>
          <a:p>
            <a:pPr eaLnBrk="1" hangingPunct="1"/>
            <a:r>
              <a:rPr lang="en-GB" altLang="en-US" sz="3200" dirty="0"/>
              <a:t>FORECASTING NEW TECHNOLOGIES</a:t>
            </a:r>
          </a:p>
        </p:txBody>
      </p:sp>
      <p:sp>
        <p:nvSpPr>
          <p:cNvPr id="44035" name="Rectangle 3"/>
          <p:cNvSpPr>
            <a:spLocks noGrp="1" noChangeArrowheads="1"/>
          </p:cNvSpPr>
          <p:nvPr>
            <p:ph idx="1"/>
          </p:nvPr>
        </p:nvSpPr>
        <p:spPr>
          <a:xfrm>
            <a:off x="251520" y="980728"/>
            <a:ext cx="8712968" cy="4114800"/>
          </a:xfrm>
        </p:spPr>
        <p:txBody>
          <a:bodyPr/>
          <a:lstStyle/>
          <a:p>
            <a:pPr eaLnBrk="1" hangingPunct="1">
              <a:spcAft>
                <a:spcPts val="600"/>
              </a:spcAft>
            </a:pPr>
            <a:r>
              <a:rPr lang="en-GB" altLang="en-US" sz="2800" dirty="0"/>
              <a:t>The UK Government Foresight programme    </a:t>
            </a:r>
          </a:p>
          <a:p>
            <a:pPr lvl="1" eaLnBrk="1" hangingPunct="1">
              <a:spcAft>
                <a:spcPts val="600"/>
              </a:spcAft>
            </a:pPr>
            <a:r>
              <a:rPr lang="en-GB" altLang="en-US" dirty="0"/>
              <a:t>Horizon Scanning Centre to try and identify tomorrow’s new technologies</a:t>
            </a:r>
          </a:p>
          <a:p>
            <a:pPr eaLnBrk="1" hangingPunct="1">
              <a:spcAft>
                <a:spcPts val="600"/>
              </a:spcAft>
            </a:pPr>
            <a:r>
              <a:rPr lang="en-GB" altLang="en-US" sz="2800" dirty="0"/>
              <a:t>Which will be the next new technologies?</a:t>
            </a:r>
          </a:p>
          <a:p>
            <a:pPr eaLnBrk="1" hangingPunct="1">
              <a:spcAft>
                <a:spcPts val="600"/>
              </a:spcAft>
            </a:pPr>
            <a:r>
              <a:rPr lang="en-GB" altLang="en-US" sz="2800" dirty="0"/>
              <a:t>Can government Civil Servants correctly predict new technologies?</a:t>
            </a:r>
          </a:p>
        </p:txBody>
      </p:sp>
      <p:sp>
        <p:nvSpPr>
          <p:cNvPr id="44036"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34BC03A5-2539-4D0C-82D8-D50842166BEF}" type="slidenum">
              <a:rPr lang="en-US" altLang="en-US" sz="1200">
                <a:solidFill>
                  <a:srgbClr val="898989"/>
                </a:solidFill>
              </a:rPr>
              <a:pPr/>
              <a:t>18</a:t>
            </a:fld>
            <a:endParaRPr lang="en-US" altLang="en-US" sz="1200">
              <a:solidFill>
                <a:srgbClr val="898989"/>
              </a:solidFill>
            </a:endParaRPr>
          </a:p>
        </p:txBody>
      </p:sp>
    </p:spTree>
    <p:extLst>
      <p:ext uri="{BB962C8B-B14F-4D97-AF65-F5344CB8AC3E}">
        <p14:creationId xmlns:p14="http://schemas.microsoft.com/office/powerpoint/2010/main" val="10593288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323528" y="136525"/>
            <a:ext cx="8640959" cy="628179"/>
          </a:xfrm>
        </p:spPr>
        <p:txBody>
          <a:bodyPr>
            <a:normAutofit/>
          </a:bodyPr>
          <a:lstStyle/>
          <a:p>
            <a:pPr eaLnBrk="1" hangingPunct="1"/>
            <a:r>
              <a:rPr lang="en-GB" altLang="en-US" sz="3200" dirty="0"/>
              <a:t>MANUFACTURING AND PROCESSING</a:t>
            </a:r>
          </a:p>
        </p:txBody>
      </p:sp>
      <p:sp>
        <p:nvSpPr>
          <p:cNvPr id="46083" name="Rectangle 3"/>
          <p:cNvSpPr>
            <a:spLocks noGrp="1" noChangeArrowheads="1"/>
          </p:cNvSpPr>
          <p:nvPr>
            <p:ph idx="1"/>
          </p:nvPr>
        </p:nvSpPr>
        <p:spPr>
          <a:xfrm>
            <a:off x="179512" y="1340768"/>
            <a:ext cx="8640959" cy="4618707"/>
          </a:xfrm>
        </p:spPr>
        <p:txBody>
          <a:bodyPr/>
          <a:lstStyle/>
          <a:p>
            <a:pPr eaLnBrk="1" hangingPunct="1">
              <a:spcAft>
                <a:spcPts val="600"/>
              </a:spcAft>
              <a:buFontTx/>
              <a:buNone/>
            </a:pPr>
            <a:r>
              <a:rPr lang="en-GB" altLang="en-US" sz="2800" dirty="0"/>
              <a:t>Technology impacts on manufacturing and processing systems:</a:t>
            </a:r>
          </a:p>
          <a:p>
            <a:pPr lvl="1" eaLnBrk="1" hangingPunct="1">
              <a:spcAft>
                <a:spcPts val="600"/>
              </a:spcAft>
            </a:pPr>
            <a:r>
              <a:rPr lang="en-GB" altLang="en-US" dirty="0"/>
              <a:t> Computerised Numerical Control (CNC)   </a:t>
            </a:r>
          </a:p>
          <a:p>
            <a:pPr lvl="1" eaLnBrk="1" hangingPunct="1">
              <a:spcAft>
                <a:spcPts val="600"/>
              </a:spcAft>
            </a:pPr>
            <a:r>
              <a:rPr lang="en-GB" altLang="en-US" dirty="0"/>
              <a:t>Computer-Aided Manufacturing (CAM),</a:t>
            </a:r>
          </a:p>
          <a:p>
            <a:pPr lvl="1" eaLnBrk="1" hangingPunct="1">
              <a:spcAft>
                <a:spcPts val="600"/>
              </a:spcAft>
            </a:pPr>
            <a:r>
              <a:rPr lang="en-GB" altLang="en-US" dirty="0"/>
              <a:t> Integrated Manufacturing Systems (IMS)</a:t>
            </a:r>
          </a:p>
          <a:p>
            <a:pPr lvl="1" eaLnBrk="1" hangingPunct="1">
              <a:spcAft>
                <a:spcPts val="600"/>
              </a:spcAft>
            </a:pPr>
            <a:r>
              <a:rPr lang="en-GB" altLang="en-US" dirty="0"/>
              <a:t>Just-in-time (JIT) systems</a:t>
            </a:r>
          </a:p>
          <a:p>
            <a:pPr eaLnBrk="1" hangingPunct="1">
              <a:spcAft>
                <a:spcPts val="600"/>
              </a:spcAft>
              <a:buFontTx/>
              <a:buNone/>
            </a:pPr>
            <a:r>
              <a:rPr lang="en-GB" altLang="en-US" sz="2800" dirty="0"/>
              <a:t>GREATER FLEXIBILITY AND LOWER COST</a:t>
            </a:r>
          </a:p>
        </p:txBody>
      </p:sp>
      <p:sp>
        <p:nvSpPr>
          <p:cNvPr id="46084"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8A5F88CC-8845-4CAF-BC3D-152F43D4ADCA}" type="slidenum">
              <a:rPr lang="en-US" altLang="en-US" sz="1200">
                <a:solidFill>
                  <a:srgbClr val="898989"/>
                </a:solidFill>
              </a:rPr>
              <a:pPr/>
              <a:t>19</a:t>
            </a:fld>
            <a:endParaRPr lang="en-US" altLang="en-US" sz="1200" dirty="0">
              <a:solidFill>
                <a:srgbClr val="898989"/>
              </a:solidFill>
            </a:endParaRPr>
          </a:p>
        </p:txBody>
      </p:sp>
    </p:spTree>
    <p:extLst>
      <p:ext uri="{BB962C8B-B14F-4D97-AF65-F5344CB8AC3E}">
        <p14:creationId xmlns:p14="http://schemas.microsoft.com/office/powerpoint/2010/main" val="42898578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684213" y="0"/>
            <a:ext cx="7772400" cy="431775"/>
          </a:xfrm>
        </p:spPr>
        <p:txBody>
          <a:bodyPr/>
          <a:lstStyle/>
          <a:p>
            <a:pPr eaLnBrk="1" hangingPunct="1"/>
            <a:r>
              <a:rPr lang="en-GB" altLang="en-US" sz="3200" dirty="0"/>
              <a:t>SUPPLY CHAIN MANAGEMENT</a:t>
            </a:r>
          </a:p>
        </p:txBody>
      </p:sp>
      <p:sp>
        <p:nvSpPr>
          <p:cNvPr id="48131" name="Rectangle 3"/>
          <p:cNvSpPr>
            <a:spLocks noGrp="1" noChangeArrowheads="1"/>
          </p:cNvSpPr>
          <p:nvPr>
            <p:ph type="body" sz="half" idx="1"/>
          </p:nvPr>
        </p:nvSpPr>
        <p:spPr>
          <a:xfrm>
            <a:off x="107504" y="1120589"/>
            <a:ext cx="9001000" cy="4921624"/>
          </a:xfrm>
        </p:spPr>
        <p:txBody>
          <a:bodyPr/>
          <a:lstStyle/>
          <a:p>
            <a:pPr eaLnBrk="1" hangingPunct="1">
              <a:buFontTx/>
              <a:buNone/>
            </a:pPr>
            <a:r>
              <a:rPr lang="en-GB" altLang="en-US" sz="2800" dirty="0"/>
              <a:t>	Improved information technology allows the right goods to get to the right place, on time and cost-effectively.</a:t>
            </a:r>
          </a:p>
        </p:txBody>
      </p:sp>
      <p:sp>
        <p:nvSpPr>
          <p:cNvPr id="48133" name="Slide Number Placeholder 4"/>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5225BA95-8FD4-45F9-BC3A-0C352D05DA86}" type="slidenum">
              <a:rPr lang="en-US" altLang="en-US" sz="1200">
                <a:solidFill>
                  <a:srgbClr val="898989"/>
                </a:solidFill>
              </a:rPr>
              <a:pPr/>
              <a:t>20</a:t>
            </a:fld>
            <a:endParaRPr lang="en-US" altLang="en-US" sz="1200">
              <a:solidFill>
                <a:srgbClr val="898989"/>
              </a:solidFill>
            </a:endParaRPr>
          </a:p>
        </p:txBody>
      </p:sp>
      <p:pic>
        <p:nvPicPr>
          <p:cNvPr id="48132"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1640" y="2692110"/>
            <a:ext cx="5862885" cy="307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42279567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4"/>
          <p:cNvSpPr>
            <a:spLocks noGrp="1" noChangeArrowheads="1"/>
          </p:cNvSpPr>
          <p:nvPr>
            <p:ph type="title"/>
          </p:nvPr>
        </p:nvSpPr>
        <p:spPr>
          <a:xfrm>
            <a:off x="360000" y="67937"/>
            <a:ext cx="8424000" cy="692736"/>
          </a:xfrm>
        </p:spPr>
        <p:txBody>
          <a:bodyPr/>
          <a:lstStyle/>
          <a:p>
            <a:pPr eaLnBrk="1" hangingPunct="1"/>
            <a:r>
              <a:rPr lang="en-GB" altLang="en-US" sz="3200" dirty="0"/>
              <a:t>IT CHANGES DISTRIBUTION STRATEGY</a:t>
            </a:r>
          </a:p>
        </p:txBody>
      </p:sp>
      <p:sp>
        <p:nvSpPr>
          <p:cNvPr id="50179" name="Rectangle 5"/>
          <p:cNvSpPr>
            <a:spLocks noGrp="1" noChangeArrowheads="1"/>
          </p:cNvSpPr>
          <p:nvPr>
            <p:ph sz="half" idx="1"/>
          </p:nvPr>
        </p:nvSpPr>
        <p:spPr>
          <a:xfrm>
            <a:off x="4090" y="1557065"/>
            <a:ext cx="5143974" cy="3743869"/>
          </a:xfrm>
        </p:spPr>
        <p:txBody>
          <a:bodyPr/>
          <a:lstStyle/>
          <a:p>
            <a:pPr eaLnBrk="1" hangingPunct="1"/>
            <a:r>
              <a:rPr lang="en-GB" altLang="en-US" dirty="0" err="1"/>
              <a:t>EasyJet</a:t>
            </a:r>
            <a:r>
              <a:rPr lang="en-GB" altLang="en-US" dirty="0"/>
              <a:t> ‘The web’s favourite airline’</a:t>
            </a:r>
          </a:p>
          <a:p>
            <a:pPr eaLnBrk="1" hangingPunct="1"/>
            <a:r>
              <a:rPr lang="en-GB" altLang="en-US" dirty="0"/>
              <a:t>Has reduced the role of intermediaries in selling tickets</a:t>
            </a:r>
          </a:p>
          <a:p>
            <a:pPr eaLnBrk="1" hangingPunct="1"/>
            <a:r>
              <a:rPr lang="en-GB" altLang="en-US" dirty="0"/>
              <a:t>‘Disintermediation’</a:t>
            </a:r>
          </a:p>
        </p:txBody>
      </p:sp>
      <p:sp>
        <p:nvSpPr>
          <p:cNvPr id="50181" name="Slide Number Placeholder 4"/>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6C902C0C-26C7-4D82-9827-E8BD047CE0E5}" type="slidenum">
              <a:rPr lang="en-GB" smtClean="0"/>
              <a:pPr/>
              <a:t>21</a:t>
            </a:fld>
            <a:endParaRPr lang="en-US" altLang="en-US" sz="1200">
              <a:solidFill>
                <a:srgbClr val="898989"/>
              </a:solidFill>
            </a:endParaRPr>
          </a:p>
        </p:txBody>
      </p:sp>
      <p:pic>
        <p:nvPicPr>
          <p:cNvPr id="50180" name="Picture 7" descr="04-1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9258" y="1592009"/>
            <a:ext cx="2474913" cy="396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553882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1403648" y="136525"/>
            <a:ext cx="6577199" cy="573741"/>
          </a:xfrm>
        </p:spPr>
        <p:txBody>
          <a:bodyPr>
            <a:noAutofit/>
          </a:bodyPr>
          <a:lstStyle/>
          <a:p>
            <a:pPr eaLnBrk="1" hangingPunct="1"/>
            <a:r>
              <a:rPr lang="en-GB" altLang="en-US" sz="3200" dirty="0"/>
              <a:t>SHARED INFORMATION</a:t>
            </a:r>
          </a:p>
        </p:txBody>
      </p:sp>
      <p:sp>
        <p:nvSpPr>
          <p:cNvPr id="52227" name="Rectangle 3"/>
          <p:cNvSpPr>
            <a:spLocks noGrp="1" noChangeArrowheads="1"/>
          </p:cNvSpPr>
          <p:nvPr>
            <p:ph type="body" sz="half" idx="1"/>
          </p:nvPr>
        </p:nvSpPr>
        <p:spPr>
          <a:xfrm>
            <a:off x="38102" y="1052736"/>
            <a:ext cx="3813175" cy="3888432"/>
          </a:xfrm>
        </p:spPr>
        <p:txBody>
          <a:bodyPr/>
          <a:lstStyle/>
          <a:p>
            <a:pPr eaLnBrk="1" hangingPunct="1">
              <a:lnSpc>
                <a:spcPct val="90000"/>
              </a:lnSpc>
            </a:pPr>
            <a:r>
              <a:rPr lang="en-GB" altLang="en-US" sz="2800" dirty="0"/>
              <a:t>Barcodes allow more efficient handling of products as they pass through a distribution chain</a:t>
            </a:r>
          </a:p>
          <a:p>
            <a:pPr eaLnBrk="1" hangingPunct="1">
              <a:lnSpc>
                <a:spcPct val="90000"/>
              </a:lnSpc>
            </a:pPr>
            <a:r>
              <a:rPr lang="en-GB" altLang="en-US" sz="2800" dirty="0"/>
              <a:t>What advantages will arise with Radio Frequency Identification (</a:t>
            </a:r>
            <a:r>
              <a:rPr lang="en-GB" altLang="en-US" sz="2800" dirty="0" err="1"/>
              <a:t>RFId</a:t>
            </a:r>
            <a:r>
              <a:rPr lang="en-GB" altLang="en-US" sz="2800" dirty="0"/>
              <a:t>)?</a:t>
            </a:r>
          </a:p>
          <a:p>
            <a:pPr eaLnBrk="1" hangingPunct="1">
              <a:lnSpc>
                <a:spcPct val="90000"/>
              </a:lnSpc>
            </a:pPr>
            <a:endParaRPr lang="en-GB" altLang="en-US" sz="2800" dirty="0">
              <a:latin typeface="Times New Roman" pitchFamily="18" charset="0"/>
            </a:endParaRPr>
          </a:p>
        </p:txBody>
      </p:sp>
      <p:pic>
        <p:nvPicPr>
          <p:cNvPr id="52228" name="Picture 4" descr="barcode"/>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5711823" y="1355286"/>
            <a:ext cx="3394075" cy="3585882"/>
          </a:xfrm>
        </p:spPr>
      </p:pic>
      <p:sp>
        <p:nvSpPr>
          <p:cNvPr id="52229" name="Slide Number Placeholder 4"/>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7E547A21-1C9D-4DE0-8AA1-F415F11FCD19}" type="slidenum">
              <a:rPr lang="en-US" altLang="en-US" sz="1200">
                <a:solidFill>
                  <a:srgbClr val="898989"/>
                </a:solidFill>
              </a:rPr>
              <a:pPr/>
              <a:t>22</a:t>
            </a:fld>
            <a:endParaRPr lang="en-US" altLang="en-US" sz="1200">
              <a:solidFill>
                <a:srgbClr val="898989"/>
              </a:solidFill>
            </a:endParaRPr>
          </a:p>
        </p:txBody>
      </p:sp>
    </p:spTree>
    <p:extLst>
      <p:ext uri="{BB962C8B-B14F-4D97-AF65-F5344CB8AC3E}">
        <p14:creationId xmlns:p14="http://schemas.microsoft.com/office/powerpoint/2010/main" val="34219138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QR Code system</a:t>
            </a:r>
          </a:p>
        </p:txBody>
      </p:sp>
      <p:pic>
        <p:nvPicPr>
          <p:cNvPr id="1026" name="Picture 2" descr="http://upload.wikimedia.org/wikipedia/commons/thumb/9/9b/Wikipedia_mobile_en.svg/220px-Wikipedia_mobile_en.svg.png"/>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524250" y="2381250"/>
            <a:ext cx="2095500" cy="2095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33668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109240"/>
            <a:ext cx="8229600" cy="562074"/>
          </a:xfrm>
        </p:spPr>
        <p:txBody>
          <a:bodyPr>
            <a:normAutofit fontScale="90000"/>
          </a:bodyPr>
          <a:lstStyle/>
          <a:p>
            <a:pPr eaLnBrk="1" hangingPunct="1"/>
            <a:r>
              <a:rPr lang="en-GB" altLang="en-US" sz="3200" dirty="0"/>
              <a:t>ORDER AND PAYMENT PROCESSING</a:t>
            </a:r>
          </a:p>
        </p:txBody>
      </p:sp>
      <p:sp>
        <p:nvSpPr>
          <p:cNvPr id="54275" name="Rectangle 3"/>
          <p:cNvSpPr>
            <a:spLocks noGrp="1" noChangeArrowheads="1"/>
          </p:cNvSpPr>
          <p:nvPr>
            <p:ph idx="1"/>
          </p:nvPr>
        </p:nvSpPr>
        <p:spPr>
          <a:xfrm>
            <a:off x="107504" y="1255059"/>
            <a:ext cx="8579296" cy="2750005"/>
          </a:xfrm>
        </p:spPr>
        <p:txBody>
          <a:bodyPr/>
          <a:lstStyle/>
          <a:p>
            <a:pPr eaLnBrk="1" hangingPunct="1"/>
            <a:r>
              <a:rPr lang="en-GB" altLang="en-US" sz="2800" dirty="0"/>
              <a:t>Aim to improve the effectiveness and efficiency of order fulfilment</a:t>
            </a:r>
          </a:p>
          <a:p>
            <a:pPr eaLnBrk="1" hangingPunct="1"/>
            <a:r>
              <a:rPr lang="en-GB" altLang="en-US" sz="2800" dirty="0"/>
              <a:t>Cash flow helped by rapid collection of payments due</a:t>
            </a:r>
          </a:p>
          <a:p>
            <a:pPr eaLnBrk="1" hangingPunct="1"/>
            <a:r>
              <a:rPr lang="en-GB" altLang="en-US" sz="2800" dirty="0"/>
              <a:t>Major contribution by epos and </a:t>
            </a:r>
            <a:r>
              <a:rPr lang="en-GB" altLang="en-US" sz="2800" dirty="0" err="1"/>
              <a:t>eftpos</a:t>
            </a:r>
            <a:r>
              <a:rPr lang="en-GB" altLang="en-US" sz="2800" dirty="0"/>
              <a:t> systems</a:t>
            </a:r>
          </a:p>
        </p:txBody>
      </p:sp>
      <p:sp>
        <p:nvSpPr>
          <p:cNvPr id="54276"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1F59D8B0-BAB8-4107-AF1A-732E532EE763}" type="slidenum">
              <a:rPr lang="en-US" altLang="en-US" sz="1200">
                <a:solidFill>
                  <a:srgbClr val="898989"/>
                </a:solidFill>
              </a:rPr>
              <a:pPr/>
              <a:t>24</a:t>
            </a:fld>
            <a:endParaRPr lang="en-US" altLang="en-US" sz="1200">
              <a:solidFill>
                <a:srgbClr val="898989"/>
              </a:solidFill>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5930900"/>
            <a:ext cx="2590800" cy="92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402292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457200" y="274638"/>
            <a:ext cx="8229600" cy="634082"/>
          </a:xfrm>
        </p:spPr>
        <p:txBody>
          <a:bodyPr/>
          <a:lstStyle/>
          <a:p>
            <a:pPr eaLnBrk="1" hangingPunct="1"/>
            <a:r>
              <a:rPr lang="en-GB" altLang="en-US" sz="2800" dirty="0"/>
              <a:t>ELECTRONIC BUSINESS</a:t>
            </a:r>
          </a:p>
        </p:txBody>
      </p:sp>
      <p:sp>
        <p:nvSpPr>
          <p:cNvPr id="56323" name="Rectangle 3"/>
          <p:cNvSpPr>
            <a:spLocks noGrp="1" noChangeArrowheads="1"/>
          </p:cNvSpPr>
          <p:nvPr>
            <p:ph idx="1"/>
          </p:nvPr>
        </p:nvSpPr>
        <p:spPr>
          <a:xfrm>
            <a:off x="0" y="1322221"/>
            <a:ext cx="9108504" cy="3917032"/>
          </a:xfrm>
        </p:spPr>
        <p:txBody>
          <a:bodyPr/>
          <a:lstStyle/>
          <a:p>
            <a:pPr eaLnBrk="1" hangingPunct="1"/>
            <a:r>
              <a:rPr lang="en-GB" altLang="en-US" sz="2400" dirty="0"/>
              <a:t>EVOLUTION</a:t>
            </a:r>
          </a:p>
          <a:p>
            <a:pPr lvl="1" eaLnBrk="1" hangingPunct="1"/>
            <a:r>
              <a:rPr lang="en-GB" altLang="en-US" dirty="0"/>
              <a:t>EDI SYSTEMS</a:t>
            </a:r>
          </a:p>
          <a:p>
            <a:pPr lvl="2" eaLnBrk="1" hangingPunct="1"/>
            <a:r>
              <a:rPr lang="en-GB" altLang="en-US" dirty="0"/>
              <a:t>TRADACOMS/ ODETTE</a:t>
            </a:r>
          </a:p>
          <a:p>
            <a:pPr lvl="1" eaLnBrk="1" hangingPunct="1"/>
            <a:r>
              <a:rPr lang="en-GB" altLang="en-US" dirty="0"/>
              <a:t>INTERNET</a:t>
            </a:r>
          </a:p>
          <a:p>
            <a:pPr lvl="2" eaLnBrk="1" hangingPunct="1"/>
            <a:r>
              <a:rPr lang="en-GB" altLang="en-US" dirty="0"/>
              <a:t>INTRANETS / EXTRANETS</a:t>
            </a:r>
          </a:p>
          <a:p>
            <a:pPr lvl="2" eaLnBrk="1" hangingPunct="1"/>
            <a:r>
              <a:rPr lang="en-GB" altLang="en-US" dirty="0"/>
              <a:t>‘WEB 2.0’</a:t>
            </a:r>
          </a:p>
        </p:txBody>
      </p:sp>
      <p:sp>
        <p:nvSpPr>
          <p:cNvPr id="56324"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B205D0B5-DAF1-4DA1-B5EF-2C55829C3DF7}" type="slidenum">
              <a:rPr lang="en-US" altLang="en-US" sz="1200">
                <a:solidFill>
                  <a:srgbClr val="898989"/>
                </a:solidFill>
              </a:rPr>
              <a:pPr/>
              <a:t>25</a:t>
            </a:fld>
            <a:endParaRPr lang="en-US" altLang="en-US" sz="1200">
              <a:solidFill>
                <a:srgbClr val="898989"/>
              </a:solidFill>
            </a:endParaRPr>
          </a:p>
        </p:txBody>
      </p:sp>
    </p:spTree>
    <p:extLst>
      <p:ext uri="{BB962C8B-B14F-4D97-AF65-F5344CB8AC3E}">
        <p14:creationId xmlns:p14="http://schemas.microsoft.com/office/powerpoint/2010/main" val="14145494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684093" y="47625"/>
            <a:ext cx="7772400" cy="573063"/>
          </a:xfrm>
        </p:spPr>
        <p:txBody>
          <a:bodyPr/>
          <a:lstStyle/>
          <a:p>
            <a:pPr eaLnBrk="1" hangingPunct="1"/>
            <a:r>
              <a:rPr lang="en-GB" altLang="en-US" sz="3200" dirty="0"/>
              <a:t>BENEFITS OF ELECTRONIC BUSINESS</a:t>
            </a:r>
          </a:p>
        </p:txBody>
      </p:sp>
      <p:sp>
        <p:nvSpPr>
          <p:cNvPr id="58371" name="Rectangle 3"/>
          <p:cNvSpPr>
            <a:spLocks noGrp="1" noChangeArrowheads="1"/>
          </p:cNvSpPr>
          <p:nvPr>
            <p:ph idx="1"/>
          </p:nvPr>
        </p:nvSpPr>
        <p:spPr>
          <a:xfrm>
            <a:off x="0" y="647160"/>
            <a:ext cx="9144000" cy="5086095"/>
          </a:xfrm>
        </p:spPr>
        <p:txBody>
          <a:bodyPr/>
          <a:lstStyle/>
          <a:p>
            <a:pPr eaLnBrk="1" hangingPunct="1">
              <a:buFont typeface="Symbol" pitchFamily="18" charset="2"/>
              <a:buChar char="·"/>
            </a:pPr>
            <a:r>
              <a:rPr lang="en-GB" altLang="en-US" sz="2800" dirty="0"/>
              <a:t>Customer profiles can be established to develop better marketing and business strategies</a:t>
            </a:r>
          </a:p>
          <a:p>
            <a:pPr eaLnBrk="1" hangingPunct="1">
              <a:buFont typeface="Symbol" pitchFamily="18" charset="2"/>
              <a:buChar char="·"/>
            </a:pPr>
            <a:r>
              <a:rPr lang="en-GB" altLang="en-US" sz="2800" dirty="0"/>
              <a:t>New technology can be integrated with existing sales and inventory infrastructure </a:t>
            </a:r>
          </a:p>
          <a:p>
            <a:pPr eaLnBrk="1" hangingPunct="1">
              <a:buFont typeface="Symbol" pitchFamily="18" charset="2"/>
              <a:buChar char="·"/>
            </a:pPr>
            <a:r>
              <a:rPr lang="en-GB" altLang="en-US" sz="2800" dirty="0"/>
              <a:t>Cross-selling of products can be generated  </a:t>
            </a:r>
          </a:p>
          <a:p>
            <a:pPr eaLnBrk="1" hangingPunct="1">
              <a:buFont typeface="Symbol" pitchFamily="18" charset="2"/>
              <a:buChar char="·"/>
            </a:pPr>
            <a:r>
              <a:rPr lang="en-GB" altLang="en-US" sz="2800" dirty="0"/>
              <a:t>Sales can be safeguarded by identifying alternatives when a requested item is unavailable  </a:t>
            </a:r>
          </a:p>
          <a:p>
            <a:pPr eaLnBrk="1" hangingPunct="1">
              <a:buFont typeface="Symbol" pitchFamily="18" charset="2"/>
              <a:buChar char="·"/>
            </a:pPr>
            <a:r>
              <a:rPr lang="en-GB" altLang="en-US" sz="2800" dirty="0"/>
              <a:t>Customers can be targeted with promotions based on the customers' individual preferences</a:t>
            </a:r>
          </a:p>
          <a:p>
            <a:pPr eaLnBrk="1" hangingPunct="1">
              <a:buFont typeface="Symbol" pitchFamily="18" charset="2"/>
              <a:buChar char="·"/>
            </a:pPr>
            <a:r>
              <a:rPr lang="en-GB" altLang="en-US" sz="2800" dirty="0"/>
              <a:t>Supply chain efficiency and effectiveness can be increased  </a:t>
            </a:r>
          </a:p>
        </p:txBody>
      </p:sp>
      <p:sp>
        <p:nvSpPr>
          <p:cNvPr id="58372"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7FF4BEDB-CB7E-4675-B62F-06673C1BE230}" type="slidenum">
              <a:rPr lang="en-US" altLang="en-US" sz="1200">
                <a:solidFill>
                  <a:srgbClr val="898989"/>
                </a:solidFill>
              </a:rPr>
              <a:pPr/>
              <a:t>26</a:t>
            </a:fld>
            <a:endParaRPr lang="en-US" altLang="en-US" sz="1200">
              <a:solidFill>
                <a:srgbClr val="898989"/>
              </a:solidFill>
            </a:endParaRPr>
          </a:p>
        </p:txBody>
      </p:sp>
    </p:spTree>
    <p:extLst>
      <p:ext uri="{BB962C8B-B14F-4D97-AF65-F5344CB8AC3E}">
        <p14:creationId xmlns:p14="http://schemas.microsoft.com/office/powerpoint/2010/main" val="38940893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1403648" y="31466"/>
            <a:ext cx="6694487" cy="878541"/>
          </a:xfrm>
        </p:spPr>
        <p:txBody>
          <a:bodyPr/>
          <a:lstStyle/>
          <a:p>
            <a:pPr eaLnBrk="1" hangingPunct="1"/>
            <a:r>
              <a:rPr lang="en-GB" altLang="en-US" sz="4000" dirty="0"/>
              <a:t>‘</a:t>
            </a:r>
            <a:r>
              <a:rPr lang="en-GB" altLang="en-US" sz="3200" dirty="0"/>
              <a:t>E-READINESS’ RANKINGS, 2017</a:t>
            </a:r>
          </a:p>
        </p:txBody>
      </p:sp>
      <p:sp>
        <p:nvSpPr>
          <p:cNvPr id="60419" name="Rectangle 3"/>
          <p:cNvSpPr>
            <a:spLocks noGrp="1" noChangeArrowheads="1"/>
          </p:cNvSpPr>
          <p:nvPr>
            <p:ph type="body" sz="half" idx="1"/>
          </p:nvPr>
        </p:nvSpPr>
        <p:spPr>
          <a:xfrm>
            <a:off x="899592" y="5907424"/>
            <a:ext cx="6800849" cy="393700"/>
          </a:xfrm>
        </p:spPr>
        <p:txBody>
          <a:bodyPr>
            <a:normAutofit fontScale="85000" lnSpcReduction="10000"/>
          </a:bodyPr>
          <a:lstStyle/>
          <a:p>
            <a:pPr eaLnBrk="1" hangingPunct="1">
              <a:lnSpc>
                <a:spcPct val="80000"/>
              </a:lnSpc>
              <a:buFontTx/>
              <a:buNone/>
            </a:pPr>
            <a:r>
              <a:rPr lang="en-US" altLang="en-US" sz="1800" dirty="0"/>
              <a:t>Source: Based on Economist Intelligence Unit E-readiness rankings, 2017</a:t>
            </a:r>
            <a:endParaRPr lang="en-GB" altLang="en-US" sz="1800" dirty="0"/>
          </a:p>
        </p:txBody>
      </p:sp>
      <p:sp>
        <p:nvSpPr>
          <p:cNvPr id="60458" name="Slide Number Placeholder 4"/>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33E4F523-106A-4A9C-82C6-F102D5C20C32}" type="slidenum">
              <a:rPr lang="en-US" altLang="en-US" sz="1200">
                <a:solidFill>
                  <a:srgbClr val="898989"/>
                </a:solidFill>
              </a:rPr>
              <a:pPr/>
              <a:t>27</a:t>
            </a:fld>
            <a:endParaRPr lang="en-US" altLang="en-US" sz="1200">
              <a:solidFill>
                <a:srgbClr val="898989"/>
              </a:solidFill>
            </a:endParaRPr>
          </a:p>
        </p:txBody>
      </p:sp>
      <p:pic>
        <p:nvPicPr>
          <p:cNvPr id="1026" name="Picture 2" descr="https://ec.europa.eu/digital-single-market/sites/digital-agenda/files/untitled.png">
            <a:extLst>
              <a:ext uri="{FF2B5EF4-FFF2-40B4-BE49-F238E27FC236}">
                <a16:creationId xmlns:a16="http://schemas.microsoft.com/office/drawing/2014/main" id="{8A46BC48-D62F-45B6-B7DB-657556DC49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014260"/>
            <a:ext cx="8928992" cy="4646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20655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461409" y="19053"/>
            <a:ext cx="8229600" cy="593725"/>
          </a:xfrm>
        </p:spPr>
        <p:txBody>
          <a:bodyPr>
            <a:normAutofit/>
          </a:bodyPr>
          <a:lstStyle/>
          <a:p>
            <a:pPr eaLnBrk="1" hangingPunct="1"/>
            <a:r>
              <a:rPr lang="en-GB" altLang="en-US" sz="3200" dirty="0"/>
              <a:t>‘E-READINESS’ RANKINGS, 2017</a:t>
            </a:r>
          </a:p>
        </p:txBody>
      </p:sp>
      <p:sp>
        <p:nvSpPr>
          <p:cNvPr id="7" name="Content Placeholder 6">
            <a:extLst>
              <a:ext uri="{FF2B5EF4-FFF2-40B4-BE49-F238E27FC236}">
                <a16:creationId xmlns:a16="http://schemas.microsoft.com/office/drawing/2014/main" id="{4A819F3C-9E54-4609-9B81-291BE85C79D4}"/>
              </a:ext>
            </a:extLst>
          </p:cNvPr>
          <p:cNvSpPr>
            <a:spLocks noGrp="1"/>
          </p:cNvSpPr>
          <p:nvPr>
            <p:ph idx="1"/>
          </p:nvPr>
        </p:nvSpPr>
        <p:spPr>
          <a:xfrm>
            <a:off x="53752" y="836712"/>
            <a:ext cx="8982744" cy="4896544"/>
          </a:xfrm>
        </p:spPr>
        <p:txBody>
          <a:bodyPr>
            <a:normAutofit fontScale="77500" lnSpcReduction="20000"/>
          </a:bodyPr>
          <a:lstStyle/>
          <a:p>
            <a:r>
              <a:rPr lang="en-GB" sz="3100" dirty="0"/>
              <a:t>Denmark, Finland, Sweden and the Netherlands have the most advanced digital economies in the EU.</a:t>
            </a:r>
          </a:p>
          <a:p>
            <a:r>
              <a:rPr lang="en-GB" sz="3100" dirty="0"/>
              <a:t>Followed by Luxembourg, Belgium, the UK and Ireland. Romania, Bulgaria, Greece and Italy have the lowest scores on the DESI.</a:t>
            </a:r>
          </a:p>
          <a:p>
            <a:r>
              <a:rPr lang="en-GB" sz="3100" dirty="0"/>
              <a:t>Regarding the Use of Internet in 2016, internet users are the most active in Denmark, Sweden, Luxembourg and the Netherlands. On this dimension, Romania, Bulgaria and Italy are at the bottom of the list.</a:t>
            </a:r>
          </a:p>
          <a:p>
            <a:r>
              <a:rPr lang="en-GB" sz="3100" dirty="0"/>
              <a:t>The percentage of internet users that engage in various online activities, such as reading news online (70%), using the internet to perform video or audio calls (39%), using social networks (63%), shopping online (66%) or using online banking (59%) increased slightly over the last couple of years.</a:t>
            </a:r>
          </a:p>
          <a:p>
            <a:endParaRPr lang="en-GB" dirty="0"/>
          </a:p>
        </p:txBody>
      </p:sp>
      <p:sp>
        <p:nvSpPr>
          <p:cNvPr id="60458"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33E4F523-106A-4A9C-82C6-F102D5C20C32}" type="slidenum">
              <a:rPr lang="en-US" altLang="en-US" sz="1200">
                <a:solidFill>
                  <a:srgbClr val="898989"/>
                </a:solidFill>
              </a:rPr>
              <a:pPr/>
              <a:t>28</a:t>
            </a:fld>
            <a:endParaRPr lang="en-US" altLang="en-US" sz="1200">
              <a:solidFill>
                <a:srgbClr val="898989"/>
              </a:solidFill>
            </a:endParaRPr>
          </a:p>
        </p:txBody>
      </p:sp>
    </p:spTree>
    <p:extLst>
      <p:ext uri="{BB962C8B-B14F-4D97-AF65-F5344CB8AC3E}">
        <p14:creationId xmlns:p14="http://schemas.microsoft.com/office/powerpoint/2010/main" val="31382578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361503" y="104961"/>
            <a:ext cx="8674993" cy="645460"/>
          </a:xfrm>
        </p:spPr>
        <p:txBody>
          <a:bodyPr/>
          <a:lstStyle/>
          <a:p>
            <a:pPr eaLnBrk="1" hangingPunct="1"/>
            <a:r>
              <a:rPr lang="en-GB" altLang="en-US" sz="3200" dirty="0"/>
              <a:t>USING DATA TO UNDERSTAND CUSTOMERS</a:t>
            </a:r>
          </a:p>
        </p:txBody>
      </p:sp>
      <p:sp>
        <p:nvSpPr>
          <p:cNvPr id="62467" name="Rectangle 3"/>
          <p:cNvSpPr>
            <a:spLocks noGrp="1" noChangeArrowheads="1"/>
          </p:cNvSpPr>
          <p:nvPr>
            <p:ph type="body" sz="half" idx="1"/>
          </p:nvPr>
        </p:nvSpPr>
        <p:spPr>
          <a:xfrm>
            <a:off x="252208" y="1268760"/>
            <a:ext cx="8784975" cy="1584176"/>
          </a:xfrm>
        </p:spPr>
        <p:txBody>
          <a:bodyPr/>
          <a:lstStyle/>
          <a:p>
            <a:pPr eaLnBrk="1" hangingPunct="1"/>
            <a:r>
              <a:rPr lang="en-GB" altLang="en-US" sz="2800" dirty="0"/>
              <a:t>How have companies used IT to learn about YOU?</a:t>
            </a:r>
          </a:p>
          <a:p>
            <a:pPr eaLnBrk="1" hangingPunct="1"/>
            <a:r>
              <a:rPr lang="en-GB" altLang="en-US" sz="2800" dirty="0"/>
              <a:t>How much should they know about you?</a:t>
            </a:r>
          </a:p>
          <a:p>
            <a:pPr eaLnBrk="1" hangingPunct="1">
              <a:buFontTx/>
              <a:buNone/>
            </a:pPr>
            <a:endParaRPr lang="en-GB" altLang="en-US" sz="1600" dirty="0">
              <a:solidFill>
                <a:schemeClr val="accent1"/>
              </a:solidFill>
            </a:endParaRPr>
          </a:p>
        </p:txBody>
      </p:sp>
      <p:sp>
        <p:nvSpPr>
          <p:cNvPr id="62468"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AD97EDC5-D1E9-43A1-9112-E175B848D982}" type="slidenum">
              <a:rPr lang="en-US" altLang="en-US" sz="1200">
                <a:solidFill>
                  <a:srgbClr val="898989"/>
                </a:solidFill>
              </a:rPr>
              <a:pPr/>
              <a:t>29</a:t>
            </a:fld>
            <a:endParaRPr lang="en-US" altLang="en-US" sz="1200">
              <a:solidFill>
                <a:srgbClr val="898989"/>
              </a:solidFill>
            </a:endParaRPr>
          </a:p>
        </p:txBody>
      </p:sp>
    </p:spTree>
    <p:extLst>
      <p:ext uri="{BB962C8B-B14F-4D97-AF65-F5344CB8AC3E}">
        <p14:creationId xmlns:p14="http://schemas.microsoft.com/office/powerpoint/2010/main" val="29759487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3"/>
          <p:cNvSpPr>
            <a:spLocks noGrp="1" noChangeArrowheads="1"/>
          </p:cNvSpPr>
          <p:nvPr>
            <p:ph idx="1"/>
          </p:nvPr>
        </p:nvSpPr>
        <p:spPr>
          <a:xfrm>
            <a:off x="19464" y="1551584"/>
            <a:ext cx="9017031" cy="2406649"/>
          </a:xfrm>
        </p:spPr>
        <p:txBody>
          <a:bodyPr>
            <a:normAutofit fontScale="77500" lnSpcReduction="20000"/>
          </a:bodyPr>
          <a:lstStyle/>
          <a:p>
            <a:pPr eaLnBrk="1" hangingPunct="1"/>
            <a:r>
              <a:rPr lang="en-GB" altLang="en-US" sz="3000" dirty="0"/>
              <a:t>TESCO – REPORTEDLY USED ITS DATABASE TO SPOT A LINK BETWEEN SALES OF THESE TWO PRODUCTS</a:t>
            </a:r>
          </a:p>
          <a:p>
            <a:pPr eaLnBrk="1" hangingPunct="1"/>
            <a:r>
              <a:rPr lang="en-GB" altLang="en-US" sz="3000" dirty="0"/>
              <a:t>Why did this occur?</a:t>
            </a:r>
          </a:p>
          <a:p>
            <a:pPr eaLnBrk="1" hangingPunct="1"/>
            <a:r>
              <a:rPr lang="en-GB" altLang="en-US" sz="3000" dirty="0"/>
              <a:t>Should it need IT to understand the link?</a:t>
            </a:r>
          </a:p>
          <a:p>
            <a:r>
              <a:rPr lang="en-GB" altLang="en-US" sz="3000" dirty="0">
                <a:hlinkClick r:id="rId2"/>
              </a:rPr>
              <a:t>http://news.bbc.co.uk/1/hi/uk/77622.stm</a:t>
            </a:r>
            <a:endParaRPr lang="en-GB" altLang="en-US" sz="3000" dirty="0"/>
          </a:p>
          <a:p>
            <a:r>
              <a:rPr lang="en-GB" altLang="en-US" sz="3000" dirty="0">
                <a:hlinkClick r:id="rId3"/>
              </a:rPr>
              <a:t>https://www.linkedin.com/pulse/how-tesco-increased-beer-sales-placing-them-next-deepak-kanakaraju</a:t>
            </a:r>
            <a:endParaRPr lang="en-GB" altLang="en-US" sz="3000" dirty="0"/>
          </a:p>
          <a:p>
            <a:endParaRPr lang="en-GB" altLang="en-US" sz="2400" dirty="0"/>
          </a:p>
        </p:txBody>
      </p:sp>
      <p:sp>
        <p:nvSpPr>
          <p:cNvPr id="64520" name="Slide Number Placeholder 7"/>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874A82DC-477C-49A4-8F81-43E8E112EE29}" type="slidenum">
              <a:rPr lang="en-US" altLang="en-US" sz="1200">
                <a:solidFill>
                  <a:srgbClr val="898989"/>
                </a:solidFill>
              </a:rPr>
              <a:pPr/>
              <a:t>30</a:t>
            </a:fld>
            <a:endParaRPr lang="en-US" altLang="en-US" sz="1200">
              <a:solidFill>
                <a:srgbClr val="898989"/>
              </a:solidFill>
            </a:endParaRPr>
          </a:p>
        </p:txBody>
      </p:sp>
      <p:sp>
        <p:nvSpPr>
          <p:cNvPr id="64515" name="AutoShape 4"/>
          <p:cNvSpPr>
            <a:spLocks noChangeArrowheads="1"/>
          </p:cNvSpPr>
          <p:nvPr/>
        </p:nvSpPr>
        <p:spPr bwMode="auto">
          <a:xfrm>
            <a:off x="827584" y="151188"/>
            <a:ext cx="2808287" cy="1056503"/>
          </a:xfrm>
          <a:prstGeom prst="cloudCallout">
            <a:avLst>
              <a:gd name="adj1" fmla="val 82491"/>
              <a:gd name="adj2" fmla="val -33823"/>
            </a:avLst>
          </a:prstGeom>
          <a:solidFill>
            <a:schemeClr val="accent3"/>
          </a:solidFill>
          <a:ln w="9525">
            <a:solidFill>
              <a:schemeClr val="tx1"/>
            </a:solidFill>
            <a:miter lim="800000"/>
            <a:headEnd type="none" w="sm" len="sm"/>
            <a:tailEnd type="none" w="sm" len="sm"/>
          </a:ln>
        </p:spPr>
        <p:txBody>
          <a:bodyPr/>
          <a:lstStyle/>
          <a:p>
            <a:pPr algn="ctr"/>
            <a:r>
              <a:rPr lang="en-GB" altLang="en-US" dirty="0">
                <a:latin typeface="Tahoma" pitchFamily="34" charset="0"/>
              </a:rPr>
              <a:t>THINKING AROUND THE SUBJECT</a:t>
            </a:r>
          </a:p>
        </p:txBody>
      </p:sp>
      <p:sp>
        <p:nvSpPr>
          <p:cNvPr id="64516" name="Text Box 5"/>
          <p:cNvSpPr txBox="1">
            <a:spLocks noChangeArrowheads="1"/>
          </p:cNvSpPr>
          <p:nvPr/>
        </p:nvSpPr>
        <p:spPr bwMode="auto">
          <a:xfrm>
            <a:off x="5004048" y="132418"/>
            <a:ext cx="345638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spcBef>
                <a:spcPct val="50000"/>
              </a:spcBef>
            </a:pPr>
            <a:r>
              <a:rPr lang="en-GB" altLang="en-US" sz="1800" b="1" dirty="0">
                <a:solidFill>
                  <a:schemeClr val="accent3"/>
                </a:solidFill>
                <a:latin typeface="Tahoma" pitchFamily="34" charset="0"/>
              </a:rPr>
              <a:t>ANY EXCUSE FOR A PINT?</a:t>
            </a:r>
          </a:p>
        </p:txBody>
      </p:sp>
      <p:pic>
        <p:nvPicPr>
          <p:cNvPr id="64518" name="Picture 8" descr="baby_in_nappy_smal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4451350"/>
            <a:ext cx="2857500" cy="2406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519" name="Picture 9" descr="beer glas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9742" y="4451350"/>
            <a:ext cx="2408237" cy="2406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674626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3"/>
          <p:cNvSpPr>
            <a:spLocks noGrp="1" noChangeArrowheads="1"/>
          </p:cNvSpPr>
          <p:nvPr>
            <p:ph idx="1"/>
          </p:nvPr>
        </p:nvSpPr>
        <p:spPr>
          <a:xfrm>
            <a:off x="179512" y="1981200"/>
            <a:ext cx="8847948" cy="3272118"/>
          </a:xfrm>
        </p:spPr>
        <p:txBody>
          <a:bodyPr/>
          <a:lstStyle/>
          <a:p>
            <a:pPr eaLnBrk="1" hangingPunct="1">
              <a:lnSpc>
                <a:spcPct val="90000"/>
              </a:lnSpc>
              <a:buFontTx/>
              <a:buNone/>
            </a:pPr>
            <a:r>
              <a:rPr lang="en-GB" altLang="en-US" sz="2400" dirty="0"/>
              <a:t>Social factors can make it very difficult to  predict actual effects of new technologies</a:t>
            </a:r>
          </a:p>
          <a:p>
            <a:pPr eaLnBrk="1" hangingPunct="1">
              <a:lnSpc>
                <a:spcPct val="90000"/>
              </a:lnSpc>
            </a:pPr>
            <a:r>
              <a:rPr lang="en-GB" altLang="en-US" sz="2400" dirty="0"/>
              <a:t>“Internet will allow people to work from home” – but more commuting than ever</a:t>
            </a:r>
          </a:p>
          <a:p>
            <a:pPr eaLnBrk="1" hangingPunct="1">
              <a:lnSpc>
                <a:spcPct val="90000"/>
              </a:lnSpc>
            </a:pPr>
            <a:r>
              <a:rPr lang="en-GB" altLang="en-US" sz="2400" dirty="0"/>
              <a:t>“Videoconferencing” will replace face-to-face conferences” – but more face to face conferences than ever</a:t>
            </a:r>
          </a:p>
          <a:p>
            <a:pPr eaLnBrk="1" hangingPunct="1">
              <a:lnSpc>
                <a:spcPct val="90000"/>
              </a:lnSpc>
            </a:pPr>
            <a:r>
              <a:rPr lang="en-GB" altLang="en-US" sz="2400" dirty="0"/>
              <a:t>Why?</a:t>
            </a:r>
          </a:p>
        </p:txBody>
      </p:sp>
      <p:sp>
        <p:nvSpPr>
          <p:cNvPr id="65542" name="Slide Number Placeholder 5"/>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BBCF4C84-9221-4C72-A235-A56733D6653F}" type="slidenum">
              <a:rPr lang="en-US" altLang="en-US" sz="1200">
                <a:solidFill>
                  <a:srgbClr val="898989"/>
                </a:solidFill>
              </a:rPr>
              <a:pPr/>
              <a:t>31</a:t>
            </a:fld>
            <a:endParaRPr lang="en-US" altLang="en-US" sz="1200">
              <a:solidFill>
                <a:srgbClr val="898989"/>
              </a:solidFill>
            </a:endParaRPr>
          </a:p>
        </p:txBody>
      </p:sp>
      <p:sp>
        <p:nvSpPr>
          <p:cNvPr id="65539" name="AutoShape 4"/>
          <p:cNvSpPr>
            <a:spLocks noChangeArrowheads="1"/>
          </p:cNvSpPr>
          <p:nvPr/>
        </p:nvSpPr>
        <p:spPr bwMode="auto">
          <a:xfrm>
            <a:off x="0" y="367553"/>
            <a:ext cx="2805953" cy="1548560"/>
          </a:xfrm>
          <a:prstGeom prst="cloudCallout">
            <a:avLst>
              <a:gd name="adj1" fmla="val 74322"/>
              <a:gd name="adj2" fmla="val -48847"/>
            </a:avLst>
          </a:prstGeom>
          <a:solidFill>
            <a:schemeClr val="accent3"/>
          </a:solidFill>
          <a:ln w="9525">
            <a:solidFill>
              <a:schemeClr val="tx1"/>
            </a:solidFill>
            <a:miter lim="800000"/>
            <a:headEnd type="none" w="sm" len="sm"/>
            <a:tailEnd type="none" w="sm" len="sm"/>
          </a:ln>
        </p:spPr>
        <p:txBody>
          <a:bodyPr/>
          <a:lstStyle/>
          <a:p>
            <a:pPr algn="ctr"/>
            <a:r>
              <a:rPr lang="en-GB" altLang="en-US" dirty="0">
                <a:latin typeface="Tahoma" pitchFamily="34" charset="0"/>
              </a:rPr>
              <a:t>THINKING AROUND THE SUBJECT</a:t>
            </a:r>
          </a:p>
        </p:txBody>
      </p:sp>
      <p:sp>
        <p:nvSpPr>
          <p:cNvPr id="65540" name="Text Box 5"/>
          <p:cNvSpPr txBox="1">
            <a:spLocks noChangeArrowheads="1"/>
          </p:cNvSpPr>
          <p:nvPr/>
        </p:nvSpPr>
        <p:spPr bwMode="auto">
          <a:xfrm>
            <a:off x="3491880" y="44387"/>
            <a:ext cx="583264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spcBef>
                <a:spcPct val="50000"/>
              </a:spcBef>
            </a:pPr>
            <a:r>
              <a:rPr lang="en-GB" altLang="en-US" sz="1800" b="1" dirty="0">
                <a:solidFill>
                  <a:schemeClr val="accent3"/>
                </a:solidFill>
                <a:latin typeface="Tahoma" pitchFamily="34" charset="0"/>
              </a:rPr>
              <a:t>TECHNOLOGY AND THE LAW OF UNINTENDED CONSEQUENCES</a:t>
            </a:r>
          </a:p>
        </p:txBody>
      </p:sp>
    </p:spTree>
    <p:extLst>
      <p:ext uri="{BB962C8B-B14F-4D97-AF65-F5344CB8AC3E}">
        <p14:creationId xmlns:p14="http://schemas.microsoft.com/office/powerpoint/2010/main" val="39853383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35496" y="136525"/>
            <a:ext cx="9001000" cy="556171"/>
          </a:xfrm>
        </p:spPr>
        <p:txBody>
          <a:bodyPr>
            <a:normAutofit fontScale="90000"/>
          </a:bodyPr>
          <a:lstStyle/>
          <a:p>
            <a:pPr eaLnBrk="1" hangingPunct="1"/>
            <a:r>
              <a:rPr lang="en-GB" altLang="en-US" sz="2800" dirty="0"/>
              <a:t>USE INFORMATION TO EXPAND A CUSTOMER RELATIONSHIP</a:t>
            </a:r>
          </a:p>
        </p:txBody>
      </p:sp>
      <p:sp>
        <p:nvSpPr>
          <p:cNvPr id="66563" name="Rectangle 3"/>
          <p:cNvSpPr>
            <a:spLocks noGrp="1" noChangeArrowheads="1"/>
          </p:cNvSpPr>
          <p:nvPr>
            <p:ph type="body" sz="half" idx="1"/>
          </p:nvPr>
        </p:nvSpPr>
        <p:spPr>
          <a:xfrm>
            <a:off x="68246" y="1268760"/>
            <a:ext cx="4374427" cy="3384376"/>
          </a:xfrm>
        </p:spPr>
        <p:txBody>
          <a:bodyPr/>
          <a:lstStyle/>
          <a:p>
            <a:pPr eaLnBrk="1" hangingPunct="1">
              <a:lnSpc>
                <a:spcPct val="90000"/>
              </a:lnSpc>
            </a:pPr>
            <a:r>
              <a:rPr lang="en-GB" altLang="en-US" sz="2800" dirty="0"/>
              <a:t>Must understand buyer’s needs</a:t>
            </a:r>
          </a:p>
          <a:p>
            <a:pPr eaLnBrk="1" hangingPunct="1">
              <a:lnSpc>
                <a:spcPct val="90000"/>
              </a:lnSpc>
            </a:pPr>
            <a:r>
              <a:rPr lang="en-GB" altLang="en-US" sz="2800" dirty="0"/>
              <a:t>How can you get a larger ‘share of wallet’?</a:t>
            </a:r>
          </a:p>
          <a:p>
            <a:pPr eaLnBrk="1" hangingPunct="1">
              <a:lnSpc>
                <a:spcPct val="90000"/>
              </a:lnSpc>
            </a:pPr>
            <a:r>
              <a:rPr lang="en-GB" altLang="en-US" sz="2800" dirty="0"/>
              <a:t>What services will they require next?</a:t>
            </a:r>
          </a:p>
          <a:p>
            <a:pPr eaLnBrk="1" hangingPunct="1">
              <a:lnSpc>
                <a:spcPct val="90000"/>
              </a:lnSpc>
            </a:pPr>
            <a:r>
              <a:rPr lang="en-GB" altLang="en-US" sz="2800" dirty="0"/>
              <a:t>But not all customers will be profitable</a:t>
            </a:r>
            <a:endParaRPr lang="en-GB" altLang="en-US" sz="1600" dirty="0">
              <a:solidFill>
                <a:schemeClr val="accent1"/>
              </a:solidFill>
            </a:endParaRPr>
          </a:p>
        </p:txBody>
      </p:sp>
      <p:pic>
        <p:nvPicPr>
          <p:cNvPr id="1026" name="Picture 2" descr="http://www.lenco.com/wp-content/uploads/2012/01/Amazon-Logo.jpg"/>
          <p:cNvPicPr>
            <a:picLocks noGrp="1" noChangeAspect="1" noChangeArrowheads="1"/>
          </p:cNvPicPr>
          <p:nvPr>
            <p:ph type="clipArt"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5076056" y="2204864"/>
            <a:ext cx="3810000" cy="1654594"/>
          </a:xfrm>
          <a:prstGeom prst="rect">
            <a:avLst/>
          </a:prstGeom>
          <a:noFill/>
          <a:extLst>
            <a:ext uri="{909E8E84-426E-40DD-AFC4-6F175D3DCCD1}">
              <a14:hiddenFill xmlns:a14="http://schemas.microsoft.com/office/drawing/2010/main">
                <a:solidFill>
                  <a:srgbClr val="FFFFFF"/>
                </a:solidFill>
              </a14:hiddenFill>
            </a:ext>
          </a:extLst>
        </p:spPr>
      </p:pic>
      <p:sp>
        <p:nvSpPr>
          <p:cNvPr id="66565" name="Slide Number Placeholder 4"/>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CDF05404-E6CC-49D5-99D4-958FC6D06F2E}" type="slidenum">
              <a:rPr lang="en-US" altLang="en-US" sz="1200">
                <a:solidFill>
                  <a:srgbClr val="898989"/>
                </a:solidFill>
              </a:rPr>
              <a:pPr/>
              <a:t>32</a:t>
            </a:fld>
            <a:endParaRPr lang="en-US" altLang="en-US" sz="1200">
              <a:solidFill>
                <a:srgbClr val="898989"/>
              </a:solidFill>
            </a:endParaRPr>
          </a:p>
        </p:txBody>
      </p:sp>
    </p:spTree>
    <p:extLst>
      <p:ext uri="{BB962C8B-B14F-4D97-AF65-F5344CB8AC3E}">
        <p14:creationId xmlns:p14="http://schemas.microsoft.com/office/powerpoint/2010/main" val="42611678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1651888" y="30397"/>
            <a:ext cx="5691000" cy="599981"/>
          </a:xfrm>
        </p:spPr>
        <p:txBody>
          <a:bodyPr>
            <a:normAutofit/>
          </a:bodyPr>
          <a:lstStyle/>
          <a:p>
            <a:pPr eaLnBrk="1" hangingPunct="1"/>
            <a:r>
              <a:rPr lang="en-GB" altLang="en-US" sz="3200" dirty="0"/>
              <a:t>SUMMARY</a:t>
            </a:r>
          </a:p>
        </p:txBody>
      </p:sp>
      <p:sp>
        <p:nvSpPr>
          <p:cNvPr id="68611" name="Rectangle 3"/>
          <p:cNvSpPr>
            <a:spLocks noGrp="1" noChangeArrowheads="1"/>
          </p:cNvSpPr>
          <p:nvPr>
            <p:ph idx="1"/>
          </p:nvPr>
        </p:nvSpPr>
        <p:spPr>
          <a:xfrm>
            <a:off x="107504" y="836712"/>
            <a:ext cx="8928992" cy="4660012"/>
          </a:xfrm>
        </p:spPr>
        <p:txBody>
          <a:bodyPr/>
          <a:lstStyle/>
          <a:p>
            <a:pPr eaLnBrk="1" hangingPunct="1">
              <a:lnSpc>
                <a:spcPct val="90000"/>
              </a:lnSpc>
              <a:buFontTx/>
              <a:buNone/>
            </a:pPr>
            <a:r>
              <a:rPr lang="en-GB" altLang="en-US" dirty="0"/>
              <a:t>You should now understand:</a:t>
            </a:r>
          </a:p>
          <a:p>
            <a:pPr lvl="1" eaLnBrk="1" hangingPunct="1">
              <a:lnSpc>
                <a:spcPct val="90000"/>
              </a:lnSpc>
              <a:buFont typeface="Symbol" pitchFamily="18" charset="2"/>
              <a:buChar char="·"/>
            </a:pPr>
            <a:r>
              <a:rPr lang="en-GB" altLang="en-US" sz="3200" dirty="0"/>
              <a:t>The need for businesses to monitor and adapt to change in their technological environment</a:t>
            </a:r>
          </a:p>
          <a:p>
            <a:pPr lvl="1" eaLnBrk="1" hangingPunct="1">
              <a:lnSpc>
                <a:spcPct val="90000"/>
              </a:lnSpc>
              <a:buFont typeface="Symbol" pitchFamily="18" charset="2"/>
              <a:buChar char="·"/>
            </a:pPr>
            <a:r>
              <a:rPr lang="en-GB" altLang="en-US" sz="3200" dirty="0"/>
              <a:t>The important contribution of research and development to sustainable competitive advantage</a:t>
            </a:r>
          </a:p>
          <a:p>
            <a:pPr lvl="1" eaLnBrk="1" hangingPunct="1">
              <a:lnSpc>
                <a:spcPct val="90000"/>
              </a:lnSpc>
              <a:buFont typeface="Symbol" pitchFamily="18" charset="2"/>
              <a:buChar char="·"/>
            </a:pPr>
            <a:r>
              <a:rPr lang="en-GB" altLang="en-US" sz="3200" dirty="0"/>
              <a:t>The role of information technology in facilitating communication between a firm and its customers and suppliers</a:t>
            </a:r>
          </a:p>
        </p:txBody>
      </p:sp>
      <p:sp>
        <p:nvSpPr>
          <p:cNvPr id="68612"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0960ADC4-74A6-4400-A4F4-B775036D5FFF}" type="slidenum">
              <a:rPr lang="en-US" altLang="en-US" sz="1200">
                <a:solidFill>
                  <a:srgbClr val="898989"/>
                </a:solidFill>
              </a:rPr>
              <a:pPr/>
              <a:t>33</a:t>
            </a:fld>
            <a:endParaRPr lang="en-US" altLang="en-US" sz="1200">
              <a:solidFill>
                <a:srgbClr val="898989"/>
              </a:solidFill>
            </a:endParaRPr>
          </a:p>
        </p:txBody>
      </p:sp>
    </p:spTree>
    <p:extLst>
      <p:ext uri="{BB962C8B-B14F-4D97-AF65-F5344CB8AC3E}">
        <p14:creationId xmlns:p14="http://schemas.microsoft.com/office/powerpoint/2010/main" val="13146263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3"/>
          <p:cNvSpPr>
            <a:spLocks noGrp="1" noChangeArrowheads="1"/>
          </p:cNvSpPr>
          <p:nvPr>
            <p:ph idx="1"/>
          </p:nvPr>
        </p:nvSpPr>
        <p:spPr>
          <a:xfrm>
            <a:off x="0" y="1246094"/>
            <a:ext cx="6156604" cy="4365812"/>
          </a:xfrm>
        </p:spPr>
        <p:txBody>
          <a:bodyPr/>
          <a:lstStyle/>
          <a:p>
            <a:pPr eaLnBrk="1" hangingPunct="1">
              <a:lnSpc>
                <a:spcPct val="80000"/>
              </a:lnSpc>
            </a:pPr>
            <a:r>
              <a:rPr lang="en-GB" altLang="en-US" sz="2800" dirty="0"/>
              <a:t>Internet banking now widely adopted, but what will be the adoption pattern for mobile (m-banking)?</a:t>
            </a:r>
          </a:p>
          <a:p>
            <a:pPr eaLnBrk="1" hangingPunct="1">
              <a:lnSpc>
                <a:spcPct val="80000"/>
              </a:lnSpc>
            </a:pPr>
            <a:r>
              <a:rPr lang="en-GB" altLang="en-US" sz="2800" dirty="0"/>
              <a:t>What do banks have to gain from investment in m-banking?</a:t>
            </a:r>
          </a:p>
          <a:p>
            <a:pPr eaLnBrk="1" hangingPunct="1">
              <a:lnSpc>
                <a:spcPct val="80000"/>
              </a:lnSpc>
            </a:pPr>
            <a:r>
              <a:rPr lang="en-GB" altLang="en-US" sz="2800" dirty="0"/>
              <a:t>Cannibalisation of established </a:t>
            </a:r>
          </a:p>
          <a:p>
            <a:pPr marL="0" indent="0" eaLnBrk="1" hangingPunct="1">
              <a:lnSpc>
                <a:spcPct val="80000"/>
              </a:lnSpc>
              <a:buNone/>
            </a:pPr>
            <a:r>
              <a:rPr lang="en-GB" altLang="en-US" sz="2800" dirty="0"/>
              <a:t>     internet banking?</a:t>
            </a:r>
          </a:p>
          <a:p>
            <a:pPr eaLnBrk="1" hangingPunct="1">
              <a:lnSpc>
                <a:spcPct val="80000"/>
              </a:lnSpc>
            </a:pPr>
            <a:r>
              <a:rPr lang="en-GB" altLang="en-US" sz="2800" dirty="0"/>
              <a:t>Better prospects in less developed countries with lower level of established banking facilities?</a:t>
            </a:r>
          </a:p>
        </p:txBody>
      </p:sp>
      <p:sp>
        <p:nvSpPr>
          <p:cNvPr id="70663" name="Slide Number Placeholder 6"/>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fld id="{C9B95461-3F0C-4B11-80FD-B72E41FEE77E}" type="slidenum">
              <a:rPr lang="en-US" altLang="en-US" sz="1200">
                <a:solidFill>
                  <a:srgbClr val="898989"/>
                </a:solidFill>
              </a:rPr>
              <a:pPr/>
              <a:t>34</a:t>
            </a:fld>
            <a:endParaRPr lang="en-US" altLang="en-US" sz="1200">
              <a:solidFill>
                <a:srgbClr val="898989"/>
              </a:solidFill>
            </a:endParaRPr>
          </a:p>
        </p:txBody>
      </p:sp>
      <p:sp>
        <p:nvSpPr>
          <p:cNvPr id="70659" name="AutoShape 4"/>
          <p:cNvSpPr>
            <a:spLocks noChangeArrowheads="1"/>
          </p:cNvSpPr>
          <p:nvPr/>
        </p:nvSpPr>
        <p:spPr bwMode="auto">
          <a:xfrm>
            <a:off x="-36512" y="138313"/>
            <a:ext cx="2664296" cy="830997"/>
          </a:xfrm>
          <a:prstGeom prst="cloudCallout">
            <a:avLst>
              <a:gd name="adj1" fmla="val 74684"/>
              <a:gd name="adj2" fmla="val -35889"/>
            </a:avLst>
          </a:prstGeom>
          <a:solidFill>
            <a:schemeClr val="accent3"/>
          </a:solidFill>
          <a:ln w="9525">
            <a:solidFill>
              <a:schemeClr val="tx1"/>
            </a:solidFill>
            <a:miter lim="800000"/>
            <a:headEnd type="none" w="sm" len="sm"/>
            <a:tailEnd type="none" w="sm" len="sm"/>
          </a:ln>
        </p:spPr>
        <p:txBody>
          <a:bodyPr/>
          <a:lstStyle/>
          <a:p>
            <a:pPr algn="ctr"/>
            <a:r>
              <a:rPr lang="en-GB" altLang="en-US" sz="2000" dirty="0">
                <a:latin typeface="Tahoma" pitchFamily="34" charset="0"/>
              </a:rPr>
              <a:t>CASE STUDY</a:t>
            </a:r>
          </a:p>
        </p:txBody>
      </p:sp>
      <p:sp>
        <p:nvSpPr>
          <p:cNvPr id="70660" name="Text Box 5"/>
          <p:cNvSpPr txBox="1">
            <a:spLocks noChangeArrowheads="1"/>
          </p:cNvSpPr>
          <p:nvPr/>
        </p:nvSpPr>
        <p:spPr bwMode="auto">
          <a:xfrm>
            <a:off x="3230702" y="64243"/>
            <a:ext cx="547260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spcBef>
                <a:spcPct val="50000"/>
              </a:spcBef>
            </a:pPr>
            <a:r>
              <a:rPr lang="en-GB" altLang="en-US" sz="1800" b="1" dirty="0">
                <a:solidFill>
                  <a:schemeClr val="accent3"/>
                </a:solidFill>
                <a:latin typeface="Tahoma" pitchFamily="34" charset="0"/>
              </a:rPr>
              <a:t>WILL THE BANK OF THE FUTURE BE MOBILE?</a:t>
            </a:r>
          </a:p>
        </p:txBody>
      </p:sp>
      <p:pic>
        <p:nvPicPr>
          <p:cNvPr id="70662" name="Picture 7" descr="Case Stud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2225" y="1484784"/>
            <a:ext cx="2592388" cy="3377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3287577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1078</TotalTime>
  <Words>1595</Words>
  <Application>Microsoft Office PowerPoint</Application>
  <PresentationFormat>On-screen Show (4:3)</PresentationFormat>
  <Paragraphs>225</Paragraphs>
  <Slides>34</Slides>
  <Notes>23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vt:lpstr>
      <vt:lpstr>Calibri</vt:lpstr>
      <vt:lpstr>Myriad Pro</vt:lpstr>
      <vt:lpstr>Symbol</vt:lpstr>
      <vt:lpstr>Tahoma</vt:lpstr>
      <vt:lpstr>Times New Roman</vt:lpstr>
      <vt:lpstr>Verdana</vt:lpstr>
      <vt:lpstr>20140311PresentationUWTSDTemplate</vt:lpstr>
      <vt:lpstr>PowerPoint Presentation</vt:lpstr>
      <vt:lpstr>Learning Outcomes</vt:lpstr>
      <vt:lpstr>Latest Developments in Technology</vt:lpstr>
      <vt:lpstr>PowerPoint Presentation</vt:lpstr>
      <vt:lpstr>WHAT IS TECHNOLOGY?</vt:lpstr>
      <vt:lpstr>IMPACTS OF TECHNOLOGY ON THE BUSINESS ENVIRONMENT</vt:lpstr>
      <vt:lpstr>GOOD TECHNOLOGY ALONE WILL NOT GUARANTEE COMMERCIAL SUCCESS!- Coda 4 door Sedan</vt:lpstr>
      <vt:lpstr>THE DEMAND-TECHNOLOGY LIFE CYCLE</vt:lpstr>
      <vt:lpstr>TECHNOLOGY ACCEPTANCE MODEL –  HOW AND WHY DO CONSUMERS ACCEPT NEW TECHNOLOGY?</vt:lpstr>
      <vt:lpstr>PowerPoint Presentation</vt:lpstr>
      <vt:lpstr>PowerPoint Presentation</vt:lpstr>
      <vt:lpstr>PowerPoint Presentation</vt:lpstr>
      <vt:lpstr>RESEARCH &amp; DEVELOPMENT</vt:lpstr>
      <vt:lpstr>THE PRODUCT LIFE CYCLE</vt:lpstr>
      <vt:lpstr>NEW PRODUCT DEVELOPMENT PROCESS</vt:lpstr>
      <vt:lpstr>PowerPoint Presentation</vt:lpstr>
      <vt:lpstr>PowerPoint Presentation</vt:lpstr>
      <vt:lpstr>FORECASTING NEW TECHNOLOGIES</vt:lpstr>
      <vt:lpstr>MANUFACTURING AND PROCESSING</vt:lpstr>
      <vt:lpstr>SUPPLY CHAIN MANAGEMENT</vt:lpstr>
      <vt:lpstr>IT CHANGES DISTRIBUTION STRATEGY</vt:lpstr>
      <vt:lpstr>SHARED INFORMATION</vt:lpstr>
      <vt:lpstr>QR Code system</vt:lpstr>
      <vt:lpstr>ORDER AND PAYMENT PROCESSING</vt:lpstr>
      <vt:lpstr>ELECTRONIC BUSINESS</vt:lpstr>
      <vt:lpstr>BENEFITS OF ELECTRONIC BUSINESS</vt:lpstr>
      <vt:lpstr>‘E-READINESS’ RANKINGS, 2017</vt:lpstr>
      <vt:lpstr>‘E-READINESS’ RANKINGS, 2017</vt:lpstr>
      <vt:lpstr>USING DATA TO UNDERSTAND CUSTOMERS</vt:lpstr>
      <vt:lpstr>PowerPoint Presentation</vt:lpstr>
      <vt:lpstr>PowerPoint Presentation</vt:lpstr>
      <vt:lpstr>USE INFORMATION TO EXPAND A CUSTOMER RELATIONSHIP</vt:lpstr>
      <vt:lpstr>SUMMARY</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Molly Jack</cp:lastModifiedBy>
  <cp:revision>81</cp:revision>
  <cp:lastPrinted>2018-07-09T15:27:01Z</cp:lastPrinted>
  <dcterms:created xsi:type="dcterms:W3CDTF">2002-10-07T19:43:58Z</dcterms:created>
  <dcterms:modified xsi:type="dcterms:W3CDTF">2021-10-30T14:23:32Z</dcterms:modified>
</cp:coreProperties>
</file>