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767" r:id="rId4"/>
  </p:sldMasterIdLst>
  <p:notesMasterIdLst>
    <p:notesMasterId r:id="rId30"/>
  </p:notesMasterIdLst>
  <p:handoutMasterIdLst>
    <p:handoutMasterId r:id="rId31"/>
  </p:handoutMasterIdLst>
  <p:sldIdLst>
    <p:sldId id="321" r:id="rId5"/>
    <p:sldId id="268" r:id="rId6"/>
    <p:sldId id="270" r:id="rId7"/>
    <p:sldId id="301" r:id="rId8"/>
    <p:sldId id="317" r:id="rId9"/>
    <p:sldId id="302" r:id="rId10"/>
    <p:sldId id="316" r:id="rId11"/>
    <p:sldId id="303" r:id="rId12"/>
    <p:sldId id="311" r:id="rId13"/>
    <p:sldId id="304" r:id="rId14"/>
    <p:sldId id="305" r:id="rId15"/>
    <p:sldId id="306" r:id="rId16"/>
    <p:sldId id="307" r:id="rId17"/>
    <p:sldId id="313" r:id="rId18"/>
    <p:sldId id="308" r:id="rId19"/>
    <p:sldId id="309" r:id="rId20"/>
    <p:sldId id="314" r:id="rId21"/>
    <p:sldId id="315" r:id="rId22"/>
    <p:sldId id="310" r:id="rId23"/>
    <p:sldId id="312" r:id="rId24"/>
    <p:sldId id="300" r:id="rId25"/>
    <p:sldId id="318" r:id="rId26"/>
    <p:sldId id="319" r:id="rId27"/>
    <p:sldId id="320" r:id="rId28"/>
    <p:sldId id="267" r:id="rId2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6FFFF"/>
    <a:srgbClr val="663300"/>
    <a:srgbClr val="99FF3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35" autoAdjust="0"/>
  </p:normalViewPr>
  <p:slideViewPr>
    <p:cSldViewPr snapToGrid="0" snapToObjects="1">
      <p:cViewPr varScale="1">
        <p:scale>
          <a:sx n="85" d="100"/>
          <a:sy n="85" d="100"/>
        </p:scale>
        <p:origin x="590" y="62"/>
      </p:cViewPr>
      <p:guideLst/>
    </p:cSldViewPr>
  </p:slideViewPr>
  <p:notesTextViewPr>
    <p:cViewPr>
      <p:scale>
        <a:sx n="1" d="1"/>
        <a:sy n="1" d="1"/>
      </p:scale>
      <p:origin x="0" y="0"/>
    </p:cViewPr>
  </p:notesTextViewPr>
  <p:notesViewPr>
    <p:cSldViewPr snapToGrid="0" snapToObjects="1">
      <p:cViewPr>
        <p:scale>
          <a:sx n="100" d="100"/>
          <a:sy n="100" d="100"/>
        </p:scale>
        <p:origin x="2592" y="-846"/>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notesMaster" Target="notesMasters/notesMaster1.xml"/><Relationship Id="rId35" Type="http://schemas.openxmlformats.org/officeDocument/2006/relationships/tableStyles" Target="tableStyles.xml"/><Relationship Id="rId8" Type="http://schemas.openxmlformats.org/officeDocument/2006/relationships/slide" Target="slides/slide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C73E014-A6AA-472C-8E12-1D9B2DEC572D}"/>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2FAA60B8-51CB-4CEB-8F1F-B3D7B7F00CB7}"/>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6C2B26F-7429-404A-9C5E-0E429E02A42E}" type="datetimeFigureOut">
              <a:rPr lang="en-US" smtClean="0"/>
              <a:t>11/15/2023</a:t>
            </a:fld>
            <a:endParaRPr lang="en-US" dirty="0"/>
          </a:p>
        </p:txBody>
      </p:sp>
      <p:sp>
        <p:nvSpPr>
          <p:cNvPr id="4" name="Footer Placeholder 3">
            <a:extLst>
              <a:ext uri="{FF2B5EF4-FFF2-40B4-BE49-F238E27FC236}">
                <a16:creationId xmlns:a16="http://schemas.microsoft.com/office/drawing/2014/main" id="{4E884C44-A5E4-4BDA-B29B-03462F06884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080CB09A-41E4-4E88-82E6-007D82625163}"/>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B7AED79-B44F-46F7-9A9D-EC94587FA365}" type="slidenum">
              <a:rPr lang="en-US" smtClean="0"/>
              <a:t>‹#›</a:t>
            </a:fld>
            <a:endParaRPr lang="en-US" dirty="0"/>
          </a:p>
        </p:txBody>
      </p:sp>
    </p:spTree>
    <p:extLst>
      <p:ext uri="{BB962C8B-B14F-4D97-AF65-F5344CB8AC3E}">
        <p14:creationId xmlns:p14="http://schemas.microsoft.com/office/powerpoint/2010/main" val="346423125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15A0E3A-0C98-4EA0-AAC9-F2996360A904}" type="datetimeFigureOut">
              <a:rPr lang="en-US" smtClean="0"/>
              <a:t>11/15/2023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DAAE1FE-786B-4B83-86A4-F53D629261B4}" type="slidenum">
              <a:rPr lang="en-US" smtClean="0"/>
              <a:t>‹#›</a:t>
            </a:fld>
            <a:endParaRPr lang="en-US" dirty="0"/>
          </a:p>
        </p:txBody>
      </p:sp>
    </p:spTree>
    <p:extLst>
      <p:ext uri="{BB962C8B-B14F-4D97-AF65-F5344CB8AC3E}">
        <p14:creationId xmlns:p14="http://schemas.microsoft.com/office/powerpoint/2010/main" val="10154988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DAAE1FE-786B-4B83-86A4-F53D629261B4}" type="slidenum">
              <a:rPr lang="en-US" smtClean="0"/>
              <a:t>2</a:t>
            </a:fld>
            <a:endParaRPr lang="en-US" dirty="0"/>
          </a:p>
        </p:txBody>
      </p:sp>
    </p:spTree>
    <p:extLst>
      <p:ext uri="{BB962C8B-B14F-4D97-AF65-F5344CB8AC3E}">
        <p14:creationId xmlns:p14="http://schemas.microsoft.com/office/powerpoint/2010/main" val="19768507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DAAE1FE-786B-4B83-86A4-F53D629261B4}" type="slidenum">
              <a:rPr lang="en-US" smtClean="0"/>
              <a:t>25</a:t>
            </a:fld>
            <a:endParaRPr lang="en-US" dirty="0"/>
          </a:p>
        </p:txBody>
      </p:sp>
    </p:spTree>
    <p:extLst>
      <p:ext uri="{BB962C8B-B14F-4D97-AF65-F5344CB8AC3E}">
        <p14:creationId xmlns:p14="http://schemas.microsoft.com/office/powerpoint/2010/main" val="15145089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11/15/2023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632758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11/15/2023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0714316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11/15/2023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443905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11/15/2023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5456513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11/15/2023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8589288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11/15/2023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3122329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11/15/2023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9452939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11/15/2023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7640660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11/15/2023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2454323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11/15/2023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1288928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11/15/2023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smtClean="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19596095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11/15/2023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1913757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11/15/2023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smtClean="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14045307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11/15/2023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6338034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11/15/2023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90132187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11/15/2023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6191307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a:solidFill>
            <a:schemeClr val="accent1">
              <a:lumMod val="75000"/>
              <a:alpha val="40000"/>
            </a:schemeClr>
          </a:solidFill>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grpSp>
        <p:nvGrpSpPr>
          <p:cNvPr id="10" name="Group 9"/>
          <p:cNvGrpSpPr/>
          <p:nvPr/>
        </p:nvGrpSpPr>
        <p:grpSpPr>
          <a:xfrm>
            <a:off x="27221" y="-30"/>
            <a:ext cx="2356674" cy="6853283"/>
            <a:chOff x="6627813" y="195452"/>
            <a:chExt cx="1952625" cy="5678299"/>
          </a:xfrm>
          <a:solidFill>
            <a:schemeClr val="accent1"/>
          </a:solidFill>
        </p:grpSpPr>
        <p:sp>
          <p:nvSpPr>
            <p:cNvPr id="11" name="Freeform 27"/>
            <p:cNvSpPr/>
            <p:nvPr/>
          </p:nvSpPr>
          <p:spPr bwMode="auto">
            <a:xfrm>
              <a:off x="6627813" y="195452"/>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7" name="Rectangle 6"/>
          <p:cNvSpPr/>
          <p:nvPr/>
        </p:nvSpPr>
        <p:spPr>
          <a:xfrm>
            <a:off x="0" y="0"/>
            <a:ext cx="182880" cy="68580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smtClean="0"/>
              <a:pPr/>
              <a:t>11/15/2023</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60952317"/>
      </p:ext>
    </p:extLst>
  </p:cSld>
  <p:clrMap bg1="dk1" tx1="lt1" bg2="dk2" tx2="lt2" accent1="accent1" accent2="accent2" accent3="accent3" accent4="accent4" accent5="accent5" accent6="accent6" hlink="hlink" folHlink="folHlink"/>
  <p:sldLayoutIdLst>
    <p:sldLayoutId id="2147483768" r:id="rId1"/>
    <p:sldLayoutId id="2147483769" r:id="rId2"/>
    <p:sldLayoutId id="2147483770" r:id="rId3"/>
    <p:sldLayoutId id="2147483771" r:id="rId4"/>
    <p:sldLayoutId id="2147483772" r:id="rId5"/>
    <p:sldLayoutId id="2147483773" r:id="rId6"/>
    <p:sldLayoutId id="2147483774" r:id="rId7"/>
    <p:sldLayoutId id="2147483775" r:id="rId8"/>
    <p:sldLayoutId id="2147483776" r:id="rId9"/>
    <p:sldLayoutId id="2147483777" r:id="rId10"/>
    <p:sldLayoutId id="2147483778" r:id="rId11"/>
    <p:sldLayoutId id="2147483779" r:id="rId12"/>
    <p:sldLayoutId id="2147483780" r:id="rId13"/>
    <p:sldLayoutId id="2147483781" r:id="rId14"/>
    <p:sldLayoutId id="2147483782" r:id="rId15"/>
    <p:sldLayoutId id="2147483783"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greatergood.berkeley.edu/article/item/how_to_protect_teens_from_the_risks_of_social_media" TargetMode="External"/><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www.gov.uk/data-protection" TargetMode="External"/><Relationship Id="rId2" Type="http://schemas.openxmlformats.org/officeDocument/2006/relationships/image" Target="../media/image14.png"/><Relationship Id="rId1" Type="http://schemas.openxmlformats.org/officeDocument/2006/relationships/slideLayout" Target="../slideLayouts/slideLayout2.xml"/><Relationship Id="rId4" Type="http://schemas.openxmlformats.org/officeDocument/2006/relationships/hyperlink" Target="https://www.ymca.org.uk/wp-content/uploads/2016/10/IAMWHOLE-v1.1.pdf"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s://www.rsph.org.uk/static/uploaded/d125b27c-0b62-41c5-a2c0155a8887cd01.pdf" TargetMode="External"/><Relationship Id="rId2" Type="http://schemas.openxmlformats.org/officeDocument/2006/relationships/image" Target="../media/image14.png"/><Relationship Id="rId1" Type="http://schemas.openxmlformats.org/officeDocument/2006/relationships/slideLayout" Target="../slideLayouts/slideLayout2.xml"/><Relationship Id="rId4" Type="http://schemas.openxmlformats.org/officeDocument/2006/relationships/hyperlink" Target="https://sphr.nihr.ac.uk/news-and-events/news/the-impact-of-social-media-use-on-young-peoples-mental-health/#:~:text=New%20SPHR%20research%20published%20in,young%20people%20in%20the%20UK" TargetMode="External"/></Relationships>
</file>

<file path=ppt/slides/_rels/slide24.xml.rels><?xml version="1.0" encoding="UTF-8" standalone="yes"?>
<Relationships xmlns="http://schemas.openxmlformats.org/package/2006/relationships"><Relationship Id="rId3" Type="http://schemas.openxmlformats.org/officeDocument/2006/relationships/hyperlink" Target="https://www.pewresearch.org/internet/2022/08/10/teens-social-media-and-technology-2022/" TargetMode="External"/><Relationship Id="rId2" Type="http://schemas.openxmlformats.org/officeDocument/2006/relationships/image" Target="../media/image14.png"/><Relationship Id="rId1" Type="http://schemas.openxmlformats.org/officeDocument/2006/relationships/slideLayout" Target="../slideLayouts/slideLayout2.xml"/><Relationship Id="rId5" Type="http://schemas.openxmlformats.org/officeDocument/2006/relationships/hyperlink" Target="https://www.who.int/news-room/fact-sheets/detail/adolescent-mental-health" TargetMode="External"/><Relationship Id="rId4" Type="http://schemas.openxmlformats.org/officeDocument/2006/relationships/hyperlink" Target="https://www.weforum.org/agenda/2022/08/social-media-news-uk-instagram-tiktok-youtube/" TargetMode="External"/></Relationships>
</file>

<file path=ppt/slides/_rels/slide2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912816-8C69-8A13-5B34-AE67CBB8FA5B}"/>
              </a:ext>
            </a:extLst>
          </p:cNvPr>
          <p:cNvSpPr>
            <a:spLocks noGrp="1"/>
          </p:cNvSpPr>
          <p:nvPr>
            <p:ph type="title"/>
          </p:nvPr>
        </p:nvSpPr>
        <p:spPr>
          <a:xfrm>
            <a:off x="1176501" y="220699"/>
            <a:ext cx="8911687" cy="1280890"/>
          </a:xfrm>
        </p:spPr>
        <p:txBody>
          <a:bodyPr/>
          <a:lstStyle/>
          <a:p>
            <a:endParaRPr lang="en-IN" dirty="0"/>
          </a:p>
        </p:txBody>
      </p:sp>
      <p:sp>
        <p:nvSpPr>
          <p:cNvPr id="3" name="Content Placeholder 2">
            <a:extLst>
              <a:ext uri="{FF2B5EF4-FFF2-40B4-BE49-F238E27FC236}">
                <a16:creationId xmlns:a16="http://schemas.microsoft.com/office/drawing/2014/main" id="{FC424E76-762B-545A-0191-E8A20AB50C5B}"/>
              </a:ext>
            </a:extLst>
          </p:cNvPr>
          <p:cNvSpPr>
            <a:spLocks noGrp="1"/>
          </p:cNvSpPr>
          <p:nvPr>
            <p:ph idx="1"/>
          </p:nvPr>
        </p:nvSpPr>
        <p:spPr>
          <a:xfrm>
            <a:off x="1378977" y="2707341"/>
            <a:ext cx="8915400" cy="2890116"/>
          </a:xfrm>
        </p:spPr>
        <p:txBody>
          <a:bodyPr>
            <a:normAutofit fontScale="92500" lnSpcReduction="10000"/>
          </a:bodyPr>
          <a:lstStyle/>
          <a:p>
            <a:pPr marL="551180" marR="542925" indent="0" algn="just">
              <a:lnSpc>
                <a:spcPct val="150100"/>
              </a:lnSpc>
              <a:buNone/>
            </a:pPr>
            <a:r>
              <a:rPr lang="en-US" sz="1800" spc="-20" dirty="0">
                <a:latin typeface="Arial"/>
                <a:cs typeface="Arial"/>
              </a:rPr>
              <a:t> </a:t>
            </a:r>
            <a:r>
              <a:rPr lang="en-US" sz="3200" spc="-20" dirty="0">
                <a:latin typeface="Arial"/>
                <a:cs typeface="Arial"/>
              </a:rPr>
              <a:t>Name : Harsh B </a:t>
            </a:r>
            <a:r>
              <a:rPr lang="en-US" sz="3200" spc="-20" dirty="0" err="1">
                <a:latin typeface="Arial"/>
                <a:cs typeface="Arial"/>
              </a:rPr>
              <a:t>Sathvara</a:t>
            </a:r>
            <a:endParaRPr lang="en-US" sz="3200" spc="-20" dirty="0">
              <a:latin typeface="Arial"/>
              <a:cs typeface="Arial"/>
            </a:endParaRPr>
          </a:p>
          <a:p>
            <a:pPr marL="551180" marR="542925" indent="0" algn="just">
              <a:lnSpc>
                <a:spcPct val="150100"/>
              </a:lnSpc>
              <a:buNone/>
            </a:pPr>
            <a:r>
              <a:rPr lang="en-US" sz="3200" dirty="0">
                <a:latin typeface="Arial"/>
                <a:cs typeface="Arial"/>
              </a:rPr>
              <a:t>Student</a:t>
            </a:r>
            <a:r>
              <a:rPr lang="en-US" sz="3200" spc="-10" dirty="0">
                <a:latin typeface="Arial"/>
                <a:cs typeface="Arial"/>
              </a:rPr>
              <a:t> </a:t>
            </a:r>
            <a:r>
              <a:rPr lang="en-US" sz="3200" spc="-25" dirty="0">
                <a:latin typeface="Arial"/>
                <a:cs typeface="Arial"/>
              </a:rPr>
              <a:t>ID : 2242515</a:t>
            </a:r>
            <a:endParaRPr lang="en-US" sz="3200" dirty="0">
              <a:latin typeface="Arial"/>
              <a:cs typeface="Arial"/>
            </a:endParaRPr>
          </a:p>
          <a:p>
            <a:pPr marL="0" marR="5080" indent="0" algn="just">
              <a:lnSpc>
                <a:spcPct val="150000"/>
              </a:lnSpc>
              <a:spcBef>
                <a:spcPts val="5"/>
              </a:spcBef>
              <a:buNone/>
            </a:pPr>
            <a:r>
              <a:rPr lang="en-US" sz="3200" dirty="0">
                <a:latin typeface="Arial"/>
                <a:cs typeface="Arial"/>
              </a:rPr>
              <a:t>      Module</a:t>
            </a:r>
            <a:r>
              <a:rPr lang="en-US" sz="3200" spc="-55" dirty="0">
                <a:latin typeface="Arial"/>
                <a:cs typeface="Arial"/>
              </a:rPr>
              <a:t> </a:t>
            </a:r>
            <a:r>
              <a:rPr lang="en-US" sz="3200" spc="-10" dirty="0">
                <a:latin typeface="Arial"/>
                <a:cs typeface="Arial"/>
              </a:rPr>
              <a:t>title : Practice based Research</a:t>
            </a:r>
          </a:p>
          <a:p>
            <a:pPr marL="0" marR="5080" indent="0" algn="just">
              <a:lnSpc>
                <a:spcPct val="150000"/>
              </a:lnSpc>
              <a:spcBef>
                <a:spcPts val="5"/>
              </a:spcBef>
              <a:buNone/>
            </a:pPr>
            <a:r>
              <a:rPr lang="en-US" sz="3200" spc="-10">
                <a:latin typeface="Arial"/>
                <a:cs typeface="Arial"/>
              </a:rPr>
              <a:t>      </a:t>
            </a:r>
            <a:r>
              <a:rPr lang="en-US" sz="3200" spc="-10" dirty="0">
                <a:latin typeface="Arial"/>
                <a:cs typeface="Arial"/>
              </a:rPr>
              <a:t>Module code : LCHS7001</a:t>
            </a:r>
          </a:p>
          <a:p>
            <a:endParaRPr lang="en-IN" dirty="0"/>
          </a:p>
        </p:txBody>
      </p:sp>
      <p:pic>
        <p:nvPicPr>
          <p:cNvPr id="4" name="Picture 2" descr="University of Wales Trinity Saint David launches ‘One Planet ...">
            <a:extLst>
              <a:ext uri="{FF2B5EF4-FFF2-40B4-BE49-F238E27FC236}">
                <a16:creationId xmlns:a16="http://schemas.microsoft.com/office/drawing/2014/main" id="{CF71326B-7186-D4C8-4EB7-A954ADD686F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8664" y="152400"/>
            <a:ext cx="4314548" cy="16279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633681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0">
              <a:schemeClr val="accent1"/>
            </a:gs>
            <a:gs pos="71000">
              <a:schemeClr val="accent3"/>
            </a:gs>
          </a:gsLst>
          <a:lin ang="2700000" scaled="1"/>
        </a:gra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93F2CC0B-D5F1-40B8-9CC6-4A36850B66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light spots">
            <a:extLst>
              <a:ext uri="{FF2B5EF4-FFF2-40B4-BE49-F238E27FC236}">
                <a16:creationId xmlns:a16="http://schemas.microsoft.com/office/drawing/2014/main" id="{1A23FE0C-9A67-334E-9B7F-83AA9CF636A8}"/>
              </a:ext>
            </a:extLst>
          </p:cNvPr>
          <p:cNvPicPr>
            <a:picLocks noChangeAspect="1"/>
          </p:cNvPicPr>
          <p:nvPr/>
        </p:nvPicPr>
        <p:blipFill rotWithShape="1">
          <a:blip r:embed="rId3" cstate="print">
            <a:duotone>
              <a:schemeClr val="bg2">
                <a:shade val="45000"/>
                <a:satMod val="135000"/>
              </a:schemeClr>
              <a:prstClr val="white"/>
            </a:duotone>
            <a:alphaModFix amt="40000"/>
            <a:extLst>
              <a:ext uri="{28A0092B-C50C-407E-A947-70E740481C1C}">
                <a14:useLocalDpi xmlns:a14="http://schemas.microsoft.com/office/drawing/2010/main"/>
              </a:ext>
            </a:extLst>
          </a:blip>
          <a:srcRect/>
          <a:stretch/>
        </p:blipFill>
        <p:spPr>
          <a:xfrm>
            <a:off x="-1" y="10"/>
            <a:ext cx="12192000" cy="6857990"/>
          </a:xfrm>
          <a:prstGeom prst="rect">
            <a:avLst/>
          </a:prstGeom>
        </p:spPr>
      </p:pic>
      <p:sp>
        <p:nvSpPr>
          <p:cNvPr id="2" name="Title 1">
            <a:extLst>
              <a:ext uri="{FF2B5EF4-FFF2-40B4-BE49-F238E27FC236}">
                <a16:creationId xmlns:a16="http://schemas.microsoft.com/office/drawing/2014/main" id="{F266081D-517B-5D43-A7B4-E67DDEDC0B31}"/>
              </a:ext>
            </a:extLst>
          </p:cNvPr>
          <p:cNvSpPr>
            <a:spLocks noGrp="1"/>
          </p:cNvSpPr>
          <p:nvPr>
            <p:ph type="ctrTitle"/>
          </p:nvPr>
        </p:nvSpPr>
        <p:spPr>
          <a:xfrm>
            <a:off x="922561" y="233733"/>
            <a:ext cx="9632547" cy="2262781"/>
          </a:xfrm>
        </p:spPr>
        <p:txBody>
          <a:bodyPr>
            <a:normAutofit fontScale="90000"/>
          </a:bodyPr>
          <a:lstStyle/>
          <a:p>
            <a:r>
              <a:rPr lang="en-GB" b="1" dirty="0">
                <a:solidFill>
                  <a:schemeClr val="accent5">
                    <a:lumMod val="50000"/>
                  </a:schemeClr>
                </a:solidFill>
              </a:rPr>
              <a:t>Analysing</a:t>
            </a:r>
            <a:r>
              <a:rPr lang="en-US" b="1" dirty="0">
                <a:solidFill>
                  <a:schemeClr val="accent5">
                    <a:lumMod val="50000"/>
                  </a:schemeClr>
                </a:solidFill>
              </a:rPr>
              <a:t> the impact of social media on the mental health of the UK teenagers</a:t>
            </a:r>
          </a:p>
        </p:txBody>
      </p:sp>
      <p:sp>
        <p:nvSpPr>
          <p:cNvPr id="13" name="Subtitle 12">
            <a:extLst>
              <a:ext uri="{FF2B5EF4-FFF2-40B4-BE49-F238E27FC236}">
                <a16:creationId xmlns:a16="http://schemas.microsoft.com/office/drawing/2014/main" id="{F05262DB-6398-4AF9-96A3-041CFB112303}"/>
              </a:ext>
            </a:extLst>
          </p:cNvPr>
          <p:cNvSpPr>
            <a:spLocks noGrp="1"/>
          </p:cNvSpPr>
          <p:nvPr>
            <p:ph type="subTitle" idx="1"/>
          </p:nvPr>
        </p:nvSpPr>
        <p:spPr>
          <a:xfrm>
            <a:off x="1194066" y="3145804"/>
            <a:ext cx="5100630" cy="3547085"/>
          </a:xfrm>
        </p:spPr>
        <p:txBody>
          <a:bodyPr>
            <a:normAutofit/>
          </a:bodyPr>
          <a:lstStyle/>
          <a:p>
            <a:endParaRPr lang="en-US" sz="2600" b="1" dirty="0">
              <a:solidFill>
                <a:schemeClr val="accent6">
                  <a:lumMod val="50000"/>
                </a:schemeClr>
              </a:solidFill>
            </a:endParaRPr>
          </a:p>
          <a:p>
            <a:r>
              <a:rPr lang="en-US" sz="2600" b="1" dirty="0">
                <a:solidFill>
                  <a:schemeClr val="accent6">
                    <a:lumMod val="50000"/>
                  </a:schemeClr>
                </a:solidFill>
              </a:rPr>
              <a:t>Component 1</a:t>
            </a:r>
          </a:p>
          <a:p>
            <a:endParaRPr lang="en-US" b="1" dirty="0"/>
          </a:p>
          <a:p>
            <a:endParaRPr lang="en-US" b="1" dirty="0"/>
          </a:p>
          <a:p>
            <a:endParaRPr lang="en-US" b="1" dirty="0"/>
          </a:p>
          <a:p>
            <a:endParaRPr lang="en-US" b="1" dirty="0"/>
          </a:p>
          <a:p>
            <a:r>
              <a:rPr lang="en-US" b="1" dirty="0"/>
              <a:t>					</a:t>
            </a:r>
          </a:p>
          <a:p>
            <a:r>
              <a:rPr lang="en-US" b="1" dirty="0"/>
              <a:t>					Student ID:</a:t>
            </a:r>
            <a:endParaRPr lang="en-US" dirty="0"/>
          </a:p>
        </p:txBody>
      </p:sp>
      <p:grpSp>
        <p:nvGrpSpPr>
          <p:cNvPr id="20" name="Group 19">
            <a:extLst>
              <a:ext uri="{FF2B5EF4-FFF2-40B4-BE49-F238E27FC236}">
                <a16:creationId xmlns:a16="http://schemas.microsoft.com/office/drawing/2014/main" id="{631C6CE6-1810-44ED-A6D7-3FF53040AE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a:solidFill>
            <a:schemeClr val="accent1">
              <a:lumMod val="75000"/>
              <a:alpha val="40000"/>
            </a:schemeClr>
          </a:solidFill>
        </p:grpSpPr>
        <p:sp>
          <p:nvSpPr>
            <p:cNvPr id="21" name="Freeform 11">
              <a:extLst>
                <a:ext uri="{FF2B5EF4-FFF2-40B4-BE49-F238E27FC236}">
                  <a16:creationId xmlns:a16="http://schemas.microsoft.com/office/drawing/2014/main" id="{1F6D8BFE-D0D0-4BAE-9D5A-701DE7D3CE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22" name="Freeform 12">
              <a:extLst>
                <a:ext uri="{FF2B5EF4-FFF2-40B4-BE49-F238E27FC236}">
                  <a16:creationId xmlns:a16="http://schemas.microsoft.com/office/drawing/2014/main" id="{53F86D30-CEDB-4D96-AF73-AA3CD5A437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23" name="Freeform 13">
              <a:extLst>
                <a:ext uri="{FF2B5EF4-FFF2-40B4-BE49-F238E27FC236}">
                  <a16:creationId xmlns:a16="http://schemas.microsoft.com/office/drawing/2014/main" id="{F5187540-C4C8-410C-A395-69FCB1C86C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24" name="Freeform 14">
              <a:extLst>
                <a:ext uri="{FF2B5EF4-FFF2-40B4-BE49-F238E27FC236}">
                  <a16:creationId xmlns:a16="http://schemas.microsoft.com/office/drawing/2014/main" id="{75BD6E4A-797C-451B-B08F-D99C1A9D13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25" name="Freeform 15">
              <a:extLst>
                <a:ext uri="{FF2B5EF4-FFF2-40B4-BE49-F238E27FC236}">
                  <a16:creationId xmlns:a16="http://schemas.microsoft.com/office/drawing/2014/main" id="{0D241082-BAFA-462E-827B-5814B020F5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26" name="Freeform 16">
              <a:extLst>
                <a:ext uri="{FF2B5EF4-FFF2-40B4-BE49-F238E27FC236}">
                  <a16:creationId xmlns:a16="http://schemas.microsoft.com/office/drawing/2014/main" id="{2920CCBD-116D-450B-9608-99F05F7D78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27" name="Freeform 17">
              <a:extLst>
                <a:ext uri="{FF2B5EF4-FFF2-40B4-BE49-F238E27FC236}">
                  <a16:creationId xmlns:a16="http://schemas.microsoft.com/office/drawing/2014/main" id="{A57CD3DE-CEAF-4BD4-A5EF-24B3E622BB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28" name="Freeform 18">
              <a:extLst>
                <a:ext uri="{FF2B5EF4-FFF2-40B4-BE49-F238E27FC236}">
                  <a16:creationId xmlns:a16="http://schemas.microsoft.com/office/drawing/2014/main" id="{4EC3258C-366B-4629-A7D3-5173D3637D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29" name="Freeform 19">
              <a:extLst>
                <a:ext uri="{FF2B5EF4-FFF2-40B4-BE49-F238E27FC236}">
                  <a16:creationId xmlns:a16="http://schemas.microsoft.com/office/drawing/2014/main" id="{D444D63A-CE2B-4ACD-BA0E-4ADECAD86F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30" name="Freeform 20">
              <a:extLst>
                <a:ext uri="{FF2B5EF4-FFF2-40B4-BE49-F238E27FC236}">
                  <a16:creationId xmlns:a16="http://schemas.microsoft.com/office/drawing/2014/main" id="{7A504DF6-187A-4A54-96E8-3F3F28AAAA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31" name="Freeform 21">
              <a:extLst>
                <a:ext uri="{FF2B5EF4-FFF2-40B4-BE49-F238E27FC236}">
                  <a16:creationId xmlns:a16="http://schemas.microsoft.com/office/drawing/2014/main" id="{FE04C6F5-6DC5-4C7E-9278-9BE624FC78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32" name="Freeform 22">
              <a:extLst>
                <a:ext uri="{FF2B5EF4-FFF2-40B4-BE49-F238E27FC236}">
                  <a16:creationId xmlns:a16="http://schemas.microsoft.com/office/drawing/2014/main" id="{94A02D9B-E6A9-4D6A-9D2A-D81C768024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grpSp>
        <p:nvGrpSpPr>
          <p:cNvPr id="34" name="Group 33">
            <a:extLst>
              <a:ext uri="{FF2B5EF4-FFF2-40B4-BE49-F238E27FC236}">
                <a16:creationId xmlns:a16="http://schemas.microsoft.com/office/drawing/2014/main" id="{B78034A6-3565-46AA-9E73-1C954666ABB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30"/>
            <a:ext cx="2356675" cy="6853284"/>
            <a:chOff x="6627813" y="195452"/>
            <a:chExt cx="1952625" cy="5678299"/>
          </a:xfrm>
          <a:solidFill>
            <a:schemeClr val="accent1"/>
          </a:solidFill>
        </p:grpSpPr>
        <p:sp>
          <p:nvSpPr>
            <p:cNvPr id="35" name="Freeform 27">
              <a:extLst>
                <a:ext uri="{FF2B5EF4-FFF2-40B4-BE49-F238E27FC236}">
                  <a16:creationId xmlns:a16="http://schemas.microsoft.com/office/drawing/2014/main" id="{04947AA2-A772-42CB-9CEC-065095D3DC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452"/>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36" name="Freeform 28">
              <a:extLst>
                <a:ext uri="{FF2B5EF4-FFF2-40B4-BE49-F238E27FC236}">
                  <a16:creationId xmlns:a16="http://schemas.microsoft.com/office/drawing/2014/main" id="{83C52D84-DEC1-4E16-972E-8EEA5D5224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37" name="Freeform 29">
              <a:extLst>
                <a:ext uri="{FF2B5EF4-FFF2-40B4-BE49-F238E27FC236}">
                  <a16:creationId xmlns:a16="http://schemas.microsoft.com/office/drawing/2014/main" id="{2036A28D-EF09-41F7-906F-CF4053615A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38" name="Freeform 30">
              <a:extLst>
                <a:ext uri="{FF2B5EF4-FFF2-40B4-BE49-F238E27FC236}">
                  <a16:creationId xmlns:a16="http://schemas.microsoft.com/office/drawing/2014/main" id="{EE8D92C7-C907-4120-95E3-80E3DC85BB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39" name="Freeform 31">
              <a:extLst>
                <a:ext uri="{FF2B5EF4-FFF2-40B4-BE49-F238E27FC236}">
                  <a16:creationId xmlns:a16="http://schemas.microsoft.com/office/drawing/2014/main" id="{BBCEAAB8-CD22-41D7-B330-702682A27C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40" name="Freeform 32">
              <a:extLst>
                <a:ext uri="{FF2B5EF4-FFF2-40B4-BE49-F238E27FC236}">
                  <a16:creationId xmlns:a16="http://schemas.microsoft.com/office/drawing/2014/main" id="{6BBC1FEE-3D72-492B-8D8A-BE1A55076F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41" name="Freeform 33">
              <a:extLst>
                <a:ext uri="{FF2B5EF4-FFF2-40B4-BE49-F238E27FC236}">
                  <a16:creationId xmlns:a16="http://schemas.microsoft.com/office/drawing/2014/main" id="{C28C6E5C-C393-435C-96A1-AA2859BDCB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42" name="Freeform 34">
              <a:extLst>
                <a:ext uri="{FF2B5EF4-FFF2-40B4-BE49-F238E27FC236}">
                  <a16:creationId xmlns:a16="http://schemas.microsoft.com/office/drawing/2014/main" id="{2C2C991F-AC51-4DF5-B8DD-19B08C1CBF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43" name="Freeform 35">
              <a:extLst>
                <a:ext uri="{FF2B5EF4-FFF2-40B4-BE49-F238E27FC236}">
                  <a16:creationId xmlns:a16="http://schemas.microsoft.com/office/drawing/2014/main" id="{9C916B5F-285D-4F5A-9085-6781753AFB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44" name="Freeform 36">
              <a:extLst>
                <a:ext uri="{FF2B5EF4-FFF2-40B4-BE49-F238E27FC236}">
                  <a16:creationId xmlns:a16="http://schemas.microsoft.com/office/drawing/2014/main" id="{0375DD5F-9D17-4873-B697-3D44A5EBEC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45" name="Freeform 37">
              <a:extLst>
                <a:ext uri="{FF2B5EF4-FFF2-40B4-BE49-F238E27FC236}">
                  <a16:creationId xmlns:a16="http://schemas.microsoft.com/office/drawing/2014/main" id="{A159BBC7-6A8B-4612-94A8-56323452C7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46" name="Freeform 38">
              <a:extLst>
                <a:ext uri="{FF2B5EF4-FFF2-40B4-BE49-F238E27FC236}">
                  <a16:creationId xmlns:a16="http://schemas.microsoft.com/office/drawing/2014/main" id="{177C901C-F8DE-4C99-95C8-F8CA1B84F7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48" name="Rectangle 47">
            <a:extLst>
              <a:ext uri="{FF2B5EF4-FFF2-40B4-BE49-F238E27FC236}">
                <a16:creationId xmlns:a16="http://schemas.microsoft.com/office/drawing/2014/main" id="{D1D655F2-6D15-4265-ADEE-EF0075C139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50" name="Freeform 69">
            <a:extLst>
              <a:ext uri="{FF2B5EF4-FFF2-40B4-BE49-F238E27FC236}">
                <a16:creationId xmlns:a16="http://schemas.microsoft.com/office/drawing/2014/main" id="{3248A930-1A6E-4EFB-8213-D1AC735BE0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pic>
        <p:nvPicPr>
          <p:cNvPr id="4" name="Picture 3"/>
          <p:cNvPicPr>
            <a:picLocks noChangeAspect="1"/>
          </p:cNvPicPr>
          <p:nvPr/>
        </p:nvPicPr>
        <p:blipFill rotWithShape="1">
          <a:blip r:embed="rId4"/>
          <a:srcRect l="26786" t="2873" r="32715"/>
          <a:stretch/>
        </p:blipFill>
        <p:spPr>
          <a:xfrm>
            <a:off x="6934900" y="1755207"/>
            <a:ext cx="4616894" cy="4896034"/>
          </a:xfrm>
          <a:prstGeom prst="rect">
            <a:avLst/>
          </a:prstGeom>
        </p:spPr>
      </p:pic>
    </p:spTree>
    <p:extLst>
      <p:ext uri="{BB962C8B-B14F-4D97-AF65-F5344CB8AC3E}">
        <p14:creationId xmlns:p14="http://schemas.microsoft.com/office/powerpoint/2010/main" val="3129412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b="1" dirty="0"/>
              <a:t>Overview</a:t>
            </a:r>
            <a:endParaRPr lang="en-GB" b="1" dirty="0"/>
          </a:p>
        </p:txBody>
      </p:sp>
      <p:sp>
        <p:nvSpPr>
          <p:cNvPr id="3" name="Content Placeholder 2"/>
          <p:cNvSpPr>
            <a:spLocks noGrp="1"/>
          </p:cNvSpPr>
          <p:nvPr>
            <p:ph sz="half" idx="1"/>
          </p:nvPr>
        </p:nvSpPr>
        <p:spPr/>
        <p:txBody>
          <a:bodyPr>
            <a:noAutofit/>
          </a:bodyPr>
          <a:lstStyle/>
          <a:p>
            <a:r>
              <a:rPr lang="en-IN" sz="2000" dirty="0"/>
              <a:t>Introduction</a:t>
            </a:r>
          </a:p>
          <a:p>
            <a:r>
              <a:rPr lang="en-IN" sz="2000" dirty="0"/>
              <a:t>Rationale of the study</a:t>
            </a:r>
          </a:p>
          <a:p>
            <a:r>
              <a:rPr lang="en-IN" sz="2000" dirty="0"/>
              <a:t>Research aim and objectives</a:t>
            </a:r>
          </a:p>
          <a:p>
            <a:r>
              <a:rPr lang="en-IN" sz="2000" dirty="0"/>
              <a:t>Research questions</a:t>
            </a:r>
          </a:p>
          <a:p>
            <a:r>
              <a:rPr lang="en-IN" sz="2000" dirty="0"/>
              <a:t>Research methodology</a:t>
            </a:r>
          </a:p>
          <a:p>
            <a:pPr lvl="1"/>
            <a:r>
              <a:rPr lang="en-IN" sz="1800" dirty="0"/>
              <a:t>Research design</a:t>
            </a:r>
          </a:p>
          <a:p>
            <a:pPr lvl="1"/>
            <a:r>
              <a:rPr lang="en-IN" sz="1800" dirty="0"/>
              <a:t>Research strategy</a:t>
            </a:r>
          </a:p>
          <a:p>
            <a:pPr lvl="1"/>
            <a:r>
              <a:rPr lang="en-IN" sz="1800" dirty="0"/>
              <a:t>Sampling method</a:t>
            </a:r>
          </a:p>
        </p:txBody>
      </p:sp>
      <p:sp>
        <p:nvSpPr>
          <p:cNvPr id="5" name="Content Placeholder 4"/>
          <p:cNvSpPr>
            <a:spLocks noGrp="1"/>
          </p:cNvSpPr>
          <p:nvPr>
            <p:ph sz="half" idx="2"/>
          </p:nvPr>
        </p:nvSpPr>
        <p:spPr/>
        <p:txBody>
          <a:bodyPr>
            <a:normAutofit/>
          </a:bodyPr>
          <a:lstStyle/>
          <a:p>
            <a:r>
              <a:rPr lang="en-IN" sz="2000" dirty="0"/>
              <a:t>Data collection method</a:t>
            </a:r>
          </a:p>
          <a:p>
            <a:r>
              <a:rPr lang="en-IN" sz="2000" dirty="0"/>
              <a:t>Data analysis technique</a:t>
            </a:r>
          </a:p>
          <a:p>
            <a:r>
              <a:rPr lang="en-IN" sz="2000" dirty="0"/>
              <a:t>Ethical consideration</a:t>
            </a:r>
          </a:p>
          <a:p>
            <a:r>
              <a:rPr lang="en-IN" sz="2000" dirty="0"/>
              <a:t>Implication of the study</a:t>
            </a:r>
          </a:p>
          <a:p>
            <a:r>
              <a:rPr lang="en-IN" sz="2000" dirty="0"/>
              <a:t>Plan of work and time schedule</a:t>
            </a:r>
          </a:p>
          <a:p>
            <a:pPr lvl="1"/>
            <a:r>
              <a:rPr lang="en-IN" sz="1800" dirty="0"/>
              <a:t>Gantt chart</a:t>
            </a:r>
          </a:p>
          <a:p>
            <a:r>
              <a:rPr lang="en-IN" sz="2000" dirty="0"/>
              <a:t>References</a:t>
            </a:r>
          </a:p>
        </p:txBody>
      </p:sp>
      <p:pic>
        <p:nvPicPr>
          <p:cNvPr id="1028" name="Picture 4" descr="Download Presentation Download Png HQ PNG Image | FreePNGIm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40159" y="4421784"/>
            <a:ext cx="1905000" cy="190500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p:cNvPicPr>
            <a:picLocks noChangeAspect="1"/>
          </p:cNvPicPr>
          <p:nvPr/>
        </p:nvPicPr>
        <p:blipFill rotWithShape="1">
          <a:blip r:embed="rId3"/>
          <a:srcRect l="576" t="18496" r="41140" b="2604"/>
          <a:stretch/>
        </p:blipFill>
        <p:spPr>
          <a:xfrm>
            <a:off x="9092514" y="287383"/>
            <a:ext cx="2886125" cy="1800497"/>
          </a:xfrm>
          <a:prstGeom prst="ellipse">
            <a:avLst/>
          </a:prstGeom>
        </p:spPr>
      </p:pic>
    </p:spTree>
    <p:extLst>
      <p:ext uri="{BB962C8B-B14F-4D97-AF65-F5344CB8AC3E}">
        <p14:creationId xmlns:p14="http://schemas.microsoft.com/office/powerpoint/2010/main" val="34960737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61405" y="806990"/>
            <a:ext cx="8911687" cy="1280890"/>
          </a:xfrm>
        </p:spPr>
        <p:txBody>
          <a:bodyPr/>
          <a:lstStyle/>
          <a:p>
            <a:pPr algn="ctr"/>
            <a:r>
              <a:rPr lang="en-IN" b="1" dirty="0"/>
              <a:t>Introduction</a:t>
            </a:r>
            <a:endParaRPr lang="en-GB" b="1" dirty="0"/>
          </a:p>
        </p:txBody>
      </p:sp>
      <p:sp>
        <p:nvSpPr>
          <p:cNvPr id="3" name="Content Placeholder 2"/>
          <p:cNvSpPr>
            <a:spLocks noGrp="1"/>
          </p:cNvSpPr>
          <p:nvPr>
            <p:ph idx="1"/>
          </p:nvPr>
        </p:nvSpPr>
        <p:spPr>
          <a:xfrm>
            <a:off x="2122661" y="2098036"/>
            <a:ext cx="8915400" cy="3777622"/>
          </a:xfrm>
        </p:spPr>
        <p:txBody>
          <a:bodyPr>
            <a:normAutofit lnSpcReduction="10000"/>
          </a:bodyPr>
          <a:lstStyle/>
          <a:p>
            <a:pPr marL="0" indent="0">
              <a:buNone/>
            </a:pPr>
            <a:r>
              <a:rPr lang="en-IN" sz="2400" b="1" dirty="0"/>
              <a:t>Background of the Study</a:t>
            </a:r>
          </a:p>
          <a:p>
            <a:r>
              <a:rPr lang="en-IN" sz="2000" dirty="0"/>
              <a:t>Today’s teenagers have increasing access to digital content (Gupta, et al., 2022)</a:t>
            </a:r>
          </a:p>
          <a:p>
            <a:r>
              <a:rPr lang="en-IN" sz="2000" dirty="0"/>
              <a:t>Social media (SM) is the key component of diverse and expanded technology (</a:t>
            </a:r>
            <a:r>
              <a:rPr lang="en-IN" sz="2000" dirty="0" err="1"/>
              <a:t>Khalaf</a:t>
            </a:r>
            <a:r>
              <a:rPr lang="en-IN" sz="2000" dirty="0"/>
              <a:t>, et al., 2023)</a:t>
            </a:r>
          </a:p>
          <a:p>
            <a:r>
              <a:rPr lang="en-IN" sz="2000" dirty="0"/>
              <a:t>It refers to online application or platform that facilitates social communication, both visual and verbal, between people (</a:t>
            </a:r>
            <a:r>
              <a:rPr lang="en-IN" sz="2000" dirty="0" err="1"/>
              <a:t>Carr</a:t>
            </a:r>
            <a:r>
              <a:rPr lang="en-IN" sz="2000" dirty="0"/>
              <a:t> and Hayes, 2015; Han, 2018)</a:t>
            </a:r>
          </a:p>
          <a:p>
            <a:r>
              <a:rPr lang="en-IN" sz="2000" dirty="0"/>
              <a:t>Most teenagers increasingly access SM. According to </a:t>
            </a:r>
            <a:r>
              <a:rPr lang="en-IN" sz="2000" dirty="0" err="1"/>
              <a:t>Vogels</a:t>
            </a:r>
            <a:r>
              <a:rPr lang="en-IN" sz="2000" dirty="0"/>
              <a:t>, et al. (2022) 97% of the teenagers use SM everyday and 46% use it ‘almost constantly’</a:t>
            </a:r>
          </a:p>
          <a:p>
            <a:endParaRPr lang="en-GB" sz="2000" dirty="0"/>
          </a:p>
        </p:txBody>
      </p:sp>
      <p:pic>
        <p:nvPicPr>
          <p:cNvPr id="4" name="Picture 3"/>
          <p:cNvPicPr>
            <a:picLocks noChangeAspect="1"/>
          </p:cNvPicPr>
          <p:nvPr/>
        </p:nvPicPr>
        <p:blipFill rotWithShape="1">
          <a:blip r:embed="rId2"/>
          <a:srcRect l="576" t="18496" r="41140" b="2604"/>
          <a:stretch/>
        </p:blipFill>
        <p:spPr>
          <a:xfrm>
            <a:off x="9092514" y="287383"/>
            <a:ext cx="2886125" cy="1800497"/>
          </a:xfrm>
          <a:prstGeom prst="ellipse">
            <a:avLst/>
          </a:prstGeom>
        </p:spPr>
      </p:pic>
    </p:spTree>
    <p:extLst>
      <p:ext uri="{BB962C8B-B14F-4D97-AF65-F5344CB8AC3E}">
        <p14:creationId xmlns:p14="http://schemas.microsoft.com/office/powerpoint/2010/main" val="39017999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61405" y="806990"/>
            <a:ext cx="8911687" cy="1280890"/>
          </a:xfrm>
        </p:spPr>
        <p:txBody>
          <a:bodyPr/>
          <a:lstStyle/>
          <a:p>
            <a:pPr algn="ctr"/>
            <a:r>
              <a:rPr lang="en-IN" b="1" dirty="0"/>
              <a:t>Introduction</a:t>
            </a:r>
            <a:endParaRPr lang="en-GB" b="1" dirty="0"/>
          </a:p>
        </p:txBody>
      </p:sp>
      <p:sp>
        <p:nvSpPr>
          <p:cNvPr id="3" name="Content Placeholder 2"/>
          <p:cNvSpPr>
            <a:spLocks noGrp="1"/>
          </p:cNvSpPr>
          <p:nvPr>
            <p:ph idx="1"/>
          </p:nvPr>
        </p:nvSpPr>
        <p:spPr>
          <a:xfrm>
            <a:off x="6061166" y="2489922"/>
            <a:ext cx="5042210" cy="3777622"/>
          </a:xfrm>
        </p:spPr>
        <p:txBody>
          <a:bodyPr>
            <a:normAutofit fontScale="92500"/>
          </a:bodyPr>
          <a:lstStyle/>
          <a:p>
            <a:r>
              <a:rPr lang="en-IN" sz="2000" dirty="0"/>
              <a:t>Instagram, </a:t>
            </a:r>
            <a:r>
              <a:rPr lang="en-IN" sz="2000" dirty="0" err="1"/>
              <a:t>TikTok</a:t>
            </a:r>
            <a:r>
              <a:rPr lang="en-IN" sz="2000" dirty="0"/>
              <a:t> and YouTube are the most commonly used SM platform among the teenagers in the UK (World Economic Forum, 2022)</a:t>
            </a:r>
          </a:p>
          <a:p>
            <a:r>
              <a:rPr lang="en-IN" sz="2000" dirty="0"/>
              <a:t>SM has both beneficial and negative impact on users based on its usage (</a:t>
            </a:r>
            <a:r>
              <a:rPr lang="en-IN" sz="2000" dirty="0" err="1"/>
              <a:t>Turel</a:t>
            </a:r>
            <a:r>
              <a:rPr lang="en-IN" sz="2000" dirty="0"/>
              <a:t> and </a:t>
            </a:r>
            <a:r>
              <a:rPr lang="en-IN" sz="2000" dirty="0" err="1"/>
              <a:t>Serenko</a:t>
            </a:r>
            <a:r>
              <a:rPr lang="en-IN" sz="2000" dirty="0"/>
              <a:t>, 2012; Yuan, 2022)</a:t>
            </a:r>
          </a:p>
          <a:p>
            <a:r>
              <a:rPr lang="en-IN" sz="2000" dirty="0"/>
              <a:t>The purpose of this study is to analyse the impact of Instagram and YouTube on the teenagers of the UK</a:t>
            </a:r>
            <a:endParaRPr lang="en-GB" sz="2000" dirty="0"/>
          </a:p>
        </p:txBody>
      </p:sp>
      <p:pic>
        <p:nvPicPr>
          <p:cNvPr id="4" name="Picture 3"/>
          <p:cNvPicPr>
            <a:picLocks noChangeAspect="1"/>
          </p:cNvPicPr>
          <p:nvPr/>
        </p:nvPicPr>
        <p:blipFill rotWithShape="1">
          <a:blip r:embed="rId2"/>
          <a:srcRect l="576" t="18496" r="41140" b="2604"/>
          <a:stretch/>
        </p:blipFill>
        <p:spPr>
          <a:xfrm>
            <a:off x="9092514" y="287383"/>
            <a:ext cx="2886125" cy="1800497"/>
          </a:xfrm>
          <a:prstGeom prst="ellipse">
            <a:avLst/>
          </a:prstGeom>
        </p:spPr>
      </p:pic>
      <p:pic>
        <p:nvPicPr>
          <p:cNvPr id="1026" name="Picture 2" descr="Several social media platforms feature among the top news sources used by 12- to 15-year-olds in the UK, according to Ofcom."/>
          <p:cNvPicPr>
            <a:picLocks noChangeAspect="1" noChangeArrowheads="1"/>
          </p:cNvPicPr>
          <p:nvPr/>
        </p:nvPicPr>
        <p:blipFill rotWithShape="1">
          <a:blip r:embed="rId3">
            <a:extLst>
              <a:ext uri="{28A0092B-C50C-407E-A947-70E740481C1C}">
                <a14:useLocalDpi xmlns:a14="http://schemas.microsoft.com/office/drawing/2010/main" val="0"/>
              </a:ext>
            </a:extLst>
          </a:blip>
          <a:srcRect l="35558" t="3861" r="7488" b="5333"/>
          <a:stretch/>
        </p:blipFill>
        <p:spPr bwMode="auto">
          <a:xfrm>
            <a:off x="783771" y="2087880"/>
            <a:ext cx="4693189" cy="43390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195211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16822" y="806990"/>
            <a:ext cx="8911687" cy="1280890"/>
          </a:xfrm>
        </p:spPr>
        <p:txBody>
          <a:bodyPr/>
          <a:lstStyle/>
          <a:p>
            <a:pPr algn="ctr"/>
            <a:r>
              <a:rPr lang="en-IN" b="1" dirty="0"/>
              <a:t>Rationale of the Study</a:t>
            </a:r>
            <a:endParaRPr lang="en-GB" b="1" dirty="0"/>
          </a:p>
        </p:txBody>
      </p:sp>
      <p:sp>
        <p:nvSpPr>
          <p:cNvPr id="3" name="Content Placeholder 2"/>
          <p:cNvSpPr>
            <a:spLocks noGrp="1"/>
          </p:cNvSpPr>
          <p:nvPr>
            <p:ph idx="1"/>
          </p:nvPr>
        </p:nvSpPr>
        <p:spPr>
          <a:xfrm>
            <a:off x="2266353" y="2452910"/>
            <a:ext cx="8915400" cy="3777622"/>
          </a:xfrm>
        </p:spPr>
        <p:txBody>
          <a:bodyPr>
            <a:normAutofit lnSpcReduction="10000"/>
          </a:bodyPr>
          <a:lstStyle/>
          <a:p>
            <a:r>
              <a:rPr lang="en-US" sz="2000" dirty="0"/>
              <a:t>According to the World Health Organization (2021) 1 in 7 teenagers (10-19 years) experience mental health issues globally</a:t>
            </a:r>
          </a:p>
          <a:p>
            <a:r>
              <a:rPr lang="en-US" sz="2000" dirty="0"/>
              <a:t>Most mental health difficulties manifest between the age 13-15 years (NHS, 2016)</a:t>
            </a:r>
          </a:p>
          <a:p>
            <a:r>
              <a:rPr lang="en-US" sz="2000" dirty="0"/>
              <a:t>Increasing rate (70%) of depression and anxiety among teenagers in the last 25 years (Royal Society for Public Health, 2017)</a:t>
            </a:r>
          </a:p>
          <a:p>
            <a:r>
              <a:rPr lang="en-US" sz="2000" dirty="0"/>
              <a:t>Self-harm is the common problem among teenagers in the UK, especially among girls age 14-17 years have increased by 66% in the past 10 years (Copeland, et al., 2019)</a:t>
            </a:r>
          </a:p>
          <a:p>
            <a:r>
              <a:rPr lang="en-US" sz="2000" dirty="0"/>
              <a:t>A study by </a:t>
            </a:r>
            <a:r>
              <a:rPr lang="en-US" sz="2000" dirty="0" err="1"/>
              <a:t>Azem</a:t>
            </a:r>
            <a:r>
              <a:rPr lang="en-US" sz="2000" dirty="0"/>
              <a:t>, et al. (2023) identified link between depression and anxiety and social media usage</a:t>
            </a:r>
          </a:p>
        </p:txBody>
      </p:sp>
      <p:pic>
        <p:nvPicPr>
          <p:cNvPr id="4" name="Picture 3"/>
          <p:cNvPicPr>
            <a:picLocks noChangeAspect="1"/>
          </p:cNvPicPr>
          <p:nvPr/>
        </p:nvPicPr>
        <p:blipFill rotWithShape="1">
          <a:blip r:embed="rId2"/>
          <a:srcRect l="576" t="18496" r="41140" b="2604"/>
          <a:stretch/>
        </p:blipFill>
        <p:spPr>
          <a:xfrm>
            <a:off x="9092514" y="287383"/>
            <a:ext cx="2886125" cy="1800497"/>
          </a:xfrm>
          <a:prstGeom prst="ellipse">
            <a:avLst/>
          </a:prstGeom>
        </p:spPr>
      </p:pic>
    </p:spTree>
    <p:extLst>
      <p:ext uri="{BB962C8B-B14F-4D97-AF65-F5344CB8AC3E}">
        <p14:creationId xmlns:p14="http://schemas.microsoft.com/office/powerpoint/2010/main" val="14526678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16822" y="806990"/>
            <a:ext cx="8911687" cy="1280890"/>
          </a:xfrm>
        </p:spPr>
        <p:txBody>
          <a:bodyPr/>
          <a:lstStyle/>
          <a:p>
            <a:pPr algn="ctr"/>
            <a:r>
              <a:rPr lang="en-IN" b="1" dirty="0"/>
              <a:t>Rationale of the Study</a:t>
            </a:r>
            <a:endParaRPr lang="en-GB" b="1" dirty="0"/>
          </a:p>
        </p:txBody>
      </p:sp>
      <p:sp>
        <p:nvSpPr>
          <p:cNvPr id="3" name="Content Placeholder 2"/>
          <p:cNvSpPr>
            <a:spLocks noGrp="1"/>
          </p:cNvSpPr>
          <p:nvPr>
            <p:ph idx="1"/>
          </p:nvPr>
        </p:nvSpPr>
        <p:spPr>
          <a:xfrm>
            <a:off x="2266353" y="2452910"/>
            <a:ext cx="8915400" cy="3777622"/>
          </a:xfrm>
        </p:spPr>
        <p:txBody>
          <a:bodyPr>
            <a:normAutofit/>
          </a:bodyPr>
          <a:lstStyle/>
          <a:p>
            <a:r>
              <a:rPr lang="en-IN" sz="2000" dirty="0"/>
              <a:t>O’Reilly, et al. (2018) found that adolescence aged 11-18 years suffered mood and anxiety disorder due to social media</a:t>
            </a:r>
          </a:p>
          <a:p>
            <a:r>
              <a:rPr lang="en-IN" sz="2000" dirty="0"/>
              <a:t>A study by </a:t>
            </a:r>
            <a:r>
              <a:rPr lang="en-IN" sz="2000" dirty="0" err="1"/>
              <a:t>Vaingankar</a:t>
            </a:r>
            <a:r>
              <a:rPr lang="en-IN" sz="2000" dirty="0"/>
              <a:t>, et al. (2022) identified that social media offers opportunity for self-expression and social support, thus creating a positive impact on the mental health of teenagers.</a:t>
            </a:r>
          </a:p>
          <a:p>
            <a:r>
              <a:rPr lang="en-IN" sz="2000" dirty="0"/>
              <a:t>According to the School for Public Health Research (2023), there is little evidence related to time spend on social media and impact on the mental health of the teenagers in the UK</a:t>
            </a:r>
          </a:p>
          <a:p>
            <a:r>
              <a:rPr lang="en-IN" sz="2000" dirty="0"/>
              <a:t>Past studies have revealed mixed results related to impact of social media on teenagers’ mental health</a:t>
            </a:r>
          </a:p>
          <a:p>
            <a:endParaRPr lang="en-GB" sz="2000" dirty="0"/>
          </a:p>
        </p:txBody>
      </p:sp>
      <p:pic>
        <p:nvPicPr>
          <p:cNvPr id="4" name="Picture 3"/>
          <p:cNvPicPr>
            <a:picLocks noChangeAspect="1"/>
          </p:cNvPicPr>
          <p:nvPr/>
        </p:nvPicPr>
        <p:blipFill rotWithShape="1">
          <a:blip r:embed="rId2"/>
          <a:srcRect l="576" t="18496" r="41140" b="2604"/>
          <a:stretch/>
        </p:blipFill>
        <p:spPr>
          <a:xfrm>
            <a:off x="9092514" y="287383"/>
            <a:ext cx="2886125" cy="1800497"/>
          </a:xfrm>
          <a:prstGeom prst="ellipse">
            <a:avLst/>
          </a:prstGeom>
        </p:spPr>
      </p:pic>
    </p:spTree>
    <p:extLst>
      <p:ext uri="{BB962C8B-B14F-4D97-AF65-F5344CB8AC3E}">
        <p14:creationId xmlns:p14="http://schemas.microsoft.com/office/powerpoint/2010/main" val="30683377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99258" y="796450"/>
            <a:ext cx="8911687" cy="1280890"/>
          </a:xfrm>
        </p:spPr>
        <p:txBody>
          <a:bodyPr/>
          <a:lstStyle/>
          <a:p>
            <a:pPr algn="ctr"/>
            <a:r>
              <a:rPr lang="en-IN" b="1"/>
              <a:t>Research Aim </a:t>
            </a:r>
            <a:r>
              <a:rPr lang="en-IN" b="1" dirty="0"/>
              <a:t>and Objectives</a:t>
            </a:r>
            <a:endParaRPr lang="en-GB" b="1" dirty="0"/>
          </a:p>
        </p:txBody>
      </p:sp>
      <p:sp>
        <p:nvSpPr>
          <p:cNvPr id="3" name="Content Placeholder 2"/>
          <p:cNvSpPr>
            <a:spLocks noGrp="1"/>
          </p:cNvSpPr>
          <p:nvPr>
            <p:ph idx="1"/>
          </p:nvPr>
        </p:nvSpPr>
        <p:spPr>
          <a:xfrm>
            <a:off x="1881433" y="2240997"/>
            <a:ext cx="8915400" cy="4055300"/>
          </a:xfrm>
        </p:spPr>
        <p:txBody>
          <a:bodyPr>
            <a:normAutofit/>
          </a:bodyPr>
          <a:lstStyle/>
          <a:p>
            <a:r>
              <a:rPr lang="en-IN" sz="2200" b="1" dirty="0"/>
              <a:t>Aim</a:t>
            </a:r>
          </a:p>
          <a:p>
            <a:pPr lvl="1"/>
            <a:r>
              <a:rPr lang="en-IN" sz="1800" dirty="0"/>
              <a:t>To analyse the impact of social media on the mental health of the teenagers, especially in the UK</a:t>
            </a:r>
          </a:p>
          <a:p>
            <a:r>
              <a:rPr lang="en-IN" sz="2200" b="1" dirty="0"/>
              <a:t>Objectives</a:t>
            </a:r>
          </a:p>
          <a:p>
            <a:pPr lvl="1"/>
            <a:r>
              <a:rPr lang="en-IN" sz="1800" dirty="0"/>
              <a:t>To investigate the different social media platforms used and accessed by the teenagers in the UK</a:t>
            </a:r>
          </a:p>
          <a:p>
            <a:pPr lvl="1"/>
            <a:r>
              <a:rPr lang="en-IN" sz="1800" dirty="0"/>
              <a:t>To identify whether there is positive or negative impact of Instagram and YouTube on UK teenagers’ mental health </a:t>
            </a:r>
          </a:p>
          <a:p>
            <a:pPr lvl="1"/>
            <a:r>
              <a:rPr lang="en-IN" sz="1800" dirty="0"/>
              <a:t>To examine the relation between the frequency of Instagram and YouTube usage and the UK teenagers’ mental health</a:t>
            </a:r>
          </a:p>
        </p:txBody>
      </p:sp>
      <p:pic>
        <p:nvPicPr>
          <p:cNvPr id="4" name="Picture 3"/>
          <p:cNvPicPr>
            <a:picLocks noChangeAspect="1"/>
          </p:cNvPicPr>
          <p:nvPr/>
        </p:nvPicPr>
        <p:blipFill rotWithShape="1">
          <a:blip r:embed="rId2"/>
          <a:srcRect l="576" t="18496" r="41140" b="2604"/>
          <a:stretch/>
        </p:blipFill>
        <p:spPr>
          <a:xfrm>
            <a:off x="9219379" y="269594"/>
            <a:ext cx="2886125" cy="1800497"/>
          </a:xfrm>
          <a:prstGeom prst="ellipse">
            <a:avLst/>
          </a:prstGeom>
        </p:spPr>
      </p:pic>
    </p:spTree>
    <p:extLst>
      <p:ext uri="{BB962C8B-B14F-4D97-AF65-F5344CB8AC3E}">
        <p14:creationId xmlns:p14="http://schemas.microsoft.com/office/powerpoint/2010/main" val="33977932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03760" y="979522"/>
            <a:ext cx="8911687" cy="1280890"/>
          </a:xfrm>
        </p:spPr>
        <p:txBody>
          <a:bodyPr/>
          <a:lstStyle/>
          <a:p>
            <a:pPr algn="ctr"/>
            <a:r>
              <a:rPr lang="en-IN" b="1" dirty="0"/>
              <a:t>Research Questions</a:t>
            </a:r>
            <a:endParaRPr lang="en-GB" b="1" dirty="0"/>
          </a:p>
        </p:txBody>
      </p:sp>
      <p:pic>
        <p:nvPicPr>
          <p:cNvPr id="4" name="Picture 3"/>
          <p:cNvPicPr>
            <a:picLocks noChangeAspect="1"/>
          </p:cNvPicPr>
          <p:nvPr/>
        </p:nvPicPr>
        <p:blipFill rotWithShape="1">
          <a:blip r:embed="rId2"/>
          <a:srcRect l="576" t="18496" r="41140" b="2604"/>
          <a:stretch/>
        </p:blipFill>
        <p:spPr>
          <a:xfrm>
            <a:off x="8807516" y="269594"/>
            <a:ext cx="2886125" cy="1800497"/>
          </a:xfrm>
          <a:prstGeom prst="ellipse">
            <a:avLst/>
          </a:prstGeom>
        </p:spPr>
      </p:pic>
      <p:sp>
        <p:nvSpPr>
          <p:cNvPr id="6" name="Content Placeholder 2"/>
          <p:cNvSpPr>
            <a:spLocks noGrp="1"/>
          </p:cNvSpPr>
          <p:nvPr>
            <p:ph idx="1"/>
          </p:nvPr>
        </p:nvSpPr>
        <p:spPr>
          <a:xfrm>
            <a:off x="1881433" y="2240997"/>
            <a:ext cx="8915400" cy="4055300"/>
          </a:xfrm>
        </p:spPr>
        <p:txBody>
          <a:bodyPr>
            <a:normAutofit/>
          </a:bodyPr>
          <a:lstStyle/>
          <a:p>
            <a:r>
              <a:rPr lang="en-IN" sz="2200" b="1" dirty="0"/>
              <a:t>Focus Question</a:t>
            </a:r>
          </a:p>
          <a:p>
            <a:pPr lvl="1"/>
            <a:r>
              <a:rPr lang="en-IN" sz="1800" dirty="0"/>
              <a:t>What is the impact of social media on the mental health of teenagers in the UK?</a:t>
            </a:r>
          </a:p>
          <a:p>
            <a:r>
              <a:rPr lang="en-IN" sz="2200" b="1" dirty="0"/>
              <a:t>Sub-questions</a:t>
            </a:r>
          </a:p>
          <a:p>
            <a:pPr lvl="1"/>
            <a:r>
              <a:rPr lang="en-IN" sz="1800" dirty="0"/>
              <a:t>What are the different social media platforms used and accessed by the teenagers in the UK?</a:t>
            </a:r>
          </a:p>
          <a:p>
            <a:pPr lvl="1"/>
            <a:r>
              <a:rPr lang="en-IN" sz="1800" dirty="0"/>
              <a:t>Is there a positive or a negative impact of Instagram and YouTube on UK teenagers’ mental health?</a:t>
            </a:r>
          </a:p>
          <a:p>
            <a:pPr lvl="1"/>
            <a:r>
              <a:rPr lang="en-IN" sz="1800" dirty="0"/>
              <a:t>What is the relation between the frequency of Instagram and YouTube usage and the UK teenagers’ mental health?</a:t>
            </a:r>
          </a:p>
        </p:txBody>
      </p:sp>
    </p:spTree>
    <p:extLst>
      <p:ext uri="{BB962C8B-B14F-4D97-AF65-F5344CB8AC3E}">
        <p14:creationId xmlns:p14="http://schemas.microsoft.com/office/powerpoint/2010/main" val="38110723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61405" y="806990"/>
            <a:ext cx="8911687" cy="1280890"/>
          </a:xfrm>
        </p:spPr>
        <p:txBody>
          <a:bodyPr/>
          <a:lstStyle/>
          <a:p>
            <a:pPr algn="ctr"/>
            <a:r>
              <a:rPr lang="en-IN" b="1" dirty="0"/>
              <a:t>Research Methodology</a:t>
            </a:r>
            <a:endParaRPr lang="en-GB" b="1" dirty="0"/>
          </a:p>
        </p:txBody>
      </p:sp>
      <p:sp>
        <p:nvSpPr>
          <p:cNvPr id="3" name="Content Placeholder 2"/>
          <p:cNvSpPr>
            <a:spLocks noGrp="1"/>
          </p:cNvSpPr>
          <p:nvPr>
            <p:ph idx="1"/>
          </p:nvPr>
        </p:nvSpPr>
        <p:spPr>
          <a:xfrm>
            <a:off x="8114525" y="2338251"/>
            <a:ext cx="3864114" cy="4047308"/>
          </a:xfrm>
        </p:spPr>
        <p:txBody>
          <a:bodyPr>
            <a:normAutofit fontScale="92500"/>
          </a:bodyPr>
          <a:lstStyle/>
          <a:p>
            <a:r>
              <a:rPr lang="en-IN" sz="2400" b="1" dirty="0"/>
              <a:t>Research Design</a:t>
            </a:r>
          </a:p>
          <a:p>
            <a:r>
              <a:rPr lang="en-IN" sz="1900" dirty="0"/>
              <a:t>‘Research Onion Framework’ proposed by Saunders, Lewis and Thornhill (Saunders, et al., 2019). </a:t>
            </a:r>
          </a:p>
          <a:p>
            <a:r>
              <a:rPr lang="en-IN" sz="1900" dirty="0"/>
              <a:t>Mono-method will be used to collect the data, especially quantitative method.</a:t>
            </a:r>
          </a:p>
          <a:p>
            <a:r>
              <a:rPr lang="en-IN" sz="1900" dirty="0"/>
              <a:t>Quantitative method involves collection of numeric data (Creswell, 2014)</a:t>
            </a:r>
            <a:endParaRPr lang="en-GB" sz="1900" dirty="0"/>
          </a:p>
        </p:txBody>
      </p:sp>
      <p:pic>
        <p:nvPicPr>
          <p:cNvPr id="4" name="Picture 3"/>
          <p:cNvPicPr>
            <a:picLocks noChangeAspect="1"/>
          </p:cNvPicPr>
          <p:nvPr/>
        </p:nvPicPr>
        <p:blipFill rotWithShape="1">
          <a:blip r:embed="rId2"/>
          <a:srcRect l="576" t="18496" r="41140" b="2604"/>
          <a:stretch/>
        </p:blipFill>
        <p:spPr>
          <a:xfrm>
            <a:off x="9092514" y="287383"/>
            <a:ext cx="2886125" cy="1800497"/>
          </a:xfrm>
          <a:prstGeom prst="ellipse">
            <a:avLst/>
          </a:prstGeom>
        </p:spPr>
      </p:pic>
      <p:pic>
        <p:nvPicPr>
          <p:cNvPr id="1026" name="Picture 2" descr="Guide to Understanding the Research Onion | 15 Writer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60169" y="1651131"/>
            <a:ext cx="6626798" cy="4734428"/>
          </a:xfrm>
          <a:prstGeom prst="rect">
            <a:avLst/>
          </a:prstGeom>
          <a:noFill/>
          <a:extLst>
            <a:ext uri="{909E8E84-426E-40DD-AFC4-6F175D3DCCD1}">
              <a14:hiddenFill xmlns:a14="http://schemas.microsoft.com/office/drawing/2010/main">
                <a:solidFill>
                  <a:srgbClr val="FFFFFF"/>
                </a:solidFill>
              </a14:hiddenFill>
            </a:ext>
          </a:extLst>
        </p:spPr>
      </p:pic>
      <p:sp>
        <p:nvSpPr>
          <p:cNvPr id="6" name="Content Placeholder 2"/>
          <p:cNvSpPr txBox="1">
            <a:spLocks/>
          </p:cNvSpPr>
          <p:nvPr/>
        </p:nvSpPr>
        <p:spPr>
          <a:xfrm>
            <a:off x="2949527" y="6385559"/>
            <a:ext cx="3530674" cy="386016"/>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Font typeface="Wingdings 3" charset="2"/>
              <a:buNone/>
            </a:pPr>
            <a:r>
              <a:rPr lang="en-IN" sz="1600" b="1" dirty="0"/>
              <a:t>Source: </a:t>
            </a:r>
            <a:r>
              <a:rPr lang="en-IN" sz="1600" dirty="0"/>
              <a:t>Saunders, et al. (2019)</a:t>
            </a:r>
            <a:endParaRPr lang="en-GB" sz="1600" dirty="0"/>
          </a:p>
        </p:txBody>
      </p:sp>
    </p:spTree>
    <p:extLst>
      <p:ext uri="{BB962C8B-B14F-4D97-AF65-F5344CB8AC3E}">
        <p14:creationId xmlns:p14="http://schemas.microsoft.com/office/powerpoint/2010/main" val="7979671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61405" y="806990"/>
            <a:ext cx="8911687" cy="1280890"/>
          </a:xfrm>
        </p:spPr>
        <p:txBody>
          <a:bodyPr/>
          <a:lstStyle/>
          <a:p>
            <a:pPr algn="ctr"/>
            <a:r>
              <a:rPr lang="en-IN" b="1" dirty="0"/>
              <a:t>Research Methodology</a:t>
            </a:r>
            <a:endParaRPr lang="en-GB" b="1" dirty="0"/>
          </a:p>
        </p:txBody>
      </p:sp>
      <p:sp>
        <p:nvSpPr>
          <p:cNvPr id="3" name="Content Placeholder 2"/>
          <p:cNvSpPr>
            <a:spLocks noGrp="1"/>
          </p:cNvSpPr>
          <p:nvPr>
            <p:ph idx="1"/>
          </p:nvPr>
        </p:nvSpPr>
        <p:spPr>
          <a:xfrm>
            <a:off x="4367283" y="2289136"/>
            <a:ext cx="7611355" cy="4150853"/>
          </a:xfrm>
        </p:spPr>
        <p:txBody>
          <a:bodyPr>
            <a:normAutofit/>
          </a:bodyPr>
          <a:lstStyle/>
          <a:p>
            <a:r>
              <a:rPr lang="en-IN" sz="2200" b="1" dirty="0"/>
              <a:t>Research Strategy</a:t>
            </a:r>
          </a:p>
          <a:p>
            <a:pPr lvl="1"/>
            <a:r>
              <a:rPr lang="en-IN" sz="1800" dirty="0"/>
              <a:t>Survey strategy to analyse the study</a:t>
            </a:r>
          </a:p>
          <a:p>
            <a:pPr lvl="1"/>
            <a:r>
              <a:rPr lang="en-IN" sz="1800" dirty="0"/>
              <a:t>It is a systematic method of gathering data from specific individuals (Fowler, 2013)</a:t>
            </a:r>
          </a:p>
          <a:p>
            <a:pPr lvl="1"/>
            <a:r>
              <a:rPr lang="en-IN" sz="1800" dirty="0"/>
              <a:t>Results can be generalised to large population (</a:t>
            </a:r>
            <a:r>
              <a:rPr lang="en-GB" sz="1800" dirty="0"/>
              <a:t>Bernard, 2013)</a:t>
            </a:r>
          </a:p>
          <a:p>
            <a:pPr lvl="1"/>
            <a:r>
              <a:rPr lang="en-IN" sz="1800" dirty="0"/>
              <a:t>For this strategy, online questionnaire is prepared on Microsoft Form</a:t>
            </a:r>
          </a:p>
          <a:p>
            <a:pPr lvl="1"/>
            <a:r>
              <a:rPr lang="en-IN" sz="1800" dirty="0"/>
              <a:t>Questionnaire consists of 15 questions</a:t>
            </a:r>
          </a:p>
          <a:p>
            <a:pPr lvl="1"/>
            <a:r>
              <a:rPr lang="en-IN" sz="1800" dirty="0"/>
              <a:t>Questionnaire link will be shared with study participants on social media platforms</a:t>
            </a:r>
          </a:p>
        </p:txBody>
      </p:sp>
      <p:pic>
        <p:nvPicPr>
          <p:cNvPr id="4" name="Picture 3"/>
          <p:cNvPicPr>
            <a:picLocks noChangeAspect="1"/>
          </p:cNvPicPr>
          <p:nvPr/>
        </p:nvPicPr>
        <p:blipFill rotWithShape="1">
          <a:blip r:embed="rId2"/>
          <a:srcRect l="576" t="18496" r="41140" b="2604"/>
          <a:stretch/>
        </p:blipFill>
        <p:spPr>
          <a:xfrm>
            <a:off x="9092514" y="287383"/>
            <a:ext cx="2886125" cy="1800497"/>
          </a:xfrm>
          <a:prstGeom prst="ellipse">
            <a:avLst/>
          </a:prstGeom>
        </p:spPr>
      </p:pic>
      <p:pic>
        <p:nvPicPr>
          <p:cNvPr id="2050" name="Picture 2" descr="The Difference Between Survey And Questionnaire – Drag'n Surve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8009" y="2416220"/>
            <a:ext cx="3762232" cy="3411176"/>
          </a:xfrm>
          <a:prstGeom prst="ellipse">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743128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61405" y="806990"/>
            <a:ext cx="8911687" cy="1280890"/>
          </a:xfrm>
        </p:spPr>
        <p:txBody>
          <a:bodyPr/>
          <a:lstStyle/>
          <a:p>
            <a:pPr algn="ctr"/>
            <a:r>
              <a:rPr lang="en-IN" b="1" dirty="0"/>
              <a:t>Research Methodology</a:t>
            </a:r>
            <a:endParaRPr lang="en-GB" b="1" dirty="0"/>
          </a:p>
        </p:txBody>
      </p:sp>
      <p:sp>
        <p:nvSpPr>
          <p:cNvPr id="3" name="Content Placeholder 2"/>
          <p:cNvSpPr>
            <a:spLocks noGrp="1"/>
          </p:cNvSpPr>
          <p:nvPr>
            <p:ph idx="1"/>
          </p:nvPr>
        </p:nvSpPr>
        <p:spPr>
          <a:xfrm>
            <a:off x="875211" y="1763486"/>
            <a:ext cx="8377971" cy="5003074"/>
          </a:xfrm>
        </p:spPr>
        <p:txBody>
          <a:bodyPr>
            <a:normAutofit/>
          </a:bodyPr>
          <a:lstStyle/>
          <a:p>
            <a:r>
              <a:rPr lang="en-IN" sz="2200" b="1" dirty="0"/>
              <a:t>Sampling Method</a:t>
            </a:r>
          </a:p>
          <a:p>
            <a:pPr lvl="1"/>
            <a:r>
              <a:rPr lang="en-IN" sz="2000" b="1" dirty="0"/>
              <a:t>Sample Size</a:t>
            </a:r>
          </a:p>
          <a:p>
            <a:pPr lvl="2"/>
            <a:r>
              <a:rPr lang="en-IN" sz="1600" dirty="0"/>
              <a:t>Refers to the number of people participating in the research (Crowther and Lancaster, 2012). </a:t>
            </a:r>
          </a:p>
          <a:p>
            <a:pPr lvl="2"/>
            <a:r>
              <a:rPr lang="en-IN" sz="1600" dirty="0"/>
              <a:t>Teenagers (13-19 years) who are Instagram and YouTube users</a:t>
            </a:r>
          </a:p>
          <a:p>
            <a:pPr lvl="2"/>
            <a:r>
              <a:rPr lang="en-IN" sz="1600" dirty="0"/>
              <a:t>Only 10 participants will be recruited due to time constraint </a:t>
            </a:r>
          </a:p>
          <a:p>
            <a:pPr lvl="2"/>
            <a:r>
              <a:rPr lang="en-IN" sz="1600" dirty="0"/>
              <a:t>Recruitment among family members (nieces and nephews) and they will be asked to share the link with their peer group. </a:t>
            </a:r>
            <a:r>
              <a:rPr lang="en-US" sz="1600" dirty="0"/>
              <a:t>Researcher will contact friends to circulate the link with their teenage family members</a:t>
            </a:r>
            <a:endParaRPr lang="en-IN" sz="1600" dirty="0"/>
          </a:p>
          <a:p>
            <a:pPr marL="914400" lvl="2" indent="0">
              <a:buNone/>
            </a:pPr>
            <a:endParaRPr lang="en-IN" dirty="0"/>
          </a:p>
          <a:p>
            <a:pPr lvl="1"/>
            <a:r>
              <a:rPr lang="en-IN" sz="2000" b="1" dirty="0"/>
              <a:t>Sampling Method</a:t>
            </a:r>
          </a:p>
          <a:p>
            <a:pPr lvl="2"/>
            <a:r>
              <a:rPr lang="en-IN" sz="1600" dirty="0"/>
              <a:t>Non-probability convenience sampling method </a:t>
            </a:r>
          </a:p>
          <a:p>
            <a:pPr lvl="2"/>
            <a:r>
              <a:rPr lang="en-IN" sz="1600" dirty="0"/>
              <a:t>Cost-effective and time-saving method of data collection(</a:t>
            </a:r>
            <a:r>
              <a:rPr lang="en-IN" sz="1600" dirty="0" err="1"/>
              <a:t>Elfil</a:t>
            </a:r>
            <a:r>
              <a:rPr lang="en-IN" sz="1600" dirty="0"/>
              <a:t> and </a:t>
            </a:r>
            <a:r>
              <a:rPr lang="en-IN" sz="1600" dirty="0" err="1"/>
              <a:t>Negida</a:t>
            </a:r>
            <a:r>
              <a:rPr lang="en-IN" sz="1600" dirty="0"/>
              <a:t>, 2017)</a:t>
            </a:r>
            <a:endParaRPr lang="en-GB" sz="1600" dirty="0"/>
          </a:p>
        </p:txBody>
      </p:sp>
      <p:pic>
        <p:nvPicPr>
          <p:cNvPr id="4" name="Picture 3"/>
          <p:cNvPicPr>
            <a:picLocks noChangeAspect="1"/>
          </p:cNvPicPr>
          <p:nvPr/>
        </p:nvPicPr>
        <p:blipFill rotWithShape="1">
          <a:blip r:embed="rId2"/>
          <a:srcRect l="576" t="18496" r="41140" b="2604"/>
          <a:stretch/>
        </p:blipFill>
        <p:spPr>
          <a:xfrm>
            <a:off x="9092514" y="287383"/>
            <a:ext cx="2886125" cy="1800497"/>
          </a:xfrm>
          <a:prstGeom prst="ellipse">
            <a:avLst/>
          </a:prstGeom>
        </p:spPr>
      </p:pic>
      <p:pic>
        <p:nvPicPr>
          <p:cNvPr id="5" name="Picture 4"/>
          <p:cNvPicPr>
            <a:picLocks noChangeAspect="1"/>
          </p:cNvPicPr>
          <p:nvPr/>
        </p:nvPicPr>
        <p:blipFill>
          <a:blip r:embed="rId3"/>
          <a:stretch>
            <a:fillRect/>
          </a:stretch>
        </p:blipFill>
        <p:spPr>
          <a:xfrm>
            <a:off x="9348602" y="2662079"/>
            <a:ext cx="2630037" cy="1493861"/>
          </a:xfrm>
          <a:prstGeom prst="rect">
            <a:avLst/>
          </a:prstGeom>
        </p:spPr>
      </p:pic>
      <p:pic>
        <p:nvPicPr>
          <p:cNvPr id="6" name="Picture 5"/>
          <p:cNvPicPr>
            <a:picLocks noChangeAspect="1"/>
          </p:cNvPicPr>
          <p:nvPr/>
        </p:nvPicPr>
        <p:blipFill rotWithShape="1">
          <a:blip r:embed="rId4"/>
          <a:srcRect l="11995" t="21968" r="11060" b="5263"/>
          <a:stretch/>
        </p:blipFill>
        <p:spPr>
          <a:xfrm>
            <a:off x="9324422" y="4967785"/>
            <a:ext cx="2678395" cy="1596787"/>
          </a:xfrm>
          <a:prstGeom prst="rect">
            <a:avLst/>
          </a:prstGeom>
        </p:spPr>
      </p:pic>
    </p:spTree>
    <p:extLst>
      <p:ext uri="{BB962C8B-B14F-4D97-AF65-F5344CB8AC3E}">
        <p14:creationId xmlns:p14="http://schemas.microsoft.com/office/powerpoint/2010/main" val="9098029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4205" y="806990"/>
            <a:ext cx="8911687" cy="1280890"/>
          </a:xfrm>
        </p:spPr>
        <p:txBody>
          <a:bodyPr/>
          <a:lstStyle/>
          <a:p>
            <a:pPr algn="ctr"/>
            <a:r>
              <a:rPr lang="en-IN" b="1" dirty="0"/>
              <a:t>Data Collection Methods</a:t>
            </a:r>
            <a:endParaRPr lang="en-GB" b="1" dirty="0"/>
          </a:p>
        </p:txBody>
      </p:sp>
      <p:sp>
        <p:nvSpPr>
          <p:cNvPr id="3" name="Content Placeholder 2"/>
          <p:cNvSpPr>
            <a:spLocks noGrp="1"/>
          </p:cNvSpPr>
          <p:nvPr>
            <p:ph idx="1"/>
          </p:nvPr>
        </p:nvSpPr>
        <p:spPr>
          <a:xfrm>
            <a:off x="1516595" y="2303000"/>
            <a:ext cx="7326959" cy="4168947"/>
          </a:xfrm>
        </p:spPr>
        <p:txBody>
          <a:bodyPr>
            <a:noAutofit/>
          </a:bodyPr>
          <a:lstStyle/>
          <a:p>
            <a:r>
              <a:rPr lang="en-IN" dirty="0"/>
              <a:t>Primary data will be collected</a:t>
            </a:r>
          </a:p>
          <a:p>
            <a:r>
              <a:rPr lang="en-IN" dirty="0"/>
              <a:t>It refers to new, first-hand and original information (Saunders, et al., 2019)</a:t>
            </a:r>
          </a:p>
          <a:p>
            <a:r>
              <a:rPr lang="en-IN" dirty="0"/>
              <a:t>Latest information not b available in any secondary sources (</a:t>
            </a:r>
            <a:r>
              <a:rPr lang="en-IN" dirty="0" err="1"/>
              <a:t>Mcneill</a:t>
            </a:r>
            <a:r>
              <a:rPr lang="en-IN" dirty="0"/>
              <a:t> and Chapman, 2005)</a:t>
            </a:r>
          </a:p>
          <a:p>
            <a:r>
              <a:rPr lang="en-IN" dirty="0"/>
              <a:t>This data will be collected online from 10 participants using survey questionnaire </a:t>
            </a:r>
          </a:p>
          <a:p>
            <a:r>
              <a:rPr lang="en-IN" dirty="0"/>
              <a:t>Link will be shared on social media platform and WhatsApp</a:t>
            </a:r>
          </a:p>
          <a:p>
            <a:r>
              <a:rPr lang="en-IN" dirty="0"/>
              <a:t>Before collecting primary data, the researcher will take participants’ consent on the consent form attached with the questionnaire.</a:t>
            </a:r>
          </a:p>
        </p:txBody>
      </p:sp>
      <p:pic>
        <p:nvPicPr>
          <p:cNvPr id="4" name="Picture 3"/>
          <p:cNvPicPr>
            <a:picLocks noChangeAspect="1"/>
          </p:cNvPicPr>
          <p:nvPr/>
        </p:nvPicPr>
        <p:blipFill rotWithShape="1">
          <a:blip r:embed="rId2"/>
          <a:srcRect l="576" t="18496" r="41140" b="2604"/>
          <a:stretch/>
        </p:blipFill>
        <p:spPr>
          <a:xfrm>
            <a:off x="9092514" y="287383"/>
            <a:ext cx="2886125" cy="1800497"/>
          </a:xfrm>
          <a:prstGeom prst="ellipse">
            <a:avLst/>
          </a:prstGeom>
        </p:spPr>
      </p:pic>
      <p:pic>
        <p:nvPicPr>
          <p:cNvPr id="5" name="Picture 4"/>
          <p:cNvPicPr>
            <a:picLocks noChangeAspect="1"/>
          </p:cNvPicPr>
          <p:nvPr/>
        </p:nvPicPr>
        <p:blipFill rotWithShape="1">
          <a:blip r:embed="rId3"/>
          <a:srcRect l="31707" r="26024"/>
          <a:stretch/>
        </p:blipFill>
        <p:spPr>
          <a:xfrm>
            <a:off x="9353737" y="2357147"/>
            <a:ext cx="2624902" cy="4330256"/>
          </a:xfrm>
          <a:prstGeom prst="rect">
            <a:avLst/>
          </a:prstGeom>
        </p:spPr>
      </p:pic>
    </p:spTree>
    <p:extLst>
      <p:ext uri="{BB962C8B-B14F-4D97-AF65-F5344CB8AC3E}">
        <p14:creationId xmlns:p14="http://schemas.microsoft.com/office/powerpoint/2010/main" val="39616799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4205" y="806990"/>
            <a:ext cx="8911687" cy="1280890"/>
          </a:xfrm>
        </p:spPr>
        <p:txBody>
          <a:bodyPr/>
          <a:lstStyle/>
          <a:p>
            <a:pPr algn="ctr"/>
            <a:r>
              <a:rPr lang="en-IN" b="1" dirty="0"/>
              <a:t>Data Analysis Technique</a:t>
            </a:r>
            <a:endParaRPr lang="en-GB" b="1" dirty="0"/>
          </a:p>
        </p:txBody>
      </p:sp>
      <p:sp>
        <p:nvSpPr>
          <p:cNvPr id="3" name="Content Placeholder 2"/>
          <p:cNvSpPr>
            <a:spLocks noGrp="1"/>
          </p:cNvSpPr>
          <p:nvPr>
            <p:ph idx="1"/>
          </p:nvPr>
        </p:nvSpPr>
        <p:spPr>
          <a:xfrm>
            <a:off x="2050869" y="2355252"/>
            <a:ext cx="8477794" cy="1942429"/>
          </a:xfrm>
        </p:spPr>
        <p:txBody>
          <a:bodyPr>
            <a:normAutofit/>
          </a:bodyPr>
          <a:lstStyle/>
          <a:p>
            <a:r>
              <a:rPr lang="en-IN" dirty="0"/>
              <a:t>Data will be analysed on Microsoft Excel</a:t>
            </a:r>
          </a:p>
          <a:p>
            <a:r>
              <a:rPr lang="en-IN" dirty="0"/>
              <a:t>Microsoft Forms allow easy downloading of the responses as a Pivotal table in the Microsoft Excel Sheet </a:t>
            </a:r>
          </a:p>
          <a:p>
            <a:r>
              <a:rPr lang="en-IN" dirty="0"/>
              <a:t>Easy and simple method to analyse the data and create tables, charts and graphs.</a:t>
            </a:r>
          </a:p>
        </p:txBody>
      </p:sp>
      <p:pic>
        <p:nvPicPr>
          <p:cNvPr id="4" name="Picture 3"/>
          <p:cNvPicPr>
            <a:picLocks noChangeAspect="1"/>
          </p:cNvPicPr>
          <p:nvPr/>
        </p:nvPicPr>
        <p:blipFill rotWithShape="1">
          <a:blip r:embed="rId2"/>
          <a:srcRect l="576" t="18496" r="41140" b="2604"/>
          <a:stretch/>
        </p:blipFill>
        <p:spPr>
          <a:xfrm>
            <a:off x="9092514" y="287383"/>
            <a:ext cx="2886125" cy="1800497"/>
          </a:xfrm>
          <a:prstGeom prst="ellipse">
            <a:avLst/>
          </a:prstGeom>
        </p:spPr>
      </p:pic>
      <p:pic>
        <p:nvPicPr>
          <p:cNvPr id="6" name="Picture 5"/>
          <p:cNvPicPr>
            <a:picLocks noChangeAspect="1"/>
          </p:cNvPicPr>
          <p:nvPr/>
        </p:nvPicPr>
        <p:blipFill>
          <a:blip r:embed="rId3"/>
          <a:stretch>
            <a:fillRect/>
          </a:stretch>
        </p:blipFill>
        <p:spPr>
          <a:xfrm>
            <a:off x="4308232" y="4297681"/>
            <a:ext cx="3986682" cy="2400286"/>
          </a:xfrm>
          <a:prstGeom prst="rect">
            <a:avLst/>
          </a:prstGeom>
        </p:spPr>
      </p:pic>
    </p:spTree>
    <p:extLst>
      <p:ext uri="{BB962C8B-B14F-4D97-AF65-F5344CB8AC3E}">
        <p14:creationId xmlns:p14="http://schemas.microsoft.com/office/powerpoint/2010/main" val="17146028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61405" y="806990"/>
            <a:ext cx="8911687" cy="1280890"/>
          </a:xfrm>
        </p:spPr>
        <p:txBody>
          <a:bodyPr/>
          <a:lstStyle/>
          <a:p>
            <a:pPr algn="ctr"/>
            <a:r>
              <a:rPr lang="en-IN" b="1" dirty="0"/>
              <a:t>Ethical Consideration</a:t>
            </a:r>
            <a:endParaRPr lang="en-GB" b="1" dirty="0"/>
          </a:p>
        </p:txBody>
      </p:sp>
      <p:sp>
        <p:nvSpPr>
          <p:cNvPr id="3" name="Content Placeholder 2"/>
          <p:cNvSpPr>
            <a:spLocks noGrp="1"/>
          </p:cNvSpPr>
          <p:nvPr>
            <p:ph idx="1"/>
          </p:nvPr>
        </p:nvSpPr>
        <p:spPr>
          <a:xfrm>
            <a:off x="2266353" y="2452910"/>
            <a:ext cx="8915400" cy="3777622"/>
          </a:xfrm>
        </p:spPr>
        <p:txBody>
          <a:bodyPr>
            <a:normAutofit/>
          </a:bodyPr>
          <a:lstStyle/>
          <a:p>
            <a:r>
              <a:rPr lang="en-IN" sz="2000" dirty="0"/>
              <a:t>The researcher will comply with the following research ethics:</a:t>
            </a:r>
          </a:p>
          <a:p>
            <a:pPr lvl="1"/>
            <a:r>
              <a:rPr lang="en-IN" sz="1800" dirty="0"/>
              <a:t>Compliance with the Data Protection Act of 2018 (GOV. UK, n. d.).</a:t>
            </a:r>
          </a:p>
          <a:p>
            <a:pPr lvl="1"/>
            <a:r>
              <a:rPr lang="en-IN" sz="1800" dirty="0"/>
              <a:t>Consent of the participants will be obtained</a:t>
            </a:r>
          </a:p>
          <a:p>
            <a:pPr lvl="1"/>
            <a:r>
              <a:rPr lang="en-IN" sz="1800" dirty="0"/>
              <a:t>Participants’ confidentiality will be maintained by not gathering their personal data.</a:t>
            </a:r>
          </a:p>
          <a:p>
            <a:pPr lvl="1"/>
            <a:r>
              <a:rPr lang="en-IN" sz="1800" dirty="0"/>
              <a:t>Data will be collected for research purpose, will not be share with any third person, will not be changed to meet the study purpose </a:t>
            </a:r>
          </a:p>
          <a:p>
            <a:pPr lvl="1"/>
            <a:r>
              <a:rPr lang="en-IN" sz="1800" dirty="0"/>
              <a:t>The data will be stored in a secured file for a specific period of time, after which it will be deleted permanently.</a:t>
            </a:r>
          </a:p>
        </p:txBody>
      </p:sp>
      <p:pic>
        <p:nvPicPr>
          <p:cNvPr id="4" name="Picture 3"/>
          <p:cNvPicPr>
            <a:picLocks noChangeAspect="1"/>
          </p:cNvPicPr>
          <p:nvPr/>
        </p:nvPicPr>
        <p:blipFill rotWithShape="1">
          <a:blip r:embed="rId2"/>
          <a:srcRect l="576" t="18496" r="41140" b="2604"/>
          <a:stretch/>
        </p:blipFill>
        <p:spPr>
          <a:xfrm>
            <a:off x="9092514" y="287383"/>
            <a:ext cx="2886125" cy="1800497"/>
          </a:xfrm>
          <a:prstGeom prst="ellipse">
            <a:avLst/>
          </a:prstGeom>
        </p:spPr>
      </p:pic>
    </p:spTree>
    <p:extLst>
      <p:ext uri="{BB962C8B-B14F-4D97-AF65-F5344CB8AC3E}">
        <p14:creationId xmlns:p14="http://schemas.microsoft.com/office/powerpoint/2010/main" val="142961458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86193" y="806990"/>
            <a:ext cx="8911687" cy="1280890"/>
          </a:xfrm>
        </p:spPr>
        <p:txBody>
          <a:bodyPr/>
          <a:lstStyle/>
          <a:p>
            <a:pPr algn="ctr"/>
            <a:r>
              <a:rPr lang="en-IN" b="1" dirty="0"/>
              <a:t>Implication of the Study</a:t>
            </a:r>
            <a:endParaRPr lang="en-GB" b="1" dirty="0"/>
          </a:p>
        </p:txBody>
      </p:sp>
      <p:sp>
        <p:nvSpPr>
          <p:cNvPr id="3" name="Content Placeholder 2"/>
          <p:cNvSpPr>
            <a:spLocks noGrp="1"/>
          </p:cNvSpPr>
          <p:nvPr>
            <p:ph idx="1"/>
          </p:nvPr>
        </p:nvSpPr>
        <p:spPr>
          <a:xfrm>
            <a:off x="2266353" y="2452910"/>
            <a:ext cx="8562756" cy="3777622"/>
          </a:xfrm>
        </p:spPr>
        <p:txBody>
          <a:bodyPr>
            <a:normAutofit fontScale="92500" lnSpcReduction="10000"/>
          </a:bodyPr>
          <a:lstStyle/>
          <a:p>
            <a:r>
              <a:rPr lang="en-IN" sz="2000" dirty="0"/>
              <a:t>Parental intervention</a:t>
            </a:r>
          </a:p>
          <a:p>
            <a:pPr lvl="1"/>
            <a:r>
              <a:rPr lang="en-IN" sz="1900" dirty="0"/>
              <a:t>Engagement and support</a:t>
            </a:r>
          </a:p>
          <a:p>
            <a:pPr lvl="1"/>
            <a:r>
              <a:rPr lang="en-IN" sz="1900" dirty="0"/>
              <a:t>Self and teen awareness</a:t>
            </a:r>
          </a:p>
          <a:p>
            <a:pPr lvl="1"/>
            <a:r>
              <a:rPr lang="en-IN" sz="1900" dirty="0"/>
              <a:t>Demonstrate healthy social media behaviour</a:t>
            </a:r>
          </a:p>
          <a:p>
            <a:pPr lvl="1"/>
            <a:r>
              <a:rPr lang="en-IN" sz="1900" dirty="0"/>
              <a:t>Encourage real-world interactions and activities</a:t>
            </a:r>
          </a:p>
          <a:p>
            <a:pPr lvl="1"/>
            <a:r>
              <a:rPr lang="en-IN" sz="1900" dirty="0"/>
              <a:t>Restriction on screen-time and usage</a:t>
            </a:r>
          </a:p>
          <a:p>
            <a:pPr lvl="1"/>
            <a:r>
              <a:rPr lang="en-IN" sz="1900" dirty="0"/>
              <a:t>Monitoring teen’s social media activities</a:t>
            </a:r>
          </a:p>
          <a:p>
            <a:pPr lvl="1"/>
            <a:r>
              <a:rPr lang="en-IN" sz="1900" dirty="0"/>
              <a:t>Preach and practice the behaviour of empathy</a:t>
            </a:r>
          </a:p>
          <a:p>
            <a:pPr marL="0" indent="0">
              <a:buNone/>
            </a:pPr>
            <a:endParaRPr lang="en-IN" sz="2000" dirty="0"/>
          </a:p>
          <a:p>
            <a:pPr marL="0" indent="0">
              <a:buNone/>
            </a:pPr>
            <a:r>
              <a:rPr lang="en-IN" sz="2000" dirty="0"/>
              <a:t> 					      	</a:t>
            </a:r>
            <a:r>
              <a:rPr lang="en-IN" sz="1900" dirty="0"/>
              <a:t>(Source: Kang, et al., 2022; Wang and Chen, 2022)</a:t>
            </a:r>
          </a:p>
          <a:p>
            <a:pPr marL="0" indent="0">
              <a:buNone/>
            </a:pPr>
            <a:endParaRPr lang="en-IN" sz="2000" dirty="0"/>
          </a:p>
          <a:p>
            <a:endParaRPr lang="en-IN" sz="2000" dirty="0"/>
          </a:p>
          <a:p>
            <a:endParaRPr lang="en-IN" sz="2000" dirty="0"/>
          </a:p>
        </p:txBody>
      </p:sp>
      <p:pic>
        <p:nvPicPr>
          <p:cNvPr id="4" name="Picture 3"/>
          <p:cNvPicPr>
            <a:picLocks noChangeAspect="1"/>
          </p:cNvPicPr>
          <p:nvPr/>
        </p:nvPicPr>
        <p:blipFill rotWithShape="1">
          <a:blip r:embed="rId2"/>
          <a:srcRect l="576" t="18496" r="41140" b="2604"/>
          <a:stretch/>
        </p:blipFill>
        <p:spPr>
          <a:xfrm>
            <a:off x="9092514" y="287383"/>
            <a:ext cx="2886125" cy="1800497"/>
          </a:xfrm>
          <a:prstGeom prst="ellipse">
            <a:avLst/>
          </a:prstGeom>
        </p:spPr>
      </p:pic>
    </p:spTree>
    <p:extLst>
      <p:ext uri="{BB962C8B-B14F-4D97-AF65-F5344CB8AC3E}">
        <p14:creationId xmlns:p14="http://schemas.microsoft.com/office/powerpoint/2010/main" val="75334591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86193" y="806990"/>
            <a:ext cx="8911687" cy="1280890"/>
          </a:xfrm>
        </p:spPr>
        <p:txBody>
          <a:bodyPr/>
          <a:lstStyle/>
          <a:p>
            <a:pPr algn="ctr"/>
            <a:r>
              <a:rPr lang="en-IN" b="1" dirty="0"/>
              <a:t>Implication of the Study </a:t>
            </a:r>
            <a:endParaRPr lang="en-GB" b="1" dirty="0"/>
          </a:p>
        </p:txBody>
      </p:sp>
      <p:sp>
        <p:nvSpPr>
          <p:cNvPr id="3" name="Content Placeholder 2"/>
          <p:cNvSpPr>
            <a:spLocks noGrp="1"/>
          </p:cNvSpPr>
          <p:nvPr>
            <p:ph idx="1"/>
          </p:nvPr>
        </p:nvSpPr>
        <p:spPr>
          <a:xfrm>
            <a:off x="2266353" y="2452910"/>
            <a:ext cx="8915400" cy="3777622"/>
          </a:xfrm>
        </p:spPr>
        <p:txBody>
          <a:bodyPr>
            <a:normAutofit fontScale="92500" lnSpcReduction="10000"/>
          </a:bodyPr>
          <a:lstStyle/>
          <a:p>
            <a:r>
              <a:rPr lang="en-IN" sz="2200" dirty="0"/>
              <a:t>Research and studies</a:t>
            </a:r>
          </a:p>
          <a:p>
            <a:pPr lvl="1"/>
            <a:r>
              <a:rPr lang="en-IN" sz="1800" dirty="0"/>
              <a:t>Spread awareness</a:t>
            </a:r>
          </a:p>
          <a:p>
            <a:pPr lvl="1"/>
            <a:r>
              <a:rPr lang="en-IN" sz="1800" dirty="0"/>
              <a:t>Recruit teenagers for intervention</a:t>
            </a:r>
          </a:p>
          <a:p>
            <a:pPr marL="457200" lvl="1" indent="0">
              <a:buNone/>
            </a:pPr>
            <a:endParaRPr lang="en-IN" dirty="0"/>
          </a:p>
          <a:p>
            <a:r>
              <a:rPr lang="en-IN" sz="2200" dirty="0"/>
              <a:t>Educational intervention</a:t>
            </a:r>
          </a:p>
          <a:p>
            <a:pPr lvl="1"/>
            <a:r>
              <a:rPr lang="en-IN" sz="1800" dirty="0"/>
              <a:t>Policies on use of phones and social media</a:t>
            </a:r>
          </a:p>
          <a:p>
            <a:pPr lvl="1"/>
            <a:r>
              <a:rPr lang="en-IN" sz="1800" dirty="0"/>
              <a:t>Conducting workshops and seminars</a:t>
            </a:r>
          </a:p>
          <a:p>
            <a:pPr lvl="1"/>
            <a:r>
              <a:rPr lang="en-IN" sz="1800" dirty="0"/>
              <a:t>Courses and syllabus</a:t>
            </a:r>
          </a:p>
          <a:p>
            <a:pPr marL="0" indent="0">
              <a:buNone/>
            </a:pPr>
            <a:endParaRPr lang="en-IN" sz="2000" dirty="0"/>
          </a:p>
          <a:p>
            <a:pPr marL="0" indent="0">
              <a:buNone/>
            </a:pPr>
            <a:r>
              <a:rPr lang="en-IN" sz="2000" dirty="0"/>
              <a:t> 			</a:t>
            </a:r>
            <a:r>
              <a:rPr lang="en-IN" sz="1900" dirty="0"/>
              <a:t>(Source: Abdullah, 2023; </a:t>
            </a:r>
            <a:r>
              <a:rPr lang="en-IN" sz="1900" dirty="0" err="1"/>
              <a:t>Roblyer</a:t>
            </a:r>
            <a:r>
              <a:rPr lang="en-IN" sz="1900" dirty="0"/>
              <a:t>, et al., 2010; </a:t>
            </a:r>
            <a:r>
              <a:rPr lang="en-IN" sz="1900" dirty="0" err="1"/>
              <a:t>Dennen</a:t>
            </a:r>
            <a:r>
              <a:rPr lang="en-IN" sz="1900" dirty="0"/>
              <a:t>, et al., 2020)</a:t>
            </a:r>
          </a:p>
          <a:p>
            <a:pPr marL="0" indent="0">
              <a:buNone/>
            </a:pPr>
            <a:endParaRPr lang="en-IN" sz="2000" dirty="0"/>
          </a:p>
          <a:p>
            <a:endParaRPr lang="en-IN" sz="2000" dirty="0"/>
          </a:p>
          <a:p>
            <a:endParaRPr lang="en-IN" sz="2000" dirty="0"/>
          </a:p>
        </p:txBody>
      </p:sp>
      <p:pic>
        <p:nvPicPr>
          <p:cNvPr id="4" name="Picture 3"/>
          <p:cNvPicPr>
            <a:picLocks noChangeAspect="1"/>
          </p:cNvPicPr>
          <p:nvPr/>
        </p:nvPicPr>
        <p:blipFill rotWithShape="1">
          <a:blip r:embed="rId2"/>
          <a:srcRect l="576" t="18496" r="41140" b="2604"/>
          <a:stretch/>
        </p:blipFill>
        <p:spPr>
          <a:xfrm>
            <a:off x="9092514" y="287383"/>
            <a:ext cx="2886125" cy="1800497"/>
          </a:xfrm>
          <a:prstGeom prst="ellipse">
            <a:avLst/>
          </a:prstGeom>
        </p:spPr>
      </p:pic>
    </p:spTree>
    <p:extLst>
      <p:ext uri="{BB962C8B-B14F-4D97-AF65-F5344CB8AC3E}">
        <p14:creationId xmlns:p14="http://schemas.microsoft.com/office/powerpoint/2010/main" val="374567557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86193" y="806990"/>
            <a:ext cx="8911687" cy="1280890"/>
          </a:xfrm>
        </p:spPr>
        <p:txBody>
          <a:bodyPr/>
          <a:lstStyle/>
          <a:p>
            <a:pPr algn="ctr"/>
            <a:r>
              <a:rPr lang="en-IN" b="1" dirty="0"/>
              <a:t>Implication of the Study </a:t>
            </a:r>
            <a:endParaRPr lang="en-GB" b="1" dirty="0"/>
          </a:p>
        </p:txBody>
      </p:sp>
      <p:sp>
        <p:nvSpPr>
          <p:cNvPr id="3" name="Content Placeholder 2"/>
          <p:cNvSpPr>
            <a:spLocks noGrp="1"/>
          </p:cNvSpPr>
          <p:nvPr>
            <p:ph idx="1"/>
          </p:nvPr>
        </p:nvSpPr>
        <p:spPr>
          <a:xfrm>
            <a:off x="2266353" y="2452910"/>
            <a:ext cx="8915400" cy="3777622"/>
          </a:xfrm>
        </p:spPr>
        <p:txBody>
          <a:bodyPr>
            <a:normAutofit/>
          </a:bodyPr>
          <a:lstStyle/>
          <a:p>
            <a:r>
              <a:rPr lang="en-IN" sz="2000" dirty="0"/>
              <a:t>Governmental intervention</a:t>
            </a:r>
          </a:p>
          <a:p>
            <a:pPr lvl="1"/>
            <a:r>
              <a:rPr lang="en-IN" sz="1800" dirty="0"/>
              <a:t>Funds to institution supporting social media and teen interventions</a:t>
            </a:r>
          </a:p>
          <a:p>
            <a:pPr lvl="1"/>
            <a:r>
              <a:rPr lang="en-IN" sz="1800" dirty="0"/>
              <a:t>Stricter policy for social media platforms allowing illegal content (child sexual abuse material and drugs)</a:t>
            </a:r>
          </a:p>
          <a:p>
            <a:pPr lvl="1"/>
            <a:r>
              <a:rPr lang="en-IN" sz="1800" dirty="0"/>
              <a:t>Empowering and spreading awareness through public platform</a:t>
            </a:r>
          </a:p>
          <a:p>
            <a:pPr lvl="1"/>
            <a:r>
              <a:rPr lang="en-IN" sz="1800" dirty="0"/>
              <a:t>Encouraging and funding research related to the topic</a:t>
            </a:r>
          </a:p>
          <a:p>
            <a:pPr marL="457200" lvl="1" indent="0">
              <a:buNone/>
            </a:pPr>
            <a:endParaRPr lang="en-IN" dirty="0"/>
          </a:p>
          <a:p>
            <a:pPr marL="0" indent="0">
              <a:buNone/>
            </a:pPr>
            <a:endParaRPr lang="en-IN" sz="2000" dirty="0"/>
          </a:p>
          <a:p>
            <a:pPr marL="0" indent="0">
              <a:buNone/>
            </a:pPr>
            <a:r>
              <a:rPr lang="en-IN" sz="2000" dirty="0"/>
              <a:t> 							</a:t>
            </a:r>
            <a:r>
              <a:rPr lang="en-IN" dirty="0"/>
              <a:t>(Source: </a:t>
            </a:r>
            <a:r>
              <a:rPr lang="en-IN" dirty="0" err="1"/>
              <a:t>Bertot</a:t>
            </a:r>
            <a:r>
              <a:rPr lang="en-IN" dirty="0"/>
              <a:t>, et al., 2012; Montgomery, 2015)</a:t>
            </a:r>
          </a:p>
          <a:p>
            <a:pPr marL="0" indent="0">
              <a:buNone/>
            </a:pPr>
            <a:endParaRPr lang="en-IN" sz="2000" dirty="0"/>
          </a:p>
          <a:p>
            <a:endParaRPr lang="en-IN" sz="2000" dirty="0"/>
          </a:p>
          <a:p>
            <a:endParaRPr lang="en-IN" sz="2000" dirty="0"/>
          </a:p>
        </p:txBody>
      </p:sp>
      <p:pic>
        <p:nvPicPr>
          <p:cNvPr id="4" name="Picture 3"/>
          <p:cNvPicPr>
            <a:picLocks noChangeAspect="1"/>
          </p:cNvPicPr>
          <p:nvPr/>
        </p:nvPicPr>
        <p:blipFill rotWithShape="1">
          <a:blip r:embed="rId2"/>
          <a:srcRect l="576" t="18496" r="41140" b="2604"/>
          <a:stretch/>
        </p:blipFill>
        <p:spPr>
          <a:xfrm>
            <a:off x="9092514" y="287383"/>
            <a:ext cx="2886125" cy="1800497"/>
          </a:xfrm>
          <a:prstGeom prst="ellipse">
            <a:avLst/>
          </a:prstGeom>
        </p:spPr>
      </p:pic>
    </p:spTree>
    <p:extLst>
      <p:ext uri="{BB962C8B-B14F-4D97-AF65-F5344CB8AC3E}">
        <p14:creationId xmlns:p14="http://schemas.microsoft.com/office/powerpoint/2010/main" val="6333978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68628" y="806990"/>
            <a:ext cx="8911687" cy="1280890"/>
          </a:xfrm>
        </p:spPr>
        <p:txBody>
          <a:bodyPr/>
          <a:lstStyle/>
          <a:p>
            <a:pPr algn="ctr"/>
            <a:r>
              <a:rPr lang="en-IN" b="1" dirty="0"/>
              <a:t>Plan of Work and Time Schedule</a:t>
            </a:r>
            <a:endParaRPr lang="en-GB" b="1" dirty="0"/>
          </a:p>
        </p:txBody>
      </p:sp>
      <p:sp>
        <p:nvSpPr>
          <p:cNvPr id="3" name="Content Placeholder 2"/>
          <p:cNvSpPr>
            <a:spLocks noGrp="1"/>
          </p:cNvSpPr>
          <p:nvPr>
            <p:ph idx="1"/>
          </p:nvPr>
        </p:nvSpPr>
        <p:spPr>
          <a:xfrm>
            <a:off x="4310743" y="2243903"/>
            <a:ext cx="7139231" cy="4209147"/>
          </a:xfrm>
        </p:spPr>
        <p:txBody>
          <a:bodyPr>
            <a:normAutofit/>
          </a:bodyPr>
          <a:lstStyle/>
          <a:p>
            <a:r>
              <a:rPr lang="en-IN" dirty="0"/>
              <a:t>Plan of work refers to the research activities that will be undertaken to complete this study (</a:t>
            </a:r>
            <a:r>
              <a:rPr lang="en-US" dirty="0"/>
              <a:t>Wilson, 2003)</a:t>
            </a:r>
            <a:endParaRPr lang="en-IN" dirty="0"/>
          </a:p>
          <a:p>
            <a:r>
              <a:rPr lang="en-IN" dirty="0"/>
              <a:t>Time schedule is the length of time required to complete each research activity (Wilkinson and </a:t>
            </a:r>
            <a:r>
              <a:rPr lang="en-IN" dirty="0" err="1"/>
              <a:t>Dokter</a:t>
            </a:r>
            <a:r>
              <a:rPr lang="en-IN" dirty="0"/>
              <a:t>, 2023)</a:t>
            </a:r>
          </a:p>
          <a:p>
            <a:r>
              <a:rPr lang="en-IN" dirty="0"/>
              <a:t>Refer to Gantt chart in the next slide for time and work plan for this study</a:t>
            </a:r>
          </a:p>
          <a:p>
            <a:r>
              <a:rPr lang="en-IN" dirty="0"/>
              <a:t>Gantt chart is the graphical illustration of a timeline depicting research activities against time (Rose, et al., 2014). </a:t>
            </a:r>
          </a:p>
          <a:p>
            <a:r>
              <a:rPr lang="en-IN" dirty="0"/>
              <a:t>It helps to track and monitor the research activities </a:t>
            </a:r>
          </a:p>
          <a:p>
            <a:r>
              <a:rPr lang="en-IN" dirty="0"/>
              <a:t>In this study, supervisor’s feedback will be taken after completion of each activity</a:t>
            </a:r>
          </a:p>
        </p:txBody>
      </p:sp>
      <p:pic>
        <p:nvPicPr>
          <p:cNvPr id="4" name="Picture 3"/>
          <p:cNvPicPr>
            <a:picLocks noChangeAspect="1"/>
          </p:cNvPicPr>
          <p:nvPr/>
        </p:nvPicPr>
        <p:blipFill rotWithShape="1">
          <a:blip r:embed="rId2"/>
          <a:srcRect l="576" t="18496" r="41140" b="2604"/>
          <a:stretch/>
        </p:blipFill>
        <p:spPr>
          <a:xfrm>
            <a:off x="9092514" y="287383"/>
            <a:ext cx="2886125" cy="1800497"/>
          </a:xfrm>
          <a:prstGeom prst="ellipse">
            <a:avLst/>
          </a:prstGeom>
        </p:spPr>
      </p:pic>
      <p:pic>
        <p:nvPicPr>
          <p:cNvPr id="5" name="Picture 4"/>
          <p:cNvPicPr>
            <a:picLocks noChangeAspect="1"/>
          </p:cNvPicPr>
          <p:nvPr/>
        </p:nvPicPr>
        <p:blipFill rotWithShape="1">
          <a:blip r:embed="rId3"/>
          <a:srcRect l="30983" t="18523" r="29318" b="3433"/>
          <a:stretch/>
        </p:blipFill>
        <p:spPr>
          <a:xfrm>
            <a:off x="868628" y="2607487"/>
            <a:ext cx="3156615" cy="3195091"/>
          </a:xfrm>
          <a:prstGeom prst="rect">
            <a:avLst/>
          </a:prstGeom>
        </p:spPr>
      </p:pic>
    </p:spTree>
    <p:extLst>
      <p:ext uri="{BB962C8B-B14F-4D97-AF65-F5344CB8AC3E}">
        <p14:creationId xmlns:p14="http://schemas.microsoft.com/office/powerpoint/2010/main" val="117694170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Table 6"/>
          <p:cNvGraphicFramePr>
            <a:graphicFrameLocks noGrp="1"/>
          </p:cNvGraphicFramePr>
          <p:nvPr>
            <p:extLst>
              <p:ext uri="{D42A27DB-BD31-4B8C-83A1-F6EECF244321}">
                <p14:modId xmlns:p14="http://schemas.microsoft.com/office/powerpoint/2010/main" val="4235584162"/>
              </p:ext>
            </p:extLst>
          </p:nvPr>
        </p:nvGraphicFramePr>
        <p:xfrm>
          <a:off x="456632" y="1234149"/>
          <a:ext cx="11461045" cy="5490972"/>
        </p:xfrm>
        <a:graphic>
          <a:graphicData uri="http://schemas.openxmlformats.org/drawingml/2006/table">
            <a:tbl>
              <a:tblPr bandRow="1">
                <a:tableStyleId>{8A107856-5554-42FB-B03E-39F5DBC370BA}</a:tableStyleId>
              </a:tblPr>
              <a:tblGrid>
                <a:gridCol w="6864823">
                  <a:extLst>
                    <a:ext uri="{9D8B030D-6E8A-4147-A177-3AD203B41FA5}">
                      <a16:colId xmlns:a16="http://schemas.microsoft.com/office/drawing/2014/main" val="20000"/>
                    </a:ext>
                  </a:extLst>
                </a:gridCol>
                <a:gridCol w="286603">
                  <a:extLst>
                    <a:ext uri="{9D8B030D-6E8A-4147-A177-3AD203B41FA5}">
                      <a16:colId xmlns:a16="http://schemas.microsoft.com/office/drawing/2014/main" val="20001"/>
                    </a:ext>
                  </a:extLst>
                </a:gridCol>
                <a:gridCol w="232011">
                  <a:extLst>
                    <a:ext uri="{9D8B030D-6E8A-4147-A177-3AD203B41FA5}">
                      <a16:colId xmlns:a16="http://schemas.microsoft.com/office/drawing/2014/main" val="20002"/>
                    </a:ext>
                  </a:extLst>
                </a:gridCol>
                <a:gridCol w="259308">
                  <a:extLst>
                    <a:ext uri="{9D8B030D-6E8A-4147-A177-3AD203B41FA5}">
                      <a16:colId xmlns:a16="http://schemas.microsoft.com/office/drawing/2014/main" val="20003"/>
                    </a:ext>
                  </a:extLst>
                </a:gridCol>
                <a:gridCol w="232012">
                  <a:extLst>
                    <a:ext uri="{9D8B030D-6E8A-4147-A177-3AD203B41FA5}">
                      <a16:colId xmlns:a16="http://schemas.microsoft.com/office/drawing/2014/main" val="20004"/>
                    </a:ext>
                  </a:extLst>
                </a:gridCol>
                <a:gridCol w="245660">
                  <a:extLst>
                    <a:ext uri="{9D8B030D-6E8A-4147-A177-3AD203B41FA5}">
                      <a16:colId xmlns:a16="http://schemas.microsoft.com/office/drawing/2014/main" val="20005"/>
                    </a:ext>
                  </a:extLst>
                </a:gridCol>
                <a:gridCol w="232012">
                  <a:extLst>
                    <a:ext uri="{9D8B030D-6E8A-4147-A177-3AD203B41FA5}">
                      <a16:colId xmlns:a16="http://schemas.microsoft.com/office/drawing/2014/main" val="20006"/>
                    </a:ext>
                  </a:extLst>
                </a:gridCol>
                <a:gridCol w="245659">
                  <a:extLst>
                    <a:ext uri="{9D8B030D-6E8A-4147-A177-3AD203B41FA5}">
                      <a16:colId xmlns:a16="http://schemas.microsoft.com/office/drawing/2014/main" val="20007"/>
                    </a:ext>
                  </a:extLst>
                </a:gridCol>
                <a:gridCol w="218364">
                  <a:extLst>
                    <a:ext uri="{9D8B030D-6E8A-4147-A177-3AD203B41FA5}">
                      <a16:colId xmlns:a16="http://schemas.microsoft.com/office/drawing/2014/main" val="20008"/>
                    </a:ext>
                  </a:extLst>
                </a:gridCol>
                <a:gridCol w="218365">
                  <a:extLst>
                    <a:ext uri="{9D8B030D-6E8A-4147-A177-3AD203B41FA5}">
                      <a16:colId xmlns:a16="http://schemas.microsoft.com/office/drawing/2014/main" val="20009"/>
                    </a:ext>
                  </a:extLst>
                </a:gridCol>
                <a:gridCol w="346604">
                  <a:extLst>
                    <a:ext uri="{9D8B030D-6E8A-4147-A177-3AD203B41FA5}">
                      <a16:colId xmlns:a16="http://schemas.microsoft.com/office/drawing/2014/main" val="20010"/>
                    </a:ext>
                  </a:extLst>
                </a:gridCol>
                <a:gridCol w="346604">
                  <a:extLst>
                    <a:ext uri="{9D8B030D-6E8A-4147-A177-3AD203B41FA5}">
                      <a16:colId xmlns:a16="http://schemas.microsoft.com/office/drawing/2014/main" val="20011"/>
                    </a:ext>
                  </a:extLst>
                </a:gridCol>
                <a:gridCol w="346604">
                  <a:extLst>
                    <a:ext uri="{9D8B030D-6E8A-4147-A177-3AD203B41FA5}">
                      <a16:colId xmlns:a16="http://schemas.microsoft.com/office/drawing/2014/main" val="20012"/>
                    </a:ext>
                  </a:extLst>
                </a:gridCol>
                <a:gridCol w="346604">
                  <a:extLst>
                    <a:ext uri="{9D8B030D-6E8A-4147-A177-3AD203B41FA5}">
                      <a16:colId xmlns:a16="http://schemas.microsoft.com/office/drawing/2014/main" val="20013"/>
                    </a:ext>
                  </a:extLst>
                </a:gridCol>
                <a:gridCol w="346604">
                  <a:extLst>
                    <a:ext uri="{9D8B030D-6E8A-4147-A177-3AD203B41FA5}">
                      <a16:colId xmlns:a16="http://schemas.microsoft.com/office/drawing/2014/main" val="20014"/>
                    </a:ext>
                  </a:extLst>
                </a:gridCol>
                <a:gridCol w="346604">
                  <a:extLst>
                    <a:ext uri="{9D8B030D-6E8A-4147-A177-3AD203B41FA5}">
                      <a16:colId xmlns:a16="http://schemas.microsoft.com/office/drawing/2014/main" val="20015"/>
                    </a:ext>
                  </a:extLst>
                </a:gridCol>
                <a:gridCol w="346604">
                  <a:extLst>
                    <a:ext uri="{9D8B030D-6E8A-4147-A177-3AD203B41FA5}">
                      <a16:colId xmlns:a16="http://schemas.microsoft.com/office/drawing/2014/main" val="20016"/>
                    </a:ext>
                  </a:extLst>
                </a:gridCol>
              </a:tblGrid>
              <a:tr h="372090">
                <a:tc>
                  <a:txBody>
                    <a:bodyPr/>
                    <a:lstStyle/>
                    <a:p>
                      <a:pPr>
                        <a:lnSpc>
                          <a:spcPct val="150000"/>
                        </a:lnSpc>
                        <a:spcAft>
                          <a:spcPts val="800"/>
                        </a:spcAft>
                      </a:pPr>
                      <a:r>
                        <a:rPr lang="en-GB" sz="1900" b="1" dirty="0">
                          <a:effectLst/>
                          <a:latin typeface="+mj-lt"/>
                        </a:rPr>
                        <a:t>Research activities ↓                                            Weeks →</a:t>
                      </a:r>
                      <a:endParaRPr lang="en-GB" sz="1900" b="1" dirty="0">
                        <a:effectLst/>
                        <a:latin typeface="+mj-lt"/>
                        <a:ea typeface="Calibri" panose="020F0502020204030204" pitchFamily="34" charset="0"/>
                      </a:endParaRPr>
                    </a:p>
                  </a:txBody>
                  <a:tcPr marL="35983" marR="35983" marT="0" marB="0"/>
                </a:tc>
                <a:tc>
                  <a:txBody>
                    <a:bodyPr/>
                    <a:lstStyle/>
                    <a:p>
                      <a:pPr>
                        <a:lnSpc>
                          <a:spcPct val="150000"/>
                        </a:lnSpc>
                        <a:spcAft>
                          <a:spcPts val="800"/>
                        </a:spcAft>
                      </a:pPr>
                      <a:r>
                        <a:rPr lang="en-GB" sz="1900" b="1" dirty="0">
                          <a:effectLst/>
                        </a:rPr>
                        <a:t>1</a:t>
                      </a:r>
                      <a:endParaRPr lang="en-GB" sz="1900" b="1" dirty="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1900" b="1" dirty="0">
                          <a:effectLst/>
                        </a:rPr>
                        <a:t>2</a:t>
                      </a:r>
                      <a:endParaRPr lang="en-GB" sz="1900" b="1" dirty="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1900" b="1" dirty="0">
                          <a:effectLst/>
                        </a:rPr>
                        <a:t>3</a:t>
                      </a:r>
                      <a:endParaRPr lang="en-GB" sz="1900" b="1" dirty="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1900" b="1" dirty="0">
                          <a:effectLst/>
                        </a:rPr>
                        <a:t>4</a:t>
                      </a:r>
                      <a:endParaRPr lang="en-GB" sz="1900" b="1" dirty="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1900" b="1" dirty="0">
                          <a:effectLst/>
                        </a:rPr>
                        <a:t>5</a:t>
                      </a:r>
                      <a:endParaRPr lang="en-GB" sz="1900" b="1" dirty="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1900" b="1" dirty="0">
                          <a:effectLst/>
                        </a:rPr>
                        <a:t>6</a:t>
                      </a:r>
                      <a:endParaRPr lang="en-GB" sz="1900" b="1" dirty="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1900" b="1" dirty="0">
                          <a:effectLst/>
                        </a:rPr>
                        <a:t>7</a:t>
                      </a:r>
                      <a:endParaRPr lang="en-GB" sz="1900" b="1" dirty="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1900" b="1" dirty="0">
                          <a:effectLst/>
                        </a:rPr>
                        <a:t>8</a:t>
                      </a:r>
                      <a:endParaRPr lang="en-GB" sz="1900" b="1" dirty="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1900" b="1" dirty="0">
                          <a:effectLst/>
                        </a:rPr>
                        <a:t>9</a:t>
                      </a:r>
                      <a:endParaRPr lang="en-GB" sz="1900" b="1" dirty="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1900" b="1" dirty="0">
                          <a:effectLst/>
                        </a:rPr>
                        <a:t>10</a:t>
                      </a:r>
                      <a:endParaRPr lang="en-GB" sz="1900" b="1" dirty="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1900" b="1" dirty="0">
                          <a:effectLst/>
                        </a:rPr>
                        <a:t>11</a:t>
                      </a:r>
                      <a:endParaRPr lang="en-GB" sz="1900" b="1" dirty="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1900" b="1" dirty="0">
                          <a:effectLst/>
                        </a:rPr>
                        <a:t>12</a:t>
                      </a:r>
                      <a:endParaRPr lang="en-GB" sz="1900" b="1" dirty="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1900" b="1" dirty="0">
                          <a:effectLst/>
                        </a:rPr>
                        <a:t>13</a:t>
                      </a:r>
                      <a:endParaRPr lang="en-GB" sz="1900" b="1" dirty="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1900" b="1" dirty="0">
                          <a:effectLst/>
                        </a:rPr>
                        <a:t>14</a:t>
                      </a:r>
                      <a:endParaRPr lang="en-GB" sz="1900" b="1" dirty="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1900" b="1" dirty="0">
                          <a:effectLst/>
                        </a:rPr>
                        <a:t>15</a:t>
                      </a:r>
                      <a:endParaRPr lang="en-GB" sz="1900" b="1" dirty="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1900" b="1" dirty="0">
                          <a:effectLst/>
                        </a:rPr>
                        <a:t>16</a:t>
                      </a:r>
                      <a:endParaRPr lang="en-GB" sz="1900" b="1" dirty="0">
                        <a:effectLst/>
                        <a:latin typeface="Calibri" panose="020F0502020204030204" pitchFamily="34" charset="0"/>
                        <a:ea typeface="Calibri" panose="020F0502020204030204" pitchFamily="34" charset="0"/>
                      </a:endParaRPr>
                    </a:p>
                  </a:txBody>
                  <a:tcPr marL="35983" marR="35983" marT="0" marB="0"/>
                </a:tc>
                <a:extLst>
                  <a:ext uri="{0D108BD9-81ED-4DB2-BD59-A6C34878D82A}">
                    <a16:rowId xmlns:a16="http://schemas.microsoft.com/office/drawing/2014/main" val="10000"/>
                  </a:ext>
                </a:extLst>
              </a:tr>
              <a:tr h="309535">
                <a:tc>
                  <a:txBody>
                    <a:bodyPr/>
                    <a:lstStyle/>
                    <a:p>
                      <a:pPr>
                        <a:lnSpc>
                          <a:spcPct val="150000"/>
                        </a:lnSpc>
                        <a:spcAft>
                          <a:spcPts val="800"/>
                        </a:spcAft>
                      </a:pPr>
                      <a:r>
                        <a:rPr lang="en-GB" sz="1580" dirty="0">
                          <a:effectLst/>
                          <a:latin typeface="+mj-lt"/>
                        </a:rPr>
                        <a:t>Choose research topic </a:t>
                      </a:r>
                      <a:endParaRPr lang="en-GB" sz="1580" b="0" dirty="0">
                        <a:effectLst/>
                        <a:latin typeface="+mj-lt"/>
                        <a:ea typeface="Calibri" panose="020F0502020204030204" pitchFamily="34" charset="0"/>
                      </a:endParaRPr>
                    </a:p>
                  </a:txBody>
                  <a:tcPr marL="35983" marR="35983" marT="0" marB="0"/>
                </a:tc>
                <a:tc>
                  <a:txBody>
                    <a:bodyPr/>
                    <a:lstStyle/>
                    <a:p>
                      <a:pPr>
                        <a:lnSpc>
                          <a:spcPct val="150000"/>
                        </a:lnSpc>
                        <a:spcAft>
                          <a:spcPts val="800"/>
                        </a:spcAft>
                      </a:pPr>
                      <a:r>
                        <a:rPr lang="en-GB" sz="600" dirty="0">
                          <a:effectLst/>
                        </a:rPr>
                        <a:t> </a:t>
                      </a:r>
                      <a:endParaRPr lang="en-GB" sz="600" dirty="0">
                        <a:effectLst/>
                        <a:latin typeface="Calibri" panose="020F0502020204030204" pitchFamily="34" charset="0"/>
                        <a:ea typeface="Calibri" panose="020F0502020204030204" pitchFamily="34" charset="0"/>
                      </a:endParaRPr>
                    </a:p>
                  </a:txBody>
                  <a:tcPr marL="35983" marR="35983" marT="0" marB="0">
                    <a:solidFill>
                      <a:srgbClr val="C00000"/>
                    </a:solidFill>
                  </a:tcPr>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dirty="0">
                          <a:effectLst/>
                        </a:rPr>
                        <a:t> </a:t>
                      </a:r>
                      <a:endParaRPr lang="en-GB" sz="600" dirty="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extLst>
                  <a:ext uri="{0D108BD9-81ED-4DB2-BD59-A6C34878D82A}">
                    <a16:rowId xmlns:a16="http://schemas.microsoft.com/office/drawing/2014/main" val="10001"/>
                  </a:ext>
                </a:extLst>
              </a:tr>
              <a:tr h="324539">
                <a:tc>
                  <a:txBody>
                    <a:bodyPr/>
                    <a:lstStyle/>
                    <a:p>
                      <a:pPr>
                        <a:lnSpc>
                          <a:spcPct val="150000"/>
                        </a:lnSpc>
                        <a:spcAft>
                          <a:spcPts val="800"/>
                        </a:spcAft>
                      </a:pPr>
                      <a:r>
                        <a:rPr lang="en-GB" sz="1580" dirty="0">
                          <a:effectLst/>
                          <a:latin typeface="+mj-lt"/>
                        </a:rPr>
                        <a:t>Prepare and present the research proposal</a:t>
                      </a:r>
                      <a:endParaRPr lang="en-GB" sz="1580" b="0" dirty="0">
                        <a:effectLst/>
                        <a:latin typeface="+mj-lt"/>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dirty="0">
                          <a:effectLst/>
                        </a:rPr>
                        <a:t> </a:t>
                      </a:r>
                      <a:endParaRPr lang="en-GB" sz="600" dirty="0">
                        <a:effectLst/>
                        <a:latin typeface="Calibri" panose="020F0502020204030204" pitchFamily="34" charset="0"/>
                        <a:ea typeface="Calibri" panose="020F0502020204030204" pitchFamily="34" charset="0"/>
                      </a:endParaRPr>
                    </a:p>
                  </a:txBody>
                  <a:tcPr marL="35983" marR="35983" marT="0" marB="0">
                    <a:solidFill>
                      <a:srgbClr val="FFC000"/>
                    </a:solidFill>
                  </a:tcPr>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extLst>
                  <a:ext uri="{0D108BD9-81ED-4DB2-BD59-A6C34878D82A}">
                    <a16:rowId xmlns:a16="http://schemas.microsoft.com/office/drawing/2014/main" val="10002"/>
                  </a:ext>
                </a:extLst>
              </a:tr>
              <a:tr h="311244">
                <a:tc>
                  <a:txBody>
                    <a:bodyPr/>
                    <a:lstStyle/>
                    <a:p>
                      <a:pPr>
                        <a:lnSpc>
                          <a:spcPct val="150000"/>
                        </a:lnSpc>
                        <a:spcAft>
                          <a:spcPts val="800"/>
                        </a:spcAft>
                      </a:pPr>
                      <a:r>
                        <a:rPr lang="en-IN" sz="1580" b="0" dirty="0">
                          <a:effectLst/>
                          <a:latin typeface="+mj-lt"/>
                          <a:ea typeface="Calibri" panose="020F0502020204030204" pitchFamily="34" charset="0"/>
                        </a:rPr>
                        <a:t>Gathering data for the literature review</a:t>
                      </a:r>
                      <a:endParaRPr lang="en-GB" sz="1580" b="0" dirty="0">
                        <a:effectLst/>
                        <a:latin typeface="+mj-lt"/>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dirty="0">
                          <a:effectLst/>
                        </a:rPr>
                        <a:t> </a:t>
                      </a:r>
                      <a:endParaRPr lang="en-GB" sz="600" dirty="0">
                        <a:effectLst/>
                        <a:latin typeface="Calibri" panose="020F0502020204030204" pitchFamily="34" charset="0"/>
                        <a:ea typeface="Calibri" panose="020F0502020204030204" pitchFamily="34" charset="0"/>
                      </a:endParaRPr>
                    </a:p>
                  </a:txBody>
                  <a:tcPr marL="35983" marR="35983" marT="0" marB="0">
                    <a:solidFill>
                      <a:srgbClr val="00B050"/>
                    </a:solidFill>
                  </a:tcPr>
                </a:tc>
                <a:tc>
                  <a:txBody>
                    <a:bodyPr/>
                    <a:lstStyle/>
                    <a:p>
                      <a:pPr>
                        <a:lnSpc>
                          <a:spcPct val="150000"/>
                        </a:lnSpc>
                        <a:spcAft>
                          <a:spcPts val="800"/>
                        </a:spcAft>
                      </a:pPr>
                      <a:r>
                        <a:rPr lang="en-GB" sz="600" dirty="0">
                          <a:effectLst/>
                        </a:rPr>
                        <a:t> </a:t>
                      </a:r>
                      <a:endParaRPr lang="en-GB" sz="600" dirty="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extLst>
                  <a:ext uri="{0D108BD9-81ED-4DB2-BD59-A6C34878D82A}">
                    <a16:rowId xmlns:a16="http://schemas.microsoft.com/office/drawing/2014/main" val="10003"/>
                  </a:ext>
                </a:extLst>
              </a:tr>
              <a:tr h="309535">
                <a:tc>
                  <a:txBody>
                    <a:bodyPr/>
                    <a:lstStyle/>
                    <a:p>
                      <a:pPr>
                        <a:lnSpc>
                          <a:spcPct val="150000"/>
                        </a:lnSpc>
                        <a:spcAft>
                          <a:spcPts val="800"/>
                        </a:spcAft>
                      </a:pPr>
                      <a:r>
                        <a:rPr lang="en-GB" sz="1580" dirty="0">
                          <a:effectLst/>
                          <a:latin typeface="+mj-lt"/>
                        </a:rPr>
                        <a:t>Drafting introduction</a:t>
                      </a:r>
                      <a:r>
                        <a:rPr lang="en-GB" sz="1580" baseline="0" dirty="0">
                          <a:effectLst/>
                          <a:latin typeface="+mj-lt"/>
                        </a:rPr>
                        <a:t> chapter of the research</a:t>
                      </a:r>
                      <a:endParaRPr lang="en-GB" sz="1580" b="0" dirty="0">
                        <a:effectLst/>
                        <a:latin typeface="+mj-lt"/>
                        <a:ea typeface="Calibri" panose="020F0502020204030204" pitchFamily="34" charset="0"/>
                      </a:endParaRPr>
                    </a:p>
                  </a:txBody>
                  <a:tcPr marL="35983" marR="35983" marT="0" marB="0"/>
                </a:tc>
                <a:tc>
                  <a:txBody>
                    <a:bodyPr/>
                    <a:lstStyle/>
                    <a:p>
                      <a:pPr>
                        <a:lnSpc>
                          <a:spcPct val="150000"/>
                        </a:lnSpc>
                        <a:spcAft>
                          <a:spcPts val="800"/>
                        </a:spcAft>
                      </a:pPr>
                      <a:r>
                        <a:rPr lang="en-GB" sz="600" dirty="0">
                          <a:effectLst/>
                        </a:rPr>
                        <a:t> </a:t>
                      </a:r>
                      <a:endParaRPr lang="en-GB" sz="600" dirty="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dirty="0">
                          <a:effectLst/>
                        </a:rPr>
                        <a:t> </a:t>
                      </a:r>
                      <a:endParaRPr lang="en-GB" sz="600" dirty="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dirty="0">
                          <a:effectLst/>
                        </a:rPr>
                        <a:t> </a:t>
                      </a:r>
                      <a:endParaRPr lang="en-GB" sz="600" dirty="0">
                        <a:effectLst/>
                        <a:latin typeface="Calibri" panose="020F0502020204030204" pitchFamily="34" charset="0"/>
                        <a:ea typeface="Calibri" panose="020F0502020204030204" pitchFamily="34" charset="0"/>
                      </a:endParaRPr>
                    </a:p>
                  </a:txBody>
                  <a:tcPr marL="35983" marR="35983" marT="0" marB="0">
                    <a:solidFill>
                      <a:srgbClr val="002060"/>
                    </a:solidFill>
                  </a:tcPr>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dirty="0">
                          <a:effectLst/>
                        </a:rPr>
                        <a:t> </a:t>
                      </a:r>
                      <a:endParaRPr lang="en-GB" sz="600" dirty="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extLst>
                  <a:ext uri="{0D108BD9-81ED-4DB2-BD59-A6C34878D82A}">
                    <a16:rowId xmlns:a16="http://schemas.microsoft.com/office/drawing/2014/main" val="10004"/>
                  </a:ext>
                </a:extLst>
              </a:tr>
              <a:tr h="309535">
                <a:tc>
                  <a:txBody>
                    <a:bodyPr/>
                    <a:lstStyle/>
                    <a:p>
                      <a:pPr>
                        <a:lnSpc>
                          <a:spcPct val="150000"/>
                        </a:lnSpc>
                        <a:spcAft>
                          <a:spcPts val="800"/>
                        </a:spcAft>
                      </a:pPr>
                      <a:r>
                        <a:rPr lang="en-IN" sz="1580" b="0" kern="1200" dirty="0">
                          <a:solidFill>
                            <a:schemeClr val="dk1"/>
                          </a:solidFill>
                          <a:effectLst/>
                          <a:latin typeface="+mn-lt"/>
                          <a:ea typeface="Calibri" panose="020F0502020204030204" pitchFamily="34" charset="0"/>
                          <a:cs typeface="+mn-cs"/>
                        </a:rPr>
                        <a:t>Writing literature review chapter</a:t>
                      </a:r>
                      <a:endParaRPr lang="en-GB" sz="1580" b="0" kern="1200" dirty="0">
                        <a:solidFill>
                          <a:schemeClr val="dk1"/>
                        </a:solidFill>
                        <a:effectLst/>
                        <a:latin typeface="+mn-lt"/>
                        <a:ea typeface="Calibri" panose="020F0502020204030204" pitchFamily="34" charset="0"/>
                        <a:cs typeface="+mn-cs"/>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dirty="0">
                          <a:effectLst/>
                        </a:rPr>
                        <a:t> </a:t>
                      </a:r>
                      <a:endParaRPr lang="en-GB" sz="600" dirty="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dirty="0">
                          <a:effectLst/>
                        </a:rPr>
                        <a:t> </a:t>
                      </a:r>
                      <a:endParaRPr lang="en-GB" sz="600" dirty="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dirty="0">
                          <a:effectLst/>
                        </a:rPr>
                        <a:t> </a:t>
                      </a:r>
                      <a:endParaRPr lang="en-GB" sz="600" dirty="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dirty="0">
                          <a:effectLst/>
                        </a:rPr>
                        <a:t> </a:t>
                      </a:r>
                      <a:endParaRPr lang="en-GB" sz="600" dirty="0">
                        <a:effectLst/>
                        <a:latin typeface="Calibri" panose="020F0502020204030204" pitchFamily="34" charset="0"/>
                        <a:ea typeface="Calibri" panose="020F0502020204030204" pitchFamily="34" charset="0"/>
                      </a:endParaRPr>
                    </a:p>
                  </a:txBody>
                  <a:tcPr marL="35983" marR="35983" marT="0" marB="0">
                    <a:solidFill>
                      <a:schemeClr val="accent2">
                        <a:lumMod val="75000"/>
                      </a:schemeClr>
                    </a:solidFill>
                  </a:tcPr>
                </a:tc>
                <a:tc>
                  <a:txBody>
                    <a:bodyPr/>
                    <a:lstStyle/>
                    <a:p>
                      <a:pPr>
                        <a:lnSpc>
                          <a:spcPct val="150000"/>
                        </a:lnSpc>
                        <a:spcAft>
                          <a:spcPts val="800"/>
                        </a:spcAft>
                      </a:pPr>
                      <a:r>
                        <a:rPr lang="en-GB" sz="600" dirty="0">
                          <a:effectLst/>
                        </a:rPr>
                        <a:t> </a:t>
                      </a:r>
                      <a:endParaRPr lang="en-GB" sz="600" dirty="0">
                        <a:effectLst/>
                        <a:latin typeface="Calibri" panose="020F0502020204030204" pitchFamily="34" charset="0"/>
                        <a:ea typeface="Calibri" panose="020F0502020204030204" pitchFamily="34" charset="0"/>
                      </a:endParaRPr>
                    </a:p>
                  </a:txBody>
                  <a:tcPr marL="35983" marR="35983" marT="0" marB="0">
                    <a:solidFill>
                      <a:schemeClr val="accent2">
                        <a:lumMod val="75000"/>
                      </a:schemeClr>
                    </a:solidFill>
                  </a:tcPr>
                </a:tc>
                <a:tc>
                  <a:txBody>
                    <a:bodyPr/>
                    <a:lstStyle/>
                    <a:p>
                      <a:pPr>
                        <a:lnSpc>
                          <a:spcPct val="150000"/>
                        </a:lnSpc>
                        <a:spcAft>
                          <a:spcPts val="800"/>
                        </a:spcAft>
                      </a:pPr>
                      <a:r>
                        <a:rPr lang="en-GB" sz="600" dirty="0">
                          <a:effectLst/>
                        </a:rPr>
                        <a:t> </a:t>
                      </a:r>
                      <a:endParaRPr lang="en-GB" sz="600" dirty="0">
                        <a:effectLst/>
                        <a:latin typeface="Calibri" panose="020F0502020204030204" pitchFamily="34" charset="0"/>
                        <a:ea typeface="Calibri" panose="020F0502020204030204" pitchFamily="34" charset="0"/>
                      </a:endParaRPr>
                    </a:p>
                  </a:txBody>
                  <a:tcPr marL="35983" marR="35983" marT="0" marB="0">
                    <a:solidFill>
                      <a:schemeClr val="accent2">
                        <a:lumMod val="75000"/>
                      </a:schemeClr>
                    </a:solidFill>
                  </a:tcPr>
                </a:tc>
                <a:tc>
                  <a:txBody>
                    <a:bodyPr/>
                    <a:lstStyle/>
                    <a:p>
                      <a:pPr>
                        <a:lnSpc>
                          <a:spcPct val="150000"/>
                        </a:lnSpc>
                        <a:spcAft>
                          <a:spcPts val="800"/>
                        </a:spcAft>
                      </a:pPr>
                      <a:r>
                        <a:rPr lang="en-GB" sz="600" dirty="0">
                          <a:effectLst/>
                        </a:rPr>
                        <a:t> </a:t>
                      </a:r>
                      <a:endParaRPr lang="en-GB" sz="600" dirty="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extLst>
                  <a:ext uri="{0D108BD9-81ED-4DB2-BD59-A6C34878D82A}">
                    <a16:rowId xmlns:a16="http://schemas.microsoft.com/office/drawing/2014/main" val="10005"/>
                  </a:ext>
                </a:extLst>
              </a:tr>
              <a:tr h="309535">
                <a:tc>
                  <a:txBody>
                    <a:bodyPr/>
                    <a:lstStyle/>
                    <a:p>
                      <a:pPr marL="0" marR="0" lvl="0" indent="0" algn="l" defTabSz="457200" rtl="0" eaLnBrk="1" fontAlgn="auto" latinLnBrk="0" hangingPunct="1">
                        <a:lnSpc>
                          <a:spcPct val="150000"/>
                        </a:lnSpc>
                        <a:spcBef>
                          <a:spcPts val="0"/>
                        </a:spcBef>
                        <a:spcAft>
                          <a:spcPts val="800"/>
                        </a:spcAft>
                        <a:buClrTx/>
                        <a:buSzTx/>
                        <a:buFontTx/>
                        <a:buNone/>
                        <a:tabLst/>
                        <a:defRPr/>
                      </a:pPr>
                      <a:r>
                        <a:rPr lang="en-IN" sz="1580" b="0" kern="1200" dirty="0">
                          <a:solidFill>
                            <a:schemeClr val="dk1"/>
                          </a:solidFill>
                          <a:effectLst/>
                          <a:latin typeface="+mn-lt"/>
                          <a:ea typeface="Calibri" panose="020F0502020204030204" pitchFamily="34" charset="0"/>
                          <a:cs typeface="+mn-cs"/>
                        </a:rPr>
                        <a:t>Designing</a:t>
                      </a:r>
                      <a:r>
                        <a:rPr lang="en-IN" sz="1580" b="0" kern="1200" baseline="0" dirty="0">
                          <a:solidFill>
                            <a:schemeClr val="dk1"/>
                          </a:solidFill>
                          <a:effectLst/>
                          <a:latin typeface="+mn-lt"/>
                          <a:ea typeface="Calibri" panose="020F0502020204030204" pitchFamily="34" charset="0"/>
                          <a:cs typeface="+mn-cs"/>
                        </a:rPr>
                        <a:t> the survey questionnaire on Microsoft Forms</a:t>
                      </a:r>
                      <a:endParaRPr lang="en-GB" sz="1580" b="0" kern="1200" dirty="0">
                        <a:solidFill>
                          <a:schemeClr val="dk1"/>
                        </a:solidFill>
                        <a:effectLst/>
                        <a:latin typeface="+mn-lt"/>
                        <a:ea typeface="Calibri" panose="020F0502020204030204" pitchFamily="34" charset="0"/>
                        <a:cs typeface="+mn-cs"/>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dirty="0">
                          <a:effectLst/>
                        </a:rPr>
                        <a:t> </a:t>
                      </a:r>
                      <a:endParaRPr lang="en-GB" sz="600" dirty="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dirty="0">
                          <a:effectLst/>
                        </a:rPr>
                        <a:t> </a:t>
                      </a:r>
                      <a:endParaRPr lang="en-GB" sz="600" dirty="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dirty="0">
                          <a:effectLst/>
                        </a:rPr>
                        <a:t> </a:t>
                      </a:r>
                      <a:endParaRPr lang="en-GB" sz="600" dirty="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dirty="0">
                          <a:effectLst/>
                        </a:rPr>
                        <a:t> </a:t>
                      </a:r>
                      <a:endParaRPr lang="en-GB" sz="600" dirty="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dirty="0">
                          <a:effectLst/>
                        </a:rPr>
                        <a:t> </a:t>
                      </a:r>
                      <a:endParaRPr lang="en-GB" sz="600" dirty="0">
                        <a:effectLst/>
                        <a:latin typeface="Calibri" panose="020F0502020204030204" pitchFamily="34" charset="0"/>
                        <a:ea typeface="Calibri" panose="020F0502020204030204" pitchFamily="34" charset="0"/>
                      </a:endParaRPr>
                    </a:p>
                  </a:txBody>
                  <a:tcPr marL="35983" marR="35983" marT="0" marB="0">
                    <a:solidFill>
                      <a:srgbClr val="FFFF00"/>
                    </a:solidFill>
                  </a:tcPr>
                </a:tc>
                <a:tc>
                  <a:txBody>
                    <a:bodyPr/>
                    <a:lstStyle/>
                    <a:p>
                      <a:pPr>
                        <a:lnSpc>
                          <a:spcPct val="150000"/>
                        </a:lnSpc>
                        <a:spcAft>
                          <a:spcPts val="800"/>
                        </a:spcAft>
                      </a:pPr>
                      <a:r>
                        <a:rPr lang="en-GB" sz="600" dirty="0">
                          <a:effectLst/>
                        </a:rPr>
                        <a:t> </a:t>
                      </a:r>
                      <a:endParaRPr lang="en-GB" sz="600" dirty="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dirty="0">
                          <a:effectLst/>
                        </a:rPr>
                        <a:t> </a:t>
                      </a:r>
                      <a:endParaRPr lang="en-GB" sz="600" dirty="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dirty="0">
                          <a:effectLst/>
                        </a:rPr>
                        <a:t> </a:t>
                      </a:r>
                      <a:endParaRPr lang="en-GB" sz="600" dirty="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dirty="0">
                          <a:effectLst/>
                        </a:rPr>
                        <a:t> </a:t>
                      </a:r>
                      <a:endParaRPr lang="en-GB" sz="600" dirty="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extLst>
                  <a:ext uri="{0D108BD9-81ED-4DB2-BD59-A6C34878D82A}">
                    <a16:rowId xmlns:a16="http://schemas.microsoft.com/office/drawing/2014/main" val="10006"/>
                  </a:ext>
                </a:extLst>
              </a:tr>
              <a:tr h="309535">
                <a:tc>
                  <a:txBody>
                    <a:bodyPr/>
                    <a:lstStyle/>
                    <a:p>
                      <a:pPr>
                        <a:lnSpc>
                          <a:spcPct val="150000"/>
                        </a:lnSpc>
                        <a:spcAft>
                          <a:spcPts val="800"/>
                        </a:spcAft>
                      </a:pPr>
                      <a:r>
                        <a:rPr lang="en-IN" sz="1580" b="0" kern="1200" dirty="0">
                          <a:solidFill>
                            <a:schemeClr val="dk1"/>
                          </a:solidFill>
                          <a:effectLst/>
                          <a:latin typeface="+mn-lt"/>
                          <a:ea typeface="Calibri" panose="020F0502020204030204" pitchFamily="34" charset="0"/>
                          <a:cs typeface="+mn-cs"/>
                        </a:rPr>
                        <a:t>Formulating</a:t>
                      </a:r>
                      <a:r>
                        <a:rPr lang="en-IN" sz="1580" b="0" kern="1200" baseline="0" dirty="0">
                          <a:solidFill>
                            <a:schemeClr val="dk1"/>
                          </a:solidFill>
                          <a:effectLst/>
                          <a:latin typeface="+mn-lt"/>
                          <a:ea typeface="Calibri" panose="020F0502020204030204" pitchFamily="34" charset="0"/>
                          <a:cs typeface="+mn-cs"/>
                        </a:rPr>
                        <a:t> methodology chapter</a:t>
                      </a:r>
                      <a:endParaRPr lang="en-GB" sz="1580" b="0" kern="1200" dirty="0">
                        <a:solidFill>
                          <a:schemeClr val="dk1"/>
                        </a:solidFill>
                        <a:effectLst/>
                        <a:latin typeface="+mn-lt"/>
                        <a:ea typeface="Calibri" panose="020F0502020204030204" pitchFamily="34" charset="0"/>
                        <a:cs typeface="+mn-cs"/>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dirty="0">
                          <a:effectLst/>
                        </a:rPr>
                        <a:t> </a:t>
                      </a:r>
                      <a:endParaRPr lang="en-GB" sz="600" dirty="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dirty="0">
                          <a:effectLst/>
                        </a:rPr>
                        <a:t> </a:t>
                      </a:r>
                      <a:endParaRPr lang="en-GB" sz="600" dirty="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dirty="0">
                          <a:effectLst/>
                        </a:rPr>
                        <a:t> </a:t>
                      </a:r>
                      <a:endParaRPr lang="en-GB" sz="600" dirty="0">
                        <a:effectLst/>
                        <a:latin typeface="Calibri" panose="020F0502020204030204" pitchFamily="34" charset="0"/>
                        <a:ea typeface="Calibri" panose="020F0502020204030204" pitchFamily="34" charset="0"/>
                      </a:endParaRPr>
                    </a:p>
                  </a:txBody>
                  <a:tcPr marL="35983" marR="35983" marT="0" marB="0">
                    <a:solidFill>
                      <a:schemeClr val="accent1">
                        <a:lumMod val="75000"/>
                      </a:schemeClr>
                    </a:solidFill>
                  </a:tcPr>
                </a:tc>
                <a:tc>
                  <a:txBody>
                    <a:bodyPr/>
                    <a:lstStyle/>
                    <a:p>
                      <a:pPr>
                        <a:lnSpc>
                          <a:spcPct val="150000"/>
                        </a:lnSpc>
                        <a:spcAft>
                          <a:spcPts val="800"/>
                        </a:spcAft>
                      </a:pPr>
                      <a:r>
                        <a:rPr lang="en-GB" sz="600" dirty="0">
                          <a:effectLst/>
                        </a:rPr>
                        <a:t> </a:t>
                      </a:r>
                      <a:endParaRPr lang="en-GB" sz="600" dirty="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dirty="0">
                          <a:effectLst/>
                        </a:rPr>
                        <a:t> </a:t>
                      </a:r>
                      <a:endParaRPr lang="en-GB" sz="600" dirty="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dirty="0">
                          <a:effectLst/>
                        </a:rPr>
                        <a:t> </a:t>
                      </a:r>
                      <a:endParaRPr lang="en-GB" sz="600" dirty="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extLst>
                  <a:ext uri="{0D108BD9-81ED-4DB2-BD59-A6C34878D82A}">
                    <a16:rowId xmlns:a16="http://schemas.microsoft.com/office/drawing/2014/main" val="10007"/>
                  </a:ext>
                </a:extLst>
              </a:tr>
              <a:tr h="309535">
                <a:tc>
                  <a:txBody>
                    <a:bodyPr/>
                    <a:lstStyle/>
                    <a:p>
                      <a:pPr>
                        <a:lnSpc>
                          <a:spcPct val="150000"/>
                        </a:lnSpc>
                        <a:spcAft>
                          <a:spcPts val="800"/>
                        </a:spcAft>
                      </a:pPr>
                      <a:r>
                        <a:rPr lang="en-GB" sz="1580" dirty="0">
                          <a:effectLst/>
                          <a:latin typeface="+mj-lt"/>
                        </a:rPr>
                        <a:t>Sharing survey link to the participants and</a:t>
                      </a:r>
                      <a:r>
                        <a:rPr lang="en-GB" sz="1580" baseline="0" dirty="0">
                          <a:effectLst/>
                          <a:latin typeface="+mj-lt"/>
                        </a:rPr>
                        <a:t> gathering responses</a:t>
                      </a:r>
                      <a:endParaRPr lang="en-GB" sz="1580" b="0" dirty="0">
                        <a:effectLst/>
                        <a:latin typeface="+mj-lt"/>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dirty="0">
                          <a:effectLst/>
                        </a:rPr>
                        <a:t> </a:t>
                      </a:r>
                      <a:endParaRPr lang="en-GB" sz="600" dirty="0">
                        <a:effectLst/>
                        <a:latin typeface="Calibri" panose="020F0502020204030204" pitchFamily="34" charset="0"/>
                        <a:ea typeface="Calibri" panose="020F0502020204030204" pitchFamily="34" charset="0"/>
                      </a:endParaRPr>
                    </a:p>
                  </a:txBody>
                  <a:tcPr marL="35983" marR="35983" marT="0" marB="0">
                    <a:solidFill>
                      <a:schemeClr val="accent4">
                        <a:lumMod val="75000"/>
                      </a:schemeClr>
                    </a:solidFill>
                  </a:tcPr>
                </a:tc>
                <a:tc>
                  <a:txBody>
                    <a:bodyPr/>
                    <a:lstStyle/>
                    <a:p>
                      <a:pPr>
                        <a:lnSpc>
                          <a:spcPct val="150000"/>
                        </a:lnSpc>
                        <a:spcAft>
                          <a:spcPts val="800"/>
                        </a:spcAft>
                      </a:pPr>
                      <a:r>
                        <a:rPr lang="en-GB" sz="600" dirty="0">
                          <a:effectLst/>
                        </a:rPr>
                        <a:t> </a:t>
                      </a:r>
                      <a:endParaRPr lang="en-GB" sz="600" dirty="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dirty="0">
                          <a:effectLst/>
                        </a:rPr>
                        <a:t> </a:t>
                      </a:r>
                      <a:endParaRPr lang="en-GB" sz="600" dirty="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extLst>
                  <a:ext uri="{0D108BD9-81ED-4DB2-BD59-A6C34878D82A}">
                    <a16:rowId xmlns:a16="http://schemas.microsoft.com/office/drawing/2014/main" val="10008"/>
                  </a:ext>
                </a:extLst>
              </a:tr>
              <a:tr h="309535">
                <a:tc>
                  <a:txBody>
                    <a:bodyPr/>
                    <a:lstStyle/>
                    <a:p>
                      <a:pPr>
                        <a:lnSpc>
                          <a:spcPct val="150000"/>
                        </a:lnSpc>
                        <a:spcAft>
                          <a:spcPts val="800"/>
                        </a:spcAft>
                      </a:pPr>
                      <a:r>
                        <a:rPr lang="en-GB" sz="1580" dirty="0">
                          <a:effectLst/>
                          <a:latin typeface="+mj-lt"/>
                        </a:rPr>
                        <a:t>Analysing the data gathered through survey using Microsoft Excel</a:t>
                      </a:r>
                      <a:endParaRPr lang="en-GB" sz="1580" b="0" dirty="0">
                        <a:effectLst/>
                        <a:latin typeface="+mj-lt"/>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dirty="0">
                          <a:effectLst/>
                        </a:rPr>
                        <a:t> </a:t>
                      </a:r>
                      <a:endParaRPr lang="en-GB" sz="600" dirty="0">
                        <a:effectLst/>
                        <a:latin typeface="Calibri" panose="020F0502020204030204" pitchFamily="34" charset="0"/>
                        <a:ea typeface="Calibri" panose="020F0502020204030204" pitchFamily="34" charset="0"/>
                      </a:endParaRPr>
                    </a:p>
                  </a:txBody>
                  <a:tcPr marL="35983" marR="35983" marT="0" marB="0">
                    <a:solidFill>
                      <a:srgbClr val="99FF33"/>
                    </a:solidFill>
                  </a:tcPr>
                </a:tc>
                <a:tc>
                  <a:txBody>
                    <a:bodyPr/>
                    <a:lstStyle/>
                    <a:p>
                      <a:pPr>
                        <a:lnSpc>
                          <a:spcPct val="150000"/>
                        </a:lnSpc>
                        <a:spcAft>
                          <a:spcPts val="800"/>
                        </a:spcAft>
                      </a:pPr>
                      <a:r>
                        <a:rPr lang="en-GB" sz="600" dirty="0">
                          <a:effectLst/>
                        </a:rPr>
                        <a:t> </a:t>
                      </a:r>
                      <a:endParaRPr lang="en-GB" sz="600" dirty="0">
                        <a:effectLst/>
                        <a:latin typeface="Calibri" panose="020F0502020204030204" pitchFamily="34" charset="0"/>
                        <a:ea typeface="Calibri" panose="020F0502020204030204" pitchFamily="34" charset="0"/>
                      </a:endParaRPr>
                    </a:p>
                  </a:txBody>
                  <a:tcPr marL="35983" marR="35983" marT="0" marB="0">
                    <a:solidFill>
                      <a:srgbClr val="99FF33"/>
                    </a:solidFill>
                  </a:tcPr>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dirty="0">
                          <a:effectLst/>
                        </a:rPr>
                        <a:t> </a:t>
                      </a:r>
                      <a:endParaRPr lang="en-GB" sz="600" dirty="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extLst>
                  <a:ext uri="{0D108BD9-81ED-4DB2-BD59-A6C34878D82A}">
                    <a16:rowId xmlns:a16="http://schemas.microsoft.com/office/drawing/2014/main" val="10009"/>
                  </a:ext>
                </a:extLst>
              </a:tr>
              <a:tr h="311016">
                <a:tc>
                  <a:txBody>
                    <a:bodyPr/>
                    <a:lstStyle/>
                    <a:p>
                      <a:pPr>
                        <a:lnSpc>
                          <a:spcPct val="150000"/>
                        </a:lnSpc>
                        <a:spcAft>
                          <a:spcPts val="800"/>
                        </a:spcAft>
                      </a:pPr>
                      <a:r>
                        <a:rPr lang="en-GB" sz="1580" dirty="0">
                          <a:effectLst/>
                          <a:latin typeface="+mj-lt"/>
                        </a:rPr>
                        <a:t>Drafting data analysis and discussion chapter</a:t>
                      </a:r>
                      <a:endParaRPr lang="en-GB" sz="1580" b="0" dirty="0">
                        <a:effectLst/>
                        <a:latin typeface="+mj-lt"/>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dirty="0">
                          <a:effectLst/>
                        </a:rPr>
                        <a:t> </a:t>
                      </a:r>
                      <a:endParaRPr lang="en-GB" sz="600" dirty="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dirty="0">
                          <a:effectLst/>
                        </a:rPr>
                        <a:t> </a:t>
                      </a:r>
                      <a:endParaRPr lang="en-GB" sz="600" dirty="0">
                        <a:effectLst/>
                        <a:latin typeface="Calibri" panose="020F0502020204030204" pitchFamily="34" charset="0"/>
                        <a:ea typeface="Calibri" panose="020F0502020204030204" pitchFamily="34" charset="0"/>
                      </a:endParaRPr>
                    </a:p>
                  </a:txBody>
                  <a:tcPr marL="35983" marR="35983" marT="0" marB="0">
                    <a:solidFill>
                      <a:schemeClr val="tx2">
                        <a:lumMod val="25000"/>
                      </a:schemeClr>
                    </a:solidFill>
                  </a:tcPr>
                </a:tc>
                <a:tc>
                  <a:txBody>
                    <a:bodyPr/>
                    <a:lstStyle/>
                    <a:p>
                      <a:pPr>
                        <a:lnSpc>
                          <a:spcPct val="150000"/>
                        </a:lnSpc>
                        <a:spcAft>
                          <a:spcPts val="800"/>
                        </a:spcAft>
                      </a:pPr>
                      <a:r>
                        <a:rPr lang="en-GB" sz="600" dirty="0">
                          <a:effectLst/>
                        </a:rPr>
                        <a:t> </a:t>
                      </a:r>
                      <a:endParaRPr lang="en-GB" sz="600" dirty="0">
                        <a:effectLst/>
                        <a:latin typeface="Calibri" panose="020F0502020204030204" pitchFamily="34" charset="0"/>
                        <a:ea typeface="Calibri" panose="020F0502020204030204" pitchFamily="34" charset="0"/>
                      </a:endParaRPr>
                    </a:p>
                  </a:txBody>
                  <a:tcPr marL="35983" marR="35983" marT="0" marB="0">
                    <a:solidFill>
                      <a:schemeClr val="tx2">
                        <a:lumMod val="25000"/>
                      </a:schemeClr>
                    </a:solidFill>
                  </a:tcPr>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extLst>
                  <a:ext uri="{0D108BD9-81ED-4DB2-BD59-A6C34878D82A}">
                    <a16:rowId xmlns:a16="http://schemas.microsoft.com/office/drawing/2014/main" val="10010"/>
                  </a:ext>
                </a:extLst>
              </a:tr>
              <a:tr h="309535">
                <a:tc>
                  <a:txBody>
                    <a:bodyPr/>
                    <a:lstStyle/>
                    <a:p>
                      <a:pPr>
                        <a:lnSpc>
                          <a:spcPct val="150000"/>
                        </a:lnSpc>
                        <a:spcAft>
                          <a:spcPts val="800"/>
                        </a:spcAft>
                      </a:pPr>
                      <a:r>
                        <a:rPr lang="en-IN" sz="1580" b="0" dirty="0">
                          <a:effectLst/>
                          <a:latin typeface="+mj-lt"/>
                          <a:ea typeface="Calibri" panose="020F0502020204030204" pitchFamily="34" charset="0"/>
                        </a:rPr>
                        <a:t>Writing the final</a:t>
                      </a:r>
                      <a:r>
                        <a:rPr lang="en-IN" sz="1580" b="0" baseline="0" dirty="0">
                          <a:effectLst/>
                          <a:latin typeface="+mj-lt"/>
                          <a:ea typeface="Calibri" panose="020F0502020204030204" pitchFamily="34" charset="0"/>
                        </a:rPr>
                        <a:t> chapter of the study (conclusion and recommendations)</a:t>
                      </a:r>
                      <a:endParaRPr lang="en-GB" sz="1580" b="0" dirty="0">
                        <a:effectLst/>
                        <a:latin typeface="+mj-lt"/>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dirty="0">
                          <a:effectLst/>
                        </a:rPr>
                        <a:t> </a:t>
                      </a:r>
                      <a:endParaRPr lang="en-GB" sz="600" dirty="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dirty="0">
                          <a:effectLst/>
                        </a:rPr>
                        <a:t> </a:t>
                      </a:r>
                      <a:endParaRPr lang="en-GB" sz="600" dirty="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dirty="0">
                          <a:effectLst/>
                        </a:rPr>
                        <a:t> </a:t>
                      </a:r>
                      <a:endParaRPr lang="en-GB" sz="600" dirty="0">
                        <a:effectLst/>
                        <a:latin typeface="Calibri" panose="020F0502020204030204" pitchFamily="34" charset="0"/>
                        <a:ea typeface="Calibri" panose="020F0502020204030204" pitchFamily="34" charset="0"/>
                      </a:endParaRPr>
                    </a:p>
                  </a:txBody>
                  <a:tcPr marL="35983" marR="35983" marT="0" marB="0">
                    <a:solidFill>
                      <a:srgbClr val="663300"/>
                    </a:solidFill>
                  </a:tcPr>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extLst>
                  <a:ext uri="{0D108BD9-81ED-4DB2-BD59-A6C34878D82A}">
                    <a16:rowId xmlns:a16="http://schemas.microsoft.com/office/drawing/2014/main" val="10011"/>
                  </a:ext>
                </a:extLst>
              </a:tr>
              <a:tr h="324539">
                <a:tc>
                  <a:txBody>
                    <a:bodyPr/>
                    <a:lstStyle/>
                    <a:p>
                      <a:pPr>
                        <a:lnSpc>
                          <a:spcPct val="150000"/>
                        </a:lnSpc>
                        <a:spcAft>
                          <a:spcPts val="800"/>
                        </a:spcAft>
                      </a:pPr>
                      <a:r>
                        <a:rPr lang="en-GB" sz="1580" dirty="0">
                          <a:effectLst/>
                          <a:latin typeface="+mj-lt"/>
                        </a:rPr>
                        <a:t>Editing and proof-reading the work</a:t>
                      </a:r>
                      <a:endParaRPr lang="en-GB" sz="1580" b="0" dirty="0">
                        <a:effectLst/>
                        <a:latin typeface="+mj-lt"/>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a:effectLst/>
                        </a:rPr>
                        <a:t> </a:t>
                      </a:r>
                      <a:endParaRPr lang="en-GB" sz="60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dirty="0">
                          <a:effectLst/>
                        </a:rPr>
                        <a:t> </a:t>
                      </a:r>
                      <a:endParaRPr lang="en-GB" sz="600" dirty="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dirty="0">
                          <a:effectLst/>
                        </a:rPr>
                        <a:t> </a:t>
                      </a:r>
                      <a:endParaRPr lang="en-GB" sz="600" dirty="0">
                        <a:effectLst/>
                        <a:latin typeface="Calibri" panose="020F0502020204030204" pitchFamily="34" charset="0"/>
                        <a:ea typeface="Calibri" panose="020F0502020204030204" pitchFamily="34" charset="0"/>
                      </a:endParaRPr>
                    </a:p>
                  </a:txBody>
                  <a:tcPr marL="35983" marR="35983" marT="0" marB="0">
                    <a:solidFill>
                      <a:srgbClr val="FF0000"/>
                    </a:solidFill>
                  </a:tcPr>
                </a:tc>
                <a:tc>
                  <a:txBody>
                    <a:bodyPr/>
                    <a:lstStyle/>
                    <a:p>
                      <a:pPr>
                        <a:lnSpc>
                          <a:spcPct val="150000"/>
                        </a:lnSpc>
                        <a:spcAft>
                          <a:spcPts val="800"/>
                        </a:spcAft>
                      </a:pPr>
                      <a:r>
                        <a:rPr lang="en-GB" sz="600" dirty="0">
                          <a:effectLst/>
                        </a:rPr>
                        <a:t> </a:t>
                      </a:r>
                      <a:endParaRPr lang="en-GB" sz="600" dirty="0">
                        <a:effectLst/>
                        <a:latin typeface="Calibri" panose="020F0502020204030204" pitchFamily="34" charset="0"/>
                        <a:ea typeface="Calibri" panose="020F0502020204030204" pitchFamily="34" charset="0"/>
                      </a:endParaRPr>
                    </a:p>
                  </a:txBody>
                  <a:tcPr marL="35983" marR="35983" marT="0" marB="0"/>
                </a:tc>
                <a:extLst>
                  <a:ext uri="{0D108BD9-81ED-4DB2-BD59-A6C34878D82A}">
                    <a16:rowId xmlns:a16="http://schemas.microsoft.com/office/drawing/2014/main" val="10012"/>
                  </a:ext>
                </a:extLst>
              </a:tr>
              <a:tr h="309535">
                <a:tc>
                  <a:txBody>
                    <a:bodyPr/>
                    <a:lstStyle/>
                    <a:p>
                      <a:pPr>
                        <a:lnSpc>
                          <a:spcPct val="150000"/>
                        </a:lnSpc>
                        <a:spcAft>
                          <a:spcPts val="800"/>
                        </a:spcAft>
                      </a:pPr>
                      <a:r>
                        <a:rPr lang="en-GB" sz="1580" dirty="0">
                          <a:effectLst/>
                          <a:latin typeface="+mj-lt"/>
                        </a:rPr>
                        <a:t>Final</a:t>
                      </a:r>
                      <a:r>
                        <a:rPr lang="en-GB" sz="1580" baseline="0" dirty="0">
                          <a:effectLst/>
                          <a:latin typeface="+mj-lt"/>
                        </a:rPr>
                        <a:t> submission</a:t>
                      </a:r>
                      <a:endParaRPr lang="en-GB" sz="1580" b="0" dirty="0">
                        <a:effectLst/>
                        <a:latin typeface="+mj-lt"/>
                        <a:ea typeface="Calibri" panose="020F0502020204030204" pitchFamily="34" charset="0"/>
                      </a:endParaRPr>
                    </a:p>
                  </a:txBody>
                  <a:tcPr marL="35983" marR="35983" marT="0" marB="0"/>
                </a:tc>
                <a:tc>
                  <a:txBody>
                    <a:bodyPr/>
                    <a:lstStyle/>
                    <a:p>
                      <a:pPr>
                        <a:lnSpc>
                          <a:spcPct val="150000"/>
                        </a:lnSpc>
                        <a:spcAft>
                          <a:spcPts val="800"/>
                        </a:spcAft>
                      </a:pPr>
                      <a:r>
                        <a:rPr lang="en-GB" sz="600" dirty="0">
                          <a:effectLst/>
                        </a:rPr>
                        <a:t> </a:t>
                      </a:r>
                      <a:endParaRPr lang="en-GB" sz="600" dirty="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dirty="0">
                          <a:effectLst/>
                        </a:rPr>
                        <a:t> </a:t>
                      </a:r>
                      <a:endParaRPr lang="en-GB" sz="600" dirty="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dirty="0">
                          <a:effectLst/>
                        </a:rPr>
                        <a:t> </a:t>
                      </a:r>
                      <a:endParaRPr lang="en-GB" sz="600" dirty="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dirty="0">
                          <a:effectLst/>
                        </a:rPr>
                        <a:t> </a:t>
                      </a:r>
                      <a:endParaRPr lang="en-GB" sz="600" dirty="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dirty="0">
                          <a:effectLst/>
                        </a:rPr>
                        <a:t> </a:t>
                      </a:r>
                      <a:endParaRPr lang="en-GB" sz="600" dirty="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dirty="0">
                          <a:effectLst/>
                        </a:rPr>
                        <a:t> </a:t>
                      </a:r>
                      <a:endParaRPr lang="en-GB" sz="600" dirty="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dirty="0">
                          <a:effectLst/>
                        </a:rPr>
                        <a:t> </a:t>
                      </a:r>
                      <a:endParaRPr lang="en-GB" sz="600" dirty="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dirty="0">
                          <a:effectLst/>
                        </a:rPr>
                        <a:t> </a:t>
                      </a:r>
                      <a:endParaRPr lang="en-GB" sz="600" dirty="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dirty="0">
                          <a:effectLst/>
                        </a:rPr>
                        <a:t> </a:t>
                      </a:r>
                      <a:endParaRPr lang="en-GB" sz="600" dirty="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dirty="0">
                          <a:effectLst/>
                        </a:rPr>
                        <a:t> </a:t>
                      </a:r>
                      <a:endParaRPr lang="en-GB" sz="600" dirty="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dirty="0">
                          <a:effectLst/>
                        </a:rPr>
                        <a:t> </a:t>
                      </a:r>
                      <a:endParaRPr lang="en-GB" sz="600" dirty="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dirty="0">
                          <a:effectLst/>
                        </a:rPr>
                        <a:t> </a:t>
                      </a:r>
                      <a:endParaRPr lang="en-GB" sz="600" dirty="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dirty="0">
                          <a:effectLst/>
                        </a:rPr>
                        <a:t> </a:t>
                      </a:r>
                      <a:endParaRPr lang="en-GB" sz="600" dirty="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dirty="0">
                          <a:effectLst/>
                        </a:rPr>
                        <a:t> </a:t>
                      </a:r>
                      <a:endParaRPr lang="en-GB" sz="600" dirty="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dirty="0">
                          <a:effectLst/>
                        </a:rPr>
                        <a:t> </a:t>
                      </a:r>
                      <a:endParaRPr lang="en-GB" sz="600" dirty="0">
                        <a:effectLst/>
                        <a:latin typeface="Calibri" panose="020F0502020204030204" pitchFamily="34" charset="0"/>
                        <a:ea typeface="Calibri" panose="020F0502020204030204" pitchFamily="34" charset="0"/>
                      </a:endParaRPr>
                    </a:p>
                  </a:txBody>
                  <a:tcPr marL="35983" marR="35983" marT="0" marB="0"/>
                </a:tc>
                <a:tc>
                  <a:txBody>
                    <a:bodyPr/>
                    <a:lstStyle/>
                    <a:p>
                      <a:pPr>
                        <a:lnSpc>
                          <a:spcPct val="150000"/>
                        </a:lnSpc>
                        <a:spcAft>
                          <a:spcPts val="800"/>
                        </a:spcAft>
                      </a:pPr>
                      <a:r>
                        <a:rPr lang="en-GB" sz="600" dirty="0">
                          <a:effectLst/>
                        </a:rPr>
                        <a:t> </a:t>
                      </a:r>
                      <a:endParaRPr lang="en-GB" sz="600" dirty="0">
                        <a:effectLst/>
                        <a:latin typeface="Calibri" panose="020F0502020204030204" pitchFamily="34" charset="0"/>
                        <a:ea typeface="Calibri" panose="020F0502020204030204" pitchFamily="34" charset="0"/>
                      </a:endParaRPr>
                    </a:p>
                  </a:txBody>
                  <a:tcPr marL="35983" marR="35983" marT="0" marB="0">
                    <a:solidFill>
                      <a:srgbClr val="66FFFF"/>
                    </a:solidFill>
                  </a:tcPr>
                </a:tc>
                <a:extLst>
                  <a:ext uri="{0D108BD9-81ED-4DB2-BD59-A6C34878D82A}">
                    <a16:rowId xmlns:a16="http://schemas.microsoft.com/office/drawing/2014/main" val="10013"/>
                  </a:ext>
                </a:extLst>
              </a:tr>
            </a:tbl>
          </a:graphicData>
        </a:graphic>
      </p:graphicFrame>
      <p:sp>
        <p:nvSpPr>
          <p:cNvPr id="9" name="Title 1"/>
          <p:cNvSpPr>
            <a:spLocks noGrp="1"/>
          </p:cNvSpPr>
          <p:nvPr>
            <p:ph type="title"/>
          </p:nvPr>
        </p:nvSpPr>
        <p:spPr>
          <a:xfrm>
            <a:off x="1731310" y="427802"/>
            <a:ext cx="8911687" cy="760918"/>
          </a:xfrm>
        </p:spPr>
        <p:txBody>
          <a:bodyPr/>
          <a:lstStyle/>
          <a:p>
            <a:pPr algn="ctr"/>
            <a:r>
              <a:rPr lang="en-IN" b="1" dirty="0"/>
              <a:t>Gantt Chart</a:t>
            </a:r>
            <a:endParaRPr lang="en-GB" b="1" dirty="0"/>
          </a:p>
        </p:txBody>
      </p:sp>
    </p:spTree>
    <p:extLst>
      <p:ext uri="{BB962C8B-B14F-4D97-AF65-F5344CB8AC3E}">
        <p14:creationId xmlns:p14="http://schemas.microsoft.com/office/powerpoint/2010/main" val="336266859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txBox="1">
            <a:spLocks/>
          </p:cNvSpPr>
          <p:nvPr/>
        </p:nvSpPr>
        <p:spPr>
          <a:xfrm>
            <a:off x="1780376" y="352340"/>
            <a:ext cx="8911687" cy="1280890"/>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IN" b="1" dirty="0"/>
              <a:t>References</a:t>
            </a:r>
            <a:endParaRPr lang="en-GB" b="1" dirty="0"/>
          </a:p>
        </p:txBody>
      </p:sp>
      <p:pic>
        <p:nvPicPr>
          <p:cNvPr id="4" name="Picture 3"/>
          <p:cNvPicPr>
            <a:picLocks noChangeAspect="1"/>
          </p:cNvPicPr>
          <p:nvPr/>
        </p:nvPicPr>
        <p:blipFill rotWithShape="1">
          <a:blip r:embed="rId2"/>
          <a:srcRect l="25325" t="17684" r="22779" b="17558"/>
          <a:stretch/>
        </p:blipFill>
        <p:spPr>
          <a:xfrm>
            <a:off x="7746035" y="160420"/>
            <a:ext cx="1301712" cy="1267327"/>
          </a:xfrm>
          <a:prstGeom prst="ellipse">
            <a:avLst/>
          </a:prstGeom>
        </p:spPr>
      </p:pic>
      <p:sp>
        <p:nvSpPr>
          <p:cNvPr id="2" name="Content Placeholder 1"/>
          <p:cNvSpPr>
            <a:spLocks noGrp="1"/>
          </p:cNvSpPr>
          <p:nvPr>
            <p:ph idx="1"/>
          </p:nvPr>
        </p:nvSpPr>
        <p:spPr>
          <a:xfrm>
            <a:off x="770710" y="1358537"/>
            <a:ext cx="11234055" cy="5538653"/>
          </a:xfrm>
        </p:spPr>
        <p:txBody>
          <a:bodyPr>
            <a:noAutofit/>
          </a:bodyPr>
          <a:lstStyle/>
          <a:p>
            <a:r>
              <a:rPr lang="en-IN" sz="1500"/>
              <a:t>Abdullah, M. </a:t>
            </a:r>
            <a:r>
              <a:rPr lang="en-IN" sz="1500" dirty="0"/>
              <a:t>(2023) ‘How to Protect Teens From the Risks of Social Media’, </a:t>
            </a:r>
            <a:r>
              <a:rPr lang="en-IN" sz="1500" i="1" dirty="0"/>
              <a:t>Greater Good Magazine. </a:t>
            </a:r>
            <a:r>
              <a:rPr lang="en-IN" sz="1500" dirty="0"/>
              <a:t>Available at: </a:t>
            </a:r>
            <a:r>
              <a:rPr lang="en-IN" sz="1500" u="sng" dirty="0">
                <a:hlinkClick r:id="rId3"/>
              </a:rPr>
              <a:t>https://greatergood.berkeley.edu/article/item/how_to_protect_teens_from_the_risks_of_social_media</a:t>
            </a:r>
            <a:r>
              <a:rPr lang="en-IN" sz="1500" dirty="0"/>
              <a:t> (Accessed 3rd November 2023).</a:t>
            </a:r>
            <a:endParaRPr lang="en-GB" sz="1500"/>
          </a:p>
          <a:p>
            <a:r>
              <a:rPr lang="en-IN" sz="1500"/>
              <a:t>Azem, L., Al Alwani, R., Lucas, A., Alsaadi, B., Njihia, G., Bibi, B., Alzubaidi, M. </a:t>
            </a:r>
            <a:r>
              <a:rPr lang="en-IN" sz="1500" dirty="0"/>
              <a:t>and </a:t>
            </a:r>
            <a:r>
              <a:rPr lang="en-IN" sz="1500" dirty="0" err="1"/>
              <a:t>Househ</a:t>
            </a:r>
            <a:r>
              <a:rPr lang="en-IN" sz="1500" dirty="0"/>
              <a:t>, M. (2023) ‘Social Media Use and Depression in Adolescents: A Scoping Review’, </a:t>
            </a:r>
            <a:r>
              <a:rPr lang="en-IN" sz="1500" i="1" dirty="0" err="1"/>
              <a:t>Behavioral</a:t>
            </a:r>
            <a:r>
              <a:rPr lang="en-IN" sz="1500" i="1" dirty="0"/>
              <a:t> Sciences</a:t>
            </a:r>
            <a:r>
              <a:rPr lang="en-IN" sz="1500" dirty="0"/>
              <a:t>, 13(475), pp.1-16.</a:t>
            </a:r>
            <a:endParaRPr lang="en-GB" sz="1500"/>
          </a:p>
          <a:p>
            <a:r>
              <a:rPr lang="en-IN" sz="1500"/>
              <a:t>Bernard, H.R. </a:t>
            </a:r>
            <a:r>
              <a:rPr lang="en-IN" sz="1500" dirty="0"/>
              <a:t>(2013) </a:t>
            </a:r>
            <a:r>
              <a:rPr lang="en-IN" sz="1500" i="1" dirty="0"/>
              <a:t>Social research methods: Qualitative and quantitative approaches. </a:t>
            </a:r>
            <a:r>
              <a:rPr lang="en-IN" sz="1500" dirty="0"/>
              <a:t>2nd edition. London: SAGE Publication Ltd.</a:t>
            </a:r>
            <a:endParaRPr lang="en-GB" sz="1500"/>
          </a:p>
          <a:p>
            <a:r>
              <a:rPr lang="en-IN" sz="1500"/>
              <a:t>Bertot, J.C., Jaeger, P.T. </a:t>
            </a:r>
            <a:r>
              <a:rPr lang="en-IN" sz="1500" dirty="0"/>
              <a:t>and Hansen, D. (2012) ‘The impact of polices on government social media usage: Issues, challenges, and recommendations’, </a:t>
            </a:r>
            <a:r>
              <a:rPr lang="en-IN" sz="1500" i="1" dirty="0"/>
              <a:t>Government Information Quarterly</a:t>
            </a:r>
            <a:r>
              <a:rPr lang="en-IN" sz="1500" dirty="0"/>
              <a:t>, 29(1), pp.30-40.</a:t>
            </a:r>
            <a:endParaRPr lang="en-GB" sz="1500"/>
          </a:p>
          <a:p>
            <a:r>
              <a:rPr lang="en-IN" sz="1500"/>
              <a:t>Carr C. </a:t>
            </a:r>
            <a:r>
              <a:rPr lang="en-IN" sz="1500" dirty="0"/>
              <a:t>T. and Hayes R. A. (2015) ‘Social media: Defining, developing, and divining’, </a:t>
            </a:r>
            <a:r>
              <a:rPr lang="en-IN" sz="1500" i="1" dirty="0"/>
              <a:t>Atlantic Journal of Communication</a:t>
            </a:r>
            <a:r>
              <a:rPr lang="en-IN" sz="1500" dirty="0"/>
              <a:t>, 23(1), 46–65.</a:t>
            </a:r>
            <a:endParaRPr lang="en-GB" sz="1500"/>
          </a:p>
          <a:p>
            <a:r>
              <a:rPr lang="en-IN" sz="1500"/>
              <a:t>Copeland, M., Siennick, S.E., Feinberg, M.E., Moody, J. </a:t>
            </a:r>
            <a:r>
              <a:rPr lang="en-IN" sz="1500" dirty="0"/>
              <a:t>and Ragan, D.T. (2019) ‘Social ties cut both ways: self-harm and adolescent peer networks’, </a:t>
            </a:r>
            <a:r>
              <a:rPr lang="en-IN" sz="1500" i="1" dirty="0"/>
              <a:t>Journal of Youth and Adolescence</a:t>
            </a:r>
            <a:r>
              <a:rPr lang="en-IN" sz="1500" dirty="0"/>
              <a:t>, 48, pp.1506-1518.</a:t>
            </a:r>
            <a:endParaRPr lang="en-GB" sz="1500"/>
          </a:p>
          <a:p>
            <a:r>
              <a:rPr lang="en-IN" sz="1500"/>
              <a:t>Creswell, J.W. </a:t>
            </a:r>
            <a:r>
              <a:rPr lang="en-IN" sz="1500" dirty="0"/>
              <a:t>(2014) </a:t>
            </a:r>
            <a:r>
              <a:rPr lang="en-IN" sz="1500" i="1" dirty="0"/>
              <a:t>Research design: Qualitative, quantitative, and mixed methods approaches. </a:t>
            </a:r>
            <a:r>
              <a:rPr lang="en-IN" sz="1500" dirty="0"/>
              <a:t>4th edition. London: SAGE Publications Ltd.</a:t>
            </a:r>
            <a:endParaRPr lang="en-GB" sz="1500"/>
          </a:p>
          <a:p>
            <a:r>
              <a:rPr lang="en-IN" sz="1500"/>
              <a:t>Crowther, D. </a:t>
            </a:r>
            <a:r>
              <a:rPr lang="en-IN" sz="1500" dirty="0"/>
              <a:t>and Lancaster, G. (2012) </a:t>
            </a:r>
            <a:r>
              <a:rPr lang="en-IN" sz="1500" i="1" dirty="0"/>
              <a:t>Research methods</a:t>
            </a:r>
            <a:r>
              <a:rPr lang="en-IN" sz="1500" dirty="0"/>
              <a:t>. 2nd edition. Oxford: Elsevier </a:t>
            </a:r>
            <a:r>
              <a:rPr lang="en-IN" sz="1500" dirty="0" err="1"/>
              <a:t>Butterwrth</a:t>
            </a:r>
            <a:r>
              <a:rPr lang="en-IN" sz="1500" dirty="0"/>
              <a:t>-Heinemann.</a:t>
            </a:r>
            <a:endParaRPr lang="en-GB" sz="1500"/>
          </a:p>
          <a:p>
            <a:r>
              <a:rPr lang="en-IN" sz="1500"/>
              <a:t>Dennen, V.P., Choi, H. </a:t>
            </a:r>
            <a:r>
              <a:rPr lang="en-IN" sz="1500" dirty="0"/>
              <a:t>and Word, K. (2020) ‘Social media, teenagers, and the school context: a scoping review of research in education and related fields’ </a:t>
            </a:r>
            <a:r>
              <a:rPr lang="en-IN" sz="1500" i="1" dirty="0"/>
              <a:t>Educational Technology Research and Development</a:t>
            </a:r>
            <a:r>
              <a:rPr lang="en-IN" sz="1500" dirty="0"/>
              <a:t>, 68, pp.1635-1658.</a:t>
            </a:r>
            <a:endParaRPr lang="en-GB" sz="1500"/>
          </a:p>
        </p:txBody>
      </p:sp>
    </p:spTree>
    <p:extLst>
      <p:ext uri="{BB962C8B-B14F-4D97-AF65-F5344CB8AC3E}">
        <p14:creationId xmlns:p14="http://schemas.microsoft.com/office/powerpoint/2010/main" val="63553205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txBox="1">
            <a:spLocks/>
          </p:cNvSpPr>
          <p:nvPr/>
        </p:nvSpPr>
        <p:spPr>
          <a:xfrm>
            <a:off x="1780376" y="352340"/>
            <a:ext cx="8911687" cy="1280890"/>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IN" b="1" dirty="0"/>
              <a:t>References</a:t>
            </a:r>
            <a:endParaRPr lang="en-GB" b="1" dirty="0"/>
          </a:p>
        </p:txBody>
      </p:sp>
      <p:pic>
        <p:nvPicPr>
          <p:cNvPr id="4" name="Picture 3"/>
          <p:cNvPicPr>
            <a:picLocks noChangeAspect="1"/>
          </p:cNvPicPr>
          <p:nvPr/>
        </p:nvPicPr>
        <p:blipFill rotWithShape="1">
          <a:blip r:embed="rId2"/>
          <a:srcRect l="25325" t="17684" r="22779" b="17558"/>
          <a:stretch/>
        </p:blipFill>
        <p:spPr>
          <a:xfrm>
            <a:off x="7746035" y="160420"/>
            <a:ext cx="1301712" cy="1267327"/>
          </a:xfrm>
          <a:prstGeom prst="ellipse">
            <a:avLst/>
          </a:prstGeom>
        </p:spPr>
      </p:pic>
      <p:sp>
        <p:nvSpPr>
          <p:cNvPr id="2" name="Content Placeholder 1"/>
          <p:cNvSpPr>
            <a:spLocks noGrp="1"/>
          </p:cNvSpPr>
          <p:nvPr>
            <p:ph idx="1"/>
          </p:nvPr>
        </p:nvSpPr>
        <p:spPr>
          <a:xfrm>
            <a:off x="770710" y="1358537"/>
            <a:ext cx="11234055" cy="5538653"/>
          </a:xfrm>
        </p:spPr>
        <p:txBody>
          <a:bodyPr>
            <a:noAutofit/>
          </a:bodyPr>
          <a:lstStyle/>
          <a:p>
            <a:r>
              <a:rPr lang="en-US" sz="1500" dirty="0" err="1"/>
              <a:t>Elfil</a:t>
            </a:r>
            <a:r>
              <a:rPr lang="en-US" sz="1500" dirty="0"/>
              <a:t>, M. and </a:t>
            </a:r>
            <a:r>
              <a:rPr lang="en-US" sz="1500" dirty="0" err="1"/>
              <a:t>Negida</a:t>
            </a:r>
            <a:r>
              <a:rPr lang="en-US" sz="1500" dirty="0"/>
              <a:t>, A. (2017) ‘Sampling methods in clinical research; an educational review’, </a:t>
            </a:r>
            <a:r>
              <a:rPr lang="en-US" sz="1500" i="1" dirty="0"/>
              <a:t>Emergency,</a:t>
            </a:r>
            <a:r>
              <a:rPr lang="en-US" sz="1500" dirty="0"/>
              <a:t> 5(1), pp. 1-3.</a:t>
            </a:r>
          </a:p>
          <a:p>
            <a:r>
              <a:rPr lang="en-US" sz="1500" dirty="0"/>
              <a:t>Fowler, F. J. (2013) </a:t>
            </a:r>
            <a:r>
              <a:rPr lang="en-US" sz="1500" i="1" dirty="0"/>
              <a:t>Survey Research Methods. </a:t>
            </a:r>
            <a:r>
              <a:rPr lang="en-US" sz="1500" dirty="0"/>
              <a:t>5th edition. Thousand Oak: SAGE Publication.</a:t>
            </a:r>
          </a:p>
          <a:p>
            <a:r>
              <a:rPr lang="en-US" sz="1500" dirty="0"/>
              <a:t>GOV. UK (n. d.) </a:t>
            </a:r>
            <a:r>
              <a:rPr lang="en-US" sz="1500" i="1" dirty="0"/>
              <a:t>Data protection</a:t>
            </a:r>
            <a:r>
              <a:rPr lang="en-US" sz="1500" dirty="0"/>
              <a:t>. Available at: </a:t>
            </a:r>
            <a:r>
              <a:rPr lang="en-US" sz="1500" dirty="0">
                <a:hlinkClick r:id="rId3"/>
              </a:rPr>
              <a:t>https://www.gov.uk/data-protection</a:t>
            </a:r>
            <a:r>
              <a:rPr lang="en-US" sz="1500" dirty="0"/>
              <a:t> (Accessed: 2 November 2023).</a:t>
            </a:r>
          </a:p>
          <a:p>
            <a:r>
              <a:rPr lang="en-US" sz="1500" dirty="0"/>
              <a:t>Gupta, C., </a:t>
            </a:r>
            <a:r>
              <a:rPr lang="en-US" sz="1500" dirty="0" err="1"/>
              <a:t>Jogdand</a:t>
            </a:r>
            <a:r>
              <a:rPr lang="en-US" sz="1500" dirty="0"/>
              <a:t>, S., Kumar, M., GUPTA, C. and </a:t>
            </a:r>
            <a:r>
              <a:rPr lang="en-US" sz="1500" dirty="0" err="1"/>
              <a:t>Jogdand</a:t>
            </a:r>
            <a:r>
              <a:rPr lang="en-US" sz="1500" dirty="0"/>
              <a:t>, S.D. (2022) ‘Reviewing the Impact of Social Media on the Mental Health of Adolescents and Young Adults’, </a:t>
            </a:r>
            <a:r>
              <a:rPr lang="en-US" sz="1500" i="1" dirty="0" err="1"/>
              <a:t>Cureus</a:t>
            </a:r>
            <a:r>
              <a:rPr lang="en-US" sz="1500" dirty="0"/>
              <a:t>, 14(10), pp. 1-5.</a:t>
            </a:r>
          </a:p>
          <a:p>
            <a:r>
              <a:rPr lang="en-US" sz="1500" dirty="0"/>
              <a:t>Han, B. (2018) ‘Social media burnout: definition, measurement instrument, and why we care’, </a:t>
            </a:r>
            <a:r>
              <a:rPr lang="en-US" sz="1500" i="1" dirty="0"/>
              <a:t>Journal of Computer Information Systems,</a:t>
            </a:r>
            <a:r>
              <a:rPr lang="en-US" sz="1500" dirty="0"/>
              <a:t> 58(2), pp.122-130.</a:t>
            </a:r>
          </a:p>
          <a:p>
            <a:r>
              <a:rPr lang="en-US" sz="1500" dirty="0"/>
              <a:t>Kang, H., Shin, W. and Huang, J. (2022) ‘Teens' privacy management on video-sharing social media: the roles of perceived privacy risk and parental mediation’, </a:t>
            </a:r>
            <a:r>
              <a:rPr lang="en-US" sz="1500" i="1" dirty="0"/>
              <a:t>Internet Research</a:t>
            </a:r>
            <a:r>
              <a:rPr lang="en-US" sz="1500" dirty="0"/>
              <a:t>, 32 (1), pp. 312-334.</a:t>
            </a:r>
          </a:p>
          <a:p>
            <a:r>
              <a:rPr lang="en-US" sz="1500" dirty="0" err="1"/>
              <a:t>Khalaf</a:t>
            </a:r>
            <a:r>
              <a:rPr lang="en-US" sz="1500" dirty="0"/>
              <a:t>, A.M., </a:t>
            </a:r>
            <a:r>
              <a:rPr lang="en-US" sz="1500" dirty="0" err="1"/>
              <a:t>Alubied</a:t>
            </a:r>
            <a:r>
              <a:rPr lang="en-US" sz="1500" dirty="0"/>
              <a:t>, A.A., </a:t>
            </a:r>
            <a:r>
              <a:rPr lang="en-US" sz="1500" dirty="0" err="1"/>
              <a:t>Khalaf</a:t>
            </a:r>
            <a:r>
              <a:rPr lang="en-US" sz="1500" dirty="0"/>
              <a:t>, A.M., </a:t>
            </a:r>
            <a:r>
              <a:rPr lang="en-US" sz="1500" dirty="0" err="1"/>
              <a:t>Rifaey</a:t>
            </a:r>
            <a:r>
              <a:rPr lang="en-US" sz="1500" dirty="0"/>
              <a:t>, A.A., </a:t>
            </a:r>
            <a:r>
              <a:rPr lang="en-US" sz="1500" dirty="0" err="1"/>
              <a:t>Alubied</a:t>
            </a:r>
            <a:r>
              <a:rPr lang="en-US" sz="1500" dirty="0"/>
              <a:t>, A., </a:t>
            </a:r>
            <a:r>
              <a:rPr lang="en-US" sz="1500" dirty="0" err="1"/>
              <a:t>Khalaf</a:t>
            </a:r>
            <a:r>
              <a:rPr lang="en-US" sz="1500" dirty="0"/>
              <a:t>, A.M. and </a:t>
            </a:r>
            <a:r>
              <a:rPr lang="en-US" sz="1500" dirty="0" err="1"/>
              <a:t>Rifaey</a:t>
            </a:r>
            <a:r>
              <a:rPr lang="en-US" sz="1500" dirty="0"/>
              <a:t>, A. (2023) ‘The impact of social media on the mental health of adolescents and young adults: a systematic review’, </a:t>
            </a:r>
            <a:r>
              <a:rPr lang="en-US" sz="1500" i="1" dirty="0" err="1"/>
              <a:t>Cureus</a:t>
            </a:r>
            <a:r>
              <a:rPr lang="en-US" sz="1500" i="1" dirty="0"/>
              <a:t>,</a:t>
            </a:r>
            <a:r>
              <a:rPr lang="en-US" sz="1500" dirty="0"/>
              <a:t> 15(8), pp. 1-10.</a:t>
            </a:r>
          </a:p>
          <a:p>
            <a:r>
              <a:rPr lang="en-US" sz="1500" dirty="0"/>
              <a:t>McNeill, P. and Chapman, S. (2005) </a:t>
            </a:r>
            <a:r>
              <a:rPr lang="en-US" sz="1500" i="1" dirty="0"/>
              <a:t>Research methods</a:t>
            </a:r>
            <a:r>
              <a:rPr lang="en-US" sz="1500" dirty="0"/>
              <a:t>. 3rd edition. Oxon: Routledge.</a:t>
            </a:r>
          </a:p>
          <a:p>
            <a:r>
              <a:rPr lang="en-US" sz="1500" dirty="0"/>
              <a:t>Montgomery, K.C. (2015) ‘Youth and surveillance in the Facebook era: Policy interventions and social implications’, </a:t>
            </a:r>
            <a:r>
              <a:rPr lang="en-US" sz="1500" i="1" dirty="0"/>
              <a:t>Telecommunications Policy, </a:t>
            </a:r>
            <a:r>
              <a:rPr lang="en-US" sz="1500" dirty="0"/>
              <a:t>39(9), pp.771-786.</a:t>
            </a:r>
          </a:p>
          <a:p>
            <a:r>
              <a:rPr lang="en-US" sz="1500" dirty="0"/>
              <a:t>NHS (2016) </a:t>
            </a:r>
            <a:r>
              <a:rPr lang="en-US" sz="1500" i="1" dirty="0"/>
              <a:t>A report investigating the stigma faced by young people experiencing mental health difficulties. </a:t>
            </a:r>
            <a:r>
              <a:rPr lang="en-US" sz="1500" dirty="0"/>
              <a:t>Available at: </a:t>
            </a:r>
            <a:r>
              <a:rPr lang="en-US" sz="1500" dirty="0">
                <a:hlinkClick r:id="rId4"/>
              </a:rPr>
              <a:t>https://www.ymca.org.uk/wp-content/uploads/2016/10/IAMWHOLE-v1.1.pdf</a:t>
            </a:r>
            <a:r>
              <a:rPr lang="en-US" sz="1500" dirty="0"/>
              <a:t> (Accessed 30th October 2023).</a:t>
            </a:r>
          </a:p>
        </p:txBody>
      </p:sp>
    </p:spTree>
    <p:extLst>
      <p:ext uri="{BB962C8B-B14F-4D97-AF65-F5344CB8AC3E}">
        <p14:creationId xmlns:p14="http://schemas.microsoft.com/office/powerpoint/2010/main" val="381912616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txBox="1">
            <a:spLocks/>
          </p:cNvSpPr>
          <p:nvPr/>
        </p:nvSpPr>
        <p:spPr>
          <a:xfrm>
            <a:off x="1780376" y="352340"/>
            <a:ext cx="8911687" cy="1280890"/>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IN" b="1" dirty="0"/>
              <a:t>References</a:t>
            </a:r>
            <a:endParaRPr lang="en-GB" b="1" dirty="0"/>
          </a:p>
        </p:txBody>
      </p:sp>
      <p:pic>
        <p:nvPicPr>
          <p:cNvPr id="4" name="Picture 3"/>
          <p:cNvPicPr>
            <a:picLocks noChangeAspect="1"/>
          </p:cNvPicPr>
          <p:nvPr/>
        </p:nvPicPr>
        <p:blipFill rotWithShape="1">
          <a:blip r:embed="rId2"/>
          <a:srcRect l="25325" t="17684" r="22779" b="17558"/>
          <a:stretch/>
        </p:blipFill>
        <p:spPr>
          <a:xfrm>
            <a:off x="7746035" y="160420"/>
            <a:ext cx="1301712" cy="1267327"/>
          </a:xfrm>
          <a:prstGeom prst="ellipse">
            <a:avLst/>
          </a:prstGeom>
        </p:spPr>
      </p:pic>
      <p:sp>
        <p:nvSpPr>
          <p:cNvPr id="2" name="Content Placeholder 1"/>
          <p:cNvSpPr>
            <a:spLocks noGrp="1"/>
          </p:cNvSpPr>
          <p:nvPr>
            <p:ph idx="1"/>
          </p:nvPr>
        </p:nvSpPr>
        <p:spPr>
          <a:xfrm>
            <a:off x="770710" y="1358537"/>
            <a:ext cx="11234055" cy="5538653"/>
          </a:xfrm>
        </p:spPr>
        <p:txBody>
          <a:bodyPr>
            <a:noAutofit/>
          </a:bodyPr>
          <a:lstStyle/>
          <a:p>
            <a:r>
              <a:rPr lang="en-IN" sz="1500" dirty="0"/>
              <a:t>O’Reilly, M., Dogra, N., Whiteman, N., Hughes, J., </a:t>
            </a:r>
            <a:r>
              <a:rPr lang="en-IN" sz="1500" dirty="0" err="1"/>
              <a:t>Eruyar</a:t>
            </a:r>
            <a:r>
              <a:rPr lang="en-IN" sz="1500" dirty="0"/>
              <a:t>, S. and Reilly, P. (2018) ‘Is social media bad for mental health and wellbeing? Exploring the perspectives of adolescents’, </a:t>
            </a:r>
            <a:r>
              <a:rPr lang="en-IN" sz="1500" i="1" dirty="0"/>
              <a:t>Clinical Child Psychology and Psychiatry</a:t>
            </a:r>
            <a:r>
              <a:rPr lang="en-IN" sz="1500" dirty="0"/>
              <a:t>, 23(4), pp.601-613.</a:t>
            </a:r>
            <a:endParaRPr lang="en-GB" sz="1500" dirty="0"/>
          </a:p>
          <a:p>
            <a:r>
              <a:rPr lang="en-IN" sz="1500" dirty="0" err="1"/>
              <a:t>Roblyer</a:t>
            </a:r>
            <a:r>
              <a:rPr lang="en-IN" sz="1500" dirty="0"/>
              <a:t>, M.D., McDaniel, M., Webb, M., Herman, J. and Witty, J.V. (2010) ‘Findings on Facebook in higher education: A comparison of college faculty and student uses and perceptions of social networking sites’, </a:t>
            </a:r>
            <a:r>
              <a:rPr lang="en-IN" sz="1500" i="1" dirty="0"/>
              <a:t>The Internet and Higher Education</a:t>
            </a:r>
            <a:r>
              <a:rPr lang="en-IN" sz="1500" dirty="0"/>
              <a:t>, 13(3), pp.134-140.</a:t>
            </a:r>
            <a:endParaRPr lang="en-GB" sz="1500" dirty="0"/>
          </a:p>
          <a:p>
            <a:r>
              <a:rPr lang="en-IN" sz="1500" dirty="0"/>
              <a:t>Rose, S., </a:t>
            </a:r>
            <a:r>
              <a:rPr lang="en-IN" sz="1500" dirty="0" err="1"/>
              <a:t>Spinks</a:t>
            </a:r>
            <a:r>
              <a:rPr lang="en-IN" sz="1500" dirty="0"/>
              <a:t>, N. and </a:t>
            </a:r>
            <a:r>
              <a:rPr lang="en-IN" sz="1500" dirty="0" err="1"/>
              <a:t>Canhoto</a:t>
            </a:r>
            <a:r>
              <a:rPr lang="en-IN" sz="1500" dirty="0"/>
              <a:t>, A.I. (2014) </a:t>
            </a:r>
            <a:r>
              <a:rPr lang="en-IN" sz="1500" i="1" dirty="0"/>
              <a:t>Management research: Applying the principles.</a:t>
            </a:r>
            <a:r>
              <a:rPr lang="en-IN" sz="1500" dirty="0"/>
              <a:t> 1st edition. Oxon: Routledge.</a:t>
            </a:r>
            <a:endParaRPr lang="en-GB" sz="1500" dirty="0"/>
          </a:p>
          <a:p>
            <a:r>
              <a:rPr lang="en-IN" sz="1500" dirty="0"/>
              <a:t>Royal Society for Public Health (2017) </a:t>
            </a:r>
            <a:r>
              <a:rPr lang="en-IN" sz="1500" i="1" dirty="0"/>
              <a:t>Social media and young people's mental health and wellbeing</a:t>
            </a:r>
            <a:r>
              <a:rPr lang="en-IN" sz="1500" dirty="0"/>
              <a:t>. Available at: </a:t>
            </a:r>
            <a:r>
              <a:rPr lang="en-IN" sz="1500" u="sng" dirty="0">
                <a:hlinkClick r:id="rId3"/>
              </a:rPr>
              <a:t>https://www.rsph.org.uk/static/uploaded/d125b27c-0b62-41c5-a2c0155a8887cd01.pdf</a:t>
            </a:r>
            <a:r>
              <a:rPr lang="en-IN" sz="1500" dirty="0"/>
              <a:t> (Accessed 1st November 2023).</a:t>
            </a:r>
            <a:endParaRPr lang="en-GB" sz="1500" dirty="0"/>
          </a:p>
          <a:p>
            <a:r>
              <a:rPr lang="en-IN" sz="1500" dirty="0"/>
              <a:t>Saunders, M., Lewis, P. and Thornhill, A. (2019) </a:t>
            </a:r>
            <a:r>
              <a:rPr lang="en-IN" sz="1500" i="1" dirty="0"/>
              <a:t>Research Methods for Business Students.</a:t>
            </a:r>
            <a:r>
              <a:rPr lang="en-IN" sz="1500" dirty="0"/>
              <a:t> 8th edition. Harlow: Pearson Education Ltd.</a:t>
            </a:r>
            <a:endParaRPr lang="en-GB" sz="1500" dirty="0"/>
          </a:p>
          <a:p>
            <a:r>
              <a:rPr lang="en-IN" sz="1500"/>
              <a:t>School for Public Health Research (2023) </a:t>
            </a:r>
            <a:r>
              <a:rPr lang="en-IN" sz="1500" i="1"/>
              <a:t>The impact of social media use on young people’s mental health. </a:t>
            </a:r>
            <a:r>
              <a:rPr lang="en-IN" sz="1500" dirty="0"/>
              <a:t>Available at: </a:t>
            </a:r>
            <a:r>
              <a:rPr lang="en-IN" sz="1500" u="sng" dirty="0">
                <a:hlinkClick r:id="rId4"/>
              </a:rPr>
              <a:t>https://sphr.nihr.ac.uk/news-and-events/news/the-impact-of-social-media-use-on-young-peoples-mental-health/#:~:text=New%20SPHR%20research%20published%20in,young%20people%20in%20the%20UK</a:t>
            </a:r>
            <a:r>
              <a:rPr lang="en-IN" sz="1500" dirty="0"/>
              <a:t>. (Accessed 2nd November 2023).</a:t>
            </a:r>
            <a:endParaRPr lang="en-GB" sz="1500"/>
          </a:p>
          <a:p>
            <a:r>
              <a:rPr lang="en-IN" sz="1500"/>
              <a:t>Turel, O. </a:t>
            </a:r>
            <a:r>
              <a:rPr lang="en-IN" sz="1500" dirty="0"/>
              <a:t>and </a:t>
            </a:r>
            <a:r>
              <a:rPr lang="en-IN" sz="1500" dirty="0" err="1"/>
              <a:t>Serenko</a:t>
            </a:r>
            <a:r>
              <a:rPr lang="en-IN" sz="1500" dirty="0"/>
              <a:t>, A. (2012) ‘The benefits and dangers of enjoyment with social networking websites’, </a:t>
            </a:r>
            <a:r>
              <a:rPr lang="en-IN" sz="1500" i="1" dirty="0"/>
              <a:t>European Journal of Information Systems</a:t>
            </a:r>
            <a:r>
              <a:rPr lang="en-IN" sz="1500" dirty="0"/>
              <a:t>, 21, pp.512-528.</a:t>
            </a:r>
            <a:endParaRPr lang="en-GB" sz="1500"/>
          </a:p>
          <a:p>
            <a:endParaRPr lang="en-US" sz="1500" dirty="0"/>
          </a:p>
        </p:txBody>
      </p:sp>
    </p:spTree>
    <p:extLst>
      <p:ext uri="{BB962C8B-B14F-4D97-AF65-F5344CB8AC3E}">
        <p14:creationId xmlns:p14="http://schemas.microsoft.com/office/powerpoint/2010/main" val="261228704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txBox="1">
            <a:spLocks/>
          </p:cNvSpPr>
          <p:nvPr/>
        </p:nvSpPr>
        <p:spPr>
          <a:xfrm>
            <a:off x="1780376" y="352340"/>
            <a:ext cx="8911687" cy="1280890"/>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IN" b="1" dirty="0"/>
              <a:t>References</a:t>
            </a:r>
            <a:endParaRPr lang="en-GB" b="1" dirty="0"/>
          </a:p>
        </p:txBody>
      </p:sp>
      <p:pic>
        <p:nvPicPr>
          <p:cNvPr id="4" name="Picture 3"/>
          <p:cNvPicPr>
            <a:picLocks noChangeAspect="1"/>
          </p:cNvPicPr>
          <p:nvPr/>
        </p:nvPicPr>
        <p:blipFill rotWithShape="1">
          <a:blip r:embed="rId2"/>
          <a:srcRect l="25325" t="17684" r="22779" b="17558"/>
          <a:stretch/>
        </p:blipFill>
        <p:spPr>
          <a:xfrm>
            <a:off x="7746035" y="160420"/>
            <a:ext cx="1301712" cy="1267327"/>
          </a:xfrm>
          <a:prstGeom prst="ellipse">
            <a:avLst/>
          </a:prstGeom>
        </p:spPr>
      </p:pic>
      <p:sp>
        <p:nvSpPr>
          <p:cNvPr id="2" name="Content Placeholder 1"/>
          <p:cNvSpPr>
            <a:spLocks noGrp="1"/>
          </p:cNvSpPr>
          <p:nvPr>
            <p:ph idx="1"/>
          </p:nvPr>
        </p:nvSpPr>
        <p:spPr>
          <a:xfrm>
            <a:off x="770710" y="1358537"/>
            <a:ext cx="11234055" cy="5538653"/>
          </a:xfrm>
        </p:spPr>
        <p:txBody>
          <a:bodyPr>
            <a:noAutofit/>
          </a:bodyPr>
          <a:lstStyle/>
          <a:p>
            <a:r>
              <a:rPr lang="en-IN" sz="1500" dirty="0" err="1"/>
              <a:t>Vaingankar</a:t>
            </a:r>
            <a:r>
              <a:rPr lang="en-IN" sz="1500" dirty="0"/>
              <a:t>, J.A., Van Dam, R.M., </a:t>
            </a:r>
            <a:r>
              <a:rPr lang="en-IN" sz="1500" dirty="0" err="1"/>
              <a:t>Samari</a:t>
            </a:r>
            <a:r>
              <a:rPr lang="en-IN" sz="1500" dirty="0"/>
              <a:t>, E., Chang, S., </a:t>
            </a:r>
            <a:r>
              <a:rPr lang="en-IN" sz="1500" dirty="0" err="1"/>
              <a:t>Seow</a:t>
            </a:r>
            <a:r>
              <a:rPr lang="en-IN" sz="1500" dirty="0"/>
              <a:t>, E., Chua, Y.C., Luo, N., </a:t>
            </a:r>
            <a:r>
              <a:rPr lang="en-IN" sz="1500" dirty="0" err="1"/>
              <a:t>Verma</a:t>
            </a:r>
            <a:r>
              <a:rPr lang="en-IN" sz="1500" dirty="0"/>
              <a:t>, S. and </a:t>
            </a:r>
            <a:r>
              <a:rPr lang="en-IN" sz="1500" dirty="0" err="1"/>
              <a:t>Subramaniam</a:t>
            </a:r>
            <a:r>
              <a:rPr lang="en-IN" sz="1500" dirty="0"/>
              <a:t>, M. (2022) ‘Social Media–Driven Routes to Positive Mental Health Among Youth: Qualitative Enquiry and Concept Mapping Study’, </a:t>
            </a:r>
            <a:r>
              <a:rPr lang="en-IN" sz="1500" i="1" dirty="0"/>
              <a:t>JMIR </a:t>
            </a:r>
            <a:r>
              <a:rPr lang="en-IN" sz="1500" i="1" dirty="0" err="1"/>
              <a:t>Pediatrics</a:t>
            </a:r>
            <a:r>
              <a:rPr lang="en-IN" sz="1500" i="1" dirty="0"/>
              <a:t> and Parenting</a:t>
            </a:r>
            <a:r>
              <a:rPr lang="en-IN" sz="1500" dirty="0"/>
              <a:t>, 5(1), pp.1-14.</a:t>
            </a:r>
            <a:endParaRPr lang="en-GB" sz="1500" dirty="0"/>
          </a:p>
          <a:p>
            <a:r>
              <a:rPr lang="en-GB" sz="1500" dirty="0" err="1"/>
              <a:t>Vogels</a:t>
            </a:r>
            <a:r>
              <a:rPr lang="en-GB" sz="1500" dirty="0"/>
              <a:t>, E. A., </a:t>
            </a:r>
            <a:r>
              <a:rPr lang="en-GB" sz="1500" dirty="0" err="1"/>
              <a:t>Gelles-Watnick</a:t>
            </a:r>
            <a:r>
              <a:rPr lang="en-GB" sz="1500" dirty="0"/>
              <a:t>, R., &amp; </a:t>
            </a:r>
            <a:r>
              <a:rPr lang="en-GB" sz="1500" dirty="0" err="1"/>
              <a:t>Massarat</a:t>
            </a:r>
            <a:r>
              <a:rPr lang="en-GB" sz="1500" dirty="0"/>
              <a:t>, N. (2022) ‘Teens, Social Media and Technology 2022’, </a:t>
            </a:r>
            <a:r>
              <a:rPr lang="en-GB" sz="1500" i="1" dirty="0"/>
              <a:t>Pew Research </a:t>
            </a:r>
            <a:r>
              <a:rPr lang="en-GB" sz="1500" i="1" dirty="0" err="1"/>
              <a:t>Center</a:t>
            </a:r>
            <a:r>
              <a:rPr lang="en-GB" sz="1500" dirty="0"/>
              <a:t>. Available at: </a:t>
            </a:r>
            <a:r>
              <a:rPr lang="en-GB" sz="1500" u="sng" dirty="0">
                <a:hlinkClick r:id="rId3"/>
              </a:rPr>
              <a:t>https://www.pewresearch.org/internet/2022/08/10/teens-social-media-and-technology-2022/</a:t>
            </a:r>
            <a:r>
              <a:rPr lang="en-GB" sz="1500" dirty="0"/>
              <a:t> (Accessed 31 October 2023).</a:t>
            </a:r>
          </a:p>
          <a:p>
            <a:r>
              <a:rPr lang="en-IN" sz="1500" dirty="0"/>
              <a:t>Wang, B. and Chen, J. (2022) ‘Parental intervention strategies and operating mechanism on adolescent social media use—The concept of literacy improvement based on interaction’, </a:t>
            </a:r>
            <a:r>
              <a:rPr lang="en-IN" sz="1500" i="1" dirty="0"/>
              <a:t>Frontiers in Psychology</a:t>
            </a:r>
            <a:r>
              <a:rPr lang="en-IN" sz="1500" dirty="0"/>
              <a:t>, 13, pp. 1-11.</a:t>
            </a:r>
            <a:endParaRPr lang="en-GB" sz="1500" dirty="0"/>
          </a:p>
          <a:p>
            <a:r>
              <a:rPr lang="en-IN" sz="1500" dirty="0"/>
              <a:t>Wilkinson, D. and </a:t>
            </a:r>
            <a:r>
              <a:rPr lang="en-IN" sz="1500" dirty="0" err="1"/>
              <a:t>Dokter</a:t>
            </a:r>
            <a:r>
              <a:rPr lang="en-IN" sz="1500" dirty="0"/>
              <a:t>, D. (2023) </a:t>
            </a:r>
            <a:r>
              <a:rPr lang="en-IN" sz="1500" i="1" dirty="0"/>
              <a:t>The Researcher’s Toolkit: The complete guide to practitioner research.</a:t>
            </a:r>
            <a:r>
              <a:rPr lang="en-IN" sz="1500" dirty="0"/>
              <a:t> 2nd edition. Oxon: Routledge.</a:t>
            </a:r>
            <a:endParaRPr lang="en-GB" sz="1500" dirty="0"/>
          </a:p>
          <a:p>
            <a:r>
              <a:rPr lang="en-IN" sz="1500" dirty="0"/>
              <a:t>Wilson, J.M. (2003) ‘Gantt charts: A centenary appreciation’, </a:t>
            </a:r>
            <a:r>
              <a:rPr lang="en-IN" sz="1500" i="1" dirty="0"/>
              <a:t>European Journal of Operational Research</a:t>
            </a:r>
            <a:r>
              <a:rPr lang="en-IN" sz="1500" dirty="0"/>
              <a:t>, 149(2), pp.430-437.</a:t>
            </a:r>
            <a:endParaRPr lang="en-GB" sz="1500" dirty="0"/>
          </a:p>
          <a:p>
            <a:r>
              <a:rPr lang="en-IN" sz="1500"/>
              <a:t>World Economic Forum (2022) </a:t>
            </a:r>
            <a:r>
              <a:rPr lang="en-IN" sz="1500" i="1"/>
              <a:t>These social media channels are where UK teens get their news</a:t>
            </a:r>
            <a:r>
              <a:rPr lang="en-IN" sz="1500"/>
              <a:t>. </a:t>
            </a:r>
            <a:r>
              <a:rPr lang="en-IN" sz="1500" dirty="0"/>
              <a:t>Available at: </a:t>
            </a:r>
            <a:r>
              <a:rPr lang="en-IN" sz="1500" u="sng" dirty="0">
                <a:hlinkClick r:id="rId4"/>
              </a:rPr>
              <a:t>https://www.weforum.org/agenda/2022/08/social-media-news-uk-instagram-tiktok-youtube/</a:t>
            </a:r>
            <a:r>
              <a:rPr lang="en-IN" sz="1500" dirty="0"/>
              <a:t> (Accessed 30 October 2023).</a:t>
            </a:r>
            <a:endParaRPr lang="en-GB" sz="1500"/>
          </a:p>
          <a:p>
            <a:r>
              <a:rPr lang="en-IN" sz="1500"/>
              <a:t>World Health Organization (2021) </a:t>
            </a:r>
            <a:r>
              <a:rPr lang="en-IN" sz="1500" i="1"/>
              <a:t>Mental health of adolescents.</a:t>
            </a:r>
            <a:r>
              <a:rPr lang="en-IN" sz="1500"/>
              <a:t> </a:t>
            </a:r>
            <a:r>
              <a:rPr lang="en-IN" sz="1500" dirty="0"/>
              <a:t>Available at: </a:t>
            </a:r>
            <a:r>
              <a:rPr lang="en-IN" sz="1500" u="sng" dirty="0">
                <a:hlinkClick r:id="rId5"/>
              </a:rPr>
              <a:t>https://www.who.int/news-room/fact-sheets/detail/adolescent-mental-health</a:t>
            </a:r>
            <a:r>
              <a:rPr lang="en-IN" sz="1500" dirty="0"/>
              <a:t> (Accessed 1st November 2023).</a:t>
            </a:r>
            <a:endParaRPr lang="en-GB" sz="1500"/>
          </a:p>
          <a:p>
            <a:r>
              <a:rPr lang="en-IN" sz="1500"/>
              <a:t>Yuan, H. </a:t>
            </a:r>
            <a:r>
              <a:rPr lang="en-IN" sz="1500" dirty="0"/>
              <a:t>(2022) ‘Effects of Social Media on Teenagers’ Mental Health’, </a:t>
            </a:r>
            <a:r>
              <a:rPr lang="en-US" sz="1500" i="1"/>
              <a:t>Advances in Social Science, Education and Humanities Research</a:t>
            </a:r>
            <a:r>
              <a:rPr lang="en-US" sz="1500"/>
              <a:t>, 653, </a:t>
            </a:r>
            <a:r>
              <a:rPr lang="en-IN" sz="1500"/>
              <a:t>pp. </a:t>
            </a:r>
            <a:r>
              <a:rPr lang="en-IN" sz="1500" dirty="0"/>
              <a:t>1069-1072.</a:t>
            </a:r>
            <a:endParaRPr lang="en-GB" sz="1500"/>
          </a:p>
          <a:p>
            <a:endParaRPr lang="en-US" sz="1500" dirty="0"/>
          </a:p>
        </p:txBody>
      </p:sp>
    </p:spTree>
    <p:extLst>
      <p:ext uri="{BB962C8B-B14F-4D97-AF65-F5344CB8AC3E}">
        <p14:creationId xmlns:p14="http://schemas.microsoft.com/office/powerpoint/2010/main" val="13040200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gradFill>
          <a:gsLst>
            <a:gs pos="0">
              <a:schemeClr val="accent1"/>
            </a:gs>
            <a:gs pos="71000">
              <a:schemeClr val="accent3"/>
            </a:gs>
          </a:gsLst>
          <a:lin ang="2700000" scaled="1"/>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3F2CC0B-D5F1-40B8-9CC6-4A36850B66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light spots">
            <a:extLst>
              <a:ext uri="{FF2B5EF4-FFF2-40B4-BE49-F238E27FC236}">
                <a16:creationId xmlns:a16="http://schemas.microsoft.com/office/drawing/2014/main" id="{1A23FE0C-9A67-334E-9B7F-83AA9CF636A8}"/>
              </a:ext>
            </a:extLst>
          </p:cNvPr>
          <p:cNvPicPr>
            <a:picLocks noChangeAspect="1"/>
          </p:cNvPicPr>
          <p:nvPr/>
        </p:nvPicPr>
        <p:blipFill rotWithShape="1">
          <a:blip r:embed="rId3" cstate="print">
            <a:duotone>
              <a:schemeClr val="bg2">
                <a:shade val="45000"/>
                <a:satMod val="135000"/>
              </a:schemeClr>
              <a:prstClr val="white"/>
            </a:duotone>
            <a:alphaModFix amt="40000"/>
            <a:extLst>
              <a:ext uri="{28A0092B-C50C-407E-A947-70E740481C1C}">
                <a14:useLocalDpi xmlns:a14="http://schemas.microsoft.com/office/drawing/2010/main"/>
              </a:ext>
            </a:extLst>
          </a:blip>
          <a:srcRect/>
          <a:stretch/>
        </p:blipFill>
        <p:spPr>
          <a:xfrm>
            <a:off x="0" y="5"/>
            <a:ext cx="12192000" cy="6857990"/>
          </a:xfrm>
          <a:prstGeom prst="rect">
            <a:avLst/>
          </a:prstGeom>
        </p:spPr>
      </p:pic>
      <p:sp>
        <p:nvSpPr>
          <p:cNvPr id="2" name="Title 1">
            <a:extLst>
              <a:ext uri="{FF2B5EF4-FFF2-40B4-BE49-F238E27FC236}">
                <a16:creationId xmlns:a16="http://schemas.microsoft.com/office/drawing/2014/main" id="{F266081D-517B-5D43-A7B4-E67DDEDC0B31}"/>
              </a:ext>
            </a:extLst>
          </p:cNvPr>
          <p:cNvSpPr>
            <a:spLocks noGrp="1"/>
          </p:cNvSpPr>
          <p:nvPr>
            <p:ph type="ctrTitle"/>
          </p:nvPr>
        </p:nvSpPr>
        <p:spPr>
          <a:xfrm>
            <a:off x="4593773" y="2575043"/>
            <a:ext cx="3908544" cy="1070947"/>
          </a:xfrm>
        </p:spPr>
        <p:txBody>
          <a:bodyPr>
            <a:normAutofit/>
          </a:bodyPr>
          <a:lstStyle/>
          <a:p>
            <a:r>
              <a:rPr lang="en-US" dirty="0"/>
              <a:t>Thank you</a:t>
            </a:r>
          </a:p>
        </p:txBody>
      </p:sp>
      <p:grpSp>
        <p:nvGrpSpPr>
          <p:cNvPr id="12" name="Group 11">
            <a:extLst>
              <a:ext uri="{FF2B5EF4-FFF2-40B4-BE49-F238E27FC236}">
                <a16:creationId xmlns:a16="http://schemas.microsoft.com/office/drawing/2014/main" id="{631C6CE6-1810-44ED-A6D7-3FF53040AE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a:solidFill>
            <a:schemeClr val="accent1">
              <a:lumMod val="75000"/>
              <a:alpha val="40000"/>
            </a:schemeClr>
          </a:solidFill>
        </p:grpSpPr>
        <p:sp>
          <p:nvSpPr>
            <p:cNvPr id="13" name="Freeform 11">
              <a:extLst>
                <a:ext uri="{FF2B5EF4-FFF2-40B4-BE49-F238E27FC236}">
                  <a16:creationId xmlns:a16="http://schemas.microsoft.com/office/drawing/2014/main" id="{1F6D8BFE-D0D0-4BAE-9D5A-701DE7D3CE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14" name="Freeform 12">
              <a:extLst>
                <a:ext uri="{FF2B5EF4-FFF2-40B4-BE49-F238E27FC236}">
                  <a16:creationId xmlns:a16="http://schemas.microsoft.com/office/drawing/2014/main" id="{53F86D30-CEDB-4D96-AF73-AA3CD5A437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15" name="Freeform 13">
              <a:extLst>
                <a:ext uri="{FF2B5EF4-FFF2-40B4-BE49-F238E27FC236}">
                  <a16:creationId xmlns:a16="http://schemas.microsoft.com/office/drawing/2014/main" id="{F5187540-C4C8-410C-A395-69FCB1C86C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16" name="Freeform 14">
              <a:extLst>
                <a:ext uri="{FF2B5EF4-FFF2-40B4-BE49-F238E27FC236}">
                  <a16:creationId xmlns:a16="http://schemas.microsoft.com/office/drawing/2014/main" id="{75BD6E4A-797C-451B-B08F-D99C1A9D13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17" name="Freeform 15">
              <a:extLst>
                <a:ext uri="{FF2B5EF4-FFF2-40B4-BE49-F238E27FC236}">
                  <a16:creationId xmlns:a16="http://schemas.microsoft.com/office/drawing/2014/main" id="{0D241082-BAFA-462E-827B-5814B020F5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18" name="Freeform 16">
              <a:extLst>
                <a:ext uri="{FF2B5EF4-FFF2-40B4-BE49-F238E27FC236}">
                  <a16:creationId xmlns:a16="http://schemas.microsoft.com/office/drawing/2014/main" id="{2920CCBD-116D-450B-9608-99F05F7D78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19" name="Freeform 17">
              <a:extLst>
                <a:ext uri="{FF2B5EF4-FFF2-40B4-BE49-F238E27FC236}">
                  <a16:creationId xmlns:a16="http://schemas.microsoft.com/office/drawing/2014/main" id="{A57CD3DE-CEAF-4BD4-A5EF-24B3E622BB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20" name="Freeform 18">
              <a:extLst>
                <a:ext uri="{FF2B5EF4-FFF2-40B4-BE49-F238E27FC236}">
                  <a16:creationId xmlns:a16="http://schemas.microsoft.com/office/drawing/2014/main" id="{4EC3258C-366B-4629-A7D3-5173D3637D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21" name="Freeform 19">
              <a:extLst>
                <a:ext uri="{FF2B5EF4-FFF2-40B4-BE49-F238E27FC236}">
                  <a16:creationId xmlns:a16="http://schemas.microsoft.com/office/drawing/2014/main" id="{D444D63A-CE2B-4ACD-BA0E-4ADECAD86F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22" name="Freeform 20">
              <a:extLst>
                <a:ext uri="{FF2B5EF4-FFF2-40B4-BE49-F238E27FC236}">
                  <a16:creationId xmlns:a16="http://schemas.microsoft.com/office/drawing/2014/main" id="{7A504DF6-187A-4A54-96E8-3F3F28AAAA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23" name="Freeform 21">
              <a:extLst>
                <a:ext uri="{FF2B5EF4-FFF2-40B4-BE49-F238E27FC236}">
                  <a16:creationId xmlns:a16="http://schemas.microsoft.com/office/drawing/2014/main" id="{FE04C6F5-6DC5-4C7E-9278-9BE624FC78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24" name="Freeform 22">
              <a:extLst>
                <a:ext uri="{FF2B5EF4-FFF2-40B4-BE49-F238E27FC236}">
                  <a16:creationId xmlns:a16="http://schemas.microsoft.com/office/drawing/2014/main" id="{94A02D9B-E6A9-4D6A-9D2A-D81C768024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grpSp>
        <p:nvGrpSpPr>
          <p:cNvPr id="26" name="Group 25">
            <a:extLst>
              <a:ext uri="{FF2B5EF4-FFF2-40B4-BE49-F238E27FC236}">
                <a16:creationId xmlns:a16="http://schemas.microsoft.com/office/drawing/2014/main" id="{B78034A6-3565-46AA-9E73-1C954666ABB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30"/>
            <a:ext cx="2356675" cy="6853284"/>
            <a:chOff x="6627813" y="195452"/>
            <a:chExt cx="1952625" cy="5678299"/>
          </a:xfrm>
          <a:solidFill>
            <a:schemeClr val="accent1"/>
          </a:solidFill>
        </p:grpSpPr>
        <p:sp>
          <p:nvSpPr>
            <p:cNvPr id="27" name="Freeform 27">
              <a:extLst>
                <a:ext uri="{FF2B5EF4-FFF2-40B4-BE49-F238E27FC236}">
                  <a16:creationId xmlns:a16="http://schemas.microsoft.com/office/drawing/2014/main" id="{04947AA2-A772-42CB-9CEC-065095D3DC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452"/>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28" name="Freeform 28">
              <a:extLst>
                <a:ext uri="{FF2B5EF4-FFF2-40B4-BE49-F238E27FC236}">
                  <a16:creationId xmlns:a16="http://schemas.microsoft.com/office/drawing/2014/main" id="{83C52D84-DEC1-4E16-972E-8EEA5D5224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29" name="Freeform 29">
              <a:extLst>
                <a:ext uri="{FF2B5EF4-FFF2-40B4-BE49-F238E27FC236}">
                  <a16:creationId xmlns:a16="http://schemas.microsoft.com/office/drawing/2014/main" id="{2036A28D-EF09-41F7-906F-CF4053615A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30" name="Freeform 30">
              <a:extLst>
                <a:ext uri="{FF2B5EF4-FFF2-40B4-BE49-F238E27FC236}">
                  <a16:creationId xmlns:a16="http://schemas.microsoft.com/office/drawing/2014/main" id="{EE8D92C7-C907-4120-95E3-80E3DC85BB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31" name="Freeform 31">
              <a:extLst>
                <a:ext uri="{FF2B5EF4-FFF2-40B4-BE49-F238E27FC236}">
                  <a16:creationId xmlns:a16="http://schemas.microsoft.com/office/drawing/2014/main" id="{BBCEAAB8-CD22-41D7-B330-702682A27C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32" name="Freeform 32">
              <a:extLst>
                <a:ext uri="{FF2B5EF4-FFF2-40B4-BE49-F238E27FC236}">
                  <a16:creationId xmlns:a16="http://schemas.microsoft.com/office/drawing/2014/main" id="{6BBC1FEE-3D72-492B-8D8A-BE1A55076F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33" name="Freeform 33">
              <a:extLst>
                <a:ext uri="{FF2B5EF4-FFF2-40B4-BE49-F238E27FC236}">
                  <a16:creationId xmlns:a16="http://schemas.microsoft.com/office/drawing/2014/main" id="{C28C6E5C-C393-435C-96A1-AA2859BDCB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34" name="Freeform 34">
              <a:extLst>
                <a:ext uri="{FF2B5EF4-FFF2-40B4-BE49-F238E27FC236}">
                  <a16:creationId xmlns:a16="http://schemas.microsoft.com/office/drawing/2014/main" id="{2C2C991F-AC51-4DF5-B8DD-19B08C1CBF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35" name="Freeform 35">
              <a:extLst>
                <a:ext uri="{FF2B5EF4-FFF2-40B4-BE49-F238E27FC236}">
                  <a16:creationId xmlns:a16="http://schemas.microsoft.com/office/drawing/2014/main" id="{9C916B5F-285D-4F5A-9085-6781753AFB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36" name="Freeform 36">
              <a:extLst>
                <a:ext uri="{FF2B5EF4-FFF2-40B4-BE49-F238E27FC236}">
                  <a16:creationId xmlns:a16="http://schemas.microsoft.com/office/drawing/2014/main" id="{0375DD5F-9D17-4873-B697-3D44A5EBEC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37" name="Freeform 37">
              <a:extLst>
                <a:ext uri="{FF2B5EF4-FFF2-40B4-BE49-F238E27FC236}">
                  <a16:creationId xmlns:a16="http://schemas.microsoft.com/office/drawing/2014/main" id="{A159BBC7-6A8B-4612-94A8-56323452C7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38" name="Freeform 38">
              <a:extLst>
                <a:ext uri="{FF2B5EF4-FFF2-40B4-BE49-F238E27FC236}">
                  <a16:creationId xmlns:a16="http://schemas.microsoft.com/office/drawing/2014/main" id="{177C901C-F8DE-4C99-95C8-F8CA1B84F7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40" name="Rectangle 39">
            <a:extLst>
              <a:ext uri="{FF2B5EF4-FFF2-40B4-BE49-F238E27FC236}">
                <a16:creationId xmlns:a16="http://schemas.microsoft.com/office/drawing/2014/main" id="{D1D655F2-6D15-4265-ADEE-EF0075C139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42" name="Freeform 69">
            <a:extLst>
              <a:ext uri="{FF2B5EF4-FFF2-40B4-BE49-F238E27FC236}">
                <a16:creationId xmlns:a16="http://schemas.microsoft.com/office/drawing/2014/main" id="{3248A930-1A6E-4EFB-8213-D1AC735BE0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Tree>
    <p:extLst>
      <p:ext uri="{BB962C8B-B14F-4D97-AF65-F5344CB8AC3E}">
        <p14:creationId xmlns:p14="http://schemas.microsoft.com/office/powerpoint/2010/main" val="4063739934"/>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2C333A"/>
      </a:dk2>
      <a:lt2>
        <a:srgbClr val="D6ECED"/>
      </a:lt2>
      <a:accent1>
        <a:srgbClr val="DE32DE"/>
      </a:accent1>
      <a:accent2>
        <a:srgbClr val="F42B8A"/>
      </a:accent2>
      <a:accent3>
        <a:srgbClr val="349FE7"/>
      </a:accent3>
      <a:accent4>
        <a:srgbClr val="565FF8"/>
      </a:accent4>
      <a:accent5>
        <a:srgbClr val="876BE7"/>
      </a:accent5>
      <a:accent6>
        <a:srgbClr val="F268C2"/>
      </a:accent6>
      <a:hlink>
        <a:srgbClr val="F55CF9"/>
      </a:hlink>
      <a:folHlink>
        <a:srgbClr val="E8A0EE"/>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Status xmlns="71af3243-3dd4-4a8d-8c0d-dd76da1f02a5">Not started</Statu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b385d60f68dd989dca1fdc827799d853">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1911b479caf7b199da365455750e4572"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76428C60-BADF-461E-ACB1-6AC412BA55B1}">
  <ds:schemaRefs>
    <ds:schemaRef ds:uri="http://schemas.microsoft.com/sharepoint/v3/contenttype/forms"/>
  </ds:schemaRefs>
</ds:datastoreItem>
</file>

<file path=customXml/itemProps2.xml><?xml version="1.0" encoding="utf-8"?>
<ds:datastoreItem xmlns:ds="http://schemas.openxmlformats.org/officeDocument/2006/customXml" ds:itemID="{19791FE0-E525-44F5-B24B-E8E5757CF5F2}">
  <ds:schemaRefs>
    <ds:schemaRef ds:uri="http://schemas.microsoft.com/office/2006/documentManagement/types"/>
    <ds:schemaRef ds:uri="http://schemas.microsoft.com/office/2006/metadata/properties"/>
    <ds:schemaRef ds:uri="http://www.w3.org/XML/1998/namespace"/>
    <ds:schemaRef ds:uri="16c05727-aa75-4e4a-9b5f-8a80a1165891"/>
    <ds:schemaRef ds:uri="http://purl.org/dc/terms/"/>
    <ds:schemaRef ds:uri="71af3243-3dd4-4a8d-8c0d-dd76da1f02a5"/>
    <ds:schemaRef ds:uri="http://schemas.openxmlformats.org/package/2006/metadata/core-properties"/>
    <ds:schemaRef ds:uri="http://purl.org/dc/dcmitype/"/>
    <ds:schemaRef ds:uri="http://purl.org/dc/elements/1.1/"/>
    <ds:schemaRef ds:uri="http://schemas.microsoft.com/office/infopath/2007/PartnerControls"/>
  </ds:schemaRefs>
</ds:datastoreItem>
</file>

<file path=customXml/itemProps3.xml><?xml version="1.0" encoding="utf-8"?>
<ds:datastoreItem xmlns:ds="http://schemas.openxmlformats.org/officeDocument/2006/customXml" ds:itemID="{FE7010E9-D0D4-4763-90A3-DBAE37445A5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Event design</Template>
  <TotalTime>0</TotalTime>
  <Words>3176</Words>
  <Application>Microsoft Office PowerPoint</Application>
  <PresentationFormat>Widescreen</PresentationFormat>
  <Paragraphs>428</Paragraphs>
  <Slides>25</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25</vt:i4>
      </vt:variant>
    </vt:vector>
  </HeadingPairs>
  <TitlesOfParts>
    <vt:vector size="30" baseType="lpstr">
      <vt:lpstr>Arial</vt:lpstr>
      <vt:lpstr>Calibri</vt:lpstr>
      <vt:lpstr>Century Gothic</vt:lpstr>
      <vt:lpstr>Wingdings 3</vt:lpstr>
      <vt:lpstr>Wisp</vt:lpstr>
      <vt:lpstr>PowerPoint Presentation</vt:lpstr>
      <vt:lpstr>Analysing the impact of social media on the mental health of the UK teenagers</vt:lpstr>
      <vt:lpstr>Overview</vt:lpstr>
      <vt:lpstr>Introduction</vt:lpstr>
      <vt:lpstr>Introduction</vt:lpstr>
      <vt:lpstr>Rationale of the Study</vt:lpstr>
      <vt:lpstr>Rationale of the Study</vt:lpstr>
      <vt:lpstr>Research Aim and Objectives</vt:lpstr>
      <vt:lpstr>Research Questions</vt:lpstr>
      <vt:lpstr>Research Methodology</vt:lpstr>
      <vt:lpstr>Research Methodology</vt:lpstr>
      <vt:lpstr>Research Methodology</vt:lpstr>
      <vt:lpstr>Data Collection Methods</vt:lpstr>
      <vt:lpstr>Data Analysis Technique</vt:lpstr>
      <vt:lpstr>Ethical Consideration</vt:lpstr>
      <vt:lpstr>Implication of the Study</vt:lpstr>
      <vt:lpstr>Implication of the Study </vt:lpstr>
      <vt:lpstr>Implication of the Study </vt:lpstr>
      <vt:lpstr>Plan of Work and Time Schedule</vt:lpstr>
      <vt:lpstr>Gantt Chart</vt:lpstr>
      <vt:lpstr>PowerPoint Presentation</vt:lpstr>
      <vt:lpstr>PowerPoint Presentation</vt:lpstr>
      <vt:lpstr>PowerPoint Presentation</vt:lpstr>
      <vt:lpstr>PowerPoint Presentation</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2021-12-06T10:01:56Z</dcterms:created>
  <dcterms:modified xsi:type="dcterms:W3CDTF">2023-11-15T11:46:39Z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