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3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36FBC3-3034-4707-8AC6-DED808AB7E43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3A9F2D-49C9-49EE-BF3A-5CF84B0BC03F}">
      <dgm:prSet/>
      <dgm:spPr/>
      <dgm:t>
        <a:bodyPr/>
        <a:lstStyle/>
        <a:p>
          <a:r>
            <a:rPr lang="en-GB" dirty="0"/>
            <a:t>S.W.O.T stands for :-</a:t>
          </a:r>
          <a:endParaRPr lang="en-US" dirty="0"/>
        </a:p>
      </dgm:t>
    </dgm:pt>
    <dgm:pt modelId="{202ECB95-3B94-4C71-9485-2CDE0AFFAA7C}" type="parTrans" cxnId="{42048F7A-BF7D-4544-A11E-6478FEF02E8E}">
      <dgm:prSet/>
      <dgm:spPr/>
      <dgm:t>
        <a:bodyPr/>
        <a:lstStyle/>
        <a:p>
          <a:endParaRPr lang="en-US"/>
        </a:p>
      </dgm:t>
    </dgm:pt>
    <dgm:pt modelId="{C7B4B859-5283-4736-B846-CCFBC0ED3672}" type="sibTrans" cxnId="{42048F7A-BF7D-4544-A11E-6478FEF02E8E}">
      <dgm:prSet/>
      <dgm:spPr/>
      <dgm:t>
        <a:bodyPr/>
        <a:lstStyle/>
        <a:p>
          <a:endParaRPr lang="en-US"/>
        </a:p>
      </dgm:t>
    </dgm:pt>
    <dgm:pt modelId="{1755522C-1E44-4636-8441-6D4D24E7CFEA}">
      <dgm:prSet/>
      <dgm:spPr/>
      <dgm:t>
        <a:bodyPr/>
        <a:lstStyle/>
        <a:p>
          <a:r>
            <a:rPr lang="en-GB"/>
            <a:t>Strength </a:t>
          </a:r>
          <a:endParaRPr lang="en-US"/>
        </a:p>
      </dgm:t>
    </dgm:pt>
    <dgm:pt modelId="{E1D7DDDD-8D56-484E-8DF0-372159867C40}" type="parTrans" cxnId="{1F586A9B-2299-4EDC-B14A-E2AA48B9CFAB}">
      <dgm:prSet/>
      <dgm:spPr/>
      <dgm:t>
        <a:bodyPr/>
        <a:lstStyle/>
        <a:p>
          <a:endParaRPr lang="en-US"/>
        </a:p>
      </dgm:t>
    </dgm:pt>
    <dgm:pt modelId="{A5CCE259-29F0-4A7D-BD9F-C11665027437}" type="sibTrans" cxnId="{1F586A9B-2299-4EDC-B14A-E2AA48B9CFAB}">
      <dgm:prSet/>
      <dgm:spPr/>
      <dgm:t>
        <a:bodyPr/>
        <a:lstStyle/>
        <a:p>
          <a:endParaRPr lang="en-US"/>
        </a:p>
      </dgm:t>
    </dgm:pt>
    <dgm:pt modelId="{3344A4DF-BA22-423A-A4F5-47E789D02DC2}">
      <dgm:prSet/>
      <dgm:spPr/>
      <dgm:t>
        <a:bodyPr/>
        <a:lstStyle/>
        <a:p>
          <a:r>
            <a:rPr lang="en-GB"/>
            <a:t>Weakness</a:t>
          </a:r>
          <a:endParaRPr lang="en-US"/>
        </a:p>
      </dgm:t>
    </dgm:pt>
    <dgm:pt modelId="{86EFC029-6020-4C6A-BF5D-7A56F8B53618}" type="parTrans" cxnId="{9E19CFA5-850F-40B7-9336-E8DA02F05C64}">
      <dgm:prSet/>
      <dgm:spPr/>
      <dgm:t>
        <a:bodyPr/>
        <a:lstStyle/>
        <a:p>
          <a:endParaRPr lang="en-US"/>
        </a:p>
      </dgm:t>
    </dgm:pt>
    <dgm:pt modelId="{B5CFE7F7-1F60-4D87-AFB8-14423C935F7B}" type="sibTrans" cxnId="{9E19CFA5-850F-40B7-9336-E8DA02F05C64}">
      <dgm:prSet/>
      <dgm:spPr/>
      <dgm:t>
        <a:bodyPr/>
        <a:lstStyle/>
        <a:p>
          <a:endParaRPr lang="en-US"/>
        </a:p>
      </dgm:t>
    </dgm:pt>
    <dgm:pt modelId="{11B403C7-4230-41EC-856B-18A7B4751910}">
      <dgm:prSet/>
      <dgm:spPr/>
      <dgm:t>
        <a:bodyPr/>
        <a:lstStyle/>
        <a:p>
          <a:r>
            <a:rPr lang="en-GB"/>
            <a:t>Opportunity's </a:t>
          </a:r>
          <a:endParaRPr lang="en-US"/>
        </a:p>
      </dgm:t>
    </dgm:pt>
    <dgm:pt modelId="{20C7F70F-348A-4755-9EF0-503722019D54}" type="parTrans" cxnId="{799E1BE6-2BA3-4D95-84DF-C09E5A8526A6}">
      <dgm:prSet/>
      <dgm:spPr/>
      <dgm:t>
        <a:bodyPr/>
        <a:lstStyle/>
        <a:p>
          <a:endParaRPr lang="en-US"/>
        </a:p>
      </dgm:t>
    </dgm:pt>
    <dgm:pt modelId="{C134DFC5-0C47-4522-9165-06FEE540D0C5}" type="sibTrans" cxnId="{799E1BE6-2BA3-4D95-84DF-C09E5A8526A6}">
      <dgm:prSet/>
      <dgm:spPr/>
      <dgm:t>
        <a:bodyPr/>
        <a:lstStyle/>
        <a:p>
          <a:endParaRPr lang="en-US"/>
        </a:p>
      </dgm:t>
    </dgm:pt>
    <dgm:pt modelId="{980E6B3C-4968-4C98-8637-4D824E39A031}">
      <dgm:prSet/>
      <dgm:spPr/>
      <dgm:t>
        <a:bodyPr/>
        <a:lstStyle/>
        <a:p>
          <a:r>
            <a:rPr lang="en-GB"/>
            <a:t>Threats </a:t>
          </a:r>
          <a:endParaRPr lang="en-US"/>
        </a:p>
      </dgm:t>
    </dgm:pt>
    <dgm:pt modelId="{BBE3DB77-619E-4061-A247-E5F9F6796C5B}" type="parTrans" cxnId="{853E5E11-0A03-4F0B-8F03-BF58D6FE401D}">
      <dgm:prSet/>
      <dgm:spPr/>
      <dgm:t>
        <a:bodyPr/>
        <a:lstStyle/>
        <a:p>
          <a:endParaRPr lang="en-US"/>
        </a:p>
      </dgm:t>
    </dgm:pt>
    <dgm:pt modelId="{A9CEB88A-1E01-4F18-B61E-1A0A4B907274}" type="sibTrans" cxnId="{853E5E11-0A03-4F0B-8F03-BF58D6FE401D}">
      <dgm:prSet/>
      <dgm:spPr/>
      <dgm:t>
        <a:bodyPr/>
        <a:lstStyle/>
        <a:p>
          <a:endParaRPr lang="en-US"/>
        </a:p>
      </dgm:t>
    </dgm:pt>
    <dgm:pt modelId="{989CD56F-BB87-45C8-AA16-7137904281EE}" type="pres">
      <dgm:prSet presAssocID="{5236FBC3-3034-4707-8AC6-DED808AB7E43}" presName="outerComposite" presStyleCnt="0">
        <dgm:presLayoutVars>
          <dgm:chMax val="5"/>
          <dgm:dir/>
          <dgm:resizeHandles val="exact"/>
        </dgm:presLayoutVars>
      </dgm:prSet>
      <dgm:spPr/>
    </dgm:pt>
    <dgm:pt modelId="{EC9999E2-A2AE-47B0-83CA-CACCF9A34D09}" type="pres">
      <dgm:prSet presAssocID="{5236FBC3-3034-4707-8AC6-DED808AB7E43}" presName="dummyMaxCanvas" presStyleCnt="0">
        <dgm:presLayoutVars/>
      </dgm:prSet>
      <dgm:spPr/>
    </dgm:pt>
    <dgm:pt modelId="{5AA72A3A-32AA-4EB1-83A0-FB1EAF0CC0C9}" type="pres">
      <dgm:prSet presAssocID="{5236FBC3-3034-4707-8AC6-DED808AB7E43}" presName="FiveNodes_1" presStyleLbl="node1" presStyleIdx="0" presStyleCnt="5">
        <dgm:presLayoutVars>
          <dgm:bulletEnabled val="1"/>
        </dgm:presLayoutVars>
      </dgm:prSet>
      <dgm:spPr/>
    </dgm:pt>
    <dgm:pt modelId="{AC35D7B5-EC48-46FD-BB31-F8B69DA99FC4}" type="pres">
      <dgm:prSet presAssocID="{5236FBC3-3034-4707-8AC6-DED808AB7E43}" presName="FiveNodes_2" presStyleLbl="node1" presStyleIdx="1" presStyleCnt="5">
        <dgm:presLayoutVars>
          <dgm:bulletEnabled val="1"/>
        </dgm:presLayoutVars>
      </dgm:prSet>
      <dgm:spPr/>
    </dgm:pt>
    <dgm:pt modelId="{4B4DB2F9-9B56-4F04-BADF-607CB51EA5B4}" type="pres">
      <dgm:prSet presAssocID="{5236FBC3-3034-4707-8AC6-DED808AB7E43}" presName="FiveNodes_3" presStyleLbl="node1" presStyleIdx="2" presStyleCnt="5">
        <dgm:presLayoutVars>
          <dgm:bulletEnabled val="1"/>
        </dgm:presLayoutVars>
      </dgm:prSet>
      <dgm:spPr/>
    </dgm:pt>
    <dgm:pt modelId="{66102A7A-0207-423E-9EB4-3354093C9DB8}" type="pres">
      <dgm:prSet presAssocID="{5236FBC3-3034-4707-8AC6-DED808AB7E43}" presName="FiveNodes_4" presStyleLbl="node1" presStyleIdx="3" presStyleCnt="5">
        <dgm:presLayoutVars>
          <dgm:bulletEnabled val="1"/>
        </dgm:presLayoutVars>
      </dgm:prSet>
      <dgm:spPr/>
    </dgm:pt>
    <dgm:pt modelId="{5B21E6EE-CAFB-474D-929D-1024B3D2DF26}" type="pres">
      <dgm:prSet presAssocID="{5236FBC3-3034-4707-8AC6-DED808AB7E43}" presName="FiveNodes_5" presStyleLbl="node1" presStyleIdx="4" presStyleCnt="5">
        <dgm:presLayoutVars>
          <dgm:bulletEnabled val="1"/>
        </dgm:presLayoutVars>
      </dgm:prSet>
      <dgm:spPr/>
    </dgm:pt>
    <dgm:pt modelId="{E5A3A01F-85BA-458D-9DA7-E6D00D038104}" type="pres">
      <dgm:prSet presAssocID="{5236FBC3-3034-4707-8AC6-DED808AB7E43}" presName="FiveConn_1-2" presStyleLbl="fgAccFollowNode1" presStyleIdx="0" presStyleCnt="4">
        <dgm:presLayoutVars>
          <dgm:bulletEnabled val="1"/>
        </dgm:presLayoutVars>
      </dgm:prSet>
      <dgm:spPr/>
    </dgm:pt>
    <dgm:pt modelId="{34EF495E-297A-4B26-8063-96C2272FE71F}" type="pres">
      <dgm:prSet presAssocID="{5236FBC3-3034-4707-8AC6-DED808AB7E43}" presName="FiveConn_2-3" presStyleLbl="fgAccFollowNode1" presStyleIdx="1" presStyleCnt="4">
        <dgm:presLayoutVars>
          <dgm:bulletEnabled val="1"/>
        </dgm:presLayoutVars>
      </dgm:prSet>
      <dgm:spPr/>
    </dgm:pt>
    <dgm:pt modelId="{27EB6E6A-8CE2-4BB9-B95D-C71B0D40FD87}" type="pres">
      <dgm:prSet presAssocID="{5236FBC3-3034-4707-8AC6-DED808AB7E43}" presName="FiveConn_3-4" presStyleLbl="fgAccFollowNode1" presStyleIdx="2" presStyleCnt="4">
        <dgm:presLayoutVars>
          <dgm:bulletEnabled val="1"/>
        </dgm:presLayoutVars>
      </dgm:prSet>
      <dgm:spPr/>
    </dgm:pt>
    <dgm:pt modelId="{79E08940-84F9-4763-8F58-925946896A47}" type="pres">
      <dgm:prSet presAssocID="{5236FBC3-3034-4707-8AC6-DED808AB7E43}" presName="FiveConn_4-5" presStyleLbl="fgAccFollowNode1" presStyleIdx="3" presStyleCnt="4">
        <dgm:presLayoutVars>
          <dgm:bulletEnabled val="1"/>
        </dgm:presLayoutVars>
      </dgm:prSet>
      <dgm:spPr/>
    </dgm:pt>
    <dgm:pt modelId="{D44181D4-C467-472D-94DA-FC4D58982991}" type="pres">
      <dgm:prSet presAssocID="{5236FBC3-3034-4707-8AC6-DED808AB7E43}" presName="FiveNodes_1_text" presStyleLbl="node1" presStyleIdx="4" presStyleCnt="5">
        <dgm:presLayoutVars>
          <dgm:bulletEnabled val="1"/>
        </dgm:presLayoutVars>
      </dgm:prSet>
      <dgm:spPr/>
    </dgm:pt>
    <dgm:pt modelId="{7B618B0E-9F05-48A1-98D1-4E242F15C4DE}" type="pres">
      <dgm:prSet presAssocID="{5236FBC3-3034-4707-8AC6-DED808AB7E43}" presName="FiveNodes_2_text" presStyleLbl="node1" presStyleIdx="4" presStyleCnt="5">
        <dgm:presLayoutVars>
          <dgm:bulletEnabled val="1"/>
        </dgm:presLayoutVars>
      </dgm:prSet>
      <dgm:spPr/>
    </dgm:pt>
    <dgm:pt modelId="{E0C54806-D43B-4750-ADA1-DBCAB7796CB0}" type="pres">
      <dgm:prSet presAssocID="{5236FBC3-3034-4707-8AC6-DED808AB7E43}" presName="FiveNodes_3_text" presStyleLbl="node1" presStyleIdx="4" presStyleCnt="5">
        <dgm:presLayoutVars>
          <dgm:bulletEnabled val="1"/>
        </dgm:presLayoutVars>
      </dgm:prSet>
      <dgm:spPr/>
    </dgm:pt>
    <dgm:pt modelId="{C758429D-64EF-4335-AA96-E5D9CCA8D1CD}" type="pres">
      <dgm:prSet presAssocID="{5236FBC3-3034-4707-8AC6-DED808AB7E43}" presName="FiveNodes_4_text" presStyleLbl="node1" presStyleIdx="4" presStyleCnt="5">
        <dgm:presLayoutVars>
          <dgm:bulletEnabled val="1"/>
        </dgm:presLayoutVars>
      </dgm:prSet>
      <dgm:spPr/>
    </dgm:pt>
    <dgm:pt modelId="{C6639C48-1022-49BD-BC94-B6981F0CDAC6}" type="pres">
      <dgm:prSet presAssocID="{5236FBC3-3034-4707-8AC6-DED808AB7E4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64F5901-D122-44F4-893F-9587CC6C559B}" type="presOf" srcId="{5236FBC3-3034-4707-8AC6-DED808AB7E43}" destId="{989CD56F-BB87-45C8-AA16-7137904281EE}" srcOrd="0" destOrd="0" presId="urn:microsoft.com/office/officeart/2005/8/layout/vProcess5"/>
    <dgm:cxn modelId="{3D65F803-D556-49E3-8516-5FEBE5274E91}" type="presOf" srcId="{1755522C-1E44-4636-8441-6D4D24E7CFEA}" destId="{7B618B0E-9F05-48A1-98D1-4E242F15C4DE}" srcOrd="1" destOrd="0" presId="urn:microsoft.com/office/officeart/2005/8/layout/vProcess5"/>
    <dgm:cxn modelId="{853E5E11-0A03-4F0B-8F03-BF58D6FE401D}" srcId="{5236FBC3-3034-4707-8AC6-DED808AB7E43}" destId="{980E6B3C-4968-4C98-8637-4D824E39A031}" srcOrd="4" destOrd="0" parTransId="{BBE3DB77-619E-4061-A247-E5F9F6796C5B}" sibTransId="{A9CEB88A-1E01-4F18-B61E-1A0A4B907274}"/>
    <dgm:cxn modelId="{35C2A73F-B0AD-47AC-951D-AA705D10A424}" type="presOf" srcId="{980E6B3C-4968-4C98-8637-4D824E39A031}" destId="{5B21E6EE-CAFB-474D-929D-1024B3D2DF26}" srcOrd="0" destOrd="0" presId="urn:microsoft.com/office/officeart/2005/8/layout/vProcess5"/>
    <dgm:cxn modelId="{7B691A40-5865-4A98-AE19-DDE60AB0E702}" type="presOf" srcId="{11B403C7-4230-41EC-856B-18A7B4751910}" destId="{66102A7A-0207-423E-9EB4-3354093C9DB8}" srcOrd="0" destOrd="0" presId="urn:microsoft.com/office/officeart/2005/8/layout/vProcess5"/>
    <dgm:cxn modelId="{5F3C5E49-7E6B-49DA-B04A-2A9B72C81357}" type="presOf" srcId="{4F3A9F2D-49C9-49EE-BF3A-5CF84B0BC03F}" destId="{D44181D4-C467-472D-94DA-FC4D58982991}" srcOrd="1" destOrd="0" presId="urn:microsoft.com/office/officeart/2005/8/layout/vProcess5"/>
    <dgm:cxn modelId="{1538CA4D-1627-42C2-88FA-658B6B193C70}" type="presOf" srcId="{11B403C7-4230-41EC-856B-18A7B4751910}" destId="{C758429D-64EF-4335-AA96-E5D9CCA8D1CD}" srcOrd="1" destOrd="0" presId="urn:microsoft.com/office/officeart/2005/8/layout/vProcess5"/>
    <dgm:cxn modelId="{69F5B04E-2B41-472A-B56C-ACF03EC87A8B}" type="presOf" srcId="{B5CFE7F7-1F60-4D87-AFB8-14423C935F7B}" destId="{27EB6E6A-8CE2-4BB9-B95D-C71B0D40FD87}" srcOrd="0" destOrd="0" presId="urn:microsoft.com/office/officeart/2005/8/layout/vProcess5"/>
    <dgm:cxn modelId="{7F3A6A5A-0A12-4AE8-AE48-DBD0651A2760}" type="presOf" srcId="{980E6B3C-4968-4C98-8637-4D824E39A031}" destId="{C6639C48-1022-49BD-BC94-B6981F0CDAC6}" srcOrd="1" destOrd="0" presId="urn:microsoft.com/office/officeart/2005/8/layout/vProcess5"/>
    <dgm:cxn modelId="{42048F7A-BF7D-4544-A11E-6478FEF02E8E}" srcId="{5236FBC3-3034-4707-8AC6-DED808AB7E43}" destId="{4F3A9F2D-49C9-49EE-BF3A-5CF84B0BC03F}" srcOrd="0" destOrd="0" parTransId="{202ECB95-3B94-4C71-9485-2CDE0AFFAA7C}" sibTransId="{C7B4B859-5283-4736-B846-CCFBC0ED3672}"/>
    <dgm:cxn modelId="{EF95687F-6950-4375-885A-94016CE0FE40}" type="presOf" srcId="{3344A4DF-BA22-423A-A4F5-47E789D02DC2}" destId="{4B4DB2F9-9B56-4F04-BADF-607CB51EA5B4}" srcOrd="0" destOrd="0" presId="urn:microsoft.com/office/officeart/2005/8/layout/vProcess5"/>
    <dgm:cxn modelId="{3725CB89-BF90-42B9-9FD4-DC104CD51951}" type="presOf" srcId="{3344A4DF-BA22-423A-A4F5-47E789D02DC2}" destId="{E0C54806-D43B-4750-ADA1-DBCAB7796CB0}" srcOrd="1" destOrd="0" presId="urn:microsoft.com/office/officeart/2005/8/layout/vProcess5"/>
    <dgm:cxn modelId="{1F586A9B-2299-4EDC-B14A-E2AA48B9CFAB}" srcId="{5236FBC3-3034-4707-8AC6-DED808AB7E43}" destId="{1755522C-1E44-4636-8441-6D4D24E7CFEA}" srcOrd="1" destOrd="0" parTransId="{E1D7DDDD-8D56-484E-8DF0-372159867C40}" sibTransId="{A5CCE259-29F0-4A7D-BD9F-C11665027437}"/>
    <dgm:cxn modelId="{9E19CFA5-850F-40B7-9336-E8DA02F05C64}" srcId="{5236FBC3-3034-4707-8AC6-DED808AB7E43}" destId="{3344A4DF-BA22-423A-A4F5-47E789D02DC2}" srcOrd="2" destOrd="0" parTransId="{86EFC029-6020-4C6A-BF5D-7A56F8B53618}" sibTransId="{B5CFE7F7-1F60-4D87-AFB8-14423C935F7B}"/>
    <dgm:cxn modelId="{E3C0B1B4-C892-492A-A43E-2CA4F97271F6}" type="presOf" srcId="{C7B4B859-5283-4736-B846-CCFBC0ED3672}" destId="{E5A3A01F-85BA-458D-9DA7-E6D00D038104}" srcOrd="0" destOrd="0" presId="urn:microsoft.com/office/officeart/2005/8/layout/vProcess5"/>
    <dgm:cxn modelId="{C815ABBD-2F4D-4D40-B425-29056CE024F9}" type="presOf" srcId="{A5CCE259-29F0-4A7D-BD9F-C11665027437}" destId="{34EF495E-297A-4B26-8063-96C2272FE71F}" srcOrd="0" destOrd="0" presId="urn:microsoft.com/office/officeart/2005/8/layout/vProcess5"/>
    <dgm:cxn modelId="{55ACF9C8-C41E-46F1-90EF-D6607579911D}" type="presOf" srcId="{1755522C-1E44-4636-8441-6D4D24E7CFEA}" destId="{AC35D7B5-EC48-46FD-BB31-F8B69DA99FC4}" srcOrd="0" destOrd="0" presId="urn:microsoft.com/office/officeart/2005/8/layout/vProcess5"/>
    <dgm:cxn modelId="{11B790CE-D36D-4363-8EBB-57A5CD3367CE}" type="presOf" srcId="{4F3A9F2D-49C9-49EE-BF3A-5CF84B0BC03F}" destId="{5AA72A3A-32AA-4EB1-83A0-FB1EAF0CC0C9}" srcOrd="0" destOrd="0" presId="urn:microsoft.com/office/officeart/2005/8/layout/vProcess5"/>
    <dgm:cxn modelId="{2ABB13E0-4B87-41AF-8CF6-0AC1F8C8F5C0}" type="presOf" srcId="{C134DFC5-0C47-4522-9165-06FEE540D0C5}" destId="{79E08940-84F9-4763-8F58-925946896A47}" srcOrd="0" destOrd="0" presId="urn:microsoft.com/office/officeart/2005/8/layout/vProcess5"/>
    <dgm:cxn modelId="{799E1BE6-2BA3-4D95-84DF-C09E5A8526A6}" srcId="{5236FBC3-3034-4707-8AC6-DED808AB7E43}" destId="{11B403C7-4230-41EC-856B-18A7B4751910}" srcOrd="3" destOrd="0" parTransId="{20C7F70F-348A-4755-9EF0-503722019D54}" sibTransId="{C134DFC5-0C47-4522-9165-06FEE540D0C5}"/>
    <dgm:cxn modelId="{0FBB2001-98DA-452F-98CE-2B918F654F73}" type="presParOf" srcId="{989CD56F-BB87-45C8-AA16-7137904281EE}" destId="{EC9999E2-A2AE-47B0-83CA-CACCF9A34D09}" srcOrd="0" destOrd="0" presId="urn:microsoft.com/office/officeart/2005/8/layout/vProcess5"/>
    <dgm:cxn modelId="{8797C8EB-E49A-4183-8F49-E70A48446A45}" type="presParOf" srcId="{989CD56F-BB87-45C8-AA16-7137904281EE}" destId="{5AA72A3A-32AA-4EB1-83A0-FB1EAF0CC0C9}" srcOrd="1" destOrd="0" presId="urn:microsoft.com/office/officeart/2005/8/layout/vProcess5"/>
    <dgm:cxn modelId="{53AB49B0-6D65-4A20-876B-CB6031158F19}" type="presParOf" srcId="{989CD56F-BB87-45C8-AA16-7137904281EE}" destId="{AC35D7B5-EC48-46FD-BB31-F8B69DA99FC4}" srcOrd="2" destOrd="0" presId="urn:microsoft.com/office/officeart/2005/8/layout/vProcess5"/>
    <dgm:cxn modelId="{EB8254E7-B4B1-4680-AA3E-494EFE75E530}" type="presParOf" srcId="{989CD56F-BB87-45C8-AA16-7137904281EE}" destId="{4B4DB2F9-9B56-4F04-BADF-607CB51EA5B4}" srcOrd="3" destOrd="0" presId="urn:microsoft.com/office/officeart/2005/8/layout/vProcess5"/>
    <dgm:cxn modelId="{841EBE7E-D832-4AF3-B6BF-D9BE03553E44}" type="presParOf" srcId="{989CD56F-BB87-45C8-AA16-7137904281EE}" destId="{66102A7A-0207-423E-9EB4-3354093C9DB8}" srcOrd="4" destOrd="0" presId="urn:microsoft.com/office/officeart/2005/8/layout/vProcess5"/>
    <dgm:cxn modelId="{2619A796-5276-4A16-ACFF-61DE1628B195}" type="presParOf" srcId="{989CD56F-BB87-45C8-AA16-7137904281EE}" destId="{5B21E6EE-CAFB-474D-929D-1024B3D2DF26}" srcOrd="5" destOrd="0" presId="urn:microsoft.com/office/officeart/2005/8/layout/vProcess5"/>
    <dgm:cxn modelId="{B1591CA1-0A34-475A-8342-DC6E317B915C}" type="presParOf" srcId="{989CD56F-BB87-45C8-AA16-7137904281EE}" destId="{E5A3A01F-85BA-458D-9DA7-E6D00D038104}" srcOrd="6" destOrd="0" presId="urn:microsoft.com/office/officeart/2005/8/layout/vProcess5"/>
    <dgm:cxn modelId="{0CC0D211-F2BE-434B-8702-EA858687486D}" type="presParOf" srcId="{989CD56F-BB87-45C8-AA16-7137904281EE}" destId="{34EF495E-297A-4B26-8063-96C2272FE71F}" srcOrd="7" destOrd="0" presId="urn:microsoft.com/office/officeart/2005/8/layout/vProcess5"/>
    <dgm:cxn modelId="{0EDB6AD7-C209-4351-91C3-C0DCB8596CA7}" type="presParOf" srcId="{989CD56F-BB87-45C8-AA16-7137904281EE}" destId="{27EB6E6A-8CE2-4BB9-B95D-C71B0D40FD87}" srcOrd="8" destOrd="0" presId="urn:microsoft.com/office/officeart/2005/8/layout/vProcess5"/>
    <dgm:cxn modelId="{31B404AC-D826-4E74-BEE7-A7934983DD99}" type="presParOf" srcId="{989CD56F-BB87-45C8-AA16-7137904281EE}" destId="{79E08940-84F9-4763-8F58-925946896A47}" srcOrd="9" destOrd="0" presId="urn:microsoft.com/office/officeart/2005/8/layout/vProcess5"/>
    <dgm:cxn modelId="{DA1E9F85-297A-4791-BE63-48B15602CCAB}" type="presParOf" srcId="{989CD56F-BB87-45C8-AA16-7137904281EE}" destId="{D44181D4-C467-472D-94DA-FC4D58982991}" srcOrd="10" destOrd="0" presId="urn:microsoft.com/office/officeart/2005/8/layout/vProcess5"/>
    <dgm:cxn modelId="{913B9F61-A13E-4606-BC80-6B203E158ABB}" type="presParOf" srcId="{989CD56F-BB87-45C8-AA16-7137904281EE}" destId="{7B618B0E-9F05-48A1-98D1-4E242F15C4DE}" srcOrd="11" destOrd="0" presId="urn:microsoft.com/office/officeart/2005/8/layout/vProcess5"/>
    <dgm:cxn modelId="{8343F5E7-99C7-47AF-938A-C863A1B49A0B}" type="presParOf" srcId="{989CD56F-BB87-45C8-AA16-7137904281EE}" destId="{E0C54806-D43B-4750-ADA1-DBCAB7796CB0}" srcOrd="12" destOrd="0" presId="urn:microsoft.com/office/officeart/2005/8/layout/vProcess5"/>
    <dgm:cxn modelId="{B862A9F2-D9E7-4DBA-91AD-4431B9D5FE29}" type="presParOf" srcId="{989CD56F-BB87-45C8-AA16-7137904281EE}" destId="{C758429D-64EF-4335-AA96-E5D9CCA8D1CD}" srcOrd="13" destOrd="0" presId="urn:microsoft.com/office/officeart/2005/8/layout/vProcess5"/>
    <dgm:cxn modelId="{50FB2ED5-DD1D-4011-84BC-AB8EC1274E67}" type="presParOf" srcId="{989CD56F-BB87-45C8-AA16-7137904281EE}" destId="{C6639C48-1022-49BD-BC94-B6981F0CDAC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A72A3A-32AA-4EB1-83A0-FB1EAF0CC0C9}">
      <dsp:nvSpPr>
        <dsp:cNvPr id="0" name=""/>
        <dsp:cNvSpPr/>
      </dsp:nvSpPr>
      <dsp:spPr>
        <a:xfrm>
          <a:off x="0" y="0"/>
          <a:ext cx="4824828" cy="8819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S.W.O.T stands for :-</a:t>
          </a:r>
          <a:endParaRPr lang="en-US" sz="3200" kern="1200" dirty="0"/>
        </a:p>
      </dsp:txBody>
      <dsp:txXfrm>
        <a:off x="25830" y="25830"/>
        <a:ext cx="3769986" cy="830258"/>
      </dsp:txXfrm>
    </dsp:sp>
    <dsp:sp modelId="{AC35D7B5-EC48-46FD-BB31-F8B69DA99FC4}">
      <dsp:nvSpPr>
        <dsp:cNvPr id="0" name=""/>
        <dsp:cNvSpPr/>
      </dsp:nvSpPr>
      <dsp:spPr>
        <a:xfrm>
          <a:off x="360295" y="1004407"/>
          <a:ext cx="4824828" cy="8819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Strength </a:t>
          </a:r>
          <a:endParaRPr lang="en-US" sz="3200" kern="1200"/>
        </a:p>
      </dsp:txBody>
      <dsp:txXfrm>
        <a:off x="386125" y="1030237"/>
        <a:ext cx="3839625" cy="830258"/>
      </dsp:txXfrm>
    </dsp:sp>
    <dsp:sp modelId="{4B4DB2F9-9B56-4F04-BADF-607CB51EA5B4}">
      <dsp:nvSpPr>
        <dsp:cNvPr id="0" name=""/>
        <dsp:cNvSpPr/>
      </dsp:nvSpPr>
      <dsp:spPr>
        <a:xfrm>
          <a:off x="720591" y="2008814"/>
          <a:ext cx="4824828" cy="8819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Weakness</a:t>
          </a:r>
          <a:endParaRPr lang="en-US" sz="3200" kern="1200"/>
        </a:p>
      </dsp:txBody>
      <dsp:txXfrm>
        <a:off x="746421" y="2034644"/>
        <a:ext cx="3839625" cy="830258"/>
      </dsp:txXfrm>
    </dsp:sp>
    <dsp:sp modelId="{66102A7A-0207-423E-9EB4-3354093C9DB8}">
      <dsp:nvSpPr>
        <dsp:cNvPr id="0" name=""/>
        <dsp:cNvSpPr/>
      </dsp:nvSpPr>
      <dsp:spPr>
        <a:xfrm>
          <a:off x="1080886" y="3013221"/>
          <a:ext cx="4824828" cy="8819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Opportunity's </a:t>
          </a:r>
          <a:endParaRPr lang="en-US" sz="3200" kern="1200"/>
        </a:p>
      </dsp:txBody>
      <dsp:txXfrm>
        <a:off x="1106716" y="3039051"/>
        <a:ext cx="3839625" cy="830258"/>
      </dsp:txXfrm>
    </dsp:sp>
    <dsp:sp modelId="{5B21E6EE-CAFB-474D-929D-1024B3D2DF26}">
      <dsp:nvSpPr>
        <dsp:cNvPr id="0" name=""/>
        <dsp:cNvSpPr/>
      </dsp:nvSpPr>
      <dsp:spPr>
        <a:xfrm>
          <a:off x="1441182" y="4017628"/>
          <a:ext cx="4824828" cy="8819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Threats </a:t>
          </a:r>
          <a:endParaRPr lang="en-US" sz="3200" kern="1200"/>
        </a:p>
      </dsp:txBody>
      <dsp:txXfrm>
        <a:off x="1467012" y="4043458"/>
        <a:ext cx="3839625" cy="830258"/>
      </dsp:txXfrm>
    </dsp:sp>
    <dsp:sp modelId="{E5A3A01F-85BA-458D-9DA7-E6D00D038104}">
      <dsp:nvSpPr>
        <dsp:cNvPr id="0" name=""/>
        <dsp:cNvSpPr/>
      </dsp:nvSpPr>
      <dsp:spPr>
        <a:xfrm>
          <a:off x="4251581" y="644290"/>
          <a:ext cx="573246" cy="5732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380561" y="644290"/>
        <a:ext cx="315286" cy="431368"/>
      </dsp:txXfrm>
    </dsp:sp>
    <dsp:sp modelId="{34EF495E-297A-4B26-8063-96C2272FE71F}">
      <dsp:nvSpPr>
        <dsp:cNvPr id="0" name=""/>
        <dsp:cNvSpPr/>
      </dsp:nvSpPr>
      <dsp:spPr>
        <a:xfrm>
          <a:off x="4611877" y="1648697"/>
          <a:ext cx="573246" cy="5732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740857" y="1648697"/>
        <a:ext cx="315286" cy="431368"/>
      </dsp:txXfrm>
    </dsp:sp>
    <dsp:sp modelId="{27EB6E6A-8CE2-4BB9-B95D-C71B0D40FD87}">
      <dsp:nvSpPr>
        <dsp:cNvPr id="0" name=""/>
        <dsp:cNvSpPr/>
      </dsp:nvSpPr>
      <dsp:spPr>
        <a:xfrm>
          <a:off x="4972172" y="2638406"/>
          <a:ext cx="573246" cy="57324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101152" y="2638406"/>
        <a:ext cx="315286" cy="431368"/>
      </dsp:txXfrm>
    </dsp:sp>
    <dsp:sp modelId="{79E08940-84F9-4763-8F58-925946896A47}">
      <dsp:nvSpPr>
        <dsp:cNvPr id="0" name=""/>
        <dsp:cNvSpPr/>
      </dsp:nvSpPr>
      <dsp:spPr>
        <a:xfrm>
          <a:off x="5332468" y="3652612"/>
          <a:ext cx="573246" cy="57324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461448" y="3652612"/>
        <a:ext cx="315286" cy="431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98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967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30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304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064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315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416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87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000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863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335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6834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351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159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813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992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998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22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6" r:id="rId12"/>
    <p:sldLayoutId id="2147483671" r:id="rId13"/>
    <p:sldLayoutId id="2147483672" r:id="rId14"/>
    <p:sldLayoutId id="2147483673" r:id="rId15"/>
    <p:sldLayoutId id="2147483674" r:id="rId16"/>
    <p:sldLayoutId id="2147483675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086025FA-215B-1604-BD67-E65554E601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B1B54-C9E0-E72A-84FC-D6F1CFE868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965" y="1673524"/>
            <a:ext cx="3485073" cy="2420504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chemeClr val="accent5"/>
                </a:solidFill>
              </a:rPr>
              <a:t>S.W.O.T </a:t>
            </a:r>
            <a:br>
              <a:rPr lang="en-GB" sz="4000" dirty="0">
                <a:solidFill>
                  <a:schemeClr val="accent5"/>
                </a:solidFill>
              </a:rPr>
            </a:br>
            <a:r>
              <a:rPr lang="en-GB" sz="4000" dirty="0">
                <a:solidFill>
                  <a:schemeClr val="accent5"/>
                </a:solidFill>
              </a:rPr>
              <a:t>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CCEA4-8535-6A7C-2AFC-A4FD98C88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6963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E32D9B"/>
                </a:solidFill>
              </a:rPr>
              <a:t>Chelsey Poulton</a:t>
            </a:r>
          </a:p>
          <a:p>
            <a:pPr algn="l"/>
            <a:r>
              <a:rPr lang="en-GB" dirty="0">
                <a:solidFill>
                  <a:srgbClr val="E32D9B"/>
                </a:solidFill>
              </a:rPr>
              <a:t>2007838</a:t>
            </a:r>
          </a:p>
        </p:txBody>
      </p:sp>
    </p:spTree>
    <p:extLst>
      <p:ext uri="{BB962C8B-B14F-4D97-AF65-F5344CB8AC3E}">
        <p14:creationId xmlns:p14="http://schemas.microsoft.com/office/powerpoint/2010/main" val="415542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652D62-ECFB-408E-ABE6-155A644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FEA985-924B-4044-8778-32D1E7164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>
              <a:lumMod val="75000"/>
              <a:lumOff val="25000"/>
              <a:alpha val="80000"/>
            </a:schemeClr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79094-BA51-69BC-464F-EE15299C4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963506"/>
            <a:ext cx="3740815" cy="4827693"/>
          </a:xfrm>
        </p:spPr>
        <p:txBody>
          <a:bodyPr>
            <a:normAutofit/>
          </a:bodyPr>
          <a:lstStyle/>
          <a:p>
            <a:pPr algn="r"/>
            <a:r>
              <a:rPr lang="en-GB" i="1" dirty="0"/>
              <a:t>CONTENTS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C7F9CB-BCC3-4648-8DEF-07B0887D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81187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4E822D-2A19-C1C6-D57E-5DA4F44A8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765" y="963507"/>
            <a:ext cx="5959791" cy="4827694"/>
          </a:xfrm>
          <a:effectLst/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Introduction/S.W.O.T</a:t>
            </a:r>
          </a:p>
          <a:p>
            <a:r>
              <a:rPr lang="en-GB" dirty="0">
                <a:solidFill>
                  <a:schemeClr val="tx1"/>
                </a:solidFill>
              </a:rPr>
              <a:t>Strength</a:t>
            </a:r>
          </a:p>
          <a:p>
            <a:r>
              <a:rPr lang="en-GB" dirty="0">
                <a:solidFill>
                  <a:schemeClr val="tx1"/>
                </a:solidFill>
              </a:rPr>
              <a:t>Weakness</a:t>
            </a:r>
          </a:p>
          <a:p>
            <a:r>
              <a:rPr lang="en-GB" dirty="0">
                <a:solidFill>
                  <a:schemeClr val="tx1"/>
                </a:solidFill>
              </a:rPr>
              <a:t>Opportunities</a:t>
            </a:r>
          </a:p>
          <a:p>
            <a:r>
              <a:rPr lang="en-GB" dirty="0">
                <a:solidFill>
                  <a:schemeClr val="tx1"/>
                </a:solidFill>
              </a:rPr>
              <a:t>Threats</a:t>
            </a:r>
          </a:p>
          <a:p>
            <a:r>
              <a:rPr lang="en-GB" dirty="0">
                <a:solidFill>
                  <a:schemeClr val="tx1"/>
                </a:solidFill>
              </a:rPr>
              <a:t>Conclusion </a:t>
            </a:r>
          </a:p>
          <a:p>
            <a:r>
              <a:rPr lang="en-GB" dirty="0">
                <a:solidFill>
                  <a:schemeClr val="tx1"/>
                </a:solidFill>
              </a:rPr>
              <a:t>Reference list</a:t>
            </a:r>
          </a:p>
          <a:p>
            <a:r>
              <a:rPr lang="en-GB" dirty="0">
                <a:solidFill>
                  <a:schemeClr val="tx1"/>
                </a:solidFill>
              </a:rPr>
              <a:t>Q&amp;A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159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F7D8-308C-F137-2195-AE26AAB83B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2"/>
                </a:solidFill>
              </a:rPr>
              <a:t>Introduction/S.W.O.T</a:t>
            </a:r>
            <a:r>
              <a:rPr lang="en-GB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9DF67A-F5BC-A03F-A113-B5C2CE450C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593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9F7C59-4E42-D38B-8720-BA3513E666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95" y="1054359"/>
            <a:ext cx="4224457" cy="43853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84ABA8-62FA-751C-8863-E49F7720E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CFDD18-0D56-DDE7-C391-FD2E563171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0726885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752685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C9D42-2953-DE3B-431D-42F76CE4B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2"/>
                </a:solidFill>
              </a:rPr>
              <a:t>STRENGTH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771DA51-C189-BBDF-A038-CE252FEED1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122503"/>
            <a:ext cx="4856800" cy="3622641"/>
          </a:xfrm>
        </p:spPr>
        <p:txBody>
          <a:bodyPr>
            <a:normAutofit/>
          </a:bodyPr>
          <a:lstStyle/>
          <a:p>
            <a:pPr marL="339471" indent="-302940" defTabSz="452628">
              <a:lnSpc>
                <a:spcPct val="100000"/>
              </a:lnSpc>
              <a:spcAft>
                <a:spcPts val="594"/>
              </a:spcAft>
            </a:pPr>
            <a:r>
              <a:rPr lang="en-GB" sz="1980" u="sng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accent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Confidence-</a:t>
            </a:r>
            <a:r>
              <a:rPr lang="en-GB" sz="1881" u="sng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accent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 </a:t>
            </a:r>
          </a:p>
          <a:p>
            <a:pPr marL="36531" indent="0" defTabSz="452628">
              <a:lnSpc>
                <a:spcPct val="100000"/>
              </a:lnSpc>
              <a:spcAft>
                <a:spcPts val="594"/>
              </a:spcAft>
              <a:buNone/>
            </a:pPr>
            <a:r>
              <a:rPr lang="en-GB" sz="1782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confidence is when a person believes in themself and has a practical realisation of their own capabilities.</a:t>
            </a:r>
          </a:p>
          <a:p>
            <a:pPr marL="36531" indent="0" defTabSz="452628">
              <a:lnSpc>
                <a:spcPct val="100000"/>
              </a:lnSpc>
              <a:spcAft>
                <a:spcPts val="594"/>
              </a:spcAft>
              <a:buNone/>
            </a:pPr>
            <a:r>
              <a:rPr lang="en-GB" sz="1782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 It helps the person going into either the       interview or meeting deal with the intense pressure</a:t>
            </a:r>
          </a:p>
          <a:p>
            <a:pPr marL="36531" indent="0" defTabSz="452628">
              <a:lnSpc>
                <a:spcPct val="100000"/>
              </a:lnSpc>
              <a:spcAft>
                <a:spcPts val="594"/>
              </a:spcAft>
              <a:buNone/>
            </a:pPr>
            <a:r>
              <a:rPr lang="en-GB" sz="1782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confidence is thought to be an attractive attribute to a person’s personality as it helps sooth other people’s nerves and worries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31225A-6F32-33F3-9EE7-314D21B0F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1275" y="2122504"/>
            <a:ext cx="4856800" cy="3622642"/>
          </a:xfrm>
        </p:spPr>
        <p:txBody>
          <a:bodyPr>
            <a:normAutofit/>
          </a:bodyPr>
          <a:lstStyle/>
          <a:p>
            <a:pPr marL="339471" indent="-302940" defTabSz="452628">
              <a:spcAft>
                <a:spcPts val="594"/>
              </a:spcAft>
            </a:pPr>
            <a:r>
              <a:rPr lang="en-GB" sz="1980" b="1" u="sng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Psychology today (2023)</a:t>
            </a:r>
          </a:p>
          <a:p>
            <a:pPr marL="339471" indent="-302940" defTabSz="452628">
              <a:spcAft>
                <a:spcPts val="594"/>
              </a:spcAft>
            </a:pPr>
            <a:r>
              <a:rPr lang="en-GB" sz="1782" b="1" u="sng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(kids health 2022)</a:t>
            </a:r>
          </a:p>
          <a:p>
            <a:pPr marL="339471" indent="-302940" defTabSz="452628">
              <a:spcAft>
                <a:spcPts val="594"/>
              </a:spcAft>
            </a:pPr>
            <a:r>
              <a:rPr lang="en-GB" sz="1782" b="1" u="sng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/>
                <a:latin typeface="Calibri" panose="020F0502020204030204" pitchFamily="34" charset="0"/>
                <a:ea typeface="+mn-ea"/>
                <a:cs typeface="Times New Roman" panose="02020603050405020304" pitchFamily="18" charset="0"/>
              </a:rPr>
              <a:t>Richardson (2023)</a:t>
            </a:r>
          </a:p>
          <a:p>
            <a:pPr marL="36531" indent="0" defTabSz="452628">
              <a:spcAft>
                <a:spcPts val="594"/>
              </a:spcAft>
              <a:buNone/>
            </a:pPr>
            <a:endParaRPr lang="en-GB" sz="1782" b="1" u="sng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/>
              <a:latin typeface="Calibri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endParaRPr lang="en-GB" b="1" u="sng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CE0D5D-584D-5115-C83A-FB809A57D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4432" y="3602019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0527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A1CC6-2F06-743B-86BE-331C45F1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2"/>
                </a:solidFill>
              </a:rPr>
              <a:t>WEAKNESS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8326-CF4C-CF51-C1BB-DA4574C371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2"/>
                </a:solidFill>
              </a:rPr>
              <a:t>Nerves-</a:t>
            </a:r>
          </a:p>
          <a:p>
            <a:pPr marL="3690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suggests nervousness is one of the most common complaints before an interview.</a:t>
            </a:r>
          </a:p>
          <a:p>
            <a:pPr marL="3690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nerves can affect people and if anything they expect some nerves because this shows passion.</a:t>
            </a:r>
          </a:p>
          <a:p>
            <a:pPr marL="3690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Inject some prospective.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70B19-2093-C873-F899-C9FBE3AF65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u="sng" dirty="0"/>
              <a:t>Indeed (2023)</a:t>
            </a:r>
          </a:p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CHRON (2021)</a:t>
            </a:r>
          </a:p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 Walters Group (2023)</a:t>
            </a:r>
          </a:p>
          <a:p>
            <a:endParaRPr lang="en-GB" sz="1800" b="1" u="sng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buNone/>
            </a:pPr>
            <a:endParaRPr lang="en-GB" b="1" u="sng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9F7928-8E89-D734-F5D3-CD3D4EFA7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3190" y="3227679"/>
            <a:ext cx="3630321" cy="363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903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90787-03FF-4D21-4026-865772D99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2"/>
                </a:solidFill>
              </a:rPr>
              <a:t>Opertunities</a:t>
            </a:r>
            <a:r>
              <a:rPr lang="en-GB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FB0E6-6522-1382-4AD0-86409A05B3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support is paramount for a student</a:t>
            </a:r>
          </a:p>
          <a:p>
            <a:endParaRPr lang="en-GB" sz="1800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said that our family is the ‘pillar of our strength’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01E2EF-37ED-2ED4-21FD-C0493F4AF3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Canavan et al (2000) </a:t>
            </a:r>
          </a:p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Topper (2023) </a:t>
            </a:r>
          </a:p>
          <a:p>
            <a:endParaRPr lang="en-GB" sz="1800" u="sng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u="sng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u="sng" dirty="0"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buNone/>
            </a:pPr>
            <a:endParaRPr lang="en-GB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22D387-B770-73FD-DCDC-0FF1BFBB8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685" y="3831771"/>
            <a:ext cx="2416629" cy="2416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7443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71435-09F0-9105-A011-5E5C877B2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37592"/>
            <a:ext cx="10353762" cy="1261872"/>
          </a:xfrm>
        </p:spPr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8D8D9-5708-9A1B-33FB-8E2529EA2E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first impression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management will show your productiveness and how well you prioritise tasks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D4C2E-B6B3-4936-49C8-FBC8FD8D26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Cook (2020) </a:t>
            </a:r>
          </a:p>
          <a:p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(2023) </a:t>
            </a:r>
            <a:endParaRPr lang="en-GB" u="sng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CEF8BF-FD3C-62E8-B20D-A06068863D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086" y="3618474"/>
            <a:ext cx="2680123" cy="2680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2230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AB9C63-27B3-4275-BF3D-3E471704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18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B5BCC7-30E8-BD68-0BA6-0D45C5070D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69441" y="1742434"/>
            <a:ext cx="5441285" cy="292236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05F188-8D17-4432-8FF9-CC4DDD26E0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69441" y="4830428"/>
            <a:ext cx="5441286" cy="933340"/>
          </a:xfrm>
        </p:spPr>
        <p:txBody>
          <a:bodyPr>
            <a:normAutofit/>
          </a:bodyPr>
          <a:lstStyle/>
          <a:p>
            <a:endParaRPr lang="en-GB">
              <a:solidFill>
                <a:srgbClr val="E32D9B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6AAFF90-89E1-46D5-B8B5-3BFDBB92D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5F445D99-F8F2-0A97-FFED-8E7B2BE82A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339" y="1427660"/>
            <a:ext cx="3551912" cy="355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7061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371B4-CB78-E5CA-F1B8-F64C002AC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accent2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89D33-CE13-08F8-4425-3C4F44DA3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 support for life (2023) Interviews. Available at: ben.org.uk/how-we-help/for-me/articles/interviews/?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gclid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=CjwKCAjw9J2iBhBPEiwAErwpees4ilkUpQerTEW8B6P5b4w4mcDaTTMzDOAHh9SMowSl--_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WTRQvnBoCkwUQAvD_BwE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25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Canavan, J., Donal, P., and Pinkerton, J. (2000)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support.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Edition 1. Jessica Kingsley Publishers. London.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CHRON (2021) could being too nervous during an interview cost you the job? Could Being Too Nervous During an Interview Cost You the Job? (chron.com) (Accessed 25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Cook, J. (2020) dress for interview success. Forbs. Available at: www.forbes.com/2010/02/16/job-interview-fashion-forbes-woman-style-meetings-10-mistakes.html (Accessed 26th April 2023)  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(2022) 12 ways to handle feeling nervous during an interview. Available at www.indeed.com/career-advice/interviewing/nervous-during-interview#:~:text=A%20common%20reason%20people%20get,their%20values%2C%20goals%20and%20accomplishments. (Accessed 25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Kidshealth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what is confidence. Available at: kidshealth.org/en/teens/confidence.co.uk (Accessed 31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(2023) Raising low self-esteem. Available at: www.nhs.uk/mental-health/self-help/tips-and-support/raise-low-self-esteem/ (Accessed 31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Today (2023) Confidence. Available at: www.psychologytoday.com/gb/basics/confidence (Accessed 31st March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Richardson, B., (2023) Resilience: The Benefits of Building Self-Confidence, Acuity Training Available at: www.acuitytraining.co.uk/news-tips/self-confidence/ (Accessed 31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Roberts Walters Group (2023) top tips for dealing with pre-interview nerves. Available at: How to calm pre-interview nerves (robertwaltersgroup.com) (Accessed 25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Topper (2023) essay on importance of family for students and children. Available at: www.toppr.com/guides/essays/essay-on-importance-of-family/#:~:text=Families%20boost%20our%20confidence%20and,concerns%20us%20through%20our%20families. (Accessed 26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3270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AB9C63-27B3-4275-BF3D-3E471704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18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E4F50-DC8A-4190-2FFF-B7BFD58D9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69441" y="1742434"/>
            <a:ext cx="5441285" cy="292236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Q&amp;A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8E185-53FD-90DF-ADB4-9E5CB9663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69441" y="4830428"/>
            <a:ext cx="5441286" cy="933340"/>
          </a:xfrm>
        </p:spPr>
        <p:txBody>
          <a:bodyPr>
            <a:normAutofit/>
          </a:bodyPr>
          <a:lstStyle/>
          <a:p>
            <a:endParaRPr lang="en-GB">
              <a:solidFill>
                <a:srgbClr val="E32D9B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6AAFF90-89E1-46D5-B8B5-3BFDBB92D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6E972B16-1AC5-1591-2BFD-A4C9DF9B99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339" y="1427660"/>
            <a:ext cx="3551912" cy="3551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3115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Slate">
      <a:majorFont>
        <a:latin typeface="Bookman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652</Words>
  <Application>Microsoft Office PowerPoint</Application>
  <PresentationFormat>Widescreen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Bookman Old Style</vt:lpstr>
      <vt:lpstr>Calibri</vt:lpstr>
      <vt:lpstr>Franklin Gothic Book</vt:lpstr>
      <vt:lpstr>Wingdings 2</vt:lpstr>
      <vt:lpstr>SlateVTI</vt:lpstr>
      <vt:lpstr>S.W.O.T  analysis </vt:lpstr>
      <vt:lpstr>CONTENTS</vt:lpstr>
      <vt:lpstr>Introduction/S.W.O.T </vt:lpstr>
      <vt:lpstr>PowerPoint Presentation</vt:lpstr>
      <vt:lpstr>STRENGTH</vt:lpstr>
      <vt:lpstr>WEAKNESS</vt:lpstr>
      <vt:lpstr>Opertunities </vt:lpstr>
      <vt:lpstr>Threats </vt:lpstr>
      <vt:lpstr>Conclusion </vt:lpstr>
      <vt:lpstr>Reference List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S.W.O.T  analysis </dc:title>
  <dc:creator>Chelsey</dc:creator>
  <cp:lastModifiedBy>Chelsey</cp:lastModifiedBy>
  <cp:revision>2</cp:revision>
  <dcterms:created xsi:type="dcterms:W3CDTF">2023-04-26T11:28:58Z</dcterms:created>
  <dcterms:modified xsi:type="dcterms:W3CDTF">2023-04-26T17:38:54Z</dcterms:modified>
</cp:coreProperties>
</file>