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82" d="100"/>
          <a:sy n="82" d="100"/>
        </p:scale>
        <p:origin x="56" y="2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BEDB12D-C0D8-4DAA-8262-A6D9F668ABA9}" type="datetimeFigureOut">
              <a:rPr lang="en-GB" smtClean="0"/>
              <a:t>11/02/2024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8E85408-7A85-465C-B9A2-6A63DFB4F1F9}" type="slidenum">
              <a:rPr lang="en-GB" smtClean="0"/>
              <a:t>‹#›</a:t>
            </a:fld>
            <a:endParaRPr lang="en-GB"/>
          </a:p>
        </p:txBody>
      </p:sp>
    </p:spTree>
    <p:extLst>
      <p:ext uri="{BB962C8B-B14F-4D97-AF65-F5344CB8AC3E}">
        <p14:creationId xmlns:p14="http://schemas.microsoft.com/office/powerpoint/2010/main" val="21242613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solidFill>
                  <a:schemeClr val="bg1"/>
                </a:solidFill>
              </a:rPr>
              <a:t>The purpose of this training is to underscore the paramount importance of health and safety practices within the housekeeping department. Research has shown that effective health and safety training can lead to a significant reduction in workplace accidents, with studies indicating that well-informed staff are up to 70% less likely to be involved in on-the-job accidents (Bridger, 2018). This training aims to equip our team with the knowledge and skills necessary to foster a safer working environment, emphasizing the commitment of our establishment to the wellbeing of every employee.</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solidFill>
                  <a:schemeClr val="bg1"/>
                </a:solidFill>
              </a:rPr>
              <a:t>Throughout this presentation, team members will learn to identify and mitigate potential hazards related to chemical exposure, physical strain, and equipment use, drawing on best practices and guidelines outlined in industry standards (Raghubalan &amp; Raghubalan, 2016). By understanding the correct use of Personal Protective Equipment (PPE), ergonomic practices, and proper handling of cleaning chemicals, staff will be better prepared to avoid injuries and contribute to a culture of safety and health within our workplace. This comprehensive approach ensures not only compliance with regulatory standards but also enhances employee morale and productivity.</a:t>
            </a:r>
          </a:p>
          <a:p>
            <a:endParaRPr lang="en-GB" dirty="0"/>
          </a:p>
        </p:txBody>
      </p:sp>
      <p:sp>
        <p:nvSpPr>
          <p:cNvPr id="4" name="Slide Number Placeholder 3"/>
          <p:cNvSpPr>
            <a:spLocks noGrp="1"/>
          </p:cNvSpPr>
          <p:nvPr>
            <p:ph type="sldNum" sz="quarter" idx="5"/>
          </p:nvPr>
        </p:nvSpPr>
        <p:spPr/>
        <p:txBody>
          <a:bodyPr/>
          <a:lstStyle/>
          <a:p>
            <a:fld id="{18E85408-7A85-465C-B9A2-6A63DFB4F1F9}" type="slidenum">
              <a:rPr lang="en-GB" smtClean="0"/>
              <a:t>3</a:t>
            </a:fld>
            <a:endParaRPr lang="en-GB"/>
          </a:p>
        </p:txBody>
      </p:sp>
    </p:spTree>
    <p:extLst>
      <p:ext uri="{BB962C8B-B14F-4D97-AF65-F5344CB8AC3E}">
        <p14:creationId xmlns:p14="http://schemas.microsoft.com/office/powerpoint/2010/main" val="33956513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The essence of a strong and effective workplace lies in its commitment to the health and safety of its employees. Bridger (2018) argues that the engagement and productivity of staff are significantly enhanced in environments where their welfare is a top priority. Furthermore, Mullins and </a:t>
            </a:r>
            <a:r>
              <a:rPr lang="en-US" sz="1200" b="0" i="0" kern="1200" dirty="0" err="1">
                <a:solidFill>
                  <a:schemeClr val="tx1"/>
                </a:solidFill>
                <a:effectLst/>
                <a:latin typeface="+mn-lt"/>
                <a:ea typeface="+mn-ea"/>
                <a:cs typeface="+mn-cs"/>
              </a:rPr>
              <a:t>Dossor</a:t>
            </a:r>
            <a:r>
              <a:rPr lang="en-US" sz="1200" b="0" i="0" kern="1200" dirty="0">
                <a:solidFill>
                  <a:schemeClr val="tx1"/>
                </a:solidFill>
                <a:effectLst/>
                <a:latin typeface="+mn-lt"/>
                <a:ea typeface="+mn-ea"/>
                <a:cs typeface="+mn-cs"/>
              </a:rPr>
              <a:t> (2013) stress that the security and safety of staff form the bedrock of a thriving organizational culture, leading to lower absenteeism and higher job satisfaction rates. By prioritizing health and safety, we not only comply with legal requirements but also foster a culture of care and respect, which in turn contributes to the overall success and resilience of our organization. Ensuring a safe working environment is, therefore, not just a regulatory obligation but a strategic asset that drives our collective success.</a:t>
            </a:r>
            <a:endParaRPr lang="en-GB" dirty="0"/>
          </a:p>
        </p:txBody>
      </p:sp>
      <p:sp>
        <p:nvSpPr>
          <p:cNvPr id="4" name="Slide Number Placeholder 3"/>
          <p:cNvSpPr>
            <a:spLocks noGrp="1"/>
          </p:cNvSpPr>
          <p:nvPr>
            <p:ph type="sldNum" sz="quarter" idx="5"/>
          </p:nvPr>
        </p:nvSpPr>
        <p:spPr/>
        <p:txBody>
          <a:bodyPr/>
          <a:lstStyle/>
          <a:p>
            <a:fld id="{18E85408-7A85-465C-B9A2-6A63DFB4F1F9}" type="slidenum">
              <a:rPr lang="en-GB" smtClean="0"/>
              <a:t>4</a:t>
            </a:fld>
            <a:endParaRPr lang="en-GB"/>
          </a:p>
        </p:txBody>
      </p:sp>
    </p:spTree>
    <p:extLst>
      <p:ext uri="{BB962C8B-B14F-4D97-AF65-F5344CB8AC3E}">
        <p14:creationId xmlns:p14="http://schemas.microsoft.com/office/powerpoint/2010/main" val="35455977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Identifying hazards in our workplace is crucial to maintaining a safe environment for all team members. Cleaning chemicals pose a significant risk of exposure if not handled correctly, as highlighted by Raghubalan and Raghubalan (2016). Moreover, physical strain resulting from repetitive tasks or improper lifting techniques can lead to long-term injuries and decreased productivity, as noted by Cottrell (2019). To mitigate these risks, it's essential to provide adequate training on the use of Personal Protective Equipment (PPE) and promote ergonomic practices, as recommended by Leiter and Bakker (2010). By proactively addressing these hazards, we can ensure the health and safety of our team members while promoting a culture of care and responsibility within our organization.</a:t>
            </a:r>
            <a:endParaRPr lang="en-GB" dirty="0"/>
          </a:p>
        </p:txBody>
      </p:sp>
      <p:sp>
        <p:nvSpPr>
          <p:cNvPr id="4" name="Slide Number Placeholder 3"/>
          <p:cNvSpPr>
            <a:spLocks noGrp="1"/>
          </p:cNvSpPr>
          <p:nvPr>
            <p:ph type="sldNum" sz="quarter" idx="5"/>
          </p:nvPr>
        </p:nvSpPr>
        <p:spPr/>
        <p:txBody>
          <a:bodyPr/>
          <a:lstStyle/>
          <a:p>
            <a:fld id="{18E85408-7A85-465C-B9A2-6A63DFB4F1F9}" type="slidenum">
              <a:rPr lang="en-GB" smtClean="0"/>
              <a:t>5</a:t>
            </a:fld>
            <a:endParaRPr lang="en-GB"/>
          </a:p>
        </p:txBody>
      </p:sp>
    </p:spTree>
    <p:extLst>
      <p:ext uri="{BB962C8B-B14F-4D97-AF65-F5344CB8AC3E}">
        <p14:creationId xmlns:p14="http://schemas.microsoft.com/office/powerpoint/2010/main" val="27119185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Personal Protective Equipment (PPE) plays a crucial role in safeguarding our team members from workplace hazards. As highlighted by Leiter and Bakker (2010), PPE serves as a barrier against exposure to harmful substances and minimizes the risk of injuries. It's essential to familiarize ourselves with the different types of PPE available, including gloves, masks, goggles, and aprons, as outlined by the Health &amp; Safety Executive (2022). Moreover, adhering to correct usage procedures, such as proper wearing and disposal of PPE, as recommended by the Occupational Safety and Health Administration (2021), is vital to ensuring our safety and wellbeing in the workplace.</a:t>
            </a:r>
            <a:endParaRPr lang="en-GB" dirty="0"/>
          </a:p>
        </p:txBody>
      </p:sp>
      <p:sp>
        <p:nvSpPr>
          <p:cNvPr id="4" name="Slide Number Placeholder 3"/>
          <p:cNvSpPr>
            <a:spLocks noGrp="1"/>
          </p:cNvSpPr>
          <p:nvPr>
            <p:ph type="sldNum" sz="quarter" idx="5"/>
          </p:nvPr>
        </p:nvSpPr>
        <p:spPr/>
        <p:txBody>
          <a:bodyPr/>
          <a:lstStyle/>
          <a:p>
            <a:fld id="{18E85408-7A85-465C-B9A2-6A63DFB4F1F9}" type="slidenum">
              <a:rPr lang="en-GB" smtClean="0"/>
              <a:t>6</a:t>
            </a:fld>
            <a:endParaRPr lang="en-GB"/>
          </a:p>
        </p:txBody>
      </p:sp>
    </p:spTree>
    <p:extLst>
      <p:ext uri="{BB962C8B-B14F-4D97-AF65-F5344CB8AC3E}">
        <p14:creationId xmlns:p14="http://schemas.microsoft.com/office/powerpoint/2010/main" val="18344082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Safe handling of cleaning chemicals is paramount to prevent accidents and protect our health. According to the Health &amp; Safety Executive (2022), it's essential to follow guidelines for proper dilution, application methods, and ventilation when using these chemicals. Additionally, storing chemicals in designated areas away from food, as recommended by the Occupational Safety and Health Administration (2021), reduces the risk of contamination and accidents. Moreover, clear labeling on chemical containers, as emphasized by the Environmental Protection Agency (2020), ensures proper identification and safe handling, further contributing to a safer work environment.</a:t>
            </a:r>
            <a:endParaRPr lang="en-GB" dirty="0"/>
          </a:p>
        </p:txBody>
      </p:sp>
      <p:sp>
        <p:nvSpPr>
          <p:cNvPr id="4" name="Slide Number Placeholder 3"/>
          <p:cNvSpPr>
            <a:spLocks noGrp="1"/>
          </p:cNvSpPr>
          <p:nvPr>
            <p:ph type="sldNum" sz="quarter" idx="5"/>
          </p:nvPr>
        </p:nvSpPr>
        <p:spPr/>
        <p:txBody>
          <a:bodyPr/>
          <a:lstStyle/>
          <a:p>
            <a:fld id="{18E85408-7A85-465C-B9A2-6A63DFB4F1F9}" type="slidenum">
              <a:rPr lang="en-GB" smtClean="0"/>
              <a:t>7</a:t>
            </a:fld>
            <a:endParaRPr lang="en-GB"/>
          </a:p>
        </p:txBody>
      </p:sp>
    </p:spTree>
    <p:extLst>
      <p:ext uri="{BB962C8B-B14F-4D97-AF65-F5344CB8AC3E}">
        <p14:creationId xmlns:p14="http://schemas.microsoft.com/office/powerpoint/2010/main" val="11900809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Ergonomics plays a crucial role in preventing injuries and promoting wellbeing in housekeeping tasks. According to the Occupational Safety and Health Administration (2021), proper lifting techniques, including bending the knees and keeping the back straight, can significantly reduce the risk of back injuries. Additionally, encouraging regular stretching and bending breaks, as suggested by Cottrell (2019), helps alleviate muscle strain and improves flexibility. Furthermore, utilizing ergonomic equipment, such as adjustable-height carts and lightweight vacuum cleaners, as highlighted by Quick (2020), further reduces physical strain and enhances overall comfort during housekeeping tasks.</a:t>
            </a:r>
            <a:endParaRPr lang="en-GB" dirty="0"/>
          </a:p>
        </p:txBody>
      </p:sp>
      <p:sp>
        <p:nvSpPr>
          <p:cNvPr id="4" name="Slide Number Placeholder 3"/>
          <p:cNvSpPr>
            <a:spLocks noGrp="1"/>
          </p:cNvSpPr>
          <p:nvPr>
            <p:ph type="sldNum" sz="quarter" idx="5"/>
          </p:nvPr>
        </p:nvSpPr>
        <p:spPr/>
        <p:txBody>
          <a:bodyPr/>
          <a:lstStyle/>
          <a:p>
            <a:fld id="{18E85408-7A85-465C-B9A2-6A63DFB4F1F9}" type="slidenum">
              <a:rPr lang="en-GB" smtClean="0"/>
              <a:t>8</a:t>
            </a:fld>
            <a:endParaRPr lang="en-GB"/>
          </a:p>
        </p:txBody>
      </p:sp>
    </p:spTree>
    <p:extLst>
      <p:ext uri="{BB962C8B-B14F-4D97-AF65-F5344CB8AC3E}">
        <p14:creationId xmlns:p14="http://schemas.microsoft.com/office/powerpoint/2010/main" val="356963050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Effective use and maintenance of cleaning equipment are essential for ensuring a safe and efficient work environment. According to the Occupational Safety and Health Administration (2021), it's crucial to follow manufacturer instructions and receive proper training to operate equipment safely. Additionally, regular inspection of equipment for defects or damage, as recommended by the Health &amp; Safety Executive (2022), helps identify potential hazards early on. Furthermore, routine maintenance tasks, including cleaning and lubricating equipment, as highlighted by Cutler (2020), are necessary to prolong equipment lifespan and ensure safe operation for all users.</a:t>
            </a:r>
            <a:endParaRPr lang="en-GB" dirty="0"/>
          </a:p>
        </p:txBody>
      </p:sp>
      <p:sp>
        <p:nvSpPr>
          <p:cNvPr id="4" name="Slide Number Placeholder 3"/>
          <p:cNvSpPr>
            <a:spLocks noGrp="1"/>
          </p:cNvSpPr>
          <p:nvPr>
            <p:ph type="sldNum" sz="quarter" idx="5"/>
          </p:nvPr>
        </p:nvSpPr>
        <p:spPr/>
        <p:txBody>
          <a:bodyPr/>
          <a:lstStyle/>
          <a:p>
            <a:fld id="{18E85408-7A85-465C-B9A2-6A63DFB4F1F9}" type="slidenum">
              <a:rPr lang="en-GB" smtClean="0"/>
              <a:t>9</a:t>
            </a:fld>
            <a:endParaRPr lang="en-GB"/>
          </a:p>
        </p:txBody>
      </p:sp>
    </p:spTree>
    <p:extLst>
      <p:ext uri="{BB962C8B-B14F-4D97-AF65-F5344CB8AC3E}">
        <p14:creationId xmlns:p14="http://schemas.microsoft.com/office/powerpoint/2010/main" val="5999172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Prompt reporting and management of hazards are essential for maintaining a safe work environment. According to the Occupational Safety and Health Administration (2021), employees should be familiar with reporting procedures, including identifying hazards, notifying a supervisor, and completing a hazard report form. It's crucial to stress the importance of prompt action in addressing hazards, as highlighted by Bridger (2018), to prevent accidents and ensure the safety of all employees. Additionally, follow-up actions, such as implementing control measures and monitoring effectiveness, as recommended by the Health &amp; Safety Executive (2022), are necessary to mitigate risks and maintain a safe workplace.</a:t>
            </a:r>
            <a:endParaRPr lang="en-GB" dirty="0"/>
          </a:p>
        </p:txBody>
      </p:sp>
      <p:sp>
        <p:nvSpPr>
          <p:cNvPr id="4" name="Slide Number Placeholder 3"/>
          <p:cNvSpPr>
            <a:spLocks noGrp="1"/>
          </p:cNvSpPr>
          <p:nvPr>
            <p:ph type="sldNum" sz="quarter" idx="5"/>
          </p:nvPr>
        </p:nvSpPr>
        <p:spPr/>
        <p:txBody>
          <a:bodyPr/>
          <a:lstStyle/>
          <a:p>
            <a:fld id="{18E85408-7A85-465C-B9A2-6A63DFB4F1F9}" type="slidenum">
              <a:rPr lang="en-GB" smtClean="0"/>
              <a:t>10</a:t>
            </a:fld>
            <a:endParaRPr lang="en-GB"/>
          </a:p>
        </p:txBody>
      </p:sp>
    </p:spTree>
    <p:extLst>
      <p:ext uri="{BB962C8B-B14F-4D97-AF65-F5344CB8AC3E}">
        <p14:creationId xmlns:p14="http://schemas.microsoft.com/office/powerpoint/2010/main" val="15599821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Ensuring adequate ventilation is crucial to minimize the risk of exposure to hazardous fumes and maintain air quality, particularly when working with cleaning chemicals, as highlighted by the Environmental Protection Agency (2020). Additionally, implementing general safety tips, such as wearing appropriate PPE and avoiding mixing chemicals, as recommended by the Occupational Safety and Health Administration (2021), enhances safety during cleaning tasks. Moreover, being prepared for emergencies by knowing evacuation routes and first aid protocols, as emphasized by Quick (2020), is essential for prompt and effective response in case of accidents or chemical spills.</a:t>
            </a:r>
            <a:endParaRPr lang="en-GB" dirty="0"/>
          </a:p>
        </p:txBody>
      </p:sp>
      <p:sp>
        <p:nvSpPr>
          <p:cNvPr id="4" name="Slide Number Placeholder 3"/>
          <p:cNvSpPr>
            <a:spLocks noGrp="1"/>
          </p:cNvSpPr>
          <p:nvPr>
            <p:ph type="sldNum" sz="quarter" idx="5"/>
          </p:nvPr>
        </p:nvSpPr>
        <p:spPr/>
        <p:txBody>
          <a:bodyPr/>
          <a:lstStyle/>
          <a:p>
            <a:fld id="{18E85408-7A85-465C-B9A2-6A63DFB4F1F9}" type="slidenum">
              <a:rPr lang="en-GB" smtClean="0"/>
              <a:t>11</a:t>
            </a:fld>
            <a:endParaRPr lang="en-GB"/>
          </a:p>
        </p:txBody>
      </p:sp>
    </p:spTree>
    <p:extLst>
      <p:ext uri="{BB962C8B-B14F-4D97-AF65-F5344CB8AC3E}">
        <p14:creationId xmlns:p14="http://schemas.microsoft.com/office/powerpoint/2010/main" val="69571516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In conclusion, it's essential to reinforce the key health and safety practices discussed throughout this training. By summarizing the main points, including the significance of health and safety, hazard identification, proper equipment use, and reporting procedures, we underscore the importance of these practices in maintaining a safe work environment. I encourage each team member to actively adhere to these guidelines and take responsibility for their safety and the safety of their colleagues. Remember, safety is everyone's responsibility, and together, we can create a workplace where health and wellbeing are prioritized.</a:t>
            </a:r>
            <a:endParaRPr lang="en-GB" dirty="0"/>
          </a:p>
        </p:txBody>
      </p:sp>
      <p:sp>
        <p:nvSpPr>
          <p:cNvPr id="4" name="Slide Number Placeholder 3"/>
          <p:cNvSpPr>
            <a:spLocks noGrp="1"/>
          </p:cNvSpPr>
          <p:nvPr>
            <p:ph type="sldNum" sz="quarter" idx="5"/>
          </p:nvPr>
        </p:nvSpPr>
        <p:spPr/>
        <p:txBody>
          <a:bodyPr/>
          <a:lstStyle/>
          <a:p>
            <a:fld id="{18E85408-7A85-465C-B9A2-6A63DFB4F1F9}" type="slidenum">
              <a:rPr lang="en-GB" smtClean="0"/>
              <a:t>12</a:t>
            </a:fld>
            <a:endParaRPr lang="en-GB"/>
          </a:p>
        </p:txBody>
      </p:sp>
    </p:spTree>
    <p:extLst>
      <p:ext uri="{BB962C8B-B14F-4D97-AF65-F5344CB8AC3E}">
        <p14:creationId xmlns:p14="http://schemas.microsoft.com/office/powerpoint/2010/main" val="265302239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8E85408-7A85-465C-B9A2-6A63DFB4F1F9}" type="slidenum">
              <a:rPr lang="en-GB" smtClean="0"/>
              <a:t>13</a:t>
            </a:fld>
            <a:endParaRPr lang="en-GB"/>
          </a:p>
        </p:txBody>
      </p:sp>
    </p:spTree>
    <p:extLst>
      <p:ext uri="{BB962C8B-B14F-4D97-AF65-F5344CB8AC3E}">
        <p14:creationId xmlns:p14="http://schemas.microsoft.com/office/powerpoint/2010/main" val="22720697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4FC5FF-D3E9-4EFA-B050-607E677A8B2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9EA5F2-47C9-45B1-9205-2FDCD899C9E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1CC540C-A6A6-4652-AE83-4BF7381C2613}"/>
              </a:ext>
            </a:extLst>
          </p:cNvPr>
          <p:cNvSpPr>
            <a:spLocks noGrp="1"/>
          </p:cNvSpPr>
          <p:nvPr>
            <p:ph type="dt" sz="half" idx="10"/>
          </p:nvPr>
        </p:nvSpPr>
        <p:spPr/>
        <p:txBody>
          <a:bodyPr/>
          <a:lstStyle/>
          <a:p>
            <a:fld id="{F85E63F2-8D4C-40A8-9CE8-00106942292F}" type="datetimeFigureOut">
              <a:rPr lang="en-GB" smtClean="0"/>
              <a:t>11/02/2024</a:t>
            </a:fld>
            <a:endParaRPr lang="en-GB"/>
          </a:p>
        </p:txBody>
      </p:sp>
      <p:sp>
        <p:nvSpPr>
          <p:cNvPr id="5" name="Footer Placeholder 4">
            <a:extLst>
              <a:ext uri="{FF2B5EF4-FFF2-40B4-BE49-F238E27FC236}">
                <a16:creationId xmlns:a16="http://schemas.microsoft.com/office/drawing/2014/main" id="{20F00FD0-EA22-412A-AD72-780F07C3CEF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1249EE1-0844-4A84-BA8D-BE7F77591876}"/>
              </a:ext>
            </a:extLst>
          </p:cNvPr>
          <p:cNvSpPr>
            <a:spLocks noGrp="1"/>
          </p:cNvSpPr>
          <p:nvPr>
            <p:ph type="sldNum" sz="quarter" idx="12"/>
          </p:nvPr>
        </p:nvSpPr>
        <p:spPr/>
        <p:txBody>
          <a:bodyPr/>
          <a:lstStyle/>
          <a:p>
            <a:fld id="{4B63FF71-C7EF-4BBB-95D6-CAD8FD6CA5B6}" type="slidenum">
              <a:rPr lang="en-GB" smtClean="0"/>
              <a:t>‹#›</a:t>
            </a:fld>
            <a:endParaRPr lang="en-GB"/>
          </a:p>
        </p:txBody>
      </p:sp>
    </p:spTree>
    <p:extLst>
      <p:ext uri="{BB962C8B-B14F-4D97-AF65-F5344CB8AC3E}">
        <p14:creationId xmlns:p14="http://schemas.microsoft.com/office/powerpoint/2010/main" val="37354057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1AE56-221B-4D7C-BDE5-99E229AF8A4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4AD5C54-7425-4470-BC1A-5DA3D9E86BDB}"/>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7F5384B-EBCB-4142-8863-2564FFC294AF}"/>
              </a:ext>
            </a:extLst>
          </p:cNvPr>
          <p:cNvSpPr>
            <a:spLocks noGrp="1"/>
          </p:cNvSpPr>
          <p:nvPr>
            <p:ph type="dt" sz="half" idx="10"/>
          </p:nvPr>
        </p:nvSpPr>
        <p:spPr/>
        <p:txBody>
          <a:bodyPr/>
          <a:lstStyle/>
          <a:p>
            <a:fld id="{F85E63F2-8D4C-40A8-9CE8-00106942292F}" type="datetimeFigureOut">
              <a:rPr lang="en-GB" smtClean="0"/>
              <a:t>11/02/2024</a:t>
            </a:fld>
            <a:endParaRPr lang="en-GB"/>
          </a:p>
        </p:txBody>
      </p:sp>
      <p:sp>
        <p:nvSpPr>
          <p:cNvPr id="5" name="Footer Placeholder 4">
            <a:extLst>
              <a:ext uri="{FF2B5EF4-FFF2-40B4-BE49-F238E27FC236}">
                <a16:creationId xmlns:a16="http://schemas.microsoft.com/office/drawing/2014/main" id="{A480B8AF-46CD-47F7-85F5-673E895BE2B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AF1B1E0-E49C-42FD-A6DF-2A322049D847}"/>
              </a:ext>
            </a:extLst>
          </p:cNvPr>
          <p:cNvSpPr>
            <a:spLocks noGrp="1"/>
          </p:cNvSpPr>
          <p:nvPr>
            <p:ph type="sldNum" sz="quarter" idx="12"/>
          </p:nvPr>
        </p:nvSpPr>
        <p:spPr/>
        <p:txBody>
          <a:bodyPr/>
          <a:lstStyle/>
          <a:p>
            <a:fld id="{4B63FF71-C7EF-4BBB-95D6-CAD8FD6CA5B6}" type="slidenum">
              <a:rPr lang="en-GB" smtClean="0"/>
              <a:t>‹#›</a:t>
            </a:fld>
            <a:endParaRPr lang="en-GB"/>
          </a:p>
        </p:txBody>
      </p:sp>
    </p:spTree>
    <p:extLst>
      <p:ext uri="{BB962C8B-B14F-4D97-AF65-F5344CB8AC3E}">
        <p14:creationId xmlns:p14="http://schemas.microsoft.com/office/powerpoint/2010/main" val="16833445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956E7-5BC4-46FC-A423-765379EB627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40E7FAF-3068-41D8-869F-ED4C200C218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7F6B25CE-0106-47F4-A5F3-6E2D9A63D89D}"/>
              </a:ext>
            </a:extLst>
          </p:cNvPr>
          <p:cNvSpPr>
            <a:spLocks noGrp="1"/>
          </p:cNvSpPr>
          <p:nvPr>
            <p:ph type="dt" sz="half" idx="10"/>
          </p:nvPr>
        </p:nvSpPr>
        <p:spPr/>
        <p:txBody>
          <a:bodyPr/>
          <a:lstStyle/>
          <a:p>
            <a:fld id="{F85E63F2-8D4C-40A8-9CE8-00106942292F}" type="datetimeFigureOut">
              <a:rPr lang="en-GB" smtClean="0"/>
              <a:t>11/02/2024</a:t>
            </a:fld>
            <a:endParaRPr lang="en-GB"/>
          </a:p>
        </p:txBody>
      </p:sp>
      <p:sp>
        <p:nvSpPr>
          <p:cNvPr id="5" name="Footer Placeholder 4">
            <a:extLst>
              <a:ext uri="{FF2B5EF4-FFF2-40B4-BE49-F238E27FC236}">
                <a16:creationId xmlns:a16="http://schemas.microsoft.com/office/drawing/2014/main" id="{EDEB5306-9314-42C3-9454-32315CD6FF8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D19CB9A-E981-4B18-B9C9-B65A15AC69F9}"/>
              </a:ext>
            </a:extLst>
          </p:cNvPr>
          <p:cNvSpPr>
            <a:spLocks noGrp="1"/>
          </p:cNvSpPr>
          <p:nvPr>
            <p:ph type="sldNum" sz="quarter" idx="12"/>
          </p:nvPr>
        </p:nvSpPr>
        <p:spPr/>
        <p:txBody>
          <a:bodyPr/>
          <a:lstStyle/>
          <a:p>
            <a:fld id="{4B63FF71-C7EF-4BBB-95D6-CAD8FD6CA5B6}" type="slidenum">
              <a:rPr lang="en-GB" smtClean="0"/>
              <a:t>‹#›</a:t>
            </a:fld>
            <a:endParaRPr lang="en-GB"/>
          </a:p>
        </p:txBody>
      </p:sp>
    </p:spTree>
    <p:extLst>
      <p:ext uri="{BB962C8B-B14F-4D97-AF65-F5344CB8AC3E}">
        <p14:creationId xmlns:p14="http://schemas.microsoft.com/office/powerpoint/2010/main" val="17488124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4519A2-B1DA-4801-A275-B6B106CEC63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621D39D-E6AE-47B7-ADF0-22A4856EAF47}"/>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9772E2D-F9D6-45F4-82AF-4E9A400E28A8}"/>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03507A1-04D5-449C-A51A-FC12AA9A1C99}"/>
              </a:ext>
            </a:extLst>
          </p:cNvPr>
          <p:cNvSpPr>
            <a:spLocks noGrp="1"/>
          </p:cNvSpPr>
          <p:nvPr>
            <p:ph type="dt" sz="half" idx="10"/>
          </p:nvPr>
        </p:nvSpPr>
        <p:spPr/>
        <p:txBody>
          <a:bodyPr/>
          <a:lstStyle/>
          <a:p>
            <a:fld id="{F85E63F2-8D4C-40A8-9CE8-00106942292F}" type="datetimeFigureOut">
              <a:rPr lang="en-GB" smtClean="0"/>
              <a:t>11/02/2024</a:t>
            </a:fld>
            <a:endParaRPr lang="en-GB"/>
          </a:p>
        </p:txBody>
      </p:sp>
      <p:sp>
        <p:nvSpPr>
          <p:cNvPr id="6" name="Footer Placeholder 5">
            <a:extLst>
              <a:ext uri="{FF2B5EF4-FFF2-40B4-BE49-F238E27FC236}">
                <a16:creationId xmlns:a16="http://schemas.microsoft.com/office/drawing/2014/main" id="{AB73EF6F-B111-4C25-95CC-73B29C8A41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FD9C563-F680-4EB1-80BF-C6B5F08641C1}"/>
              </a:ext>
            </a:extLst>
          </p:cNvPr>
          <p:cNvSpPr>
            <a:spLocks noGrp="1"/>
          </p:cNvSpPr>
          <p:nvPr>
            <p:ph type="sldNum" sz="quarter" idx="12"/>
          </p:nvPr>
        </p:nvSpPr>
        <p:spPr/>
        <p:txBody>
          <a:bodyPr/>
          <a:lstStyle/>
          <a:p>
            <a:fld id="{4B63FF71-C7EF-4BBB-95D6-CAD8FD6CA5B6}" type="slidenum">
              <a:rPr lang="en-GB" smtClean="0"/>
              <a:t>‹#›</a:t>
            </a:fld>
            <a:endParaRPr lang="en-GB"/>
          </a:p>
        </p:txBody>
      </p:sp>
    </p:spTree>
    <p:extLst>
      <p:ext uri="{BB962C8B-B14F-4D97-AF65-F5344CB8AC3E}">
        <p14:creationId xmlns:p14="http://schemas.microsoft.com/office/powerpoint/2010/main" val="17594771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3EF170-989C-4922-9F72-9E5713F6B47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2915AE4-1A89-4844-B4BC-472B7BDC59A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A01501AB-D12F-4252-8618-69E9474C9850}"/>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5AF2AC1-5E6A-4F24-811D-27D56538D4A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C1FD70A8-F314-4491-85E0-773B18197335}"/>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7C4E3AA-E302-45DE-8044-427EBE94F81A}"/>
              </a:ext>
            </a:extLst>
          </p:cNvPr>
          <p:cNvSpPr>
            <a:spLocks noGrp="1"/>
          </p:cNvSpPr>
          <p:nvPr>
            <p:ph type="dt" sz="half" idx="10"/>
          </p:nvPr>
        </p:nvSpPr>
        <p:spPr/>
        <p:txBody>
          <a:bodyPr/>
          <a:lstStyle/>
          <a:p>
            <a:fld id="{F85E63F2-8D4C-40A8-9CE8-00106942292F}" type="datetimeFigureOut">
              <a:rPr lang="en-GB" smtClean="0"/>
              <a:t>11/02/2024</a:t>
            </a:fld>
            <a:endParaRPr lang="en-GB"/>
          </a:p>
        </p:txBody>
      </p:sp>
      <p:sp>
        <p:nvSpPr>
          <p:cNvPr id="8" name="Footer Placeholder 7">
            <a:extLst>
              <a:ext uri="{FF2B5EF4-FFF2-40B4-BE49-F238E27FC236}">
                <a16:creationId xmlns:a16="http://schemas.microsoft.com/office/drawing/2014/main" id="{1DE7113D-CDD0-4840-975D-F3C1EAE7554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CEEEB4C-A935-4647-8371-AF081582BAC8}"/>
              </a:ext>
            </a:extLst>
          </p:cNvPr>
          <p:cNvSpPr>
            <a:spLocks noGrp="1"/>
          </p:cNvSpPr>
          <p:nvPr>
            <p:ph type="sldNum" sz="quarter" idx="12"/>
          </p:nvPr>
        </p:nvSpPr>
        <p:spPr/>
        <p:txBody>
          <a:bodyPr/>
          <a:lstStyle/>
          <a:p>
            <a:fld id="{4B63FF71-C7EF-4BBB-95D6-CAD8FD6CA5B6}" type="slidenum">
              <a:rPr lang="en-GB" smtClean="0"/>
              <a:t>‹#›</a:t>
            </a:fld>
            <a:endParaRPr lang="en-GB"/>
          </a:p>
        </p:txBody>
      </p:sp>
    </p:spTree>
    <p:extLst>
      <p:ext uri="{BB962C8B-B14F-4D97-AF65-F5344CB8AC3E}">
        <p14:creationId xmlns:p14="http://schemas.microsoft.com/office/powerpoint/2010/main" val="25105625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ECF3A1-7605-4097-A1CE-A2BB8A13FBF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3E70481-2FAC-42B2-B9AA-820D2176867A}"/>
              </a:ext>
            </a:extLst>
          </p:cNvPr>
          <p:cNvSpPr>
            <a:spLocks noGrp="1"/>
          </p:cNvSpPr>
          <p:nvPr>
            <p:ph type="dt" sz="half" idx="10"/>
          </p:nvPr>
        </p:nvSpPr>
        <p:spPr/>
        <p:txBody>
          <a:bodyPr/>
          <a:lstStyle/>
          <a:p>
            <a:fld id="{F85E63F2-8D4C-40A8-9CE8-00106942292F}" type="datetimeFigureOut">
              <a:rPr lang="en-GB" smtClean="0"/>
              <a:t>11/02/2024</a:t>
            </a:fld>
            <a:endParaRPr lang="en-GB"/>
          </a:p>
        </p:txBody>
      </p:sp>
      <p:sp>
        <p:nvSpPr>
          <p:cNvPr id="4" name="Footer Placeholder 3">
            <a:extLst>
              <a:ext uri="{FF2B5EF4-FFF2-40B4-BE49-F238E27FC236}">
                <a16:creationId xmlns:a16="http://schemas.microsoft.com/office/drawing/2014/main" id="{F565286E-8B0F-4ED3-8526-88D114EADA3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F05F78D-4583-4E0A-9D92-C10FC545265F}"/>
              </a:ext>
            </a:extLst>
          </p:cNvPr>
          <p:cNvSpPr>
            <a:spLocks noGrp="1"/>
          </p:cNvSpPr>
          <p:nvPr>
            <p:ph type="sldNum" sz="quarter" idx="12"/>
          </p:nvPr>
        </p:nvSpPr>
        <p:spPr/>
        <p:txBody>
          <a:bodyPr/>
          <a:lstStyle/>
          <a:p>
            <a:fld id="{4B63FF71-C7EF-4BBB-95D6-CAD8FD6CA5B6}" type="slidenum">
              <a:rPr lang="en-GB" smtClean="0"/>
              <a:t>‹#›</a:t>
            </a:fld>
            <a:endParaRPr lang="en-GB"/>
          </a:p>
        </p:txBody>
      </p:sp>
    </p:spTree>
    <p:extLst>
      <p:ext uri="{BB962C8B-B14F-4D97-AF65-F5344CB8AC3E}">
        <p14:creationId xmlns:p14="http://schemas.microsoft.com/office/powerpoint/2010/main" val="27088211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5822AE7-C323-41F8-B840-F64A8FF92AD5}"/>
              </a:ext>
            </a:extLst>
          </p:cNvPr>
          <p:cNvSpPr>
            <a:spLocks noGrp="1"/>
          </p:cNvSpPr>
          <p:nvPr>
            <p:ph type="dt" sz="half" idx="10"/>
          </p:nvPr>
        </p:nvSpPr>
        <p:spPr/>
        <p:txBody>
          <a:bodyPr/>
          <a:lstStyle/>
          <a:p>
            <a:fld id="{F85E63F2-8D4C-40A8-9CE8-00106942292F}" type="datetimeFigureOut">
              <a:rPr lang="en-GB" smtClean="0"/>
              <a:t>11/02/2024</a:t>
            </a:fld>
            <a:endParaRPr lang="en-GB"/>
          </a:p>
        </p:txBody>
      </p:sp>
      <p:sp>
        <p:nvSpPr>
          <p:cNvPr id="3" name="Footer Placeholder 2">
            <a:extLst>
              <a:ext uri="{FF2B5EF4-FFF2-40B4-BE49-F238E27FC236}">
                <a16:creationId xmlns:a16="http://schemas.microsoft.com/office/drawing/2014/main" id="{ADF1AF79-9E65-48A9-873F-06201F94EEB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B555C3F-2E81-4DD4-A5EC-D5F14FF6C777}"/>
              </a:ext>
            </a:extLst>
          </p:cNvPr>
          <p:cNvSpPr>
            <a:spLocks noGrp="1"/>
          </p:cNvSpPr>
          <p:nvPr>
            <p:ph type="sldNum" sz="quarter" idx="12"/>
          </p:nvPr>
        </p:nvSpPr>
        <p:spPr/>
        <p:txBody>
          <a:bodyPr/>
          <a:lstStyle/>
          <a:p>
            <a:fld id="{4B63FF71-C7EF-4BBB-95D6-CAD8FD6CA5B6}" type="slidenum">
              <a:rPr lang="en-GB" smtClean="0"/>
              <a:t>‹#›</a:t>
            </a:fld>
            <a:endParaRPr lang="en-GB"/>
          </a:p>
        </p:txBody>
      </p:sp>
    </p:spTree>
    <p:extLst>
      <p:ext uri="{BB962C8B-B14F-4D97-AF65-F5344CB8AC3E}">
        <p14:creationId xmlns:p14="http://schemas.microsoft.com/office/powerpoint/2010/main" val="26313546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2ECDE0-529C-40F4-97EC-9E3A9FE7BC1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7797FDA-17EA-465E-ACFB-92D0E20017C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0068B1D-5FA7-48CA-ABE0-767078D7A12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F91D498-C944-4B7F-AC4D-07D0BD5F061A}"/>
              </a:ext>
            </a:extLst>
          </p:cNvPr>
          <p:cNvSpPr>
            <a:spLocks noGrp="1"/>
          </p:cNvSpPr>
          <p:nvPr>
            <p:ph type="dt" sz="half" idx="10"/>
          </p:nvPr>
        </p:nvSpPr>
        <p:spPr/>
        <p:txBody>
          <a:bodyPr/>
          <a:lstStyle/>
          <a:p>
            <a:fld id="{F85E63F2-8D4C-40A8-9CE8-00106942292F}" type="datetimeFigureOut">
              <a:rPr lang="en-GB" smtClean="0"/>
              <a:t>11/02/2024</a:t>
            </a:fld>
            <a:endParaRPr lang="en-GB"/>
          </a:p>
        </p:txBody>
      </p:sp>
      <p:sp>
        <p:nvSpPr>
          <p:cNvPr id="6" name="Footer Placeholder 5">
            <a:extLst>
              <a:ext uri="{FF2B5EF4-FFF2-40B4-BE49-F238E27FC236}">
                <a16:creationId xmlns:a16="http://schemas.microsoft.com/office/drawing/2014/main" id="{17C9582A-78BA-4D8E-861B-10E5ED91BA5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C6A58EE-1796-4B9A-8C75-175DAD2FF18E}"/>
              </a:ext>
            </a:extLst>
          </p:cNvPr>
          <p:cNvSpPr>
            <a:spLocks noGrp="1"/>
          </p:cNvSpPr>
          <p:nvPr>
            <p:ph type="sldNum" sz="quarter" idx="12"/>
          </p:nvPr>
        </p:nvSpPr>
        <p:spPr/>
        <p:txBody>
          <a:bodyPr/>
          <a:lstStyle/>
          <a:p>
            <a:fld id="{4B63FF71-C7EF-4BBB-95D6-CAD8FD6CA5B6}" type="slidenum">
              <a:rPr lang="en-GB" smtClean="0"/>
              <a:t>‹#›</a:t>
            </a:fld>
            <a:endParaRPr lang="en-GB"/>
          </a:p>
        </p:txBody>
      </p:sp>
    </p:spTree>
    <p:extLst>
      <p:ext uri="{BB962C8B-B14F-4D97-AF65-F5344CB8AC3E}">
        <p14:creationId xmlns:p14="http://schemas.microsoft.com/office/powerpoint/2010/main" val="21338542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61A7BB-ACF1-401B-8378-07E45E1965D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B5DDB26-B8F0-420A-8B7F-9F7CB1E2094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4C1A131-44F3-414E-BCE7-220C07BCA85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908C1780-85FE-42C4-8F8B-112936F067A0}"/>
              </a:ext>
            </a:extLst>
          </p:cNvPr>
          <p:cNvSpPr>
            <a:spLocks noGrp="1"/>
          </p:cNvSpPr>
          <p:nvPr>
            <p:ph type="dt" sz="half" idx="10"/>
          </p:nvPr>
        </p:nvSpPr>
        <p:spPr/>
        <p:txBody>
          <a:bodyPr/>
          <a:lstStyle/>
          <a:p>
            <a:fld id="{F85E63F2-8D4C-40A8-9CE8-00106942292F}" type="datetimeFigureOut">
              <a:rPr lang="en-GB" smtClean="0"/>
              <a:t>11/02/2024</a:t>
            </a:fld>
            <a:endParaRPr lang="en-GB"/>
          </a:p>
        </p:txBody>
      </p:sp>
      <p:sp>
        <p:nvSpPr>
          <p:cNvPr id="6" name="Footer Placeholder 5">
            <a:extLst>
              <a:ext uri="{FF2B5EF4-FFF2-40B4-BE49-F238E27FC236}">
                <a16:creationId xmlns:a16="http://schemas.microsoft.com/office/drawing/2014/main" id="{62F4D310-3C60-4011-B960-DF2E44CD9C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E2C3F10-7885-422E-95A9-A383A7928FCE}"/>
              </a:ext>
            </a:extLst>
          </p:cNvPr>
          <p:cNvSpPr>
            <a:spLocks noGrp="1"/>
          </p:cNvSpPr>
          <p:nvPr>
            <p:ph type="sldNum" sz="quarter" idx="12"/>
          </p:nvPr>
        </p:nvSpPr>
        <p:spPr/>
        <p:txBody>
          <a:bodyPr/>
          <a:lstStyle/>
          <a:p>
            <a:fld id="{4B63FF71-C7EF-4BBB-95D6-CAD8FD6CA5B6}" type="slidenum">
              <a:rPr lang="en-GB" smtClean="0"/>
              <a:t>‹#›</a:t>
            </a:fld>
            <a:endParaRPr lang="en-GB"/>
          </a:p>
        </p:txBody>
      </p:sp>
    </p:spTree>
    <p:extLst>
      <p:ext uri="{BB962C8B-B14F-4D97-AF65-F5344CB8AC3E}">
        <p14:creationId xmlns:p14="http://schemas.microsoft.com/office/powerpoint/2010/main" val="33721021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18FD41-30F8-47D1-9990-7B7A6D825AF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1E20C98-9732-477B-9261-114BF9445CD3}"/>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A33DEDE-1093-4665-8641-6FE2C5DC005A}"/>
              </a:ext>
            </a:extLst>
          </p:cNvPr>
          <p:cNvSpPr>
            <a:spLocks noGrp="1"/>
          </p:cNvSpPr>
          <p:nvPr>
            <p:ph type="dt" sz="half" idx="10"/>
          </p:nvPr>
        </p:nvSpPr>
        <p:spPr/>
        <p:txBody>
          <a:bodyPr/>
          <a:lstStyle/>
          <a:p>
            <a:fld id="{F85E63F2-8D4C-40A8-9CE8-00106942292F}" type="datetimeFigureOut">
              <a:rPr lang="en-GB" smtClean="0"/>
              <a:t>11/02/2024</a:t>
            </a:fld>
            <a:endParaRPr lang="en-GB"/>
          </a:p>
        </p:txBody>
      </p:sp>
      <p:sp>
        <p:nvSpPr>
          <p:cNvPr id="5" name="Footer Placeholder 4">
            <a:extLst>
              <a:ext uri="{FF2B5EF4-FFF2-40B4-BE49-F238E27FC236}">
                <a16:creationId xmlns:a16="http://schemas.microsoft.com/office/drawing/2014/main" id="{A7C6ABEA-442E-48A5-8466-704CA7706E8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8838FAE-BF88-4561-AC6A-2287987464D1}"/>
              </a:ext>
            </a:extLst>
          </p:cNvPr>
          <p:cNvSpPr>
            <a:spLocks noGrp="1"/>
          </p:cNvSpPr>
          <p:nvPr>
            <p:ph type="sldNum" sz="quarter" idx="12"/>
          </p:nvPr>
        </p:nvSpPr>
        <p:spPr/>
        <p:txBody>
          <a:bodyPr/>
          <a:lstStyle/>
          <a:p>
            <a:fld id="{4B63FF71-C7EF-4BBB-95D6-CAD8FD6CA5B6}" type="slidenum">
              <a:rPr lang="en-GB" smtClean="0"/>
              <a:t>‹#›</a:t>
            </a:fld>
            <a:endParaRPr lang="en-GB"/>
          </a:p>
        </p:txBody>
      </p:sp>
    </p:spTree>
    <p:extLst>
      <p:ext uri="{BB962C8B-B14F-4D97-AF65-F5344CB8AC3E}">
        <p14:creationId xmlns:p14="http://schemas.microsoft.com/office/powerpoint/2010/main" val="40295824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BFE792D-A15D-425A-B9B8-7E336CB1919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79722C0-7A34-4A3B-B8D1-5D1ECC01CD7A}"/>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1A73243-D3C8-4AA3-BF69-80FAA2E24BEB}"/>
              </a:ext>
            </a:extLst>
          </p:cNvPr>
          <p:cNvSpPr>
            <a:spLocks noGrp="1"/>
          </p:cNvSpPr>
          <p:nvPr>
            <p:ph type="dt" sz="half" idx="10"/>
          </p:nvPr>
        </p:nvSpPr>
        <p:spPr/>
        <p:txBody>
          <a:bodyPr/>
          <a:lstStyle/>
          <a:p>
            <a:fld id="{F85E63F2-8D4C-40A8-9CE8-00106942292F}" type="datetimeFigureOut">
              <a:rPr lang="en-GB" smtClean="0"/>
              <a:t>11/02/2024</a:t>
            </a:fld>
            <a:endParaRPr lang="en-GB"/>
          </a:p>
        </p:txBody>
      </p:sp>
      <p:sp>
        <p:nvSpPr>
          <p:cNvPr id="5" name="Footer Placeholder 4">
            <a:extLst>
              <a:ext uri="{FF2B5EF4-FFF2-40B4-BE49-F238E27FC236}">
                <a16:creationId xmlns:a16="http://schemas.microsoft.com/office/drawing/2014/main" id="{8C1BC96B-0DF9-4622-B756-E462BF6C735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2A09B49-82B6-49C7-9D01-66F06879ED98}"/>
              </a:ext>
            </a:extLst>
          </p:cNvPr>
          <p:cNvSpPr>
            <a:spLocks noGrp="1"/>
          </p:cNvSpPr>
          <p:nvPr>
            <p:ph type="sldNum" sz="quarter" idx="12"/>
          </p:nvPr>
        </p:nvSpPr>
        <p:spPr/>
        <p:txBody>
          <a:bodyPr/>
          <a:lstStyle/>
          <a:p>
            <a:fld id="{4B63FF71-C7EF-4BBB-95D6-CAD8FD6CA5B6}" type="slidenum">
              <a:rPr lang="en-GB" smtClean="0"/>
              <a:t>‹#›</a:t>
            </a:fld>
            <a:endParaRPr lang="en-GB"/>
          </a:p>
        </p:txBody>
      </p:sp>
    </p:spTree>
    <p:extLst>
      <p:ext uri="{BB962C8B-B14F-4D97-AF65-F5344CB8AC3E}">
        <p14:creationId xmlns:p14="http://schemas.microsoft.com/office/powerpoint/2010/main" val="11693449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4595664-9E4E-4227-8E05-4CB98CF12DC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D47FD7C-16F8-4F77-B924-DE6D74940F2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5993426-8996-4E62-869A-D2490CC4D52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85E63F2-8D4C-40A8-9CE8-00106942292F}" type="datetimeFigureOut">
              <a:rPr lang="en-GB" smtClean="0"/>
              <a:t>11/02/2024</a:t>
            </a:fld>
            <a:endParaRPr lang="en-GB"/>
          </a:p>
        </p:txBody>
      </p:sp>
      <p:sp>
        <p:nvSpPr>
          <p:cNvPr id="5" name="Footer Placeholder 4">
            <a:extLst>
              <a:ext uri="{FF2B5EF4-FFF2-40B4-BE49-F238E27FC236}">
                <a16:creationId xmlns:a16="http://schemas.microsoft.com/office/drawing/2014/main" id="{4C09FDF5-593E-43BE-9332-71643D73711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B76AA36-E356-4188-B989-E050A0DBEED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B63FF71-C7EF-4BBB-95D6-CAD8FD6CA5B6}" type="slidenum">
              <a:rPr lang="en-GB" smtClean="0"/>
              <a:t>‹#›</a:t>
            </a:fld>
            <a:endParaRPr lang="en-GB"/>
          </a:p>
        </p:txBody>
      </p:sp>
    </p:spTree>
    <p:extLst>
      <p:ext uri="{BB962C8B-B14F-4D97-AF65-F5344CB8AC3E}">
        <p14:creationId xmlns:p14="http://schemas.microsoft.com/office/powerpoint/2010/main" val="1411050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hyperlink" Target="https://www.pexels.com/de/foto/hotel-hotels-london-sofitel-39469/" TargetMode="External"/></Relationships>
</file>

<file path=ppt/slides/_rels/slide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hyperlink" Target="https://www.pexels.com/de/foto/hotel-hotels-london-sofitel-39469/"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hyperlink" Target="https://www.pexels.com/de/foto/hotel-hotels-london-sofitel-39469/" TargetMode="External"/><Relationship Id="rId4" Type="http://schemas.microsoft.com/office/2007/relationships/hdphoto" Target="../media/hdphoto1.wdp"/></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hyperlink" Target="https://wind4change.com/psychological-safety-amy-admondson-definition-important-matter/" TargetMode="External"/><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image" Target="../media/image2.png"/><Relationship Id="rId5" Type="http://schemas.openxmlformats.org/officeDocument/2006/relationships/hyperlink" Target="https://www.pexels.com/de/foto/hotel-hotels-london-sofitel-39469/" TargetMode="External"/><Relationship Id="rId4" Type="http://schemas.microsoft.com/office/2007/relationships/hdphoto" Target="../media/hdphoto1.wdp"/></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image" Target="../media/image3.png"/><Relationship Id="rId5" Type="http://schemas.openxmlformats.org/officeDocument/2006/relationships/hyperlink" Target="https://www.pexels.com/de/foto/hotel-hotels-london-sofitel-39469/" TargetMode="External"/><Relationship Id="rId4" Type="http://schemas.microsoft.com/office/2007/relationships/hdphoto" Target="../media/hdphoto1.wdp"/></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openxmlformats.org/officeDocument/2006/relationships/image" Target="../media/image4.jpg"/><Relationship Id="rId5" Type="http://schemas.openxmlformats.org/officeDocument/2006/relationships/hyperlink" Target="https://www.pexels.com/de/foto/hotel-hotels-london-sofitel-39469/" TargetMode="External"/><Relationship Id="rId4" Type="http://schemas.microsoft.com/office/2007/relationships/hdphoto" Target="../media/hdphoto1.wdp"/></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1.xml"/><Relationship Id="rId6" Type="http://schemas.openxmlformats.org/officeDocument/2006/relationships/image" Target="../media/image5.jpg"/><Relationship Id="rId5" Type="http://schemas.openxmlformats.org/officeDocument/2006/relationships/hyperlink" Target="https://www.pexels.com/de/foto/hotel-hotels-london-sofitel-39469/" TargetMode="External"/><Relationship Id="rId4" Type="http://schemas.microsoft.com/office/2007/relationships/hdphoto" Target="../media/hdphoto1.wdp"/></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1.xml"/><Relationship Id="rId6" Type="http://schemas.openxmlformats.org/officeDocument/2006/relationships/image" Target="../media/image6.png"/><Relationship Id="rId5" Type="http://schemas.openxmlformats.org/officeDocument/2006/relationships/hyperlink" Target="https://www.pexels.com/de/foto/hotel-hotels-london-sofitel-39469/" TargetMode="External"/><Relationship Id="rId4" Type="http://schemas.microsoft.com/office/2007/relationships/hdphoto" Target="../media/hdphoto1.wdp"/></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1.xml"/><Relationship Id="rId6" Type="http://schemas.openxmlformats.org/officeDocument/2006/relationships/image" Target="../media/image7.png"/><Relationship Id="rId5" Type="http://schemas.openxmlformats.org/officeDocument/2006/relationships/hyperlink" Target="https://www.pexels.com/de/foto/hotel-hotels-london-sofitel-39469/" TargetMode="External"/><Relationship Id="rId4" Type="http://schemas.microsoft.com/office/2007/relationships/hdphoto" Target="../media/hdphoto1.wdp"/></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1.xml"/><Relationship Id="rId5" Type="http://schemas.openxmlformats.org/officeDocument/2006/relationships/hyperlink" Target="https://www.pexels.com/de/foto/hotel-hotels-london-sofitel-39469/" TargetMode="External"/><Relationship Id="rId4" Type="http://schemas.microsoft.com/office/2007/relationships/hdphoto" Target="../media/hdphoto1.wdp"/></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9.xml"/><Relationship Id="rId1" Type="http://schemas.openxmlformats.org/officeDocument/2006/relationships/slideLayout" Target="../slideLayouts/slideLayout1.xml"/><Relationship Id="rId6" Type="http://schemas.openxmlformats.org/officeDocument/2006/relationships/image" Target="../media/image8.png"/><Relationship Id="rId5" Type="http://schemas.openxmlformats.org/officeDocument/2006/relationships/hyperlink" Target="https://www.pexels.com/de/foto/hotel-hotels-london-sofitel-39469/" TargetMode="External"/><Relationship Id="rId4" Type="http://schemas.microsoft.com/office/2007/relationships/hdphoto" Target="../media/hdphoto1.wdp"/></Relationships>
</file>

<file path=ppt/slides/_rels/slide1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0.xml"/><Relationship Id="rId1" Type="http://schemas.openxmlformats.org/officeDocument/2006/relationships/slideLayout" Target="../slideLayouts/slideLayout1.xml"/><Relationship Id="rId5" Type="http://schemas.openxmlformats.org/officeDocument/2006/relationships/hyperlink" Target="https://www.pexels.com/de/foto/hotel-hotels-london-sofitel-39469/" TargetMode="External"/><Relationship Id="rId4" Type="http://schemas.microsoft.com/office/2007/relationships/hdphoto" Target="../media/hdphoto1.wdp"/></Relationships>
</file>

<file path=ppt/slides/_rels/slide13.xml.rels><?xml version="1.0" encoding="UTF-8" standalone="yes"?>
<Relationships xmlns="http://schemas.openxmlformats.org/package/2006/relationships"><Relationship Id="rId8" Type="http://schemas.openxmlformats.org/officeDocument/2006/relationships/hyperlink" Target="https://www.osha.gov/" TargetMode="External"/><Relationship Id="rId3" Type="http://schemas.openxmlformats.org/officeDocument/2006/relationships/image" Target="../media/image1.png"/><Relationship Id="rId7" Type="http://schemas.openxmlformats.org/officeDocument/2006/relationships/hyperlink" Target="https://www.hse.gov.uk/simple-health-safety/risk/" TargetMode="External"/><Relationship Id="rId2" Type="http://schemas.openxmlformats.org/officeDocument/2006/relationships/notesSlide" Target="../notesSlides/notesSlide11.xml"/><Relationship Id="rId1" Type="http://schemas.openxmlformats.org/officeDocument/2006/relationships/slideLayout" Target="../slideLayouts/slideLayout1.xml"/><Relationship Id="rId6" Type="http://schemas.openxmlformats.org/officeDocument/2006/relationships/hyperlink" Target="https://www.epa.gov/iaq/" TargetMode="External"/><Relationship Id="rId5" Type="http://schemas.openxmlformats.org/officeDocument/2006/relationships/hyperlink" Target="https://www.pexels.com/de/foto/hotel-hotels-london-sofitel-39469/" TargetMode="External"/><Relationship Id="rId4" Type="http://schemas.microsoft.com/office/2007/relationships/hdphoto" Target="../media/hdphoto1.wdp"/></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AD515A32-9312-4425-AD54-761C95208592}"/>
              </a:ext>
            </a:extLst>
          </p:cNvPr>
          <p:cNvPicPr>
            <a:picLocks noChangeAspect="1"/>
          </p:cNvPicPr>
          <p:nvPr/>
        </p:nvPicPr>
        <p:blipFill>
          <a:blip r:embed="rId2">
            <a:extLst>
              <a:ext uri="{BEBA8EAE-BF5A-486C-A8C5-ECC9F3942E4B}">
                <a14:imgProps xmlns:a14="http://schemas.microsoft.com/office/drawing/2010/main">
                  <a14:imgLayer r:embed="rId3">
                    <a14:imgEffect>
                      <a14:brightnessContrast bright="-98000" contrast="-400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0" y="0"/>
            <a:ext cx="12192000" cy="6858000"/>
          </a:xfrm>
          <a:prstGeom prst="rect">
            <a:avLst/>
          </a:prstGeom>
        </p:spPr>
      </p:pic>
      <p:sp>
        <p:nvSpPr>
          <p:cNvPr id="5" name="Rectangle 4">
            <a:extLst>
              <a:ext uri="{FF2B5EF4-FFF2-40B4-BE49-F238E27FC236}">
                <a16:creationId xmlns:a16="http://schemas.microsoft.com/office/drawing/2014/main" id="{97839F03-6432-4368-910D-759267930F23}"/>
              </a:ext>
            </a:extLst>
          </p:cNvPr>
          <p:cNvSpPr/>
          <p:nvPr/>
        </p:nvSpPr>
        <p:spPr>
          <a:xfrm>
            <a:off x="0" y="6306670"/>
            <a:ext cx="12192000" cy="55133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Rectangle 1">
            <a:extLst>
              <a:ext uri="{FF2B5EF4-FFF2-40B4-BE49-F238E27FC236}">
                <a16:creationId xmlns:a16="http://schemas.microsoft.com/office/drawing/2014/main" id="{B8CA7F5F-E9C4-4878-8AA1-B9DC28500F04}"/>
              </a:ext>
            </a:extLst>
          </p:cNvPr>
          <p:cNvSpPr/>
          <p:nvPr/>
        </p:nvSpPr>
        <p:spPr>
          <a:xfrm>
            <a:off x="0" y="0"/>
            <a:ext cx="12192000" cy="55133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F8FF5D3E-7ED3-4995-9206-CB7CD0DCE9AE}"/>
              </a:ext>
            </a:extLst>
          </p:cNvPr>
          <p:cNvSpPr txBox="1"/>
          <p:nvPr/>
        </p:nvSpPr>
        <p:spPr>
          <a:xfrm>
            <a:off x="1974165" y="566744"/>
            <a:ext cx="8243667" cy="1446550"/>
          </a:xfrm>
          <a:prstGeom prst="rect">
            <a:avLst/>
          </a:prstGeom>
          <a:noFill/>
        </p:spPr>
        <p:txBody>
          <a:bodyPr wrap="square" rtlCol="0">
            <a:spAutoFit/>
          </a:bodyPr>
          <a:lstStyle/>
          <a:p>
            <a:pPr algn="ctr"/>
            <a:r>
              <a:rPr lang="en-US" sz="4400" b="1" dirty="0">
                <a:solidFill>
                  <a:schemeClr val="bg1"/>
                </a:solidFill>
                <a:latin typeface="Abadi" panose="020B0604020104020204" pitchFamily="34" charset="0"/>
              </a:rPr>
              <a:t>Health and Safety Training for Housekeeping Staff</a:t>
            </a:r>
            <a:endParaRPr lang="en-GB" sz="4400" b="1" dirty="0">
              <a:solidFill>
                <a:schemeClr val="bg1"/>
              </a:solidFill>
              <a:latin typeface="Abadi" panose="020B0604020104020204" pitchFamily="34" charset="0"/>
            </a:endParaRPr>
          </a:p>
        </p:txBody>
      </p:sp>
      <p:sp>
        <p:nvSpPr>
          <p:cNvPr id="9" name="TextBox 8">
            <a:extLst>
              <a:ext uri="{FF2B5EF4-FFF2-40B4-BE49-F238E27FC236}">
                <a16:creationId xmlns:a16="http://schemas.microsoft.com/office/drawing/2014/main" id="{7FEC56BC-1EA1-498B-BA5A-7EC2E2FBAD2E}"/>
              </a:ext>
            </a:extLst>
          </p:cNvPr>
          <p:cNvSpPr txBox="1"/>
          <p:nvPr/>
        </p:nvSpPr>
        <p:spPr>
          <a:xfrm>
            <a:off x="1974166" y="3001876"/>
            <a:ext cx="8243667" cy="1200329"/>
          </a:xfrm>
          <a:prstGeom prst="rect">
            <a:avLst/>
          </a:prstGeom>
          <a:noFill/>
        </p:spPr>
        <p:txBody>
          <a:bodyPr wrap="square" rtlCol="0">
            <a:spAutoFit/>
          </a:bodyPr>
          <a:lstStyle/>
          <a:p>
            <a:pPr algn="ctr"/>
            <a:r>
              <a:rPr lang="en-GB" sz="3600" b="1" dirty="0">
                <a:solidFill>
                  <a:schemeClr val="bg1"/>
                </a:solidFill>
                <a:latin typeface="Abadi" panose="020B0604020104020204" pitchFamily="34" charset="0"/>
              </a:rPr>
              <a:t>Essential Practices for a Safe and Healthy Work Environment</a:t>
            </a:r>
          </a:p>
        </p:txBody>
      </p:sp>
      <p:sp>
        <p:nvSpPr>
          <p:cNvPr id="10" name="TextBox 9">
            <a:extLst>
              <a:ext uri="{FF2B5EF4-FFF2-40B4-BE49-F238E27FC236}">
                <a16:creationId xmlns:a16="http://schemas.microsoft.com/office/drawing/2014/main" id="{C5FE6FAA-173C-46A7-A6E6-8E292913BD28}"/>
              </a:ext>
            </a:extLst>
          </p:cNvPr>
          <p:cNvSpPr txBox="1"/>
          <p:nvPr/>
        </p:nvSpPr>
        <p:spPr>
          <a:xfrm>
            <a:off x="129661" y="5106341"/>
            <a:ext cx="11932673" cy="1200329"/>
          </a:xfrm>
          <a:prstGeom prst="rect">
            <a:avLst/>
          </a:prstGeom>
          <a:noFill/>
        </p:spPr>
        <p:txBody>
          <a:bodyPr wrap="square" rtlCol="0">
            <a:spAutoFit/>
          </a:bodyPr>
          <a:lstStyle/>
          <a:p>
            <a:pPr algn="ctr"/>
            <a:r>
              <a:rPr lang="en-GB" sz="3600" b="1" dirty="0">
                <a:solidFill>
                  <a:schemeClr val="bg1"/>
                </a:solidFill>
                <a:latin typeface="Abadi" panose="020B0604020104020204" pitchFamily="34" charset="0"/>
                <a:cs typeface="Times New Roman" panose="02020603050405020304" pitchFamily="18" charset="0"/>
              </a:rPr>
              <a:t>Student Name: Mohammed Ali Haider</a:t>
            </a:r>
          </a:p>
          <a:p>
            <a:pPr algn="ctr"/>
            <a:r>
              <a:rPr lang="en-GB" sz="3600" b="1" dirty="0">
                <a:solidFill>
                  <a:schemeClr val="bg1"/>
                </a:solidFill>
                <a:latin typeface="Abadi" panose="020B0604020104020204" pitchFamily="34" charset="0"/>
                <a:cs typeface="Times New Roman" panose="02020603050405020304" pitchFamily="18" charset="0"/>
              </a:rPr>
              <a:t>Student ID</a:t>
            </a:r>
            <a:r>
              <a:rPr lang="en-GB" sz="3600" b="1">
                <a:solidFill>
                  <a:schemeClr val="bg1"/>
                </a:solidFill>
                <a:latin typeface="Abadi" panose="020B0604020104020204" pitchFamily="34" charset="0"/>
                <a:cs typeface="Times New Roman" panose="02020603050405020304" pitchFamily="18" charset="0"/>
              </a:rPr>
              <a:t>: 2013121</a:t>
            </a:r>
            <a:endParaRPr lang="en-GB" sz="3600" b="1" dirty="0">
              <a:solidFill>
                <a:schemeClr val="bg1"/>
              </a:solidFill>
              <a:latin typeface="Abadi" panose="020B0604020104020204" pitchFamily="34" charset="0"/>
              <a:cs typeface="Times New Roman" panose="02020603050405020304" pitchFamily="18" charset="0"/>
            </a:endParaRPr>
          </a:p>
        </p:txBody>
      </p:sp>
    </p:spTree>
    <p:extLst>
      <p:ext uri="{BB962C8B-B14F-4D97-AF65-F5344CB8AC3E}">
        <p14:creationId xmlns:p14="http://schemas.microsoft.com/office/powerpoint/2010/main" val="13757783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AD515A32-9312-4425-AD54-761C95208592}"/>
              </a:ext>
            </a:extLst>
          </p:cNvPr>
          <p:cNvPicPr>
            <a:picLocks noChangeAspect="1"/>
          </p:cNvPicPr>
          <p:nvPr/>
        </p:nvPicPr>
        <p:blipFill>
          <a:blip r:embed="rId2">
            <a:extLst>
              <a:ext uri="{BEBA8EAE-BF5A-486C-A8C5-ECC9F3942E4B}">
                <a14:imgProps xmlns:a14="http://schemas.microsoft.com/office/drawing/2010/main">
                  <a14:imgLayer r:embed="rId3">
                    <a14:imgEffect>
                      <a14:brightnessContrast bright="-98000" contrast="-400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0" y="0"/>
            <a:ext cx="12192000" cy="6858000"/>
          </a:xfrm>
          <a:prstGeom prst="rect">
            <a:avLst/>
          </a:prstGeom>
        </p:spPr>
      </p:pic>
      <p:sp>
        <p:nvSpPr>
          <p:cNvPr id="5" name="Rectangle 4">
            <a:extLst>
              <a:ext uri="{FF2B5EF4-FFF2-40B4-BE49-F238E27FC236}">
                <a16:creationId xmlns:a16="http://schemas.microsoft.com/office/drawing/2014/main" id="{97839F03-6432-4368-910D-759267930F23}"/>
              </a:ext>
            </a:extLst>
          </p:cNvPr>
          <p:cNvSpPr/>
          <p:nvPr/>
        </p:nvSpPr>
        <p:spPr>
          <a:xfrm>
            <a:off x="0" y="6306670"/>
            <a:ext cx="12192000" cy="55133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Rectangle 1">
            <a:extLst>
              <a:ext uri="{FF2B5EF4-FFF2-40B4-BE49-F238E27FC236}">
                <a16:creationId xmlns:a16="http://schemas.microsoft.com/office/drawing/2014/main" id="{B8CA7F5F-E9C4-4878-8AA1-B9DC28500F04}"/>
              </a:ext>
            </a:extLst>
          </p:cNvPr>
          <p:cNvSpPr/>
          <p:nvPr/>
        </p:nvSpPr>
        <p:spPr>
          <a:xfrm>
            <a:off x="0" y="0"/>
            <a:ext cx="12192000" cy="55133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F8FF5D3E-7ED3-4995-9206-CB7CD0DCE9AE}"/>
              </a:ext>
            </a:extLst>
          </p:cNvPr>
          <p:cNvSpPr txBox="1"/>
          <p:nvPr/>
        </p:nvSpPr>
        <p:spPr>
          <a:xfrm>
            <a:off x="1974166" y="551330"/>
            <a:ext cx="8243667" cy="769441"/>
          </a:xfrm>
          <a:prstGeom prst="rect">
            <a:avLst/>
          </a:prstGeom>
          <a:noFill/>
        </p:spPr>
        <p:txBody>
          <a:bodyPr wrap="square" rtlCol="0">
            <a:spAutoFit/>
          </a:bodyPr>
          <a:lstStyle/>
          <a:p>
            <a:pPr algn="ctr"/>
            <a:r>
              <a:rPr lang="en-US" sz="4400" b="1" dirty="0">
                <a:solidFill>
                  <a:schemeClr val="bg1"/>
                </a:solidFill>
                <a:latin typeface="Abadi" panose="020B0604020104020204" pitchFamily="34" charset="0"/>
              </a:rPr>
              <a:t>Table of Contents</a:t>
            </a:r>
            <a:endParaRPr lang="en-GB" sz="4400" b="1" dirty="0">
              <a:solidFill>
                <a:schemeClr val="bg1"/>
              </a:solidFill>
              <a:latin typeface="Abadi" panose="020B0604020104020204" pitchFamily="34" charset="0"/>
            </a:endParaRPr>
          </a:p>
        </p:txBody>
      </p:sp>
      <p:sp>
        <p:nvSpPr>
          <p:cNvPr id="6" name="TextBox 5">
            <a:extLst>
              <a:ext uri="{FF2B5EF4-FFF2-40B4-BE49-F238E27FC236}">
                <a16:creationId xmlns:a16="http://schemas.microsoft.com/office/drawing/2014/main" id="{774AD8EB-F255-4B96-AF33-D66DDE7AB3AE}"/>
              </a:ext>
            </a:extLst>
          </p:cNvPr>
          <p:cNvSpPr txBox="1"/>
          <p:nvPr/>
        </p:nvSpPr>
        <p:spPr>
          <a:xfrm>
            <a:off x="0" y="1736228"/>
            <a:ext cx="12192000" cy="4862870"/>
          </a:xfrm>
          <a:prstGeom prst="rect">
            <a:avLst/>
          </a:prstGeom>
          <a:noFill/>
        </p:spPr>
        <p:txBody>
          <a:bodyPr wrap="square" rtlCol="0">
            <a:spAutoFit/>
          </a:bodyPr>
          <a:lstStyle/>
          <a:p>
            <a:pPr marL="800100" lvl="1" indent="-342900">
              <a:buFont typeface="+mj-lt"/>
              <a:buAutoNum type="arabicPeriod"/>
            </a:pPr>
            <a:r>
              <a:rPr lang="en-GB" sz="2600" dirty="0">
                <a:solidFill>
                  <a:schemeClr val="bg1"/>
                </a:solidFill>
                <a:latin typeface="Abadi" panose="020B0604020104020204" pitchFamily="34" charset="0"/>
                <a:cs typeface="Times New Roman" panose="02020603050405020304" pitchFamily="18" charset="0"/>
              </a:rPr>
              <a:t>Introduction</a:t>
            </a:r>
          </a:p>
          <a:p>
            <a:pPr marL="800100" lvl="1" indent="-342900">
              <a:buFont typeface="+mj-lt"/>
              <a:buAutoNum type="arabicPeriod"/>
            </a:pPr>
            <a:r>
              <a:rPr lang="en-GB" sz="2600" dirty="0">
                <a:solidFill>
                  <a:schemeClr val="bg1"/>
                </a:solidFill>
                <a:latin typeface="Abadi" panose="020B0604020104020204" pitchFamily="34" charset="0"/>
                <a:cs typeface="Times New Roman" panose="02020603050405020304" pitchFamily="18" charset="0"/>
              </a:rPr>
              <a:t>Importance of Health and Safety</a:t>
            </a:r>
          </a:p>
          <a:p>
            <a:pPr marL="800100" lvl="1" indent="-342900">
              <a:buFont typeface="+mj-lt"/>
              <a:buAutoNum type="arabicPeriod"/>
            </a:pPr>
            <a:r>
              <a:rPr lang="en-GB" sz="2600" dirty="0">
                <a:solidFill>
                  <a:schemeClr val="bg1"/>
                </a:solidFill>
                <a:latin typeface="Abadi" panose="020B0604020104020204" pitchFamily="34" charset="0"/>
                <a:cs typeface="Times New Roman" panose="02020603050405020304" pitchFamily="18" charset="0"/>
              </a:rPr>
              <a:t>Identifying Hazards: Chemicals and Physical Strain</a:t>
            </a:r>
          </a:p>
          <a:p>
            <a:pPr marL="800100" lvl="1" indent="-342900">
              <a:buFont typeface="+mj-lt"/>
              <a:buAutoNum type="arabicPeriod"/>
            </a:pPr>
            <a:r>
              <a:rPr lang="en-GB" sz="2600" dirty="0">
                <a:solidFill>
                  <a:schemeClr val="bg1"/>
                </a:solidFill>
                <a:latin typeface="Abadi" panose="020B0604020104020204" pitchFamily="34" charset="0"/>
                <a:cs typeface="Times New Roman" panose="02020603050405020304" pitchFamily="18" charset="0"/>
              </a:rPr>
              <a:t>Personal Protective Equipment (PPE)</a:t>
            </a:r>
          </a:p>
          <a:p>
            <a:pPr marL="800100" lvl="1" indent="-342900">
              <a:buFont typeface="+mj-lt"/>
              <a:buAutoNum type="arabicPeriod"/>
            </a:pPr>
            <a:r>
              <a:rPr lang="en-GB" sz="2600" dirty="0">
                <a:solidFill>
                  <a:schemeClr val="bg1"/>
                </a:solidFill>
                <a:latin typeface="Abadi" panose="020B0604020104020204" pitchFamily="34" charset="0"/>
                <a:cs typeface="Times New Roman" panose="02020603050405020304" pitchFamily="18" charset="0"/>
              </a:rPr>
              <a:t>Safe Handling of Cleaning Chemicals</a:t>
            </a:r>
          </a:p>
          <a:p>
            <a:pPr marL="800100" lvl="1" indent="-342900">
              <a:buFont typeface="+mj-lt"/>
              <a:buAutoNum type="arabicPeriod"/>
            </a:pPr>
            <a:r>
              <a:rPr lang="en-GB" sz="2600" dirty="0">
                <a:solidFill>
                  <a:schemeClr val="bg1"/>
                </a:solidFill>
                <a:latin typeface="Abadi" panose="020B0604020104020204" pitchFamily="34" charset="0"/>
                <a:cs typeface="Times New Roman" panose="02020603050405020304" pitchFamily="18" charset="0"/>
              </a:rPr>
              <a:t>Ergonomics in Housekeeping</a:t>
            </a:r>
          </a:p>
          <a:p>
            <a:pPr marL="800100" lvl="1" indent="-342900">
              <a:buFont typeface="+mj-lt"/>
              <a:buAutoNum type="arabicPeriod"/>
            </a:pPr>
            <a:r>
              <a:rPr lang="en-GB" sz="2600" dirty="0">
                <a:solidFill>
                  <a:schemeClr val="bg1"/>
                </a:solidFill>
                <a:latin typeface="Abadi" panose="020B0604020104020204" pitchFamily="34" charset="0"/>
                <a:cs typeface="Times New Roman" panose="02020603050405020304" pitchFamily="18" charset="0"/>
              </a:rPr>
              <a:t>Equipment Use and Maintenance</a:t>
            </a:r>
          </a:p>
          <a:p>
            <a:pPr marL="800100" lvl="1" indent="-342900">
              <a:buFont typeface="+mj-lt"/>
              <a:buAutoNum type="arabicPeriod"/>
            </a:pPr>
            <a:r>
              <a:rPr lang="en-GB" sz="2600" dirty="0">
                <a:solidFill>
                  <a:schemeClr val="bg1"/>
                </a:solidFill>
                <a:latin typeface="Abadi" panose="020B0604020104020204" pitchFamily="34" charset="0"/>
                <a:cs typeface="Times New Roman" panose="02020603050405020304" pitchFamily="18" charset="0"/>
              </a:rPr>
              <a:t>Reporting and Managing Hazards</a:t>
            </a:r>
          </a:p>
          <a:p>
            <a:pPr marL="800100" lvl="1" indent="-342900">
              <a:buFont typeface="+mj-lt"/>
              <a:buAutoNum type="arabicPeriod"/>
            </a:pPr>
            <a:r>
              <a:rPr lang="en-GB" sz="2600" dirty="0">
                <a:solidFill>
                  <a:schemeClr val="bg1"/>
                </a:solidFill>
                <a:latin typeface="Abadi" panose="020B0604020104020204" pitchFamily="34" charset="0"/>
                <a:cs typeface="Times New Roman" panose="02020603050405020304" pitchFamily="18" charset="0"/>
              </a:rPr>
              <a:t>Ventilation and Safety Practices</a:t>
            </a:r>
          </a:p>
          <a:p>
            <a:pPr marL="800100" lvl="1" indent="-342900">
              <a:buFont typeface="+mj-lt"/>
              <a:buAutoNum type="arabicPeriod"/>
            </a:pPr>
            <a:r>
              <a:rPr lang="en-GB" sz="2600" dirty="0">
                <a:solidFill>
                  <a:schemeClr val="bg1"/>
                </a:solidFill>
                <a:latin typeface="Abadi" panose="020B0604020104020204" pitchFamily="34" charset="0"/>
                <a:cs typeface="Times New Roman" panose="02020603050405020304" pitchFamily="18" charset="0"/>
              </a:rPr>
              <a:t>Conclusion</a:t>
            </a:r>
          </a:p>
          <a:p>
            <a:pPr marL="800100" lvl="1" indent="-342900">
              <a:buFont typeface="+mj-lt"/>
              <a:buAutoNum type="arabicPeriod"/>
            </a:pPr>
            <a:r>
              <a:rPr lang="en-GB" sz="2600" dirty="0">
                <a:solidFill>
                  <a:schemeClr val="bg1"/>
                </a:solidFill>
                <a:latin typeface="Abadi" panose="020B0604020104020204" pitchFamily="34" charset="0"/>
                <a:cs typeface="Times New Roman" panose="02020603050405020304" pitchFamily="18" charset="0"/>
              </a:rPr>
              <a:t>Reference</a:t>
            </a:r>
          </a:p>
          <a:p>
            <a:endParaRPr lang="en-GB" sz="2400" dirty="0">
              <a:solidFill>
                <a:schemeClr val="bg1"/>
              </a:solidFill>
              <a:latin typeface="Abadi" panose="020B0604020104020204" pitchFamily="34" charset="0"/>
            </a:endParaRPr>
          </a:p>
        </p:txBody>
      </p:sp>
    </p:spTree>
    <p:extLst>
      <p:ext uri="{BB962C8B-B14F-4D97-AF65-F5344CB8AC3E}">
        <p14:creationId xmlns:p14="http://schemas.microsoft.com/office/powerpoint/2010/main" val="39872338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AD515A32-9312-4425-AD54-761C95208592}"/>
              </a:ext>
            </a:extLst>
          </p:cNvPr>
          <p:cNvPicPr>
            <a:picLocks noChangeAspect="1"/>
          </p:cNvPicPr>
          <p:nvPr/>
        </p:nvPicPr>
        <p:blipFill>
          <a:blip r:embed="rId3">
            <a:extLst>
              <a:ext uri="{BEBA8EAE-BF5A-486C-A8C5-ECC9F3942E4B}">
                <a14:imgProps xmlns:a14="http://schemas.microsoft.com/office/drawing/2010/main">
                  <a14:imgLayer r:embed="rId4">
                    <a14:imgEffect>
                      <a14:brightnessContrast bright="-98000" contrast="-400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0" y="0"/>
            <a:ext cx="12192000" cy="6858000"/>
          </a:xfrm>
          <a:prstGeom prst="rect">
            <a:avLst/>
          </a:prstGeom>
        </p:spPr>
      </p:pic>
      <p:sp>
        <p:nvSpPr>
          <p:cNvPr id="5" name="Rectangle 4">
            <a:extLst>
              <a:ext uri="{FF2B5EF4-FFF2-40B4-BE49-F238E27FC236}">
                <a16:creationId xmlns:a16="http://schemas.microsoft.com/office/drawing/2014/main" id="{97839F03-6432-4368-910D-759267930F23}"/>
              </a:ext>
            </a:extLst>
          </p:cNvPr>
          <p:cNvSpPr/>
          <p:nvPr/>
        </p:nvSpPr>
        <p:spPr>
          <a:xfrm>
            <a:off x="0" y="6306670"/>
            <a:ext cx="12192000" cy="55133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atin typeface="Abadi" panose="020B0604020104020204" pitchFamily="34" charset="0"/>
            </a:endParaRPr>
          </a:p>
        </p:txBody>
      </p:sp>
      <p:sp>
        <p:nvSpPr>
          <p:cNvPr id="2" name="Rectangle 1">
            <a:extLst>
              <a:ext uri="{FF2B5EF4-FFF2-40B4-BE49-F238E27FC236}">
                <a16:creationId xmlns:a16="http://schemas.microsoft.com/office/drawing/2014/main" id="{B8CA7F5F-E9C4-4878-8AA1-B9DC28500F04}"/>
              </a:ext>
            </a:extLst>
          </p:cNvPr>
          <p:cNvSpPr/>
          <p:nvPr/>
        </p:nvSpPr>
        <p:spPr>
          <a:xfrm>
            <a:off x="0" y="0"/>
            <a:ext cx="12192000" cy="55133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atin typeface="Abadi" panose="020B0604020104020204" pitchFamily="34" charset="0"/>
            </a:endParaRPr>
          </a:p>
        </p:txBody>
      </p:sp>
      <p:sp>
        <p:nvSpPr>
          <p:cNvPr id="8" name="TextBox 7">
            <a:extLst>
              <a:ext uri="{FF2B5EF4-FFF2-40B4-BE49-F238E27FC236}">
                <a16:creationId xmlns:a16="http://schemas.microsoft.com/office/drawing/2014/main" id="{F8FF5D3E-7ED3-4995-9206-CB7CD0DCE9AE}"/>
              </a:ext>
            </a:extLst>
          </p:cNvPr>
          <p:cNvSpPr txBox="1"/>
          <p:nvPr/>
        </p:nvSpPr>
        <p:spPr>
          <a:xfrm>
            <a:off x="1322363" y="803205"/>
            <a:ext cx="8243667" cy="769441"/>
          </a:xfrm>
          <a:prstGeom prst="rect">
            <a:avLst/>
          </a:prstGeom>
          <a:noFill/>
        </p:spPr>
        <p:txBody>
          <a:bodyPr wrap="square" rtlCol="0">
            <a:spAutoFit/>
          </a:bodyPr>
          <a:lstStyle/>
          <a:p>
            <a:pPr algn="ctr"/>
            <a:r>
              <a:rPr lang="en-US" sz="4400" b="1" dirty="0">
                <a:solidFill>
                  <a:schemeClr val="bg1"/>
                </a:solidFill>
                <a:latin typeface="Abadi" panose="020B0604020104020204" pitchFamily="34" charset="0"/>
              </a:rPr>
              <a:t>Introduction</a:t>
            </a:r>
            <a:endParaRPr lang="en-GB" sz="4400" b="1" dirty="0">
              <a:solidFill>
                <a:schemeClr val="bg1"/>
              </a:solidFill>
              <a:latin typeface="Abadi" panose="020B0604020104020204" pitchFamily="34" charset="0"/>
            </a:endParaRPr>
          </a:p>
        </p:txBody>
      </p:sp>
      <p:sp>
        <p:nvSpPr>
          <p:cNvPr id="6" name="TextBox 5">
            <a:extLst>
              <a:ext uri="{FF2B5EF4-FFF2-40B4-BE49-F238E27FC236}">
                <a16:creationId xmlns:a16="http://schemas.microsoft.com/office/drawing/2014/main" id="{C270CC89-09FF-45B3-A3EC-C13158D76CFF}"/>
              </a:ext>
            </a:extLst>
          </p:cNvPr>
          <p:cNvSpPr txBox="1"/>
          <p:nvPr/>
        </p:nvSpPr>
        <p:spPr>
          <a:xfrm>
            <a:off x="548639" y="1789532"/>
            <a:ext cx="4895558" cy="4247317"/>
          </a:xfrm>
          <a:prstGeom prst="rect">
            <a:avLst/>
          </a:prstGeom>
          <a:noFill/>
        </p:spPr>
        <p:txBody>
          <a:bodyPr wrap="square" rtlCol="0">
            <a:spAutoFit/>
          </a:bodyPr>
          <a:lstStyle/>
          <a:p>
            <a:pPr algn="just"/>
            <a:r>
              <a:rPr lang="en-US" dirty="0">
                <a:solidFill>
                  <a:schemeClr val="bg1"/>
                </a:solidFill>
                <a:latin typeface="Abadi" panose="020B0604020104020204" pitchFamily="34" charset="0"/>
              </a:rPr>
              <a:t>The purpose of this training is to underscore the paramount importance of health and safety practices within the housekeeping department. Research has shown that effective health and safety training can lead to a significant reduction in workplace accidents, with studies indicating that well-informed staff are up to 70% less likely to be involved in on-the-job accidents (Bridger, 2018). This training aims to equip our team with the knowledge and skills necessary to foster a safer working environment, emphasizing the commitment of our establishment to the wellbeing of every employee.</a:t>
            </a:r>
          </a:p>
          <a:p>
            <a:endParaRPr lang="en-GB" dirty="0">
              <a:latin typeface="Abadi" panose="020B0604020104020204" pitchFamily="34" charset="0"/>
            </a:endParaRPr>
          </a:p>
        </p:txBody>
      </p:sp>
      <p:sp>
        <p:nvSpPr>
          <p:cNvPr id="9" name="TextBox 8">
            <a:extLst>
              <a:ext uri="{FF2B5EF4-FFF2-40B4-BE49-F238E27FC236}">
                <a16:creationId xmlns:a16="http://schemas.microsoft.com/office/drawing/2014/main" id="{B0CFDA28-3E25-4435-A201-E8F9BC14B432}"/>
              </a:ext>
            </a:extLst>
          </p:cNvPr>
          <p:cNvSpPr txBox="1"/>
          <p:nvPr/>
        </p:nvSpPr>
        <p:spPr>
          <a:xfrm>
            <a:off x="6386731" y="1789532"/>
            <a:ext cx="5054989" cy="4524315"/>
          </a:xfrm>
          <a:prstGeom prst="rect">
            <a:avLst/>
          </a:prstGeom>
          <a:noFill/>
        </p:spPr>
        <p:txBody>
          <a:bodyPr wrap="square" rtlCol="0">
            <a:spAutoFit/>
          </a:bodyPr>
          <a:lstStyle/>
          <a:p>
            <a:pPr algn="just"/>
            <a:r>
              <a:rPr lang="en-US" dirty="0">
                <a:solidFill>
                  <a:schemeClr val="bg1"/>
                </a:solidFill>
                <a:latin typeface="Abadi" panose="020B0604020104020204" pitchFamily="34" charset="0"/>
              </a:rPr>
              <a:t>Throughout this presentation, team members will learn to identify and mitigate potential hazards related to chemical exposure, physical strain, and equipment use, drawing on best practices and guidelines outlined in industry standards (Raghubalan and Raghubalan, 2016). By understanding the correct use of Personal Protective Equipment (PPE), ergonomic practices, and proper handling of cleaning chemicals, staff will be better prepared to avoid injuries and contribute to a culture of safety and health within our workplace. This comprehensive approach ensures not only compliance with regulatory standards but also enhances employee morale and productivity.</a:t>
            </a:r>
          </a:p>
          <a:p>
            <a:endParaRPr lang="en-GB" dirty="0">
              <a:latin typeface="Abadi" panose="020B0604020104020204" pitchFamily="34" charset="0"/>
            </a:endParaRPr>
          </a:p>
        </p:txBody>
      </p:sp>
    </p:spTree>
    <p:extLst>
      <p:ext uri="{BB962C8B-B14F-4D97-AF65-F5344CB8AC3E}">
        <p14:creationId xmlns:p14="http://schemas.microsoft.com/office/powerpoint/2010/main" val="4859236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AD515A32-9312-4425-AD54-761C95208592}"/>
              </a:ext>
            </a:extLst>
          </p:cNvPr>
          <p:cNvPicPr>
            <a:picLocks noChangeAspect="1"/>
          </p:cNvPicPr>
          <p:nvPr/>
        </p:nvPicPr>
        <p:blipFill>
          <a:blip r:embed="rId3">
            <a:extLst>
              <a:ext uri="{BEBA8EAE-BF5A-486C-A8C5-ECC9F3942E4B}">
                <a14:imgProps xmlns:a14="http://schemas.microsoft.com/office/drawing/2010/main">
                  <a14:imgLayer r:embed="rId4">
                    <a14:imgEffect>
                      <a14:brightnessContrast bright="-98000" contrast="-400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0" y="0"/>
            <a:ext cx="12192000" cy="6858000"/>
          </a:xfrm>
          <a:prstGeom prst="rect">
            <a:avLst/>
          </a:prstGeom>
        </p:spPr>
      </p:pic>
      <p:sp>
        <p:nvSpPr>
          <p:cNvPr id="5" name="Rectangle 4">
            <a:extLst>
              <a:ext uri="{FF2B5EF4-FFF2-40B4-BE49-F238E27FC236}">
                <a16:creationId xmlns:a16="http://schemas.microsoft.com/office/drawing/2014/main" id="{97839F03-6432-4368-910D-759267930F23}"/>
              </a:ext>
            </a:extLst>
          </p:cNvPr>
          <p:cNvSpPr/>
          <p:nvPr/>
        </p:nvSpPr>
        <p:spPr>
          <a:xfrm>
            <a:off x="0" y="6306670"/>
            <a:ext cx="12192000" cy="55133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atin typeface="Abadi" panose="020B0604020104020204" pitchFamily="34" charset="0"/>
            </a:endParaRPr>
          </a:p>
        </p:txBody>
      </p:sp>
      <p:sp>
        <p:nvSpPr>
          <p:cNvPr id="2" name="Rectangle 1">
            <a:extLst>
              <a:ext uri="{FF2B5EF4-FFF2-40B4-BE49-F238E27FC236}">
                <a16:creationId xmlns:a16="http://schemas.microsoft.com/office/drawing/2014/main" id="{B8CA7F5F-E9C4-4878-8AA1-B9DC28500F04}"/>
              </a:ext>
            </a:extLst>
          </p:cNvPr>
          <p:cNvSpPr/>
          <p:nvPr/>
        </p:nvSpPr>
        <p:spPr>
          <a:xfrm>
            <a:off x="0" y="0"/>
            <a:ext cx="12192000" cy="55133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atin typeface="Abadi" panose="020B0604020104020204" pitchFamily="34" charset="0"/>
            </a:endParaRPr>
          </a:p>
        </p:txBody>
      </p:sp>
      <p:sp>
        <p:nvSpPr>
          <p:cNvPr id="8" name="TextBox 7">
            <a:extLst>
              <a:ext uri="{FF2B5EF4-FFF2-40B4-BE49-F238E27FC236}">
                <a16:creationId xmlns:a16="http://schemas.microsoft.com/office/drawing/2014/main" id="{F8FF5D3E-7ED3-4995-9206-CB7CD0DCE9AE}"/>
              </a:ext>
            </a:extLst>
          </p:cNvPr>
          <p:cNvSpPr txBox="1"/>
          <p:nvPr/>
        </p:nvSpPr>
        <p:spPr>
          <a:xfrm>
            <a:off x="-534573" y="884925"/>
            <a:ext cx="8243667" cy="646331"/>
          </a:xfrm>
          <a:prstGeom prst="rect">
            <a:avLst/>
          </a:prstGeom>
          <a:noFill/>
        </p:spPr>
        <p:txBody>
          <a:bodyPr wrap="square" rtlCol="0">
            <a:spAutoFit/>
          </a:bodyPr>
          <a:lstStyle/>
          <a:p>
            <a:pPr algn="ctr"/>
            <a:r>
              <a:rPr lang="en-GB" sz="3600" b="1" dirty="0">
                <a:solidFill>
                  <a:schemeClr val="bg1"/>
                </a:solidFill>
                <a:latin typeface="Abadi" panose="020B0604020104020204" pitchFamily="34" charset="0"/>
              </a:rPr>
              <a:t>Importance of Health and Safety</a:t>
            </a:r>
          </a:p>
        </p:txBody>
      </p:sp>
      <p:sp>
        <p:nvSpPr>
          <p:cNvPr id="6" name="TextBox 5">
            <a:extLst>
              <a:ext uri="{FF2B5EF4-FFF2-40B4-BE49-F238E27FC236}">
                <a16:creationId xmlns:a16="http://schemas.microsoft.com/office/drawing/2014/main" id="{ED1F0540-1C28-42EE-A740-286CC1261506}"/>
              </a:ext>
            </a:extLst>
          </p:cNvPr>
          <p:cNvSpPr txBox="1"/>
          <p:nvPr/>
        </p:nvSpPr>
        <p:spPr>
          <a:xfrm>
            <a:off x="464971" y="2195414"/>
            <a:ext cx="6526672" cy="2862322"/>
          </a:xfrm>
          <a:prstGeom prst="rect">
            <a:avLst/>
          </a:prstGeom>
          <a:noFill/>
        </p:spPr>
        <p:txBody>
          <a:bodyPr wrap="square" rtlCol="0">
            <a:spAutoFit/>
          </a:bodyPr>
          <a:lstStyle/>
          <a:p>
            <a:pPr marL="457200" indent="-457200" algn="just">
              <a:buFont typeface="Wingdings" panose="05000000000000000000" pitchFamily="2" charset="2"/>
              <a:buChar char="q"/>
            </a:pPr>
            <a:r>
              <a:rPr lang="en-US" sz="2600" b="1" dirty="0">
                <a:solidFill>
                  <a:schemeClr val="bg1"/>
                </a:solidFill>
                <a:latin typeface="Abadi" panose="020B0604020104020204" pitchFamily="34" charset="0"/>
                <a:cs typeface="Times New Roman" panose="02020603050405020304" pitchFamily="18" charset="0"/>
              </a:rPr>
              <a:t>Foundation of Workplace Strength</a:t>
            </a:r>
          </a:p>
          <a:p>
            <a:pPr algn="just"/>
            <a:r>
              <a:rPr lang="en-US" dirty="0" err="1">
                <a:solidFill>
                  <a:schemeClr val="bg1"/>
                </a:solidFill>
                <a:latin typeface="Abadi" panose="020B0604020104020204" pitchFamily="34" charset="0"/>
                <a:cs typeface="Times New Roman" panose="02020603050405020304" pitchFamily="18" charset="0"/>
              </a:rPr>
              <a:t>Emphasises</a:t>
            </a:r>
            <a:r>
              <a:rPr lang="en-US" dirty="0">
                <a:solidFill>
                  <a:schemeClr val="bg1"/>
                </a:solidFill>
                <a:latin typeface="Abadi" panose="020B0604020104020204" pitchFamily="34" charset="0"/>
                <a:cs typeface="Times New Roman" panose="02020603050405020304" pitchFamily="18" charset="0"/>
              </a:rPr>
              <a:t> the correlation between health &amp; safety and a robust work environment (Bridger, 2018).</a:t>
            </a:r>
          </a:p>
          <a:p>
            <a:pPr algn="just"/>
            <a:endParaRPr lang="en-US" sz="2800" dirty="0">
              <a:solidFill>
                <a:schemeClr val="bg1"/>
              </a:solidFill>
              <a:latin typeface="Abadi" panose="020B0604020104020204" pitchFamily="34" charset="0"/>
              <a:cs typeface="Times New Roman" panose="02020603050405020304" pitchFamily="18" charset="0"/>
            </a:endParaRPr>
          </a:p>
          <a:p>
            <a:pPr marL="457200" indent="-457200" algn="just">
              <a:buFont typeface="Wingdings" panose="05000000000000000000" pitchFamily="2" charset="2"/>
              <a:buChar char="q"/>
            </a:pPr>
            <a:r>
              <a:rPr lang="en-US" sz="2600" b="1" dirty="0">
                <a:solidFill>
                  <a:schemeClr val="bg1"/>
                </a:solidFill>
                <a:latin typeface="Abadi" panose="020B0604020104020204" pitchFamily="34" charset="0"/>
                <a:cs typeface="Times New Roman" panose="02020603050405020304" pitchFamily="18" charset="0"/>
              </a:rPr>
              <a:t>Priority of Staff Welfare and Security</a:t>
            </a:r>
          </a:p>
          <a:p>
            <a:pPr algn="just"/>
            <a:r>
              <a:rPr lang="en-US" dirty="0">
                <a:solidFill>
                  <a:schemeClr val="bg1"/>
                </a:solidFill>
                <a:latin typeface="Abadi" panose="020B0604020104020204" pitchFamily="34" charset="0"/>
                <a:cs typeface="Times New Roman" panose="02020603050405020304" pitchFamily="18" charset="0"/>
              </a:rPr>
              <a:t>Highlights the critical role of prioritizing employee wellbeing for organizational success (Mullins and </a:t>
            </a:r>
            <a:r>
              <a:rPr lang="en-US" dirty="0" err="1">
                <a:solidFill>
                  <a:schemeClr val="bg1"/>
                </a:solidFill>
                <a:latin typeface="Abadi" panose="020B0604020104020204" pitchFamily="34" charset="0"/>
                <a:cs typeface="Times New Roman" panose="02020603050405020304" pitchFamily="18" charset="0"/>
              </a:rPr>
              <a:t>Dossor</a:t>
            </a:r>
            <a:r>
              <a:rPr lang="en-US" dirty="0">
                <a:solidFill>
                  <a:schemeClr val="bg1"/>
                </a:solidFill>
                <a:latin typeface="Abadi" panose="020B0604020104020204" pitchFamily="34" charset="0"/>
                <a:cs typeface="Times New Roman" panose="02020603050405020304" pitchFamily="18" charset="0"/>
              </a:rPr>
              <a:t>, 2018).</a:t>
            </a:r>
          </a:p>
          <a:p>
            <a:pPr algn="just"/>
            <a:endParaRPr lang="en-GB" sz="2800" dirty="0">
              <a:solidFill>
                <a:schemeClr val="bg1"/>
              </a:solidFill>
              <a:latin typeface="Abadi" panose="020B0604020104020204" pitchFamily="34" charset="0"/>
            </a:endParaRPr>
          </a:p>
        </p:txBody>
      </p:sp>
      <p:pic>
        <p:nvPicPr>
          <p:cNvPr id="15" name="Picture 14">
            <a:extLst>
              <a:ext uri="{FF2B5EF4-FFF2-40B4-BE49-F238E27FC236}">
                <a16:creationId xmlns:a16="http://schemas.microsoft.com/office/drawing/2014/main" id="{334AD15A-6348-4697-8A47-75AC35BE1BD1}"/>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7709094" y="1279884"/>
            <a:ext cx="4316706" cy="4731877"/>
          </a:xfrm>
          <a:prstGeom prst="rect">
            <a:avLst/>
          </a:prstGeom>
        </p:spPr>
      </p:pic>
    </p:spTree>
    <p:extLst>
      <p:ext uri="{BB962C8B-B14F-4D97-AF65-F5344CB8AC3E}">
        <p14:creationId xmlns:p14="http://schemas.microsoft.com/office/powerpoint/2010/main" val="12572965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AD515A32-9312-4425-AD54-761C95208592}"/>
              </a:ext>
            </a:extLst>
          </p:cNvPr>
          <p:cNvPicPr>
            <a:picLocks noChangeAspect="1"/>
          </p:cNvPicPr>
          <p:nvPr/>
        </p:nvPicPr>
        <p:blipFill>
          <a:blip r:embed="rId3">
            <a:extLst>
              <a:ext uri="{BEBA8EAE-BF5A-486C-A8C5-ECC9F3942E4B}">
                <a14:imgProps xmlns:a14="http://schemas.microsoft.com/office/drawing/2010/main">
                  <a14:imgLayer r:embed="rId4">
                    <a14:imgEffect>
                      <a14:brightnessContrast bright="-98000" contrast="-400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0" y="0"/>
            <a:ext cx="12192000" cy="6858000"/>
          </a:xfrm>
          <a:prstGeom prst="rect">
            <a:avLst/>
          </a:prstGeom>
        </p:spPr>
      </p:pic>
      <p:sp>
        <p:nvSpPr>
          <p:cNvPr id="5" name="Rectangle 4">
            <a:extLst>
              <a:ext uri="{FF2B5EF4-FFF2-40B4-BE49-F238E27FC236}">
                <a16:creationId xmlns:a16="http://schemas.microsoft.com/office/drawing/2014/main" id="{97839F03-6432-4368-910D-759267930F23}"/>
              </a:ext>
            </a:extLst>
          </p:cNvPr>
          <p:cNvSpPr/>
          <p:nvPr/>
        </p:nvSpPr>
        <p:spPr>
          <a:xfrm>
            <a:off x="0" y="6306670"/>
            <a:ext cx="12192000" cy="55133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atin typeface="Abadi" panose="020B0604020104020204" pitchFamily="34" charset="0"/>
            </a:endParaRPr>
          </a:p>
        </p:txBody>
      </p:sp>
      <p:sp>
        <p:nvSpPr>
          <p:cNvPr id="2" name="Rectangle 1">
            <a:extLst>
              <a:ext uri="{FF2B5EF4-FFF2-40B4-BE49-F238E27FC236}">
                <a16:creationId xmlns:a16="http://schemas.microsoft.com/office/drawing/2014/main" id="{B8CA7F5F-E9C4-4878-8AA1-B9DC28500F04}"/>
              </a:ext>
            </a:extLst>
          </p:cNvPr>
          <p:cNvSpPr/>
          <p:nvPr/>
        </p:nvSpPr>
        <p:spPr>
          <a:xfrm>
            <a:off x="0" y="0"/>
            <a:ext cx="12192000" cy="55133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atin typeface="Abadi" panose="020B0604020104020204" pitchFamily="34" charset="0"/>
            </a:endParaRPr>
          </a:p>
        </p:txBody>
      </p:sp>
      <p:sp>
        <p:nvSpPr>
          <p:cNvPr id="8" name="TextBox 7">
            <a:extLst>
              <a:ext uri="{FF2B5EF4-FFF2-40B4-BE49-F238E27FC236}">
                <a16:creationId xmlns:a16="http://schemas.microsoft.com/office/drawing/2014/main" id="{F8FF5D3E-7ED3-4995-9206-CB7CD0DCE9AE}"/>
              </a:ext>
            </a:extLst>
          </p:cNvPr>
          <p:cNvSpPr txBox="1"/>
          <p:nvPr/>
        </p:nvSpPr>
        <p:spPr>
          <a:xfrm>
            <a:off x="1542757" y="646359"/>
            <a:ext cx="9106485" cy="584775"/>
          </a:xfrm>
          <a:prstGeom prst="rect">
            <a:avLst/>
          </a:prstGeom>
          <a:noFill/>
        </p:spPr>
        <p:txBody>
          <a:bodyPr wrap="square" rtlCol="0">
            <a:spAutoFit/>
          </a:bodyPr>
          <a:lstStyle/>
          <a:p>
            <a:pPr algn="ctr"/>
            <a:r>
              <a:rPr lang="en-GB" sz="3200" b="1" dirty="0">
                <a:solidFill>
                  <a:schemeClr val="bg1"/>
                </a:solidFill>
                <a:latin typeface="Abadi" panose="020B0604020104020204" pitchFamily="34" charset="0"/>
              </a:rPr>
              <a:t>Identifying Hazards: Chemicals and Physical Strain</a:t>
            </a:r>
          </a:p>
        </p:txBody>
      </p:sp>
      <p:sp>
        <p:nvSpPr>
          <p:cNvPr id="3" name="TextBox 2">
            <a:extLst>
              <a:ext uri="{FF2B5EF4-FFF2-40B4-BE49-F238E27FC236}">
                <a16:creationId xmlns:a16="http://schemas.microsoft.com/office/drawing/2014/main" id="{FBCEE8A8-3081-4F09-A765-4BEF564E8A7A}"/>
              </a:ext>
            </a:extLst>
          </p:cNvPr>
          <p:cNvSpPr txBox="1"/>
          <p:nvPr/>
        </p:nvSpPr>
        <p:spPr>
          <a:xfrm>
            <a:off x="449178" y="1974440"/>
            <a:ext cx="6808120" cy="3847207"/>
          </a:xfrm>
          <a:prstGeom prst="rect">
            <a:avLst/>
          </a:prstGeom>
          <a:noFill/>
        </p:spPr>
        <p:txBody>
          <a:bodyPr wrap="square" rtlCol="0">
            <a:spAutoFit/>
          </a:bodyPr>
          <a:lstStyle/>
          <a:p>
            <a:pPr marL="457200" indent="-457200" algn="just">
              <a:buFont typeface="Wingdings" panose="05000000000000000000" pitchFamily="2" charset="2"/>
              <a:buChar char="q"/>
            </a:pPr>
            <a:r>
              <a:rPr lang="en-US" sz="2600" b="1" dirty="0">
                <a:solidFill>
                  <a:schemeClr val="bg1"/>
                </a:solidFill>
                <a:latin typeface="Abadi" panose="020B0604020104020204" pitchFamily="34" charset="0"/>
              </a:rPr>
              <a:t>Chemical Exposure</a:t>
            </a:r>
          </a:p>
          <a:p>
            <a:pPr algn="just"/>
            <a:r>
              <a:rPr lang="en-US" dirty="0">
                <a:solidFill>
                  <a:schemeClr val="bg1"/>
                </a:solidFill>
                <a:latin typeface="Abadi" panose="020B0604020104020204" pitchFamily="34" charset="0"/>
              </a:rPr>
              <a:t>Highlight potential risks associated with handling cleaning chemicals without proper protection (Raghubalan and Raghubalan, 2016).</a:t>
            </a:r>
          </a:p>
          <a:p>
            <a:pPr marL="457200" indent="-457200" algn="just">
              <a:buFont typeface="Wingdings" panose="05000000000000000000" pitchFamily="2" charset="2"/>
              <a:buChar char="q"/>
            </a:pPr>
            <a:r>
              <a:rPr lang="en-US" sz="2600" b="1" dirty="0">
                <a:solidFill>
                  <a:schemeClr val="bg1"/>
                </a:solidFill>
                <a:latin typeface="Abadi" panose="020B0604020104020204" pitchFamily="34" charset="0"/>
              </a:rPr>
              <a:t>Physical Strain</a:t>
            </a:r>
          </a:p>
          <a:p>
            <a:pPr algn="just"/>
            <a:r>
              <a:rPr lang="en-US" dirty="0">
                <a:solidFill>
                  <a:schemeClr val="bg1"/>
                </a:solidFill>
                <a:latin typeface="Abadi" panose="020B0604020104020204" pitchFamily="34" charset="0"/>
              </a:rPr>
              <a:t>Discuss the risk of injuries due to repetitive tasks, lifting heavy objects, or improper ergonomics (Cottrell, 2019).</a:t>
            </a:r>
          </a:p>
          <a:p>
            <a:pPr marL="457200" indent="-457200" algn="just">
              <a:buFont typeface="Wingdings" panose="05000000000000000000" pitchFamily="2" charset="2"/>
              <a:buChar char="q"/>
            </a:pPr>
            <a:r>
              <a:rPr lang="en-US" sz="2600" b="1" dirty="0">
                <a:solidFill>
                  <a:schemeClr val="bg1"/>
                </a:solidFill>
                <a:latin typeface="Abadi" panose="020B0604020104020204" pitchFamily="34" charset="0"/>
              </a:rPr>
              <a:t>Prevention Tips</a:t>
            </a:r>
          </a:p>
          <a:p>
            <a:pPr algn="just"/>
            <a:r>
              <a:rPr lang="en-US" dirty="0">
                <a:solidFill>
                  <a:schemeClr val="bg1"/>
                </a:solidFill>
                <a:latin typeface="Abadi" panose="020B0604020104020204" pitchFamily="34" charset="0"/>
              </a:rPr>
              <a:t>Provide guidance on using Personal Protective Equipment (PPE), practicing proper lifting techniques, and implementing ergonomic solutions (Leiter and Bakker, 2020).</a:t>
            </a:r>
          </a:p>
          <a:p>
            <a:pPr algn="just"/>
            <a:endParaRPr lang="en-GB" sz="2200" dirty="0">
              <a:solidFill>
                <a:schemeClr val="bg1"/>
              </a:solidFill>
              <a:latin typeface="Abadi" panose="020B0604020104020204" pitchFamily="34" charset="0"/>
            </a:endParaRPr>
          </a:p>
        </p:txBody>
      </p:sp>
      <p:pic>
        <p:nvPicPr>
          <p:cNvPr id="9" name="Picture 8">
            <a:extLst>
              <a:ext uri="{FF2B5EF4-FFF2-40B4-BE49-F238E27FC236}">
                <a16:creationId xmlns:a16="http://schemas.microsoft.com/office/drawing/2014/main" id="{649620EA-51A3-4B14-AEEF-A006342F8B9F}"/>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469945" y="2325831"/>
            <a:ext cx="4509408" cy="2903621"/>
          </a:xfrm>
          <a:prstGeom prst="rect">
            <a:avLst/>
          </a:prstGeom>
        </p:spPr>
      </p:pic>
    </p:spTree>
    <p:extLst>
      <p:ext uri="{BB962C8B-B14F-4D97-AF65-F5344CB8AC3E}">
        <p14:creationId xmlns:p14="http://schemas.microsoft.com/office/powerpoint/2010/main" val="36510136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AD515A32-9312-4425-AD54-761C95208592}"/>
              </a:ext>
            </a:extLst>
          </p:cNvPr>
          <p:cNvPicPr>
            <a:picLocks noChangeAspect="1"/>
          </p:cNvPicPr>
          <p:nvPr/>
        </p:nvPicPr>
        <p:blipFill>
          <a:blip r:embed="rId3">
            <a:extLst>
              <a:ext uri="{BEBA8EAE-BF5A-486C-A8C5-ECC9F3942E4B}">
                <a14:imgProps xmlns:a14="http://schemas.microsoft.com/office/drawing/2010/main">
                  <a14:imgLayer r:embed="rId4">
                    <a14:imgEffect>
                      <a14:brightnessContrast bright="-98000" contrast="-400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0" y="0"/>
            <a:ext cx="12192000" cy="6858000"/>
          </a:xfrm>
          <a:prstGeom prst="rect">
            <a:avLst/>
          </a:prstGeom>
        </p:spPr>
      </p:pic>
      <p:sp>
        <p:nvSpPr>
          <p:cNvPr id="5" name="Rectangle 4">
            <a:extLst>
              <a:ext uri="{FF2B5EF4-FFF2-40B4-BE49-F238E27FC236}">
                <a16:creationId xmlns:a16="http://schemas.microsoft.com/office/drawing/2014/main" id="{97839F03-6432-4368-910D-759267930F23}"/>
              </a:ext>
            </a:extLst>
          </p:cNvPr>
          <p:cNvSpPr/>
          <p:nvPr/>
        </p:nvSpPr>
        <p:spPr>
          <a:xfrm>
            <a:off x="0" y="6306670"/>
            <a:ext cx="12192000" cy="55133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atin typeface="Abadi" panose="020B0604020104020204" pitchFamily="34" charset="0"/>
            </a:endParaRPr>
          </a:p>
        </p:txBody>
      </p:sp>
      <p:sp>
        <p:nvSpPr>
          <p:cNvPr id="2" name="Rectangle 1">
            <a:extLst>
              <a:ext uri="{FF2B5EF4-FFF2-40B4-BE49-F238E27FC236}">
                <a16:creationId xmlns:a16="http://schemas.microsoft.com/office/drawing/2014/main" id="{B8CA7F5F-E9C4-4878-8AA1-B9DC28500F04}"/>
              </a:ext>
            </a:extLst>
          </p:cNvPr>
          <p:cNvSpPr/>
          <p:nvPr/>
        </p:nvSpPr>
        <p:spPr>
          <a:xfrm>
            <a:off x="0" y="0"/>
            <a:ext cx="12192000" cy="55133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atin typeface="Abadi" panose="020B0604020104020204" pitchFamily="34" charset="0"/>
            </a:endParaRPr>
          </a:p>
        </p:txBody>
      </p:sp>
      <p:sp>
        <p:nvSpPr>
          <p:cNvPr id="8" name="TextBox 7">
            <a:extLst>
              <a:ext uri="{FF2B5EF4-FFF2-40B4-BE49-F238E27FC236}">
                <a16:creationId xmlns:a16="http://schemas.microsoft.com/office/drawing/2014/main" id="{F8FF5D3E-7ED3-4995-9206-CB7CD0DCE9AE}"/>
              </a:ext>
            </a:extLst>
          </p:cNvPr>
          <p:cNvSpPr txBox="1"/>
          <p:nvPr/>
        </p:nvSpPr>
        <p:spPr>
          <a:xfrm>
            <a:off x="1974166" y="551330"/>
            <a:ext cx="8243667" cy="646331"/>
          </a:xfrm>
          <a:prstGeom prst="rect">
            <a:avLst/>
          </a:prstGeom>
          <a:noFill/>
        </p:spPr>
        <p:txBody>
          <a:bodyPr wrap="square" rtlCol="0">
            <a:spAutoFit/>
          </a:bodyPr>
          <a:lstStyle/>
          <a:p>
            <a:pPr algn="ctr"/>
            <a:r>
              <a:rPr lang="en-GB" sz="3600" b="1" dirty="0">
                <a:solidFill>
                  <a:schemeClr val="bg1"/>
                </a:solidFill>
                <a:latin typeface="Abadi" panose="020B0604020104020204" pitchFamily="34" charset="0"/>
              </a:rPr>
              <a:t>Personal Protective Equipment (PPE)</a:t>
            </a:r>
          </a:p>
        </p:txBody>
      </p:sp>
      <p:sp>
        <p:nvSpPr>
          <p:cNvPr id="3" name="TextBox 2">
            <a:extLst>
              <a:ext uri="{FF2B5EF4-FFF2-40B4-BE49-F238E27FC236}">
                <a16:creationId xmlns:a16="http://schemas.microsoft.com/office/drawing/2014/main" id="{FBCEE8A8-3081-4F09-A765-4BEF564E8A7A}"/>
              </a:ext>
            </a:extLst>
          </p:cNvPr>
          <p:cNvSpPr txBox="1"/>
          <p:nvPr/>
        </p:nvSpPr>
        <p:spPr>
          <a:xfrm>
            <a:off x="292769" y="1748991"/>
            <a:ext cx="6112043" cy="4124206"/>
          </a:xfrm>
          <a:prstGeom prst="rect">
            <a:avLst/>
          </a:prstGeom>
          <a:noFill/>
        </p:spPr>
        <p:txBody>
          <a:bodyPr wrap="square" rtlCol="0">
            <a:spAutoFit/>
          </a:bodyPr>
          <a:lstStyle/>
          <a:p>
            <a:pPr marL="457200" indent="-457200" algn="just">
              <a:buFont typeface="Wingdings" panose="05000000000000000000" pitchFamily="2" charset="2"/>
              <a:buChar char="q"/>
            </a:pPr>
            <a:r>
              <a:rPr lang="en-US" sz="2600" b="1" dirty="0">
                <a:solidFill>
                  <a:schemeClr val="bg1"/>
                </a:solidFill>
                <a:latin typeface="Abadi" panose="020B0604020104020204" pitchFamily="34" charset="0"/>
                <a:cs typeface="Times New Roman" panose="02020603050405020304" pitchFamily="18" charset="0"/>
              </a:rPr>
              <a:t>Importance of PPE</a:t>
            </a:r>
          </a:p>
          <a:p>
            <a:pPr algn="just"/>
            <a:r>
              <a:rPr lang="en-US" dirty="0">
                <a:solidFill>
                  <a:schemeClr val="bg1"/>
                </a:solidFill>
                <a:latin typeface="Abadi" panose="020B0604020104020204" pitchFamily="34" charset="0"/>
                <a:cs typeface="Times New Roman" panose="02020603050405020304" pitchFamily="18" charset="0"/>
              </a:rPr>
              <a:t>Highlight the role of PPE in preventing exposure to hazardous substances and reducing the risk of injuries (Leiter and Bakker, 2020).</a:t>
            </a:r>
          </a:p>
          <a:p>
            <a:pPr marL="457200" indent="-457200" algn="just">
              <a:buFont typeface="Wingdings" panose="05000000000000000000" pitchFamily="2" charset="2"/>
              <a:buChar char="q"/>
            </a:pPr>
            <a:r>
              <a:rPr lang="en-US" sz="2600" b="1" dirty="0">
                <a:solidFill>
                  <a:schemeClr val="bg1"/>
                </a:solidFill>
                <a:latin typeface="Abadi" panose="020B0604020104020204" pitchFamily="34" charset="0"/>
                <a:cs typeface="Times New Roman" panose="02020603050405020304" pitchFamily="18" charset="0"/>
              </a:rPr>
              <a:t>Types of PPE</a:t>
            </a:r>
          </a:p>
          <a:p>
            <a:pPr algn="just"/>
            <a:r>
              <a:rPr lang="en-US" dirty="0">
                <a:solidFill>
                  <a:schemeClr val="bg1"/>
                </a:solidFill>
                <a:latin typeface="Abadi" panose="020B0604020104020204" pitchFamily="34" charset="0"/>
                <a:cs typeface="Times New Roman" panose="02020603050405020304" pitchFamily="18" charset="0"/>
              </a:rPr>
              <a:t>Discuss commonly used PPE such as gloves, masks, goggles, and aprons, tailored to specific tasks and chemical exposure risks (Health &amp; Safety Executive, 2022).</a:t>
            </a:r>
          </a:p>
          <a:p>
            <a:pPr marL="457200" indent="-457200" algn="just">
              <a:buFont typeface="Wingdings" panose="05000000000000000000" pitchFamily="2" charset="2"/>
              <a:buChar char="q"/>
            </a:pPr>
            <a:r>
              <a:rPr lang="en-US" sz="2600" b="1" dirty="0">
                <a:solidFill>
                  <a:schemeClr val="bg1"/>
                </a:solidFill>
                <a:latin typeface="Abadi" panose="020B0604020104020204" pitchFamily="34" charset="0"/>
                <a:cs typeface="Times New Roman" panose="02020603050405020304" pitchFamily="18" charset="0"/>
              </a:rPr>
              <a:t>Correct Usage</a:t>
            </a:r>
          </a:p>
          <a:p>
            <a:pPr algn="just"/>
            <a:r>
              <a:rPr lang="en-US" dirty="0">
                <a:solidFill>
                  <a:schemeClr val="bg1"/>
                </a:solidFill>
                <a:latin typeface="Abadi" panose="020B0604020104020204" pitchFamily="34" charset="0"/>
                <a:cs typeface="Times New Roman" panose="02020603050405020304" pitchFamily="18" charset="0"/>
              </a:rPr>
              <a:t>Provide guidelines on how to properly wear, remove, and dispose of PPE to ensure maximum effectiveness (Occupational Safety and Health Administration, 2021).</a:t>
            </a:r>
          </a:p>
          <a:p>
            <a:pPr algn="just"/>
            <a:endParaRPr lang="en-GB" sz="2200" dirty="0">
              <a:solidFill>
                <a:schemeClr val="bg1"/>
              </a:solidFill>
              <a:latin typeface="Abadi" panose="020B0604020104020204" pitchFamily="34" charset="0"/>
              <a:cs typeface="Times New Roman" panose="02020603050405020304" pitchFamily="18" charset="0"/>
            </a:endParaRPr>
          </a:p>
        </p:txBody>
      </p:sp>
      <p:pic>
        <p:nvPicPr>
          <p:cNvPr id="6" name="Picture 5">
            <a:extLst>
              <a:ext uri="{FF2B5EF4-FFF2-40B4-BE49-F238E27FC236}">
                <a16:creationId xmlns:a16="http://schemas.microsoft.com/office/drawing/2014/main" id="{2DEF3901-F718-42EA-808A-FB6BB3DD6DF5}"/>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697580" y="1463039"/>
            <a:ext cx="5101388" cy="4596881"/>
          </a:xfrm>
          <a:prstGeom prst="rect">
            <a:avLst/>
          </a:prstGeom>
        </p:spPr>
      </p:pic>
    </p:spTree>
    <p:extLst>
      <p:ext uri="{BB962C8B-B14F-4D97-AF65-F5344CB8AC3E}">
        <p14:creationId xmlns:p14="http://schemas.microsoft.com/office/powerpoint/2010/main" val="32600379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AD515A32-9312-4425-AD54-761C95208592}"/>
              </a:ext>
            </a:extLst>
          </p:cNvPr>
          <p:cNvPicPr>
            <a:picLocks noChangeAspect="1"/>
          </p:cNvPicPr>
          <p:nvPr/>
        </p:nvPicPr>
        <p:blipFill>
          <a:blip r:embed="rId3">
            <a:extLst>
              <a:ext uri="{BEBA8EAE-BF5A-486C-A8C5-ECC9F3942E4B}">
                <a14:imgProps xmlns:a14="http://schemas.microsoft.com/office/drawing/2010/main">
                  <a14:imgLayer r:embed="rId4">
                    <a14:imgEffect>
                      <a14:brightnessContrast bright="-98000" contrast="-400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0" y="0"/>
            <a:ext cx="12192000" cy="6858000"/>
          </a:xfrm>
          <a:prstGeom prst="rect">
            <a:avLst/>
          </a:prstGeom>
        </p:spPr>
      </p:pic>
      <p:sp>
        <p:nvSpPr>
          <p:cNvPr id="5" name="Rectangle 4">
            <a:extLst>
              <a:ext uri="{FF2B5EF4-FFF2-40B4-BE49-F238E27FC236}">
                <a16:creationId xmlns:a16="http://schemas.microsoft.com/office/drawing/2014/main" id="{97839F03-6432-4368-910D-759267930F23}"/>
              </a:ext>
            </a:extLst>
          </p:cNvPr>
          <p:cNvSpPr/>
          <p:nvPr/>
        </p:nvSpPr>
        <p:spPr>
          <a:xfrm>
            <a:off x="0" y="6306670"/>
            <a:ext cx="12192000" cy="55133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atin typeface="Abadi" panose="020B0604020104020204" pitchFamily="34" charset="0"/>
            </a:endParaRPr>
          </a:p>
        </p:txBody>
      </p:sp>
      <p:sp>
        <p:nvSpPr>
          <p:cNvPr id="2" name="Rectangle 1">
            <a:extLst>
              <a:ext uri="{FF2B5EF4-FFF2-40B4-BE49-F238E27FC236}">
                <a16:creationId xmlns:a16="http://schemas.microsoft.com/office/drawing/2014/main" id="{B8CA7F5F-E9C4-4878-8AA1-B9DC28500F04}"/>
              </a:ext>
            </a:extLst>
          </p:cNvPr>
          <p:cNvSpPr/>
          <p:nvPr/>
        </p:nvSpPr>
        <p:spPr>
          <a:xfrm>
            <a:off x="0" y="0"/>
            <a:ext cx="12192000" cy="55133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atin typeface="Abadi" panose="020B0604020104020204" pitchFamily="34" charset="0"/>
            </a:endParaRPr>
          </a:p>
        </p:txBody>
      </p:sp>
      <p:sp>
        <p:nvSpPr>
          <p:cNvPr id="8" name="TextBox 7">
            <a:extLst>
              <a:ext uri="{FF2B5EF4-FFF2-40B4-BE49-F238E27FC236}">
                <a16:creationId xmlns:a16="http://schemas.microsoft.com/office/drawing/2014/main" id="{F8FF5D3E-7ED3-4995-9206-CB7CD0DCE9AE}"/>
              </a:ext>
            </a:extLst>
          </p:cNvPr>
          <p:cNvSpPr txBox="1"/>
          <p:nvPr/>
        </p:nvSpPr>
        <p:spPr>
          <a:xfrm>
            <a:off x="1974166" y="551330"/>
            <a:ext cx="8243667" cy="584775"/>
          </a:xfrm>
          <a:prstGeom prst="rect">
            <a:avLst/>
          </a:prstGeom>
          <a:noFill/>
        </p:spPr>
        <p:txBody>
          <a:bodyPr wrap="square" rtlCol="0">
            <a:spAutoFit/>
          </a:bodyPr>
          <a:lstStyle/>
          <a:p>
            <a:pPr algn="ctr"/>
            <a:r>
              <a:rPr lang="en-GB" sz="3200" b="1" dirty="0">
                <a:solidFill>
                  <a:schemeClr val="bg1"/>
                </a:solidFill>
                <a:latin typeface="Abadi" panose="020B0604020104020204" pitchFamily="34" charset="0"/>
              </a:rPr>
              <a:t>Safe Handling of Cleaning Chemicals</a:t>
            </a:r>
          </a:p>
        </p:txBody>
      </p:sp>
      <p:sp>
        <p:nvSpPr>
          <p:cNvPr id="3" name="TextBox 2">
            <a:extLst>
              <a:ext uri="{FF2B5EF4-FFF2-40B4-BE49-F238E27FC236}">
                <a16:creationId xmlns:a16="http://schemas.microsoft.com/office/drawing/2014/main" id="{FBCEE8A8-3081-4F09-A765-4BEF564E8A7A}"/>
              </a:ext>
            </a:extLst>
          </p:cNvPr>
          <p:cNvSpPr txBox="1"/>
          <p:nvPr/>
        </p:nvSpPr>
        <p:spPr>
          <a:xfrm>
            <a:off x="458068" y="1798292"/>
            <a:ext cx="7293230" cy="4124206"/>
          </a:xfrm>
          <a:prstGeom prst="rect">
            <a:avLst/>
          </a:prstGeom>
          <a:noFill/>
        </p:spPr>
        <p:txBody>
          <a:bodyPr wrap="square" rtlCol="0">
            <a:spAutoFit/>
          </a:bodyPr>
          <a:lstStyle/>
          <a:p>
            <a:pPr marL="457200" indent="-457200" algn="just">
              <a:buFont typeface="Wingdings" panose="05000000000000000000" pitchFamily="2" charset="2"/>
              <a:buChar char="q"/>
            </a:pPr>
            <a:r>
              <a:rPr lang="en-US" sz="2600" b="1" dirty="0">
                <a:solidFill>
                  <a:schemeClr val="bg1"/>
                </a:solidFill>
                <a:latin typeface="Abadi" panose="020B0604020104020204" pitchFamily="34" charset="0"/>
                <a:cs typeface="Times New Roman" panose="02020603050405020304" pitchFamily="18" charset="0"/>
              </a:rPr>
              <a:t>Safe Use</a:t>
            </a:r>
          </a:p>
          <a:p>
            <a:pPr algn="just"/>
            <a:r>
              <a:rPr lang="en-US" dirty="0">
                <a:solidFill>
                  <a:schemeClr val="bg1"/>
                </a:solidFill>
                <a:latin typeface="Abadi" panose="020B0604020104020204" pitchFamily="34" charset="0"/>
                <a:cs typeface="Times New Roman" panose="02020603050405020304" pitchFamily="18" charset="0"/>
              </a:rPr>
              <a:t>Provide instructions on dilution, proper application methods, and ventilation requirements when using cleaning chemicals (Health &amp; Safety Executive, 2022).</a:t>
            </a:r>
          </a:p>
          <a:p>
            <a:pPr marL="457200" indent="-457200" algn="just">
              <a:buFont typeface="Wingdings" panose="05000000000000000000" pitchFamily="2" charset="2"/>
              <a:buChar char="q"/>
            </a:pPr>
            <a:r>
              <a:rPr lang="en-US" sz="2600" b="1" dirty="0">
                <a:solidFill>
                  <a:schemeClr val="bg1"/>
                </a:solidFill>
                <a:latin typeface="Abadi" panose="020B0604020104020204" pitchFamily="34" charset="0"/>
                <a:cs typeface="Times New Roman" panose="02020603050405020304" pitchFamily="18" charset="0"/>
              </a:rPr>
              <a:t>Storage</a:t>
            </a:r>
          </a:p>
          <a:p>
            <a:pPr algn="just"/>
            <a:r>
              <a:rPr lang="en-US" dirty="0">
                <a:solidFill>
                  <a:schemeClr val="bg1"/>
                </a:solidFill>
                <a:latin typeface="Abadi" panose="020B0604020104020204" pitchFamily="34" charset="0"/>
                <a:cs typeface="Times New Roman" panose="02020603050405020304" pitchFamily="18" charset="0"/>
              </a:rPr>
              <a:t>Discuss the importance of storing chemicals in designated areas away from food, with proper labeling to prevent accidents and contamination (Occupational Safety and Health Administration, 2021).</a:t>
            </a:r>
          </a:p>
          <a:p>
            <a:pPr marL="457200" indent="-457200" algn="just">
              <a:buFont typeface="Wingdings" panose="05000000000000000000" pitchFamily="2" charset="2"/>
              <a:buChar char="q"/>
            </a:pPr>
            <a:r>
              <a:rPr lang="en-US" sz="2600" b="1" dirty="0">
                <a:solidFill>
                  <a:schemeClr val="bg1"/>
                </a:solidFill>
                <a:latin typeface="Abadi" panose="020B0604020104020204" pitchFamily="34" charset="0"/>
                <a:cs typeface="Times New Roman" panose="02020603050405020304" pitchFamily="18" charset="0"/>
              </a:rPr>
              <a:t>Labeling</a:t>
            </a:r>
          </a:p>
          <a:p>
            <a:pPr algn="just"/>
            <a:r>
              <a:rPr lang="en-US" dirty="0">
                <a:solidFill>
                  <a:schemeClr val="bg1"/>
                </a:solidFill>
                <a:latin typeface="Abadi" panose="020B0604020104020204" pitchFamily="34" charset="0"/>
                <a:cs typeface="Times New Roman" panose="02020603050405020304" pitchFamily="18" charset="0"/>
              </a:rPr>
              <a:t>Emphasize the necessity of clear labeling on chemical containers to ensure proper identification and safe handling (Environmental Protection Agency, 2020).</a:t>
            </a:r>
          </a:p>
          <a:p>
            <a:pPr algn="just"/>
            <a:endParaRPr lang="en-GB" sz="2200" dirty="0">
              <a:solidFill>
                <a:schemeClr val="bg1"/>
              </a:solidFill>
              <a:latin typeface="Abadi" panose="020B0604020104020204" pitchFamily="34" charset="0"/>
              <a:cs typeface="Times New Roman" panose="02020603050405020304" pitchFamily="18" charset="0"/>
            </a:endParaRPr>
          </a:p>
        </p:txBody>
      </p:sp>
      <p:pic>
        <p:nvPicPr>
          <p:cNvPr id="6" name="Picture 5">
            <a:extLst>
              <a:ext uri="{FF2B5EF4-FFF2-40B4-BE49-F238E27FC236}">
                <a16:creationId xmlns:a16="http://schemas.microsoft.com/office/drawing/2014/main" id="{65C52970-2805-4212-ADE2-02B636C9CE09}"/>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111259" y="1463523"/>
            <a:ext cx="3720780" cy="4515729"/>
          </a:xfrm>
          <a:prstGeom prst="rect">
            <a:avLst/>
          </a:prstGeom>
        </p:spPr>
      </p:pic>
    </p:spTree>
    <p:extLst>
      <p:ext uri="{BB962C8B-B14F-4D97-AF65-F5344CB8AC3E}">
        <p14:creationId xmlns:p14="http://schemas.microsoft.com/office/powerpoint/2010/main" val="9798717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AD515A32-9312-4425-AD54-761C95208592}"/>
              </a:ext>
            </a:extLst>
          </p:cNvPr>
          <p:cNvPicPr>
            <a:picLocks noChangeAspect="1"/>
          </p:cNvPicPr>
          <p:nvPr/>
        </p:nvPicPr>
        <p:blipFill>
          <a:blip r:embed="rId3">
            <a:extLst>
              <a:ext uri="{BEBA8EAE-BF5A-486C-A8C5-ECC9F3942E4B}">
                <a14:imgProps xmlns:a14="http://schemas.microsoft.com/office/drawing/2010/main">
                  <a14:imgLayer r:embed="rId4">
                    <a14:imgEffect>
                      <a14:brightnessContrast bright="-98000" contrast="-400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0" y="0"/>
            <a:ext cx="12192000" cy="6858000"/>
          </a:xfrm>
          <a:prstGeom prst="rect">
            <a:avLst/>
          </a:prstGeom>
        </p:spPr>
      </p:pic>
      <p:sp>
        <p:nvSpPr>
          <p:cNvPr id="5" name="Rectangle 4">
            <a:extLst>
              <a:ext uri="{FF2B5EF4-FFF2-40B4-BE49-F238E27FC236}">
                <a16:creationId xmlns:a16="http://schemas.microsoft.com/office/drawing/2014/main" id="{97839F03-6432-4368-910D-759267930F23}"/>
              </a:ext>
            </a:extLst>
          </p:cNvPr>
          <p:cNvSpPr/>
          <p:nvPr/>
        </p:nvSpPr>
        <p:spPr>
          <a:xfrm>
            <a:off x="0" y="6306670"/>
            <a:ext cx="12192000" cy="55133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atin typeface="Abadi" panose="020B0604020104020204" pitchFamily="34" charset="0"/>
            </a:endParaRPr>
          </a:p>
        </p:txBody>
      </p:sp>
      <p:sp>
        <p:nvSpPr>
          <p:cNvPr id="2" name="Rectangle 1">
            <a:extLst>
              <a:ext uri="{FF2B5EF4-FFF2-40B4-BE49-F238E27FC236}">
                <a16:creationId xmlns:a16="http://schemas.microsoft.com/office/drawing/2014/main" id="{B8CA7F5F-E9C4-4878-8AA1-B9DC28500F04}"/>
              </a:ext>
            </a:extLst>
          </p:cNvPr>
          <p:cNvSpPr/>
          <p:nvPr/>
        </p:nvSpPr>
        <p:spPr>
          <a:xfrm>
            <a:off x="0" y="0"/>
            <a:ext cx="12192000" cy="55133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atin typeface="Abadi" panose="020B0604020104020204" pitchFamily="34" charset="0"/>
            </a:endParaRPr>
          </a:p>
        </p:txBody>
      </p:sp>
      <p:sp>
        <p:nvSpPr>
          <p:cNvPr id="8" name="TextBox 7">
            <a:extLst>
              <a:ext uri="{FF2B5EF4-FFF2-40B4-BE49-F238E27FC236}">
                <a16:creationId xmlns:a16="http://schemas.microsoft.com/office/drawing/2014/main" id="{F8FF5D3E-7ED3-4995-9206-CB7CD0DCE9AE}"/>
              </a:ext>
            </a:extLst>
          </p:cNvPr>
          <p:cNvSpPr txBox="1"/>
          <p:nvPr/>
        </p:nvSpPr>
        <p:spPr>
          <a:xfrm>
            <a:off x="1974166" y="551330"/>
            <a:ext cx="8243667" cy="584775"/>
          </a:xfrm>
          <a:prstGeom prst="rect">
            <a:avLst/>
          </a:prstGeom>
          <a:noFill/>
        </p:spPr>
        <p:txBody>
          <a:bodyPr wrap="square" rtlCol="0">
            <a:spAutoFit/>
          </a:bodyPr>
          <a:lstStyle/>
          <a:p>
            <a:pPr algn="ctr"/>
            <a:r>
              <a:rPr lang="en-GB" sz="3200" b="1" dirty="0">
                <a:solidFill>
                  <a:schemeClr val="bg1"/>
                </a:solidFill>
                <a:latin typeface="Abadi" panose="020B0604020104020204" pitchFamily="34" charset="0"/>
              </a:rPr>
              <a:t>Ergonomics in Housekeeping</a:t>
            </a:r>
          </a:p>
        </p:txBody>
      </p:sp>
      <p:sp>
        <p:nvSpPr>
          <p:cNvPr id="3" name="TextBox 2">
            <a:extLst>
              <a:ext uri="{FF2B5EF4-FFF2-40B4-BE49-F238E27FC236}">
                <a16:creationId xmlns:a16="http://schemas.microsoft.com/office/drawing/2014/main" id="{FBCEE8A8-3081-4F09-A765-4BEF564E8A7A}"/>
              </a:ext>
            </a:extLst>
          </p:cNvPr>
          <p:cNvSpPr txBox="1"/>
          <p:nvPr/>
        </p:nvSpPr>
        <p:spPr>
          <a:xfrm>
            <a:off x="262843" y="1712053"/>
            <a:ext cx="6985415" cy="3877985"/>
          </a:xfrm>
          <a:prstGeom prst="rect">
            <a:avLst/>
          </a:prstGeom>
          <a:noFill/>
        </p:spPr>
        <p:txBody>
          <a:bodyPr wrap="square" rtlCol="0">
            <a:spAutoFit/>
          </a:bodyPr>
          <a:lstStyle/>
          <a:p>
            <a:pPr marL="457200" indent="-457200" algn="just">
              <a:buFont typeface="Wingdings" panose="05000000000000000000" pitchFamily="2" charset="2"/>
              <a:buChar char="q"/>
            </a:pPr>
            <a:r>
              <a:rPr lang="en-US" sz="2600" b="1" dirty="0">
                <a:solidFill>
                  <a:schemeClr val="bg1"/>
                </a:solidFill>
                <a:latin typeface="Abadi" panose="020B0604020104020204" pitchFamily="34" charset="0"/>
                <a:cs typeface="Times New Roman" panose="02020603050405020304" pitchFamily="18" charset="0"/>
              </a:rPr>
              <a:t>Proper Lifting Techniques</a:t>
            </a:r>
          </a:p>
          <a:p>
            <a:pPr algn="just"/>
            <a:r>
              <a:rPr lang="en-US" dirty="0">
                <a:solidFill>
                  <a:schemeClr val="bg1"/>
                </a:solidFill>
                <a:latin typeface="Abadi" panose="020B0604020104020204" pitchFamily="34" charset="0"/>
                <a:cs typeface="Times New Roman" panose="02020603050405020304" pitchFamily="18" charset="0"/>
              </a:rPr>
              <a:t>Demonstrate techniques such as bending the knees, keeping the back straight, and using leg muscles to lift objects, reducing the risk of back injuries (Occupational Safety and Health Administration, 2021).</a:t>
            </a:r>
          </a:p>
          <a:p>
            <a:pPr marL="457200" indent="-457200" algn="just">
              <a:buFont typeface="Wingdings" panose="05000000000000000000" pitchFamily="2" charset="2"/>
              <a:buChar char="q"/>
            </a:pPr>
            <a:r>
              <a:rPr lang="en-US" sz="2600" b="1" dirty="0">
                <a:solidFill>
                  <a:schemeClr val="bg1"/>
                </a:solidFill>
                <a:latin typeface="Abadi" panose="020B0604020104020204" pitchFamily="34" charset="0"/>
                <a:cs typeface="Times New Roman" panose="02020603050405020304" pitchFamily="18" charset="0"/>
              </a:rPr>
              <a:t>Bending and Stretching</a:t>
            </a:r>
          </a:p>
          <a:p>
            <a:pPr algn="just"/>
            <a:r>
              <a:rPr lang="en-US" dirty="0">
                <a:solidFill>
                  <a:schemeClr val="bg1"/>
                </a:solidFill>
                <a:latin typeface="Abadi" panose="020B0604020104020204" pitchFamily="34" charset="0"/>
                <a:cs typeface="Times New Roman" panose="02020603050405020304" pitchFamily="18" charset="0"/>
              </a:rPr>
              <a:t>Encourage regular breaks for stretching and bending to alleviate muscle strain and improve flexibility (Cottrell, 2019).</a:t>
            </a:r>
          </a:p>
          <a:p>
            <a:pPr marL="457200" indent="-457200" algn="just">
              <a:buFont typeface="Wingdings" panose="05000000000000000000" pitchFamily="2" charset="2"/>
              <a:buChar char="q"/>
            </a:pPr>
            <a:r>
              <a:rPr lang="en-US" sz="2600" b="1" dirty="0">
                <a:solidFill>
                  <a:schemeClr val="bg1"/>
                </a:solidFill>
                <a:latin typeface="Abadi" panose="020B0604020104020204" pitchFamily="34" charset="0"/>
                <a:cs typeface="Times New Roman" panose="02020603050405020304" pitchFamily="18" charset="0"/>
              </a:rPr>
              <a:t>Use of Equipment</a:t>
            </a:r>
          </a:p>
          <a:p>
            <a:pPr algn="just"/>
            <a:r>
              <a:rPr lang="en-US" dirty="0">
                <a:solidFill>
                  <a:schemeClr val="bg1"/>
                </a:solidFill>
                <a:latin typeface="Abadi" panose="020B0604020104020204" pitchFamily="34" charset="0"/>
                <a:cs typeface="Times New Roman" panose="02020603050405020304" pitchFamily="18" charset="0"/>
              </a:rPr>
              <a:t>Emphasize the importance of using ergonomic equipment, such as adjustable-height carts and lightweight vacuum cleaners, to reduce physical strain (Quick, 2020).</a:t>
            </a:r>
          </a:p>
        </p:txBody>
      </p:sp>
      <p:pic>
        <p:nvPicPr>
          <p:cNvPr id="6" name="Picture 5">
            <a:extLst>
              <a:ext uri="{FF2B5EF4-FFF2-40B4-BE49-F238E27FC236}">
                <a16:creationId xmlns:a16="http://schemas.microsoft.com/office/drawing/2014/main" id="{2BB66B96-98ED-46A0-8BE7-741E09A6EFA9}"/>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227422" y="1334866"/>
            <a:ext cx="6985415" cy="4619235"/>
          </a:xfrm>
          <a:prstGeom prst="rect">
            <a:avLst/>
          </a:prstGeom>
        </p:spPr>
      </p:pic>
    </p:spTree>
    <p:extLst>
      <p:ext uri="{BB962C8B-B14F-4D97-AF65-F5344CB8AC3E}">
        <p14:creationId xmlns:p14="http://schemas.microsoft.com/office/powerpoint/2010/main" val="2994220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AD515A32-9312-4425-AD54-761C95208592}"/>
              </a:ext>
            </a:extLst>
          </p:cNvPr>
          <p:cNvPicPr>
            <a:picLocks noChangeAspect="1"/>
          </p:cNvPicPr>
          <p:nvPr/>
        </p:nvPicPr>
        <p:blipFill>
          <a:blip r:embed="rId3">
            <a:extLst>
              <a:ext uri="{BEBA8EAE-BF5A-486C-A8C5-ECC9F3942E4B}">
                <a14:imgProps xmlns:a14="http://schemas.microsoft.com/office/drawing/2010/main">
                  <a14:imgLayer r:embed="rId4">
                    <a14:imgEffect>
                      <a14:brightnessContrast bright="-98000" contrast="-400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0" y="0"/>
            <a:ext cx="12192000" cy="6858000"/>
          </a:xfrm>
          <a:prstGeom prst="rect">
            <a:avLst/>
          </a:prstGeom>
        </p:spPr>
      </p:pic>
      <p:sp>
        <p:nvSpPr>
          <p:cNvPr id="5" name="Rectangle 4">
            <a:extLst>
              <a:ext uri="{FF2B5EF4-FFF2-40B4-BE49-F238E27FC236}">
                <a16:creationId xmlns:a16="http://schemas.microsoft.com/office/drawing/2014/main" id="{97839F03-6432-4368-910D-759267930F23}"/>
              </a:ext>
            </a:extLst>
          </p:cNvPr>
          <p:cNvSpPr/>
          <p:nvPr/>
        </p:nvSpPr>
        <p:spPr>
          <a:xfrm>
            <a:off x="0" y="6306670"/>
            <a:ext cx="12192000" cy="55133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atin typeface="Abadi" panose="020B0604020104020204" pitchFamily="34" charset="0"/>
            </a:endParaRPr>
          </a:p>
        </p:txBody>
      </p:sp>
      <p:sp>
        <p:nvSpPr>
          <p:cNvPr id="2" name="Rectangle 1">
            <a:extLst>
              <a:ext uri="{FF2B5EF4-FFF2-40B4-BE49-F238E27FC236}">
                <a16:creationId xmlns:a16="http://schemas.microsoft.com/office/drawing/2014/main" id="{B8CA7F5F-E9C4-4878-8AA1-B9DC28500F04}"/>
              </a:ext>
            </a:extLst>
          </p:cNvPr>
          <p:cNvSpPr/>
          <p:nvPr/>
        </p:nvSpPr>
        <p:spPr>
          <a:xfrm>
            <a:off x="0" y="0"/>
            <a:ext cx="12192000" cy="55133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atin typeface="Abadi" panose="020B0604020104020204" pitchFamily="34" charset="0"/>
            </a:endParaRPr>
          </a:p>
        </p:txBody>
      </p:sp>
      <p:sp>
        <p:nvSpPr>
          <p:cNvPr id="8" name="TextBox 7">
            <a:extLst>
              <a:ext uri="{FF2B5EF4-FFF2-40B4-BE49-F238E27FC236}">
                <a16:creationId xmlns:a16="http://schemas.microsoft.com/office/drawing/2014/main" id="{F8FF5D3E-7ED3-4995-9206-CB7CD0DCE9AE}"/>
              </a:ext>
            </a:extLst>
          </p:cNvPr>
          <p:cNvSpPr txBox="1"/>
          <p:nvPr/>
        </p:nvSpPr>
        <p:spPr>
          <a:xfrm>
            <a:off x="1974166" y="551330"/>
            <a:ext cx="8243667" cy="646331"/>
          </a:xfrm>
          <a:prstGeom prst="rect">
            <a:avLst/>
          </a:prstGeom>
          <a:noFill/>
        </p:spPr>
        <p:txBody>
          <a:bodyPr wrap="square" rtlCol="0">
            <a:spAutoFit/>
          </a:bodyPr>
          <a:lstStyle/>
          <a:p>
            <a:pPr algn="ctr"/>
            <a:r>
              <a:rPr lang="en-GB" sz="3600" b="1" dirty="0">
                <a:solidFill>
                  <a:schemeClr val="bg1"/>
                </a:solidFill>
                <a:latin typeface="Abadi" panose="020B0604020104020204" pitchFamily="34" charset="0"/>
              </a:rPr>
              <a:t>Equipment Use and Maintenance</a:t>
            </a:r>
          </a:p>
        </p:txBody>
      </p:sp>
      <p:sp>
        <p:nvSpPr>
          <p:cNvPr id="3" name="TextBox 2">
            <a:extLst>
              <a:ext uri="{FF2B5EF4-FFF2-40B4-BE49-F238E27FC236}">
                <a16:creationId xmlns:a16="http://schemas.microsoft.com/office/drawing/2014/main" id="{FBCEE8A8-3081-4F09-A765-4BEF564E8A7A}"/>
              </a:ext>
            </a:extLst>
          </p:cNvPr>
          <p:cNvSpPr txBox="1"/>
          <p:nvPr/>
        </p:nvSpPr>
        <p:spPr>
          <a:xfrm>
            <a:off x="404733" y="1674151"/>
            <a:ext cx="7322111" cy="4062651"/>
          </a:xfrm>
          <a:prstGeom prst="rect">
            <a:avLst/>
          </a:prstGeom>
          <a:noFill/>
        </p:spPr>
        <p:txBody>
          <a:bodyPr wrap="square" rtlCol="0">
            <a:spAutoFit/>
          </a:bodyPr>
          <a:lstStyle/>
          <a:p>
            <a:pPr marL="342900" indent="-342900" algn="just">
              <a:buFont typeface="Wingdings" panose="05000000000000000000" pitchFamily="2" charset="2"/>
              <a:buChar char="q"/>
            </a:pPr>
            <a:r>
              <a:rPr lang="en-US" sz="2600" b="1" dirty="0">
                <a:solidFill>
                  <a:schemeClr val="bg1"/>
                </a:solidFill>
                <a:latin typeface="Abadi" panose="020B0604020104020204" pitchFamily="34" charset="0"/>
                <a:cs typeface="Times New Roman" panose="02020603050405020304" pitchFamily="18" charset="0"/>
              </a:rPr>
              <a:t>Proper Use</a:t>
            </a:r>
          </a:p>
          <a:p>
            <a:pPr algn="just"/>
            <a:r>
              <a:rPr lang="en-US" dirty="0">
                <a:solidFill>
                  <a:schemeClr val="bg1"/>
                </a:solidFill>
                <a:latin typeface="Abadi" panose="020B0604020104020204" pitchFamily="34" charset="0"/>
                <a:cs typeface="Times New Roman" panose="02020603050405020304" pitchFamily="18" charset="0"/>
              </a:rPr>
              <a:t>Outline guidelines for operating cleaning equipment safely and efficiently, including reading the manufacturer's instructions and receiving proper training (Occupational Safety and Health Administration, 2021).</a:t>
            </a:r>
          </a:p>
          <a:p>
            <a:pPr marL="342900" indent="-342900" algn="just">
              <a:buFont typeface="Wingdings" panose="05000000000000000000" pitchFamily="2" charset="2"/>
              <a:buChar char="q"/>
            </a:pPr>
            <a:r>
              <a:rPr lang="en-US" sz="2600" b="1" dirty="0">
                <a:solidFill>
                  <a:schemeClr val="bg1"/>
                </a:solidFill>
                <a:latin typeface="Abadi" panose="020B0604020104020204" pitchFamily="34" charset="0"/>
                <a:cs typeface="Times New Roman" panose="02020603050405020304" pitchFamily="18" charset="0"/>
              </a:rPr>
              <a:t>Regular Inspection</a:t>
            </a:r>
          </a:p>
          <a:p>
            <a:pPr algn="just"/>
            <a:r>
              <a:rPr lang="en-US" dirty="0">
                <a:solidFill>
                  <a:schemeClr val="bg1"/>
                </a:solidFill>
                <a:latin typeface="Abadi" panose="020B0604020104020204" pitchFamily="34" charset="0"/>
                <a:cs typeface="Times New Roman" panose="02020603050405020304" pitchFamily="18" charset="0"/>
              </a:rPr>
              <a:t>Stress the importance of regularly inspecting equipment for defects or damage that may pose hazards to users (Health &amp; Safety Executive, 2022).</a:t>
            </a:r>
          </a:p>
          <a:p>
            <a:pPr marL="342900" indent="-342900" algn="just">
              <a:buFont typeface="Wingdings" panose="05000000000000000000" pitchFamily="2" charset="2"/>
              <a:buChar char="q"/>
            </a:pPr>
            <a:r>
              <a:rPr lang="en-US" sz="2600" b="1" dirty="0">
                <a:solidFill>
                  <a:schemeClr val="bg1"/>
                </a:solidFill>
                <a:latin typeface="Abadi" panose="020B0604020104020204" pitchFamily="34" charset="0"/>
                <a:cs typeface="Times New Roman" panose="02020603050405020304" pitchFamily="18" charset="0"/>
              </a:rPr>
              <a:t>Maintenance</a:t>
            </a:r>
          </a:p>
          <a:p>
            <a:pPr algn="just"/>
            <a:r>
              <a:rPr lang="en-US" dirty="0">
                <a:solidFill>
                  <a:schemeClr val="bg1"/>
                </a:solidFill>
                <a:latin typeface="Abadi" panose="020B0604020104020204" pitchFamily="34" charset="0"/>
                <a:cs typeface="Times New Roman" panose="02020603050405020304" pitchFamily="18" charset="0"/>
              </a:rPr>
              <a:t>Discuss the necessity of routine maintenance tasks, such as cleaning, lubricating, and repairing equipment, to ensure its longevity and safe operation (Cutler, 2020).</a:t>
            </a:r>
          </a:p>
        </p:txBody>
      </p:sp>
      <p:pic>
        <p:nvPicPr>
          <p:cNvPr id="6" name="Picture 5">
            <a:extLst>
              <a:ext uri="{FF2B5EF4-FFF2-40B4-BE49-F238E27FC236}">
                <a16:creationId xmlns:a16="http://schemas.microsoft.com/office/drawing/2014/main" id="{DFA812A1-DF57-45BF-8F1D-48039A98D36B}"/>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131576" y="1326960"/>
            <a:ext cx="3522793" cy="4503220"/>
          </a:xfrm>
          <a:prstGeom prst="rect">
            <a:avLst/>
          </a:prstGeom>
        </p:spPr>
      </p:pic>
    </p:spTree>
    <p:extLst>
      <p:ext uri="{BB962C8B-B14F-4D97-AF65-F5344CB8AC3E}">
        <p14:creationId xmlns:p14="http://schemas.microsoft.com/office/powerpoint/2010/main" val="40784014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AD515A32-9312-4425-AD54-761C95208592}"/>
              </a:ext>
            </a:extLst>
          </p:cNvPr>
          <p:cNvPicPr>
            <a:picLocks noChangeAspect="1"/>
          </p:cNvPicPr>
          <p:nvPr/>
        </p:nvPicPr>
        <p:blipFill>
          <a:blip r:embed="rId3">
            <a:extLst>
              <a:ext uri="{BEBA8EAE-BF5A-486C-A8C5-ECC9F3942E4B}">
                <a14:imgProps xmlns:a14="http://schemas.microsoft.com/office/drawing/2010/main">
                  <a14:imgLayer r:embed="rId4">
                    <a14:imgEffect>
                      <a14:brightnessContrast bright="-98000" contrast="-400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0" y="0"/>
            <a:ext cx="12192000" cy="6858000"/>
          </a:xfrm>
          <a:prstGeom prst="rect">
            <a:avLst/>
          </a:prstGeom>
        </p:spPr>
      </p:pic>
      <p:sp>
        <p:nvSpPr>
          <p:cNvPr id="5" name="Rectangle 4">
            <a:extLst>
              <a:ext uri="{FF2B5EF4-FFF2-40B4-BE49-F238E27FC236}">
                <a16:creationId xmlns:a16="http://schemas.microsoft.com/office/drawing/2014/main" id="{97839F03-6432-4368-910D-759267930F23}"/>
              </a:ext>
            </a:extLst>
          </p:cNvPr>
          <p:cNvSpPr/>
          <p:nvPr/>
        </p:nvSpPr>
        <p:spPr>
          <a:xfrm>
            <a:off x="0" y="6306670"/>
            <a:ext cx="12192000" cy="55133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atin typeface="Abadi" panose="020B0604020104020204" pitchFamily="34" charset="0"/>
            </a:endParaRPr>
          </a:p>
        </p:txBody>
      </p:sp>
      <p:sp>
        <p:nvSpPr>
          <p:cNvPr id="2" name="Rectangle 1">
            <a:extLst>
              <a:ext uri="{FF2B5EF4-FFF2-40B4-BE49-F238E27FC236}">
                <a16:creationId xmlns:a16="http://schemas.microsoft.com/office/drawing/2014/main" id="{B8CA7F5F-E9C4-4878-8AA1-B9DC28500F04}"/>
              </a:ext>
            </a:extLst>
          </p:cNvPr>
          <p:cNvSpPr/>
          <p:nvPr/>
        </p:nvSpPr>
        <p:spPr>
          <a:xfrm>
            <a:off x="0" y="0"/>
            <a:ext cx="12192000" cy="55133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atin typeface="Abadi" panose="020B0604020104020204" pitchFamily="34" charset="0"/>
            </a:endParaRPr>
          </a:p>
        </p:txBody>
      </p:sp>
      <p:sp>
        <p:nvSpPr>
          <p:cNvPr id="8" name="TextBox 7">
            <a:extLst>
              <a:ext uri="{FF2B5EF4-FFF2-40B4-BE49-F238E27FC236}">
                <a16:creationId xmlns:a16="http://schemas.microsoft.com/office/drawing/2014/main" id="{F8FF5D3E-7ED3-4995-9206-CB7CD0DCE9AE}"/>
              </a:ext>
            </a:extLst>
          </p:cNvPr>
          <p:cNvSpPr txBox="1"/>
          <p:nvPr/>
        </p:nvSpPr>
        <p:spPr>
          <a:xfrm>
            <a:off x="1974165" y="697503"/>
            <a:ext cx="8243667" cy="646331"/>
          </a:xfrm>
          <a:prstGeom prst="rect">
            <a:avLst/>
          </a:prstGeom>
          <a:noFill/>
        </p:spPr>
        <p:txBody>
          <a:bodyPr wrap="square" rtlCol="0">
            <a:spAutoFit/>
          </a:bodyPr>
          <a:lstStyle/>
          <a:p>
            <a:pPr algn="ctr"/>
            <a:r>
              <a:rPr lang="en-GB" sz="3600" b="1" dirty="0">
                <a:solidFill>
                  <a:schemeClr val="bg1"/>
                </a:solidFill>
                <a:latin typeface="Abadi" panose="020B0604020104020204" pitchFamily="34" charset="0"/>
              </a:rPr>
              <a:t>Reporting and Managing Hazards</a:t>
            </a:r>
          </a:p>
        </p:txBody>
      </p:sp>
      <p:sp>
        <p:nvSpPr>
          <p:cNvPr id="3" name="TextBox 2">
            <a:extLst>
              <a:ext uri="{FF2B5EF4-FFF2-40B4-BE49-F238E27FC236}">
                <a16:creationId xmlns:a16="http://schemas.microsoft.com/office/drawing/2014/main" id="{FBCEE8A8-3081-4F09-A765-4BEF564E8A7A}"/>
              </a:ext>
            </a:extLst>
          </p:cNvPr>
          <p:cNvSpPr txBox="1"/>
          <p:nvPr/>
        </p:nvSpPr>
        <p:spPr>
          <a:xfrm>
            <a:off x="1724278" y="2136338"/>
            <a:ext cx="8743442" cy="3231654"/>
          </a:xfrm>
          <a:prstGeom prst="rect">
            <a:avLst/>
          </a:prstGeom>
          <a:noFill/>
        </p:spPr>
        <p:txBody>
          <a:bodyPr wrap="square" rtlCol="0">
            <a:spAutoFit/>
          </a:bodyPr>
          <a:lstStyle/>
          <a:p>
            <a:pPr marL="457200" indent="-457200" algn="just">
              <a:buFont typeface="Wingdings" panose="05000000000000000000" pitchFamily="2" charset="2"/>
              <a:buChar char="q"/>
            </a:pPr>
            <a:r>
              <a:rPr lang="en-US" sz="2600" b="1" dirty="0">
                <a:solidFill>
                  <a:schemeClr val="accent3">
                    <a:lumMod val="40000"/>
                    <a:lumOff val="60000"/>
                  </a:schemeClr>
                </a:solidFill>
                <a:latin typeface="Abadi" panose="020B0604020104020204" pitchFamily="34" charset="0"/>
                <a:cs typeface="Times New Roman" panose="02020603050405020304" pitchFamily="18" charset="0"/>
              </a:rPr>
              <a:t>Reporting Procedures</a:t>
            </a:r>
          </a:p>
          <a:p>
            <a:pPr algn="just"/>
            <a:r>
              <a:rPr lang="en-US" dirty="0">
                <a:solidFill>
                  <a:schemeClr val="accent3">
                    <a:lumMod val="40000"/>
                    <a:lumOff val="60000"/>
                  </a:schemeClr>
                </a:solidFill>
                <a:latin typeface="Abadi" panose="020B0604020104020204" pitchFamily="34" charset="0"/>
                <a:cs typeface="Times New Roman" panose="02020603050405020304" pitchFamily="18" charset="0"/>
              </a:rPr>
              <a:t>Outline the steps for reporting hazards, including identifying the hazard, notifying a supervisor, and completing a hazard report form (Occupational Safety and Health Administration, 2021).</a:t>
            </a:r>
          </a:p>
          <a:p>
            <a:pPr marL="457200" indent="-457200" algn="just">
              <a:buFont typeface="Wingdings" panose="05000000000000000000" pitchFamily="2" charset="2"/>
              <a:buChar char="q"/>
            </a:pPr>
            <a:r>
              <a:rPr lang="en-US" sz="2600" b="1" dirty="0">
                <a:solidFill>
                  <a:schemeClr val="accent3">
                    <a:lumMod val="40000"/>
                    <a:lumOff val="60000"/>
                  </a:schemeClr>
                </a:solidFill>
                <a:latin typeface="Abadi" panose="020B0604020104020204" pitchFamily="34" charset="0"/>
                <a:cs typeface="Times New Roman" panose="02020603050405020304" pitchFamily="18" charset="0"/>
              </a:rPr>
              <a:t>Importance of Prompt Action</a:t>
            </a:r>
          </a:p>
          <a:p>
            <a:pPr algn="just"/>
            <a:r>
              <a:rPr lang="en-US" dirty="0">
                <a:solidFill>
                  <a:schemeClr val="accent3">
                    <a:lumMod val="40000"/>
                    <a:lumOff val="60000"/>
                  </a:schemeClr>
                </a:solidFill>
                <a:latin typeface="Abadi" panose="020B0604020104020204" pitchFamily="34" charset="0"/>
                <a:cs typeface="Times New Roman" panose="02020603050405020304" pitchFamily="18" charset="0"/>
              </a:rPr>
              <a:t>Emphasize the importance of promptly addressing hazards to prevent accidents and ensure a safe working environment for all employees (Bridger, 2018).</a:t>
            </a:r>
          </a:p>
          <a:p>
            <a:pPr marL="457200" indent="-457200" algn="just">
              <a:buFont typeface="Wingdings" panose="05000000000000000000" pitchFamily="2" charset="2"/>
              <a:buChar char="q"/>
            </a:pPr>
            <a:r>
              <a:rPr lang="en-US" sz="2600" b="1" dirty="0">
                <a:solidFill>
                  <a:schemeClr val="accent3">
                    <a:lumMod val="40000"/>
                    <a:lumOff val="60000"/>
                  </a:schemeClr>
                </a:solidFill>
                <a:latin typeface="Abadi" panose="020B0604020104020204" pitchFamily="34" charset="0"/>
                <a:cs typeface="Times New Roman" panose="02020603050405020304" pitchFamily="18" charset="0"/>
              </a:rPr>
              <a:t>Follow-Up</a:t>
            </a:r>
          </a:p>
          <a:p>
            <a:pPr algn="just"/>
            <a:r>
              <a:rPr lang="en-US" dirty="0">
                <a:solidFill>
                  <a:schemeClr val="accent3">
                    <a:lumMod val="40000"/>
                    <a:lumOff val="60000"/>
                  </a:schemeClr>
                </a:solidFill>
                <a:latin typeface="Abadi" panose="020B0604020104020204" pitchFamily="34" charset="0"/>
                <a:cs typeface="Times New Roman" panose="02020603050405020304" pitchFamily="18" charset="0"/>
              </a:rPr>
              <a:t>Discuss the need for follow-up actions after reporting hazards, such as implementing control measures and monitoring effectiveness (Health &amp; Safety Executive, 2022).</a:t>
            </a:r>
          </a:p>
        </p:txBody>
      </p:sp>
    </p:spTree>
    <p:extLst>
      <p:ext uri="{BB962C8B-B14F-4D97-AF65-F5344CB8AC3E}">
        <p14:creationId xmlns:p14="http://schemas.microsoft.com/office/powerpoint/2010/main" val="35528014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AD515A32-9312-4425-AD54-761C95208592}"/>
              </a:ext>
            </a:extLst>
          </p:cNvPr>
          <p:cNvPicPr>
            <a:picLocks noChangeAspect="1"/>
          </p:cNvPicPr>
          <p:nvPr/>
        </p:nvPicPr>
        <p:blipFill>
          <a:blip r:embed="rId3">
            <a:extLst>
              <a:ext uri="{BEBA8EAE-BF5A-486C-A8C5-ECC9F3942E4B}">
                <a14:imgProps xmlns:a14="http://schemas.microsoft.com/office/drawing/2010/main">
                  <a14:imgLayer r:embed="rId4">
                    <a14:imgEffect>
                      <a14:brightnessContrast bright="-98000" contrast="-400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0" y="0"/>
            <a:ext cx="12192000" cy="6858000"/>
          </a:xfrm>
          <a:prstGeom prst="rect">
            <a:avLst/>
          </a:prstGeom>
        </p:spPr>
      </p:pic>
      <p:sp>
        <p:nvSpPr>
          <p:cNvPr id="5" name="Rectangle 4">
            <a:extLst>
              <a:ext uri="{FF2B5EF4-FFF2-40B4-BE49-F238E27FC236}">
                <a16:creationId xmlns:a16="http://schemas.microsoft.com/office/drawing/2014/main" id="{97839F03-6432-4368-910D-759267930F23}"/>
              </a:ext>
            </a:extLst>
          </p:cNvPr>
          <p:cNvSpPr/>
          <p:nvPr/>
        </p:nvSpPr>
        <p:spPr>
          <a:xfrm>
            <a:off x="0" y="6306670"/>
            <a:ext cx="12192000" cy="55133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Rectangle 1">
            <a:extLst>
              <a:ext uri="{FF2B5EF4-FFF2-40B4-BE49-F238E27FC236}">
                <a16:creationId xmlns:a16="http://schemas.microsoft.com/office/drawing/2014/main" id="{B8CA7F5F-E9C4-4878-8AA1-B9DC28500F04}"/>
              </a:ext>
            </a:extLst>
          </p:cNvPr>
          <p:cNvSpPr/>
          <p:nvPr/>
        </p:nvSpPr>
        <p:spPr>
          <a:xfrm>
            <a:off x="0" y="0"/>
            <a:ext cx="12192000" cy="55133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F8FF5D3E-7ED3-4995-9206-CB7CD0DCE9AE}"/>
              </a:ext>
            </a:extLst>
          </p:cNvPr>
          <p:cNvSpPr txBox="1"/>
          <p:nvPr/>
        </p:nvSpPr>
        <p:spPr>
          <a:xfrm>
            <a:off x="1974166" y="551330"/>
            <a:ext cx="8243667" cy="646331"/>
          </a:xfrm>
          <a:prstGeom prst="rect">
            <a:avLst/>
          </a:prstGeom>
          <a:noFill/>
        </p:spPr>
        <p:txBody>
          <a:bodyPr wrap="square" rtlCol="0">
            <a:spAutoFit/>
          </a:bodyPr>
          <a:lstStyle/>
          <a:p>
            <a:pPr algn="ctr"/>
            <a:r>
              <a:rPr lang="en-GB" sz="3600" b="1" dirty="0">
                <a:solidFill>
                  <a:schemeClr val="bg1"/>
                </a:solidFill>
                <a:latin typeface="Abadi" panose="020B0604020104020204" pitchFamily="34" charset="0"/>
              </a:rPr>
              <a:t>Ventilation and Safety Practices</a:t>
            </a:r>
          </a:p>
        </p:txBody>
      </p:sp>
      <p:sp>
        <p:nvSpPr>
          <p:cNvPr id="3" name="TextBox 2">
            <a:extLst>
              <a:ext uri="{FF2B5EF4-FFF2-40B4-BE49-F238E27FC236}">
                <a16:creationId xmlns:a16="http://schemas.microsoft.com/office/drawing/2014/main" id="{FBCEE8A8-3081-4F09-A765-4BEF564E8A7A}"/>
              </a:ext>
            </a:extLst>
          </p:cNvPr>
          <p:cNvSpPr txBox="1"/>
          <p:nvPr/>
        </p:nvSpPr>
        <p:spPr>
          <a:xfrm>
            <a:off x="154745" y="1651372"/>
            <a:ext cx="6211830" cy="4339650"/>
          </a:xfrm>
          <a:prstGeom prst="rect">
            <a:avLst/>
          </a:prstGeom>
          <a:noFill/>
        </p:spPr>
        <p:txBody>
          <a:bodyPr wrap="square" rtlCol="0">
            <a:spAutoFit/>
          </a:bodyPr>
          <a:lstStyle/>
          <a:p>
            <a:pPr marL="285750" indent="-285750" algn="just">
              <a:buFont typeface="Wingdings" panose="05000000000000000000" pitchFamily="2" charset="2"/>
              <a:buChar char="q"/>
            </a:pPr>
            <a:r>
              <a:rPr lang="en-US" sz="2600" b="1" dirty="0">
                <a:solidFill>
                  <a:schemeClr val="bg1"/>
                </a:solidFill>
                <a:latin typeface="Abadi" panose="020B0604020104020204" pitchFamily="34" charset="0"/>
                <a:cs typeface="Times New Roman" panose="02020603050405020304" pitchFamily="18" charset="0"/>
              </a:rPr>
              <a:t>Adequate Ventilation</a:t>
            </a:r>
          </a:p>
          <a:p>
            <a:pPr algn="just"/>
            <a:r>
              <a:rPr lang="en-US" dirty="0">
                <a:solidFill>
                  <a:schemeClr val="bg1"/>
                </a:solidFill>
                <a:latin typeface="Abadi" panose="020B0604020104020204" pitchFamily="34" charset="0"/>
                <a:cs typeface="Times New Roman" panose="02020603050405020304" pitchFamily="18" charset="0"/>
              </a:rPr>
              <a:t>Stress the importance of proper ventilation to reduce exposure to harmful fumes and maintain air quality when using cleaning chemicals (Environmental Protection Agency, 2020).</a:t>
            </a:r>
          </a:p>
          <a:p>
            <a:pPr marL="285750" indent="-285750" algn="just">
              <a:buFont typeface="Wingdings" panose="05000000000000000000" pitchFamily="2" charset="2"/>
              <a:buChar char="q"/>
            </a:pPr>
            <a:r>
              <a:rPr lang="en-US" sz="2600" b="1" dirty="0">
                <a:solidFill>
                  <a:schemeClr val="bg1"/>
                </a:solidFill>
                <a:latin typeface="Abadi" panose="020B0604020104020204" pitchFamily="34" charset="0"/>
                <a:cs typeface="Times New Roman" panose="02020603050405020304" pitchFamily="18" charset="0"/>
              </a:rPr>
              <a:t>General Safety Tips</a:t>
            </a:r>
          </a:p>
          <a:p>
            <a:pPr algn="just"/>
            <a:r>
              <a:rPr lang="en-US" dirty="0">
                <a:solidFill>
                  <a:schemeClr val="bg1"/>
                </a:solidFill>
                <a:latin typeface="Abadi" panose="020B0604020104020204" pitchFamily="34" charset="0"/>
                <a:cs typeface="Times New Roman" panose="02020603050405020304" pitchFamily="18" charset="0"/>
              </a:rPr>
              <a:t>Provide tips such as wearing appropriate PPE, avoiding mixing chemicals, and ensuring sufficient lighting to enhance safety during cleaning tasks (Occupational Safety and Health Administration, 2021).</a:t>
            </a:r>
          </a:p>
          <a:p>
            <a:pPr marL="285750" indent="-285750" algn="just">
              <a:buFont typeface="Wingdings" panose="05000000000000000000" pitchFamily="2" charset="2"/>
              <a:buChar char="q"/>
            </a:pPr>
            <a:r>
              <a:rPr lang="en-US" sz="2600" b="1" dirty="0">
                <a:solidFill>
                  <a:schemeClr val="bg1"/>
                </a:solidFill>
                <a:latin typeface="Abadi" panose="020B0604020104020204" pitchFamily="34" charset="0"/>
                <a:cs typeface="Times New Roman" panose="02020603050405020304" pitchFamily="18" charset="0"/>
              </a:rPr>
              <a:t>Emergency Preparedness</a:t>
            </a:r>
          </a:p>
          <a:p>
            <a:pPr algn="just"/>
            <a:r>
              <a:rPr lang="en-US" dirty="0">
                <a:solidFill>
                  <a:schemeClr val="bg1"/>
                </a:solidFill>
                <a:latin typeface="Abadi" panose="020B0604020104020204" pitchFamily="34" charset="0"/>
                <a:cs typeface="Times New Roman" panose="02020603050405020304" pitchFamily="18" charset="0"/>
              </a:rPr>
              <a:t>Discuss the importance of knowing emergency procedures, such as evacuation routes and first aid protocols, in case of accidents or chemical spills (Quick, 2020).</a:t>
            </a:r>
          </a:p>
        </p:txBody>
      </p:sp>
      <p:pic>
        <p:nvPicPr>
          <p:cNvPr id="6" name="Picture 5">
            <a:extLst>
              <a:ext uri="{FF2B5EF4-FFF2-40B4-BE49-F238E27FC236}">
                <a16:creationId xmlns:a16="http://schemas.microsoft.com/office/drawing/2014/main" id="{875787C5-125C-45F2-98F0-2594E9506C2B}"/>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521320" y="1651372"/>
            <a:ext cx="5515935" cy="4218729"/>
          </a:xfrm>
          <a:prstGeom prst="rect">
            <a:avLst/>
          </a:prstGeom>
        </p:spPr>
      </p:pic>
    </p:spTree>
    <p:extLst>
      <p:ext uri="{BB962C8B-B14F-4D97-AF65-F5344CB8AC3E}">
        <p14:creationId xmlns:p14="http://schemas.microsoft.com/office/powerpoint/2010/main" val="33767393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AD515A32-9312-4425-AD54-761C95208592}"/>
              </a:ext>
            </a:extLst>
          </p:cNvPr>
          <p:cNvPicPr>
            <a:picLocks noChangeAspect="1"/>
          </p:cNvPicPr>
          <p:nvPr/>
        </p:nvPicPr>
        <p:blipFill>
          <a:blip r:embed="rId3">
            <a:extLst>
              <a:ext uri="{BEBA8EAE-BF5A-486C-A8C5-ECC9F3942E4B}">
                <a14:imgProps xmlns:a14="http://schemas.microsoft.com/office/drawing/2010/main">
                  <a14:imgLayer r:embed="rId4">
                    <a14:imgEffect>
                      <a14:brightnessContrast bright="-98000" contrast="-400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0" y="0"/>
            <a:ext cx="12192000" cy="6858000"/>
          </a:xfrm>
          <a:prstGeom prst="rect">
            <a:avLst/>
          </a:prstGeom>
        </p:spPr>
      </p:pic>
      <p:sp>
        <p:nvSpPr>
          <p:cNvPr id="5" name="Rectangle 4">
            <a:extLst>
              <a:ext uri="{FF2B5EF4-FFF2-40B4-BE49-F238E27FC236}">
                <a16:creationId xmlns:a16="http://schemas.microsoft.com/office/drawing/2014/main" id="{97839F03-6432-4368-910D-759267930F23}"/>
              </a:ext>
            </a:extLst>
          </p:cNvPr>
          <p:cNvSpPr/>
          <p:nvPr/>
        </p:nvSpPr>
        <p:spPr>
          <a:xfrm>
            <a:off x="0" y="6306670"/>
            <a:ext cx="12192000" cy="55133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Rectangle 1">
            <a:extLst>
              <a:ext uri="{FF2B5EF4-FFF2-40B4-BE49-F238E27FC236}">
                <a16:creationId xmlns:a16="http://schemas.microsoft.com/office/drawing/2014/main" id="{B8CA7F5F-E9C4-4878-8AA1-B9DC28500F04}"/>
              </a:ext>
            </a:extLst>
          </p:cNvPr>
          <p:cNvSpPr/>
          <p:nvPr/>
        </p:nvSpPr>
        <p:spPr>
          <a:xfrm>
            <a:off x="0" y="0"/>
            <a:ext cx="12192000" cy="55133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F8FF5D3E-7ED3-4995-9206-CB7CD0DCE9AE}"/>
              </a:ext>
            </a:extLst>
          </p:cNvPr>
          <p:cNvSpPr txBox="1"/>
          <p:nvPr/>
        </p:nvSpPr>
        <p:spPr>
          <a:xfrm>
            <a:off x="689318" y="551330"/>
            <a:ext cx="9298744" cy="646331"/>
          </a:xfrm>
          <a:prstGeom prst="rect">
            <a:avLst/>
          </a:prstGeom>
          <a:noFill/>
        </p:spPr>
        <p:txBody>
          <a:bodyPr wrap="square" rtlCol="0">
            <a:spAutoFit/>
          </a:bodyPr>
          <a:lstStyle/>
          <a:p>
            <a:pPr algn="ctr"/>
            <a:r>
              <a:rPr lang="en-GB" sz="3600" b="1" dirty="0">
                <a:solidFill>
                  <a:schemeClr val="bg1"/>
                </a:solidFill>
                <a:latin typeface="Abadi" panose="020B0604020104020204" pitchFamily="34" charset="0"/>
              </a:rPr>
              <a:t>Conclusion</a:t>
            </a:r>
          </a:p>
        </p:txBody>
      </p:sp>
      <p:sp>
        <p:nvSpPr>
          <p:cNvPr id="3" name="TextBox 2">
            <a:extLst>
              <a:ext uri="{FF2B5EF4-FFF2-40B4-BE49-F238E27FC236}">
                <a16:creationId xmlns:a16="http://schemas.microsoft.com/office/drawing/2014/main" id="{FBCEE8A8-3081-4F09-A765-4BEF564E8A7A}"/>
              </a:ext>
            </a:extLst>
          </p:cNvPr>
          <p:cNvSpPr txBox="1"/>
          <p:nvPr/>
        </p:nvSpPr>
        <p:spPr>
          <a:xfrm>
            <a:off x="184115" y="1336119"/>
            <a:ext cx="5919537" cy="4832092"/>
          </a:xfrm>
          <a:prstGeom prst="rect">
            <a:avLst/>
          </a:prstGeom>
          <a:noFill/>
        </p:spPr>
        <p:txBody>
          <a:bodyPr wrap="square" rtlCol="0">
            <a:spAutoFit/>
          </a:bodyPr>
          <a:lstStyle/>
          <a:p>
            <a:pPr algn="ctr"/>
            <a:r>
              <a:rPr lang="en-US" sz="2800" b="1" dirty="0">
                <a:solidFill>
                  <a:schemeClr val="bg1"/>
                </a:solidFill>
                <a:latin typeface="Abadi" panose="020B0604020104020204" pitchFamily="34" charset="0"/>
                <a:cs typeface="Times New Roman" panose="02020603050405020304" pitchFamily="18" charset="0"/>
              </a:rPr>
              <a:t>Summary of Key Points</a:t>
            </a:r>
          </a:p>
          <a:p>
            <a:r>
              <a:rPr lang="en-US" sz="2000" dirty="0">
                <a:solidFill>
                  <a:schemeClr val="bg1"/>
                </a:solidFill>
                <a:latin typeface="Abadi" panose="020B0604020104020204" pitchFamily="34" charset="0"/>
                <a:cs typeface="Times New Roman" panose="02020603050405020304" pitchFamily="18" charset="0"/>
              </a:rPr>
              <a:t>Recap the main health and safety practices discussed, including:</a:t>
            </a:r>
          </a:p>
          <a:p>
            <a:pPr marL="914400" lvl="1" indent="-457200">
              <a:buFont typeface="+mj-lt"/>
              <a:buAutoNum type="arabicPeriod"/>
            </a:pPr>
            <a:r>
              <a:rPr lang="en-US" sz="2000" dirty="0">
                <a:solidFill>
                  <a:schemeClr val="bg1"/>
                </a:solidFill>
                <a:latin typeface="Abadi" panose="020B0604020104020204" pitchFamily="34" charset="0"/>
                <a:cs typeface="Times New Roman" panose="02020603050405020304" pitchFamily="18" charset="0"/>
              </a:rPr>
              <a:t>Importance of health and safety in the workplace.</a:t>
            </a:r>
          </a:p>
          <a:p>
            <a:pPr marL="914400" lvl="1" indent="-457200">
              <a:buFont typeface="+mj-lt"/>
              <a:buAutoNum type="arabicPeriod"/>
            </a:pPr>
            <a:r>
              <a:rPr lang="en-US" sz="2000" dirty="0">
                <a:solidFill>
                  <a:schemeClr val="bg1"/>
                </a:solidFill>
                <a:latin typeface="Abadi" panose="020B0604020104020204" pitchFamily="34" charset="0"/>
                <a:cs typeface="Times New Roman" panose="02020603050405020304" pitchFamily="18" charset="0"/>
              </a:rPr>
              <a:t>Identifying hazards such as chemical exposure and physical strain.</a:t>
            </a:r>
          </a:p>
          <a:p>
            <a:pPr marL="914400" lvl="1" indent="-457200">
              <a:buFont typeface="+mj-lt"/>
              <a:buAutoNum type="arabicPeriod"/>
            </a:pPr>
            <a:r>
              <a:rPr lang="en-US" sz="2000" dirty="0">
                <a:solidFill>
                  <a:schemeClr val="bg1"/>
                </a:solidFill>
                <a:latin typeface="Abadi" panose="020B0604020104020204" pitchFamily="34" charset="0"/>
                <a:cs typeface="Times New Roman" panose="02020603050405020304" pitchFamily="18" charset="0"/>
              </a:rPr>
              <a:t>Proper use of Personal Protective Equipment (PPE).</a:t>
            </a:r>
          </a:p>
          <a:p>
            <a:pPr marL="914400" lvl="1" indent="-457200">
              <a:buFont typeface="+mj-lt"/>
              <a:buAutoNum type="arabicPeriod"/>
            </a:pPr>
            <a:r>
              <a:rPr lang="en-US" sz="2000" dirty="0">
                <a:solidFill>
                  <a:schemeClr val="bg1"/>
                </a:solidFill>
                <a:latin typeface="Abadi" panose="020B0604020104020204" pitchFamily="34" charset="0"/>
                <a:cs typeface="Times New Roman" panose="02020603050405020304" pitchFamily="18" charset="0"/>
              </a:rPr>
              <a:t>Safe handling of cleaning chemicals.</a:t>
            </a:r>
          </a:p>
          <a:p>
            <a:pPr marL="914400" lvl="1" indent="-457200">
              <a:buFont typeface="+mj-lt"/>
              <a:buAutoNum type="arabicPeriod"/>
            </a:pPr>
            <a:r>
              <a:rPr lang="en-US" sz="2000" dirty="0">
                <a:solidFill>
                  <a:schemeClr val="bg1"/>
                </a:solidFill>
                <a:latin typeface="Abadi" panose="020B0604020104020204" pitchFamily="34" charset="0"/>
                <a:cs typeface="Times New Roman" panose="02020603050405020304" pitchFamily="18" charset="0"/>
              </a:rPr>
              <a:t>Ergonomics in housekeeping tasks.</a:t>
            </a:r>
          </a:p>
          <a:p>
            <a:pPr marL="914400" lvl="1" indent="-457200">
              <a:buFont typeface="+mj-lt"/>
              <a:buAutoNum type="arabicPeriod"/>
            </a:pPr>
            <a:r>
              <a:rPr lang="en-US" sz="2000" dirty="0">
                <a:solidFill>
                  <a:schemeClr val="bg1"/>
                </a:solidFill>
                <a:latin typeface="Abadi" panose="020B0604020104020204" pitchFamily="34" charset="0"/>
                <a:cs typeface="Times New Roman" panose="02020603050405020304" pitchFamily="18" charset="0"/>
              </a:rPr>
              <a:t>Equipment use and maintenance.</a:t>
            </a:r>
          </a:p>
          <a:p>
            <a:pPr marL="914400" lvl="1" indent="-457200">
              <a:buFont typeface="+mj-lt"/>
              <a:buAutoNum type="arabicPeriod"/>
            </a:pPr>
            <a:r>
              <a:rPr lang="en-US" sz="2000" dirty="0">
                <a:solidFill>
                  <a:schemeClr val="bg1"/>
                </a:solidFill>
                <a:latin typeface="Abadi" panose="020B0604020104020204" pitchFamily="34" charset="0"/>
                <a:cs typeface="Times New Roman" panose="02020603050405020304" pitchFamily="18" charset="0"/>
              </a:rPr>
              <a:t>Reporting and managing hazards.</a:t>
            </a:r>
          </a:p>
          <a:p>
            <a:pPr marL="914400" lvl="1" indent="-457200">
              <a:buFont typeface="+mj-lt"/>
              <a:buAutoNum type="arabicPeriod"/>
            </a:pPr>
            <a:r>
              <a:rPr lang="en-US" sz="2000" dirty="0">
                <a:solidFill>
                  <a:schemeClr val="bg1"/>
                </a:solidFill>
                <a:latin typeface="Abadi" panose="020B0604020104020204" pitchFamily="34" charset="0"/>
                <a:cs typeface="Times New Roman" panose="02020603050405020304" pitchFamily="18" charset="0"/>
              </a:rPr>
              <a:t>Importance of ventilation and general safety practices.</a:t>
            </a:r>
          </a:p>
        </p:txBody>
      </p:sp>
      <p:sp>
        <p:nvSpPr>
          <p:cNvPr id="9" name="TextBox 8">
            <a:extLst>
              <a:ext uri="{FF2B5EF4-FFF2-40B4-BE49-F238E27FC236}">
                <a16:creationId xmlns:a16="http://schemas.microsoft.com/office/drawing/2014/main" id="{1CD7B674-C8B5-4518-AE58-0788274B7906}"/>
              </a:ext>
            </a:extLst>
          </p:cNvPr>
          <p:cNvSpPr txBox="1"/>
          <p:nvPr/>
        </p:nvSpPr>
        <p:spPr>
          <a:xfrm>
            <a:off x="6096000" y="1336119"/>
            <a:ext cx="5919537" cy="2677656"/>
          </a:xfrm>
          <a:prstGeom prst="rect">
            <a:avLst/>
          </a:prstGeom>
          <a:noFill/>
        </p:spPr>
        <p:txBody>
          <a:bodyPr wrap="square" rtlCol="0">
            <a:spAutoFit/>
          </a:bodyPr>
          <a:lstStyle/>
          <a:p>
            <a:pPr algn="ctr"/>
            <a:r>
              <a:rPr lang="en-US" sz="2800" b="1" dirty="0">
                <a:solidFill>
                  <a:schemeClr val="bg1"/>
                </a:solidFill>
                <a:latin typeface="Abadi" panose="020B0604020104020204" pitchFamily="34" charset="0"/>
                <a:cs typeface="Times New Roman" panose="02020603050405020304" pitchFamily="18" charset="0"/>
              </a:rPr>
              <a:t>Call to Action</a:t>
            </a:r>
          </a:p>
          <a:p>
            <a:pPr marL="457200" indent="-457200">
              <a:buFont typeface="+mj-lt"/>
              <a:buAutoNum type="arabicPeriod"/>
            </a:pPr>
            <a:r>
              <a:rPr lang="en-US" sz="2000" dirty="0">
                <a:solidFill>
                  <a:schemeClr val="bg1"/>
                </a:solidFill>
                <a:latin typeface="Abadi" panose="020B0604020104020204" pitchFamily="34" charset="0"/>
                <a:cs typeface="Times New Roman" panose="02020603050405020304" pitchFamily="18" charset="0"/>
              </a:rPr>
              <a:t>Encourage adherence to guidelines and active participation in maintaining a safe work environment.</a:t>
            </a:r>
          </a:p>
          <a:p>
            <a:pPr marL="457200" indent="-457200">
              <a:buFont typeface="+mj-lt"/>
              <a:buAutoNum type="arabicPeriod"/>
            </a:pPr>
            <a:r>
              <a:rPr lang="en-US" sz="2000" dirty="0">
                <a:solidFill>
                  <a:schemeClr val="bg1"/>
                </a:solidFill>
                <a:latin typeface="Abadi" panose="020B0604020104020204" pitchFamily="34" charset="0"/>
                <a:cs typeface="Times New Roman" panose="02020603050405020304" pitchFamily="18" charset="0"/>
              </a:rPr>
              <a:t>Emphasize the importance of reporting hazards promptly and responsibly.</a:t>
            </a:r>
          </a:p>
          <a:p>
            <a:pPr marL="457200" indent="-457200">
              <a:buFont typeface="+mj-lt"/>
              <a:buAutoNum type="arabicPeriod"/>
            </a:pPr>
            <a:r>
              <a:rPr lang="en-US" sz="2000" dirty="0">
                <a:solidFill>
                  <a:schemeClr val="bg1"/>
                </a:solidFill>
                <a:latin typeface="Abadi" panose="020B0604020104020204" pitchFamily="34" charset="0"/>
                <a:cs typeface="Times New Roman" panose="02020603050405020304" pitchFamily="18" charset="0"/>
              </a:rPr>
              <a:t>Foster a culture of safety and accountability within the housekeeping team.</a:t>
            </a:r>
          </a:p>
        </p:txBody>
      </p:sp>
    </p:spTree>
    <p:extLst>
      <p:ext uri="{BB962C8B-B14F-4D97-AF65-F5344CB8AC3E}">
        <p14:creationId xmlns:p14="http://schemas.microsoft.com/office/powerpoint/2010/main" val="3787719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AD515A32-9312-4425-AD54-761C95208592}"/>
              </a:ext>
            </a:extLst>
          </p:cNvPr>
          <p:cNvPicPr>
            <a:picLocks noChangeAspect="1"/>
          </p:cNvPicPr>
          <p:nvPr/>
        </p:nvPicPr>
        <p:blipFill>
          <a:blip r:embed="rId3">
            <a:extLst>
              <a:ext uri="{BEBA8EAE-BF5A-486C-A8C5-ECC9F3942E4B}">
                <a14:imgProps xmlns:a14="http://schemas.microsoft.com/office/drawing/2010/main">
                  <a14:imgLayer r:embed="rId4">
                    <a14:imgEffect>
                      <a14:brightnessContrast bright="-98000" contrast="-400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0" y="0"/>
            <a:ext cx="12192000" cy="6858000"/>
          </a:xfrm>
          <a:prstGeom prst="rect">
            <a:avLst/>
          </a:prstGeom>
        </p:spPr>
      </p:pic>
      <p:sp>
        <p:nvSpPr>
          <p:cNvPr id="5" name="Rectangle 4">
            <a:extLst>
              <a:ext uri="{FF2B5EF4-FFF2-40B4-BE49-F238E27FC236}">
                <a16:creationId xmlns:a16="http://schemas.microsoft.com/office/drawing/2014/main" id="{97839F03-6432-4368-910D-759267930F23}"/>
              </a:ext>
            </a:extLst>
          </p:cNvPr>
          <p:cNvSpPr/>
          <p:nvPr/>
        </p:nvSpPr>
        <p:spPr>
          <a:xfrm>
            <a:off x="0" y="6306670"/>
            <a:ext cx="12192000" cy="55133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Rectangle 1">
            <a:extLst>
              <a:ext uri="{FF2B5EF4-FFF2-40B4-BE49-F238E27FC236}">
                <a16:creationId xmlns:a16="http://schemas.microsoft.com/office/drawing/2014/main" id="{B8CA7F5F-E9C4-4878-8AA1-B9DC28500F04}"/>
              </a:ext>
            </a:extLst>
          </p:cNvPr>
          <p:cNvSpPr/>
          <p:nvPr/>
        </p:nvSpPr>
        <p:spPr>
          <a:xfrm>
            <a:off x="0" y="0"/>
            <a:ext cx="12192000" cy="55133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F8FF5D3E-7ED3-4995-9206-CB7CD0DCE9AE}"/>
              </a:ext>
            </a:extLst>
          </p:cNvPr>
          <p:cNvSpPr txBox="1"/>
          <p:nvPr/>
        </p:nvSpPr>
        <p:spPr>
          <a:xfrm>
            <a:off x="1974166" y="551330"/>
            <a:ext cx="8243667" cy="646331"/>
          </a:xfrm>
          <a:prstGeom prst="rect">
            <a:avLst/>
          </a:prstGeom>
          <a:noFill/>
        </p:spPr>
        <p:txBody>
          <a:bodyPr wrap="square" rtlCol="0">
            <a:spAutoFit/>
          </a:bodyPr>
          <a:lstStyle/>
          <a:p>
            <a:pPr algn="ctr"/>
            <a:r>
              <a:rPr lang="en-GB" sz="3600" b="1" dirty="0">
                <a:solidFill>
                  <a:schemeClr val="bg1"/>
                </a:solidFill>
                <a:latin typeface="Abadi" panose="020B0604020104020204" pitchFamily="34" charset="0"/>
              </a:rPr>
              <a:t>References</a:t>
            </a:r>
          </a:p>
        </p:txBody>
      </p:sp>
      <p:sp>
        <p:nvSpPr>
          <p:cNvPr id="3" name="TextBox 2">
            <a:extLst>
              <a:ext uri="{FF2B5EF4-FFF2-40B4-BE49-F238E27FC236}">
                <a16:creationId xmlns:a16="http://schemas.microsoft.com/office/drawing/2014/main" id="{FBCEE8A8-3081-4F09-A765-4BEF564E8A7A}"/>
              </a:ext>
            </a:extLst>
          </p:cNvPr>
          <p:cNvSpPr txBox="1"/>
          <p:nvPr/>
        </p:nvSpPr>
        <p:spPr>
          <a:xfrm>
            <a:off x="176462" y="1197661"/>
            <a:ext cx="11726780" cy="4247317"/>
          </a:xfrm>
          <a:prstGeom prst="rect">
            <a:avLst/>
          </a:prstGeom>
          <a:noFill/>
        </p:spPr>
        <p:txBody>
          <a:bodyPr wrap="square" rtlCol="0">
            <a:spAutoFit/>
          </a:bodyPr>
          <a:lstStyle/>
          <a:p>
            <a:pPr marL="342900" indent="-342900" algn="just">
              <a:buFont typeface="+mj-lt"/>
              <a:buAutoNum type="arabicPeriod"/>
            </a:pPr>
            <a:r>
              <a:rPr lang="en-GB" dirty="0">
                <a:solidFill>
                  <a:schemeClr val="bg1"/>
                </a:solidFill>
              </a:rPr>
              <a:t>Bridger, E. (2018). </a:t>
            </a:r>
            <a:r>
              <a:rPr lang="en-GB" i="1" dirty="0">
                <a:solidFill>
                  <a:schemeClr val="bg1"/>
                </a:solidFill>
              </a:rPr>
              <a:t>Employee engagement: a practical introduction</a:t>
            </a:r>
            <a:r>
              <a:rPr lang="en-GB" dirty="0">
                <a:solidFill>
                  <a:schemeClr val="bg1"/>
                </a:solidFill>
              </a:rPr>
              <a:t> (2nd ed.). London: CIPD and Kogan Page.</a:t>
            </a:r>
          </a:p>
          <a:p>
            <a:pPr marL="342900" indent="-342900" algn="just">
              <a:buFont typeface="+mj-lt"/>
              <a:buAutoNum type="arabicPeriod"/>
            </a:pPr>
            <a:r>
              <a:rPr lang="en-GB" dirty="0">
                <a:solidFill>
                  <a:schemeClr val="bg1"/>
                </a:solidFill>
              </a:rPr>
              <a:t>Cottrell, S. (2019). </a:t>
            </a:r>
            <a:r>
              <a:rPr lang="en-GB" i="1" dirty="0">
                <a:solidFill>
                  <a:schemeClr val="bg1"/>
                </a:solidFill>
              </a:rPr>
              <a:t>The Study Skills Handbook</a:t>
            </a:r>
            <a:r>
              <a:rPr lang="en-GB" dirty="0">
                <a:solidFill>
                  <a:schemeClr val="bg1"/>
                </a:solidFill>
              </a:rPr>
              <a:t> (5th ed.). London: Red Globe Press.</a:t>
            </a:r>
          </a:p>
          <a:p>
            <a:pPr marL="342900" indent="-342900" algn="just">
              <a:buFont typeface="+mj-lt"/>
              <a:buAutoNum type="arabicPeriod"/>
            </a:pPr>
            <a:r>
              <a:rPr lang="en-GB" dirty="0">
                <a:solidFill>
                  <a:schemeClr val="bg1"/>
                </a:solidFill>
              </a:rPr>
              <a:t>Cutler, L. (2020). </a:t>
            </a:r>
            <a:r>
              <a:rPr lang="en-GB" i="1" dirty="0">
                <a:solidFill>
                  <a:schemeClr val="bg1"/>
                </a:solidFill>
              </a:rPr>
              <a:t>Managing Events. Real Challenges, Real Outcomes</a:t>
            </a:r>
            <a:r>
              <a:rPr lang="en-GB" dirty="0">
                <a:solidFill>
                  <a:schemeClr val="bg1"/>
                </a:solidFill>
              </a:rPr>
              <a:t>. London: SAGE Publications Ltd.</a:t>
            </a:r>
          </a:p>
          <a:p>
            <a:pPr marL="342900" indent="-342900" algn="just">
              <a:buFont typeface="+mj-lt"/>
              <a:buAutoNum type="arabicPeriod"/>
            </a:pPr>
            <a:r>
              <a:rPr lang="en-GB" dirty="0">
                <a:solidFill>
                  <a:schemeClr val="bg1"/>
                </a:solidFill>
              </a:rPr>
              <a:t>Environmental Protection Agency (EPA). (2020). </a:t>
            </a:r>
            <a:r>
              <a:rPr lang="en-GB" i="1" dirty="0">
                <a:solidFill>
                  <a:schemeClr val="bg1"/>
                </a:solidFill>
              </a:rPr>
              <a:t>Indoor Air Quality (IAQ)</a:t>
            </a:r>
            <a:r>
              <a:rPr lang="en-GB" dirty="0">
                <a:solidFill>
                  <a:schemeClr val="bg1"/>
                </a:solidFill>
              </a:rPr>
              <a:t>. Retrieved from </a:t>
            </a:r>
            <a:r>
              <a:rPr lang="en-GB" dirty="0">
                <a:solidFill>
                  <a:schemeClr val="bg1"/>
                </a:solidFill>
                <a:hlinkClick r:id="rId6">
                  <a:extLst>
                    <a:ext uri="{A12FA001-AC4F-418D-AE19-62706E023703}">
                      <ahyp:hlinkClr xmlns:ahyp="http://schemas.microsoft.com/office/drawing/2018/hyperlinkcolor" val="tx"/>
                    </a:ext>
                  </a:extLst>
                </a:hlinkClick>
              </a:rPr>
              <a:t>https://www.epa.gov/iaq/</a:t>
            </a:r>
            <a:r>
              <a:rPr lang="en-GB" dirty="0">
                <a:solidFill>
                  <a:schemeClr val="bg1"/>
                </a:solidFill>
              </a:rPr>
              <a:t> [Accessed 10 February 2024]</a:t>
            </a:r>
          </a:p>
          <a:p>
            <a:pPr marL="342900" indent="-342900" algn="just">
              <a:buFont typeface="+mj-lt"/>
              <a:buAutoNum type="arabicPeriod"/>
            </a:pPr>
            <a:r>
              <a:rPr lang="en-GB" dirty="0">
                <a:solidFill>
                  <a:schemeClr val="bg1"/>
                </a:solidFill>
              </a:rPr>
              <a:t>Health &amp; Safety Executive (HSE). (2022). </a:t>
            </a:r>
            <a:r>
              <a:rPr lang="en-GB" i="1" dirty="0">
                <a:solidFill>
                  <a:schemeClr val="bg1"/>
                </a:solidFill>
              </a:rPr>
              <a:t>Managing risks and risk assessment at work</a:t>
            </a:r>
            <a:r>
              <a:rPr lang="en-GB" dirty="0">
                <a:solidFill>
                  <a:schemeClr val="bg1"/>
                </a:solidFill>
              </a:rPr>
              <a:t>. Retrieved from </a:t>
            </a:r>
            <a:r>
              <a:rPr lang="en-GB" dirty="0">
                <a:solidFill>
                  <a:schemeClr val="bg1"/>
                </a:solidFill>
                <a:hlinkClick r:id="rId7"/>
              </a:rPr>
              <a:t>https://www.hse.gov.uk/simple-health-safety/risk/</a:t>
            </a:r>
            <a:r>
              <a:rPr lang="en-GB" dirty="0">
                <a:solidFill>
                  <a:schemeClr val="bg1"/>
                </a:solidFill>
              </a:rPr>
              <a:t> [Accessed 10 February 2024]</a:t>
            </a:r>
          </a:p>
          <a:p>
            <a:pPr marL="342900" indent="-342900" algn="just">
              <a:buFont typeface="+mj-lt"/>
              <a:buAutoNum type="arabicPeriod"/>
            </a:pPr>
            <a:r>
              <a:rPr lang="en-GB" dirty="0">
                <a:solidFill>
                  <a:schemeClr val="bg1"/>
                </a:solidFill>
              </a:rPr>
              <a:t>Leiter, M. P., &amp; Bakker, A. B. (2020). </a:t>
            </a:r>
            <a:r>
              <a:rPr lang="en-GB" i="1" dirty="0">
                <a:solidFill>
                  <a:schemeClr val="bg1"/>
                </a:solidFill>
              </a:rPr>
              <a:t>Work Engagement: A Handbook of Essential Theory and Research</a:t>
            </a:r>
            <a:r>
              <a:rPr lang="en-GB" dirty="0">
                <a:solidFill>
                  <a:schemeClr val="bg1"/>
                </a:solidFill>
              </a:rPr>
              <a:t>. Hove [England]: Psychology Press.</a:t>
            </a:r>
          </a:p>
          <a:p>
            <a:pPr marL="342900" indent="-342900" algn="just">
              <a:buFont typeface="+mj-lt"/>
              <a:buAutoNum type="arabicPeriod"/>
            </a:pPr>
            <a:r>
              <a:rPr lang="en-GB" dirty="0">
                <a:solidFill>
                  <a:schemeClr val="bg1"/>
                </a:solidFill>
              </a:rPr>
              <a:t>Mullins, L., &amp; </a:t>
            </a:r>
            <a:r>
              <a:rPr lang="en-GB" dirty="0" err="1">
                <a:solidFill>
                  <a:schemeClr val="bg1"/>
                </a:solidFill>
              </a:rPr>
              <a:t>Dossor</a:t>
            </a:r>
            <a:r>
              <a:rPr lang="en-GB" dirty="0">
                <a:solidFill>
                  <a:schemeClr val="bg1"/>
                </a:solidFill>
              </a:rPr>
              <a:t>, P. (2018). </a:t>
            </a:r>
            <a:r>
              <a:rPr lang="en-GB" i="1" dirty="0">
                <a:solidFill>
                  <a:schemeClr val="bg1"/>
                </a:solidFill>
              </a:rPr>
              <a:t>Hospitality Management and Organisational Behaviour</a:t>
            </a:r>
            <a:r>
              <a:rPr lang="en-GB" dirty="0">
                <a:solidFill>
                  <a:schemeClr val="bg1"/>
                </a:solidFill>
              </a:rPr>
              <a:t> (5th ed.). Harlow: Pearson.</a:t>
            </a:r>
          </a:p>
          <a:p>
            <a:pPr marL="342900" indent="-342900" algn="just">
              <a:buFont typeface="+mj-lt"/>
              <a:buAutoNum type="arabicPeriod"/>
            </a:pPr>
            <a:r>
              <a:rPr lang="en-GB" dirty="0">
                <a:solidFill>
                  <a:schemeClr val="bg1"/>
                </a:solidFill>
              </a:rPr>
              <a:t>Occupational Safety and Health Administration (OSHA). (2021). </a:t>
            </a:r>
            <a:r>
              <a:rPr lang="en-GB" i="1" dirty="0">
                <a:solidFill>
                  <a:schemeClr val="bg1"/>
                </a:solidFill>
              </a:rPr>
              <a:t>Cleaning and Maintenance</a:t>
            </a:r>
            <a:r>
              <a:rPr lang="en-GB" dirty="0">
                <a:solidFill>
                  <a:schemeClr val="bg1"/>
                </a:solidFill>
              </a:rPr>
              <a:t>. Retrieved from </a:t>
            </a:r>
            <a:r>
              <a:rPr lang="en-GB" dirty="0">
                <a:solidFill>
                  <a:schemeClr val="bg1"/>
                </a:solidFill>
                <a:hlinkClick r:id="rId8">
                  <a:extLst>
                    <a:ext uri="{A12FA001-AC4F-418D-AE19-62706E023703}">
                      <ahyp:hlinkClr xmlns:ahyp="http://schemas.microsoft.com/office/drawing/2018/hyperlinkcolor" val="tx"/>
                    </a:ext>
                  </a:extLst>
                </a:hlinkClick>
              </a:rPr>
              <a:t>https://www.osha.gov/</a:t>
            </a:r>
            <a:r>
              <a:rPr lang="en-GB" dirty="0">
                <a:solidFill>
                  <a:schemeClr val="bg1"/>
                </a:solidFill>
              </a:rPr>
              <a:t> [Accessed 10 February 2024]</a:t>
            </a:r>
          </a:p>
          <a:p>
            <a:pPr marL="342900" indent="-342900" algn="just">
              <a:buFont typeface="+mj-lt"/>
              <a:buAutoNum type="arabicPeriod"/>
            </a:pPr>
            <a:r>
              <a:rPr lang="en-GB" dirty="0">
                <a:solidFill>
                  <a:schemeClr val="bg1"/>
                </a:solidFill>
              </a:rPr>
              <a:t>Quick, L. (2020). </a:t>
            </a:r>
            <a:r>
              <a:rPr lang="en-GB" i="1" dirty="0">
                <a:solidFill>
                  <a:schemeClr val="bg1"/>
                </a:solidFill>
              </a:rPr>
              <a:t>Managing Events. Real Challenges, Real Outcomes</a:t>
            </a:r>
            <a:r>
              <a:rPr lang="en-GB" dirty="0">
                <a:solidFill>
                  <a:schemeClr val="bg1"/>
                </a:solidFill>
              </a:rPr>
              <a:t>. London: SAGE Publications Ltd.</a:t>
            </a:r>
          </a:p>
          <a:p>
            <a:pPr marL="342900" indent="-342900" algn="just">
              <a:buFont typeface="+mj-lt"/>
              <a:buAutoNum type="arabicPeriod"/>
            </a:pPr>
            <a:r>
              <a:rPr lang="en-GB" dirty="0">
                <a:solidFill>
                  <a:schemeClr val="bg1"/>
                </a:solidFill>
              </a:rPr>
              <a:t>Raghubalan, G., &amp; Raghubalan, S. (2016). </a:t>
            </a:r>
            <a:r>
              <a:rPr lang="en-GB" i="1" dirty="0">
                <a:solidFill>
                  <a:schemeClr val="bg1"/>
                </a:solidFill>
              </a:rPr>
              <a:t>Hotel Housekeeping - Operations And Management</a:t>
            </a:r>
            <a:r>
              <a:rPr lang="en-GB" dirty="0">
                <a:solidFill>
                  <a:schemeClr val="bg1"/>
                </a:solidFill>
              </a:rPr>
              <a:t> (3rd ed.). India: Oxford University Press.</a:t>
            </a:r>
          </a:p>
        </p:txBody>
      </p:sp>
    </p:spTree>
    <p:extLst>
      <p:ext uri="{BB962C8B-B14F-4D97-AF65-F5344CB8AC3E}">
        <p14:creationId xmlns:p14="http://schemas.microsoft.com/office/powerpoint/2010/main" val="333822952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108</TotalTime>
  <Words>2604</Words>
  <Application>Microsoft Office PowerPoint</Application>
  <PresentationFormat>Widescreen</PresentationFormat>
  <Paragraphs>122</Paragraphs>
  <Slides>13</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Abadi</vt:lpstr>
      <vt:lpstr>Arial</vt:lpstr>
      <vt:lpstr>Calibri</vt:lpstr>
      <vt:lpstr>Calibri Light</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c:creator>
  <cp:lastModifiedBy>Mohammed Ali Haider (2013121)</cp:lastModifiedBy>
  <cp:revision>18</cp:revision>
  <dcterms:created xsi:type="dcterms:W3CDTF">2024-02-10T12:17:23Z</dcterms:created>
  <dcterms:modified xsi:type="dcterms:W3CDTF">2024-02-11T22:56:57Z</dcterms:modified>
</cp:coreProperties>
</file>