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9" r:id="rId4"/>
    <p:sldId id="261" r:id="rId5"/>
    <p:sldId id="262" r:id="rId6"/>
    <p:sldId id="266" r:id="rId7"/>
    <p:sldId id="264" r:id="rId8"/>
    <p:sldId id="265" r:id="rId9"/>
    <p:sldId id="258"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50"/>
  </p:normalViewPr>
  <p:slideViewPr>
    <p:cSldViewPr snapToGrid="0" snapToObjects="1">
      <p:cViewPr>
        <p:scale>
          <a:sx n="122" d="100"/>
          <a:sy n="122" d="100"/>
        </p:scale>
        <p:origin x="200" y="1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A5071D9-A9B2-42F9-B843-246B181C70CE}" type="doc">
      <dgm:prSet loTypeId="urn:microsoft.com/office/officeart/2008/layout/LinedList" loCatId="list" qsTypeId="urn:microsoft.com/office/officeart/2005/8/quickstyle/simple5" qsCatId="simple" csTypeId="urn:microsoft.com/office/officeart/2005/8/colors/accent5_2" csCatId="accent5" phldr="1"/>
      <dgm:spPr/>
      <dgm:t>
        <a:bodyPr/>
        <a:lstStyle/>
        <a:p>
          <a:endParaRPr lang="en-US"/>
        </a:p>
      </dgm:t>
    </dgm:pt>
    <dgm:pt modelId="{87915219-9CA1-45AE-9540-C864239613F0}">
      <dgm:prSet/>
      <dgm:spPr/>
      <dgm:t>
        <a:bodyPr/>
        <a:lstStyle/>
        <a:p>
          <a:r>
            <a:rPr lang="en-US"/>
            <a:t>Peloponnesian War</a:t>
          </a:r>
        </a:p>
      </dgm:t>
    </dgm:pt>
    <dgm:pt modelId="{300D145A-9271-4437-BE39-4720DB26C1F3}" type="parTrans" cxnId="{DCD42733-4BE8-4C32-A7E0-9AD34A631C2B}">
      <dgm:prSet/>
      <dgm:spPr/>
      <dgm:t>
        <a:bodyPr/>
        <a:lstStyle/>
        <a:p>
          <a:endParaRPr lang="en-US"/>
        </a:p>
      </dgm:t>
    </dgm:pt>
    <dgm:pt modelId="{4BF4C9A8-5917-455F-8588-102A1D9F2C44}" type="sibTrans" cxnId="{DCD42733-4BE8-4C32-A7E0-9AD34A631C2B}">
      <dgm:prSet/>
      <dgm:spPr/>
      <dgm:t>
        <a:bodyPr/>
        <a:lstStyle/>
        <a:p>
          <a:endParaRPr lang="en-US"/>
        </a:p>
      </dgm:t>
    </dgm:pt>
    <dgm:pt modelId="{04D0C161-2DEA-4222-AD93-54028D38035E}">
      <dgm:prSet/>
      <dgm:spPr/>
      <dgm:t>
        <a:bodyPr/>
        <a:lstStyle/>
        <a:p>
          <a:r>
            <a:rPr lang="en-US" dirty="0"/>
            <a:t>How actions are designated as war crimes</a:t>
          </a:r>
        </a:p>
      </dgm:t>
    </dgm:pt>
    <dgm:pt modelId="{B3F31DB9-820B-4144-8FD2-C9924A5A8834}" type="parTrans" cxnId="{32CB61E4-9E5C-416C-AB07-4FB88BF3C785}">
      <dgm:prSet/>
      <dgm:spPr/>
      <dgm:t>
        <a:bodyPr/>
        <a:lstStyle/>
        <a:p>
          <a:endParaRPr lang="en-US"/>
        </a:p>
      </dgm:t>
    </dgm:pt>
    <dgm:pt modelId="{82DD411A-FEC8-4F2B-AA23-8973A43431C5}" type="sibTrans" cxnId="{32CB61E4-9E5C-416C-AB07-4FB88BF3C785}">
      <dgm:prSet/>
      <dgm:spPr/>
      <dgm:t>
        <a:bodyPr/>
        <a:lstStyle/>
        <a:p>
          <a:endParaRPr lang="en-US"/>
        </a:p>
      </dgm:t>
    </dgm:pt>
    <dgm:pt modelId="{9EE81461-DCA8-48D2-8FEA-75B68BD1D41D}">
      <dgm:prSet/>
      <dgm:spPr/>
      <dgm:t>
        <a:bodyPr/>
        <a:lstStyle/>
        <a:p>
          <a:r>
            <a:rPr lang="en-US" dirty="0"/>
            <a:t>The Greek rules of war</a:t>
          </a:r>
        </a:p>
      </dgm:t>
    </dgm:pt>
    <dgm:pt modelId="{BB456B5A-C1E6-4A7B-B596-D5DC0171EA72}" type="parTrans" cxnId="{905EFFED-B058-4B82-A3F2-9E691E8B0A44}">
      <dgm:prSet/>
      <dgm:spPr/>
      <dgm:t>
        <a:bodyPr/>
        <a:lstStyle/>
        <a:p>
          <a:endParaRPr lang="en-US"/>
        </a:p>
      </dgm:t>
    </dgm:pt>
    <dgm:pt modelId="{F247186B-2C9B-4D69-B40D-A5919774662B}" type="sibTrans" cxnId="{905EFFED-B058-4B82-A3F2-9E691E8B0A44}">
      <dgm:prSet/>
      <dgm:spPr/>
      <dgm:t>
        <a:bodyPr/>
        <a:lstStyle/>
        <a:p>
          <a:endParaRPr lang="en-US"/>
        </a:p>
      </dgm:t>
    </dgm:pt>
    <dgm:pt modelId="{99E330C1-C133-4920-8F62-D5867C388067}">
      <dgm:prSet/>
      <dgm:spPr/>
      <dgm:t>
        <a:bodyPr/>
        <a:lstStyle/>
        <a:p>
          <a:r>
            <a:rPr lang="en-US" dirty="0"/>
            <a:t>How actions are designated as war crimes</a:t>
          </a:r>
        </a:p>
      </dgm:t>
    </dgm:pt>
    <dgm:pt modelId="{DB075D9E-057F-4B44-8A53-1CB4A68E267D}" type="parTrans" cxnId="{339FBE53-3BD7-46F1-A5D3-A73523068393}">
      <dgm:prSet/>
      <dgm:spPr/>
      <dgm:t>
        <a:bodyPr/>
        <a:lstStyle/>
        <a:p>
          <a:endParaRPr lang="en-US"/>
        </a:p>
      </dgm:t>
    </dgm:pt>
    <dgm:pt modelId="{D364F501-83DB-462B-BEC1-749A95EE90E7}" type="sibTrans" cxnId="{339FBE53-3BD7-46F1-A5D3-A73523068393}">
      <dgm:prSet/>
      <dgm:spPr/>
      <dgm:t>
        <a:bodyPr/>
        <a:lstStyle/>
        <a:p>
          <a:endParaRPr lang="en-US"/>
        </a:p>
      </dgm:t>
    </dgm:pt>
    <dgm:pt modelId="{8F52E8C5-4A66-4983-9F02-1760F3F65975}">
      <dgm:prSet/>
      <dgm:spPr/>
      <dgm:t>
        <a:bodyPr/>
        <a:lstStyle/>
        <a:p>
          <a:r>
            <a:rPr lang="en-US" dirty="0"/>
            <a:t>How Morals were adjusted</a:t>
          </a:r>
        </a:p>
      </dgm:t>
    </dgm:pt>
    <dgm:pt modelId="{359D5338-5E7F-4116-8FE3-531E047CAEB0}" type="parTrans" cxnId="{A8171293-B4E0-4F3A-A77B-F9C96ABA6C99}">
      <dgm:prSet/>
      <dgm:spPr/>
      <dgm:t>
        <a:bodyPr/>
        <a:lstStyle/>
        <a:p>
          <a:endParaRPr lang="en-US"/>
        </a:p>
      </dgm:t>
    </dgm:pt>
    <dgm:pt modelId="{27AA2903-E201-4CFF-AACF-235D16528A03}" type="sibTrans" cxnId="{A8171293-B4E0-4F3A-A77B-F9C96ABA6C99}">
      <dgm:prSet/>
      <dgm:spPr/>
      <dgm:t>
        <a:bodyPr/>
        <a:lstStyle/>
        <a:p>
          <a:endParaRPr lang="en-US"/>
        </a:p>
      </dgm:t>
    </dgm:pt>
    <dgm:pt modelId="{EF86B2F0-7913-480C-8795-2873B1EEB26C}">
      <dgm:prSet/>
      <dgm:spPr/>
      <dgm:t>
        <a:bodyPr/>
        <a:lstStyle/>
        <a:p>
          <a:r>
            <a:rPr lang="en-US" dirty="0"/>
            <a:t>Bibliography</a:t>
          </a:r>
        </a:p>
      </dgm:t>
    </dgm:pt>
    <dgm:pt modelId="{897AAE73-C4ED-42E3-8981-996533DDC2A3}" type="parTrans" cxnId="{8E1332FF-36E4-43F5-ABEA-17E5D2CE1EC8}">
      <dgm:prSet/>
      <dgm:spPr/>
      <dgm:t>
        <a:bodyPr/>
        <a:lstStyle/>
        <a:p>
          <a:endParaRPr lang="en-US"/>
        </a:p>
      </dgm:t>
    </dgm:pt>
    <dgm:pt modelId="{89FF02C2-48BC-42FC-BA67-9375936C4B87}" type="sibTrans" cxnId="{8E1332FF-36E4-43F5-ABEA-17E5D2CE1EC8}">
      <dgm:prSet/>
      <dgm:spPr/>
      <dgm:t>
        <a:bodyPr/>
        <a:lstStyle/>
        <a:p>
          <a:endParaRPr lang="en-US"/>
        </a:p>
      </dgm:t>
    </dgm:pt>
    <dgm:pt modelId="{6D2381F6-54EF-40F3-B812-BC24DBB1CCA9}">
      <dgm:prSet/>
      <dgm:spPr/>
      <dgm:t>
        <a:bodyPr/>
        <a:lstStyle/>
        <a:p>
          <a:r>
            <a:rPr lang="en-US" dirty="0"/>
            <a:t>War Crimes or not</a:t>
          </a:r>
        </a:p>
      </dgm:t>
    </dgm:pt>
    <dgm:pt modelId="{B1DFD2FC-98B1-4534-B172-F43E7708B7FC}" type="sibTrans" cxnId="{D169649B-4559-4AE5-8C0E-25629533942A}">
      <dgm:prSet/>
      <dgm:spPr/>
      <dgm:t>
        <a:bodyPr/>
        <a:lstStyle/>
        <a:p>
          <a:endParaRPr lang="en-US"/>
        </a:p>
      </dgm:t>
    </dgm:pt>
    <dgm:pt modelId="{32B9FBAF-6212-4653-9258-A192611A08ED}" type="parTrans" cxnId="{D169649B-4559-4AE5-8C0E-25629533942A}">
      <dgm:prSet/>
      <dgm:spPr/>
      <dgm:t>
        <a:bodyPr/>
        <a:lstStyle/>
        <a:p>
          <a:endParaRPr lang="en-US"/>
        </a:p>
      </dgm:t>
    </dgm:pt>
    <dgm:pt modelId="{7351CD3A-1549-9A4D-82B8-36B773634CB2}">
      <dgm:prSet/>
      <dgm:spPr/>
      <dgm:t>
        <a:bodyPr/>
        <a:lstStyle/>
        <a:p>
          <a:r>
            <a:rPr lang="en-GB" dirty="0"/>
            <a:t>Other Factors</a:t>
          </a:r>
        </a:p>
      </dgm:t>
    </dgm:pt>
    <dgm:pt modelId="{268E89C9-953E-2945-AE6D-148B770C2A5E}" type="parTrans" cxnId="{F2614C4C-AD3E-F14A-BD6E-F37EABF7EF33}">
      <dgm:prSet/>
      <dgm:spPr/>
      <dgm:t>
        <a:bodyPr/>
        <a:lstStyle/>
        <a:p>
          <a:endParaRPr lang="en-GB"/>
        </a:p>
      </dgm:t>
    </dgm:pt>
    <dgm:pt modelId="{14450015-3615-9A44-8098-72A27CE18EB3}" type="sibTrans" cxnId="{F2614C4C-AD3E-F14A-BD6E-F37EABF7EF33}">
      <dgm:prSet/>
      <dgm:spPr/>
      <dgm:t>
        <a:bodyPr/>
        <a:lstStyle/>
        <a:p>
          <a:endParaRPr lang="en-GB"/>
        </a:p>
      </dgm:t>
    </dgm:pt>
    <dgm:pt modelId="{EEB9290C-29A5-DA46-BFAD-28184116C80F}" type="pres">
      <dgm:prSet presAssocID="{DA5071D9-A9B2-42F9-B843-246B181C70CE}" presName="vert0" presStyleCnt="0">
        <dgm:presLayoutVars>
          <dgm:dir/>
          <dgm:animOne val="branch"/>
          <dgm:animLvl val="lvl"/>
        </dgm:presLayoutVars>
      </dgm:prSet>
      <dgm:spPr/>
    </dgm:pt>
    <dgm:pt modelId="{99C8D668-F988-A848-9C99-C28BE22126C4}" type="pres">
      <dgm:prSet presAssocID="{87915219-9CA1-45AE-9540-C864239613F0}" presName="thickLine" presStyleLbl="alignNode1" presStyleIdx="0" presStyleCnt="8"/>
      <dgm:spPr/>
    </dgm:pt>
    <dgm:pt modelId="{1EA43F9A-07F3-1B48-A8C8-879C19F70552}" type="pres">
      <dgm:prSet presAssocID="{87915219-9CA1-45AE-9540-C864239613F0}" presName="horz1" presStyleCnt="0"/>
      <dgm:spPr/>
    </dgm:pt>
    <dgm:pt modelId="{91C0B4C2-DA1B-024F-B080-3D89B71EC8CE}" type="pres">
      <dgm:prSet presAssocID="{87915219-9CA1-45AE-9540-C864239613F0}" presName="tx1" presStyleLbl="revTx" presStyleIdx="0" presStyleCnt="8"/>
      <dgm:spPr/>
    </dgm:pt>
    <dgm:pt modelId="{0E494093-685A-CC41-93E0-6AD9CA74BDC1}" type="pres">
      <dgm:prSet presAssocID="{87915219-9CA1-45AE-9540-C864239613F0}" presName="vert1" presStyleCnt="0"/>
      <dgm:spPr/>
    </dgm:pt>
    <dgm:pt modelId="{3D3863D4-F07B-944D-A968-2B225F41E1A5}" type="pres">
      <dgm:prSet presAssocID="{04D0C161-2DEA-4222-AD93-54028D38035E}" presName="thickLine" presStyleLbl="alignNode1" presStyleIdx="1" presStyleCnt="8"/>
      <dgm:spPr/>
    </dgm:pt>
    <dgm:pt modelId="{826F8FC9-945F-634A-AE8B-7D03431F1578}" type="pres">
      <dgm:prSet presAssocID="{04D0C161-2DEA-4222-AD93-54028D38035E}" presName="horz1" presStyleCnt="0"/>
      <dgm:spPr/>
    </dgm:pt>
    <dgm:pt modelId="{E25C44F7-D683-6444-BA1A-E1F6A5BA7295}" type="pres">
      <dgm:prSet presAssocID="{04D0C161-2DEA-4222-AD93-54028D38035E}" presName="tx1" presStyleLbl="revTx" presStyleIdx="1" presStyleCnt="8"/>
      <dgm:spPr/>
    </dgm:pt>
    <dgm:pt modelId="{DB830C44-85DF-7C4A-8169-24B1C452A010}" type="pres">
      <dgm:prSet presAssocID="{04D0C161-2DEA-4222-AD93-54028D38035E}" presName="vert1" presStyleCnt="0"/>
      <dgm:spPr/>
    </dgm:pt>
    <dgm:pt modelId="{FB99E8D4-50CE-F64C-AC19-69870EBBED9D}" type="pres">
      <dgm:prSet presAssocID="{9EE81461-DCA8-48D2-8FEA-75B68BD1D41D}" presName="thickLine" presStyleLbl="alignNode1" presStyleIdx="2" presStyleCnt="8"/>
      <dgm:spPr/>
    </dgm:pt>
    <dgm:pt modelId="{87DD8F84-9545-3545-B1CC-3D8CDE385B79}" type="pres">
      <dgm:prSet presAssocID="{9EE81461-DCA8-48D2-8FEA-75B68BD1D41D}" presName="horz1" presStyleCnt="0"/>
      <dgm:spPr/>
    </dgm:pt>
    <dgm:pt modelId="{24D0953B-877D-8C4B-8634-472658BC2BEA}" type="pres">
      <dgm:prSet presAssocID="{9EE81461-DCA8-48D2-8FEA-75B68BD1D41D}" presName="tx1" presStyleLbl="revTx" presStyleIdx="2" presStyleCnt="8"/>
      <dgm:spPr/>
    </dgm:pt>
    <dgm:pt modelId="{D74FA924-8B54-C541-B25C-FEF3FF848D23}" type="pres">
      <dgm:prSet presAssocID="{9EE81461-DCA8-48D2-8FEA-75B68BD1D41D}" presName="vert1" presStyleCnt="0"/>
      <dgm:spPr/>
    </dgm:pt>
    <dgm:pt modelId="{C29C25B1-F0AF-C64B-B595-23C9F350B3A0}" type="pres">
      <dgm:prSet presAssocID="{99E330C1-C133-4920-8F62-D5867C388067}" presName="thickLine" presStyleLbl="alignNode1" presStyleIdx="3" presStyleCnt="8"/>
      <dgm:spPr/>
    </dgm:pt>
    <dgm:pt modelId="{2E56D454-B489-C043-8B70-0E69AA980497}" type="pres">
      <dgm:prSet presAssocID="{99E330C1-C133-4920-8F62-D5867C388067}" presName="horz1" presStyleCnt="0"/>
      <dgm:spPr/>
    </dgm:pt>
    <dgm:pt modelId="{64C0D340-0CC7-9844-8B8F-39D8FB049D0B}" type="pres">
      <dgm:prSet presAssocID="{99E330C1-C133-4920-8F62-D5867C388067}" presName="tx1" presStyleLbl="revTx" presStyleIdx="3" presStyleCnt="8"/>
      <dgm:spPr/>
    </dgm:pt>
    <dgm:pt modelId="{F1ADFDA0-DB70-B045-B19A-EA11A2B546E1}" type="pres">
      <dgm:prSet presAssocID="{99E330C1-C133-4920-8F62-D5867C388067}" presName="vert1" presStyleCnt="0"/>
      <dgm:spPr/>
    </dgm:pt>
    <dgm:pt modelId="{9F093F59-B621-BD46-93B3-6BCB7DC8F2B9}" type="pres">
      <dgm:prSet presAssocID="{7351CD3A-1549-9A4D-82B8-36B773634CB2}" presName="thickLine" presStyleLbl="alignNode1" presStyleIdx="4" presStyleCnt="8"/>
      <dgm:spPr/>
    </dgm:pt>
    <dgm:pt modelId="{2EF275E7-A8C8-8F4E-82E1-3C06C0C78CF4}" type="pres">
      <dgm:prSet presAssocID="{7351CD3A-1549-9A4D-82B8-36B773634CB2}" presName="horz1" presStyleCnt="0"/>
      <dgm:spPr/>
    </dgm:pt>
    <dgm:pt modelId="{F3C54F63-FCEB-4A44-882D-3D611AD2313E}" type="pres">
      <dgm:prSet presAssocID="{7351CD3A-1549-9A4D-82B8-36B773634CB2}" presName="tx1" presStyleLbl="revTx" presStyleIdx="4" presStyleCnt="8"/>
      <dgm:spPr/>
    </dgm:pt>
    <dgm:pt modelId="{DDAAE1C3-7B81-974C-BB40-A785608763A2}" type="pres">
      <dgm:prSet presAssocID="{7351CD3A-1549-9A4D-82B8-36B773634CB2}" presName="vert1" presStyleCnt="0"/>
      <dgm:spPr/>
    </dgm:pt>
    <dgm:pt modelId="{7528EFB8-AD02-824A-8231-F844BB3E9E9C}" type="pres">
      <dgm:prSet presAssocID="{6D2381F6-54EF-40F3-B812-BC24DBB1CCA9}" presName="thickLine" presStyleLbl="alignNode1" presStyleIdx="5" presStyleCnt="8"/>
      <dgm:spPr/>
    </dgm:pt>
    <dgm:pt modelId="{D30DDA16-8222-4349-8CC8-FE9EC81F79BD}" type="pres">
      <dgm:prSet presAssocID="{6D2381F6-54EF-40F3-B812-BC24DBB1CCA9}" presName="horz1" presStyleCnt="0"/>
      <dgm:spPr/>
    </dgm:pt>
    <dgm:pt modelId="{16AE2CF5-CE5F-5449-92D9-5E632AFFF553}" type="pres">
      <dgm:prSet presAssocID="{6D2381F6-54EF-40F3-B812-BC24DBB1CCA9}" presName="tx1" presStyleLbl="revTx" presStyleIdx="5" presStyleCnt="8"/>
      <dgm:spPr/>
    </dgm:pt>
    <dgm:pt modelId="{8FA796E1-3016-DE46-B801-3B586BE01972}" type="pres">
      <dgm:prSet presAssocID="{6D2381F6-54EF-40F3-B812-BC24DBB1CCA9}" presName="vert1" presStyleCnt="0"/>
      <dgm:spPr/>
    </dgm:pt>
    <dgm:pt modelId="{9064A110-B1D8-924E-B798-300BDE95B951}" type="pres">
      <dgm:prSet presAssocID="{8F52E8C5-4A66-4983-9F02-1760F3F65975}" presName="thickLine" presStyleLbl="alignNode1" presStyleIdx="6" presStyleCnt="8"/>
      <dgm:spPr/>
    </dgm:pt>
    <dgm:pt modelId="{FA8509EF-5837-B84F-AF4C-9CC11E6C15D6}" type="pres">
      <dgm:prSet presAssocID="{8F52E8C5-4A66-4983-9F02-1760F3F65975}" presName="horz1" presStyleCnt="0"/>
      <dgm:spPr/>
    </dgm:pt>
    <dgm:pt modelId="{BABB22AF-4621-0B48-B7D3-8ADDC4BE6FAC}" type="pres">
      <dgm:prSet presAssocID="{8F52E8C5-4A66-4983-9F02-1760F3F65975}" presName="tx1" presStyleLbl="revTx" presStyleIdx="6" presStyleCnt="8"/>
      <dgm:spPr/>
    </dgm:pt>
    <dgm:pt modelId="{584CBAA1-6B35-1F4D-AB32-13AC2C9F5A07}" type="pres">
      <dgm:prSet presAssocID="{8F52E8C5-4A66-4983-9F02-1760F3F65975}" presName="vert1" presStyleCnt="0"/>
      <dgm:spPr/>
    </dgm:pt>
    <dgm:pt modelId="{296BF6D0-8E17-6E4C-A1CF-502C1406417B}" type="pres">
      <dgm:prSet presAssocID="{EF86B2F0-7913-480C-8795-2873B1EEB26C}" presName="thickLine" presStyleLbl="alignNode1" presStyleIdx="7" presStyleCnt="8"/>
      <dgm:spPr/>
    </dgm:pt>
    <dgm:pt modelId="{6AFEB97C-7B64-3C49-BC73-AA0CE15B7920}" type="pres">
      <dgm:prSet presAssocID="{EF86B2F0-7913-480C-8795-2873B1EEB26C}" presName="horz1" presStyleCnt="0"/>
      <dgm:spPr/>
    </dgm:pt>
    <dgm:pt modelId="{BAD71FAE-52B3-0C49-9774-E897086A0E99}" type="pres">
      <dgm:prSet presAssocID="{EF86B2F0-7913-480C-8795-2873B1EEB26C}" presName="tx1" presStyleLbl="revTx" presStyleIdx="7" presStyleCnt="8"/>
      <dgm:spPr/>
    </dgm:pt>
    <dgm:pt modelId="{D6E73346-97FE-C846-BD60-7A122FDBDB94}" type="pres">
      <dgm:prSet presAssocID="{EF86B2F0-7913-480C-8795-2873B1EEB26C}" presName="vert1" presStyleCnt="0"/>
      <dgm:spPr/>
    </dgm:pt>
  </dgm:ptLst>
  <dgm:cxnLst>
    <dgm:cxn modelId="{E5E32D2C-A9EC-D549-A3B6-19966BE922F7}" type="presOf" srcId="{6D2381F6-54EF-40F3-B812-BC24DBB1CCA9}" destId="{16AE2CF5-CE5F-5449-92D9-5E632AFFF553}" srcOrd="0" destOrd="0" presId="urn:microsoft.com/office/officeart/2008/layout/LinedList"/>
    <dgm:cxn modelId="{DCD42733-4BE8-4C32-A7E0-9AD34A631C2B}" srcId="{DA5071D9-A9B2-42F9-B843-246B181C70CE}" destId="{87915219-9CA1-45AE-9540-C864239613F0}" srcOrd="0" destOrd="0" parTransId="{300D145A-9271-4437-BE39-4720DB26C1F3}" sibTransId="{4BF4C9A8-5917-455F-8588-102A1D9F2C44}"/>
    <dgm:cxn modelId="{A9B16E35-2FF0-2D45-927F-A0963E63B99B}" type="presOf" srcId="{DA5071D9-A9B2-42F9-B843-246B181C70CE}" destId="{EEB9290C-29A5-DA46-BFAD-28184116C80F}" srcOrd="0" destOrd="0" presId="urn:microsoft.com/office/officeart/2008/layout/LinedList"/>
    <dgm:cxn modelId="{5699603F-FB4A-2641-864D-68B743E56E6F}" type="presOf" srcId="{04D0C161-2DEA-4222-AD93-54028D38035E}" destId="{E25C44F7-D683-6444-BA1A-E1F6A5BA7295}" srcOrd="0" destOrd="0" presId="urn:microsoft.com/office/officeart/2008/layout/LinedList"/>
    <dgm:cxn modelId="{0510B243-EF7A-464E-BF70-4735302A6FAE}" type="presOf" srcId="{7351CD3A-1549-9A4D-82B8-36B773634CB2}" destId="{F3C54F63-FCEB-4A44-882D-3D611AD2313E}" srcOrd="0" destOrd="0" presId="urn:microsoft.com/office/officeart/2008/layout/LinedList"/>
    <dgm:cxn modelId="{F2614C4C-AD3E-F14A-BD6E-F37EABF7EF33}" srcId="{DA5071D9-A9B2-42F9-B843-246B181C70CE}" destId="{7351CD3A-1549-9A4D-82B8-36B773634CB2}" srcOrd="4" destOrd="0" parTransId="{268E89C9-953E-2945-AE6D-148B770C2A5E}" sibTransId="{14450015-3615-9A44-8098-72A27CE18EB3}"/>
    <dgm:cxn modelId="{339FBE53-3BD7-46F1-A5D3-A73523068393}" srcId="{DA5071D9-A9B2-42F9-B843-246B181C70CE}" destId="{99E330C1-C133-4920-8F62-D5867C388067}" srcOrd="3" destOrd="0" parTransId="{DB075D9E-057F-4B44-8A53-1CB4A68E267D}" sibTransId="{D364F501-83DB-462B-BEC1-749A95EE90E7}"/>
    <dgm:cxn modelId="{AA497D7C-B6EF-7241-AC82-1884C3CB163C}" type="presOf" srcId="{9EE81461-DCA8-48D2-8FEA-75B68BD1D41D}" destId="{24D0953B-877D-8C4B-8634-472658BC2BEA}" srcOrd="0" destOrd="0" presId="urn:microsoft.com/office/officeart/2008/layout/LinedList"/>
    <dgm:cxn modelId="{25D74987-97E8-814C-BDC0-2B8BF8194B19}" type="presOf" srcId="{99E330C1-C133-4920-8F62-D5867C388067}" destId="{64C0D340-0CC7-9844-8B8F-39D8FB049D0B}" srcOrd="0" destOrd="0" presId="urn:microsoft.com/office/officeart/2008/layout/LinedList"/>
    <dgm:cxn modelId="{A8171293-B4E0-4F3A-A77B-F9C96ABA6C99}" srcId="{DA5071D9-A9B2-42F9-B843-246B181C70CE}" destId="{8F52E8C5-4A66-4983-9F02-1760F3F65975}" srcOrd="6" destOrd="0" parTransId="{359D5338-5E7F-4116-8FE3-531E047CAEB0}" sibTransId="{27AA2903-E201-4CFF-AACF-235D16528A03}"/>
    <dgm:cxn modelId="{D169649B-4559-4AE5-8C0E-25629533942A}" srcId="{DA5071D9-A9B2-42F9-B843-246B181C70CE}" destId="{6D2381F6-54EF-40F3-B812-BC24DBB1CCA9}" srcOrd="5" destOrd="0" parTransId="{32B9FBAF-6212-4653-9258-A192611A08ED}" sibTransId="{B1DFD2FC-98B1-4534-B172-F43E7708B7FC}"/>
    <dgm:cxn modelId="{5DD165BB-F558-DB4F-8491-B7DCA171DC38}" type="presOf" srcId="{87915219-9CA1-45AE-9540-C864239613F0}" destId="{91C0B4C2-DA1B-024F-B080-3D89B71EC8CE}" srcOrd="0" destOrd="0" presId="urn:microsoft.com/office/officeart/2008/layout/LinedList"/>
    <dgm:cxn modelId="{C16CC5D2-1506-1443-9D35-78FFC7418FC5}" type="presOf" srcId="{EF86B2F0-7913-480C-8795-2873B1EEB26C}" destId="{BAD71FAE-52B3-0C49-9774-E897086A0E99}" srcOrd="0" destOrd="0" presId="urn:microsoft.com/office/officeart/2008/layout/LinedList"/>
    <dgm:cxn modelId="{D06478DC-8E8B-3C41-AE0F-BC22C1CF5B97}" type="presOf" srcId="{8F52E8C5-4A66-4983-9F02-1760F3F65975}" destId="{BABB22AF-4621-0B48-B7D3-8ADDC4BE6FAC}" srcOrd="0" destOrd="0" presId="urn:microsoft.com/office/officeart/2008/layout/LinedList"/>
    <dgm:cxn modelId="{32CB61E4-9E5C-416C-AB07-4FB88BF3C785}" srcId="{DA5071D9-A9B2-42F9-B843-246B181C70CE}" destId="{04D0C161-2DEA-4222-AD93-54028D38035E}" srcOrd="1" destOrd="0" parTransId="{B3F31DB9-820B-4144-8FD2-C9924A5A8834}" sibTransId="{82DD411A-FEC8-4F2B-AA23-8973A43431C5}"/>
    <dgm:cxn modelId="{905EFFED-B058-4B82-A3F2-9E691E8B0A44}" srcId="{DA5071D9-A9B2-42F9-B843-246B181C70CE}" destId="{9EE81461-DCA8-48D2-8FEA-75B68BD1D41D}" srcOrd="2" destOrd="0" parTransId="{BB456B5A-C1E6-4A7B-B596-D5DC0171EA72}" sibTransId="{F247186B-2C9B-4D69-B40D-A5919774662B}"/>
    <dgm:cxn modelId="{8E1332FF-36E4-43F5-ABEA-17E5D2CE1EC8}" srcId="{DA5071D9-A9B2-42F9-B843-246B181C70CE}" destId="{EF86B2F0-7913-480C-8795-2873B1EEB26C}" srcOrd="7" destOrd="0" parTransId="{897AAE73-C4ED-42E3-8981-996533DDC2A3}" sibTransId="{89FF02C2-48BC-42FC-BA67-9375936C4B87}"/>
    <dgm:cxn modelId="{725EF5A6-1983-0542-9876-BB0F50844098}" type="presParOf" srcId="{EEB9290C-29A5-DA46-BFAD-28184116C80F}" destId="{99C8D668-F988-A848-9C99-C28BE22126C4}" srcOrd="0" destOrd="0" presId="urn:microsoft.com/office/officeart/2008/layout/LinedList"/>
    <dgm:cxn modelId="{7611FE91-F905-2045-B2AC-A62498621F66}" type="presParOf" srcId="{EEB9290C-29A5-DA46-BFAD-28184116C80F}" destId="{1EA43F9A-07F3-1B48-A8C8-879C19F70552}" srcOrd="1" destOrd="0" presId="urn:microsoft.com/office/officeart/2008/layout/LinedList"/>
    <dgm:cxn modelId="{D001A517-0881-F244-8998-1555F139B0C5}" type="presParOf" srcId="{1EA43F9A-07F3-1B48-A8C8-879C19F70552}" destId="{91C0B4C2-DA1B-024F-B080-3D89B71EC8CE}" srcOrd="0" destOrd="0" presId="urn:microsoft.com/office/officeart/2008/layout/LinedList"/>
    <dgm:cxn modelId="{7960BD9E-81E3-BB49-8B39-962E9B83BB4F}" type="presParOf" srcId="{1EA43F9A-07F3-1B48-A8C8-879C19F70552}" destId="{0E494093-685A-CC41-93E0-6AD9CA74BDC1}" srcOrd="1" destOrd="0" presId="urn:microsoft.com/office/officeart/2008/layout/LinedList"/>
    <dgm:cxn modelId="{21AD6E3E-B97D-2B4E-B5F7-5F26488F5FD6}" type="presParOf" srcId="{EEB9290C-29A5-DA46-BFAD-28184116C80F}" destId="{3D3863D4-F07B-944D-A968-2B225F41E1A5}" srcOrd="2" destOrd="0" presId="urn:microsoft.com/office/officeart/2008/layout/LinedList"/>
    <dgm:cxn modelId="{EC4FAB82-9510-3848-822D-0052B825F91E}" type="presParOf" srcId="{EEB9290C-29A5-DA46-BFAD-28184116C80F}" destId="{826F8FC9-945F-634A-AE8B-7D03431F1578}" srcOrd="3" destOrd="0" presId="urn:microsoft.com/office/officeart/2008/layout/LinedList"/>
    <dgm:cxn modelId="{021C4B78-8319-7946-BDE8-4EA39B6B5724}" type="presParOf" srcId="{826F8FC9-945F-634A-AE8B-7D03431F1578}" destId="{E25C44F7-D683-6444-BA1A-E1F6A5BA7295}" srcOrd="0" destOrd="0" presId="urn:microsoft.com/office/officeart/2008/layout/LinedList"/>
    <dgm:cxn modelId="{8C7B964A-7E93-D84C-BEE1-BF32E73FE8AA}" type="presParOf" srcId="{826F8FC9-945F-634A-AE8B-7D03431F1578}" destId="{DB830C44-85DF-7C4A-8169-24B1C452A010}" srcOrd="1" destOrd="0" presId="urn:microsoft.com/office/officeart/2008/layout/LinedList"/>
    <dgm:cxn modelId="{E69B4854-0BEE-5E4D-880E-C3443C27C2BB}" type="presParOf" srcId="{EEB9290C-29A5-DA46-BFAD-28184116C80F}" destId="{FB99E8D4-50CE-F64C-AC19-69870EBBED9D}" srcOrd="4" destOrd="0" presId="urn:microsoft.com/office/officeart/2008/layout/LinedList"/>
    <dgm:cxn modelId="{EB0D3C96-5993-D34A-B4D0-C2D149FB4AF6}" type="presParOf" srcId="{EEB9290C-29A5-DA46-BFAD-28184116C80F}" destId="{87DD8F84-9545-3545-B1CC-3D8CDE385B79}" srcOrd="5" destOrd="0" presId="urn:microsoft.com/office/officeart/2008/layout/LinedList"/>
    <dgm:cxn modelId="{3D3DA3A1-9835-ED4F-806D-4CF83C42AF14}" type="presParOf" srcId="{87DD8F84-9545-3545-B1CC-3D8CDE385B79}" destId="{24D0953B-877D-8C4B-8634-472658BC2BEA}" srcOrd="0" destOrd="0" presId="urn:microsoft.com/office/officeart/2008/layout/LinedList"/>
    <dgm:cxn modelId="{E18CF71C-E286-2B43-B6C4-E4F24F7BD6D3}" type="presParOf" srcId="{87DD8F84-9545-3545-B1CC-3D8CDE385B79}" destId="{D74FA924-8B54-C541-B25C-FEF3FF848D23}" srcOrd="1" destOrd="0" presId="urn:microsoft.com/office/officeart/2008/layout/LinedList"/>
    <dgm:cxn modelId="{1974E940-B364-9149-8FAE-76625C4CB280}" type="presParOf" srcId="{EEB9290C-29A5-DA46-BFAD-28184116C80F}" destId="{C29C25B1-F0AF-C64B-B595-23C9F350B3A0}" srcOrd="6" destOrd="0" presId="urn:microsoft.com/office/officeart/2008/layout/LinedList"/>
    <dgm:cxn modelId="{76242162-5A12-E045-8F12-8AAFD3AAED2C}" type="presParOf" srcId="{EEB9290C-29A5-DA46-BFAD-28184116C80F}" destId="{2E56D454-B489-C043-8B70-0E69AA980497}" srcOrd="7" destOrd="0" presId="urn:microsoft.com/office/officeart/2008/layout/LinedList"/>
    <dgm:cxn modelId="{66BD9DBA-4FBD-2142-9B1E-EDE0736846E6}" type="presParOf" srcId="{2E56D454-B489-C043-8B70-0E69AA980497}" destId="{64C0D340-0CC7-9844-8B8F-39D8FB049D0B}" srcOrd="0" destOrd="0" presId="urn:microsoft.com/office/officeart/2008/layout/LinedList"/>
    <dgm:cxn modelId="{E76EAFD4-231E-5944-A582-C4BDDC112E97}" type="presParOf" srcId="{2E56D454-B489-C043-8B70-0E69AA980497}" destId="{F1ADFDA0-DB70-B045-B19A-EA11A2B546E1}" srcOrd="1" destOrd="0" presId="urn:microsoft.com/office/officeart/2008/layout/LinedList"/>
    <dgm:cxn modelId="{124D9907-48C4-8C4E-B84F-3AA75E7A9B38}" type="presParOf" srcId="{EEB9290C-29A5-DA46-BFAD-28184116C80F}" destId="{9F093F59-B621-BD46-93B3-6BCB7DC8F2B9}" srcOrd="8" destOrd="0" presId="urn:microsoft.com/office/officeart/2008/layout/LinedList"/>
    <dgm:cxn modelId="{98F1FCE5-A08F-C74E-BA6E-3325F23851FB}" type="presParOf" srcId="{EEB9290C-29A5-DA46-BFAD-28184116C80F}" destId="{2EF275E7-A8C8-8F4E-82E1-3C06C0C78CF4}" srcOrd="9" destOrd="0" presId="urn:microsoft.com/office/officeart/2008/layout/LinedList"/>
    <dgm:cxn modelId="{A66F16D9-2E5B-C141-AAF2-D29C71B77440}" type="presParOf" srcId="{2EF275E7-A8C8-8F4E-82E1-3C06C0C78CF4}" destId="{F3C54F63-FCEB-4A44-882D-3D611AD2313E}" srcOrd="0" destOrd="0" presId="urn:microsoft.com/office/officeart/2008/layout/LinedList"/>
    <dgm:cxn modelId="{8495241B-DE62-5C4B-8E91-E26D39CB77D6}" type="presParOf" srcId="{2EF275E7-A8C8-8F4E-82E1-3C06C0C78CF4}" destId="{DDAAE1C3-7B81-974C-BB40-A785608763A2}" srcOrd="1" destOrd="0" presId="urn:microsoft.com/office/officeart/2008/layout/LinedList"/>
    <dgm:cxn modelId="{83115176-20FA-7B4B-9F6E-1C53421ACFDE}" type="presParOf" srcId="{EEB9290C-29A5-DA46-BFAD-28184116C80F}" destId="{7528EFB8-AD02-824A-8231-F844BB3E9E9C}" srcOrd="10" destOrd="0" presId="urn:microsoft.com/office/officeart/2008/layout/LinedList"/>
    <dgm:cxn modelId="{BB525F64-7F01-E24D-81E3-0F983C64EA08}" type="presParOf" srcId="{EEB9290C-29A5-DA46-BFAD-28184116C80F}" destId="{D30DDA16-8222-4349-8CC8-FE9EC81F79BD}" srcOrd="11" destOrd="0" presId="urn:microsoft.com/office/officeart/2008/layout/LinedList"/>
    <dgm:cxn modelId="{BF678940-3902-7145-8BDF-592D0E10423F}" type="presParOf" srcId="{D30DDA16-8222-4349-8CC8-FE9EC81F79BD}" destId="{16AE2CF5-CE5F-5449-92D9-5E632AFFF553}" srcOrd="0" destOrd="0" presId="urn:microsoft.com/office/officeart/2008/layout/LinedList"/>
    <dgm:cxn modelId="{1F7875C8-2ED9-B644-8E80-F009068D2C44}" type="presParOf" srcId="{D30DDA16-8222-4349-8CC8-FE9EC81F79BD}" destId="{8FA796E1-3016-DE46-B801-3B586BE01972}" srcOrd="1" destOrd="0" presId="urn:microsoft.com/office/officeart/2008/layout/LinedList"/>
    <dgm:cxn modelId="{C59CAC38-9A35-F544-A707-527D5A9F4177}" type="presParOf" srcId="{EEB9290C-29A5-DA46-BFAD-28184116C80F}" destId="{9064A110-B1D8-924E-B798-300BDE95B951}" srcOrd="12" destOrd="0" presId="urn:microsoft.com/office/officeart/2008/layout/LinedList"/>
    <dgm:cxn modelId="{5988611B-D211-5245-8D30-AD945BD17AB2}" type="presParOf" srcId="{EEB9290C-29A5-DA46-BFAD-28184116C80F}" destId="{FA8509EF-5837-B84F-AF4C-9CC11E6C15D6}" srcOrd="13" destOrd="0" presId="urn:microsoft.com/office/officeart/2008/layout/LinedList"/>
    <dgm:cxn modelId="{AC21B684-8E85-0B46-8B26-DE00261083D3}" type="presParOf" srcId="{FA8509EF-5837-B84F-AF4C-9CC11E6C15D6}" destId="{BABB22AF-4621-0B48-B7D3-8ADDC4BE6FAC}" srcOrd="0" destOrd="0" presId="urn:microsoft.com/office/officeart/2008/layout/LinedList"/>
    <dgm:cxn modelId="{DF8446BE-A385-EA40-A7F6-E713F4C374EE}" type="presParOf" srcId="{FA8509EF-5837-B84F-AF4C-9CC11E6C15D6}" destId="{584CBAA1-6B35-1F4D-AB32-13AC2C9F5A07}" srcOrd="1" destOrd="0" presId="urn:microsoft.com/office/officeart/2008/layout/LinedList"/>
    <dgm:cxn modelId="{1F0BC1E4-52DE-184B-9F92-D962DA391A11}" type="presParOf" srcId="{EEB9290C-29A5-DA46-BFAD-28184116C80F}" destId="{296BF6D0-8E17-6E4C-A1CF-502C1406417B}" srcOrd="14" destOrd="0" presId="urn:microsoft.com/office/officeart/2008/layout/LinedList"/>
    <dgm:cxn modelId="{E5B183C6-23D2-C841-B7E5-0CC5547DAA2A}" type="presParOf" srcId="{EEB9290C-29A5-DA46-BFAD-28184116C80F}" destId="{6AFEB97C-7B64-3C49-BC73-AA0CE15B7920}" srcOrd="15" destOrd="0" presId="urn:microsoft.com/office/officeart/2008/layout/LinedList"/>
    <dgm:cxn modelId="{75A71FDA-4B34-A944-95A7-12136CD60136}" type="presParOf" srcId="{6AFEB97C-7B64-3C49-BC73-AA0CE15B7920}" destId="{BAD71FAE-52B3-0C49-9774-E897086A0E99}" srcOrd="0" destOrd="0" presId="urn:microsoft.com/office/officeart/2008/layout/LinedList"/>
    <dgm:cxn modelId="{8A13B8B0-8E08-CD4F-B964-D774B52B1ED0}" type="presParOf" srcId="{6AFEB97C-7B64-3C49-BC73-AA0CE15B7920}" destId="{D6E73346-97FE-C846-BD60-7A122FDBDB9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C8D668-F988-A848-9C99-C28BE22126C4}">
      <dsp:nvSpPr>
        <dsp:cNvPr id="0" name=""/>
        <dsp:cNvSpPr/>
      </dsp:nvSpPr>
      <dsp:spPr>
        <a:xfrm>
          <a:off x="0" y="0"/>
          <a:ext cx="3941499"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91C0B4C2-DA1B-024F-B080-3D89B71EC8CE}">
      <dsp:nvSpPr>
        <dsp:cNvPr id="0" name=""/>
        <dsp:cNvSpPr/>
      </dsp:nvSpPr>
      <dsp:spPr>
        <a:xfrm>
          <a:off x="0" y="0"/>
          <a:ext cx="3941499" cy="519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Peloponnesian War</a:t>
          </a:r>
        </a:p>
      </dsp:txBody>
      <dsp:txXfrm>
        <a:off x="0" y="0"/>
        <a:ext cx="3941499" cy="519295"/>
      </dsp:txXfrm>
    </dsp:sp>
    <dsp:sp modelId="{3D3863D4-F07B-944D-A968-2B225F41E1A5}">
      <dsp:nvSpPr>
        <dsp:cNvPr id="0" name=""/>
        <dsp:cNvSpPr/>
      </dsp:nvSpPr>
      <dsp:spPr>
        <a:xfrm>
          <a:off x="0" y="519295"/>
          <a:ext cx="3941499"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E25C44F7-D683-6444-BA1A-E1F6A5BA7295}">
      <dsp:nvSpPr>
        <dsp:cNvPr id="0" name=""/>
        <dsp:cNvSpPr/>
      </dsp:nvSpPr>
      <dsp:spPr>
        <a:xfrm>
          <a:off x="0" y="519295"/>
          <a:ext cx="3941499" cy="519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How actions are designated as war crimes</a:t>
          </a:r>
        </a:p>
      </dsp:txBody>
      <dsp:txXfrm>
        <a:off x="0" y="519295"/>
        <a:ext cx="3941499" cy="519295"/>
      </dsp:txXfrm>
    </dsp:sp>
    <dsp:sp modelId="{FB99E8D4-50CE-F64C-AC19-69870EBBED9D}">
      <dsp:nvSpPr>
        <dsp:cNvPr id="0" name=""/>
        <dsp:cNvSpPr/>
      </dsp:nvSpPr>
      <dsp:spPr>
        <a:xfrm>
          <a:off x="0" y="1038590"/>
          <a:ext cx="3941499"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24D0953B-877D-8C4B-8634-472658BC2BEA}">
      <dsp:nvSpPr>
        <dsp:cNvPr id="0" name=""/>
        <dsp:cNvSpPr/>
      </dsp:nvSpPr>
      <dsp:spPr>
        <a:xfrm>
          <a:off x="0" y="1038590"/>
          <a:ext cx="3941499" cy="519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The Greek rules of war</a:t>
          </a:r>
        </a:p>
      </dsp:txBody>
      <dsp:txXfrm>
        <a:off x="0" y="1038590"/>
        <a:ext cx="3941499" cy="519295"/>
      </dsp:txXfrm>
    </dsp:sp>
    <dsp:sp modelId="{C29C25B1-F0AF-C64B-B595-23C9F350B3A0}">
      <dsp:nvSpPr>
        <dsp:cNvPr id="0" name=""/>
        <dsp:cNvSpPr/>
      </dsp:nvSpPr>
      <dsp:spPr>
        <a:xfrm>
          <a:off x="0" y="1557885"/>
          <a:ext cx="3941499"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64C0D340-0CC7-9844-8B8F-39D8FB049D0B}">
      <dsp:nvSpPr>
        <dsp:cNvPr id="0" name=""/>
        <dsp:cNvSpPr/>
      </dsp:nvSpPr>
      <dsp:spPr>
        <a:xfrm>
          <a:off x="0" y="1557885"/>
          <a:ext cx="3941499" cy="519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How actions are designated as war crimes</a:t>
          </a:r>
        </a:p>
      </dsp:txBody>
      <dsp:txXfrm>
        <a:off x="0" y="1557885"/>
        <a:ext cx="3941499" cy="519295"/>
      </dsp:txXfrm>
    </dsp:sp>
    <dsp:sp modelId="{9F093F59-B621-BD46-93B3-6BCB7DC8F2B9}">
      <dsp:nvSpPr>
        <dsp:cNvPr id="0" name=""/>
        <dsp:cNvSpPr/>
      </dsp:nvSpPr>
      <dsp:spPr>
        <a:xfrm>
          <a:off x="0" y="2077180"/>
          <a:ext cx="3941499"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F3C54F63-FCEB-4A44-882D-3D611AD2313E}">
      <dsp:nvSpPr>
        <dsp:cNvPr id="0" name=""/>
        <dsp:cNvSpPr/>
      </dsp:nvSpPr>
      <dsp:spPr>
        <a:xfrm>
          <a:off x="0" y="2077180"/>
          <a:ext cx="3941499" cy="519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Other Factors</a:t>
          </a:r>
        </a:p>
      </dsp:txBody>
      <dsp:txXfrm>
        <a:off x="0" y="2077180"/>
        <a:ext cx="3941499" cy="519295"/>
      </dsp:txXfrm>
    </dsp:sp>
    <dsp:sp modelId="{7528EFB8-AD02-824A-8231-F844BB3E9E9C}">
      <dsp:nvSpPr>
        <dsp:cNvPr id="0" name=""/>
        <dsp:cNvSpPr/>
      </dsp:nvSpPr>
      <dsp:spPr>
        <a:xfrm>
          <a:off x="0" y="2596475"/>
          <a:ext cx="3941499"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16AE2CF5-CE5F-5449-92D9-5E632AFFF553}">
      <dsp:nvSpPr>
        <dsp:cNvPr id="0" name=""/>
        <dsp:cNvSpPr/>
      </dsp:nvSpPr>
      <dsp:spPr>
        <a:xfrm>
          <a:off x="0" y="2596475"/>
          <a:ext cx="3941499" cy="519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War Crimes or not</a:t>
          </a:r>
        </a:p>
      </dsp:txBody>
      <dsp:txXfrm>
        <a:off x="0" y="2596475"/>
        <a:ext cx="3941499" cy="519295"/>
      </dsp:txXfrm>
    </dsp:sp>
    <dsp:sp modelId="{9064A110-B1D8-924E-B798-300BDE95B951}">
      <dsp:nvSpPr>
        <dsp:cNvPr id="0" name=""/>
        <dsp:cNvSpPr/>
      </dsp:nvSpPr>
      <dsp:spPr>
        <a:xfrm>
          <a:off x="0" y="3115770"/>
          <a:ext cx="3941499"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BABB22AF-4621-0B48-B7D3-8ADDC4BE6FAC}">
      <dsp:nvSpPr>
        <dsp:cNvPr id="0" name=""/>
        <dsp:cNvSpPr/>
      </dsp:nvSpPr>
      <dsp:spPr>
        <a:xfrm>
          <a:off x="0" y="3115770"/>
          <a:ext cx="3941499" cy="519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How Morals were adjusted</a:t>
          </a:r>
        </a:p>
      </dsp:txBody>
      <dsp:txXfrm>
        <a:off x="0" y="3115770"/>
        <a:ext cx="3941499" cy="519295"/>
      </dsp:txXfrm>
    </dsp:sp>
    <dsp:sp modelId="{296BF6D0-8E17-6E4C-A1CF-502C1406417B}">
      <dsp:nvSpPr>
        <dsp:cNvPr id="0" name=""/>
        <dsp:cNvSpPr/>
      </dsp:nvSpPr>
      <dsp:spPr>
        <a:xfrm>
          <a:off x="0" y="3635065"/>
          <a:ext cx="3941499"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BAD71FAE-52B3-0C49-9774-E897086A0E99}">
      <dsp:nvSpPr>
        <dsp:cNvPr id="0" name=""/>
        <dsp:cNvSpPr/>
      </dsp:nvSpPr>
      <dsp:spPr>
        <a:xfrm>
          <a:off x="0" y="3635065"/>
          <a:ext cx="3941499" cy="519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Bibliography</a:t>
          </a:r>
        </a:p>
      </dsp:txBody>
      <dsp:txXfrm>
        <a:off x="0" y="3635065"/>
        <a:ext cx="3941499" cy="51929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0CBCF-83D5-5B43-92ED-74B78131750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4C9DD04B-1955-5341-8AD8-FAD55C5F511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BBCB0A2-8D2B-F44D-AC49-64A3F3B70335}"/>
              </a:ext>
            </a:extLst>
          </p:cNvPr>
          <p:cNvSpPr>
            <a:spLocks noGrp="1"/>
          </p:cNvSpPr>
          <p:nvPr>
            <p:ph type="dt" sz="half" idx="10"/>
          </p:nvPr>
        </p:nvSpPr>
        <p:spPr/>
        <p:txBody>
          <a:bodyPr/>
          <a:lstStyle/>
          <a:p>
            <a:fld id="{CB391409-0215-6242-B29B-89C67CF25606}" type="datetimeFigureOut">
              <a:rPr lang="en-US" smtClean="0"/>
              <a:t>6/1/21</a:t>
            </a:fld>
            <a:endParaRPr lang="en-US"/>
          </a:p>
        </p:txBody>
      </p:sp>
      <p:sp>
        <p:nvSpPr>
          <p:cNvPr id="5" name="Footer Placeholder 4">
            <a:extLst>
              <a:ext uri="{FF2B5EF4-FFF2-40B4-BE49-F238E27FC236}">
                <a16:creationId xmlns:a16="http://schemas.microsoft.com/office/drawing/2014/main" id="{5C44E912-6EC7-2940-B2C4-514335DAE21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02AA18-CC4D-B24D-80AC-3B63D0351B51}"/>
              </a:ext>
            </a:extLst>
          </p:cNvPr>
          <p:cNvSpPr>
            <a:spLocks noGrp="1"/>
          </p:cNvSpPr>
          <p:nvPr>
            <p:ph type="sldNum" sz="quarter" idx="12"/>
          </p:nvPr>
        </p:nvSpPr>
        <p:spPr/>
        <p:txBody>
          <a:bodyPr/>
          <a:lstStyle/>
          <a:p>
            <a:fld id="{8D746647-97A8-7743-87B0-4A03D75B768D}" type="slidenum">
              <a:rPr lang="en-US" smtClean="0"/>
              <a:t>‹#›</a:t>
            </a:fld>
            <a:endParaRPr lang="en-US"/>
          </a:p>
        </p:txBody>
      </p:sp>
    </p:spTree>
    <p:extLst>
      <p:ext uri="{BB962C8B-B14F-4D97-AF65-F5344CB8AC3E}">
        <p14:creationId xmlns:p14="http://schemas.microsoft.com/office/powerpoint/2010/main" val="39851349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982A6-FB1B-7C4B-BFDB-E7F3F1BAF31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DB85A31-942A-234D-9621-4A741B56CA7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BEFB210-7C32-0741-A4E1-2922C3AEE6A0}"/>
              </a:ext>
            </a:extLst>
          </p:cNvPr>
          <p:cNvSpPr>
            <a:spLocks noGrp="1"/>
          </p:cNvSpPr>
          <p:nvPr>
            <p:ph type="dt" sz="half" idx="10"/>
          </p:nvPr>
        </p:nvSpPr>
        <p:spPr/>
        <p:txBody>
          <a:bodyPr/>
          <a:lstStyle/>
          <a:p>
            <a:fld id="{CB391409-0215-6242-B29B-89C67CF25606}" type="datetimeFigureOut">
              <a:rPr lang="en-US" smtClean="0"/>
              <a:t>6/1/21</a:t>
            </a:fld>
            <a:endParaRPr lang="en-US"/>
          </a:p>
        </p:txBody>
      </p:sp>
      <p:sp>
        <p:nvSpPr>
          <p:cNvPr id="5" name="Footer Placeholder 4">
            <a:extLst>
              <a:ext uri="{FF2B5EF4-FFF2-40B4-BE49-F238E27FC236}">
                <a16:creationId xmlns:a16="http://schemas.microsoft.com/office/drawing/2014/main" id="{7F24A303-BC46-4A48-A1D7-355C267914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697F05-9DF9-6A4B-9021-D7AF8533D437}"/>
              </a:ext>
            </a:extLst>
          </p:cNvPr>
          <p:cNvSpPr>
            <a:spLocks noGrp="1"/>
          </p:cNvSpPr>
          <p:nvPr>
            <p:ph type="sldNum" sz="quarter" idx="12"/>
          </p:nvPr>
        </p:nvSpPr>
        <p:spPr/>
        <p:txBody>
          <a:bodyPr/>
          <a:lstStyle/>
          <a:p>
            <a:fld id="{8D746647-97A8-7743-87B0-4A03D75B768D}" type="slidenum">
              <a:rPr lang="en-US" smtClean="0"/>
              <a:t>‹#›</a:t>
            </a:fld>
            <a:endParaRPr lang="en-US"/>
          </a:p>
        </p:txBody>
      </p:sp>
    </p:spTree>
    <p:extLst>
      <p:ext uri="{BB962C8B-B14F-4D97-AF65-F5344CB8AC3E}">
        <p14:creationId xmlns:p14="http://schemas.microsoft.com/office/powerpoint/2010/main" val="23741556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4A5589-E275-B849-88C2-042E8273D0F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85C24EF-3F3F-5744-80DA-4F7B581187F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EF66324-423B-EC47-9CF7-FDAD926A4DCD}"/>
              </a:ext>
            </a:extLst>
          </p:cNvPr>
          <p:cNvSpPr>
            <a:spLocks noGrp="1"/>
          </p:cNvSpPr>
          <p:nvPr>
            <p:ph type="dt" sz="half" idx="10"/>
          </p:nvPr>
        </p:nvSpPr>
        <p:spPr/>
        <p:txBody>
          <a:bodyPr/>
          <a:lstStyle/>
          <a:p>
            <a:fld id="{CB391409-0215-6242-B29B-89C67CF25606}" type="datetimeFigureOut">
              <a:rPr lang="en-US" smtClean="0"/>
              <a:t>6/1/21</a:t>
            </a:fld>
            <a:endParaRPr lang="en-US"/>
          </a:p>
        </p:txBody>
      </p:sp>
      <p:sp>
        <p:nvSpPr>
          <p:cNvPr id="5" name="Footer Placeholder 4">
            <a:extLst>
              <a:ext uri="{FF2B5EF4-FFF2-40B4-BE49-F238E27FC236}">
                <a16:creationId xmlns:a16="http://schemas.microsoft.com/office/drawing/2014/main" id="{37D16004-0181-D646-9BEE-E414377638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CC48BE2-08F3-804D-9DEF-FD5B107A2CFA}"/>
              </a:ext>
            </a:extLst>
          </p:cNvPr>
          <p:cNvSpPr>
            <a:spLocks noGrp="1"/>
          </p:cNvSpPr>
          <p:nvPr>
            <p:ph type="sldNum" sz="quarter" idx="12"/>
          </p:nvPr>
        </p:nvSpPr>
        <p:spPr/>
        <p:txBody>
          <a:bodyPr/>
          <a:lstStyle/>
          <a:p>
            <a:fld id="{8D746647-97A8-7743-87B0-4A03D75B768D}" type="slidenum">
              <a:rPr lang="en-US" smtClean="0"/>
              <a:t>‹#›</a:t>
            </a:fld>
            <a:endParaRPr lang="en-US"/>
          </a:p>
        </p:txBody>
      </p:sp>
    </p:spTree>
    <p:extLst>
      <p:ext uri="{BB962C8B-B14F-4D97-AF65-F5344CB8AC3E}">
        <p14:creationId xmlns:p14="http://schemas.microsoft.com/office/powerpoint/2010/main" val="28836783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77797D-9022-4D48-AC7C-BBECB9AD3CB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1CEEBC7-CBAD-A547-80DE-F17D992F138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F7E5656-49CE-AE4F-897C-B6E52477761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389F351-B41D-944D-ABB8-4EA2715C03CC}"/>
              </a:ext>
            </a:extLst>
          </p:cNvPr>
          <p:cNvSpPr>
            <a:spLocks noGrp="1"/>
          </p:cNvSpPr>
          <p:nvPr>
            <p:ph type="dt" sz="half" idx="10"/>
          </p:nvPr>
        </p:nvSpPr>
        <p:spPr/>
        <p:txBody>
          <a:bodyPr/>
          <a:lstStyle/>
          <a:p>
            <a:fld id="{CB391409-0215-6242-B29B-89C67CF25606}" type="datetimeFigureOut">
              <a:rPr lang="en-US" smtClean="0"/>
              <a:t>6/1/21</a:t>
            </a:fld>
            <a:endParaRPr lang="en-US"/>
          </a:p>
        </p:txBody>
      </p:sp>
      <p:sp>
        <p:nvSpPr>
          <p:cNvPr id="6" name="Footer Placeholder 5">
            <a:extLst>
              <a:ext uri="{FF2B5EF4-FFF2-40B4-BE49-F238E27FC236}">
                <a16:creationId xmlns:a16="http://schemas.microsoft.com/office/drawing/2014/main" id="{3683CE9E-957F-994B-8557-BB22DFFC042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104DC0-D64C-654A-B909-A21FAE23024B}"/>
              </a:ext>
            </a:extLst>
          </p:cNvPr>
          <p:cNvSpPr>
            <a:spLocks noGrp="1"/>
          </p:cNvSpPr>
          <p:nvPr>
            <p:ph type="sldNum" sz="quarter" idx="12"/>
          </p:nvPr>
        </p:nvSpPr>
        <p:spPr/>
        <p:txBody>
          <a:bodyPr/>
          <a:lstStyle/>
          <a:p>
            <a:fld id="{8D746647-97A8-7743-87B0-4A03D75B768D}" type="slidenum">
              <a:rPr lang="en-US" smtClean="0"/>
              <a:t>‹#›</a:t>
            </a:fld>
            <a:endParaRPr lang="en-US"/>
          </a:p>
        </p:txBody>
      </p:sp>
    </p:spTree>
    <p:extLst>
      <p:ext uri="{BB962C8B-B14F-4D97-AF65-F5344CB8AC3E}">
        <p14:creationId xmlns:p14="http://schemas.microsoft.com/office/powerpoint/2010/main" val="12872523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081CF8-66E3-8C41-8DC0-6FBE81112ABF}"/>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D6FD895-D320-EE4C-9D66-FCDCA61E9F9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57341D1-9C6D-1B49-92DF-7881A3C5C65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A2900BB-9173-DD4C-BB59-57DCF6D2320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FA0F7AD-3969-1C41-8D96-13682DEA117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092805D5-F28B-1A4B-BB2F-67D232700042}"/>
              </a:ext>
            </a:extLst>
          </p:cNvPr>
          <p:cNvSpPr>
            <a:spLocks noGrp="1"/>
          </p:cNvSpPr>
          <p:nvPr>
            <p:ph type="dt" sz="half" idx="10"/>
          </p:nvPr>
        </p:nvSpPr>
        <p:spPr/>
        <p:txBody>
          <a:bodyPr/>
          <a:lstStyle/>
          <a:p>
            <a:fld id="{CB391409-0215-6242-B29B-89C67CF25606}" type="datetimeFigureOut">
              <a:rPr lang="en-US" smtClean="0"/>
              <a:t>6/1/21</a:t>
            </a:fld>
            <a:endParaRPr lang="en-US"/>
          </a:p>
        </p:txBody>
      </p:sp>
      <p:sp>
        <p:nvSpPr>
          <p:cNvPr id="8" name="Footer Placeholder 7">
            <a:extLst>
              <a:ext uri="{FF2B5EF4-FFF2-40B4-BE49-F238E27FC236}">
                <a16:creationId xmlns:a16="http://schemas.microsoft.com/office/drawing/2014/main" id="{F77373E2-78C8-3D42-976E-1B47AC1D9FF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48BDF90-687C-0047-A271-19565B75D066}"/>
              </a:ext>
            </a:extLst>
          </p:cNvPr>
          <p:cNvSpPr>
            <a:spLocks noGrp="1"/>
          </p:cNvSpPr>
          <p:nvPr>
            <p:ph type="sldNum" sz="quarter" idx="12"/>
          </p:nvPr>
        </p:nvSpPr>
        <p:spPr/>
        <p:txBody>
          <a:bodyPr/>
          <a:lstStyle/>
          <a:p>
            <a:fld id="{8D746647-97A8-7743-87B0-4A03D75B768D}" type="slidenum">
              <a:rPr lang="en-US" smtClean="0"/>
              <a:t>‹#›</a:t>
            </a:fld>
            <a:endParaRPr lang="en-US"/>
          </a:p>
        </p:txBody>
      </p:sp>
    </p:spTree>
    <p:extLst>
      <p:ext uri="{BB962C8B-B14F-4D97-AF65-F5344CB8AC3E}">
        <p14:creationId xmlns:p14="http://schemas.microsoft.com/office/powerpoint/2010/main" val="25891154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E687C-821B-DA4D-92B0-14E6A4B04525}"/>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7466D29-309A-0D44-97E2-56DF00753D19}"/>
              </a:ext>
            </a:extLst>
          </p:cNvPr>
          <p:cNvSpPr>
            <a:spLocks noGrp="1"/>
          </p:cNvSpPr>
          <p:nvPr>
            <p:ph type="dt" sz="half" idx="10"/>
          </p:nvPr>
        </p:nvSpPr>
        <p:spPr/>
        <p:txBody>
          <a:bodyPr/>
          <a:lstStyle/>
          <a:p>
            <a:fld id="{CB391409-0215-6242-B29B-89C67CF25606}" type="datetimeFigureOut">
              <a:rPr lang="en-US" smtClean="0"/>
              <a:t>6/1/21</a:t>
            </a:fld>
            <a:endParaRPr lang="en-US"/>
          </a:p>
        </p:txBody>
      </p:sp>
      <p:sp>
        <p:nvSpPr>
          <p:cNvPr id="4" name="Footer Placeholder 3">
            <a:extLst>
              <a:ext uri="{FF2B5EF4-FFF2-40B4-BE49-F238E27FC236}">
                <a16:creationId xmlns:a16="http://schemas.microsoft.com/office/drawing/2014/main" id="{E6BA08DC-C69D-634E-AEAB-E95B5F5D710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CC31189-40AC-BB41-97E6-E51358A09A99}"/>
              </a:ext>
            </a:extLst>
          </p:cNvPr>
          <p:cNvSpPr>
            <a:spLocks noGrp="1"/>
          </p:cNvSpPr>
          <p:nvPr>
            <p:ph type="sldNum" sz="quarter" idx="12"/>
          </p:nvPr>
        </p:nvSpPr>
        <p:spPr/>
        <p:txBody>
          <a:bodyPr/>
          <a:lstStyle/>
          <a:p>
            <a:fld id="{8D746647-97A8-7743-87B0-4A03D75B768D}" type="slidenum">
              <a:rPr lang="en-US" smtClean="0"/>
              <a:t>‹#›</a:t>
            </a:fld>
            <a:endParaRPr lang="en-US"/>
          </a:p>
        </p:txBody>
      </p:sp>
    </p:spTree>
    <p:extLst>
      <p:ext uri="{BB962C8B-B14F-4D97-AF65-F5344CB8AC3E}">
        <p14:creationId xmlns:p14="http://schemas.microsoft.com/office/powerpoint/2010/main" val="13876822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5219919-BF40-CF44-9054-CB01B27F9CE5}"/>
              </a:ext>
            </a:extLst>
          </p:cNvPr>
          <p:cNvSpPr>
            <a:spLocks noGrp="1"/>
          </p:cNvSpPr>
          <p:nvPr>
            <p:ph type="dt" sz="half" idx="10"/>
          </p:nvPr>
        </p:nvSpPr>
        <p:spPr/>
        <p:txBody>
          <a:bodyPr/>
          <a:lstStyle/>
          <a:p>
            <a:fld id="{CB391409-0215-6242-B29B-89C67CF25606}" type="datetimeFigureOut">
              <a:rPr lang="en-US" smtClean="0"/>
              <a:t>6/1/21</a:t>
            </a:fld>
            <a:endParaRPr lang="en-US"/>
          </a:p>
        </p:txBody>
      </p:sp>
      <p:sp>
        <p:nvSpPr>
          <p:cNvPr id="3" name="Footer Placeholder 2">
            <a:extLst>
              <a:ext uri="{FF2B5EF4-FFF2-40B4-BE49-F238E27FC236}">
                <a16:creationId xmlns:a16="http://schemas.microsoft.com/office/drawing/2014/main" id="{6F77BDF6-7CAE-944F-A627-931A58A51D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1DA8D96-C7D2-E64F-9706-5E1E7BE35E8A}"/>
              </a:ext>
            </a:extLst>
          </p:cNvPr>
          <p:cNvSpPr>
            <a:spLocks noGrp="1"/>
          </p:cNvSpPr>
          <p:nvPr>
            <p:ph type="sldNum" sz="quarter" idx="12"/>
          </p:nvPr>
        </p:nvSpPr>
        <p:spPr/>
        <p:txBody>
          <a:bodyPr/>
          <a:lstStyle/>
          <a:p>
            <a:fld id="{8D746647-97A8-7743-87B0-4A03D75B768D}" type="slidenum">
              <a:rPr lang="en-US" smtClean="0"/>
              <a:t>‹#›</a:t>
            </a:fld>
            <a:endParaRPr lang="en-US"/>
          </a:p>
        </p:txBody>
      </p:sp>
    </p:spTree>
    <p:extLst>
      <p:ext uri="{BB962C8B-B14F-4D97-AF65-F5344CB8AC3E}">
        <p14:creationId xmlns:p14="http://schemas.microsoft.com/office/powerpoint/2010/main" val="33653395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55D655-B50A-7440-853D-920D74FC2F5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A09B5B3B-A997-2448-ACFC-3310A7A650C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AAD3D62-EB35-8342-B35B-35F00734B8A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F5D90F6-F557-1942-96FE-74BA8E9D307E}"/>
              </a:ext>
            </a:extLst>
          </p:cNvPr>
          <p:cNvSpPr>
            <a:spLocks noGrp="1"/>
          </p:cNvSpPr>
          <p:nvPr>
            <p:ph type="dt" sz="half" idx="10"/>
          </p:nvPr>
        </p:nvSpPr>
        <p:spPr/>
        <p:txBody>
          <a:bodyPr/>
          <a:lstStyle/>
          <a:p>
            <a:fld id="{CB391409-0215-6242-B29B-89C67CF25606}" type="datetimeFigureOut">
              <a:rPr lang="en-US" smtClean="0"/>
              <a:t>6/1/21</a:t>
            </a:fld>
            <a:endParaRPr lang="en-US"/>
          </a:p>
        </p:txBody>
      </p:sp>
      <p:sp>
        <p:nvSpPr>
          <p:cNvPr id="6" name="Footer Placeholder 5">
            <a:extLst>
              <a:ext uri="{FF2B5EF4-FFF2-40B4-BE49-F238E27FC236}">
                <a16:creationId xmlns:a16="http://schemas.microsoft.com/office/drawing/2014/main" id="{C8422713-A3C9-DB42-A7BC-64FD4388DF4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144A969-3C10-D544-B8A6-7B3AB0D1F09A}"/>
              </a:ext>
            </a:extLst>
          </p:cNvPr>
          <p:cNvSpPr>
            <a:spLocks noGrp="1"/>
          </p:cNvSpPr>
          <p:nvPr>
            <p:ph type="sldNum" sz="quarter" idx="12"/>
          </p:nvPr>
        </p:nvSpPr>
        <p:spPr/>
        <p:txBody>
          <a:bodyPr/>
          <a:lstStyle/>
          <a:p>
            <a:fld id="{8D746647-97A8-7743-87B0-4A03D75B768D}" type="slidenum">
              <a:rPr lang="en-US" smtClean="0"/>
              <a:t>‹#›</a:t>
            </a:fld>
            <a:endParaRPr lang="en-US"/>
          </a:p>
        </p:txBody>
      </p:sp>
    </p:spTree>
    <p:extLst>
      <p:ext uri="{BB962C8B-B14F-4D97-AF65-F5344CB8AC3E}">
        <p14:creationId xmlns:p14="http://schemas.microsoft.com/office/powerpoint/2010/main" val="34861681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6CAA6-F08E-D54D-92D9-652E546186F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6A0F729-F73B-874A-9C67-0C64708D657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2DAE3B4-ACD8-A844-8F05-8685763678B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2A22869-E1F4-F346-983D-BE07E22AB359}"/>
              </a:ext>
            </a:extLst>
          </p:cNvPr>
          <p:cNvSpPr>
            <a:spLocks noGrp="1"/>
          </p:cNvSpPr>
          <p:nvPr>
            <p:ph type="dt" sz="half" idx="10"/>
          </p:nvPr>
        </p:nvSpPr>
        <p:spPr/>
        <p:txBody>
          <a:bodyPr/>
          <a:lstStyle/>
          <a:p>
            <a:fld id="{CB391409-0215-6242-B29B-89C67CF25606}" type="datetimeFigureOut">
              <a:rPr lang="en-US" smtClean="0"/>
              <a:t>6/1/21</a:t>
            </a:fld>
            <a:endParaRPr lang="en-US"/>
          </a:p>
        </p:txBody>
      </p:sp>
      <p:sp>
        <p:nvSpPr>
          <p:cNvPr id="6" name="Footer Placeholder 5">
            <a:extLst>
              <a:ext uri="{FF2B5EF4-FFF2-40B4-BE49-F238E27FC236}">
                <a16:creationId xmlns:a16="http://schemas.microsoft.com/office/drawing/2014/main" id="{507A0853-D10B-3748-9CC3-E467393A851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3D765C2-FEA7-6141-AC3F-FAE2F2E9E56A}"/>
              </a:ext>
            </a:extLst>
          </p:cNvPr>
          <p:cNvSpPr>
            <a:spLocks noGrp="1"/>
          </p:cNvSpPr>
          <p:nvPr>
            <p:ph type="sldNum" sz="quarter" idx="12"/>
          </p:nvPr>
        </p:nvSpPr>
        <p:spPr/>
        <p:txBody>
          <a:bodyPr/>
          <a:lstStyle/>
          <a:p>
            <a:fld id="{8D746647-97A8-7743-87B0-4A03D75B768D}" type="slidenum">
              <a:rPr lang="en-US" smtClean="0"/>
              <a:t>‹#›</a:t>
            </a:fld>
            <a:endParaRPr lang="en-US"/>
          </a:p>
        </p:txBody>
      </p:sp>
    </p:spTree>
    <p:extLst>
      <p:ext uri="{BB962C8B-B14F-4D97-AF65-F5344CB8AC3E}">
        <p14:creationId xmlns:p14="http://schemas.microsoft.com/office/powerpoint/2010/main" val="31846294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59DC8-9ED0-8A45-B718-76B020C36E69}"/>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1B55490-EE33-1042-A44D-2CFF2844EE3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7FF603E-A36D-7E49-84F0-3DE7F09ED48F}"/>
              </a:ext>
            </a:extLst>
          </p:cNvPr>
          <p:cNvSpPr>
            <a:spLocks noGrp="1"/>
          </p:cNvSpPr>
          <p:nvPr>
            <p:ph type="dt" sz="half" idx="10"/>
          </p:nvPr>
        </p:nvSpPr>
        <p:spPr/>
        <p:txBody>
          <a:bodyPr/>
          <a:lstStyle/>
          <a:p>
            <a:fld id="{CB391409-0215-6242-B29B-89C67CF25606}" type="datetimeFigureOut">
              <a:rPr lang="en-US" smtClean="0"/>
              <a:t>6/1/21</a:t>
            </a:fld>
            <a:endParaRPr lang="en-US"/>
          </a:p>
        </p:txBody>
      </p:sp>
      <p:sp>
        <p:nvSpPr>
          <p:cNvPr id="5" name="Footer Placeholder 4">
            <a:extLst>
              <a:ext uri="{FF2B5EF4-FFF2-40B4-BE49-F238E27FC236}">
                <a16:creationId xmlns:a16="http://schemas.microsoft.com/office/drawing/2014/main" id="{988E7EEF-60EB-A14D-AED2-5AD9AF81709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C41532-A3AA-F34F-A86F-951DB95564C4}"/>
              </a:ext>
            </a:extLst>
          </p:cNvPr>
          <p:cNvSpPr>
            <a:spLocks noGrp="1"/>
          </p:cNvSpPr>
          <p:nvPr>
            <p:ph type="sldNum" sz="quarter" idx="12"/>
          </p:nvPr>
        </p:nvSpPr>
        <p:spPr/>
        <p:txBody>
          <a:bodyPr/>
          <a:lstStyle/>
          <a:p>
            <a:fld id="{8D746647-97A8-7743-87B0-4A03D75B768D}" type="slidenum">
              <a:rPr lang="en-US" smtClean="0"/>
              <a:t>‹#›</a:t>
            </a:fld>
            <a:endParaRPr lang="en-US"/>
          </a:p>
        </p:txBody>
      </p:sp>
    </p:spTree>
    <p:extLst>
      <p:ext uri="{BB962C8B-B14F-4D97-AF65-F5344CB8AC3E}">
        <p14:creationId xmlns:p14="http://schemas.microsoft.com/office/powerpoint/2010/main" val="13564779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149CC6B-577F-1742-B2E7-328A5F9A8B2F}"/>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A0D8A04-2612-0744-86E6-03201F9E735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B361A60-1CFF-2C44-839D-ABBA6AB72D07}"/>
              </a:ext>
            </a:extLst>
          </p:cNvPr>
          <p:cNvSpPr>
            <a:spLocks noGrp="1"/>
          </p:cNvSpPr>
          <p:nvPr>
            <p:ph type="dt" sz="half" idx="10"/>
          </p:nvPr>
        </p:nvSpPr>
        <p:spPr/>
        <p:txBody>
          <a:bodyPr/>
          <a:lstStyle/>
          <a:p>
            <a:fld id="{CB391409-0215-6242-B29B-89C67CF25606}" type="datetimeFigureOut">
              <a:rPr lang="en-US" smtClean="0"/>
              <a:t>6/1/21</a:t>
            </a:fld>
            <a:endParaRPr lang="en-US"/>
          </a:p>
        </p:txBody>
      </p:sp>
      <p:sp>
        <p:nvSpPr>
          <p:cNvPr id="5" name="Footer Placeholder 4">
            <a:extLst>
              <a:ext uri="{FF2B5EF4-FFF2-40B4-BE49-F238E27FC236}">
                <a16:creationId xmlns:a16="http://schemas.microsoft.com/office/drawing/2014/main" id="{C3951A8E-E087-3B4B-BB3D-512E662E45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9D98C5-2707-8745-9F4B-5B3418C7F5DB}"/>
              </a:ext>
            </a:extLst>
          </p:cNvPr>
          <p:cNvSpPr>
            <a:spLocks noGrp="1"/>
          </p:cNvSpPr>
          <p:nvPr>
            <p:ph type="sldNum" sz="quarter" idx="12"/>
          </p:nvPr>
        </p:nvSpPr>
        <p:spPr/>
        <p:txBody>
          <a:bodyPr/>
          <a:lstStyle/>
          <a:p>
            <a:fld id="{8D746647-97A8-7743-87B0-4A03D75B768D}" type="slidenum">
              <a:rPr lang="en-US" smtClean="0"/>
              <a:t>‹#›</a:t>
            </a:fld>
            <a:endParaRPr lang="en-US"/>
          </a:p>
        </p:txBody>
      </p:sp>
    </p:spTree>
    <p:extLst>
      <p:ext uri="{BB962C8B-B14F-4D97-AF65-F5344CB8AC3E}">
        <p14:creationId xmlns:p14="http://schemas.microsoft.com/office/powerpoint/2010/main" val="27182814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D86072-61FC-B54A-908B-9EF3DDAF98B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8FA4DA2-A93B-584E-81A1-74C0B812C71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50B2E2F-1E56-4E48-B563-39CC1AD6536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B391409-0215-6242-B29B-89C67CF25606}" type="datetimeFigureOut">
              <a:rPr lang="en-US" smtClean="0"/>
              <a:t>6/1/21</a:t>
            </a:fld>
            <a:endParaRPr lang="en-US"/>
          </a:p>
        </p:txBody>
      </p:sp>
      <p:sp>
        <p:nvSpPr>
          <p:cNvPr id="5" name="Footer Placeholder 4">
            <a:extLst>
              <a:ext uri="{FF2B5EF4-FFF2-40B4-BE49-F238E27FC236}">
                <a16:creationId xmlns:a16="http://schemas.microsoft.com/office/drawing/2014/main" id="{3AEBEC40-9DA2-1046-BD79-59C849CE7AC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F8C6E59-F151-224C-AED5-3FC3AEBC749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D746647-97A8-7743-87B0-4A03D75B768D}" type="slidenum">
              <a:rPr lang="en-US" smtClean="0"/>
              <a:t>‹#›</a:t>
            </a:fld>
            <a:endParaRPr lang="en-US"/>
          </a:p>
        </p:txBody>
      </p:sp>
    </p:spTree>
    <p:extLst>
      <p:ext uri="{BB962C8B-B14F-4D97-AF65-F5344CB8AC3E}">
        <p14:creationId xmlns:p14="http://schemas.microsoft.com/office/powerpoint/2010/main" val="2840943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6F40FBDA-CEB1-40F0-9AB9-BD9C402D7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Understanding Greek Warfare - A new book by Matthew A. Sears - Ancient  World Magazine">
            <a:extLst>
              <a:ext uri="{FF2B5EF4-FFF2-40B4-BE49-F238E27FC236}">
                <a16:creationId xmlns:a16="http://schemas.microsoft.com/office/drawing/2014/main" id="{BE240352-86E2-B345-A3C0-9AA805F74C0A}"/>
              </a:ext>
            </a:extLst>
          </p:cNvPr>
          <p:cNvPicPr>
            <a:picLocks noChangeAspect="1" noChangeArrowheads="1"/>
          </p:cNvPicPr>
          <p:nvPr/>
        </p:nvPicPr>
        <p:blipFill rotWithShape="1">
          <a:blip r:embed="rId2">
            <a:alphaModFix amt="45000"/>
            <a:extLst>
              <a:ext uri="{28A0092B-C50C-407E-A947-70E740481C1C}">
                <a14:useLocalDpi xmlns:a14="http://schemas.microsoft.com/office/drawing/2010/main" val="0"/>
              </a:ext>
            </a:extLst>
          </a:blip>
          <a:src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0344D4FE-ABEF-4230-9E4E-AD5782FC7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noFill/>
          <a:ln w="9525" cap="sq" cmpd="sng" algn="ctr">
            <a:solidFill>
              <a:schemeClr val="tx1">
                <a:lumMod val="75000"/>
                <a:lumOff val="25000"/>
              </a:schemeClr>
            </a:solidFill>
            <a:prstDash val="solid"/>
            <a:miter lim="800000"/>
          </a:ln>
          <a:effectLst>
            <a:softEdge rad="0"/>
          </a:effectLst>
        </p:spPr>
      </p:sp>
      <p:sp>
        <p:nvSpPr>
          <p:cNvPr id="2" name="Title 1">
            <a:extLst>
              <a:ext uri="{FF2B5EF4-FFF2-40B4-BE49-F238E27FC236}">
                <a16:creationId xmlns:a16="http://schemas.microsoft.com/office/drawing/2014/main" id="{43A15C17-4FD5-C343-81D3-BCDDCFDCA2C9}"/>
              </a:ext>
            </a:extLst>
          </p:cNvPr>
          <p:cNvSpPr>
            <a:spLocks noGrp="1"/>
          </p:cNvSpPr>
          <p:nvPr>
            <p:ph type="ctrTitle"/>
          </p:nvPr>
        </p:nvSpPr>
        <p:spPr>
          <a:xfrm>
            <a:off x="1769532" y="1695576"/>
            <a:ext cx="8652938" cy="2857191"/>
          </a:xfrm>
        </p:spPr>
        <p:txBody>
          <a:bodyPr anchor="ctr">
            <a:normAutofit/>
          </a:bodyPr>
          <a:lstStyle/>
          <a:p>
            <a:br>
              <a:rPr lang="en-GB" sz="3800" dirty="0"/>
            </a:br>
            <a:r>
              <a:rPr lang="en-GB" sz="3800" dirty="0"/>
              <a:t>War crimes in classical Greece: a comparison between events in the Peloponnesian war and how the severity of battle leads to the adjustment of morals</a:t>
            </a:r>
            <a:endParaRPr lang="en-US" sz="3800" dirty="0"/>
          </a:p>
        </p:txBody>
      </p:sp>
      <p:sp>
        <p:nvSpPr>
          <p:cNvPr id="3" name="Subtitle 2">
            <a:extLst>
              <a:ext uri="{FF2B5EF4-FFF2-40B4-BE49-F238E27FC236}">
                <a16:creationId xmlns:a16="http://schemas.microsoft.com/office/drawing/2014/main" id="{8EDD76CD-26F3-A44C-BE40-FB4C587CBBB3}"/>
              </a:ext>
            </a:extLst>
          </p:cNvPr>
          <p:cNvSpPr>
            <a:spLocks noGrp="1"/>
          </p:cNvSpPr>
          <p:nvPr>
            <p:ph type="subTitle" idx="1"/>
          </p:nvPr>
        </p:nvSpPr>
        <p:spPr>
          <a:xfrm>
            <a:off x="1769532" y="4623127"/>
            <a:ext cx="8655200" cy="457201"/>
          </a:xfrm>
        </p:spPr>
        <p:txBody>
          <a:bodyPr>
            <a:normAutofit/>
          </a:bodyPr>
          <a:lstStyle/>
          <a:p>
            <a:r>
              <a:rPr lang="en-US" dirty="0"/>
              <a:t>By Harry Watkin (1705830)</a:t>
            </a:r>
          </a:p>
        </p:txBody>
      </p:sp>
      <p:sp>
        <p:nvSpPr>
          <p:cNvPr id="75" name="Rectangle 74">
            <a:extLst>
              <a:ext uri="{FF2B5EF4-FFF2-40B4-BE49-F238E27FC236}">
                <a16:creationId xmlns:a16="http://schemas.microsoft.com/office/drawing/2014/main" id="{9325F979-D3F9-4926-81B7-7ACCB31A50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9525" cap="sq" cmpd="sng" algn="ctr">
            <a:solidFill>
              <a:schemeClr val="tx1">
                <a:lumMod val="75000"/>
                <a:lumOff val="25000"/>
                <a:alpha val="80000"/>
              </a:schemeClr>
            </a:solidFill>
            <a:prstDash val="solid"/>
            <a:miter lim="800000"/>
          </a:ln>
          <a:effectLst/>
        </p:spPr>
      </p:sp>
    </p:spTree>
    <p:extLst>
      <p:ext uri="{BB962C8B-B14F-4D97-AF65-F5344CB8AC3E}">
        <p14:creationId xmlns:p14="http://schemas.microsoft.com/office/powerpoint/2010/main" val="372032974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Freeform: Shape 9">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85980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1">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431174"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CBDBC05-1DEA-854D-8001-533DCE1909B7}"/>
              </a:ext>
            </a:extLst>
          </p:cNvPr>
          <p:cNvSpPr>
            <a:spLocks noGrp="1"/>
          </p:cNvSpPr>
          <p:nvPr>
            <p:ph type="title"/>
          </p:nvPr>
        </p:nvSpPr>
        <p:spPr>
          <a:xfrm>
            <a:off x="804672" y="365125"/>
            <a:ext cx="5266155" cy="1325563"/>
          </a:xfrm>
        </p:spPr>
        <p:txBody>
          <a:bodyPr>
            <a:normAutofit/>
          </a:bodyPr>
          <a:lstStyle/>
          <a:p>
            <a:r>
              <a:rPr lang="en-US"/>
              <a:t>Contents</a:t>
            </a:r>
            <a:endParaRPr lang="en-US" dirty="0"/>
          </a:p>
        </p:txBody>
      </p:sp>
      <p:graphicFrame>
        <p:nvGraphicFramePr>
          <p:cNvPr id="5" name="Content Placeholder 2">
            <a:extLst>
              <a:ext uri="{FF2B5EF4-FFF2-40B4-BE49-F238E27FC236}">
                <a16:creationId xmlns:a16="http://schemas.microsoft.com/office/drawing/2014/main" id="{A853302C-EB92-4297-8213-219BC190D0FE}"/>
              </a:ext>
            </a:extLst>
          </p:cNvPr>
          <p:cNvGraphicFramePr>
            <a:graphicFrameLocks noGrp="1"/>
          </p:cNvGraphicFramePr>
          <p:nvPr>
            <p:ph idx="1"/>
            <p:extLst>
              <p:ext uri="{D42A27DB-BD31-4B8C-83A1-F6EECF244321}">
                <p14:modId xmlns:p14="http://schemas.microsoft.com/office/powerpoint/2010/main" val="1669969154"/>
              </p:ext>
            </p:extLst>
          </p:nvPr>
        </p:nvGraphicFramePr>
        <p:xfrm>
          <a:off x="804672" y="2022601"/>
          <a:ext cx="3941499" cy="41543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04092153"/>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How Sparta Beat Back Athens In The Peloponnesian War">
            <a:extLst>
              <a:ext uri="{FF2B5EF4-FFF2-40B4-BE49-F238E27FC236}">
                <a16:creationId xmlns:a16="http://schemas.microsoft.com/office/drawing/2014/main" id="{5D86F627-E2D2-284F-9C39-B35F1D6A129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093" r="9367" b="-2"/>
          <a:stretch/>
        </p:blipFill>
        <p:spPr bwMode="auto">
          <a:xfrm>
            <a:off x="4117521" y="10"/>
            <a:ext cx="8074479" cy="6857990"/>
          </a:xfrm>
          <a:prstGeom prst="rect">
            <a:avLst/>
          </a:prstGeom>
          <a:noFill/>
          <a:extLst>
            <a:ext uri="{909E8E84-426E-40DD-AFC4-6F175D3DCCD1}">
              <a14:hiddenFill xmlns:a14="http://schemas.microsoft.com/office/drawing/2010/main">
                <a:solidFill>
                  <a:srgbClr val="FFFFFF"/>
                </a:solidFill>
              </a14:hiddenFill>
            </a:ext>
          </a:extLst>
        </p:spPr>
      </p:pic>
      <p:sp>
        <p:nvSpPr>
          <p:cNvPr id="2052" name="Freeform: Shape 70">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85980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53" name="Freeform: Shape 72">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431174"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2871E51-57CB-824B-8ADA-6F7A2BA5FD2D}"/>
              </a:ext>
            </a:extLst>
          </p:cNvPr>
          <p:cNvSpPr>
            <a:spLocks noGrp="1"/>
          </p:cNvSpPr>
          <p:nvPr>
            <p:ph type="title"/>
          </p:nvPr>
        </p:nvSpPr>
        <p:spPr>
          <a:xfrm>
            <a:off x="804672" y="365125"/>
            <a:ext cx="5266155" cy="1325563"/>
          </a:xfrm>
        </p:spPr>
        <p:txBody>
          <a:bodyPr>
            <a:normAutofit/>
          </a:bodyPr>
          <a:lstStyle/>
          <a:p>
            <a:r>
              <a:rPr lang="en-US"/>
              <a:t>Peloponnesian War</a:t>
            </a:r>
            <a:endParaRPr lang="en-US" dirty="0"/>
          </a:p>
        </p:txBody>
      </p:sp>
      <p:sp>
        <p:nvSpPr>
          <p:cNvPr id="3" name="Content Placeholder 2">
            <a:extLst>
              <a:ext uri="{FF2B5EF4-FFF2-40B4-BE49-F238E27FC236}">
                <a16:creationId xmlns:a16="http://schemas.microsoft.com/office/drawing/2014/main" id="{32C142EB-CFB1-4949-BDE0-C6923EE9022C}"/>
              </a:ext>
            </a:extLst>
          </p:cNvPr>
          <p:cNvSpPr>
            <a:spLocks noGrp="1"/>
          </p:cNvSpPr>
          <p:nvPr>
            <p:ph idx="1"/>
          </p:nvPr>
        </p:nvSpPr>
        <p:spPr>
          <a:xfrm>
            <a:off x="804672" y="2022601"/>
            <a:ext cx="3941499" cy="4154361"/>
          </a:xfrm>
        </p:spPr>
        <p:txBody>
          <a:bodyPr>
            <a:normAutofit/>
          </a:bodyPr>
          <a:lstStyle/>
          <a:p>
            <a:r>
              <a:rPr lang="en-US" sz="1800" dirty="0"/>
              <a:t>The Delian League led by Athens vs the Peloponnesian League </a:t>
            </a:r>
          </a:p>
          <a:p>
            <a:r>
              <a:rPr lang="en-US" sz="1800" dirty="0"/>
              <a:t>In the first phase, the </a:t>
            </a:r>
            <a:r>
              <a:rPr lang="en-US" sz="1800" dirty="0" err="1"/>
              <a:t>Archidamian</a:t>
            </a:r>
            <a:r>
              <a:rPr lang="en-US" sz="1800" dirty="0"/>
              <a:t> War, </a:t>
            </a:r>
          </a:p>
          <a:p>
            <a:r>
              <a:rPr lang="en-US" sz="1800" dirty="0"/>
              <a:t>Athens retaliation. </a:t>
            </a:r>
          </a:p>
          <a:p>
            <a:r>
              <a:rPr lang="en-US" sz="1800" dirty="0"/>
              <a:t>Finally the </a:t>
            </a:r>
            <a:r>
              <a:rPr lang="en-US" sz="1800" dirty="0" err="1"/>
              <a:t>Decelean</a:t>
            </a:r>
            <a:r>
              <a:rPr lang="en-US" sz="1800" dirty="0"/>
              <a:t> War, or the Ionian War. </a:t>
            </a:r>
          </a:p>
        </p:txBody>
      </p:sp>
    </p:spTree>
    <p:extLst>
      <p:ext uri="{BB962C8B-B14F-4D97-AF65-F5344CB8AC3E}">
        <p14:creationId xmlns:p14="http://schemas.microsoft.com/office/powerpoint/2010/main" val="4214862463"/>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D1D7179B-FF7C-482F-B3D9-2BE9ED1139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10300" cy="6858000"/>
          </a:xfrm>
          <a:custGeom>
            <a:avLst/>
            <a:gdLst>
              <a:gd name="connsiteX0" fmla="*/ 0 w 6210300"/>
              <a:gd name="connsiteY0" fmla="*/ 0 h 6858000"/>
              <a:gd name="connsiteX1" fmla="*/ 2628900 w 6210300"/>
              <a:gd name="connsiteY1" fmla="*/ 0 h 6858000"/>
              <a:gd name="connsiteX2" fmla="*/ 3034146 w 6210300"/>
              <a:gd name="connsiteY2" fmla="*/ 0 h 6858000"/>
              <a:gd name="connsiteX3" fmla="*/ 6210300 w 6210300"/>
              <a:gd name="connsiteY3" fmla="*/ 6858000 h 6858000"/>
              <a:gd name="connsiteX4" fmla="*/ 2628900 w 6210300"/>
              <a:gd name="connsiteY4" fmla="*/ 6858000 h 6858000"/>
              <a:gd name="connsiteX5" fmla="*/ 0 w 6210300"/>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10300" h="6858000">
                <a:moveTo>
                  <a:pt x="0" y="0"/>
                </a:moveTo>
                <a:lnTo>
                  <a:pt x="2628900" y="0"/>
                </a:lnTo>
                <a:lnTo>
                  <a:pt x="3034146" y="0"/>
                </a:lnTo>
                <a:lnTo>
                  <a:pt x="6210300" y="6858000"/>
                </a:lnTo>
                <a:lnTo>
                  <a:pt x="26289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0B981A0-3D4A-674F-864D-0B8898697EA1}"/>
              </a:ext>
            </a:extLst>
          </p:cNvPr>
          <p:cNvSpPr>
            <a:spLocks noGrp="1"/>
          </p:cNvSpPr>
          <p:nvPr>
            <p:ph type="title"/>
          </p:nvPr>
        </p:nvSpPr>
        <p:spPr>
          <a:xfrm>
            <a:off x="833002" y="365125"/>
            <a:ext cx="3973667" cy="5811837"/>
          </a:xfrm>
        </p:spPr>
        <p:txBody>
          <a:bodyPr>
            <a:normAutofit/>
          </a:bodyPr>
          <a:lstStyle/>
          <a:p>
            <a:r>
              <a:rPr lang="en-US">
                <a:solidFill>
                  <a:srgbClr val="FFFFFF"/>
                </a:solidFill>
              </a:rPr>
              <a:t>How actions are designated as war crimes</a:t>
            </a:r>
          </a:p>
        </p:txBody>
      </p:sp>
      <p:sp>
        <p:nvSpPr>
          <p:cNvPr id="3" name="Content Placeholder 2">
            <a:extLst>
              <a:ext uri="{FF2B5EF4-FFF2-40B4-BE49-F238E27FC236}">
                <a16:creationId xmlns:a16="http://schemas.microsoft.com/office/drawing/2014/main" id="{898C5415-644A-D143-ABF2-0507601BC637}"/>
              </a:ext>
            </a:extLst>
          </p:cNvPr>
          <p:cNvSpPr>
            <a:spLocks noGrp="1"/>
          </p:cNvSpPr>
          <p:nvPr>
            <p:ph idx="1"/>
          </p:nvPr>
        </p:nvSpPr>
        <p:spPr>
          <a:xfrm>
            <a:off x="5356927" y="365125"/>
            <a:ext cx="5996871" cy="5811837"/>
          </a:xfrm>
        </p:spPr>
        <p:txBody>
          <a:bodyPr anchor="ctr">
            <a:normAutofit/>
          </a:bodyPr>
          <a:lstStyle/>
          <a:p>
            <a:r>
              <a:rPr lang="en-US" sz="2000">
                <a:solidFill>
                  <a:srgbClr val="FFFFFF"/>
                </a:solidFill>
              </a:rPr>
              <a:t>The bases of almost all rules is founded in religion</a:t>
            </a:r>
          </a:p>
          <a:p>
            <a:r>
              <a:rPr lang="en-US" sz="2000">
                <a:solidFill>
                  <a:srgbClr val="FFFFFF"/>
                </a:solidFill>
              </a:rPr>
              <a:t>Though this does change to be more applicable to the situation</a:t>
            </a:r>
          </a:p>
        </p:txBody>
      </p:sp>
    </p:spTree>
    <p:extLst>
      <p:ext uri="{BB962C8B-B14F-4D97-AF65-F5344CB8AC3E}">
        <p14:creationId xmlns:p14="http://schemas.microsoft.com/office/powerpoint/2010/main" val="1377632863"/>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74" name="Picture 2" descr="Ancient Greek Democracy - HISTORY">
            <a:extLst>
              <a:ext uri="{FF2B5EF4-FFF2-40B4-BE49-F238E27FC236}">
                <a16:creationId xmlns:a16="http://schemas.microsoft.com/office/drawing/2014/main" id="{D710409B-858C-8940-9C55-C47DE60E325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1696"/>
          <a:stretch/>
        </p:blipFill>
        <p:spPr bwMode="auto">
          <a:xfrm>
            <a:off x="4117521" y="10"/>
            <a:ext cx="8074479" cy="6857990"/>
          </a:xfrm>
          <a:prstGeom prst="rect">
            <a:avLst/>
          </a:prstGeom>
          <a:noFill/>
          <a:extLst>
            <a:ext uri="{909E8E84-426E-40DD-AFC4-6F175D3DCCD1}">
              <a14:hiddenFill xmlns:a14="http://schemas.microsoft.com/office/drawing/2010/main">
                <a:solidFill>
                  <a:srgbClr val="FFFFFF"/>
                </a:solidFill>
              </a14:hiddenFill>
            </a:ext>
          </a:extLst>
        </p:spPr>
      </p:pic>
      <p:sp>
        <p:nvSpPr>
          <p:cNvPr id="71" name="Freeform: Shape 70">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85980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3" name="Freeform: Shape 72">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431174"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2C6FD48-991B-1E42-97CE-445770ED92FB}"/>
              </a:ext>
            </a:extLst>
          </p:cNvPr>
          <p:cNvSpPr>
            <a:spLocks noGrp="1"/>
          </p:cNvSpPr>
          <p:nvPr>
            <p:ph type="title"/>
          </p:nvPr>
        </p:nvSpPr>
        <p:spPr>
          <a:xfrm>
            <a:off x="804672" y="365125"/>
            <a:ext cx="5266155" cy="1325563"/>
          </a:xfrm>
        </p:spPr>
        <p:txBody>
          <a:bodyPr>
            <a:normAutofit/>
          </a:bodyPr>
          <a:lstStyle/>
          <a:p>
            <a:r>
              <a:rPr lang="en-US" dirty="0"/>
              <a:t>The Greek rules of war</a:t>
            </a:r>
          </a:p>
        </p:txBody>
      </p:sp>
      <p:sp>
        <p:nvSpPr>
          <p:cNvPr id="3" name="Content Placeholder 2">
            <a:extLst>
              <a:ext uri="{FF2B5EF4-FFF2-40B4-BE49-F238E27FC236}">
                <a16:creationId xmlns:a16="http://schemas.microsoft.com/office/drawing/2014/main" id="{66AC010B-6B06-604A-8526-7204761B7147}"/>
              </a:ext>
            </a:extLst>
          </p:cNvPr>
          <p:cNvSpPr>
            <a:spLocks noGrp="1"/>
          </p:cNvSpPr>
          <p:nvPr>
            <p:ph idx="1"/>
          </p:nvPr>
        </p:nvSpPr>
        <p:spPr>
          <a:xfrm>
            <a:off x="804672" y="2022601"/>
            <a:ext cx="3941499" cy="4154361"/>
          </a:xfrm>
        </p:spPr>
        <p:txBody>
          <a:bodyPr>
            <a:normAutofit/>
          </a:bodyPr>
          <a:lstStyle/>
          <a:p>
            <a:r>
              <a:rPr lang="en-GB" sz="1800" i="1" dirty="0"/>
              <a:t>Protection of Sacred Places, People, and Events </a:t>
            </a:r>
            <a:br>
              <a:rPr lang="en-GB" sz="1800" i="1" dirty="0"/>
            </a:br>
            <a:endParaRPr lang="en-GB" sz="1800" i="1" dirty="0"/>
          </a:p>
          <a:p>
            <a:r>
              <a:rPr lang="en-GB" sz="1800" i="1" dirty="0"/>
              <a:t>Immunity for Heralds and Ambassadors </a:t>
            </a:r>
            <a:br>
              <a:rPr lang="en-GB" sz="1800" i="1" dirty="0"/>
            </a:br>
            <a:endParaRPr lang="en-GB" sz="1800" i="1" dirty="0"/>
          </a:p>
          <a:p>
            <a:r>
              <a:rPr lang="en-GB" sz="1800" i="1" dirty="0"/>
              <a:t>Treatment of Enemy Dead </a:t>
            </a:r>
            <a:br>
              <a:rPr lang="en-GB" sz="1800" i="1" dirty="0"/>
            </a:br>
            <a:endParaRPr lang="en-GB" sz="1800" i="1" dirty="0"/>
          </a:p>
          <a:p>
            <a:r>
              <a:rPr lang="en-GB" sz="1800" i="1" dirty="0"/>
              <a:t>Treatment of Captives </a:t>
            </a:r>
            <a:br>
              <a:rPr lang="en-GB" sz="1800" i="1" dirty="0"/>
            </a:br>
            <a:endParaRPr lang="en-GB" sz="1800" dirty="0"/>
          </a:p>
          <a:p>
            <a:endParaRPr lang="en-GB" sz="500" dirty="0"/>
          </a:p>
          <a:p>
            <a:endParaRPr lang="en-GB" sz="500" dirty="0"/>
          </a:p>
          <a:p>
            <a:endParaRPr lang="en-GB" sz="500" dirty="0"/>
          </a:p>
          <a:p>
            <a:endParaRPr lang="en-GB" sz="500" dirty="0"/>
          </a:p>
          <a:p>
            <a:endParaRPr lang="en-GB" sz="500" dirty="0"/>
          </a:p>
          <a:p>
            <a:endParaRPr lang="en-GB" sz="500" dirty="0"/>
          </a:p>
          <a:p>
            <a:endParaRPr lang="en-GB" sz="500" dirty="0"/>
          </a:p>
          <a:p>
            <a:endParaRPr lang="en-GB" sz="500" dirty="0"/>
          </a:p>
          <a:p>
            <a:endParaRPr lang="en-GB" sz="500" dirty="0"/>
          </a:p>
          <a:p>
            <a:endParaRPr lang="en-US" sz="500" dirty="0"/>
          </a:p>
        </p:txBody>
      </p:sp>
    </p:spTree>
    <p:extLst>
      <p:ext uri="{BB962C8B-B14F-4D97-AF65-F5344CB8AC3E}">
        <p14:creationId xmlns:p14="http://schemas.microsoft.com/office/powerpoint/2010/main" val="2365511476"/>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a:extLst>
              <a:ext uri="{FF2B5EF4-FFF2-40B4-BE49-F238E27FC236}">
                <a16:creationId xmlns:a16="http://schemas.microsoft.com/office/drawing/2014/main" id="{64E585EA-75FD-4025-8270-F66A58A15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43E803A-3519-9D4A-822E-C6AB666B5F2D}"/>
              </a:ext>
            </a:extLst>
          </p:cNvPr>
          <p:cNvSpPr>
            <a:spLocks noGrp="1"/>
          </p:cNvSpPr>
          <p:nvPr>
            <p:ph type="title"/>
          </p:nvPr>
        </p:nvSpPr>
        <p:spPr>
          <a:xfrm>
            <a:off x="833002" y="365125"/>
            <a:ext cx="10520702" cy="1325563"/>
          </a:xfrm>
        </p:spPr>
        <p:txBody>
          <a:bodyPr>
            <a:normAutofit/>
          </a:bodyPr>
          <a:lstStyle/>
          <a:p>
            <a:r>
              <a:rPr lang="en-US">
                <a:solidFill>
                  <a:srgbClr val="FFFFFF"/>
                </a:solidFill>
              </a:rPr>
              <a:t>Other factors</a:t>
            </a:r>
          </a:p>
        </p:txBody>
      </p:sp>
      <p:sp>
        <p:nvSpPr>
          <p:cNvPr id="3" name="Content Placeholder 2">
            <a:extLst>
              <a:ext uri="{FF2B5EF4-FFF2-40B4-BE49-F238E27FC236}">
                <a16:creationId xmlns:a16="http://schemas.microsoft.com/office/drawing/2014/main" id="{8A3BAC83-6ADB-5849-8790-BF5756592CDF}"/>
              </a:ext>
            </a:extLst>
          </p:cNvPr>
          <p:cNvSpPr>
            <a:spLocks noGrp="1"/>
          </p:cNvSpPr>
          <p:nvPr>
            <p:ph idx="1"/>
          </p:nvPr>
        </p:nvSpPr>
        <p:spPr>
          <a:xfrm>
            <a:off x="838201" y="2022601"/>
            <a:ext cx="10515598" cy="4154361"/>
          </a:xfrm>
        </p:spPr>
        <p:txBody>
          <a:bodyPr>
            <a:normAutofit/>
          </a:bodyPr>
          <a:lstStyle/>
          <a:p>
            <a:r>
              <a:rPr lang="en-GB" sz="2000" dirty="0">
                <a:solidFill>
                  <a:srgbClr val="FFFFFF"/>
                </a:solidFill>
              </a:rPr>
              <a:t>Battles should be fought during the (summer) campaigning season</a:t>
            </a:r>
          </a:p>
          <a:p>
            <a:r>
              <a:rPr lang="en-GB" sz="2000" dirty="0">
                <a:solidFill>
                  <a:srgbClr val="FFFFFF"/>
                </a:solidFill>
              </a:rPr>
              <a:t>Use of non-hoplite arms should be limited</a:t>
            </a:r>
          </a:p>
          <a:p>
            <a:r>
              <a:rPr lang="en-GB" sz="2000" dirty="0">
                <a:solidFill>
                  <a:srgbClr val="FFFFFF"/>
                </a:solidFill>
              </a:rPr>
              <a:t>Pursuit of defeated and retreating opponents should be limited</a:t>
            </a:r>
          </a:p>
          <a:p>
            <a:r>
              <a:rPr lang="en-GB" sz="2000" dirty="0">
                <a:solidFill>
                  <a:srgbClr val="FFFFFF"/>
                </a:solidFill>
              </a:rPr>
              <a:t>Punishment of surrendered soldiers should be restrained </a:t>
            </a:r>
          </a:p>
          <a:p>
            <a:r>
              <a:rPr lang="en-GB" sz="2000" dirty="0">
                <a:solidFill>
                  <a:srgbClr val="FFFFFF"/>
                </a:solidFill>
              </a:rPr>
              <a:t>Non-combatants should not be the primary targets of attack </a:t>
            </a:r>
          </a:p>
          <a:p>
            <a:r>
              <a:rPr lang="en-GB" sz="2000" dirty="0">
                <a:solidFill>
                  <a:srgbClr val="FFFFFF"/>
                </a:solidFill>
              </a:rPr>
              <a:t>Limited vs Total Warfare</a:t>
            </a:r>
          </a:p>
          <a:p>
            <a:endParaRPr lang="en-US" sz="2000" dirty="0">
              <a:solidFill>
                <a:srgbClr val="FFFFFF"/>
              </a:solidFill>
            </a:endParaRPr>
          </a:p>
        </p:txBody>
      </p:sp>
    </p:spTree>
    <p:extLst>
      <p:ext uri="{BB962C8B-B14F-4D97-AF65-F5344CB8AC3E}">
        <p14:creationId xmlns:p14="http://schemas.microsoft.com/office/powerpoint/2010/main" val="924177573"/>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4100" name="Rectangle 70">
            <a:extLst>
              <a:ext uri="{FF2B5EF4-FFF2-40B4-BE49-F238E27FC236}">
                <a16:creationId xmlns:a16="http://schemas.microsoft.com/office/drawing/2014/main" id="{EE1FC7B4-E4A7-4452-B413-1A623E3A7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bg1">
              <a:alpha val="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13">
            <a:extLst>
              <a:ext uri="{FF2B5EF4-FFF2-40B4-BE49-F238E27FC236}">
                <a16:creationId xmlns:a16="http://schemas.microsoft.com/office/drawing/2014/main" id="{E0709AF0-24F0-4486-B189-BE6386BD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Freeform 11">
            <a:extLst>
              <a:ext uri="{FF2B5EF4-FFF2-40B4-BE49-F238E27FC236}">
                <a16:creationId xmlns:a16="http://schemas.microsoft.com/office/drawing/2014/main" id="{FBE3B62F-5853-4A3C-B050-6186351A71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912A934-5A86-E242-81CA-57A76DAAD69A}"/>
              </a:ext>
            </a:extLst>
          </p:cNvPr>
          <p:cNvSpPr>
            <a:spLocks noGrp="1"/>
          </p:cNvSpPr>
          <p:nvPr>
            <p:ph type="title"/>
          </p:nvPr>
        </p:nvSpPr>
        <p:spPr>
          <a:xfrm>
            <a:off x="833002" y="448253"/>
            <a:ext cx="10520702" cy="1325563"/>
          </a:xfrm>
        </p:spPr>
        <p:txBody>
          <a:bodyPr>
            <a:normAutofit/>
          </a:bodyPr>
          <a:lstStyle/>
          <a:p>
            <a:r>
              <a:rPr lang="en-US" dirty="0"/>
              <a:t>War Crimes or not</a:t>
            </a:r>
          </a:p>
        </p:txBody>
      </p:sp>
      <p:sp>
        <p:nvSpPr>
          <p:cNvPr id="3" name="Content Placeholder 2">
            <a:extLst>
              <a:ext uri="{FF2B5EF4-FFF2-40B4-BE49-F238E27FC236}">
                <a16:creationId xmlns:a16="http://schemas.microsoft.com/office/drawing/2014/main" id="{9C4C74DB-385F-3E42-BA73-BD41081CF02E}"/>
              </a:ext>
            </a:extLst>
          </p:cNvPr>
          <p:cNvSpPr>
            <a:spLocks noGrp="1"/>
          </p:cNvSpPr>
          <p:nvPr>
            <p:ph idx="1"/>
          </p:nvPr>
        </p:nvSpPr>
        <p:spPr>
          <a:xfrm>
            <a:off x="838200" y="2191807"/>
            <a:ext cx="4936067" cy="3985155"/>
          </a:xfrm>
        </p:spPr>
        <p:txBody>
          <a:bodyPr>
            <a:normAutofit/>
          </a:bodyPr>
          <a:lstStyle/>
          <a:p>
            <a:r>
              <a:rPr lang="en-GB" sz="1700" dirty="0"/>
              <a:t>Athenians had fortified the sacred precinct of </a:t>
            </a:r>
            <a:r>
              <a:rPr lang="en-GB" sz="1700" dirty="0" err="1"/>
              <a:t>Delium</a:t>
            </a:r>
            <a:endParaRPr lang="en-GB" sz="1700" dirty="0"/>
          </a:p>
          <a:p>
            <a:r>
              <a:rPr lang="en-US" sz="1700" dirty="0"/>
              <a:t>Argos changed the date of a festival </a:t>
            </a:r>
          </a:p>
          <a:p>
            <a:r>
              <a:rPr lang="en-US" sz="1700" dirty="0"/>
              <a:t>Xerxes </a:t>
            </a:r>
            <a:r>
              <a:rPr lang="en-US" sz="1700" dirty="0" err="1"/>
              <a:t>ambassasors</a:t>
            </a:r>
            <a:endParaRPr lang="en-US" sz="1700" dirty="0"/>
          </a:p>
          <a:p>
            <a:r>
              <a:rPr lang="en-US" sz="1700" dirty="0"/>
              <a:t>The treatment of Leonidas</a:t>
            </a:r>
          </a:p>
          <a:p>
            <a:r>
              <a:rPr lang="en-US" sz="1700" dirty="0"/>
              <a:t>Sparta vs Argos </a:t>
            </a:r>
          </a:p>
          <a:p>
            <a:r>
              <a:rPr lang="en-US" sz="1700" dirty="0"/>
              <a:t>Euripides’ </a:t>
            </a:r>
            <a:r>
              <a:rPr lang="en-US" sz="1700" dirty="0" err="1"/>
              <a:t>Heracleidae</a:t>
            </a:r>
            <a:endParaRPr lang="en-US" sz="1700" dirty="0"/>
          </a:p>
          <a:p>
            <a:r>
              <a:rPr lang="en-US" sz="1700" dirty="0"/>
              <a:t>The sieges of Plataea, Mytilene, and Melos </a:t>
            </a:r>
          </a:p>
          <a:p>
            <a:r>
              <a:rPr lang="en-US" sz="1700" dirty="0"/>
              <a:t>Spartan Kings</a:t>
            </a:r>
          </a:p>
          <a:p>
            <a:r>
              <a:rPr lang="en-US" sz="1700" dirty="0"/>
              <a:t>Chios and the </a:t>
            </a:r>
            <a:r>
              <a:rPr lang="en-US" sz="1700" dirty="0" err="1"/>
              <a:t>Corrinthians</a:t>
            </a:r>
            <a:endParaRPr lang="en-US" sz="1700" dirty="0"/>
          </a:p>
          <a:p>
            <a:r>
              <a:rPr lang="en-US" sz="1700" dirty="0"/>
              <a:t>Sparta and Marathon </a:t>
            </a:r>
          </a:p>
          <a:p>
            <a:pPr marL="0" indent="0">
              <a:buNone/>
            </a:pPr>
            <a:endParaRPr lang="en-US" sz="1700" dirty="0"/>
          </a:p>
          <a:p>
            <a:endParaRPr lang="en-US" sz="1700" dirty="0"/>
          </a:p>
        </p:txBody>
      </p:sp>
      <p:pic>
        <p:nvPicPr>
          <p:cNvPr id="4098" name="Picture 2" descr="The destruction of the Parthenon | Aristotle, Greek tourist guide">
            <a:extLst>
              <a:ext uri="{FF2B5EF4-FFF2-40B4-BE49-F238E27FC236}">
                <a16:creationId xmlns:a16="http://schemas.microsoft.com/office/drawing/2014/main" id="{1F1A1BC7-B254-5048-A7DB-0377BA4AE19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417734" y="2826993"/>
            <a:ext cx="4935970" cy="27147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6530643"/>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23AD36-AFF3-C740-A042-D7D98997B8FF}"/>
              </a:ext>
            </a:extLst>
          </p:cNvPr>
          <p:cNvSpPr>
            <a:spLocks noGrp="1"/>
          </p:cNvSpPr>
          <p:nvPr>
            <p:ph type="title"/>
          </p:nvPr>
        </p:nvSpPr>
        <p:spPr>
          <a:xfrm>
            <a:off x="838200" y="365125"/>
            <a:ext cx="6254496" cy="1828800"/>
          </a:xfrm>
        </p:spPr>
        <p:txBody>
          <a:bodyPr>
            <a:normAutofit/>
          </a:bodyPr>
          <a:lstStyle/>
          <a:p>
            <a:r>
              <a:rPr lang="en-US" dirty="0"/>
              <a:t>How Morals were adjusted</a:t>
            </a:r>
          </a:p>
        </p:txBody>
      </p:sp>
      <p:sp>
        <p:nvSpPr>
          <p:cNvPr id="3" name="Content Placeholder 2">
            <a:extLst>
              <a:ext uri="{FF2B5EF4-FFF2-40B4-BE49-F238E27FC236}">
                <a16:creationId xmlns:a16="http://schemas.microsoft.com/office/drawing/2014/main" id="{62AD46AB-F172-D849-941D-CDFF64DC2FBD}"/>
              </a:ext>
            </a:extLst>
          </p:cNvPr>
          <p:cNvSpPr>
            <a:spLocks noGrp="1"/>
          </p:cNvSpPr>
          <p:nvPr>
            <p:ph idx="1"/>
          </p:nvPr>
        </p:nvSpPr>
        <p:spPr>
          <a:xfrm>
            <a:off x="838200" y="2322576"/>
            <a:ext cx="6254496" cy="3858768"/>
          </a:xfrm>
        </p:spPr>
        <p:txBody>
          <a:bodyPr>
            <a:normAutofit/>
          </a:bodyPr>
          <a:lstStyle/>
          <a:p>
            <a:r>
              <a:rPr lang="en-US" sz="2400" dirty="0"/>
              <a:t>What I expected to find when I began looking at this was that the severity of war crimes was influenced by the scale of the conflict however it seems more tactical and evolutionary than that. We do have some cases where a city would be slaughtered in order to prevent future conflict however the majority of cases it just seems to have been done because it is allowed and there was not rule or honorable repercussion saying it shouldn’t be done.</a:t>
            </a:r>
          </a:p>
        </p:txBody>
      </p:sp>
      <p:pic>
        <p:nvPicPr>
          <p:cNvPr id="5122" name="Picture 2" descr="Themis | Greek goddess | Britannica">
            <a:extLst>
              <a:ext uri="{FF2B5EF4-FFF2-40B4-BE49-F238E27FC236}">
                <a16:creationId xmlns:a16="http://schemas.microsoft.com/office/drawing/2014/main" id="{A3367DC4-95A4-8243-95FF-AA3AE387BBC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28" r="-1" b="-1"/>
          <a:stretch/>
        </p:blipFill>
        <p:spPr bwMode="auto">
          <a:xfrm>
            <a:off x="7552266" y="10"/>
            <a:ext cx="4639733"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12041620"/>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a:extLst>
              <a:ext uri="{FF2B5EF4-FFF2-40B4-BE49-F238E27FC236}">
                <a16:creationId xmlns:a16="http://schemas.microsoft.com/office/drawing/2014/main" id="{64E585EA-75FD-4025-8270-F66A58A15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538272A-D958-4842-AFA3-05E76D21D24C}"/>
              </a:ext>
            </a:extLst>
          </p:cNvPr>
          <p:cNvSpPr>
            <a:spLocks noGrp="1"/>
          </p:cNvSpPr>
          <p:nvPr>
            <p:ph type="title"/>
          </p:nvPr>
        </p:nvSpPr>
        <p:spPr>
          <a:xfrm>
            <a:off x="833002" y="365125"/>
            <a:ext cx="10520702" cy="1325563"/>
          </a:xfrm>
        </p:spPr>
        <p:txBody>
          <a:bodyPr>
            <a:normAutofit/>
          </a:bodyPr>
          <a:lstStyle/>
          <a:p>
            <a:r>
              <a:rPr lang="en-US">
                <a:solidFill>
                  <a:srgbClr val="FFFFFF"/>
                </a:solidFill>
              </a:rPr>
              <a:t>Bibliography</a:t>
            </a:r>
          </a:p>
        </p:txBody>
      </p:sp>
      <p:sp>
        <p:nvSpPr>
          <p:cNvPr id="3" name="Content Placeholder 2">
            <a:extLst>
              <a:ext uri="{FF2B5EF4-FFF2-40B4-BE49-F238E27FC236}">
                <a16:creationId xmlns:a16="http://schemas.microsoft.com/office/drawing/2014/main" id="{E83DF7F3-8009-8949-9DAA-97A62A8BF959}"/>
              </a:ext>
            </a:extLst>
          </p:cNvPr>
          <p:cNvSpPr>
            <a:spLocks noGrp="1"/>
          </p:cNvSpPr>
          <p:nvPr>
            <p:ph idx="1"/>
          </p:nvPr>
        </p:nvSpPr>
        <p:spPr>
          <a:xfrm>
            <a:off x="838201" y="2022601"/>
            <a:ext cx="10515598" cy="4154361"/>
          </a:xfrm>
        </p:spPr>
        <p:txBody>
          <a:bodyPr>
            <a:normAutofit fontScale="70000" lnSpcReduction="20000"/>
          </a:bodyPr>
          <a:lstStyle/>
          <a:p>
            <a:r>
              <a:rPr lang="en-GB" dirty="0"/>
              <a:t>Hans Van Wees (2016). </a:t>
            </a:r>
            <a:r>
              <a:rPr lang="en-GB" i="1" dirty="0"/>
              <a:t>Greek warfare : myths and realities.</a:t>
            </a:r>
            <a:r>
              <a:rPr lang="en-GB" dirty="0"/>
              <a:t> Bloomsbury.</a:t>
            </a:r>
          </a:p>
          <a:p>
            <a:r>
              <a:rPr lang="en-GB" dirty="0" err="1"/>
              <a:t>Lanni</a:t>
            </a:r>
            <a:r>
              <a:rPr lang="en-GB" dirty="0"/>
              <a:t>, A. (2008). The Laws of War in Ancient Greece. </a:t>
            </a:r>
            <a:r>
              <a:rPr lang="en-GB" i="1" dirty="0"/>
              <a:t>Law and History Review</a:t>
            </a:r>
            <a:r>
              <a:rPr lang="en-GB" dirty="0"/>
              <a:t>, 26(3), pp.469–489.</a:t>
            </a:r>
          </a:p>
          <a:p>
            <a:r>
              <a:rPr lang="en-GB" dirty="0"/>
              <a:t>Law, H.H. (1919). Atrocities in Greek Warfare. </a:t>
            </a:r>
            <a:r>
              <a:rPr lang="en-GB" i="1" dirty="0"/>
              <a:t>The Classical Journal</a:t>
            </a:r>
            <a:r>
              <a:rPr lang="en-GB" dirty="0"/>
              <a:t>, [online] 15(3), pp.132–147. Available at: https://www-</a:t>
            </a:r>
            <a:r>
              <a:rPr lang="en-GB" dirty="0" err="1"/>
              <a:t>jstor</a:t>
            </a:r>
            <a:r>
              <a:rPr lang="en-GB" dirty="0"/>
              <a:t>-</a:t>
            </a:r>
            <a:r>
              <a:rPr lang="en-GB" dirty="0" err="1"/>
              <a:t>org.ezproxy.uwtsd.ac.uk</a:t>
            </a:r>
            <a:r>
              <a:rPr lang="en-GB" dirty="0"/>
              <a:t>/stable/3287836?Search=</a:t>
            </a:r>
            <a:r>
              <a:rPr lang="en-GB" dirty="0" err="1"/>
              <a:t>yes&amp;resultItemClick</a:t>
            </a:r>
            <a:r>
              <a:rPr lang="en-GB" dirty="0"/>
              <a:t>=</a:t>
            </a:r>
            <a:r>
              <a:rPr lang="en-GB" dirty="0" err="1"/>
              <a:t>true&amp;searchText</a:t>
            </a:r>
            <a:r>
              <a:rPr lang="en-GB" dirty="0"/>
              <a:t>=</a:t>
            </a:r>
            <a:r>
              <a:rPr lang="en-GB" dirty="0" err="1"/>
              <a:t>atrocities+in+greek+warfare&amp;searchUri</a:t>
            </a:r>
            <a:r>
              <a:rPr lang="en-GB" dirty="0"/>
              <a:t>=%2Faction%2FdoBasicSearch%3FQuery%3Datrocities%2Bin%2Bgreek%2Bwarfare%26acc%3Don%26wc%3Don%26fc%3Doff%26group%3Dnone%26refreqid%3Dsearch%253A19d08735fa37b1358c78b075ea9ab9db&amp;ab_segments=0%2Fbasic_search_gsv2%2Fcontrol&amp;refreqid=fastly-default%3A7958b7bf6936a255a8ba6158f5c9d866&amp;seq=1#metadata_info_tab_contents [Accessed 2 Jun. 2021].</a:t>
            </a:r>
          </a:p>
          <a:p>
            <a:r>
              <a:rPr lang="en-GB" dirty="0"/>
              <a:t>Thucydides (1966). </a:t>
            </a:r>
            <a:r>
              <a:rPr lang="en-GB" i="1" dirty="0"/>
              <a:t>The Peloponnesian Wars</a:t>
            </a:r>
            <a:r>
              <a:rPr lang="en-GB" dirty="0"/>
              <a:t>. Translated by B. Jowett. London: New English Library.</a:t>
            </a:r>
          </a:p>
          <a:p>
            <a:r>
              <a:rPr lang="en-GB" dirty="0"/>
              <a:t>Total war | military. (2019). In: </a:t>
            </a:r>
            <a:r>
              <a:rPr lang="en-GB" i="1" dirty="0" err="1"/>
              <a:t>Encyclopædia</a:t>
            </a:r>
            <a:r>
              <a:rPr lang="en-GB" i="1" dirty="0"/>
              <a:t> Britannica</a:t>
            </a:r>
            <a:r>
              <a:rPr lang="en-GB" dirty="0"/>
              <a:t>. [online] Available at: https://</a:t>
            </a:r>
            <a:r>
              <a:rPr lang="en-GB" dirty="0" err="1"/>
              <a:t>www.britannica.com</a:t>
            </a:r>
            <a:r>
              <a:rPr lang="en-GB" dirty="0"/>
              <a:t>/topic/total-war.</a:t>
            </a:r>
          </a:p>
        </p:txBody>
      </p:sp>
    </p:spTree>
    <p:extLst>
      <p:ext uri="{BB962C8B-B14F-4D97-AF65-F5344CB8AC3E}">
        <p14:creationId xmlns:p14="http://schemas.microsoft.com/office/powerpoint/2010/main" val="2261452432"/>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6323</TotalTime>
  <Words>572</Words>
  <Application>Microsoft Macintosh PowerPoint</Application>
  <PresentationFormat>Widescreen</PresentationFormat>
  <Paragraphs>58</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 War crimes in classical Greece: a comparison between events in the Peloponnesian war and how the severity of battle leads to the adjustment of morals</vt:lpstr>
      <vt:lpstr>Contents</vt:lpstr>
      <vt:lpstr>Peloponnesian War</vt:lpstr>
      <vt:lpstr>How actions are designated as war crimes</vt:lpstr>
      <vt:lpstr>The Greek rules of war</vt:lpstr>
      <vt:lpstr>Other factors</vt:lpstr>
      <vt:lpstr>War Crimes or not</vt:lpstr>
      <vt:lpstr>How Morals were adjusted</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war crimes in classical Greece: a comparison between the Peloponnesian war and ........ and how the severity of war leads to the adjustment of morals</dc:title>
  <dc:creator>Harry Miles Watkin (1705831)</dc:creator>
  <cp:lastModifiedBy>Harry Miles Watkin (1705831)</cp:lastModifiedBy>
  <cp:revision>28</cp:revision>
  <dcterms:created xsi:type="dcterms:W3CDTF">2021-05-29T17:41:29Z</dcterms:created>
  <dcterms:modified xsi:type="dcterms:W3CDTF">2021-06-03T22:37:47Z</dcterms:modified>
</cp:coreProperties>
</file>