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648" r:id="rId2"/>
  </p:sldMasterIdLst>
  <p:notesMasterIdLst>
    <p:notesMasterId r:id="rId42"/>
  </p:notesMasterIdLst>
  <p:sldIdLst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85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302" r:id="rId28"/>
    <p:sldId id="301" r:id="rId29"/>
    <p:sldId id="300" r:id="rId30"/>
    <p:sldId id="299" r:id="rId31"/>
    <p:sldId id="298" r:id="rId32"/>
    <p:sldId id="297" r:id="rId33"/>
    <p:sldId id="295" r:id="rId34"/>
    <p:sldId id="294" r:id="rId35"/>
    <p:sldId id="293" r:id="rId36"/>
    <p:sldId id="292" r:id="rId37"/>
    <p:sldId id="291" r:id="rId38"/>
    <p:sldId id="288" r:id="rId39"/>
    <p:sldId id="287" r:id="rId40"/>
    <p:sldId id="283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26C96C-AB56-D5B8-A618-7B656F9D200B}" v="37" dt="2020-11-24T21:33:48.358"/>
    <p1510:client id="{74A181B0-F6A4-7721-1F46-BF28707088D0}" v="395" dt="2020-11-25T09:55:09.629"/>
    <p1510:client id="{B64FDE1B-1EB4-2738-6043-EF53742D8DF4}" v="93" dt="2020-11-24T22:14:26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0196" autoAdjust="0"/>
  </p:normalViewPr>
  <p:slideViewPr>
    <p:cSldViewPr snapToGrid="0">
      <p:cViewPr varScale="1">
        <p:scale>
          <a:sx n="65" d="100"/>
          <a:sy n="65" d="100"/>
        </p:scale>
        <p:origin x="912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6A779-9796-461F-AB3A-AD3E0AFB2BEB}" type="doc">
      <dgm:prSet loTypeId="urn:microsoft.com/office/officeart/2005/8/layout/pyramid4" loCatId="pyramid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4D6F9574-BAC9-4FCB-8632-D8F38F1CBB6B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D86E43-0335-4047-9A71-45EBDB330C47}" type="parTrans" cxnId="{B7404A24-2567-4903-AA4E-5D2CA1966191}">
      <dgm:prSet/>
      <dgm:spPr/>
      <dgm:t>
        <a:bodyPr/>
        <a:lstStyle/>
        <a:p>
          <a:endParaRPr lang="en-GB"/>
        </a:p>
      </dgm:t>
    </dgm:pt>
    <dgm:pt modelId="{48507D37-3887-43DB-BB48-1C7BB090EBF8}" type="sibTrans" cxnId="{B7404A24-2567-4903-AA4E-5D2CA1966191}">
      <dgm:prSet/>
      <dgm:spPr/>
      <dgm:t>
        <a:bodyPr/>
        <a:lstStyle/>
        <a:p>
          <a:endParaRPr lang="en-GB"/>
        </a:p>
      </dgm:t>
    </dgm:pt>
    <dgm:pt modelId="{9E394D57-DB62-4948-82AC-104FC34756D9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gm:t>
    </dgm:pt>
    <dgm:pt modelId="{F3C783DA-C44E-4F6D-B50A-A762C4844F93}" type="parTrans" cxnId="{9B971BA2-9948-48B7-B1FB-FF1414236BF9}">
      <dgm:prSet/>
      <dgm:spPr/>
      <dgm:t>
        <a:bodyPr/>
        <a:lstStyle/>
        <a:p>
          <a:endParaRPr lang="en-GB"/>
        </a:p>
      </dgm:t>
    </dgm:pt>
    <dgm:pt modelId="{3FB5522B-9487-4D7D-A80B-913B5C07C051}" type="sibTrans" cxnId="{9B971BA2-9948-48B7-B1FB-FF1414236BF9}">
      <dgm:prSet/>
      <dgm:spPr/>
      <dgm:t>
        <a:bodyPr/>
        <a:lstStyle/>
        <a:p>
          <a:endParaRPr lang="en-GB"/>
        </a:p>
      </dgm:t>
    </dgm:pt>
    <dgm:pt modelId="{6C8F8A07-912B-4C5C-B679-64080995A4B0}">
      <dgm:prSet phldrT="[Text]"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gm:t>
    </dgm:pt>
    <dgm:pt modelId="{5B7E1D18-74AE-479B-944B-D02D0F26863F}" type="parTrans" cxnId="{A4EA7592-FD21-4319-9E23-E8D037D6C04B}">
      <dgm:prSet/>
      <dgm:spPr/>
      <dgm:t>
        <a:bodyPr/>
        <a:lstStyle/>
        <a:p>
          <a:endParaRPr lang="en-GB"/>
        </a:p>
      </dgm:t>
    </dgm:pt>
    <dgm:pt modelId="{53E00A00-04B7-47CC-A069-2C42D687DE36}" type="sibTrans" cxnId="{A4EA7592-FD21-4319-9E23-E8D037D6C04B}">
      <dgm:prSet/>
      <dgm:spPr/>
      <dgm:t>
        <a:bodyPr/>
        <a:lstStyle/>
        <a:p>
          <a:endParaRPr lang="en-GB"/>
        </a:p>
      </dgm:t>
    </dgm:pt>
    <dgm:pt modelId="{CC9629FD-8C43-43E1-A218-A0122674E7C7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gm:t>
    </dgm:pt>
    <dgm:pt modelId="{8DF5D35E-1DD0-42FF-8333-2D011C6C0A7C}" type="parTrans" cxnId="{8DD837E7-2AB2-492C-AF16-B906712F96CC}">
      <dgm:prSet/>
      <dgm:spPr/>
      <dgm:t>
        <a:bodyPr/>
        <a:lstStyle/>
        <a:p>
          <a:endParaRPr lang="en-GB"/>
        </a:p>
      </dgm:t>
    </dgm:pt>
    <dgm:pt modelId="{9E7EB1D9-98CE-498E-AC87-4E8439509FC2}" type="sibTrans" cxnId="{8DD837E7-2AB2-492C-AF16-B906712F96CC}">
      <dgm:prSet/>
      <dgm:spPr/>
      <dgm:t>
        <a:bodyPr/>
        <a:lstStyle/>
        <a:p>
          <a:endParaRPr lang="en-GB"/>
        </a:p>
      </dgm:t>
    </dgm:pt>
    <dgm:pt modelId="{FD475152-7986-4FAA-879E-4AF9DDC86693}" type="pres">
      <dgm:prSet presAssocID="{4CF6A779-9796-461F-AB3A-AD3E0AFB2BEB}" presName="compositeShape" presStyleCnt="0">
        <dgm:presLayoutVars>
          <dgm:chMax val="9"/>
          <dgm:dir/>
          <dgm:resizeHandles val="exact"/>
        </dgm:presLayoutVars>
      </dgm:prSet>
      <dgm:spPr/>
    </dgm:pt>
    <dgm:pt modelId="{9B93A195-0F8D-4B4F-97E4-E4B2D963C71A}" type="pres">
      <dgm:prSet presAssocID="{4CF6A779-9796-461F-AB3A-AD3E0AFB2BEB}" presName="triangle1" presStyleLbl="node1" presStyleIdx="0" presStyleCnt="4">
        <dgm:presLayoutVars>
          <dgm:bulletEnabled val="1"/>
        </dgm:presLayoutVars>
      </dgm:prSet>
      <dgm:spPr/>
    </dgm:pt>
    <dgm:pt modelId="{C007453D-10E1-4A79-8724-ABA0CA19DF40}" type="pres">
      <dgm:prSet presAssocID="{4CF6A779-9796-461F-AB3A-AD3E0AFB2BEB}" presName="triangle2" presStyleLbl="node1" presStyleIdx="1" presStyleCnt="4">
        <dgm:presLayoutVars>
          <dgm:bulletEnabled val="1"/>
        </dgm:presLayoutVars>
      </dgm:prSet>
      <dgm:spPr/>
    </dgm:pt>
    <dgm:pt modelId="{C1F44B65-64DB-487F-B9A3-16F3FFBC7F53}" type="pres">
      <dgm:prSet presAssocID="{4CF6A779-9796-461F-AB3A-AD3E0AFB2BEB}" presName="triangle3" presStyleLbl="node1" presStyleIdx="2" presStyleCnt="4">
        <dgm:presLayoutVars>
          <dgm:bulletEnabled val="1"/>
        </dgm:presLayoutVars>
      </dgm:prSet>
      <dgm:spPr/>
    </dgm:pt>
    <dgm:pt modelId="{CCDDDF67-CDA7-4AE4-9498-E4B70DFD685C}" type="pres">
      <dgm:prSet presAssocID="{4CF6A779-9796-461F-AB3A-AD3E0AFB2BEB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B7404A24-2567-4903-AA4E-5D2CA1966191}" srcId="{4CF6A779-9796-461F-AB3A-AD3E0AFB2BEB}" destId="{4D6F9574-BAC9-4FCB-8632-D8F38F1CBB6B}" srcOrd="0" destOrd="0" parTransId="{FCD86E43-0335-4047-9A71-45EBDB330C47}" sibTransId="{48507D37-3887-43DB-BB48-1C7BB090EBF8}"/>
    <dgm:cxn modelId="{B44F8378-06DC-48EE-9ACB-F2EC356B22FD}" type="presOf" srcId="{6C8F8A07-912B-4C5C-B679-64080995A4B0}" destId="{C1F44B65-64DB-487F-B9A3-16F3FFBC7F53}" srcOrd="0" destOrd="0" presId="urn:microsoft.com/office/officeart/2005/8/layout/pyramid4"/>
    <dgm:cxn modelId="{A4EA7592-FD21-4319-9E23-E8D037D6C04B}" srcId="{4CF6A779-9796-461F-AB3A-AD3E0AFB2BEB}" destId="{6C8F8A07-912B-4C5C-B679-64080995A4B0}" srcOrd="2" destOrd="0" parTransId="{5B7E1D18-74AE-479B-944B-D02D0F26863F}" sibTransId="{53E00A00-04B7-47CC-A069-2C42D687DE36}"/>
    <dgm:cxn modelId="{9B971BA2-9948-48B7-B1FB-FF1414236BF9}" srcId="{4CF6A779-9796-461F-AB3A-AD3E0AFB2BEB}" destId="{9E394D57-DB62-4948-82AC-104FC34756D9}" srcOrd="1" destOrd="0" parTransId="{F3C783DA-C44E-4F6D-B50A-A762C4844F93}" sibTransId="{3FB5522B-9487-4D7D-A80B-913B5C07C051}"/>
    <dgm:cxn modelId="{A963F5A5-ABFD-4DE4-994E-30F736D62C62}" type="presOf" srcId="{4CF6A779-9796-461F-AB3A-AD3E0AFB2BEB}" destId="{FD475152-7986-4FAA-879E-4AF9DDC86693}" srcOrd="0" destOrd="0" presId="urn:microsoft.com/office/officeart/2005/8/layout/pyramid4"/>
    <dgm:cxn modelId="{9F482BAE-F0C5-43A0-ADB6-0A3564342FF4}" type="presOf" srcId="{CC9629FD-8C43-43E1-A218-A0122674E7C7}" destId="{CCDDDF67-CDA7-4AE4-9498-E4B70DFD685C}" srcOrd="0" destOrd="0" presId="urn:microsoft.com/office/officeart/2005/8/layout/pyramid4"/>
    <dgm:cxn modelId="{C1F36CC5-0A74-4B5A-AF07-EC5F35555C36}" type="presOf" srcId="{4D6F9574-BAC9-4FCB-8632-D8F38F1CBB6B}" destId="{9B93A195-0F8D-4B4F-97E4-E4B2D963C71A}" srcOrd="0" destOrd="0" presId="urn:microsoft.com/office/officeart/2005/8/layout/pyramid4"/>
    <dgm:cxn modelId="{8DD837E7-2AB2-492C-AF16-B906712F96CC}" srcId="{4CF6A779-9796-461F-AB3A-AD3E0AFB2BEB}" destId="{CC9629FD-8C43-43E1-A218-A0122674E7C7}" srcOrd="3" destOrd="0" parTransId="{8DF5D35E-1DD0-42FF-8333-2D011C6C0A7C}" sibTransId="{9E7EB1D9-98CE-498E-AC87-4E8439509FC2}"/>
    <dgm:cxn modelId="{E37589F8-0EC0-41FC-ACE4-910693933D8E}" type="presOf" srcId="{9E394D57-DB62-4948-82AC-104FC34756D9}" destId="{C007453D-10E1-4A79-8724-ABA0CA19DF40}" srcOrd="0" destOrd="0" presId="urn:microsoft.com/office/officeart/2005/8/layout/pyramid4"/>
    <dgm:cxn modelId="{6E8B2B31-2E07-4E6D-9CC7-906B464F836A}" type="presParOf" srcId="{FD475152-7986-4FAA-879E-4AF9DDC86693}" destId="{9B93A195-0F8D-4B4F-97E4-E4B2D963C71A}" srcOrd="0" destOrd="0" presId="urn:microsoft.com/office/officeart/2005/8/layout/pyramid4"/>
    <dgm:cxn modelId="{CE09BB0D-F125-4077-A0C8-AB24C7482798}" type="presParOf" srcId="{FD475152-7986-4FAA-879E-4AF9DDC86693}" destId="{C007453D-10E1-4A79-8724-ABA0CA19DF40}" srcOrd="1" destOrd="0" presId="urn:microsoft.com/office/officeart/2005/8/layout/pyramid4"/>
    <dgm:cxn modelId="{A94275FB-CFD4-448D-80BE-FA6332D8A385}" type="presParOf" srcId="{FD475152-7986-4FAA-879E-4AF9DDC86693}" destId="{C1F44B65-64DB-487F-B9A3-16F3FFBC7F53}" srcOrd="2" destOrd="0" presId="urn:microsoft.com/office/officeart/2005/8/layout/pyramid4"/>
    <dgm:cxn modelId="{B03CA959-1DA1-40A5-928D-017AFBAB7541}" type="presParOf" srcId="{FD475152-7986-4FAA-879E-4AF9DDC86693}" destId="{CCDDDF67-CDA7-4AE4-9498-E4B70DFD685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3A195-0F8D-4B4F-97E4-E4B2D963C71A}">
      <dsp:nvSpPr>
        <dsp:cNvPr id="0" name=""/>
        <dsp:cNvSpPr/>
      </dsp:nvSpPr>
      <dsp:spPr>
        <a:xfrm>
          <a:off x="4169664" y="0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13732" y="1088136"/>
        <a:ext cx="1088136" cy="1088136"/>
      </dsp:txXfrm>
    </dsp:sp>
    <dsp:sp modelId="{C007453D-10E1-4A79-8724-ABA0CA19DF40}">
      <dsp:nvSpPr>
        <dsp:cNvPr id="0" name=""/>
        <dsp:cNvSpPr/>
      </dsp:nvSpPr>
      <dsp:spPr>
        <a:xfrm>
          <a:off x="3081528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sp:txBody>
      <dsp:txXfrm>
        <a:off x="3625596" y="3264408"/>
        <a:ext cx="1088136" cy="1088136"/>
      </dsp:txXfrm>
    </dsp:sp>
    <dsp:sp modelId="{C1F44B65-64DB-487F-B9A3-16F3FFBC7F53}">
      <dsp:nvSpPr>
        <dsp:cNvPr id="0" name=""/>
        <dsp:cNvSpPr/>
      </dsp:nvSpPr>
      <dsp:spPr>
        <a:xfrm rot="10800000">
          <a:off x="4169664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sp:txBody>
      <dsp:txXfrm rot="10800000">
        <a:off x="4713732" y="2176272"/>
        <a:ext cx="1088136" cy="1088136"/>
      </dsp:txXfrm>
    </dsp:sp>
    <dsp:sp modelId="{CCDDDF67-CDA7-4AE4-9498-E4B70DFD685C}">
      <dsp:nvSpPr>
        <dsp:cNvPr id="0" name=""/>
        <dsp:cNvSpPr/>
      </dsp:nvSpPr>
      <dsp:spPr>
        <a:xfrm>
          <a:off x="5257800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sp:txBody>
      <dsp:txXfrm>
        <a:off x="5801868" y="3264408"/>
        <a:ext cx="1088136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C8C2C-57C2-436F-8976-3BC23530A9EB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4C533-EE7A-4760-A402-AECD9FB40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9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7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95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46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869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34C533-EE7A-4760-A402-AECD9FB40F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6425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776765-6DB5-43AC-9B0C-7EDC92453349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74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245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0C55CF-D6E3-4A00-856E-A70E72DFF608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374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AC5736-CA60-4D1E-B4B6-D7623BAA5298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12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5D0D4B-9D87-4E93-957A-188A775A38A2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168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72B86E-E476-48A4-A5AC-1414416AAAE3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513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9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987154-A119-4EA7-9D07-06636A486C41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156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22BC2D-99A4-412F-AFEB-6315ADDB1656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768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66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5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700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9202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08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7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824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28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236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787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8669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45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808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47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8305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839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364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786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039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8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552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237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2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385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722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972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81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D9662BA-F249-49AE-8CC6-8E36DB3B1496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7E606-2F7F-4877-A222-AB8E8F5C9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091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71700-F872-4FB7-9C55-49E495A922D1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7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2000"/>
                <a:hueMod val="96000"/>
                <a:satMod val="128000"/>
                <a:lumMod val="114000"/>
              </a:schemeClr>
            </a:gs>
            <a:gs pos="100000">
              <a:schemeClr val="bg2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2D844C-AB64-4A03-80BE-33212E61D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AD0E9B-89C2-4268-98B4-BA7BFFF2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1653AB08-C531-42A8-AA8D-C2ABAE87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2E47EEC-33C8-4EC3-8BFC-BB02B4171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8BC9CC6-50D5-4C61-9EDE-315A1B5F1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ED2641B-4430-4CF4-89AB-3FADDD630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447800"/>
            <a:ext cx="6458419" cy="3329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Rise and Fall of Psychoanalysis </a:t>
            </a:r>
            <a:br>
              <a:rPr lang="en-US" dirty="0"/>
            </a:br>
            <a:r>
              <a:rPr lang="en-US" dirty="0"/>
              <a:t>in America,</a:t>
            </a:r>
            <a:br>
              <a:rPr lang="en-US" dirty="0"/>
            </a:br>
            <a:r>
              <a:rPr lang="en-US" dirty="0"/>
              <a:t>The Cognitive Revolution and the development of Humanistic Counselling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421844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The Rise of Psychotherapy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As late as 1907 Americans knew little of psychotherapy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The word itself was virtually nowhere to be found. Talking cures were never spoken of.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Despite growing medical and cultural awareness of mental suffering few physicians made any effort to treat such states by appealing to the mind.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979751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Emmanuel Church Healing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Primary agent responsible for rise of psychotherapy in the United States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  <a:defRPr/>
            </a:pPr>
            <a:r>
              <a:rPr lang="en-GB" dirty="0"/>
              <a:t>Began as an experiment in public health that aimed to provide for impoverished victims of emotional issues and other functional nervous disorders</a:t>
            </a:r>
            <a:endParaRPr lang="en-GB"/>
          </a:p>
          <a:p>
            <a:pPr>
              <a:lnSpc>
                <a:spcPct val="90000"/>
              </a:lnSpc>
              <a:defRPr/>
            </a:pPr>
            <a:endParaRPr lang="en-GB"/>
          </a:p>
          <a:p>
            <a:pPr>
              <a:lnSpc>
                <a:spcPct val="90000"/>
              </a:lnSpc>
              <a:defRPr/>
            </a:pPr>
            <a:r>
              <a:rPr lang="en-GB" dirty="0"/>
              <a:t>Initially conceived as a local cooperative venture between Boston physicians and Christian ministers:</a:t>
            </a:r>
          </a:p>
          <a:p>
            <a:pPr algn="ctr">
              <a:lnSpc>
                <a:spcPct val="90000"/>
              </a:lnSpc>
              <a:buNone/>
              <a:defRPr/>
            </a:pPr>
            <a:r>
              <a:rPr lang="en-GB" dirty="0"/>
              <a:t>      “Fusion of religious faith and scientific knowledge”</a:t>
            </a:r>
            <a:endParaRPr lang="en-GB"/>
          </a:p>
          <a:p>
            <a:pPr>
              <a:lnSpc>
                <a:spcPct val="90000"/>
              </a:lnSpc>
              <a:buNone/>
              <a:defRPr/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17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Emmanuel Church Healing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700"/>
              <a:t>Emmanuel Church = Conflict between physicians and ministers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Whether ministers were qualified to provide Psychotherapy 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Physicians believed only they should be able to do so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Lasted from 1906 to 1910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r>
              <a:rPr lang="en-GB" sz="1700"/>
              <a:t>“Sigmund Freud” arrival and by 1910 this situation changed dramatically</a:t>
            </a:r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>
              <a:lnSpc>
                <a:spcPct val="90000"/>
              </a:lnSpc>
              <a:defRPr/>
            </a:pPr>
            <a:endParaRPr lang="en-GB" sz="170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700"/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92076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Freud Arrives</a:t>
            </a:r>
          </a:p>
        </p:txBody>
      </p:sp>
      <p:pic>
        <p:nvPicPr>
          <p:cNvPr id="1026" name="Picture 2" descr="https://upload.wikimedia.org/wikipedia/commons/e/e1/Hall_Freud_Jung_in_front_of_Clark_1909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" r="8118" b="-2"/>
          <a:stretch/>
        </p:blipFill>
        <p:spPr bwMode="auto">
          <a:xfrm>
            <a:off x="4634680" y="10"/>
            <a:ext cx="75601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B86EAD8C-E6F5-45BA-86CF-3EED09D84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/>
              <a:t>In 1909 Sigmund Freud delivered a series of lectures at Clarke University, America</a:t>
            </a:r>
          </a:p>
          <a:p>
            <a:pPr>
              <a:lnSpc>
                <a:spcPct val="90000"/>
              </a:lnSpc>
              <a:defRPr/>
            </a:pPr>
            <a:endParaRPr lang="en-US"/>
          </a:p>
          <a:p>
            <a:pPr>
              <a:lnSpc>
                <a:spcPct val="90000"/>
              </a:lnSpc>
              <a:defRPr/>
            </a:pPr>
            <a:r>
              <a:rPr lang="en-US"/>
              <a:t>Freud declared Religion and Spirituality to be a “A Universal Neurosis </a:t>
            </a:r>
          </a:p>
          <a:p>
            <a:pPr>
              <a:lnSpc>
                <a:spcPct val="90000"/>
              </a:lnSpc>
              <a:defRPr/>
            </a:pPr>
            <a:endParaRPr lang="en-US"/>
          </a:p>
          <a:p>
            <a:pPr>
              <a:lnSpc>
                <a:spcPct val="90000"/>
              </a:lnSpc>
              <a:defRPr/>
            </a:pPr>
            <a:r>
              <a:rPr lang="en-US"/>
              <a:t>Officially brought Psychoanalysis to America and an end to Emmanuel Movement 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355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70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62" name="Picture 72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63" name="Oval 74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64" name="Picture 76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65" name="Picture 78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66" name="Rectangle 80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Arrival of Freud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Explored the workings of the mind and new developments in the study of the brain  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Freud Inspired the audience to believe in a deeper psychological approach: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Thought - Motivation &amp; Emotion all play a role in Human Behavior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However, did not take off immediately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 dirty="0"/>
              <a:t>New York Society and American Society had different visions for the future of Psychoanalysis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</p:txBody>
      </p:sp>
      <p:sp>
        <p:nvSpPr>
          <p:cNvPr id="2067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Rectangle 84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9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2050" name="Picture 2" descr="http://www.quotehd.com/imagequotes/authors4/tmb/sigmund-freud-psychologist-america-is-a-mistake-a-gian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871" y="1721993"/>
            <a:ext cx="3414010" cy="341401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0" name="Rectangle 88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30216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</a:rPr>
              <a:t>Rise of Psychoanalysis in America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First World War (1914 – 1918)</a:t>
            </a:r>
          </a:p>
          <a:p>
            <a:endParaRPr lang="en-GB" dirty="0"/>
          </a:p>
          <a:p>
            <a:r>
              <a:rPr lang="en-GB" dirty="0"/>
              <a:t>During the 1920s Psychoanalysis began to take off </a:t>
            </a:r>
          </a:p>
          <a:p>
            <a:endParaRPr lang="en-GB" dirty="0"/>
          </a:p>
          <a:p>
            <a:r>
              <a:rPr lang="en-GB" dirty="0"/>
              <a:t>It became much more organised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225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70B343FF-2E23-43A4-A06E-58C732FF5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dirty="0"/>
              <a:t>Rise of Psychoanalysis America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471E06-C9EC-4B3D-9080-2D75FF3AF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6AF66A71-3CC4-4EE2-A759-0F0ACE6C4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548281"/>
            <a:ext cx="7153602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Through expansion of Psychoanalytic theories </a:t>
            </a: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Ego Psychology (Sigmund Freud)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Object relations theory (Melanie Klein)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Child Analysis (Melanie Klein)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Throughout the 1940’s / 50’s / 60’s Psychoanalysis began to be taken seriously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9872" y="3282039"/>
            <a:ext cx="3413671" cy="219450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70338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</a:rPr>
              <a:t>The Fall of 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dirty="0"/>
          </a:p>
          <a:p>
            <a:r>
              <a:rPr lang="en-GB" dirty="0"/>
              <a:t>Took 60 years for Psychoanalysis to fully develop in America</a:t>
            </a:r>
          </a:p>
          <a:p>
            <a:endParaRPr lang="en-GB" dirty="0"/>
          </a:p>
          <a:p>
            <a:r>
              <a:rPr lang="en-GB" dirty="0"/>
              <a:t>The monopoly lasted until the late 1970’s</a:t>
            </a:r>
          </a:p>
          <a:p>
            <a:endParaRPr lang="en-GB" dirty="0"/>
          </a:p>
          <a:p>
            <a:r>
              <a:rPr lang="en-GB" dirty="0"/>
              <a:t>A crisis had developed in being able to provide answers</a:t>
            </a:r>
          </a:p>
          <a:p>
            <a:endParaRPr lang="en-GB" dirty="0"/>
          </a:p>
          <a:p>
            <a:r>
              <a:rPr lang="en-GB" dirty="0"/>
              <a:t>To changing social demands and the ability to cure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8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Fall of 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Involving Psychoanalytic therapist Influence</a:t>
            </a:r>
          </a:p>
          <a:p>
            <a:endParaRPr lang="en-GB" dirty="0"/>
          </a:p>
          <a:p>
            <a:r>
              <a:rPr lang="en-GB" dirty="0"/>
              <a:t>Unhappy with the lack of empirical evidence to support the theory</a:t>
            </a:r>
          </a:p>
          <a:p>
            <a:endParaRPr lang="en-GB" dirty="0"/>
          </a:p>
          <a:p>
            <a:r>
              <a:rPr lang="en-GB" dirty="0"/>
              <a:t>Soon followed a radical shift from the well established Psychodynamic Therapies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018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3BC4-DD02-4545-93A8-E11770737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Rise of Cognitive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993D4-FEAC-48EB-A6E3-47709CBE0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Saw rise in the cognitive revolution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Albert Ellis: 1913-2007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An American cognitive behavioural therapist who in 1955 developed Rational Emotive Behavioural Therapy (REBT)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ea typeface="+mj-lt"/>
                <a:cs typeface="+mj-lt"/>
              </a:rPr>
              <a:t>Result of his dissatisfaction within his practice of Psychoanalysis </a:t>
            </a:r>
            <a:endParaRPr lang="en-US" sz="16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GB" sz="160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7356206-9F35-4E82-BF80-234B170BC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3992" y="1140045"/>
            <a:ext cx="5449889" cy="4577906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9330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REBT is based on a few simple principles having profound implications: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You are responsible for your own emotions and actions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Your harmful emotions and dysfunctional behaviours are the product of your irrational thinking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You can learn more realistic views and, with practice, make them a part of you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6819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REBT distinguishes between two very different types of difficulties 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 </a:t>
            </a:r>
            <a:r>
              <a:rPr lang="en-GB" sz="1400" i="1"/>
              <a:t>Practical</a:t>
            </a:r>
            <a:r>
              <a:rPr lang="en-GB" sz="1400"/>
              <a:t> problems and </a:t>
            </a:r>
            <a:r>
              <a:rPr lang="en-GB" sz="1400" i="1"/>
              <a:t>Emotional</a:t>
            </a:r>
            <a:r>
              <a:rPr lang="en-GB" sz="1400"/>
              <a:t> 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Your flawed behaviour, unfair treatment by others, and undesirable situations, represent </a:t>
            </a:r>
            <a:r>
              <a:rPr lang="en-GB" sz="1400" i="1"/>
              <a:t>practical</a:t>
            </a:r>
            <a:r>
              <a:rPr lang="en-GB" sz="1400"/>
              <a:t> 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Regrettably, your human tendency is to upset yourself about these practical 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Thereby unnecessarily creating a second order of problems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i="1"/>
              <a:t>Emotional</a:t>
            </a:r>
            <a:r>
              <a:rPr lang="en-GB" sz="1400"/>
              <a:t> suffering “REBT” addresses the latter by helping you</a:t>
            </a:r>
          </a:p>
        </p:txBody>
      </p:sp>
    </p:spTree>
    <p:extLst>
      <p:ext uri="{BB962C8B-B14F-4D97-AF65-F5344CB8AC3E}">
        <p14:creationId xmlns:p14="http://schemas.microsoft.com/office/powerpoint/2010/main" val="3637434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6256423" cy="1641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Rise of the Cognitive Revolution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" r="-2" b="-2"/>
          <a:stretch/>
        </p:blipFill>
        <p:spPr>
          <a:xfrm>
            <a:off x="7554139" y="609601"/>
            <a:ext cx="3990160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3DC589F-62C7-410C-B96C-0F6243A47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7700" y="2438401"/>
            <a:ext cx="6258737" cy="38099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Take responsibility for your distress </a:t>
            </a:r>
          </a:p>
          <a:p>
            <a:r>
              <a:rPr lang="en-US"/>
              <a:t>Only you can upset yourself about events--the events themselves, no matter how undesirable, can never upset you</a:t>
            </a:r>
          </a:p>
          <a:p>
            <a:endParaRPr lang="en-US"/>
          </a:p>
          <a:p>
            <a:r>
              <a:rPr lang="en-US"/>
              <a:t>Identify your "musts." Once you admit that you distort your own emotions and actions, then determine precisely how. The culprit usually lies in one of the three core "musts:"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31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"Must" #1 (a demand on yourself): "I MUST do well and get approval, or else I'm worthless." This demand causes anxiety, depression, and lack of assertiveness.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"Must" #2 (a demand on others): "You MUST treat me reasonably, considerately, and lovingly, or else you're no good." This "must" leads to resentment, hostility, and violence.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"Must" #3 (a demand on situations): "Life MUST be fair, easy, and hassle-free, or else it's awful." This thinking is associated with hopelessness, procrastination, and addictions.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747584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5"/>
          </a:xfrm>
        </p:spPr>
        <p:txBody>
          <a:bodyPr/>
          <a:lstStyle/>
          <a:p>
            <a:r>
              <a:rPr lang="en-GB" dirty="0"/>
              <a:t>Dispute your "musts." The only way you can ever remain disturbed about adversity is by vigorously and persistently agreeing with one of these three "musts." </a:t>
            </a:r>
          </a:p>
          <a:p>
            <a:r>
              <a:rPr lang="en-GB" dirty="0"/>
              <a:t>Thus, once you've bared them, then relentlessly confront and question your demands.</a:t>
            </a:r>
          </a:p>
          <a:p>
            <a:endParaRPr lang="en-GB" dirty="0"/>
          </a:p>
          <a:p>
            <a:r>
              <a:rPr lang="en-GB" dirty="0"/>
              <a:t>Begin by asking yourself: "What's the evidence for my 'must?' " "How is it true?" "Where's it etched in stone?" And then by seeing: "There's </a:t>
            </a:r>
            <a:r>
              <a:rPr lang="en-GB" i="1" dirty="0"/>
              <a:t>no</a:t>
            </a:r>
            <a:r>
              <a:rPr lang="en-GB" dirty="0"/>
              <a:t> evidence." "My 'must' is entirely false." "It's not carved indelibly anywhere." </a:t>
            </a:r>
          </a:p>
          <a:p>
            <a:endParaRPr lang="en-GB" dirty="0"/>
          </a:p>
          <a:p>
            <a:r>
              <a:rPr lang="en-GB" dirty="0"/>
              <a:t>Make your view "must"- free, and then your emotions will heal.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1768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Reinforce your preferences and Conclude, therefore: 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Preference #1: "I strongly PREFER to do well and get approval, but even if I fail, I will accept myself fully,“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Preference #2: "I strongly PREFER that you treat me reasonably, kindly, and lovingly, but since I do not run the universe, and it's a part of your human nature to, I, then, cannot control you,“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Preference #3: "I strongly PREFER that life be fair, easy, and hassle-free, and it's very frustrating that it isn't, but I can bear frustration and still considerably enjoy life."</a:t>
            </a:r>
          </a:p>
          <a:p>
            <a:pPr>
              <a:lnSpc>
                <a:spcPct val="9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231249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Rise of the Cognitive Revolution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Aaron Beck 1921 – Regarded as the father of cognitive therapy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Beck spent most of his career studying psychoanalysis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Beck's research deviated significantly from traditional psychoanalytic methods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Focusing instead on distorted thoughts that led to problematic behaviours</a:t>
            </a:r>
          </a:p>
          <a:p>
            <a:pPr marL="0" indent="0"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916" y="3098158"/>
            <a:ext cx="5451627" cy="25622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95519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Beck, set out to empirically demonstrate the psychoanalytic theory that depression is anger turned inward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/>
              <a:t>In attempting to provide empirical support for certain psychodynamic formulations of depression, found some anomalies inconsistent with the psychoanalytic mode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/>
              <a:t>Specifically, the psychoanalytic concept that depressed patients manifest hostility, expressed as masochism or a need to suffer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/>
              <a:t>Yet, in response to success experiences (graded task assignments in a laboratory setting), depressed patients appeared to improve rather than to resist such experiences.</a:t>
            </a:r>
          </a:p>
        </p:txBody>
      </p:sp>
    </p:spTree>
    <p:extLst>
      <p:ext uri="{BB962C8B-B14F-4D97-AF65-F5344CB8AC3E}">
        <p14:creationId xmlns:p14="http://schemas.microsoft.com/office/powerpoint/2010/main" val="3795509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1960’s Beck created the Beck Depression Inventory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1385289"/>
            <a:ext cx="5449889" cy="4087418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5902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The tool not only captures changes in mood, but it also taps changes in motivation, physical functioning, and cognitive features of depression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His empirical observation led him to see depression as a thinking disorder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His observations and clinical findings were published in 1967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Depression: Clinical, Experimental, and Theoretical Aspects, and was later republished as Depression: Causes and Treatment.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13606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Beck also developed international renown in the theory and prediction of suicide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He recognised hopelessness as a key cognitive predictor of suicide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He developed and validated a sequence of scales to help measure suicide risk including the Beck Hopelessness Scale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The scale measures feelings about the future and is sometimes used to evaluate suicide risk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The Beck Suicide Intent Scale, and the Beck Scale for Suicidal Ideation</a:t>
            </a:r>
          </a:p>
        </p:txBody>
      </p:sp>
    </p:spTree>
    <p:extLst>
      <p:ext uri="{BB962C8B-B14F-4D97-AF65-F5344CB8AC3E}">
        <p14:creationId xmlns:p14="http://schemas.microsoft.com/office/powerpoint/2010/main" val="711353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A person's core beliefs, according to Beck, can affect mood and overall mental health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Automatic thoughts—such as “I'll fail at that,” or “This will go poorly”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Reveal negative core beliefs that can lead to depression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CBT helps to educate depressed people about their habitual thought patterns 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Helping them develop alternative thought patterns, as well as strategies for eliminating unhealthy, automatic thoughts</a:t>
            </a:r>
          </a:p>
        </p:txBody>
      </p:sp>
    </p:spTree>
    <p:extLst>
      <p:ext uri="{BB962C8B-B14F-4D97-AF65-F5344CB8AC3E}">
        <p14:creationId xmlns:p14="http://schemas.microsoft.com/office/powerpoint/2010/main" val="3638938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CBT has evolved to encompass a wide variety of disciplines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Exposure therapy, art therapy, brief therapy, and others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dirty="0"/>
              <a:t>CBT strives to keep the client aware of the present while enlightened to the past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dirty="0"/>
              <a:t>Rather than reliving past traumas or exploring childhood issues CBT encourages a client to understand how the past affects present behaviours</a:t>
            </a:r>
          </a:p>
        </p:txBody>
      </p:sp>
    </p:spTree>
    <p:extLst>
      <p:ext uri="{BB962C8B-B14F-4D97-AF65-F5344CB8AC3E}">
        <p14:creationId xmlns:p14="http://schemas.microsoft.com/office/powerpoint/2010/main" val="39810937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Rise of the Cognitive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/>
              <a:t>Clients are then able to begin to transform learned reactions that cause problems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CBT works on changing negative thought patterns into healthy ones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Resulting in positive, constructive behaviours.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r>
              <a:rPr lang="en-GB"/>
              <a:t>Key is recognising and understanding the thought process and stopping it before it starts. 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043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8875" y="1302871"/>
            <a:ext cx="8188026" cy="2044650"/>
          </a:xfrm>
        </p:spPr>
        <p:txBody>
          <a:bodyPr anchor="b">
            <a:normAutofit/>
          </a:bodyPr>
          <a:lstStyle/>
          <a:p>
            <a:pPr algn="ctr" eaLnBrk="1" hangingPunct="1">
              <a:defRPr/>
            </a:pPr>
            <a:r>
              <a:rPr lang="en-US" sz="4800" b="1" dirty="0">
                <a:latin typeface="+mn-lt"/>
              </a:rPr>
              <a:t>History of Humanism and relationship to Psychology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993641" y="3519236"/>
            <a:ext cx="8192843" cy="2057046"/>
          </a:xfrm>
        </p:spPr>
        <p:txBody>
          <a:bodyPr anchor="t">
            <a:normAutofit/>
          </a:bodyPr>
          <a:lstStyle/>
          <a:p>
            <a:pPr algn="ctr">
              <a:defRPr/>
            </a:pPr>
            <a:r>
              <a:rPr lang="en-US" sz="1800" dirty="0"/>
              <a:t>In 1954, Humanistic Psychology gave rise after the First and Second Forces of  Psychoanalysis and Behaviorism</a:t>
            </a:r>
            <a:endParaRPr lang="en-US" sz="1800" dirty="0" err="1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Humanistic Psychology, the Third Force, was popularized during the 1950’s and 1960’s following WWII and the Cold War.</a:t>
            </a:r>
            <a:endParaRPr lang="en-US" sz="1800" dirty="0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During this time period psychologists were seeking a more optimistic and nurturing approach in response to the stresses that came with war.</a:t>
            </a:r>
            <a:endParaRPr lang="en-US" sz="1800" dirty="0">
              <a:cs typeface="Arial" charset="0"/>
            </a:endParaRPr>
          </a:p>
          <a:p>
            <a:pPr algn="ctr" eaLnBrk="1" hangingPunct="1">
              <a:defRPr/>
            </a:pPr>
            <a:endParaRPr lang="en-US" sz="1800">
              <a:cs typeface="Arial" charset="0"/>
            </a:endParaRPr>
          </a:p>
          <a:p>
            <a:pPr algn="ctr" eaLnBrk="1" hangingPunct="1">
              <a:defRPr/>
            </a:pPr>
            <a:endParaRPr lang="en-US" sz="1800"/>
          </a:p>
          <a:p>
            <a:pPr algn="ctr" eaLnBrk="1" hangingPunct="1">
              <a:defRPr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548271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latin typeface="+mn-lt"/>
              </a:rPr>
              <a:t>Defining characteristics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+mn-lt"/>
              </a:rPr>
              <a:t>View of the Human Person </a:t>
            </a:r>
          </a:p>
          <a:p>
            <a:r>
              <a:rPr lang="en-GB" sz="2200">
                <a:latin typeface="+mn-lt"/>
              </a:rPr>
              <a:t>Values –right, desire and ability of determining what is best. </a:t>
            </a:r>
          </a:p>
          <a:p>
            <a:r>
              <a:rPr lang="en-GB" sz="2200">
                <a:latin typeface="+mn-lt"/>
              </a:rPr>
              <a:t>Actualizing Tendency – maintain self and develop potential</a:t>
            </a:r>
          </a:p>
          <a:p>
            <a:r>
              <a:rPr lang="en-GB" sz="2200">
                <a:latin typeface="+mn-lt"/>
              </a:rPr>
              <a:t>Relational Emphasis</a:t>
            </a:r>
          </a:p>
          <a:p>
            <a:r>
              <a:rPr lang="en-GB" sz="2200">
                <a:latin typeface="+mn-lt"/>
              </a:rPr>
              <a:t>Phenomenology </a:t>
            </a:r>
          </a:p>
          <a:p>
            <a:r>
              <a:rPr lang="en-GB" sz="2200">
                <a:latin typeface="+mn-lt"/>
              </a:rPr>
              <a:t>Empathy</a:t>
            </a:r>
          </a:p>
          <a:p>
            <a:r>
              <a:rPr lang="en-GB" sz="2200">
                <a:latin typeface="+mn-lt"/>
              </a:rPr>
              <a:t>The Self – the ‘I’ or me of one’s existence</a:t>
            </a:r>
          </a:p>
          <a:p>
            <a:r>
              <a:rPr lang="en-GB" sz="2200">
                <a:latin typeface="+mn-lt"/>
              </a:rPr>
              <a:t>Emotion</a:t>
            </a:r>
          </a:p>
          <a:p>
            <a:r>
              <a:rPr lang="en-GB" sz="2200">
                <a:latin typeface="+mn-lt"/>
              </a:rPr>
              <a:t>Meaning</a:t>
            </a:r>
          </a:p>
          <a:p>
            <a:r>
              <a:rPr lang="en-GB" sz="2200">
                <a:latin typeface="+mn-lt"/>
              </a:rPr>
              <a:t>Holism – the human organism is conceives as a constantly  interconnected, indivisible whole.  Person viewed as a gestalt, a dynamic whole. Mind body are inseparable.</a:t>
            </a:r>
          </a:p>
          <a:p>
            <a:endParaRPr lang="en-GB" sz="22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866522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schools of Humanistic Counselling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of the various approaches and theories within the modern and post-modern tapestry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Person-Centred</a:t>
            </a:r>
          </a:p>
          <a:p>
            <a:r>
              <a:rPr lang="en-GB" dirty="0"/>
              <a:t>Existential Psychotherapies</a:t>
            </a:r>
          </a:p>
          <a:p>
            <a:r>
              <a:rPr lang="en-GB" dirty="0"/>
              <a:t>Gestalt Psychotherapy</a:t>
            </a:r>
          </a:p>
          <a:p>
            <a:r>
              <a:rPr lang="en-GB" dirty="0"/>
              <a:t>Experiential Psychotherapy</a:t>
            </a:r>
          </a:p>
          <a:p>
            <a:r>
              <a:rPr lang="en-GB" dirty="0"/>
              <a:t>Transactional Analysis (T.A.)</a:t>
            </a:r>
          </a:p>
          <a:p>
            <a:r>
              <a:rPr lang="en-GB" dirty="0"/>
              <a:t>Humanistic Creative therapies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44026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004" y="2176253"/>
            <a:ext cx="4481512" cy="35852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4782131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 Humanistic Perspective</a:t>
            </a:r>
          </a:p>
        </p:txBody>
      </p:sp>
      <p:sp>
        <p:nvSpPr>
          <p:cNvPr id="5125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Unlike the first force of psychology, human behaviour was no longer attributed to conditioned responses to the environment or a result of early childhood experiences, as was explained by such as the second force.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humanistic perspective was based on the belief that human beings have an innate need to search for the meaning of life.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founders of humanism also based this perspective on the belief that human beings were </a:t>
            </a:r>
            <a:r>
              <a:rPr lang="en-US" sz="2600" b="1"/>
              <a:t>self-reflective, self-determined, and possessed free will.</a:t>
            </a:r>
            <a:endParaRPr lang="en-US" sz="2600" b="1">
              <a:cs typeface="Arial" charset="0"/>
            </a:endParaRPr>
          </a:p>
          <a:p>
            <a:pPr eaLnBrk="1" hangingPunct="1">
              <a:defRPr/>
            </a:pPr>
            <a:endParaRPr lang="en-US" sz="260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0281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5" name="Rectangle 7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b="1" i="1">
                <a:solidFill>
                  <a:srgbClr val="FFFFFF"/>
                </a:solidFill>
                <a:latin typeface="+mn-lt"/>
              </a:rPr>
            </a:b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(Father of Humanism)</a:t>
            </a:r>
          </a:p>
        </p:txBody>
      </p:sp>
      <p:sp>
        <p:nvSpPr>
          <p:cNvPr id="9226" name="Rectangle 7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born January 8, 1902 in Oak Park, Illinois a suburb of Chicago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very isolated, independent, and self-disciplined as a child.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He went to the University of Wisconsin as an Agriculture major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Later, he switched his major to religion to study for ministry</a:t>
            </a:r>
          </a:p>
          <a:p>
            <a:pPr marL="0" indent="0">
              <a:buNone/>
              <a:defRPr/>
            </a:pPr>
            <a:endParaRPr lang="en-US" sz="1900" dirty="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</p:txBody>
      </p:sp>
      <p:pic>
        <p:nvPicPr>
          <p:cNvPr id="9220" name="Picture 2" descr="http://tbn0.google.com/images?q=tbn:889Oou9Oq-D4wM:http://blog.newport.ac.uk/photos/msimmo01/images/172/299x425.aspx"/>
          <p:cNvPicPr>
            <a:picLocks noChangeAspect="1" noChangeArrowheads="1"/>
          </p:cNvPicPr>
          <p:nvPr/>
        </p:nvPicPr>
        <p:blipFill rotWithShape="1">
          <a:blip r:embed="rId3" cstate="print"/>
          <a:srcRect b="2234"/>
          <a:stretch/>
        </p:blipFill>
        <p:spPr bwMode="auto">
          <a:xfrm>
            <a:off x="9616863" y="446007"/>
            <a:ext cx="2100838" cy="2907792"/>
          </a:xfrm>
          <a:prstGeom prst="rect">
            <a:avLst/>
          </a:prstGeom>
          <a:noFill/>
        </p:spPr>
      </p:pic>
      <p:sp>
        <p:nvSpPr>
          <p:cNvPr id="9227" name="Rectangle 76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72655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3134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</a:b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 (CONT)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After attending a seminar Rogers realized that his interest was not with the ministry and moved on to pursue Psychology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Rogers than switched to the Clinical psychology program of Columbia University, and received his PhD. In 1931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 He was offered a full professorship at Ohio State in 1940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In 1942, he wrote his first book, </a:t>
            </a:r>
            <a:r>
              <a:rPr lang="en-US" sz="2600" i="1">
                <a:cs typeface="Times New Roman" pitchFamily="18" charset="0"/>
              </a:rPr>
              <a:t>Counseling and Psychotherapy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It was while working there that in 1951 he published his major work, </a:t>
            </a:r>
            <a:r>
              <a:rPr lang="en-US" sz="2600" b="1">
                <a:cs typeface="Times New Roman" pitchFamily="18" charset="0"/>
              </a:rPr>
              <a:t>Client-Centered therapy</a:t>
            </a:r>
            <a:r>
              <a:rPr lang="en-US" sz="2600">
                <a:cs typeface="Times New Roman" pitchFamily="18" charset="0"/>
              </a:rPr>
              <a:t>, wherein he outlines his basic theory</a:t>
            </a:r>
          </a:p>
        </p:txBody>
      </p:sp>
    </p:spTree>
    <p:extLst>
      <p:ext uri="{BB962C8B-B14F-4D97-AF65-F5344CB8AC3E}">
        <p14:creationId xmlns:p14="http://schemas.microsoft.com/office/powerpoint/2010/main" val="16104017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  <a:effectLst/>
                <a:latin typeface="+mn-lt"/>
              </a:rPr>
              <a:t>Influence</a:t>
            </a:r>
          </a:p>
        </p:txBody>
      </p:sp>
      <p:sp>
        <p:nvSpPr>
          <p:cNvPr id="65541" name="Rectangle 137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5542" name="Rectangle 13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sz="2600"/>
              <a:t>How did this philosophy get translated into psychology  and psychotherapeutic practices</a:t>
            </a:r>
            <a:r>
              <a:rPr lang="en-US" sz="2600">
                <a:latin typeface="+mn-lt"/>
              </a:rPr>
              <a:t> </a:t>
            </a:r>
            <a:r>
              <a:rPr lang="en-US" sz="2600"/>
              <a:t>and furthermore what does it have in common with Humanistic Psychology?</a:t>
            </a:r>
          </a:p>
          <a:p>
            <a:pPr>
              <a:defRPr/>
            </a:pPr>
            <a:r>
              <a:rPr lang="en-US" sz="2600"/>
              <a:t>The existentialists could be thought of as stressing the meaning of human existence.  Thus, they can  be seen as predecessors of modern Humanistic Psychology.  </a:t>
            </a:r>
          </a:p>
          <a:p>
            <a:pPr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8124773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purpose of this therapy is to help the client discover a better way to develop self awareness</a:t>
            </a:r>
          </a:p>
          <a:p>
            <a:pPr eaLnBrk="1" hangingPunct="1">
              <a:defRPr/>
            </a:pPr>
            <a:r>
              <a:rPr lang="en-US" sz="2600"/>
              <a:t>Based on the idea that client can make positive and constructive choices.</a:t>
            </a:r>
          </a:p>
          <a:p>
            <a:pPr eaLnBrk="1" hangingPunct="1">
              <a:defRPr/>
            </a:pPr>
            <a:r>
              <a:rPr lang="en-US" sz="2600"/>
              <a:t>People are trustworthy (can solve problems without intervention)</a:t>
            </a:r>
          </a:p>
          <a:p>
            <a:pPr eaLnBrk="1" hangingPunct="1">
              <a:defRPr/>
            </a:pPr>
            <a:r>
              <a:rPr lang="en-US" sz="2600"/>
              <a:t>People are capable of self-directed growth if involved in a therapeutic relationship</a:t>
            </a:r>
          </a:p>
          <a:p>
            <a:pPr eaLnBrk="1" hangingPunct="1">
              <a:defRPr/>
            </a:pPr>
            <a:r>
              <a:rPr lang="en-US" sz="2600"/>
              <a:t>Under nurturing conditions an individual can move forward and resolve their problems.</a:t>
            </a:r>
          </a:p>
          <a:p>
            <a:pPr eaLnBrk="1" hangingPunct="1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2032303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71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10246" name="Rectangle 7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400" dirty="0"/>
              <a:t>Rogers believed that people are capable of self directed growth if they are in a therapeutic relationship</a:t>
            </a:r>
          </a:p>
          <a:p>
            <a:pPr eaLnBrk="1" hangingPunct="1">
              <a:defRPr/>
            </a:pPr>
            <a:r>
              <a:rPr lang="en-US" sz="2400" dirty="0"/>
              <a:t>We are capable of directing one’s life</a:t>
            </a:r>
          </a:p>
          <a:p>
            <a:pPr eaLnBrk="1" hangingPunct="1">
              <a:defRPr/>
            </a:pPr>
            <a:r>
              <a:rPr lang="en-US" sz="2400" dirty="0"/>
              <a:t>His primary focus was helping the client discover more appropriate behaviors by becoming aware of their true self and develop ways to fully “encounter reality”. </a:t>
            </a:r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0513"/>
          <a:stretch/>
        </p:blipFill>
        <p:spPr>
          <a:xfrm>
            <a:off x="9616863" y="446007"/>
            <a:ext cx="2100838" cy="2907792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247" name="Rectangle 75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80A65A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4536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Growth Promoting Climate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19544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1468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900" b="1">
                <a:solidFill>
                  <a:srgbClr val="FFFFFF"/>
                </a:solidFill>
                <a:latin typeface="+mn-lt"/>
              </a:rPr>
              <a:t>Psychopathology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609600" indent="-609600">
              <a:defRPr/>
            </a:pPr>
            <a:r>
              <a:rPr lang="en-US" sz="2600"/>
              <a:t>Neurotic persons deny awareness of significant sensory and emotional experiences</a:t>
            </a:r>
          </a:p>
          <a:p>
            <a:pPr marL="609600" indent="-609600">
              <a:defRPr/>
            </a:pPr>
            <a:r>
              <a:rPr lang="en-US" sz="2600"/>
              <a:t>Experiences that are incongruent with their self-structure are subceived; reality is denied or distorted</a:t>
            </a:r>
          </a:p>
          <a:p>
            <a:pPr marL="609600" indent="-609600">
              <a:defRPr/>
            </a:pPr>
            <a:r>
              <a:rPr lang="en-US" sz="2600"/>
              <a:t>Distortion and denial results in self-experience discrepancy</a:t>
            </a:r>
          </a:p>
          <a:p>
            <a:pPr marL="609600" indent="-609600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27494851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Therapist’s Job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therapist helps promote change but are not to direct change in the client</a:t>
            </a:r>
          </a:p>
          <a:p>
            <a:pPr eaLnBrk="1" hangingPunct="1">
              <a:defRPr/>
            </a:pPr>
            <a:r>
              <a:rPr lang="en-US" sz="2600"/>
              <a:t>Develops an environment where the patient can grow</a:t>
            </a:r>
          </a:p>
          <a:p>
            <a:pPr eaLnBrk="1" hangingPunct="1">
              <a:defRPr/>
            </a:pPr>
            <a:r>
              <a:rPr lang="en-US" sz="2600"/>
              <a:t>Is respectful, real, understanding and caring the client. In doing this the client can let go of his/her defenses, gain perception and reconnect with themselves.</a:t>
            </a:r>
          </a:p>
        </p:txBody>
      </p:sp>
    </p:spTree>
    <p:extLst>
      <p:ext uri="{BB962C8B-B14F-4D97-AF65-F5344CB8AC3E}">
        <p14:creationId xmlns:p14="http://schemas.microsoft.com/office/powerpoint/2010/main" val="14995852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Since Rogers..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600" dirty="0"/>
              <a:t>Other psychologists have worked within the Humanistic Psychology approach:</a:t>
            </a:r>
            <a:endParaRPr lang="en-US" sz="2600"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Abraham Maslow</a:t>
            </a:r>
            <a:r>
              <a:rPr lang="en-US" sz="2600" dirty="0"/>
              <a:t> 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Fritz </a:t>
            </a:r>
            <a:r>
              <a:rPr lang="en-US" sz="2600" dirty="0" err="1">
                <a:latin typeface="+mn-lt"/>
              </a:rPr>
              <a:t>Perls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Victor Frankl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/>
              <a:t>Existential-Humanistic Therapist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/>
              </a:rPr>
              <a:t>Emotion-Focused Therapies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 panose="020F0502020204030204"/>
              </a:rPr>
              <a:t>The Tribe of the Person-</a:t>
            </a:r>
            <a:r>
              <a:rPr lang="en-US" sz="2600" dirty="0" err="1">
                <a:cs typeface="Calibri" panose="020F0502020204030204"/>
              </a:rPr>
              <a:t>Centred</a:t>
            </a:r>
            <a:r>
              <a:rPr lang="en-US" sz="2600" dirty="0">
                <a:cs typeface="Calibri" panose="020F0502020204030204"/>
              </a:rPr>
              <a:t> Approach</a:t>
            </a: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endParaRPr lang="en-US" sz="26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385976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32874"/>
            <a:ext cx="11353800" cy="52695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The Rise of Psychotherapy</a:t>
            </a:r>
          </a:p>
          <a:p>
            <a:r>
              <a:rPr lang="en-GB" dirty="0"/>
              <a:t>Emmanuel Church Healing Movement</a:t>
            </a:r>
          </a:p>
          <a:p>
            <a:r>
              <a:rPr lang="en-GB" dirty="0"/>
              <a:t>Arrival of Freud</a:t>
            </a:r>
          </a:p>
          <a:p>
            <a:r>
              <a:rPr lang="en-GB" dirty="0"/>
              <a:t>Rise of Psychoanalysis in America</a:t>
            </a:r>
          </a:p>
          <a:p>
            <a:r>
              <a:rPr lang="en-GB" dirty="0"/>
              <a:t>The Fall of Psychoanalysis</a:t>
            </a:r>
          </a:p>
          <a:p>
            <a:r>
              <a:rPr lang="en-GB" dirty="0"/>
              <a:t>Rise of the cognitive revolution</a:t>
            </a:r>
          </a:p>
          <a:p>
            <a:r>
              <a:rPr lang="en-GB" dirty="0"/>
              <a:t>Key Theorists</a:t>
            </a:r>
          </a:p>
          <a:p>
            <a:r>
              <a:rPr lang="en-GB" dirty="0"/>
              <a:t>Albert Ellis</a:t>
            </a:r>
          </a:p>
          <a:p>
            <a:r>
              <a:rPr lang="en-GB" dirty="0"/>
              <a:t>Aaron Beck</a:t>
            </a:r>
          </a:p>
          <a:p>
            <a:r>
              <a:rPr lang="en-GB" dirty="0"/>
              <a:t>Humanistic Approach</a:t>
            </a:r>
          </a:p>
          <a:p>
            <a:r>
              <a:rPr lang="en-GB" dirty="0"/>
              <a:t>Person-Centred Counselling</a:t>
            </a:r>
          </a:p>
          <a:p>
            <a:endParaRPr lang="en-GB" altLang="en-U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1319" y="1432874"/>
            <a:ext cx="5928090" cy="4031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63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2271</Words>
  <Application>Microsoft Office PowerPoint</Application>
  <PresentationFormat>Widescreen</PresentationFormat>
  <Paragraphs>315</Paragraphs>
  <Slides>39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Arial</vt:lpstr>
      <vt:lpstr>Calibri</vt:lpstr>
      <vt:lpstr>Calibri Light</vt:lpstr>
      <vt:lpstr>Century Gothic</vt:lpstr>
      <vt:lpstr>Wingdings</vt:lpstr>
      <vt:lpstr>Wingdings 3</vt:lpstr>
      <vt:lpstr>Ion</vt:lpstr>
      <vt:lpstr>Office Theme</vt:lpstr>
      <vt:lpstr>The Rise and Fall of Psychoanalysis  in America, The Cognitive Revolution and the development of Humanistic Counselling</vt:lpstr>
      <vt:lpstr>The Rise of Psychotherapy</vt:lpstr>
      <vt:lpstr>Emmanuel Church Healing Movement</vt:lpstr>
      <vt:lpstr>Emmanuel Church Healing Movement</vt:lpstr>
      <vt:lpstr>Freud Arrives</vt:lpstr>
      <vt:lpstr>Arrival of Freud</vt:lpstr>
      <vt:lpstr>Rise of Psychoanalysis in America</vt:lpstr>
      <vt:lpstr>Rise of Psychoanalysis America</vt:lpstr>
      <vt:lpstr>The Fall of Psychoanalysis</vt:lpstr>
      <vt:lpstr>The Fall of Psychoanalysis</vt:lpstr>
      <vt:lpstr>Rise of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Rise of the Cognitive Revolution</vt:lpstr>
      <vt:lpstr>History of Humanism and relationship to Psychology </vt:lpstr>
      <vt:lpstr>Defining characteristics</vt:lpstr>
      <vt:lpstr>Introduction to the schools of Humanistic Counselling</vt:lpstr>
      <vt:lpstr>The Humanistic Perspective</vt:lpstr>
      <vt:lpstr>Carl Rogers (Father of Humanism)</vt:lpstr>
      <vt:lpstr>Carl Rogers  (CONT)</vt:lpstr>
      <vt:lpstr>Influence</vt:lpstr>
      <vt:lpstr>Client Centered Therapy</vt:lpstr>
      <vt:lpstr>Client Centered Therapy</vt:lpstr>
      <vt:lpstr>Growth Promoting Climate</vt:lpstr>
      <vt:lpstr>Psychopathology</vt:lpstr>
      <vt:lpstr>Therapist’s Job</vt:lpstr>
      <vt:lpstr>Since Rogers..</vt:lpstr>
      <vt:lpstr>Summary 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163</cp:revision>
  <dcterms:created xsi:type="dcterms:W3CDTF">2018-03-19T13:33:52Z</dcterms:created>
  <dcterms:modified xsi:type="dcterms:W3CDTF">2023-02-11T08:58:36Z</dcterms:modified>
</cp:coreProperties>
</file>