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339" r:id="rId4"/>
    <p:sldId id="340" r:id="rId5"/>
    <p:sldId id="258" r:id="rId6"/>
    <p:sldId id="278" r:id="rId7"/>
    <p:sldId id="273" r:id="rId8"/>
    <p:sldId id="274" r:id="rId9"/>
    <p:sldId id="272" r:id="rId10"/>
    <p:sldId id="275" r:id="rId11"/>
    <p:sldId id="276" r:id="rId12"/>
    <p:sldId id="262" r:id="rId13"/>
    <p:sldId id="263" r:id="rId14"/>
    <p:sldId id="264" r:id="rId15"/>
    <p:sldId id="265" r:id="rId16"/>
    <p:sldId id="266" r:id="rId17"/>
    <p:sldId id="277" r:id="rId18"/>
    <p:sldId id="280" r:id="rId19"/>
    <p:sldId id="268" r:id="rId20"/>
    <p:sldId id="269" r:id="rId21"/>
    <p:sldId id="270" r:id="rId22"/>
    <p:sldId id="279" r:id="rId23"/>
    <p:sldId id="281" r:id="rId24"/>
    <p:sldId id="33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78"/>
    <p:restoredTop sz="66802"/>
  </p:normalViewPr>
  <p:slideViewPr>
    <p:cSldViewPr snapToGrid="0" snapToObjects="1">
      <p:cViewPr varScale="1">
        <p:scale>
          <a:sx n="83" d="100"/>
          <a:sy n="83" d="100"/>
        </p:scale>
        <p:origin x="240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83BB98-1D3C-D043-AA96-B9C0082F8EDC}" type="datetimeFigureOut">
              <a:rPr lang="en-US" smtClean="0"/>
              <a:t>5/1/20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7D50A2-2903-3C49-AAEA-0E3939602E9F}" type="slidenum">
              <a:rPr lang="en-US" smtClean="0"/>
              <a:t>‹#›</a:t>
            </a:fld>
            <a:endParaRPr lang="en-US"/>
          </a:p>
        </p:txBody>
      </p:sp>
    </p:spTree>
    <p:extLst>
      <p:ext uri="{BB962C8B-B14F-4D97-AF65-F5344CB8AC3E}">
        <p14:creationId xmlns:p14="http://schemas.microsoft.com/office/powerpoint/2010/main" val="3259734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NOTE: The guidance offered below is linked to the five generic assessment criteria overleaf.</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strike="noStrike" kern="1200" dirty="0">
                <a:solidFill>
                  <a:schemeClr val="tx1"/>
                </a:solidFill>
                <a:effectLst/>
                <a:latin typeface="+mn-lt"/>
                <a:ea typeface="+mn-ea"/>
                <a:cs typeface="+mn-cs"/>
              </a:rPr>
              <a:t>1. </a:t>
            </a:r>
            <a:r>
              <a:rPr lang="en-GB" sz="1200" b="1" kern="1200" dirty="0">
                <a:solidFill>
                  <a:schemeClr val="tx1"/>
                </a:solidFill>
                <a:effectLst/>
                <a:latin typeface="+mn-lt"/>
                <a:ea typeface="+mn-ea"/>
                <a:cs typeface="+mn-cs"/>
              </a:rPr>
              <a:t>Engagement with Literature Skills (Marks available 30 out of 100)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Your work must be informed and supported by scholarly material that is </a:t>
            </a:r>
            <a:r>
              <a:rPr lang="en-GB" sz="1200" i="1" kern="1200" dirty="0">
                <a:solidFill>
                  <a:schemeClr val="tx1"/>
                </a:solidFill>
                <a:effectLst/>
                <a:latin typeface="+mn-lt"/>
                <a:ea typeface="+mn-ea"/>
                <a:cs typeface="+mn-cs"/>
              </a:rPr>
              <a:t>relevant</a:t>
            </a:r>
            <a:r>
              <a:rPr lang="en-GB" sz="1200" kern="1200" dirty="0">
                <a:solidFill>
                  <a:schemeClr val="tx1"/>
                </a:solidFill>
                <a:effectLst/>
                <a:latin typeface="+mn-lt"/>
                <a:ea typeface="+mn-ea"/>
                <a:cs typeface="+mn-cs"/>
              </a:rPr>
              <a:t> to and </a:t>
            </a:r>
            <a:r>
              <a:rPr lang="en-GB" sz="1200" i="1" kern="1200" dirty="0">
                <a:solidFill>
                  <a:schemeClr val="tx1"/>
                </a:solidFill>
                <a:effectLst/>
                <a:latin typeface="+mn-lt"/>
                <a:ea typeface="+mn-ea"/>
                <a:cs typeface="+mn-cs"/>
              </a:rPr>
              <a:t>focused</a:t>
            </a:r>
            <a:r>
              <a:rPr lang="en-GB" sz="1200" kern="1200" dirty="0">
                <a:solidFill>
                  <a:schemeClr val="tx1"/>
                </a:solidFill>
                <a:effectLst/>
                <a:latin typeface="+mn-lt"/>
                <a:ea typeface="+mn-ea"/>
                <a:cs typeface="+mn-cs"/>
              </a:rPr>
              <a:t> on the task(s) set.    You should provide evidence that you have accessed an appropriate </a:t>
            </a:r>
            <a:r>
              <a:rPr lang="en-GB" sz="1200" i="1" kern="1200" dirty="0">
                <a:solidFill>
                  <a:schemeClr val="tx1"/>
                </a:solidFill>
                <a:effectLst/>
                <a:latin typeface="+mn-lt"/>
                <a:ea typeface="+mn-ea"/>
                <a:cs typeface="+mn-cs"/>
              </a:rPr>
              <a:t>range</a:t>
            </a:r>
            <a:r>
              <a:rPr lang="en-GB" sz="1200" kern="1200" dirty="0">
                <a:solidFill>
                  <a:schemeClr val="tx1"/>
                </a:solidFill>
                <a:effectLst/>
                <a:latin typeface="+mn-lt"/>
                <a:ea typeface="+mn-ea"/>
                <a:cs typeface="+mn-cs"/>
              </a:rPr>
              <a:t> of sources, which may be academic, governmental and industrial; these sources may include academic journal articles, textbooks, current news articles, organisational documents, and websites.  You should consider the </a:t>
            </a:r>
            <a:r>
              <a:rPr lang="en-GB" sz="1200" i="1" kern="1200" dirty="0">
                <a:solidFill>
                  <a:schemeClr val="tx1"/>
                </a:solidFill>
                <a:effectLst/>
                <a:latin typeface="+mn-lt"/>
                <a:ea typeface="+mn-ea"/>
                <a:cs typeface="+mn-cs"/>
              </a:rPr>
              <a:t>credibility</a:t>
            </a:r>
            <a:r>
              <a:rPr lang="en-GB" sz="1200" kern="1200" dirty="0">
                <a:solidFill>
                  <a:schemeClr val="tx1"/>
                </a:solidFill>
                <a:effectLst/>
                <a:latin typeface="+mn-lt"/>
                <a:ea typeface="+mn-ea"/>
                <a:cs typeface="+mn-cs"/>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200" i="1" kern="1200" dirty="0">
                <a:solidFill>
                  <a:schemeClr val="tx1"/>
                </a:solidFill>
                <a:effectLst/>
                <a:latin typeface="+mn-lt"/>
                <a:ea typeface="+mn-ea"/>
                <a:cs typeface="+mn-cs"/>
              </a:rPr>
              <a:t>evidence</a:t>
            </a:r>
            <a:r>
              <a:rPr lang="en-GB" sz="1200" kern="1200" dirty="0">
                <a:solidFill>
                  <a:schemeClr val="tx1"/>
                </a:solidFill>
                <a:effectLst/>
                <a:latin typeface="+mn-lt"/>
                <a:ea typeface="+mn-ea"/>
                <a:cs typeface="+mn-cs"/>
              </a:rPr>
              <a:t> of your research/own reading throughout your work, using a suitable referencing system, including in-text citations in the main body of your work and a reference list at the end of your work. </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Guidance specific to this assessment:</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Clearly show your engagement with an extensive range of relevant and credible sources.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Use effective interpretation and evaluation to demonstrate your awareness of a range of sources and concepts.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Apply your referencing skills clearly and consistently through Research Journal practice.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2. Knowledge and Understanding Skills (Marks available 20 out of 100)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level 5, you should be able to demonstrate: sound knowledge and critical understanding of the well-established concepts and principles of the subject area and the way in which those principles have developed; knowledge of the main methods of enquiry in the discipline.  </a:t>
            </a:r>
            <a:r>
              <a:rPr lang="en-GB" sz="1200" i="1" kern="1200" dirty="0">
                <a:solidFill>
                  <a:schemeClr val="tx1"/>
                </a:solidFill>
                <a:effectLst/>
                <a:latin typeface="+mn-lt"/>
                <a:ea typeface="+mn-ea"/>
                <a:cs typeface="+mn-cs"/>
              </a:rPr>
              <a:t>Knowledge</a:t>
            </a:r>
            <a:r>
              <a:rPr lang="en-GB" sz="1200" kern="1200" dirty="0">
                <a:solidFill>
                  <a:schemeClr val="tx1"/>
                </a:solidFill>
                <a:effectLst/>
                <a:latin typeface="+mn-lt"/>
                <a:ea typeface="+mn-ea"/>
                <a:cs typeface="+mn-cs"/>
              </a:rPr>
              <a:t> relates to the facts, information and skills you have acquired through your learning.  You demonstrate your </a:t>
            </a:r>
            <a:r>
              <a:rPr lang="en-GB" sz="1200" i="1" kern="1200" dirty="0">
                <a:solidFill>
                  <a:schemeClr val="tx1"/>
                </a:solidFill>
                <a:effectLst/>
                <a:latin typeface="+mn-lt"/>
                <a:ea typeface="+mn-ea"/>
                <a:cs typeface="+mn-cs"/>
              </a:rPr>
              <a:t>understanding</a:t>
            </a:r>
            <a:r>
              <a:rPr lang="en-GB" sz="1200" kern="1200" dirty="0">
                <a:solidFill>
                  <a:schemeClr val="tx1"/>
                </a:solidFill>
                <a:effectLst/>
                <a:latin typeface="+mn-lt"/>
                <a:ea typeface="+mn-ea"/>
                <a:cs typeface="+mn-cs"/>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200" i="1" kern="1200" dirty="0">
                <a:solidFill>
                  <a:schemeClr val="tx1"/>
                </a:solidFill>
                <a:effectLst/>
                <a:latin typeface="+mn-lt"/>
                <a:ea typeface="+mn-ea"/>
                <a:cs typeface="+mn-cs"/>
              </a:rPr>
              <a:t>extent</a:t>
            </a:r>
            <a:r>
              <a:rPr lang="en-GB" sz="1200" kern="1200" dirty="0">
                <a:solidFill>
                  <a:schemeClr val="tx1"/>
                </a:solidFill>
                <a:effectLst/>
                <a:latin typeface="+mn-lt"/>
                <a:ea typeface="+mn-ea"/>
                <a:cs typeface="+mn-cs"/>
              </a:rPr>
              <a:t> to which you demonstrate your knowledge and understanding. </a:t>
            </a:r>
          </a:p>
          <a:p>
            <a:r>
              <a:rPr lang="en-GB" sz="1200" b="1"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Guidance specific to this assessment:</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Manage and organise your research information into a coherent body which clearly shows your knowledge and understanding of the principles, practices and innovations of your emerging discipline.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Use analysis, exploration, and appropriate referencing to show you are well-informed by a range of practical &amp; material research (your own) and scholarship (of others.)</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Show your ability to learn from your discoveries, and your understanding by showing how this could link to your practice, the future direction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strike="noStrike" kern="1200" baseline="0" dirty="0">
                <a:solidFill>
                  <a:schemeClr val="tx1"/>
                </a:solidFill>
                <a:effectLst/>
                <a:latin typeface="+mn-lt"/>
                <a:ea typeface="+mn-ea"/>
                <a:cs typeface="+mn-cs"/>
              </a:rPr>
              <a:t>3.Cognitive and Intellectual Skills (Marks available </a:t>
            </a:r>
            <a:r>
              <a:rPr lang="en-GB" sz="1200" b="1" kern="1200" dirty="0">
                <a:solidFill>
                  <a:schemeClr val="tx1"/>
                </a:solidFill>
                <a:effectLst/>
                <a:latin typeface="+mn-lt"/>
                <a:ea typeface="+mn-ea"/>
                <a:cs typeface="+mn-cs"/>
              </a:rPr>
              <a:t>10 out of 100)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You should be able to critically analyse information, and propose solutions to problems arising from that analysis, including the critical evaluation of the appropriateness of different approaches to solving problems.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justification/evidence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with an understanding of the limits of knowledge, and how this influences analyses and interpretations. Sound, valid conclusions are necessary and must be derived from the content of your work.   Where relevant, alternative solutions and recommendations may be proposed.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Guidance specific to this assessment:</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Show your ability to: -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Independently select and build an individual body of research;</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Critically evaluate and analyse the practice-based experiences undertaken;</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Make valid connections between the varying strands of research, concept and practice to demonstrate your understanding and thinking.</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4.Practical Skills (Marks available 20 out of 100)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level 5, you should be able to use/deploy a range of established techniques within the discipline, and apply underlying concepts and principles outside the context in which they were first studied, including, where appropriate, the application of those principles in an employment context.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some of which may be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Guidance specific to this assessment:</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Use your skills to: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Consider, select and apply a wide-ranging and challenging body of practical explorations and outcomes.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Organise extensive research which clearly communicates your own ideas, through the application of existing and developing technical skills in established and innovative processes towards idea realisation.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Apply rigour to technical instruction and record keeping to sustain your growing practice.</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strike="noStrike" kern="1200" dirty="0">
                <a:solidFill>
                  <a:schemeClr val="tx1"/>
                </a:solidFill>
                <a:effectLst/>
                <a:latin typeface="+mn-lt"/>
                <a:ea typeface="+mn-ea"/>
                <a:cs typeface="+mn-cs"/>
              </a:rPr>
              <a:t>5.</a:t>
            </a:r>
            <a:r>
              <a:rPr lang="en-GB" sz="1200" b="1" kern="1200" dirty="0">
                <a:solidFill>
                  <a:schemeClr val="tx1"/>
                </a:solidFill>
                <a:effectLst/>
                <a:latin typeface="+mn-lt"/>
                <a:ea typeface="+mn-ea"/>
                <a:cs typeface="+mn-cs"/>
              </a:rPr>
              <a:t>Transferable Skills for Life and Professional Practice (Marks available 20 out of 100)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Your work must provide evidence of the qualities and transferable skills necessary for employment requiring the exercise of personal responsibility and decision-making.  This includes demonstrating: professional development to advance existing skills and acquire new competences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Guidance specific to this assessment:</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Demonstrate those attributes expected in professional practice including individual initiative, project management, collaborative working and inter-personal skills.</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Present your work professionally, applying attention to the conventions of verbal presentation, sketchbook, research journal, portfolio and exhibition practice where relevant.</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Communicate your ideas in a coherent and consistent style with due consideration to the reader/audience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F7D50A2-2903-3C49-AAEA-0E3939602E9F}" type="slidenum">
              <a:rPr lang="en-US" smtClean="0"/>
              <a:t>2</a:t>
            </a:fld>
            <a:endParaRPr lang="en-US"/>
          </a:p>
        </p:txBody>
      </p:sp>
    </p:spTree>
    <p:extLst>
      <p:ext uri="{BB962C8B-B14F-4D97-AF65-F5344CB8AC3E}">
        <p14:creationId xmlns:p14="http://schemas.microsoft.com/office/powerpoint/2010/main" val="837397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Compress </a:t>
            </a:r>
            <a:r>
              <a:rPr lang="en-US"/>
              <a:t>before submitting</a:t>
            </a:r>
          </a:p>
        </p:txBody>
      </p:sp>
      <p:sp>
        <p:nvSpPr>
          <p:cNvPr id="4" name="Slide Number Placeholder 3"/>
          <p:cNvSpPr>
            <a:spLocks noGrp="1"/>
          </p:cNvSpPr>
          <p:nvPr>
            <p:ph type="sldNum" sz="quarter" idx="5"/>
          </p:nvPr>
        </p:nvSpPr>
        <p:spPr/>
        <p:txBody>
          <a:bodyPr/>
          <a:lstStyle/>
          <a:p>
            <a:fld id="{448ED210-B6F5-4445-8718-47C35B3EA0A4}" type="slidenum">
              <a:rPr lang="en-US" smtClean="0"/>
              <a:t>24</a:t>
            </a:fld>
            <a:endParaRPr lang="en-US"/>
          </a:p>
        </p:txBody>
      </p:sp>
    </p:spTree>
    <p:extLst>
      <p:ext uri="{BB962C8B-B14F-4D97-AF65-F5344CB8AC3E}">
        <p14:creationId xmlns:p14="http://schemas.microsoft.com/office/powerpoint/2010/main" val="2486231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3EA62-EF6C-7147-AEB4-BF6101DBC09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1F4FD58-5B55-D04A-AFAC-B9689143BD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714C4C7-5DC4-7C45-A344-C2C902E0D908}"/>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5" name="Footer Placeholder 4">
            <a:extLst>
              <a:ext uri="{FF2B5EF4-FFF2-40B4-BE49-F238E27FC236}">
                <a16:creationId xmlns:a16="http://schemas.microsoft.com/office/drawing/2014/main" id="{F9201B4A-BABF-644E-B802-5CBDB4E086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784DA-C0F6-B84F-9309-AEC89722DBAF}"/>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1915333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3EED4-83F1-BC41-AE22-A3C3C94293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26AB5A-E949-F544-9A7A-C7E9E306800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57FF50-DBE9-6B4A-88CA-84D4BB075540}"/>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5" name="Footer Placeholder 4">
            <a:extLst>
              <a:ext uri="{FF2B5EF4-FFF2-40B4-BE49-F238E27FC236}">
                <a16:creationId xmlns:a16="http://schemas.microsoft.com/office/drawing/2014/main" id="{D86C0B20-0FDF-7B45-A152-BE36DC220A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837A1E-0D8D-6346-BCC9-18875218E7EB}"/>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1709895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3DCE-6F74-1746-BD09-E72C60E3406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7B4EFD0-6CD8-8245-B415-6BC927D679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7CD81D-6145-D046-9609-7309F293B98D}"/>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5" name="Footer Placeholder 4">
            <a:extLst>
              <a:ext uri="{FF2B5EF4-FFF2-40B4-BE49-F238E27FC236}">
                <a16:creationId xmlns:a16="http://schemas.microsoft.com/office/drawing/2014/main" id="{49BFDCCB-6454-374E-A549-D3A08609F9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33911B-7F47-AE40-A9E7-3C836CF27295}"/>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2073636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84BA0-C978-3747-BB80-C5A7947741A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14C119F-6CC8-CC4B-8B49-64B7A0D869D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C017600-7184-5845-8102-7BEB880561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BCB2B25-498B-8744-AADA-EB47FA034B81}"/>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6" name="Footer Placeholder 5">
            <a:extLst>
              <a:ext uri="{FF2B5EF4-FFF2-40B4-BE49-F238E27FC236}">
                <a16:creationId xmlns:a16="http://schemas.microsoft.com/office/drawing/2014/main" id="{C484A5DF-8EC7-E946-AB31-F70566842A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C0751E-0B5A-494B-8FFA-223518868EB0}"/>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4050265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A176-C306-D34E-86B5-65FFE20F1B0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D9FFF6-2397-6B42-B012-8E607BCE1B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40F93C0-51D0-6E42-95FE-3650F1F3DD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9E968E3-0D08-6745-8258-16B04F117B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DEA9CE2-D7A5-4E43-A3AC-31B691AE8AD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1A0BD7F-0222-1049-AAF5-568AA40D2C75}"/>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8" name="Footer Placeholder 7">
            <a:extLst>
              <a:ext uri="{FF2B5EF4-FFF2-40B4-BE49-F238E27FC236}">
                <a16:creationId xmlns:a16="http://schemas.microsoft.com/office/drawing/2014/main" id="{8BDF0C78-AF94-F241-BAC6-1D145A4210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3101A39-A998-3748-B990-D6C0F7B50829}"/>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197741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71AC5-9E83-7B48-A7F1-22E5AAB9953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E17CC94-A8B0-5B4F-A7EB-C36996E6376B}"/>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4" name="Footer Placeholder 3">
            <a:extLst>
              <a:ext uri="{FF2B5EF4-FFF2-40B4-BE49-F238E27FC236}">
                <a16:creationId xmlns:a16="http://schemas.microsoft.com/office/drawing/2014/main" id="{7A34E4F2-816C-C34A-A525-E8B0D9EFBD1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EE8909-2E1B-A447-AF87-E0D35FB046BD}"/>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1941983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03C899-596D-C74F-BFB6-41D8B7C5B596}"/>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3" name="Footer Placeholder 2">
            <a:extLst>
              <a:ext uri="{FF2B5EF4-FFF2-40B4-BE49-F238E27FC236}">
                <a16:creationId xmlns:a16="http://schemas.microsoft.com/office/drawing/2014/main" id="{D70C21FF-1D96-534D-BCD7-122FC324C58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A84C32-B8C6-244B-AA78-2A2FD8899571}"/>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3502089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69958-ACF0-F84A-BFB4-293FBCAE8F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1923511-768C-D74E-8606-6BFC9F1114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35F37A2-91E2-894F-8C0E-E835D83C3C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906A4C-C669-484B-AD93-AAB0478841B0}"/>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6" name="Footer Placeholder 5">
            <a:extLst>
              <a:ext uri="{FF2B5EF4-FFF2-40B4-BE49-F238E27FC236}">
                <a16:creationId xmlns:a16="http://schemas.microsoft.com/office/drawing/2014/main" id="{2BC6B81D-AA3E-E14C-B7A6-7AC252FDA7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3E91FA-1784-ED4D-9B82-EC424A7250A7}"/>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1180226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0AC15-8C27-1A4F-AADB-428EB2E09E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A520654-F37A-AB4B-83F9-FC9F8C5C4F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C009DA-48DE-B444-9069-0EB6FFC12B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4E396EC-CD86-654E-A4FA-BE4083CE47A4}"/>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6" name="Footer Placeholder 5">
            <a:extLst>
              <a:ext uri="{FF2B5EF4-FFF2-40B4-BE49-F238E27FC236}">
                <a16:creationId xmlns:a16="http://schemas.microsoft.com/office/drawing/2014/main" id="{74004D33-FAE8-2941-BFD5-AC0ECF56AA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9035EA-F6BE-A24F-AD74-8B4EE6BED513}"/>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482910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6D5AE-11B2-D442-8043-C8BDC76D3D2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057EEF4-A10B-3E4D-A51D-AB0DD3704F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FF0D7D-BE57-B24E-818D-C297E6645889}"/>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5" name="Footer Placeholder 4">
            <a:extLst>
              <a:ext uri="{FF2B5EF4-FFF2-40B4-BE49-F238E27FC236}">
                <a16:creationId xmlns:a16="http://schemas.microsoft.com/office/drawing/2014/main" id="{81C42327-D86B-C646-A62F-8334BAEAD0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7CEF38-1B6C-C741-9D6F-E7677729A918}"/>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908276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9C3EFE-C3ED-224B-AA64-B17FC4CB9AA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F325B5-E570-5A48-A2CC-116E136849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46CE24-B0AA-D64A-A925-546B57151C4A}"/>
              </a:ext>
            </a:extLst>
          </p:cNvPr>
          <p:cNvSpPr>
            <a:spLocks noGrp="1"/>
          </p:cNvSpPr>
          <p:nvPr>
            <p:ph type="dt" sz="half" idx="10"/>
          </p:nvPr>
        </p:nvSpPr>
        <p:spPr/>
        <p:txBody>
          <a:bodyPr/>
          <a:lstStyle/>
          <a:p>
            <a:fld id="{829433C4-F01E-284E-936F-558D4FBA9B3A}" type="datetimeFigureOut">
              <a:rPr lang="en-US" smtClean="0"/>
              <a:t>4/30/20</a:t>
            </a:fld>
            <a:endParaRPr lang="en-US"/>
          </a:p>
        </p:txBody>
      </p:sp>
      <p:sp>
        <p:nvSpPr>
          <p:cNvPr id="5" name="Footer Placeholder 4">
            <a:extLst>
              <a:ext uri="{FF2B5EF4-FFF2-40B4-BE49-F238E27FC236}">
                <a16:creationId xmlns:a16="http://schemas.microsoft.com/office/drawing/2014/main" id="{124D33DE-D864-6E46-AE00-8F8DB788C3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B7178F-9C9D-4D46-8BB0-D3A4D308A492}"/>
              </a:ext>
            </a:extLst>
          </p:cNvPr>
          <p:cNvSpPr>
            <a:spLocks noGrp="1"/>
          </p:cNvSpPr>
          <p:nvPr>
            <p:ph type="sldNum" sz="quarter" idx="12"/>
          </p:nvPr>
        </p:nvSpPr>
        <p:spPr/>
        <p:txBody>
          <a:bodyPr/>
          <a:lstStyle/>
          <a:p>
            <a:fld id="{52066490-F575-354C-B6DE-863C483CCCD3}" type="slidenum">
              <a:rPr lang="en-US" smtClean="0"/>
              <a:t>‹#›</a:t>
            </a:fld>
            <a:endParaRPr lang="en-US"/>
          </a:p>
        </p:txBody>
      </p:sp>
    </p:spTree>
    <p:extLst>
      <p:ext uri="{BB962C8B-B14F-4D97-AF65-F5344CB8AC3E}">
        <p14:creationId xmlns:p14="http://schemas.microsoft.com/office/powerpoint/2010/main" val="1296453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727935-2536-4840-9B60-630671CF09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B8D660-CF11-AE46-999A-A1792B7B2E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351EDC-1DB5-9D41-9BB6-A28E2F4DA7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9433C4-F01E-284E-936F-558D4FBA9B3A}" type="datetimeFigureOut">
              <a:rPr lang="en-US" smtClean="0"/>
              <a:t>4/30/20</a:t>
            </a:fld>
            <a:endParaRPr lang="en-US"/>
          </a:p>
        </p:txBody>
      </p:sp>
      <p:sp>
        <p:nvSpPr>
          <p:cNvPr id="5" name="Footer Placeholder 4">
            <a:extLst>
              <a:ext uri="{FF2B5EF4-FFF2-40B4-BE49-F238E27FC236}">
                <a16:creationId xmlns:a16="http://schemas.microsoft.com/office/drawing/2014/main" id="{FE82363D-366B-BE4A-B18B-73A38A3C1A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0B2F0A-F88F-5344-98E7-AAB465ED72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66490-F575-354C-B6DE-863C483CCCD3}" type="slidenum">
              <a:rPr lang="en-US" smtClean="0"/>
              <a:t>‹#›</a:t>
            </a:fld>
            <a:endParaRPr lang="en-US"/>
          </a:p>
        </p:txBody>
      </p:sp>
    </p:spTree>
    <p:extLst>
      <p:ext uri="{BB962C8B-B14F-4D97-AF65-F5344CB8AC3E}">
        <p14:creationId xmlns:p14="http://schemas.microsoft.com/office/powerpoint/2010/main" val="3486664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DC3D-950C-F246-9086-D0632DEB6388}"/>
              </a:ext>
            </a:extLst>
          </p:cNvPr>
          <p:cNvSpPr>
            <a:spLocks noGrp="1"/>
          </p:cNvSpPr>
          <p:nvPr>
            <p:ph type="ctrTitle"/>
          </p:nvPr>
        </p:nvSpPr>
        <p:spPr>
          <a:xfrm>
            <a:off x="1524000" y="3429000"/>
            <a:ext cx="9144000" cy="2387600"/>
          </a:xfrm>
        </p:spPr>
        <p:txBody>
          <a:bodyPr>
            <a:normAutofit fontScale="90000"/>
          </a:bodyPr>
          <a:lstStyle/>
          <a:p>
            <a:r>
              <a:rPr lang="en-GB" dirty="0"/>
              <a:t>PPT Layout</a:t>
            </a:r>
            <a:br>
              <a:rPr lang="en-GB" dirty="0"/>
            </a:br>
            <a:r>
              <a:rPr lang="en-GB" dirty="0"/>
              <a:t>Digital Submission</a:t>
            </a:r>
            <a:br>
              <a:rPr lang="en-GB" dirty="0"/>
            </a:br>
            <a:br>
              <a:rPr lang="en-GB" dirty="0"/>
            </a:br>
            <a:r>
              <a:rPr lang="en-GB" dirty="0"/>
              <a:t>Guide</a:t>
            </a:r>
            <a:br>
              <a:rPr lang="en-GB" dirty="0"/>
            </a:br>
            <a:endParaRPr lang="en-US" dirty="0"/>
          </a:p>
        </p:txBody>
      </p:sp>
    </p:spTree>
    <p:extLst>
      <p:ext uri="{BB962C8B-B14F-4D97-AF65-F5344CB8AC3E}">
        <p14:creationId xmlns:p14="http://schemas.microsoft.com/office/powerpoint/2010/main" val="3848101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B842-5C8A-3C4D-8188-7A46C5C0EBA1}"/>
              </a:ext>
            </a:extLst>
          </p:cNvPr>
          <p:cNvSpPr>
            <a:spLocks noGrp="1"/>
          </p:cNvSpPr>
          <p:nvPr>
            <p:ph type="title"/>
          </p:nvPr>
        </p:nvSpPr>
        <p:spPr>
          <a:xfrm>
            <a:off x="838200" y="1925292"/>
            <a:ext cx="10515600" cy="4032462"/>
          </a:xfrm>
        </p:spPr>
        <p:txBody>
          <a:bodyPr>
            <a:normAutofit/>
          </a:bodyPr>
          <a:lstStyle/>
          <a:p>
            <a:pPr algn="ctr"/>
            <a:r>
              <a:rPr lang="en-GB" b="1" i="1" dirty="0">
                <a:solidFill>
                  <a:srgbClr val="FF0000"/>
                </a:solidFill>
              </a:rPr>
              <a:t>Name</a:t>
            </a:r>
            <a:br>
              <a:rPr lang="en-GB" b="1" i="1" dirty="0">
                <a:solidFill>
                  <a:srgbClr val="FF0000"/>
                </a:solidFill>
              </a:rPr>
            </a:br>
            <a:r>
              <a:rPr lang="en-GB" b="1" i="1" dirty="0">
                <a:solidFill>
                  <a:srgbClr val="FF0000"/>
                </a:solidFill>
              </a:rPr>
              <a:t>P number</a:t>
            </a:r>
            <a:br>
              <a:rPr lang="en-GB" dirty="0"/>
            </a:br>
            <a:br>
              <a:rPr lang="en-GB" dirty="0"/>
            </a:br>
            <a:r>
              <a:rPr lang="en-GB" dirty="0"/>
              <a:t>Major Studies A4</a:t>
            </a:r>
            <a:br>
              <a:rPr lang="en-GB" dirty="0"/>
            </a:br>
            <a:r>
              <a:rPr lang="en-GB" dirty="0"/>
              <a:t>‘</a:t>
            </a:r>
            <a:r>
              <a:rPr lang="en-GB" i="1" dirty="0"/>
              <a:t>A Self-Directed Brief’</a:t>
            </a:r>
            <a:br>
              <a:rPr lang="en-GB" dirty="0"/>
            </a:br>
            <a:r>
              <a:rPr lang="en-GB" b="1" dirty="0"/>
              <a:t>ADAD5009</a:t>
            </a:r>
            <a:r>
              <a:rPr lang="en-GB" dirty="0"/>
              <a:t> </a:t>
            </a:r>
            <a:br>
              <a:rPr lang="en-GB" dirty="0"/>
            </a:br>
            <a:r>
              <a:rPr lang="en-GB" dirty="0"/>
              <a:t>UWTSD</a:t>
            </a:r>
            <a:br>
              <a:rPr lang="en-GB" dirty="0"/>
            </a:br>
            <a:br>
              <a:rPr lang="en-GB" dirty="0"/>
            </a:br>
            <a:r>
              <a:rPr lang="en-GB" b="1" dirty="0"/>
              <a:t>18</a:t>
            </a:r>
            <a:r>
              <a:rPr lang="en-GB" b="1" baseline="30000" dirty="0"/>
              <a:t>th</a:t>
            </a:r>
            <a:r>
              <a:rPr lang="en-GB" b="1" dirty="0"/>
              <a:t> May 2020  9.30am</a:t>
            </a:r>
            <a:br>
              <a:rPr lang="en-GB" dirty="0"/>
            </a:br>
            <a:br>
              <a:rPr lang="en-GB" dirty="0"/>
            </a:br>
            <a:endParaRPr lang="en-US" dirty="0"/>
          </a:p>
        </p:txBody>
      </p:sp>
    </p:spTree>
    <p:extLst>
      <p:ext uri="{BB962C8B-B14F-4D97-AF65-F5344CB8AC3E}">
        <p14:creationId xmlns:p14="http://schemas.microsoft.com/office/powerpoint/2010/main" val="1674541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B842-5C8A-3C4D-8188-7A46C5C0EBA1}"/>
              </a:ext>
            </a:extLst>
          </p:cNvPr>
          <p:cNvSpPr>
            <a:spLocks noGrp="1"/>
          </p:cNvSpPr>
          <p:nvPr>
            <p:ph type="title"/>
          </p:nvPr>
        </p:nvSpPr>
        <p:spPr>
          <a:xfrm>
            <a:off x="838200" y="1715085"/>
            <a:ext cx="10515600" cy="4032462"/>
          </a:xfrm>
        </p:spPr>
        <p:txBody>
          <a:bodyPr>
            <a:normAutofit/>
          </a:bodyPr>
          <a:lstStyle/>
          <a:p>
            <a:pPr lvl="0" algn="ctr"/>
            <a:r>
              <a:rPr lang="en-GB" sz="2000" b="1" dirty="0"/>
              <a:t>FINAL DIGITALLY PRESENTED COLLECTION which can be either hand-generated, photographed or digitally rendered based on your chosen context</a:t>
            </a:r>
            <a:br>
              <a:rPr lang="en-GB" sz="2000" b="1" dirty="0"/>
            </a:br>
            <a:br>
              <a:rPr lang="en-GB" sz="2000" b="1" dirty="0"/>
            </a:br>
            <a:br>
              <a:rPr lang="en-GB" sz="2000" b="1" dirty="0"/>
            </a:br>
            <a:r>
              <a:rPr lang="en-GB" sz="2000" b="1" dirty="0"/>
              <a:t>MOODBOARDS &amp; VISUALISATIONS which can be either hand-generated, photographed or digitally rendered.</a:t>
            </a:r>
            <a:br>
              <a:rPr lang="en-GB" sz="2000" b="1" dirty="0"/>
            </a:br>
            <a:br>
              <a:rPr lang="en-GB" sz="2000" b="1" dirty="0"/>
            </a:br>
            <a:br>
              <a:rPr lang="en-GB" sz="2000" b="1" dirty="0"/>
            </a:br>
            <a:r>
              <a:rPr lang="en-GB" sz="2000" b="1" dirty="0"/>
              <a:t>SKETCHBOOK / RESEARCH JOURNAL (s)</a:t>
            </a:r>
            <a:br>
              <a:rPr lang="en-GB" sz="2000" b="1" dirty="0"/>
            </a:br>
            <a:br>
              <a:rPr lang="en-GB" sz="2000" b="1" dirty="0"/>
            </a:br>
            <a:br>
              <a:rPr lang="en-GB" sz="2000" b="1" dirty="0"/>
            </a:br>
            <a:r>
              <a:rPr lang="en-GB" sz="2000" b="1" dirty="0"/>
              <a:t>LOOSE LEAF DRAWINGS/PAINTINGS</a:t>
            </a:r>
            <a:br>
              <a:rPr lang="en-GB" sz="2000" b="1" dirty="0"/>
            </a:br>
            <a:br>
              <a:rPr lang="en-GB" sz="2000" b="1" dirty="0"/>
            </a:br>
            <a:br>
              <a:rPr lang="en-GB" sz="2000" b="1" dirty="0"/>
            </a:br>
            <a:r>
              <a:rPr lang="en-GB" sz="2000" b="1" dirty="0"/>
              <a:t>A 250 word synopsis that explains and supports your reasons and methods; fundamentally outlining how you would process or output your ideas</a:t>
            </a:r>
            <a:br>
              <a:rPr lang="en-GB" sz="1400" dirty="0"/>
            </a:br>
            <a:br>
              <a:rPr lang="en-GB" sz="1400" dirty="0"/>
            </a:br>
            <a:br>
              <a:rPr lang="en-GB" sz="1400" dirty="0"/>
            </a:br>
            <a:endParaRPr lang="en-US" sz="1400" dirty="0"/>
          </a:p>
        </p:txBody>
      </p:sp>
    </p:spTree>
    <p:extLst>
      <p:ext uri="{BB962C8B-B14F-4D97-AF65-F5344CB8AC3E}">
        <p14:creationId xmlns:p14="http://schemas.microsoft.com/office/powerpoint/2010/main" val="724834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B842-5C8A-3C4D-8188-7A46C5C0EBA1}"/>
              </a:ext>
            </a:extLst>
          </p:cNvPr>
          <p:cNvSpPr>
            <a:spLocks noGrp="1"/>
          </p:cNvSpPr>
          <p:nvPr>
            <p:ph type="title"/>
          </p:nvPr>
        </p:nvSpPr>
        <p:spPr>
          <a:xfrm>
            <a:off x="838200" y="1715085"/>
            <a:ext cx="10515600" cy="4032462"/>
          </a:xfrm>
        </p:spPr>
        <p:txBody>
          <a:bodyPr>
            <a:normAutofit/>
          </a:bodyPr>
          <a:lstStyle/>
          <a:p>
            <a:pPr lvl="0" algn="ctr"/>
            <a:r>
              <a:rPr lang="en-GB" dirty="0"/>
              <a:t>Your Brief</a:t>
            </a:r>
            <a:br>
              <a:rPr lang="en-GB" sz="1400" dirty="0"/>
            </a:br>
            <a:br>
              <a:rPr lang="en-GB" sz="1400" dirty="0"/>
            </a:br>
            <a:br>
              <a:rPr lang="en-GB" sz="1400" dirty="0"/>
            </a:br>
            <a:endParaRPr lang="en-US" sz="1400" dirty="0"/>
          </a:p>
        </p:txBody>
      </p:sp>
    </p:spTree>
    <p:extLst>
      <p:ext uri="{BB962C8B-B14F-4D97-AF65-F5344CB8AC3E}">
        <p14:creationId xmlns:p14="http://schemas.microsoft.com/office/powerpoint/2010/main" val="258429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1006366" y="2766218"/>
            <a:ext cx="10515600" cy="1325563"/>
          </a:xfrm>
        </p:spPr>
        <p:txBody>
          <a:bodyPr>
            <a:normAutofit/>
          </a:bodyPr>
          <a:lstStyle/>
          <a:p>
            <a:pPr algn="ctr"/>
            <a:r>
              <a:rPr lang="en-GB" dirty="0"/>
              <a:t>Research &amp; Inspiration</a:t>
            </a:r>
            <a:br>
              <a:rPr lang="en-GB" dirty="0"/>
            </a:br>
            <a:br>
              <a:rPr lang="en-GB" dirty="0"/>
            </a:br>
            <a:r>
              <a:rPr lang="en-GB" dirty="0"/>
              <a:t>Links to Pinterest / Instagram / Web</a:t>
            </a:r>
            <a:endParaRPr lang="en-US" dirty="0"/>
          </a:p>
        </p:txBody>
      </p:sp>
    </p:spTree>
    <p:extLst>
      <p:ext uri="{BB962C8B-B14F-4D97-AF65-F5344CB8AC3E}">
        <p14:creationId xmlns:p14="http://schemas.microsoft.com/office/powerpoint/2010/main" val="3313527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normAutofit/>
          </a:bodyPr>
          <a:lstStyle/>
          <a:p>
            <a:pPr algn="ctr"/>
            <a:r>
              <a:rPr lang="en-GB" dirty="0"/>
              <a:t>Research &amp; Inspiration</a:t>
            </a:r>
            <a:endParaRPr lang="en-US" dirty="0"/>
          </a:p>
        </p:txBody>
      </p:sp>
    </p:spTree>
    <p:extLst>
      <p:ext uri="{BB962C8B-B14F-4D97-AF65-F5344CB8AC3E}">
        <p14:creationId xmlns:p14="http://schemas.microsoft.com/office/powerpoint/2010/main" val="2705010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normAutofit/>
          </a:bodyPr>
          <a:lstStyle/>
          <a:p>
            <a:pPr algn="ctr"/>
            <a:r>
              <a:rPr lang="en-GB" dirty="0"/>
              <a:t>Research &amp; Inspiration</a:t>
            </a:r>
            <a:endParaRPr lang="en-US" dirty="0"/>
          </a:p>
        </p:txBody>
      </p:sp>
    </p:spTree>
    <p:extLst>
      <p:ext uri="{BB962C8B-B14F-4D97-AF65-F5344CB8AC3E}">
        <p14:creationId xmlns:p14="http://schemas.microsoft.com/office/powerpoint/2010/main" val="3362823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normAutofit/>
          </a:bodyPr>
          <a:lstStyle/>
          <a:p>
            <a:pPr algn="ctr"/>
            <a:r>
              <a:rPr lang="en-GB" dirty="0"/>
              <a:t>Research &amp; Inspiration</a:t>
            </a:r>
            <a:endParaRPr lang="en-US" dirty="0"/>
          </a:p>
        </p:txBody>
      </p:sp>
    </p:spTree>
    <p:extLst>
      <p:ext uri="{BB962C8B-B14F-4D97-AF65-F5344CB8AC3E}">
        <p14:creationId xmlns:p14="http://schemas.microsoft.com/office/powerpoint/2010/main" val="4113289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Drawing &amp; Sketchbook</a:t>
            </a:r>
            <a:br>
              <a:rPr lang="en-GB" dirty="0"/>
            </a:br>
            <a:br>
              <a:rPr lang="en-GB" dirty="0"/>
            </a:br>
            <a:r>
              <a:rPr lang="en-GB" dirty="0"/>
              <a:t>Videos and voice over</a:t>
            </a:r>
            <a:endParaRPr lang="en-US" dirty="0"/>
          </a:p>
        </p:txBody>
      </p:sp>
    </p:spTree>
    <p:extLst>
      <p:ext uri="{BB962C8B-B14F-4D97-AF65-F5344CB8AC3E}">
        <p14:creationId xmlns:p14="http://schemas.microsoft.com/office/powerpoint/2010/main" val="2515269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Drawing &amp; Sketchbook</a:t>
            </a:r>
            <a:endParaRPr lang="en-US" dirty="0"/>
          </a:p>
        </p:txBody>
      </p:sp>
    </p:spTree>
    <p:extLst>
      <p:ext uri="{BB962C8B-B14F-4D97-AF65-F5344CB8AC3E}">
        <p14:creationId xmlns:p14="http://schemas.microsoft.com/office/powerpoint/2010/main" val="893471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Drawing &amp; Sketchbook</a:t>
            </a:r>
            <a:endParaRPr lang="en-US" dirty="0"/>
          </a:p>
        </p:txBody>
      </p:sp>
    </p:spTree>
    <p:extLst>
      <p:ext uri="{BB962C8B-B14F-4D97-AF65-F5344CB8AC3E}">
        <p14:creationId xmlns:p14="http://schemas.microsoft.com/office/powerpoint/2010/main" val="1169849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Designs</a:t>
            </a:r>
            <a:br>
              <a:rPr lang="en-GB" dirty="0"/>
            </a:br>
            <a:endParaRPr lang="en-US" dirty="0"/>
          </a:p>
        </p:txBody>
      </p:sp>
    </p:spTree>
    <p:extLst>
      <p:ext uri="{BB962C8B-B14F-4D97-AF65-F5344CB8AC3E}">
        <p14:creationId xmlns:p14="http://schemas.microsoft.com/office/powerpoint/2010/main" val="751541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Designs</a:t>
            </a:r>
            <a:br>
              <a:rPr lang="en-GB" dirty="0"/>
            </a:br>
            <a:endParaRPr lang="en-US" dirty="0"/>
          </a:p>
        </p:txBody>
      </p:sp>
    </p:spTree>
    <p:extLst>
      <p:ext uri="{BB962C8B-B14F-4D97-AF65-F5344CB8AC3E}">
        <p14:creationId xmlns:p14="http://schemas.microsoft.com/office/powerpoint/2010/main" val="2504517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Designs</a:t>
            </a:r>
            <a:br>
              <a:rPr lang="en-GB" dirty="0"/>
            </a:br>
            <a:endParaRPr lang="en-US" dirty="0"/>
          </a:p>
        </p:txBody>
      </p:sp>
    </p:spTree>
    <p:extLst>
      <p:ext uri="{BB962C8B-B14F-4D97-AF65-F5344CB8AC3E}">
        <p14:creationId xmlns:p14="http://schemas.microsoft.com/office/powerpoint/2010/main" val="425958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Designs</a:t>
            </a:r>
            <a:br>
              <a:rPr lang="en-GB" dirty="0"/>
            </a:br>
            <a:endParaRPr lang="en-US" dirty="0"/>
          </a:p>
        </p:txBody>
      </p:sp>
    </p:spTree>
    <p:extLst>
      <p:ext uri="{BB962C8B-B14F-4D97-AF65-F5344CB8AC3E}">
        <p14:creationId xmlns:p14="http://schemas.microsoft.com/office/powerpoint/2010/main" val="4281442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Designs</a:t>
            </a:r>
            <a:br>
              <a:rPr lang="en-GB" dirty="0"/>
            </a:br>
            <a:endParaRPr lang="en-US" dirty="0"/>
          </a:p>
        </p:txBody>
      </p:sp>
    </p:spTree>
    <p:extLst>
      <p:ext uri="{BB962C8B-B14F-4D97-AF65-F5344CB8AC3E}">
        <p14:creationId xmlns:p14="http://schemas.microsoft.com/office/powerpoint/2010/main" val="1489238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Designs</a:t>
            </a:r>
            <a:br>
              <a:rPr lang="en-GB" dirty="0"/>
            </a:br>
            <a:endParaRPr lang="en-US" dirty="0"/>
          </a:p>
        </p:txBody>
      </p:sp>
    </p:spTree>
    <p:extLst>
      <p:ext uri="{BB962C8B-B14F-4D97-AF65-F5344CB8AC3E}">
        <p14:creationId xmlns:p14="http://schemas.microsoft.com/office/powerpoint/2010/main" val="3709890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Design ideas </a:t>
            </a:r>
            <a:br>
              <a:rPr lang="en-GB" dirty="0"/>
            </a:br>
            <a:br>
              <a:rPr lang="en-GB" dirty="0"/>
            </a:br>
            <a:r>
              <a:rPr lang="en-GB" dirty="0"/>
              <a:t>250 words</a:t>
            </a:r>
            <a:br>
              <a:rPr lang="en-GB" dirty="0"/>
            </a:br>
            <a:br>
              <a:rPr lang="en-GB" dirty="0"/>
            </a:br>
            <a:r>
              <a:rPr lang="en-GB" dirty="0"/>
              <a:t>what the processes you would have chosen to use?</a:t>
            </a:r>
            <a:br>
              <a:rPr lang="en-GB" dirty="0"/>
            </a:br>
            <a:endParaRPr lang="en-US" dirty="0"/>
          </a:p>
        </p:txBody>
      </p:sp>
    </p:spTree>
    <p:extLst>
      <p:ext uri="{BB962C8B-B14F-4D97-AF65-F5344CB8AC3E}">
        <p14:creationId xmlns:p14="http://schemas.microsoft.com/office/powerpoint/2010/main" val="6438783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Space mapping &amp; Visualisations</a:t>
            </a:r>
            <a:endParaRPr lang="en-US" dirty="0"/>
          </a:p>
        </p:txBody>
      </p:sp>
    </p:spTree>
    <p:extLst>
      <p:ext uri="{BB962C8B-B14F-4D97-AF65-F5344CB8AC3E}">
        <p14:creationId xmlns:p14="http://schemas.microsoft.com/office/powerpoint/2010/main" val="805388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Space mapping &amp; Visualisations</a:t>
            </a:r>
            <a:endParaRPr lang="en-US" dirty="0"/>
          </a:p>
        </p:txBody>
      </p:sp>
    </p:spTree>
    <p:extLst>
      <p:ext uri="{BB962C8B-B14F-4D97-AF65-F5344CB8AC3E}">
        <p14:creationId xmlns:p14="http://schemas.microsoft.com/office/powerpoint/2010/main" val="41042732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Space mapping &amp; Visualisations</a:t>
            </a:r>
            <a:endParaRPr lang="en-US" dirty="0"/>
          </a:p>
        </p:txBody>
      </p:sp>
    </p:spTree>
    <p:extLst>
      <p:ext uri="{BB962C8B-B14F-4D97-AF65-F5344CB8AC3E}">
        <p14:creationId xmlns:p14="http://schemas.microsoft.com/office/powerpoint/2010/main" val="964563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Space mapping &amp; Visualisations</a:t>
            </a:r>
            <a:endParaRPr lang="en-US" dirty="0"/>
          </a:p>
        </p:txBody>
      </p:sp>
    </p:spTree>
    <p:extLst>
      <p:ext uri="{BB962C8B-B14F-4D97-AF65-F5344CB8AC3E}">
        <p14:creationId xmlns:p14="http://schemas.microsoft.com/office/powerpoint/2010/main" val="3476831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35B0-EC74-7F41-A274-C91A6507F383}"/>
              </a:ext>
            </a:extLst>
          </p:cNvPr>
          <p:cNvSpPr>
            <a:spLocks noGrp="1"/>
          </p:cNvSpPr>
          <p:nvPr>
            <p:ph type="title"/>
          </p:nvPr>
        </p:nvSpPr>
        <p:spPr>
          <a:xfrm>
            <a:off x="838200" y="3008098"/>
            <a:ext cx="10515600" cy="1325563"/>
          </a:xfrm>
        </p:spPr>
        <p:txBody>
          <a:bodyPr/>
          <a:lstStyle/>
          <a:p>
            <a:pPr algn="ctr"/>
            <a:r>
              <a:rPr lang="en-GB" dirty="0"/>
              <a:t>Space mapping &amp; Visualisations</a:t>
            </a:r>
            <a:endParaRPr lang="en-US" dirty="0"/>
          </a:p>
        </p:txBody>
      </p:sp>
    </p:spTree>
    <p:extLst>
      <p:ext uri="{BB962C8B-B14F-4D97-AF65-F5344CB8AC3E}">
        <p14:creationId xmlns:p14="http://schemas.microsoft.com/office/powerpoint/2010/main" val="3175934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2089C765-1E90-9E41-B0C4-0B0B031FE5E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42373" y="769944"/>
            <a:ext cx="3212938" cy="4472723"/>
          </a:xfrm>
          <a:prstGeom prst="rect">
            <a:avLst/>
          </a:prstGeom>
        </p:spPr>
      </p:pic>
      <p:pic>
        <p:nvPicPr>
          <p:cNvPr id="5" name="Picture 4">
            <a:extLst>
              <a:ext uri="{FF2B5EF4-FFF2-40B4-BE49-F238E27FC236}">
                <a16:creationId xmlns:a16="http://schemas.microsoft.com/office/drawing/2014/main" id="{221B3360-D51B-3F4A-8A26-D4995BC0901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70093" y="769945"/>
            <a:ext cx="6457350" cy="4471257"/>
          </a:xfrm>
          <a:prstGeom prst="rect">
            <a:avLst/>
          </a:prstGeom>
        </p:spPr>
      </p:pic>
    </p:spTree>
    <p:extLst>
      <p:ext uri="{BB962C8B-B14F-4D97-AF65-F5344CB8AC3E}">
        <p14:creationId xmlns:p14="http://schemas.microsoft.com/office/powerpoint/2010/main" val="1278503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1083</TotalTime>
  <Words>1476</Words>
  <Application>Microsoft Macintosh PowerPoint</Application>
  <PresentationFormat>Widescreen</PresentationFormat>
  <Paragraphs>77</Paragraphs>
  <Slides>24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PPT Layout Digital Submission  Guide </vt:lpstr>
      <vt:lpstr>Name P number  Major Studies A4 ‘A Self-Directed Brief’ ADAD5009  UWTSD  18th May 2020  9.30am  </vt:lpstr>
      <vt:lpstr>FINAL DIGITALLY PRESENTED COLLECTION which can be either hand-generated, photographed or digitally rendered based on your chosen context   MOODBOARDS &amp; VISUALISATIONS which can be either hand-generated, photographed or digitally rendered.   SKETCHBOOK / RESEARCH JOURNAL (s)   LOOSE LEAF DRAWINGS/PAINTINGS   A 250 word synopsis that explains and supports your reasons and methods; fundamentally outlining how you would process or output your ideas   </vt:lpstr>
      <vt:lpstr>Your Brief   </vt:lpstr>
      <vt:lpstr>Research &amp; Inspiration  Links to Pinterest / Instagram / Web</vt:lpstr>
      <vt:lpstr>Research &amp; Inspiration</vt:lpstr>
      <vt:lpstr>Research &amp; Inspiration</vt:lpstr>
      <vt:lpstr>Research &amp; Inspiration</vt:lpstr>
      <vt:lpstr>Drawing &amp; Sketchbook  Videos and voice over</vt:lpstr>
      <vt:lpstr>Drawing &amp; Sketchbook</vt:lpstr>
      <vt:lpstr>Drawing &amp; Sketchbook</vt:lpstr>
      <vt:lpstr>Designs </vt:lpstr>
      <vt:lpstr>Designs </vt:lpstr>
      <vt:lpstr>Designs </vt:lpstr>
      <vt:lpstr>Designs </vt:lpstr>
      <vt:lpstr>Designs </vt:lpstr>
      <vt:lpstr>Designs </vt:lpstr>
      <vt:lpstr>Design ideas   250 words  what the processes you would have chosen to use? </vt:lpstr>
      <vt:lpstr>Space mapping &amp; Visualisations</vt:lpstr>
      <vt:lpstr>Space mapping &amp; Visualisations</vt:lpstr>
      <vt:lpstr>Space mapping &amp; Visualisations</vt:lpstr>
      <vt:lpstr>Space mapping &amp; Visualisations</vt:lpstr>
      <vt:lpstr>Space mapping &amp; Visualisations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 Layout Digital Submission  Guide </dc:title>
  <dc:creator>Claire Savage</dc:creator>
  <cp:lastModifiedBy>Claire Savage</cp:lastModifiedBy>
  <cp:revision>13</cp:revision>
  <dcterms:created xsi:type="dcterms:W3CDTF">2020-04-26T21:01:31Z</dcterms:created>
  <dcterms:modified xsi:type="dcterms:W3CDTF">2020-05-01T14:02:03Z</dcterms:modified>
</cp:coreProperties>
</file>