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2"/>
  </p:notesMasterIdLst>
  <p:handoutMasterIdLst>
    <p:handoutMasterId r:id="rId33"/>
  </p:handout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83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56" autoAdjust="0"/>
  </p:normalViewPr>
  <p:slideViewPr>
    <p:cSldViewPr>
      <p:cViewPr varScale="1">
        <p:scale>
          <a:sx n="91" d="100"/>
          <a:sy n="91" d="100"/>
        </p:scale>
        <p:origin x="43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commentAuthors" Target="commentAuthor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handoutMaster" Target="handoutMasters/handout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notesMaster" Target="notesMasters/notesMaster1.xml"/><Relationship Id="rId37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27/10/2019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See: https://docs.microsoft.com/en-us/sql/t-sql/queries/select-transact-sql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643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https://docs.microsoft.com/en-us/sql/t-sql/queries/select-examples-transact-sql#c-using-distinct-with-select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https://www.w3schools.com/sql/sql_distinct.asp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3480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https://docs.microsoft.com/en-us/sql/t-sql/queries/select-examples-transact-sql#b-using-select-with-column-headings-and-calculations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7280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https://docs.microsoft.com/en-us/sql/t-sql/queries/where-transact-sql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7541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https://docs.microsoft.com/en-us/sql/t-sql/language-elements/operators-transact-sql</a:t>
            </a:r>
          </a:p>
          <a:p>
            <a:r>
              <a:rPr lang="en-GB" dirty="0" smtClean="0"/>
              <a:t>https://docs.microsoft.com/en-us/sql/t-sql/language-elements/logical-operators-transact-sql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2269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ps://docs.microsoft.com/en-us/sql/t-sql/language-elements/like-transact-sql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8524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https://docs.microsoft.com/en-us/sql/t-sql/language-elements/logical-operators-transact-sql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8888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https://docs.microsoft.com/en-us/sql/t-sql/queries/select-order-by-clause-transact-sql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5114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CAST and CONVERT (Transact-SQL):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dirty="0" smtClean="0"/>
              <a:t>https://docs.microsoft.com/en-us/sql/t-sql/functions/cast-and-convert-transact-sql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1773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https://docs.microsoft.com/en-us/sql/t-sql/functions/aggregate-functions-transact-sql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https://www.w3schools.com/sql/sql_min_max.asp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https://www.w3schools.com/sql/sql_count_avg_sum.asp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1867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Remember</a:t>
            </a:r>
            <a:r>
              <a:rPr lang="en-GB" baseline="0" dirty="0"/>
              <a:t> that COUNT(*) does not eliminate duplicates.</a:t>
            </a:r>
          </a:p>
          <a:p>
            <a:r>
              <a:rPr lang="en-GB" baseline="0" dirty="0"/>
              <a:t>Using COUNT(DISTINCT </a:t>
            </a:r>
            <a:r>
              <a:rPr lang="en-GB" baseline="0" dirty="0" err="1"/>
              <a:t>column_name</a:t>
            </a:r>
            <a:r>
              <a:rPr lang="en-GB" baseline="0" dirty="0"/>
              <a:t>) will eliminate duplicates before it counts the results.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9780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10/27/2019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10/27/2019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10/27/2019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10/27/2019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10/27/2019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queries/where-transact-sq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ps://docs.microsoft.com/en-us/sql/t-sql/language-elements/like-transact-sq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queries/select-order-by-clause-transact-sq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functions/conversion-functions-transact-sq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sql/t-sql/functions/cast-and-convert-transact-sql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aggregate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sql/t-sql/functions/aggregate-functions-transact-sql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SQL DATA Manipulation Language (DML)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/>
              <a:t>5</a:t>
            </a:r>
            <a:r>
              <a:rPr lang="en-GB" dirty="0" smtClean="0"/>
              <a:t>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28-Oct-2019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SQL’s Data Manipulation Language</a:t>
            </a:r>
          </a:p>
          <a:p>
            <a:pPr lvl="1"/>
            <a:r>
              <a:rPr lang="en-GB" dirty="0"/>
              <a:t>The SELECT Statement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5599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SELECT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pPr marL="320040" lvl="1" indent="0">
              <a:buNone/>
            </a:pPr>
            <a:r>
              <a:rPr lang="en-GB" sz="2800" b="1" dirty="0"/>
              <a:t>SELECT</a:t>
            </a:r>
            <a:r>
              <a:rPr lang="en-GB" sz="2800" dirty="0"/>
              <a:t> [DISTINCT | ALL] </a:t>
            </a:r>
            <a:br>
              <a:rPr lang="en-GB" sz="2800" dirty="0"/>
            </a:br>
            <a:r>
              <a:rPr lang="en-GB" sz="2800" dirty="0"/>
              <a:t>{ * | </a:t>
            </a:r>
            <a:r>
              <a:rPr lang="en-GB" sz="2800" dirty="0" err="1"/>
              <a:t>columnExpression</a:t>
            </a:r>
            <a:r>
              <a:rPr lang="en-GB" sz="2800" dirty="0"/>
              <a:t> [AS </a:t>
            </a:r>
            <a:r>
              <a:rPr lang="en-GB" sz="2800" dirty="0" err="1"/>
              <a:t>aliasName</a:t>
            </a:r>
            <a:r>
              <a:rPr lang="en-GB" sz="2800" dirty="0"/>
              <a:t>]] [, …]}</a:t>
            </a:r>
            <a:br>
              <a:rPr lang="en-GB" sz="2800" dirty="0"/>
            </a:br>
            <a:r>
              <a:rPr lang="en-GB" sz="2800" b="1" dirty="0"/>
              <a:t>FROM</a:t>
            </a:r>
            <a:r>
              <a:rPr lang="en-GB" sz="2800" dirty="0"/>
              <a:t> </a:t>
            </a:r>
            <a:r>
              <a:rPr lang="en-GB" sz="2800" dirty="0" err="1"/>
              <a:t>TableName</a:t>
            </a:r>
            <a:r>
              <a:rPr lang="en-GB" sz="2800" dirty="0"/>
              <a:t> [</a:t>
            </a:r>
            <a:r>
              <a:rPr lang="en-GB" sz="2800" dirty="0" err="1"/>
              <a:t>aliasName</a:t>
            </a:r>
            <a:r>
              <a:rPr lang="en-GB" sz="2800" dirty="0"/>
              <a:t>] [, …]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WHERE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GROUP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 [</a:t>
            </a:r>
            <a:r>
              <a:rPr lang="en-GB" sz="2800" b="1" i="1" dirty="0"/>
              <a:t>HAVING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ORDER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];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order of the clauses cannot be changed.</a:t>
            </a:r>
          </a:p>
          <a:p>
            <a:r>
              <a:rPr lang="en-GB" dirty="0"/>
              <a:t>Only </a:t>
            </a:r>
            <a:r>
              <a:rPr lang="en-GB" b="1" dirty="0"/>
              <a:t>SELECT</a:t>
            </a:r>
            <a:r>
              <a:rPr lang="en-GB" dirty="0"/>
              <a:t> and </a:t>
            </a:r>
            <a:r>
              <a:rPr lang="en-GB" b="1" dirty="0"/>
              <a:t>FROM</a:t>
            </a:r>
            <a:r>
              <a:rPr lang="en-GB" dirty="0"/>
              <a:t> are mandatory.</a:t>
            </a:r>
          </a:p>
          <a:p>
            <a:r>
              <a:rPr lang="en-GB" dirty="0"/>
              <a:t>Note: the semi-colon at the end is the standard for separating multiple SQL statements, but not necessarily mandatory.</a:t>
            </a:r>
          </a:p>
        </p:txBody>
      </p:sp>
    </p:spTree>
    <p:extLst>
      <p:ext uri="{BB962C8B-B14F-4D97-AF65-F5344CB8AC3E}">
        <p14:creationId xmlns:p14="http://schemas.microsoft.com/office/powerpoint/2010/main" val="1460630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Sequence Processing for SELECT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7802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159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943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FROM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Specifies</a:t>
                      </a:r>
                      <a:r>
                        <a:rPr lang="en-GB" baseline="0" dirty="0"/>
                        <a:t> the table(s) to use to retrieve data.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i="1" dirty="0"/>
                        <a:t>(table </a:t>
                      </a:r>
                      <a:r>
                        <a:rPr lang="en-GB" i="1" dirty="0" err="1"/>
                        <a:t>aliasName</a:t>
                      </a:r>
                      <a:r>
                        <a:rPr lang="en-GB" dirty="0"/>
                        <a:t>:</a:t>
                      </a:r>
                      <a:r>
                        <a:rPr lang="en-GB" baseline="0" dirty="0"/>
                        <a:t> The name used to identify or simplify the table name in the query.)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Filters rows based on specified</a:t>
                      </a:r>
                      <a:r>
                        <a:rPr lang="en-GB" baseline="0" dirty="0"/>
                        <a:t> condition.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GROUP BY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Forms groups</a:t>
                      </a:r>
                      <a:r>
                        <a:rPr lang="en-GB" baseline="0" dirty="0"/>
                        <a:t> of rows with the same column value.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HAVING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Filters groups subject to the specified</a:t>
                      </a:r>
                      <a:r>
                        <a:rPr lang="en-GB" baseline="0" dirty="0"/>
                        <a:t> condition.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SELECT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/>
                        <a:t>*</a:t>
                      </a:r>
                      <a:r>
                        <a:rPr lang="en-GB" b="0" baseline="0" dirty="0"/>
                        <a:t> </a:t>
                      </a:r>
                      <a:r>
                        <a:rPr lang="en-GB" b="0" dirty="0"/>
                        <a:t>   s</a:t>
                      </a:r>
                      <a:r>
                        <a:rPr lang="en-GB" dirty="0"/>
                        <a:t>elects all columns</a:t>
                      </a:r>
                      <a:r>
                        <a:rPr lang="en-GB" baseline="0" dirty="0"/>
                        <a:t> from the table.</a:t>
                      </a:r>
                      <a:endParaRPr lang="en-GB" dirty="0"/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="1" dirty="0" err="1"/>
                        <a:t>columnExpression</a:t>
                      </a:r>
                      <a:r>
                        <a:rPr lang="en-GB" dirty="0"/>
                        <a:t>: specifies</a:t>
                      </a:r>
                      <a:r>
                        <a:rPr lang="en-GB" baseline="0" dirty="0"/>
                        <a:t> t</a:t>
                      </a:r>
                      <a:r>
                        <a:rPr lang="en-GB" dirty="0"/>
                        <a:t>he list of columns</a:t>
                      </a:r>
                      <a:r>
                        <a:rPr lang="en-GB" baseline="0" dirty="0"/>
                        <a:t> to appear in the query results e.g. column1, column2, … or may be an expression e.g. </a:t>
                      </a:r>
                      <a:r>
                        <a:rPr lang="en-GB" baseline="0" dirty="0" err="1"/>
                        <a:t>GetDate</a:t>
                      </a:r>
                      <a:r>
                        <a:rPr lang="en-GB" baseline="0" dirty="0"/>
                        <a:t>(), sum(column1), </a:t>
                      </a:r>
                      <a:r>
                        <a:rPr lang="en-GB" baseline="0" dirty="0" err="1" smtClean="0"/>
                        <a:t>FirstName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/>
                        <a:t>+ ' ' + </a:t>
                      </a:r>
                      <a:r>
                        <a:rPr lang="en-GB" baseline="0" dirty="0" err="1" smtClean="0"/>
                        <a:t>LastName</a:t>
                      </a:r>
                      <a:r>
                        <a:rPr lang="en-GB" baseline="0" dirty="0" smtClean="0"/>
                        <a:t>, </a:t>
                      </a:r>
                      <a:r>
                        <a:rPr lang="en-GB" baseline="0" dirty="0" err="1"/>
                        <a:t>qty</a:t>
                      </a:r>
                      <a:r>
                        <a:rPr lang="en-GB" baseline="0" dirty="0"/>
                        <a:t> * </a:t>
                      </a:r>
                      <a:r>
                        <a:rPr lang="en-GB" baseline="0" dirty="0" err="1"/>
                        <a:t>unitPrice</a:t>
                      </a:r>
                      <a:r>
                        <a:rPr lang="en-GB" baseline="0" dirty="0"/>
                        <a:t>, etc.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aseline="0" dirty="0"/>
                        <a:t>(</a:t>
                      </a:r>
                      <a:r>
                        <a:rPr lang="en-GB" i="1" baseline="0" dirty="0"/>
                        <a:t>column </a:t>
                      </a:r>
                      <a:r>
                        <a:rPr lang="en-GB" i="1" baseline="0" dirty="0" err="1"/>
                        <a:t>aliasName</a:t>
                      </a:r>
                      <a:r>
                        <a:rPr lang="en-GB" baseline="0" dirty="0"/>
                        <a:t>: </a:t>
                      </a:r>
                      <a:r>
                        <a:rPr lang="en-GB" dirty="0"/>
                        <a:t>The</a:t>
                      </a:r>
                      <a:r>
                        <a:rPr lang="en-GB" baseline="0" dirty="0"/>
                        <a:t> name used to identify the column in the query results.)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ORDER BY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Specifies the order of the output.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4821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All Columns, All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/>
          </a:bodyPr>
          <a:lstStyle/>
          <a:p>
            <a:r>
              <a:rPr lang="en-GB" dirty="0"/>
              <a:t>Two ways:</a:t>
            </a:r>
          </a:p>
          <a:p>
            <a:pPr lvl="1"/>
            <a:r>
              <a:rPr lang="en-GB" dirty="0"/>
              <a:t>Specify </a:t>
            </a:r>
            <a:r>
              <a:rPr lang="en-GB" b="1" i="1" dirty="0"/>
              <a:t>all the column names</a:t>
            </a:r>
            <a:r>
              <a:rPr lang="en-GB" dirty="0"/>
              <a:t> in the SELECT column list.</a:t>
            </a:r>
          </a:p>
          <a:p>
            <a:pPr lvl="1"/>
            <a:r>
              <a:rPr lang="en-GB" dirty="0"/>
              <a:t>Alternatively, use </a:t>
            </a:r>
            <a:r>
              <a:rPr lang="en-GB" b="1" dirty="0"/>
              <a:t>*</a:t>
            </a:r>
            <a:r>
              <a:rPr lang="en-GB" dirty="0"/>
              <a:t>, which is an abbreviation for “all columns”.</a:t>
            </a:r>
          </a:p>
          <a:p>
            <a:r>
              <a:rPr lang="en-GB" dirty="0"/>
              <a:t>List full details (all columns and all rows) of all branches: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Postcode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7504" y="6392996"/>
            <a:ext cx="8986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Note</a:t>
            </a:r>
            <a:r>
              <a:rPr lang="en-GB" dirty="0"/>
              <a:t>: in programming database applications, it is considered bad practice to use SELECT *</a:t>
            </a:r>
          </a:p>
        </p:txBody>
      </p:sp>
    </p:spTree>
    <p:extLst>
      <p:ext uri="{BB962C8B-B14F-4D97-AF65-F5344CB8AC3E}">
        <p14:creationId xmlns:p14="http://schemas.microsoft.com/office/powerpoint/2010/main" val="1247425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Selecting Specific Columns, All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Produce a list of salaries for all staff, showing only their staff number, first and last names and salary.</a:t>
            </a:r>
          </a:p>
          <a:p>
            <a:pPr marL="411480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Produce a list of phone numbers for all branches, showing the branch number and city location.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4059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DISTINCT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SELECT on its own does not eliminate duplicate values.</a:t>
            </a:r>
          </a:p>
          <a:p>
            <a:r>
              <a:rPr lang="en-GB" dirty="0"/>
              <a:t>To eliminate duplicates, we use the </a:t>
            </a:r>
            <a:r>
              <a:rPr lang="en-GB" b="1" dirty="0"/>
              <a:t>DISTINCT</a:t>
            </a:r>
            <a:r>
              <a:rPr lang="en-GB" dirty="0"/>
              <a:t> keyword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Note: DISTINCT </a:t>
            </a:r>
            <a:r>
              <a:rPr lang="en-GB" dirty="0"/>
              <a:t>can be specified </a:t>
            </a:r>
            <a:r>
              <a:rPr lang="en-GB" b="1" i="1" dirty="0"/>
              <a:t>only once </a:t>
            </a:r>
            <a:r>
              <a:rPr lang="en-GB" dirty="0"/>
              <a:t>in a query.</a:t>
            </a:r>
          </a:p>
          <a:p>
            <a:r>
              <a:rPr lang="en-GB" dirty="0" smtClean="0"/>
              <a:t>List </a:t>
            </a:r>
            <a:r>
              <a:rPr lang="en-GB" dirty="0"/>
              <a:t>the property numbers of all properties that have been viewed.</a:t>
            </a:r>
          </a:p>
          <a:p>
            <a:r>
              <a:rPr lang="en-GB" dirty="0"/>
              <a:t>Run the following first: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Viewing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Now compare with: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DISTINCT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Viewing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120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Selecting Column Expressions (Calculated Fields)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r>
              <a:rPr lang="en-GB" dirty="0"/>
              <a:t>Produce a list of monthly salaries for all staff, showing staff number, first and last name and the monthly salary (total salary/12)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 will probably notice that the calculated monthly salary column has no name. Try this: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2"/>
            <a:r>
              <a:rPr lang="en-GB" dirty="0"/>
              <a:t>Now, your column should have the heading </a:t>
            </a:r>
            <a:r>
              <a:rPr lang="en-GB" dirty="0" err="1" smtClean="0"/>
              <a:t>MonthlySalary</a:t>
            </a:r>
            <a:r>
              <a:rPr lang="en-GB" dirty="0" smtClean="0"/>
              <a:t> </a:t>
            </a:r>
            <a:r>
              <a:rPr lang="en-GB" dirty="0"/>
              <a:t>- this is known as an alias name (the use of AS is optional).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03848" y="5157192"/>
            <a:ext cx="2664296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98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Clause: Selecting specific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dirty="0">
                <a:hlinkClick r:id="rId3"/>
              </a:rPr>
              <a:t>WHERE</a:t>
            </a:r>
            <a:r>
              <a:rPr lang="en-GB" dirty="0"/>
              <a:t> clause is used to retrieve records that match a specified filter condition.</a:t>
            </a:r>
          </a:p>
          <a:p>
            <a:pPr marL="685800" lvl="2" indent="0">
              <a:buNone/>
            </a:pPr>
            <a:r>
              <a:rPr lang="en-GB" b="1" dirty="0"/>
              <a:t>WHERE</a:t>
            </a:r>
            <a:r>
              <a:rPr lang="en-GB" dirty="0"/>
              <a:t> </a:t>
            </a:r>
            <a:r>
              <a:rPr lang="en-GB" dirty="0" err="1"/>
              <a:t>column_expression</a:t>
            </a:r>
            <a:r>
              <a:rPr lang="en-GB" dirty="0"/>
              <a:t> </a:t>
            </a:r>
            <a:r>
              <a:rPr lang="en-GB" b="1" i="1" dirty="0"/>
              <a:t>operator</a:t>
            </a:r>
            <a:r>
              <a:rPr lang="en-GB" dirty="0"/>
              <a:t> condition</a:t>
            </a:r>
          </a:p>
          <a:p>
            <a:r>
              <a:rPr lang="en-GB" dirty="0"/>
              <a:t>The five basic conditions are: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115616" y="3645024"/>
          <a:ext cx="7776864" cy="2661920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7567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201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Comparison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Compare the value of one expression to the value of another.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Range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 whether the</a:t>
                      </a:r>
                      <a:r>
                        <a:rPr lang="en-GB" baseline="0" dirty="0"/>
                        <a:t> value of an expression falls within a specified range of values.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Set membership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 whether the value of an expression equals one of a set of specified values.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Pattern match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</a:t>
                      </a:r>
                      <a:r>
                        <a:rPr lang="en-GB" baseline="0" dirty="0"/>
                        <a:t> whether a string value matches a specified pattern.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Null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 whether</a:t>
                      </a:r>
                      <a:r>
                        <a:rPr lang="en-GB" baseline="0" dirty="0"/>
                        <a:t> a column has a null (unknown) value (or not).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7158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Operators in the WHERE Clause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8514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829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5704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Equals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=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&lt;&gt;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equal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&lt;&gt;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&gt;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&lt;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&lt;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&gt;=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 or equal to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&gt;=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BETWEEN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Between an</a:t>
                      </a:r>
                      <a:r>
                        <a:rPr lang="en-GB" baseline="0" dirty="0"/>
                        <a:t> </a:t>
                      </a:r>
                      <a:r>
                        <a:rPr lang="en-GB" b="1" i="1" baseline="0" dirty="0"/>
                        <a:t>inclusive</a:t>
                      </a:r>
                      <a:r>
                        <a:rPr lang="en-GB" baseline="0" dirty="0"/>
                        <a:t> range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BETWEEN</a:t>
                      </a:r>
                      <a:r>
                        <a:rPr lang="en-GB" dirty="0"/>
                        <a:t> value1 AND</a:t>
                      </a:r>
                      <a:r>
                        <a:rPr lang="en-GB" baseline="0" dirty="0"/>
                        <a:t> value2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IS NULL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Column expression value is</a:t>
                      </a:r>
                      <a:r>
                        <a:rPr lang="en-GB" baseline="0" dirty="0"/>
                        <a:t> null (unknown)</a:t>
                      </a:r>
                      <a:endParaRPr lang="en-GB" dirty="0"/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IS NULL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539552" y="6519446"/>
            <a:ext cx="87520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Note</a:t>
            </a:r>
            <a:r>
              <a:rPr lang="en-GB" sz="1600" dirty="0"/>
              <a:t>: </a:t>
            </a:r>
            <a:r>
              <a:rPr lang="en-GB" sz="1600" dirty="0" err="1"/>
              <a:t>column_name</a:t>
            </a:r>
            <a:r>
              <a:rPr lang="en-GB" sz="1600" dirty="0"/>
              <a:t> can also be a column expression. For example: WHERE (</a:t>
            </a:r>
            <a:r>
              <a:rPr lang="en-GB" sz="1600" dirty="0" err="1"/>
              <a:t>qty</a:t>
            </a:r>
            <a:r>
              <a:rPr lang="en-GB" sz="1600" dirty="0"/>
              <a:t> * </a:t>
            </a:r>
            <a:r>
              <a:rPr lang="en-GB" sz="1600" dirty="0" err="1"/>
              <a:t>unitPrice</a:t>
            </a:r>
            <a:r>
              <a:rPr lang="en-GB" sz="1600" dirty="0"/>
              <a:t>) &gt; 100</a:t>
            </a:r>
          </a:p>
        </p:txBody>
      </p:sp>
    </p:spTree>
    <p:extLst>
      <p:ext uri="{BB962C8B-B14F-4D97-AF65-F5344CB8AC3E}">
        <p14:creationId xmlns:p14="http://schemas.microsoft.com/office/powerpoint/2010/main" val="3091916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Operators in the WHERE Clause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4" y="1600200"/>
          <a:ext cx="8351713" cy="48514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14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30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hlinkClick r:id="rId3" action="ppaction://hlinkfile"/>
                        </a:rPr>
                        <a:t>LIKE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Matches</a:t>
                      </a:r>
                      <a:r>
                        <a:rPr lang="en-GB" baseline="0" dirty="0"/>
                        <a:t> a specified pattern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LIKE</a:t>
                      </a:r>
                      <a:r>
                        <a:rPr lang="en-GB" dirty="0"/>
                        <a:t> value</a:t>
                      </a:r>
                    </a:p>
                    <a:p>
                      <a:r>
                        <a:rPr lang="en-GB" dirty="0"/>
                        <a:t>To specify patterns</a:t>
                      </a:r>
                      <a:r>
                        <a:rPr lang="en-GB" baseline="0" dirty="0"/>
                        <a:t>, you use wildcard characters: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baseline="0" dirty="0" smtClean="0"/>
                        <a:t>% (percent)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/>
                        <a:t>matches any string of zero or more characters e.g.: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err="1" smtClean="0"/>
                        <a:t>FirstName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="1" baseline="0" dirty="0"/>
                        <a:t>LIKE</a:t>
                      </a:r>
                      <a:r>
                        <a:rPr lang="en-GB" baseline="0" dirty="0"/>
                        <a:t> 'J</a:t>
                      </a: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' </a:t>
                      </a:r>
                    </a:p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baseline="0" dirty="0"/>
                        <a:t>matches any first name starting with J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err="1" smtClean="0"/>
                        <a:t>StreetAddress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="1" baseline="0" dirty="0"/>
                        <a:t>LIKE</a:t>
                      </a:r>
                      <a:r>
                        <a:rPr lang="en-GB" baseline="0" dirty="0"/>
                        <a:t> '</a:t>
                      </a: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high</a:t>
                      </a: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' </a:t>
                      </a:r>
                    </a:p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baseline="0" dirty="0"/>
                        <a:t>matches any street addresses containing the word high.</a:t>
                      </a:r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1" baseline="0" dirty="0"/>
                        <a:t>_ (underscore)</a:t>
                      </a:r>
                      <a:r>
                        <a:rPr lang="en-GB" baseline="0" dirty="0"/>
                        <a:t> matches any single character e.g.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 smtClean="0"/>
                        <a:t>FirstName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="1" baseline="0" dirty="0"/>
                        <a:t>LIKE</a:t>
                      </a:r>
                      <a:r>
                        <a:rPr lang="en-GB" baseline="0" dirty="0"/>
                        <a:t> '</a:t>
                      </a:r>
                      <a:r>
                        <a:rPr lang="en-GB" baseline="0" dirty="0" err="1"/>
                        <a:t>J</a:t>
                      </a:r>
                      <a:r>
                        <a:rPr lang="en-GB" b="1" baseline="0" dirty="0" err="1"/>
                        <a:t>__</a:t>
                      </a:r>
                      <a:r>
                        <a:rPr lang="en-GB" baseline="0" dirty="0" err="1"/>
                        <a:t>n</a:t>
                      </a:r>
                      <a:r>
                        <a:rPr lang="en-GB" baseline="0" dirty="0"/>
                        <a:t>' </a:t>
                      </a:r>
                    </a:p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baseline="0" dirty="0"/>
                        <a:t>matches any first name containing 4 characters and starting with J and ending with 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Equals</a:t>
                      </a:r>
                      <a:r>
                        <a:rPr lang="en-GB" baseline="0" dirty="0"/>
                        <a:t> one of </a:t>
                      </a:r>
                      <a:r>
                        <a:rPr lang="en-GB" b="1" i="1" baseline="0" dirty="0"/>
                        <a:t>multiple</a:t>
                      </a:r>
                      <a:r>
                        <a:rPr lang="en-GB" baseline="0" dirty="0"/>
                        <a:t> possible values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IN</a:t>
                      </a:r>
                      <a:r>
                        <a:rPr lang="en-GB" dirty="0"/>
                        <a:t> (value1, value2, value3, …)</a:t>
                      </a:r>
                    </a:p>
                    <a:p>
                      <a:r>
                        <a:rPr lang="en-GB" dirty="0"/>
                        <a:t>Note: the</a:t>
                      </a:r>
                      <a:r>
                        <a:rPr lang="en-GB" baseline="0" dirty="0"/>
                        <a:t> values can also be determined by a SELECT statement.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457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Specific Rows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Produce a list all staff, showing their staff number, first and </a:t>
            </a:r>
            <a:r>
              <a:rPr lang="en-GB" dirty="0" smtClean="0"/>
              <a:t>l</a:t>
            </a:r>
            <a:r>
              <a:rPr lang="en-GB" dirty="0" smtClean="0"/>
              <a:t>ast name, branch, </a:t>
            </a:r>
            <a:r>
              <a:rPr lang="en-GB" dirty="0"/>
              <a:t>and salary:</a:t>
            </a:r>
          </a:p>
          <a:p>
            <a:r>
              <a:rPr lang="en-GB" dirty="0"/>
              <a:t>Working at branch, B002: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1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latin typeface="Consolas" panose="020B0609020204030204" pitchFamily="49" charset="0"/>
              </a:rPr>
              <a:t>'B0002'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100" dirty="0"/>
          </a:p>
          <a:p>
            <a:r>
              <a:rPr lang="en-GB" dirty="0"/>
              <a:t>Earning over £30,000: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1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 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30000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100" dirty="0"/>
          </a:p>
          <a:p>
            <a:r>
              <a:rPr lang="en-GB" dirty="0"/>
              <a:t>Started work in the first quarter of </a:t>
            </a:r>
            <a:r>
              <a:rPr lang="en-GB" dirty="0" smtClean="0"/>
              <a:t>2019:</a:t>
            </a:r>
            <a:endParaRPr lang="en-GB" dirty="0"/>
          </a:p>
          <a:p>
            <a:r>
              <a:rPr lang="en-GB" sz="21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StartDate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 </a:t>
            </a:r>
            <a:r>
              <a:rPr lang="en-GB" sz="21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100" b="1" dirty="0" smtClean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StartDate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'01-Jan-2019'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'31-Mar-2019'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100" dirty="0" smtClean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019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Specific Rows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Produce a list of private property owners, showing owner number, first and last names and contact information: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mail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[Owner]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businessName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IS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NULL;</a:t>
            </a:r>
            <a:endParaRPr lang="en-GB" dirty="0"/>
          </a:p>
          <a:p>
            <a:r>
              <a:rPr lang="en-GB" dirty="0"/>
              <a:t>Produce a list clients with an email provided by myemaildomain.com: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ClientNo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mail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Client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Email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LIKE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'%@myemaildomain.com'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Produce a list of property owners with any of the first names, </a:t>
            </a:r>
            <a:r>
              <a:rPr lang="en-GB" dirty="0"/>
              <a:t>Ella, Oliver or Tyler:</a:t>
            </a:r>
            <a:endParaRPr lang="en-GB" dirty="0"/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email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[Owner]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IN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El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la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'Oliver'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'Tyler'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marL="411480" lvl="1" indent="0">
              <a:buNone/>
            </a:pPr>
            <a:r>
              <a:rPr lang="en-GB" b="1" dirty="0"/>
              <a:t>Note</a:t>
            </a:r>
            <a:r>
              <a:rPr lang="en-GB" dirty="0"/>
              <a:t>: if the values used in the IN (…) part are few, it is more efficient to use OR</a:t>
            </a:r>
          </a:p>
          <a:p>
            <a:pPr marL="91440" indent="0">
              <a:buNone/>
            </a:pPr>
            <a:endParaRPr lang="en-GB" dirty="0"/>
          </a:p>
          <a:p>
            <a:pPr marL="6858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001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Clause Compound 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More complex filter conditions can be formed using the logical operators, AND, OR and NOT:</a:t>
            </a:r>
          </a:p>
          <a:p>
            <a:pPr lvl="1"/>
            <a:r>
              <a:rPr lang="en-GB" dirty="0" err="1"/>
              <a:t>column_expression</a:t>
            </a:r>
            <a:r>
              <a:rPr lang="en-GB" dirty="0"/>
              <a:t> condition </a:t>
            </a:r>
            <a:r>
              <a:rPr lang="en-GB" b="1" i="1" dirty="0" err="1"/>
              <a:t>logical_operator</a:t>
            </a:r>
            <a:r>
              <a:rPr lang="en-GB" dirty="0"/>
              <a:t> </a:t>
            </a:r>
            <a:r>
              <a:rPr lang="en-GB" dirty="0" err="1"/>
              <a:t>column_expression</a:t>
            </a:r>
            <a:r>
              <a:rPr lang="en-GB" dirty="0"/>
              <a:t> condition</a:t>
            </a:r>
          </a:p>
          <a:p>
            <a:pPr lvl="2"/>
            <a:r>
              <a:rPr lang="en-GB" dirty="0"/>
              <a:t>AND: both first condition and second condition are true</a:t>
            </a:r>
          </a:p>
          <a:p>
            <a:pPr lvl="2"/>
            <a:r>
              <a:rPr lang="en-GB" dirty="0"/>
              <a:t>OR: either the first condition or second condition is true</a:t>
            </a:r>
          </a:p>
          <a:p>
            <a:pPr lvl="1"/>
            <a:r>
              <a:rPr lang="en-GB" b="1" i="1" dirty="0"/>
              <a:t>NOT</a:t>
            </a:r>
            <a:r>
              <a:rPr lang="en-GB" dirty="0"/>
              <a:t> </a:t>
            </a:r>
            <a:r>
              <a:rPr lang="en-GB" dirty="0" err="1"/>
              <a:t>column_expression</a:t>
            </a:r>
            <a:r>
              <a:rPr lang="en-GB" dirty="0"/>
              <a:t> </a:t>
            </a:r>
            <a:r>
              <a:rPr lang="en-GB" i="1" dirty="0"/>
              <a:t>operator</a:t>
            </a:r>
            <a:r>
              <a:rPr lang="en-GB" dirty="0"/>
              <a:t> condition</a:t>
            </a:r>
          </a:p>
          <a:p>
            <a:pPr lvl="2"/>
            <a:r>
              <a:rPr lang="en-GB" dirty="0"/>
              <a:t>NOT: negates a condition</a:t>
            </a:r>
          </a:p>
          <a:p>
            <a:r>
              <a:rPr lang="en-GB" dirty="0"/>
              <a:t>Note the following:</a:t>
            </a:r>
          </a:p>
          <a:p>
            <a:pPr lvl="1"/>
            <a:r>
              <a:rPr lang="en-GB" dirty="0"/>
              <a:t>Expressions are evaluated from left to right.</a:t>
            </a:r>
          </a:p>
          <a:p>
            <a:pPr lvl="1"/>
            <a:r>
              <a:rPr lang="en-GB" dirty="0"/>
              <a:t>Sub-expressions in brackets are evaluated first.</a:t>
            </a:r>
          </a:p>
          <a:p>
            <a:pPr lvl="1"/>
            <a:r>
              <a:rPr lang="en-GB" dirty="0"/>
              <a:t>NOTs are evaluated before ANDs and ORs.</a:t>
            </a:r>
          </a:p>
          <a:p>
            <a:pPr lvl="1"/>
            <a:r>
              <a:rPr lang="en-GB" dirty="0"/>
              <a:t>ANDs are evaluated before ORs.</a:t>
            </a:r>
          </a:p>
        </p:txBody>
      </p:sp>
    </p:spTree>
    <p:extLst>
      <p:ext uri="{BB962C8B-B14F-4D97-AF65-F5344CB8AC3E}">
        <p14:creationId xmlns:p14="http://schemas.microsoft.com/office/powerpoint/2010/main" val="3888721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Selecting Specific Rows: Compound Search 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50120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List the branch number and contact information of all branches in London and Bristol: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Postcode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'Bristol'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'London'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List the staff with a staff number starting with </a:t>
            </a:r>
            <a:r>
              <a:rPr lang="en-GB" dirty="0" smtClean="0"/>
              <a:t>’S29’ </a:t>
            </a:r>
            <a:r>
              <a:rPr lang="en-GB" dirty="0"/>
              <a:t>and earning less than £20,000.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LIKE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'S29%'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20000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Produce a list of staff earning less than 20000 and over 32000 (either solution works):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20000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32000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20000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32000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3028755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Sorting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dirty="0">
                <a:hlinkClick r:id="rId3"/>
              </a:rPr>
              <a:t>ORDER BY</a:t>
            </a:r>
            <a:r>
              <a:rPr lang="en-GB" dirty="0"/>
              <a:t> Clause is used to sort query results. You can sort:</a:t>
            </a:r>
          </a:p>
          <a:p>
            <a:pPr lvl="1"/>
            <a:r>
              <a:rPr lang="en-GB" b="1" dirty="0"/>
              <a:t>ASC</a:t>
            </a:r>
            <a:r>
              <a:rPr lang="en-GB" dirty="0"/>
              <a:t>: in ascending order (this is the default)</a:t>
            </a:r>
          </a:p>
          <a:p>
            <a:pPr lvl="1"/>
            <a:r>
              <a:rPr lang="en-GB" b="1" dirty="0"/>
              <a:t>DESC</a:t>
            </a:r>
            <a:r>
              <a:rPr lang="en-GB" dirty="0"/>
              <a:t>: in descending order (</a:t>
            </a:r>
            <a:r>
              <a:rPr lang="en-GB" i="1" dirty="0"/>
              <a:t>must be specified</a:t>
            </a:r>
            <a:r>
              <a:rPr lang="en-GB" dirty="0"/>
              <a:t>)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 can also sort by multiple columns, (sorting order is left to right of columns specified)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8797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 – Sorting Results (Paging)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To implement a query paging solution to limit the number of rows sent to a client based on the current page number add:</a:t>
            </a:r>
          </a:p>
          <a:p>
            <a:pPr lvl="1"/>
            <a:r>
              <a:rPr lang="en-GB" dirty="0" smtClean="0"/>
              <a:t>OFFSET n ROWS FETCH First/Next/n ROW(S) ONLY</a:t>
            </a:r>
          </a:p>
          <a:p>
            <a:r>
              <a:rPr lang="en-GB" dirty="0"/>
              <a:t>Consider an application </a:t>
            </a:r>
            <a:r>
              <a:rPr lang="en-GB" dirty="0" smtClean="0"/>
              <a:t>displaying </a:t>
            </a:r>
            <a:r>
              <a:rPr lang="en-GB" dirty="0"/>
              <a:t>10 properties at a time on a page and the user is currently on page </a:t>
            </a:r>
            <a:r>
              <a:rPr lang="en-GB" dirty="0" smtClean="0"/>
              <a:t>2: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Rooms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Rent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ORDER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BY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PropertyNo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OFFSET 10 </a:t>
            </a:r>
            <a:r>
              <a:rPr lang="en-GB" sz="26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ROWS</a:t>
            </a: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FETCH</a:t>
            </a: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NEXT</a:t>
            </a: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10 </a:t>
            </a:r>
            <a:r>
              <a:rPr lang="en-GB" sz="26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ROWS</a:t>
            </a:r>
            <a:r>
              <a:rPr lang="en-GB" sz="26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ONLY</a:t>
            </a:r>
            <a:endParaRPr lang="en-GB" b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12584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Conversions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Sometimes you need to </a:t>
            </a:r>
            <a:r>
              <a:rPr lang="en-GB" dirty="0"/>
              <a:t>convert a value to another data type.</a:t>
            </a:r>
          </a:p>
          <a:p>
            <a:r>
              <a:rPr lang="en-GB" dirty="0"/>
              <a:t>Microsoft SQL Server provides a number of </a:t>
            </a:r>
            <a:r>
              <a:rPr lang="en-GB" dirty="0">
                <a:hlinkClick r:id="rId3"/>
              </a:rPr>
              <a:t>conversion functions</a:t>
            </a:r>
            <a:r>
              <a:rPr lang="en-GB" dirty="0"/>
              <a:t>, but the </a:t>
            </a:r>
            <a:r>
              <a:rPr lang="en-GB" dirty="0">
                <a:hlinkClick r:id="rId4"/>
              </a:rPr>
              <a:t>main two</a:t>
            </a:r>
            <a:r>
              <a:rPr lang="en-GB" dirty="0"/>
              <a:t> are:</a:t>
            </a:r>
          </a:p>
          <a:p>
            <a:pPr lvl="1"/>
            <a:r>
              <a:rPr lang="en-GB" b="1" dirty="0"/>
              <a:t>CAST</a:t>
            </a:r>
            <a:r>
              <a:rPr lang="en-GB" dirty="0"/>
              <a:t>(expression AS </a:t>
            </a:r>
            <a:r>
              <a:rPr lang="en-GB" dirty="0" err="1"/>
              <a:t>data_type</a:t>
            </a:r>
            <a:r>
              <a:rPr lang="en-GB" dirty="0"/>
              <a:t>[(length)] – ISO Standard</a:t>
            </a:r>
          </a:p>
          <a:p>
            <a:pPr lvl="1"/>
            <a:r>
              <a:rPr lang="en-GB" b="1" dirty="0"/>
              <a:t>CONVERT</a:t>
            </a:r>
            <a:r>
              <a:rPr lang="en-GB" dirty="0"/>
              <a:t>(</a:t>
            </a:r>
            <a:r>
              <a:rPr lang="en-GB" dirty="0" err="1"/>
              <a:t>data_type</a:t>
            </a:r>
            <a:r>
              <a:rPr lang="en-GB" dirty="0"/>
              <a:t>[(length)], expression [, style]) </a:t>
            </a:r>
          </a:p>
          <a:p>
            <a:pPr lvl="2"/>
            <a:r>
              <a:rPr lang="en-GB" dirty="0"/>
              <a:t>Expression e.g. column, single constant value, variable value, scalar function value.</a:t>
            </a:r>
          </a:p>
          <a:p>
            <a:pPr lvl="2"/>
            <a:r>
              <a:rPr lang="en-GB" dirty="0" err="1"/>
              <a:t>Data_type</a:t>
            </a:r>
            <a:r>
              <a:rPr lang="en-GB" dirty="0"/>
              <a:t>: target data type to convert to.</a:t>
            </a:r>
          </a:p>
          <a:p>
            <a:pPr lvl="2"/>
            <a:r>
              <a:rPr lang="en-GB" dirty="0"/>
              <a:t>Length (optional) – the length of the target data type</a:t>
            </a:r>
          </a:p>
          <a:p>
            <a:pPr lvl="2"/>
            <a:r>
              <a:rPr lang="en-GB" dirty="0"/>
              <a:t>Style – used only by CONVERT to define format styles.</a:t>
            </a:r>
          </a:p>
          <a:p>
            <a:pPr lvl="1"/>
            <a:r>
              <a:rPr lang="en-GB" dirty="0"/>
              <a:t>Convert is typically used to create </a:t>
            </a:r>
            <a:r>
              <a:rPr lang="en-GB" b="1" i="1" dirty="0"/>
              <a:t>formatted string values</a:t>
            </a:r>
            <a:r>
              <a:rPr lang="en-GB" dirty="0"/>
              <a:t>, in which case the target data type will be VARCHAR.</a:t>
            </a:r>
          </a:p>
        </p:txBody>
      </p:sp>
    </p:spTree>
    <p:extLst>
      <p:ext uri="{BB962C8B-B14F-4D97-AF65-F5344CB8AC3E}">
        <p14:creationId xmlns:p14="http://schemas.microsoft.com/office/powerpoint/2010/main" val="1108817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Conversions: A Simple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Compare the output from the following four statements.</a:t>
            </a: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2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 smtClean="0">
                <a:solidFill>
                  <a:srgbClr val="FF00FF"/>
                </a:solidFill>
                <a:latin typeface="Consolas" panose="020B0609020204030204" pitchFamily="49" charset="0"/>
              </a:rPr>
              <a:t>CAST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10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CONVERT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10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CONVERT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30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CAST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smallmoney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 -- this example, casts first to money and then uses convert to create a formatted string.</a:t>
            </a:r>
          </a:p>
          <a:p>
            <a:pPr lvl="1"/>
            <a:endParaRPr lang="en-GB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31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Quite often, it is required to combine data and derive summary information e.g. sums, counts, averages, etc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This is known as </a:t>
            </a:r>
            <a:r>
              <a:rPr lang="en-GB" dirty="0" smtClean="0">
                <a:hlinkClick r:id="rId3"/>
              </a:rPr>
              <a:t>aggregating</a:t>
            </a:r>
            <a:r>
              <a:rPr lang="en-GB" dirty="0" smtClean="0"/>
              <a:t> information.</a:t>
            </a:r>
            <a:endParaRPr lang="en-GB" dirty="0"/>
          </a:p>
          <a:p>
            <a:r>
              <a:rPr lang="en-GB" dirty="0"/>
              <a:t>SQL defines the following </a:t>
            </a:r>
            <a:r>
              <a:rPr lang="en-GB" dirty="0">
                <a:hlinkClick r:id="rId4"/>
              </a:rPr>
              <a:t>aggregate functions</a:t>
            </a:r>
            <a:r>
              <a:rPr lang="en-GB" dirty="0"/>
              <a:t>:</a:t>
            </a:r>
          </a:p>
          <a:p>
            <a:pPr lvl="1"/>
            <a:r>
              <a:rPr lang="en-GB" b="1" dirty="0"/>
              <a:t>COUNT</a:t>
            </a:r>
            <a:r>
              <a:rPr lang="en-GB" dirty="0"/>
              <a:t>: returns number of values in specified column</a:t>
            </a:r>
          </a:p>
          <a:p>
            <a:pPr lvl="1"/>
            <a:r>
              <a:rPr lang="en-GB" b="1" dirty="0"/>
              <a:t>SUM</a:t>
            </a:r>
            <a:r>
              <a:rPr lang="en-GB" dirty="0"/>
              <a:t>: returns sum of values in specified column.</a:t>
            </a:r>
          </a:p>
          <a:p>
            <a:pPr lvl="1"/>
            <a:r>
              <a:rPr lang="en-GB" b="1" dirty="0"/>
              <a:t>AVG</a:t>
            </a:r>
            <a:r>
              <a:rPr lang="en-GB" dirty="0"/>
              <a:t>: returns average of values in specified column.</a:t>
            </a:r>
          </a:p>
          <a:p>
            <a:pPr lvl="1"/>
            <a:r>
              <a:rPr lang="en-GB" b="1" dirty="0"/>
              <a:t>MIN</a:t>
            </a:r>
            <a:r>
              <a:rPr lang="en-GB" dirty="0"/>
              <a:t>: returns smallest value in specified column.</a:t>
            </a:r>
          </a:p>
          <a:p>
            <a:pPr lvl="1"/>
            <a:r>
              <a:rPr lang="en-GB" b="1" dirty="0"/>
              <a:t>MAX</a:t>
            </a:r>
            <a:r>
              <a:rPr lang="en-GB" dirty="0"/>
              <a:t>: returns largest value in specified column.</a:t>
            </a:r>
          </a:p>
        </p:txBody>
      </p:sp>
    </p:spTree>
    <p:extLst>
      <p:ext uri="{BB962C8B-B14F-4D97-AF65-F5344CB8AC3E}">
        <p14:creationId xmlns:p14="http://schemas.microsoft.com/office/powerpoint/2010/main" val="4203958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aggregate functions operate on a </a:t>
            </a:r>
            <a:r>
              <a:rPr lang="en-GB" b="1" i="1" dirty="0"/>
              <a:t>single</a:t>
            </a:r>
            <a:r>
              <a:rPr lang="en-GB" b="1" dirty="0"/>
              <a:t> </a:t>
            </a:r>
            <a:r>
              <a:rPr lang="en-GB" b="1" i="1" dirty="0"/>
              <a:t>column</a:t>
            </a:r>
            <a:r>
              <a:rPr lang="en-GB" dirty="0"/>
              <a:t> of a table and returns a </a:t>
            </a:r>
            <a:r>
              <a:rPr lang="en-GB" b="1" i="1" dirty="0"/>
              <a:t>single value</a:t>
            </a:r>
            <a:r>
              <a:rPr lang="en-GB" dirty="0"/>
              <a:t>.</a:t>
            </a:r>
          </a:p>
          <a:p>
            <a:pPr marL="365760" lvl="1" indent="0" algn="ctr">
              <a:buNone/>
            </a:pPr>
            <a:r>
              <a:rPr lang="en-GB" b="1" dirty="0" err="1"/>
              <a:t>aggregate_function</a:t>
            </a:r>
            <a:r>
              <a:rPr lang="en-GB" dirty="0"/>
              <a:t>(</a:t>
            </a:r>
            <a:r>
              <a:rPr lang="en-GB" dirty="0" err="1"/>
              <a:t>column_name</a:t>
            </a:r>
            <a:r>
              <a:rPr lang="en-GB" dirty="0"/>
              <a:t>)</a:t>
            </a:r>
          </a:p>
          <a:p>
            <a:pPr>
              <a:spcBef>
                <a:spcPts val="1200"/>
              </a:spcBef>
            </a:pPr>
            <a:r>
              <a:rPr lang="en-GB" b="1" dirty="0"/>
              <a:t>COUNT</a:t>
            </a:r>
            <a:r>
              <a:rPr lang="en-GB" dirty="0"/>
              <a:t>, </a:t>
            </a:r>
            <a:r>
              <a:rPr lang="en-GB" b="1" dirty="0"/>
              <a:t>MIN</a:t>
            </a:r>
            <a:r>
              <a:rPr lang="en-GB" dirty="0"/>
              <a:t> and </a:t>
            </a:r>
            <a:r>
              <a:rPr lang="en-GB" b="1" dirty="0"/>
              <a:t>MAX</a:t>
            </a:r>
            <a:r>
              <a:rPr lang="en-GB" dirty="0"/>
              <a:t> apply to </a:t>
            </a:r>
            <a:r>
              <a:rPr lang="en-GB" i="1" dirty="0"/>
              <a:t>both</a:t>
            </a:r>
            <a:r>
              <a:rPr lang="en-GB" dirty="0"/>
              <a:t> </a:t>
            </a:r>
            <a:r>
              <a:rPr lang="en-GB" u="sng" dirty="0"/>
              <a:t>numeric</a:t>
            </a:r>
            <a:r>
              <a:rPr lang="en-GB" dirty="0"/>
              <a:t> and </a:t>
            </a:r>
            <a:r>
              <a:rPr lang="en-GB" u="sng" dirty="0"/>
              <a:t>non-numeric</a:t>
            </a:r>
            <a:r>
              <a:rPr lang="en-GB" dirty="0"/>
              <a:t> </a:t>
            </a:r>
            <a:r>
              <a:rPr lang="en-GB" dirty="0" smtClean="0"/>
              <a:t>data.</a:t>
            </a:r>
            <a:endParaRPr lang="en-GB" dirty="0"/>
          </a:p>
          <a:p>
            <a:pPr>
              <a:spcBef>
                <a:spcPts val="1200"/>
              </a:spcBef>
            </a:pPr>
            <a:r>
              <a:rPr lang="en-GB" b="1" dirty="0"/>
              <a:t>SUM</a:t>
            </a:r>
            <a:r>
              <a:rPr lang="en-GB" dirty="0"/>
              <a:t> and </a:t>
            </a:r>
            <a:r>
              <a:rPr lang="en-GB" b="1" dirty="0"/>
              <a:t>AVG</a:t>
            </a:r>
            <a:r>
              <a:rPr lang="en-GB" dirty="0"/>
              <a:t>, however, may </a:t>
            </a:r>
            <a:r>
              <a:rPr lang="en-GB" i="1" dirty="0"/>
              <a:t>only</a:t>
            </a:r>
            <a:r>
              <a:rPr lang="en-GB" dirty="0"/>
              <a:t> be used on </a:t>
            </a:r>
            <a:r>
              <a:rPr lang="en-GB" u="sng" dirty="0"/>
              <a:t>numeric</a:t>
            </a:r>
            <a:r>
              <a:rPr lang="en-GB" dirty="0"/>
              <a:t> </a:t>
            </a:r>
            <a:r>
              <a:rPr lang="en-GB" dirty="0" smtClean="0"/>
              <a:t>data.</a:t>
            </a:r>
            <a:endParaRPr lang="en-GB" dirty="0"/>
          </a:p>
          <a:p>
            <a:pPr>
              <a:spcBef>
                <a:spcPts val="1200"/>
              </a:spcBef>
            </a:pPr>
            <a:r>
              <a:rPr lang="en-GB" dirty="0"/>
              <a:t>Apart from </a:t>
            </a:r>
            <a:r>
              <a:rPr lang="en-GB" b="1" dirty="0"/>
              <a:t>COUNT(*)</a:t>
            </a:r>
            <a:r>
              <a:rPr lang="en-GB" dirty="0"/>
              <a:t>, each function eliminates nulls first and operates only on the remaining non-null values.</a:t>
            </a:r>
          </a:p>
          <a:p>
            <a:pPr>
              <a:spcBef>
                <a:spcPts val="1200"/>
              </a:spcBef>
            </a:pPr>
            <a:r>
              <a:rPr lang="en-GB" b="1" dirty="0"/>
              <a:t>COUNT(*)</a:t>
            </a:r>
            <a:r>
              <a:rPr lang="en-GB" dirty="0"/>
              <a:t> is a special use of COUNT which counts </a:t>
            </a:r>
            <a:r>
              <a:rPr lang="en-GB" b="1" i="1" dirty="0"/>
              <a:t>all the rows</a:t>
            </a:r>
            <a:r>
              <a:rPr lang="en-GB" dirty="0"/>
              <a:t> of a table, regardless of whether nulls or duplicate values are present.</a:t>
            </a:r>
          </a:p>
        </p:txBody>
      </p:sp>
    </p:spTree>
    <p:extLst>
      <p:ext uri="{BB962C8B-B14F-4D97-AF65-F5344CB8AC3E}">
        <p14:creationId xmlns:p14="http://schemas.microsoft.com/office/powerpoint/2010/main" val="1036563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13176"/>
          </a:xfrm>
        </p:spPr>
        <p:txBody>
          <a:bodyPr/>
          <a:lstStyle/>
          <a:p>
            <a:r>
              <a:rPr lang="en-GB" dirty="0"/>
              <a:t>To eliminate duplicates before the function is applied, use DISTINCT before the column name:</a:t>
            </a:r>
          </a:p>
          <a:p>
            <a:pPr marL="365760" lvl="1" indent="0" algn="ctr">
              <a:buNone/>
            </a:pPr>
            <a:r>
              <a:rPr lang="en-GB" b="1" dirty="0" err="1"/>
              <a:t>aggregate_function</a:t>
            </a:r>
            <a:r>
              <a:rPr lang="en-GB" dirty="0"/>
              <a:t>(</a:t>
            </a:r>
            <a:r>
              <a:rPr lang="en-GB" b="1" dirty="0"/>
              <a:t>DISTINCT</a:t>
            </a:r>
            <a:r>
              <a:rPr lang="en-GB" dirty="0"/>
              <a:t> </a:t>
            </a:r>
            <a:r>
              <a:rPr lang="en-GB" dirty="0" err="1"/>
              <a:t>column_name</a:t>
            </a:r>
            <a:r>
              <a:rPr lang="en-GB" dirty="0"/>
              <a:t>)</a:t>
            </a:r>
          </a:p>
          <a:p>
            <a:pPr>
              <a:spcBef>
                <a:spcPts val="1200"/>
              </a:spcBef>
            </a:pPr>
            <a:r>
              <a:rPr lang="en-GB" dirty="0"/>
              <a:t>DISTINCT has no effect with MIN/MAX, but does on </a:t>
            </a:r>
            <a:r>
              <a:rPr lang="en-GB" dirty="0" smtClean="0"/>
              <a:t>COUNT/SUM/AVG</a:t>
            </a:r>
          </a:p>
          <a:p>
            <a:pPr lvl="1">
              <a:spcBef>
                <a:spcPts val="1200"/>
              </a:spcBef>
            </a:pPr>
            <a:r>
              <a:rPr lang="en-GB" dirty="0" smtClean="0"/>
              <a:t>Consideration </a:t>
            </a:r>
            <a:r>
              <a:rPr lang="en-GB" dirty="0"/>
              <a:t>must be given to whether duplicates need to be </a:t>
            </a:r>
            <a:r>
              <a:rPr lang="en-GB" dirty="0" smtClean="0"/>
              <a:t>included/excluded.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8693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Aggregating Data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How many properties are currently registered in the </a:t>
            </a:r>
            <a:r>
              <a:rPr lang="en-GB" dirty="0" err="1"/>
              <a:t>DreamHome</a:t>
            </a:r>
            <a:r>
              <a:rPr lang="en-GB" dirty="0"/>
              <a:t> database?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ropertyCount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How many registered property owners are private owners?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N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umPrivateOwners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[Owner]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businessName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IS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NULL;</a:t>
            </a:r>
            <a:endParaRPr lang="en-GB" dirty="0"/>
          </a:p>
          <a:p>
            <a:r>
              <a:rPr lang="en-GB" dirty="0"/>
              <a:t>How many </a:t>
            </a:r>
            <a:r>
              <a:rPr lang="en-GB" b="1" dirty="0"/>
              <a:t>different properties</a:t>
            </a:r>
            <a:r>
              <a:rPr lang="en-GB" dirty="0"/>
              <a:t> have been lined up for viewings in the last quarter of </a:t>
            </a:r>
            <a:r>
              <a:rPr lang="en-GB" dirty="0" smtClean="0"/>
              <a:t>2019?</a:t>
            </a:r>
            <a:endParaRPr lang="en-GB" dirty="0"/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N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umViewings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Viewing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iewingDateTime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'01-Oct-2019'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'31-Dec-2019'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640440" lvl="1" indent="-320400"/>
            <a:r>
              <a:rPr lang="en-GB" b="1" dirty="0"/>
              <a:t>Why</a:t>
            </a:r>
            <a:r>
              <a:rPr lang="en-GB" dirty="0"/>
              <a:t> does this </a:t>
            </a:r>
            <a:r>
              <a:rPr lang="en-GB" b="1" dirty="0"/>
              <a:t>slightly different query</a:t>
            </a:r>
            <a:r>
              <a:rPr lang="en-GB" dirty="0"/>
              <a:t> give a </a:t>
            </a:r>
            <a:r>
              <a:rPr lang="en-GB" b="1" dirty="0"/>
              <a:t>different result</a:t>
            </a:r>
            <a:r>
              <a:rPr lang="en-GB" dirty="0"/>
              <a:t>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DISTINCT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numViewings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Viewing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viewingDateTime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'01-Oct-2019'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'31-Dec-2019'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555" y="5661248"/>
            <a:ext cx="13450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  <a:sym typeface="Wingdings" panose="05000000000000000000" pitchFamily="2" charset="2"/>
              </a:rPr>
              <a:t>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en-GB" b="1" dirty="0"/>
              <a:t>Correct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790" y="4593586"/>
            <a:ext cx="12057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en-GB" b="1" dirty="0"/>
              <a:t>Wrong</a:t>
            </a:r>
          </a:p>
        </p:txBody>
      </p:sp>
    </p:spTree>
    <p:extLst>
      <p:ext uri="{BB962C8B-B14F-4D97-AF65-F5344CB8AC3E}">
        <p14:creationId xmlns:p14="http://schemas.microsoft.com/office/powerpoint/2010/main" val="483007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Aggregating Data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Find the total number of managers and the sum </a:t>
            </a:r>
            <a:r>
              <a:rPr lang="en-GB" dirty="0" smtClean="0"/>
              <a:t>of all </a:t>
            </a:r>
            <a:r>
              <a:rPr lang="en-GB" dirty="0"/>
              <a:t>their salaries.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smtClean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N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umManagers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smtClean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alaryTotal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Position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'Manager'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Find the minimum, maximum and average staff salary.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smtClean="0">
                <a:solidFill>
                  <a:srgbClr val="FF00FF"/>
                </a:solidFill>
                <a:latin typeface="Consolas" panose="020B0609020204030204" pitchFamily="49" charset="0"/>
              </a:rPr>
              <a:t>MIN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(S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inStaffSalary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smtClean="0">
                <a:solidFill>
                  <a:srgbClr val="FF00FF"/>
                </a:solidFill>
                <a:latin typeface="Consolas" panose="020B0609020204030204" pitchFamily="49" charset="0"/>
              </a:rPr>
              <a:t>MAX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axStaffSalary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smtClean="0">
                <a:solidFill>
                  <a:srgbClr val="FF00FF"/>
                </a:solidFill>
                <a:latin typeface="Consolas" panose="020B0609020204030204" pitchFamily="49" charset="0"/>
              </a:rPr>
              <a:t>AVG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vgStaffSalary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2963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Note</a:t>
            </a:r>
            <a:r>
              <a:rPr lang="en-GB" dirty="0" smtClean="0"/>
              <a:t>: Aggregate </a:t>
            </a:r>
            <a:r>
              <a:rPr lang="en-GB" dirty="0"/>
              <a:t>functions can only be used in the SELECT list and in the HAVING clause.</a:t>
            </a:r>
          </a:p>
          <a:p>
            <a:r>
              <a:rPr lang="en-GB" dirty="0"/>
              <a:t>They cannot be used in other parts of the SELECT statement.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091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If the SELECT list includes an aggregate function then </a:t>
            </a:r>
            <a:r>
              <a:rPr lang="en-GB" b="1" dirty="0"/>
              <a:t>note</a:t>
            </a:r>
            <a:r>
              <a:rPr lang="en-GB" dirty="0"/>
              <a:t>:</a:t>
            </a:r>
          </a:p>
          <a:p>
            <a:pPr marL="640080" lvl="2" indent="0">
              <a:buNone/>
            </a:pPr>
            <a:r>
              <a:rPr lang="en-GB" dirty="0"/>
              <a:t>No item in the SELECT list can include a reference to a column that is not used as part of an aggregate unless it is referenced in the GROUP BY clause.</a:t>
            </a:r>
          </a:p>
          <a:p>
            <a:r>
              <a:rPr lang="en-GB" dirty="0"/>
              <a:t>The following statement has an aggregate function, COUNT, used in the SELECT list: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365760" lvl="1" indent="0">
              <a:buNone/>
            </a:pPr>
            <a:r>
              <a:rPr lang="en-GB" dirty="0"/>
              <a:t>It is </a:t>
            </a:r>
            <a:r>
              <a:rPr lang="en-GB" b="1" dirty="0"/>
              <a:t>invalid</a:t>
            </a:r>
            <a:r>
              <a:rPr lang="en-GB" dirty="0"/>
              <a:t> because it includes </a:t>
            </a:r>
            <a:r>
              <a:rPr lang="en-GB" dirty="0" err="1" smtClean="0"/>
              <a:t>BranchNo</a:t>
            </a:r>
            <a:r>
              <a:rPr lang="en-GB" dirty="0" smtClean="0"/>
              <a:t> </a:t>
            </a:r>
            <a:r>
              <a:rPr lang="en-GB" dirty="0"/>
              <a:t>which is:</a:t>
            </a:r>
          </a:p>
          <a:p>
            <a:pPr lvl="2"/>
            <a:r>
              <a:rPr lang="en-GB" dirty="0"/>
              <a:t>not </a:t>
            </a:r>
            <a:r>
              <a:rPr lang="en-GB" dirty="0" smtClean="0"/>
              <a:t>used as part </a:t>
            </a:r>
            <a:r>
              <a:rPr lang="en-GB" dirty="0"/>
              <a:t>of an aggregate, and </a:t>
            </a:r>
          </a:p>
          <a:p>
            <a:pPr lvl="2"/>
            <a:r>
              <a:rPr lang="en-GB" dirty="0"/>
              <a:t>neither is it part of a GROUP BY clause in the query statement.</a:t>
            </a:r>
          </a:p>
        </p:txBody>
      </p:sp>
    </p:spTree>
    <p:extLst>
      <p:ext uri="{BB962C8B-B14F-4D97-AF65-F5344CB8AC3E}">
        <p14:creationId xmlns:p14="http://schemas.microsoft.com/office/powerpoint/2010/main" val="3158403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is more to aggregating data – Next Lesson!</a:t>
            </a:r>
          </a:p>
        </p:txBody>
      </p:sp>
    </p:spTree>
    <p:extLst>
      <p:ext uri="{BB962C8B-B14F-4D97-AF65-F5344CB8AC3E}">
        <p14:creationId xmlns:p14="http://schemas.microsoft.com/office/powerpoint/2010/main" val="1477198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</a:t>
            </a:r>
            <a:r>
              <a:rPr lang="en-GB" dirty="0"/>
              <a:t>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277908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11495</TotalTime>
  <Words>2265</Words>
  <Application>Microsoft Office PowerPoint</Application>
  <PresentationFormat>On-screen Show (4:3)</PresentationFormat>
  <Paragraphs>267</Paragraphs>
  <Slides>28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DATA Manipulation Language (DML)</vt:lpstr>
      <vt:lpstr>Today’s Lecture</vt:lpstr>
      <vt:lpstr>The SELECT Statement</vt:lpstr>
      <vt:lpstr>Sequence Processing for SELECT</vt:lpstr>
      <vt:lpstr>Selecting All Columns, All Rows</vt:lpstr>
      <vt:lpstr>Selecting Specific Columns, All Rows</vt:lpstr>
      <vt:lpstr>Selecting DISTINCT Values</vt:lpstr>
      <vt:lpstr>Selecting Column Expressions (Calculated Fields)</vt:lpstr>
      <vt:lpstr>WHERE Clause: Selecting specific rows</vt:lpstr>
      <vt:lpstr>Operators in the WHERE Clause</vt:lpstr>
      <vt:lpstr>Operators in the WHERE Clause</vt:lpstr>
      <vt:lpstr>Selecting Specific Rows Examples</vt:lpstr>
      <vt:lpstr>Selecting Specific Rows Examples</vt:lpstr>
      <vt:lpstr>WHERE Clause Compound Conditions</vt:lpstr>
      <vt:lpstr>Selecting Specific Rows: Compound Search Conditions</vt:lpstr>
      <vt:lpstr>SELECT - Sorting Results</vt:lpstr>
      <vt:lpstr>SELECT – Sorting Results (Paging)</vt:lpstr>
      <vt:lpstr>Conversions</vt:lpstr>
      <vt:lpstr>Conversions: A Simple Example</vt:lpstr>
      <vt:lpstr>SELECT - Aggregating Data</vt:lpstr>
      <vt:lpstr>SELECT - Aggregating Data</vt:lpstr>
      <vt:lpstr>SELECT - Aggregating Data</vt:lpstr>
      <vt:lpstr>Aggregating Data Examples</vt:lpstr>
      <vt:lpstr>Aggregating Data Examples</vt:lpstr>
      <vt:lpstr>SELECT - Aggregating Data</vt:lpstr>
      <vt:lpstr>SELECT - Aggregating Data</vt:lpstr>
      <vt:lpstr>Aggregating Data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1342</cp:revision>
  <cp:lastPrinted>2014-09-29T16:21:25Z</cp:lastPrinted>
  <dcterms:created xsi:type="dcterms:W3CDTF">2013-09-18T07:00:31Z</dcterms:created>
  <dcterms:modified xsi:type="dcterms:W3CDTF">2019-10-27T10:33:57Z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