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302" r:id="rId5"/>
    <p:sldId id="257" r:id="rId6"/>
    <p:sldId id="304" r:id="rId7"/>
    <p:sldId id="333" r:id="rId8"/>
    <p:sldId id="347" r:id="rId9"/>
    <p:sldId id="349" r:id="rId10"/>
    <p:sldId id="361" r:id="rId11"/>
    <p:sldId id="365" r:id="rId12"/>
    <p:sldId id="352" r:id="rId13"/>
    <p:sldId id="353" r:id="rId14"/>
    <p:sldId id="354" r:id="rId15"/>
    <p:sldId id="358" r:id="rId16"/>
    <p:sldId id="355" r:id="rId17"/>
    <p:sldId id="370" r:id="rId18"/>
    <p:sldId id="360" r:id="rId19"/>
    <p:sldId id="373" r:id="rId20"/>
    <p:sldId id="359" r:id="rId21"/>
    <p:sldId id="366" r:id="rId22"/>
    <p:sldId id="374" r:id="rId23"/>
    <p:sldId id="36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94725"/>
  </p:normalViewPr>
  <p:slideViewPr>
    <p:cSldViewPr>
      <p:cViewPr varScale="1">
        <p:scale>
          <a:sx n="102" d="100"/>
          <a:sy n="102" d="100"/>
        </p:scale>
        <p:origin x="72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19/07/2025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7/19/25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895699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166870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168434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4058848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1896153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649168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2386182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1077196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403106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3575242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2509562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7533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20652056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3923418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9253500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1901360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19/07/2025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19/07/2025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19/07/2025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19/07/2025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19/07/2025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raviskolder.com/2012/12/13/ponderin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Operating_system"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Timeline_of_operating_system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sites.google.com/site/optsytms/history-of-operating-system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s.statcounter.com/windows-version-market-share/desktop/worldwide/#monthly-201809-201908-bar"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hyperlink" Target="https://gs.statcounter.com/os-market-shar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www.flickr.com/photos/cwgoodroe/3009281516/"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717032"/>
            <a:ext cx="4680520" cy="10379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7: Session 1: </a:t>
            </a:r>
          </a:p>
          <a:p>
            <a:r>
              <a:rPr lang="en-GB" sz="2400" b="1" dirty="0"/>
              <a:t>Introduction to OS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Definition of OS</a:t>
            </a:r>
          </a:p>
          <a:p>
            <a:pPr>
              <a:spcBef>
                <a:spcPct val="0"/>
              </a:spcBef>
            </a:pPr>
            <a:r>
              <a:rPr lang="en-US" altLang="en-US" sz="2200" dirty="0"/>
              <a:t>History of OS</a:t>
            </a:r>
          </a:p>
          <a:p>
            <a:pPr>
              <a:spcBef>
                <a:spcPct val="0"/>
              </a:spcBef>
            </a:pPr>
            <a:r>
              <a:rPr lang="en-US" altLang="en-US" sz="2200" dirty="0"/>
              <a:t>Purposes of OS</a:t>
            </a:r>
          </a:p>
          <a:p>
            <a:pPr>
              <a:spcBef>
                <a:spcPct val="0"/>
              </a:spcBef>
            </a:pPr>
            <a:r>
              <a:rPr lang="en-US" altLang="en-US" sz="2200" dirty="0"/>
              <a:t>Memory &amp; Process Management </a:t>
            </a:r>
          </a:p>
          <a:p>
            <a:pPr>
              <a:spcBef>
                <a:spcPct val="0"/>
              </a:spcBef>
            </a:pPr>
            <a:r>
              <a:rPr lang="en-US" altLang="en-US" sz="2200" dirty="0"/>
              <a:t>Most common used OSs today</a:t>
            </a:r>
          </a:p>
          <a:p>
            <a:pPr>
              <a:spcBef>
                <a:spcPct val="0"/>
              </a:spcBef>
            </a:pPr>
            <a:r>
              <a:rPr lang="en-US" altLang="en-US" sz="2200" dirty="0"/>
              <a:t>History of Unix, Dos, Linux </a:t>
            </a:r>
          </a:p>
          <a:p>
            <a:pPr>
              <a:spcBef>
                <a:spcPct val="0"/>
              </a:spcBef>
            </a:pPr>
            <a:r>
              <a:rPr lang="en-US" altLang="en-US" sz="2200" dirty="0"/>
              <a:t>Other types of OS</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6979" y="1616652"/>
            <a:ext cx="3681371" cy="2248000"/>
          </a:xfrm>
          <a:prstGeom prst="rect">
            <a:avLst/>
          </a:prstGeom>
        </p:spPr>
        <p:txBody>
          <a:bodyPr vert="horz" lIns="68580" tIns="34290" rIns="68580" bIns="34290" rtlCol="0" anchor="t">
            <a:normAutofit/>
          </a:bodyPr>
          <a:lstStyle/>
          <a:p>
            <a:r>
              <a:rPr lang="en-US" sz="3600" b="1" dirty="0"/>
              <a:t>Q. What is an Operating System?</a:t>
            </a:r>
          </a:p>
        </p:txBody>
      </p:sp>
      <p:pic>
        <p:nvPicPr>
          <p:cNvPr id="53" name="Picture 52">
            <a:extLst>
              <a:ext uri="{FF2B5EF4-FFF2-40B4-BE49-F238E27FC236}">
                <a16:creationId xmlns:a16="http://schemas.microsoft.com/office/drawing/2014/main" id="{CB8AAE9F-49DD-468F-B726-156BD64B470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4572000" y="1616652"/>
            <a:ext cx="3567122" cy="356712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4" name="TextBox 53">
            <a:extLst>
              <a:ext uri="{FF2B5EF4-FFF2-40B4-BE49-F238E27FC236}">
                <a16:creationId xmlns:a16="http://schemas.microsoft.com/office/drawing/2014/main" id="{29F9CCF2-A265-4807-8502-5E4753CDAFE6}"/>
              </a:ext>
            </a:extLst>
          </p:cNvPr>
          <p:cNvSpPr txBox="1"/>
          <p:nvPr/>
        </p:nvSpPr>
        <p:spPr>
          <a:xfrm>
            <a:off x="7062981" y="5850709"/>
            <a:ext cx="2081019"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4" tooltip="http://traviskolder.com/2012/12/13/pondering/">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525">
              <a:solidFill>
                <a:srgbClr val="FFFFFF"/>
              </a:solidFill>
            </a:endParaRPr>
          </a:p>
        </p:txBody>
      </p:sp>
    </p:spTree>
    <p:extLst>
      <p:ext uri="{BB962C8B-B14F-4D97-AF65-F5344CB8AC3E}">
        <p14:creationId xmlns:p14="http://schemas.microsoft.com/office/powerpoint/2010/main" val="929113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468467"/>
            <a:ext cx="5188471" cy="3926451"/>
          </a:xfrm>
        </p:spPr>
        <p:txBody>
          <a:bodyPr anchor="t">
            <a:normAutofit/>
          </a:bodyPr>
          <a:lstStyle/>
          <a:p>
            <a:pPr algn="just"/>
            <a:r>
              <a:rPr lang="en-GB" sz="2400" b="0" i="0" dirty="0">
                <a:effectLst/>
                <a:latin typeface="arial" panose="020B0604020202020204" pitchFamily="34" charset="0"/>
              </a:rPr>
              <a:t>An OS is software that allows th</a:t>
            </a:r>
            <a:r>
              <a:rPr lang="en-GB" sz="2400" dirty="0">
                <a:latin typeface="arial" panose="020B0604020202020204" pitchFamily="34" charset="0"/>
              </a:rPr>
              <a:t>e user to operate the Computer and manage its software and hardware</a:t>
            </a:r>
          </a:p>
          <a:p>
            <a:pPr algn="just"/>
            <a:endParaRPr lang="en-GB" sz="2400" dirty="0">
              <a:latin typeface="arial" panose="020B0604020202020204" pitchFamily="34" charset="0"/>
            </a:endParaRPr>
          </a:p>
          <a:p>
            <a:pPr algn="just"/>
            <a:r>
              <a:rPr lang="en-GB" sz="2400" b="0" i="0" dirty="0">
                <a:effectLst/>
                <a:latin typeface="arial" panose="020B0604020202020204" pitchFamily="34" charset="0"/>
              </a:rPr>
              <a:t>It’s </a:t>
            </a:r>
            <a:r>
              <a:rPr lang="en-GB" sz="2400" dirty="0">
                <a:latin typeface="arial" panose="020B0604020202020204" pitchFamily="34" charset="0"/>
              </a:rPr>
              <a:t>like</a:t>
            </a:r>
            <a:r>
              <a:rPr lang="en-GB" sz="2400" b="0" i="0" dirty="0">
                <a:effectLst/>
                <a:latin typeface="arial" panose="020B0604020202020204" pitchFamily="34" charset="0"/>
              </a:rPr>
              <a:t> as an </a:t>
            </a:r>
            <a:r>
              <a:rPr lang="en-GB" sz="2400" b="1" i="0" dirty="0">
                <a:effectLst/>
                <a:latin typeface="arial" panose="020B0604020202020204" pitchFamily="34" charset="0"/>
              </a:rPr>
              <a:t>interface</a:t>
            </a:r>
            <a:r>
              <a:rPr lang="en-GB" sz="2400" b="0" i="0" dirty="0">
                <a:effectLst/>
                <a:latin typeface="arial" panose="020B0604020202020204" pitchFamily="34" charset="0"/>
              </a:rPr>
              <a:t> between the user and the computer.</a:t>
            </a:r>
            <a:endParaRPr lang="en-GB" sz="2400" dirty="0"/>
          </a:p>
        </p:txBody>
      </p:sp>
      <p:pic>
        <p:nvPicPr>
          <p:cNvPr id="24" name="Content Placeholder 4" descr="Diagram&#10;&#10;Description automatically generated">
            <a:extLst>
              <a:ext uri="{FF2B5EF4-FFF2-40B4-BE49-F238E27FC236}">
                <a16:creationId xmlns:a16="http://schemas.microsoft.com/office/drawing/2014/main" id="{1E31FCFD-85E6-4000-A09A-2631128A05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38101" y="1250970"/>
            <a:ext cx="2757074" cy="4080469"/>
          </a:xfrm>
          <a:prstGeom prst="rect">
            <a:avLst/>
          </a:prstGeom>
        </p:spPr>
      </p:pic>
      <p:sp>
        <p:nvSpPr>
          <p:cNvPr id="26" name="TextBox 25">
            <a:extLst>
              <a:ext uri="{FF2B5EF4-FFF2-40B4-BE49-F238E27FC236}">
                <a16:creationId xmlns:a16="http://schemas.microsoft.com/office/drawing/2014/main" id="{9B68E133-9D2E-4DFF-9744-86E32AE0FA50}"/>
              </a:ext>
            </a:extLst>
          </p:cNvPr>
          <p:cNvSpPr txBox="1"/>
          <p:nvPr/>
        </p:nvSpPr>
        <p:spPr>
          <a:xfrm>
            <a:off x="6201423" y="5244877"/>
            <a:ext cx="2205070" cy="300082"/>
          </a:xfrm>
          <a:prstGeom prst="rect">
            <a:avLst/>
          </a:prstGeom>
          <a:noFill/>
        </p:spPr>
        <p:txBody>
          <a:bodyPr wrap="square" rtlCol="0">
            <a:spAutoFit/>
          </a:bodyPr>
          <a:lstStyle/>
          <a:p>
            <a:r>
              <a:rPr lang="en-GB" sz="675" dirty="0">
                <a:hlinkClick r:id="rId4" tooltip="https://en.wikipedia.org/wiki/Operating_system"/>
              </a:rPr>
              <a:t>This Photo</a:t>
            </a:r>
            <a:r>
              <a:rPr lang="en-GB" sz="675" dirty="0"/>
              <a:t> by Unknown Author is licensed under </a:t>
            </a:r>
            <a:r>
              <a:rPr lang="en-GB" sz="675" dirty="0">
                <a:hlinkClick r:id="rId5" tooltip="https://creativecommons.org/licenses/by-sa/3.0/"/>
              </a:rPr>
              <a:t>CC BY-SA</a:t>
            </a:r>
            <a:endParaRPr lang="en-GB" sz="675" dirty="0"/>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6922553" cy="584775"/>
          </a:xfrm>
          <a:prstGeom prst="rect">
            <a:avLst/>
          </a:prstGeom>
          <a:noFill/>
        </p:spPr>
        <p:txBody>
          <a:bodyPr wrap="square" rtlCol="0">
            <a:spAutoFit/>
          </a:bodyPr>
          <a:lstStyle/>
          <a:p>
            <a:pPr algn="ctr"/>
            <a:r>
              <a:rPr lang="en-US" sz="3200" b="1" dirty="0"/>
              <a:t>What is an Operating System?</a:t>
            </a:r>
            <a:endParaRPr lang="en-US" dirty="0"/>
          </a:p>
        </p:txBody>
      </p:sp>
    </p:spTree>
    <p:extLst>
      <p:ext uri="{BB962C8B-B14F-4D97-AF65-F5344CB8AC3E}">
        <p14:creationId xmlns:p14="http://schemas.microsoft.com/office/powerpoint/2010/main" val="113651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3528" y="1504096"/>
            <a:ext cx="8496943" cy="3869119"/>
          </a:xfrm>
        </p:spPr>
        <p:txBody>
          <a:bodyPr>
            <a:normAutofit/>
          </a:bodyPr>
          <a:lstStyle/>
          <a:p>
            <a:pPr marL="0" indent="0">
              <a:buNone/>
            </a:pPr>
            <a:r>
              <a:rPr lang="en-GB" sz="2400" dirty="0"/>
              <a:t>The OS acts as an interface between the User and the computer’s hardware and software. </a:t>
            </a:r>
          </a:p>
          <a:p>
            <a:pPr marL="0" indent="0">
              <a:buNone/>
            </a:pPr>
            <a:r>
              <a:rPr lang="en-GB" sz="2400" dirty="0"/>
              <a:t>Its typical functions include:</a:t>
            </a:r>
          </a:p>
          <a:p>
            <a:r>
              <a:rPr lang="en-GB" sz="2400" dirty="0"/>
              <a:t>Device Management (Manages I/O devices).</a:t>
            </a:r>
          </a:p>
          <a:p>
            <a:r>
              <a:rPr lang="en-GB" sz="2400" dirty="0"/>
              <a:t>Process &amp; Memory Management.</a:t>
            </a:r>
          </a:p>
          <a:p>
            <a:r>
              <a:rPr lang="en-GB" sz="2400" dirty="0"/>
              <a:t>App. / Application Management.</a:t>
            </a:r>
          </a:p>
          <a:p>
            <a:r>
              <a:rPr lang="en-GB" sz="2400" dirty="0"/>
              <a:t>File &amp; Directory Management.</a:t>
            </a:r>
          </a:p>
          <a:p>
            <a:r>
              <a:rPr lang="en-GB" sz="2400" dirty="0"/>
              <a:t>Security Management.</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What does an Operating System do?</a:t>
            </a:r>
            <a:endParaRPr lang="en-US" dirty="0"/>
          </a:p>
        </p:txBody>
      </p:sp>
    </p:spTree>
    <p:extLst>
      <p:ext uri="{BB962C8B-B14F-4D97-AF65-F5344CB8AC3E}">
        <p14:creationId xmlns:p14="http://schemas.microsoft.com/office/powerpoint/2010/main" val="1853515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87626" y="1475522"/>
            <a:ext cx="7886700" cy="4270596"/>
          </a:xfrm>
        </p:spPr>
        <p:txBody>
          <a:bodyPr>
            <a:normAutofit/>
          </a:bodyPr>
          <a:lstStyle/>
          <a:p>
            <a:pPr algn="just"/>
            <a:r>
              <a:rPr lang="en-GB" sz="2400" dirty="0"/>
              <a:t>The OS manages the interaction between the software and hardware of the computer.</a:t>
            </a:r>
          </a:p>
          <a:p>
            <a:pPr algn="just"/>
            <a:endParaRPr lang="en-GB" sz="2400" dirty="0"/>
          </a:p>
          <a:p>
            <a:pPr algn="just"/>
            <a:r>
              <a:rPr lang="en-GB" sz="2400" dirty="0"/>
              <a:t>There are usually several different Apps/programs running at the same time, and they all need to access the computer’s CPU Central Processing Unit (CPU), memory, and storage</a:t>
            </a:r>
          </a:p>
          <a:p>
            <a:pPr algn="just"/>
            <a:endParaRPr lang="en-GB" sz="2400" dirty="0"/>
          </a:p>
          <a:p>
            <a:pPr algn="just"/>
            <a:r>
              <a:rPr lang="en-GB" sz="2400" dirty="0"/>
              <a:t>The operating system coordinates this to make sure each App/program gets what it needs.</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What does an Operating System do?</a:t>
            </a:r>
            <a:endParaRPr lang="en-US" dirty="0"/>
          </a:p>
        </p:txBody>
      </p:sp>
    </p:spTree>
    <p:extLst>
      <p:ext uri="{BB962C8B-B14F-4D97-AF65-F5344CB8AC3E}">
        <p14:creationId xmlns:p14="http://schemas.microsoft.com/office/powerpoint/2010/main" val="1898145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Preview: Memory &amp;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0" y="1556792"/>
            <a:ext cx="6012159" cy="4464496"/>
          </a:xfrm>
        </p:spPr>
        <p:txBody>
          <a:bodyPr>
            <a:normAutofit fontScale="70000" lnSpcReduction="20000"/>
          </a:bodyPr>
          <a:lstStyle/>
          <a:p>
            <a:pPr algn="just"/>
            <a:r>
              <a:rPr lang="en-GB" dirty="0"/>
              <a:t>On Windows press: CTRL-ALT-DEL.</a:t>
            </a:r>
          </a:p>
          <a:p>
            <a:pPr algn="just"/>
            <a:r>
              <a:rPr lang="en-GB" dirty="0"/>
              <a:t>Open Task Manager.</a:t>
            </a:r>
          </a:p>
          <a:p>
            <a:pPr algn="just"/>
            <a:endParaRPr lang="en-GB" dirty="0"/>
          </a:p>
          <a:p>
            <a:pPr algn="just"/>
            <a:r>
              <a:rPr lang="en-GB" dirty="0"/>
              <a:t>You will see the OS manages many processes including </a:t>
            </a:r>
            <a:r>
              <a:rPr lang="en-GB" b="1" dirty="0"/>
              <a:t>Applications</a:t>
            </a:r>
            <a:r>
              <a:rPr lang="en-GB" dirty="0"/>
              <a:t>, many </a:t>
            </a:r>
            <a:r>
              <a:rPr lang="en-GB" b="1" dirty="0"/>
              <a:t>background processes</a:t>
            </a:r>
            <a:r>
              <a:rPr lang="en-GB" dirty="0"/>
              <a:t>, </a:t>
            </a:r>
            <a:r>
              <a:rPr lang="en-GB" b="1" dirty="0"/>
              <a:t>System Performance </a:t>
            </a:r>
            <a:r>
              <a:rPr lang="en-GB" dirty="0"/>
              <a:t>and the </a:t>
            </a:r>
            <a:r>
              <a:rPr lang="en-GB" b="1" dirty="0"/>
              <a:t>Users</a:t>
            </a:r>
            <a:r>
              <a:rPr lang="en-GB" dirty="0"/>
              <a:t> logged-in into the system.</a:t>
            </a:r>
          </a:p>
          <a:p>
            <a:pPr algn="just"/>
            <a:endParaRPr lang="en-GB" dirty="0"/>
          </a:p>
          <a:p>
            <a:pPr algn="just"/>
            <a:r>
              <a:rPr lang="en-GB" b="1" dirty="0"/>
              <a:t>The core of the OS is the Kernel</a:t>
            </a:r>
            <a:r>
              <a:rPr lang="en-GB" dirty="0"/>
              <a:t>, a program that manages memory communication between the computer’s hardware and software such as the RAM and the CPU.</a:t>
            </a:r>
          </a:p>
        </p:txBody>
      </p:sp>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1484784"/>
            <a:ext cx="3001655" cy="3384376"/>
          </a:xfrm>
          <a:prstGeom prst="rect">
            <a:avLst/>
          </a:prstGeom>
        </p:spPr>
      </p:pic>
      <p:sp>
        <p:nvSpPr>
          <p:cNvPr id="11" name="TextBox 10">
            <a:extLst>
              <a:ext uri="{FF2B5EF4-FFF2-40B4-BE49-F238E27FC236}">
                <a16:creationId xmlns:a16="http://schemas.microsoft.com/office/drawing/2014/main" id="{83ABDC98-161B-1545-856E-A809EB8EE3D9}"/>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Memory &amp; Process Management</a:t>
            </a:r>
            <a:endParaRPr lang="en-US" dirty="0"/>
          </a:p>
        </p:txBody>
      </p:sp>
    </p:spTree>
    <p:extLst>
      <p:ext uri="{BB962C8B-B14F-4D97-AF65-F5344CB8AC3E}">
        <p14:creationId xmlns:p14="http://schemas.microsoft.com/office/powerpoint/2010/main" val="2708050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chemeClr val="bg1"/>
                </a:solidFill>
              </a:rPr>
              <a:t>Timeline: The History of Operating Systems</a:t>
            </a:r>
          </a:p>
        </p:txBody>
      </p:sp>
      <p:sp>
        <p:nvSpPr>
          <p:cNvPr id="11" name="TextBox 10">
            <a:extLst>
              <a:ext uri="{FF2B5EF4-FFF2-40B4-BE49-F238E27FC236}">
                <a16:creationId xmlns:a16="http://schemas.microsoft.com/office/drawing/2014/main" id="{31480CFA-0D1B-4B74-88E4-2B9A6947B72F}"/>
              </a:ext>
            </a:extLst>
          </p:cNvPr>
          <p:cNvSpPr txBox="1"/>
          <p:nvPr/>
        </p:nvSpPr>
        <p:spPr>
          <a:xfrm>
            <a:off x="861019" y="5013176"/>
            <a:ext cx="7421962" cy="707886"/>
          </a:xfrm>
          <a:prstGeom prst="rect">
            <a:avLst/>
          </a:prstGeom>
          <a:noFill/>
        </p:spPr>
        <p:txBody>
          <a:bodyPr wrap="square" rtlCol="0">
            <a:spAutoFit/>
          </a:bodyPr>
          <a:lstStyle/>
          <a:p>
            <a:pPr algn="ctr"/>
            <a:r>
              <a:rPr lang="en-GB" sz="2000" dirty="0"/>
              <a:t>Note: For a larger list </a:t>
            </a:r>
            <a:r>
              <a:rPr lang="en-GB" sz="2000" dirty="0">
                <a:hlinkClick r:id="rId3"/>
              </a:rPr>
              <a:t>click-here</a:t>
            </a:r>
            <a:r>
              <a:rPr lang="en-GB" sz="2000" dirty="0"/>
              <a:t> and for key features and categorisation by generation </a:t>
            </a:r>
            <a:r>
              <a:rPr lang="en-GB" sz="2000" dirty="0">
                <a:hlinkClick r:id="rId4"/>
              </a:rPr>
              <a:t>click-here</a:t>
            </a:r>
            <a:r>
              <a:rPr lang="en-GB" sz="2000" dirty="0"/>
              <a:t>.</a:t>
            </a:r>
          </a:p>
        </p:txBody>
      </p:sp>
      <p:sp>
        <p:nvSpPr>
          <p:cNvPr id="13" name="TextBox 12">
            <a:extLst>
              <a:ext uri="{FF2B5EF4-FFF2-40B4-BE49-F238E27FC236}">
                <a16:creationId xmlns:a16="http://schemas.microsoft.com/office/drawing/2014/main" id="{AD611184-02FE-4489-89B8-139628EAC5E4}"/>
              </a:ext>
            </a:extLst>
          </p:cNvPr>
          <p:cNvSpPr txBox="1"/>
          <p:nvPr/>
        </p:nvSpPr>
        <p:spPr>
          <a:xfrm>
            <a:off x="590237" y="1548363"/>
            <a:ext cx="7692744" cy="3170099"/>
          </a:xfrm>
          <a:prstGeom prst="rect">
            <a:avLst/>
          </a:prstGeom>
          <a:noFill/>
        </p:spPr>
        <p:txBody>
          <a:bodyPr wrap="square" rtlCol="0">
            <a:spAutoFit/>
          </a:bodyPr>
          <a:lstStyle/>
          <a:p>
            <a:pPr algn="l">
              <a:buFont typeface="Arial" panose="020B0604020202020204" pitchFamily="34" charset="0"/>
              <a:buChar char="•"/>
            </a:pPr>
            <a:r>
              <a:rPr lang="en-GB" sz="2000" dirty="0">
                <a:solidFill>
                  <a:srgbClr val="202124"/>
                </a:solidFill>
              </a:rPr>
              <a:t>1969 – UNIX. Laid the foundations of today's </a:t>
            </a:r>
            <a:r>
              <a:rPr lang="en-GB" sz="2000" b="1" dirty="0">
                <a:solidFill>
                  <a:srgbClr val="202124"/>
                </a:solidFill>
              </a:rPr>
              <a:t>operating systems</a:t>
            </a:r>
            <a:r>
              <a:rPr lang="en-GB" sz="2000" dirty="0">
                <a:solidFill>
                  <a:srgbClr val="202124"/>
                </a:solidFill>
              </a:rPr>
              <a:t>.</a:t>
            </a:r>
          </a:p>
          <a:p>
            <a:pPr algn="l">
              <a:buFont typeface="Arial" panose="020B0604020202020204" pitchFamily="34" charset="0"/>
              <a:buChar char="•"/>
            </a:pPr>
            <a:r>
              <a:rPr lang="en-GB" sz="2000" dirty="0">
                <a:solidFill>
                  <a:srgbClr val="202124"/>
                </a:solidFill>
              </a:rPr>
              <a:t>1977 – Apple DOS (developed by Steve Wozniak).</a:t>
            </a:r>
          </a:p>
          <a:p>
            <a:pPr algn="l">
              <a:buFont typeface="Arial" panose="020B0604020202020204" pitchFamily="34" charset="0"/>
              <a:buChar char="•"/>
            </a:pPr>
            <a:r>
              <a:rPr lang="en-GB" sz="2000" dirty="0">
                <a:solidFill>
                  <a:srgbClr val="202124"/>
                </a:solidFill>
              </a:rPr>
              <a:t>1981 – MS DOS.</a:t>
            </a:r>
          </a:p>
          <a:p>
            <a:pPr algn="l">
              <a:buFont typeface="Arial" panose="020B0604020202020204" pitchFamily="34" charset="0"/>
              <a:buChar char="•"/>
            </a:pPr>
            <a:r>
              <a:rPr lang="en-GB" sz="2000" dirty="0">
                <a:solidFill>
                  <a:srgbClr val="202124"/>
                </a:solidFill>
              </a:rPr>
              <a:t>1988 – </a:t>
            </a:r>
            <a:r>
              <a:rPr lang="en-GB" sz="2000" dirty="0" err="1">
                <a:solidFill>
                  <a:srgbClr val="202124"/>
                </a:solidFill>
              </a:rPr>
              <a:t>NeXTSTEP</a:t>
            </a:r>
            <a:r>
              <a:rPr lang="en-GB" sz="2000" dirty="0">
                <a:solidFill>
                  <a:srgbClr val="202124"/>
                </a:solidFill>
              </a:rPr>
              <a:t>.</a:t>
            </a:r>
          </a:p>
          <a:p>
            <a:pPr algn="l">
              <a:buFont typeface="Arial" panose="020B0604020202020204" pitchFamily="34" charset="0"/>
              <a:buChar char="•"/>
            </a:pPr>
            <a:r>
              <a:rPr lang="en-GB" sz="2000" dirty="0">
                <a:solidFill>
                  <a:srgbClr val="202124"/>
                </a:solidFill>
              </a:rPr>
              <a:t>1991 – Linux</a:t>
            </a:r>
          </a:p>
          <a:p>
            <a:pPr algn="l">
              <a:buFont typeface="Arial" panose="020B0604020202020204" pitchFamily="34" charset="0"/>
              <a:buChar char="•"/>
            </a:pPr>
            <a:r>
              <a:rPr lang="en-GB" sz="2000" dirty="0">
                <a:solidFill>
                  <a:srgbClr val="202124"/>
                </a:solidFill>
              </a:rPr>
              <a:t>1992 – Windows 3.1.</a:t>
            </a:r>
          </a:p>
          <a:p>
            <a:pPr algn="l">
              <a:buFont typeface="Arial" panose="020B0604020202020204" pitchFamily="34" charset="0"/>
              <a:buChar char="•"/>
            </a:pPr>
            <a:r>
              <a:rPr lang="en-GB" sz="2000" dirty="0">
                <a:solidFill>
                  <a:srgbClr val="202124"/>
                </a:solidFill>
              </a:rPr>
              <a:t>1995 – Windows 95.</a:t>
            </a:r>
          </a:p>
          <a:p>
            <a:pPr algn="l">
              <a:buFont typeface="Arial" panose="020B0604020202020204" pitchFamily="34" charset="0"/>
              <a:buChar char="•"/>
            </a:pPr>
            <a:r>
              <a:rPr lang="en-GB" sz="2000" dirty="0">
                <a:solidFill>
                  <a:srgbClr val="202124"/>
                </a:solidFill>
              </a:rPr>
              <a:t>1998 – Windows 98.</a:t>
            </a:r>
          </a:p>
          <a:p>
            <a:pPr algn="l">
              <a:buFont typeface="Arial" panose="020B0604020202020204" pitchFamily="34" charset="0"/>
              <a:buChar char="•"/>
            </a:pPr>
            <a:r>
              <a:rPr lang="en-GB" sz="2000" dirty="0">
                <a:solidFill>
                  <a:srgbClr val="202124"/>
                </a:solidFill>
              </a:rPr>
              <a:t>2001 – Windows XP. Mac </a:t>
            </a:r>
            <a:r>
              <a:rPr lang="en-GB" sz="2000" b="1" dirty="0">
                <a:solidFill>
                  <a:srgbClr val="202124"/>
                </a:solidFill>
              </a:rPr>
              <a:t>OS</a:t>
            </a:r>
            <a:r>
              <a:rPr lang="en-GB" sz="2000" dirty="0">
                <a:solidFill>
                  <a:srgbClr val="202124"/>
                </a:solidFill>
              </a:rPr>
              <a:t> X.</a:t>
            </a:r>
          </a:p>
          <a:p>
            <a:pPr algn="l">
              <a:buFont typeface="Arial" panose="020B0604020202020204" pitchFamily="34" charset="0"/>
              <a:buChar char="•"/>
            </a:pPr>
            <a:r>
              <a:rPr lang="en-GB" sz="2000" dirty="0">
                <a:solidFill>
                  <a:srgbClr val="202124"/>
                </a:solidFill>
              </a:rPr>
              <a:t>2008 – Android.</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The History of Operating Systems</a:t>
            </a:r>
            <a:endParaRPr lang="en-US" dirty="0"/>
          </a:p>
        </p:txBody>
      </p:sp>
    </p:spTree>
    <p:extLst>
      <p:ext uri="{BB962C8B-B14F-4D97-AF65-F5344CB8AC3E}">
        <p14:creationId xmlns:p14="http://schemas.microsoft.com/office/powerpoint/2010/main" val="457458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5 most used OSs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446058"/>
            <a:ext cx="4917867" cy="4647237"/>
          </a:xfrm>
        </p:spPr>
        <p:txBody>
          <a:bodyPr>
            <a:normAutofit/>
          </a:bodyPr>
          <a:lstStyle/>
          <a:p>
            <a:pPr algn="just"/>
            <a:r>
              <a:rPr lang="en-GB" sz="2400" dirty="0">
                <a:solidFill>
                  <a:srgbClr val="202124"/>
                </a:solidFill>
              </a:rPr>
              <a:t>Apple macOS (released in 1984)</a:t>
            </a:r>
          </a:p>
          <a:p>
            <a:pPr algn="just"/>
            <a:endParaRPr lang="en-GB" sz="2400" dirty="0">
              <a:solidFill>
                <a:srgbClr val="202124"/>
              </a:solidFill>
            </a:endParaRPr>
          </a:p>
          <a:p>
            <a:pPr algn="just"/>
            <a:r>
              <a:rPr lang="en-GB" sz="2400" dirty="0">
                <a:solidFill>
                  <a:srgbClr val="202124"/>
                </a:solidFill>
              </a:rPr>
              <a:t>Microsoft Windows (rel. in 1985)</a:t>
            </a:r>
          </a:p>
          <a:p>
            <a:pPr algn="just"/>
            <a:endParaRPr lang="en-GB" sz="2400" dirty="0">
              <a:solidFill>
                <a:srgbClr val="202124"/>
              </a:solidFill>
            </a:endParaRPr>
          </a:p>
          <a:p>
            <a:pPr algn="just"/>
            <a:r>
              <a:rPr lang="en-GB" sz="2400" dirty="0">
                <a:solidFill>
                  <a:srgbClr val="202124"/>
                </a:solidFill>
              </a:rPr>
              <a:t>Linux (rel. in 1991).</a:t>
            </a:r>
          </a:p>
          <a:p>
            <a:pPr algn="just"/>
            <a:endParaRPr lang="en-GB" sz="2400" dirty="0">
              <a:solidFill>
                <a:srgbClr val="202124"/>
              </a:solidFill>
            </a:endParaRPr>
          </a:p>
          <a:p>
            <a:pPr algn="just"/>
            <a:r>
              <a:rPr lang="en-GB" sz="2400" dirty="0">
                <a:solidFill>
                  <a:srgbClr val="202124"/>
                </a:solidFill>
              </a:rPr>
              <a:t>Apple's iOS </a:t>
            </a:r>
            <a:r>
              <a:rPr lang="en-GB" sz="2400" dirty="0"/>
              <a:t>(rel. in 2007).</a:t>
            </a:r>
          </a:p>
          <a:p>
            <a:pPr algn="just"/>
            <a:endParaRPr lang="en-GB" sz="2400" dirty="0">
              <a:solidFill>
                <a:srgbClr val="202124"/>
              </a:solidFill>
            </a:endParaRPr>
          </a:p>
          <a:p>
            <a:pPr algn="just"/>
            <a:r>
              <a:rPr lang="en-GB" sz="2400" dirty="0">
                <a:solidFill>
                  <a:srgbClr val="202124"/>
                </a:solidFill>
              </a:rPr>
              <a:t>Android </a:t>
            </a:r>
            <a:r>
              <a:rPr lang="en-GB" sz="2400" dirty="0"/>
              <a:t>(rel. in 2008)</a:t>
            </a:r>
          </a:p>
          <a:p>
            <a:pPr marL="0" indent="0" algn="just">
              <a:buNone/>
            </a:pPr>
            <a:r>
              <a:rPr lang="en-GB" sz="1050" dirty="0">
                <a:solidFill>
                  <a:srgbClr val="202124"/>
                </a:solidFill>
              </a:rPr>
              <a:t>(Google’s Linux based OS).</a:t>
            </a:r>
          </a:p>
          <a:p>
            <a:pPr algn="just"/>
            <a:endParaRPr lang="en-GB" sz="24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1696657"/>
            <a:ext cx="2236281" cy="315362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A6192A5-B5D1-8A47-95F6-96EF8D76C7A3}"/>
              </a:ext>
            </a:extLst>
          </p:cNvPr>
          <p:cNvSpPr txBox="1"/>
          <p:nvPr/>
        </p:nvSpPr>
        <p:spPr>
          <a:xfrm>
            <a:off x="861018" y="527107"/>
            <a:ext cx="7421963" cy="523220"/>
          </a:xfrm>
          <a:prstGeom prst="rect">
            <a:avLst/>
          </a:prstGeom>
          <a:noFill/>
        </p:spPr>
        <p:txBody>
          <a:bodyPr wrap="square" rtlCol="0">
            <a:spAutoFit/>
          </a:bodyPr>
          <a:lstStyle/>
          <a:p>
            <a:pPr algn="ctr"/>
            <a:r>
              <a:rPr lang="en-US" sz="2800" b="1" dirty="0"/>
              <a:t>Most Common Used OSs today?</a:t>
            </a:r>
            <a:endParaRPr lang="en-US" sz="1600" dirty="0"/>
          </a:p>
        </p:txBody>
      </p:sp>
    </p:spTree>
    <p:extLst>
      <p:ext uri="{BB962C8B-B14F-4D97-AF65-F5344CB8AC3E}">
        <p14:creationId xmlns:p14="http://schemas.microsoft.com/office/powerpoint/2010/main" val="1106333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Q. Which is the most popular OS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604325"/>
            <a:ext cx="3981763" cy="4055464"/>
          </a:xfrm>
        </p:spPr>
        <p:txBody>
          <a:bodyPr>
            <a:normAutofit/>
          </a:bodyPr>
          <a:lstStyle/>
          <a:p>
            <a:r>
              <a:rPr lang="en-GB" sz="2400" dirty="0">
                <a:solidFill>
                  <a:srgbClr val="202124"/>
                </a:solidFill>
              </a:rPr>
              <a:t>Microsoft Windows</a:t>
            </a:r>
          </a:p>
          <a:p>
            <a:endParaRPr lang="en-GB" sz="2400" dirty="0">
              <a:solidFill>
                <a:srgbClr val="202124"/>
              </a:solidFill>
            </a:endParaRPr>
          </a:p>
          <a:p>
            <a:r>
              <a:rPr lang="en-GB" sz="2400" dirty="0">
                <a:solidFill>
                  <a:srgbClr val="202124"/>
                </a:solidFill>
              </a:rPr>
              <a:t>Apple macOS</a:t>
            </a:r>
          </a:p>
          <a:p>
            <a:endParaRPr lang="en-GB" sz="2400" dirty="0">
              <a:solidFill>
                <a:srgbClr val="202124"/>
              </a:solidFill>
            </a:endParaRPr>
          </a:p>
          <a:p>
            <a:r>
              <a:rPr lang="en-GB" sz="2400" dirty="0">
                <a:solidFill>
                  <a:srgbClr val="202124"/>
                </a:solidFill>
              </a:rPr>
              <a:t>Linux</a:t>
            </a:r>
          </a:p>
          <a:p>
            <a:endParaRPr lang="en-GB" sz="2400" dirty="0">
              <a:solidFill>
                <a:srgbClr val="202124"/>
              </a:solidFill>
            </a:endParaRPr>
          </a:p>
          <a:p>
            <a:r>
              <a:rPr lang="en-GB" sz="2400" dirty="0">
                <a:solidFill>
                  <a:srgbClr val="202124"/>
                </a:solidFill>
              </a:rPr>
              <a:t>Android </a:t>
            </a:r>
            <a:r>
              <a:rPr lang="en-GB" sz="1050" dirty="0">
                <a:solidFill>
                  <a:srgbClr val="202124"/>
                </a:solidFill>
              </a:rPr>
              <a:t>(Google’s Linux based OS).</a:t>
            </a:r>
            <a:endParaRPr lang="en-GB" sz="2400" dirty="0">
              <a:solidFill>
                <a:srgbClr val="202124"/>
              </a:solidFill>
            </a:endParaRPr>
          </a:p>
          <a:p>
            <a:endParaRPr lang="en-GB" sz="2400" dirty="0">
              <a:solidFill>
                <a:srgbClr val="202124"/>
              </a:solidFill>
            </a:endParaRPr>
          </a:p>
          <a:p>
            <a:r>
              <a:rPr lang="en-GB" sz="2400" dirty="0">
                <a:solidFill>
                  <a:srgbClr val="202124"/>
                </a:solidFill>
              </a:rPr>
              <a:t>Apple's iOS.</a:t>
            </a:r>
            <a:endParaRPr lang="en-GB" sz="24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604325"/>
            <a:ext cx="4231382" cy="405546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AE659C8-3AEA-4340-B096-93ED0E835CF5}"/>
              </a:ext>
            </a:extLst>
          </p:cNvPr>
          <p:cNvSpPr txBox="1"/>
          <p:nvPr/>
        </p:nvSpPr>
        <p:spPr>
          <a:xfrm>
            <a:off x="107504" y="527107"/>
            <a:ext cx="8175477" cy="523220"/>
          </a:xfrm>
          <a:prstGeom prst="rect">
            <a:avLst/>
          </a:prstGeom>
          <a:noFill/>
        </p:spPr>
        <p:txBody>
          <a:bodyPr wrap="square" rtlCol="0">
            <a:spAutoFit/>
          </a:bodyPr>
          <a:lstStyle/>
          <a:p>
            <a:pPr algn="ctr"/>
            <a:r>
              <a:rPr lang="en-US" sz="2800" b="1" dirty="0"/>
              <a:t>Which one is the most Popular OS used today? </a:t>
            </a:r>
            <a:endParaRPr lang="en-US" sz="1600" dirty="0"/>
          </a:p>
        </p:txBody>
      </p:sp>
    </p:spTree>
    <p:extLst>
      <p:ext uri="{BB962C8B-B14F-4D97-AF65-F5344CB8AC3E}">
        <p14:creationId xmlns:p14="http://schemas.microsoft.com/office/powerpoint/2010/main" val="2114094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most popular OS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063" y="1318249"/>
            <a:ext cx="7886700" cy="3263504"/>
          </a:xfrm>
        </p:spPr>
        <p:txBody>
          <a:bodyPr>
            <a:normAutofit lnSpcReduction="10000"/>
          </a:bodyPr>
          <a:lstStyle/>
          <a:p>
            <a:pPr marL="0" indent="0" algn="just">
              <a:buNone/>
            </a:pPr>
            <a:r>
              <a:rPr lang="en-GB" sz="2400" dirty="0"/>
              <a:t>According to </a:t>
            </a:r>
            <a:r>
              <a:rPr lang="en-GB" sz="2400" dirty="0">
                <a:hlinkClick r:id="rId3"/>
              </a:rPr>
              <a:t>StatCounter Global Stats reports</a:t>
            </a:r>
            <a:r>
              <a:rPr lang="en-GB" sz="2400" dirty="0"/>
              <a:t>, as of April 2020. </a:t>
            </a:r>
          </a:p>
          <a:p>
            <a:pPr algn="just"/>
            <a:endParaRPr lang="en-GB" sz="2400" b="1" dirty="0"/>
          </a:p>
          <a:p>
            <a:pPr algn="just"/>
            <a:r>
              <a:rPr lang="en-GB" sz="2400" b="1" dirty="0"/>
              <a:t>Android </a:t>
            </a:r>
            <a:r>
              <a:rPr lang="en-GB" sz="2400" dirty="0"/>
              <a:t>is the most popular OS used globally today.</a:t>
            </a:r>
            <a:endParaRPr lang="en-GB" sz="2400" b="1" dirty="0"/>
          </a:p>
          <a:p>
            <a:pPr algn="just"/>
            <a:endParaRPr lang="en-GB" sz="2400" b="1" dirty="0"/>
          </a:p>
          <a:p>
            <a:pPr algn="just"/>
            <a:r>
              <a:rPr lang="en-GB" sz="2400" b="1" dirty="0"/>
              <a:t>Windows 10 </a:t>
            </a:r>
            <a:r>
              <a:rPr lang="en-GB" sz="2400" dirty="0"/>
              <a:t>is the most popular desktop OS. </a:t>
            </a:r>
          </a:p>
          <a:p>
            <a:pPr algn="just"/>
            <a:endParaRPr lang="en-GB" sz="2400" b="1" dirty="0"/>
          </a:p>
          <a:p>
            <a:pPr algn="just"/>
            <a:r>
              <a:rPr lang="en-GB" sz="2400" b="1" dirty="0"/>
              <a:t>Android</a:t>
            </a:r>
            <a:r>
              <a:rPr lang="en-GB" sz="2400" dirty="0"/>
              <a:t> is the most popular mobile OS.</a:t>
            </a:r>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019" y="4534147"/>
            <a:ext cx="7615918" cy="121197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08EE78C-4F47-564C-943F-0824561384D2}"/>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The most Popular OS used today? </a:t>
            </a:r>
            <a:endParaRPr lang="en-US" dirty="0"/>
          </a:p>
        </p:txBody>
      </p:sp>
    </p:spTree>
    <p:extLst>
      <p:ext uri="{BB962C8B-B14F-4D97-AF65-F5344CB8AC3E}">
        <p14:creationId xmlns:p14="http://schemas.microsoft.com/office/powerpoint/2010/main" val="3045454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u="sng" dirty="0">
                <a:solidFill>
                  <a:srgbClr val="FFFFFF"/>
                </a:solidFill>
              </a:rPr>
              <a:t>Statcounter.com: OS Market Share</a:t>
            </a:r>
          </a:p>
        </p:txBody>
      </p:sp>
      <p:pic>
        <p:nvPicPr>
          <p:cNvPr id="5" name="Picture 4" descr="Chart&#10;&#10;Description automatically generated">
            <a:hlinkClick r:id="rId3"/>
            <a:extLst>
              <a:ext uri="{FF2B5EF4-FFF2-40B4-BE49-F238E27FC236}">
                <a16:creationId xmlns:a16="http://schemas.microsoft.com/office/drawing/2014/main" id="{C2142777-202C-4322-BBF5-A3104D3B84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1800" y="1638248"/>
            <a:ext cx="6880400" cy="3581504"/>
          </a:xfrm>
          <a:prstGeom prst="rect">
            <a:avLst/>
          </a:prstGeom>
        </p:spPr>
      </p:pic>
      <p:sp>
        <p:nvSpPr>
          <p:cNvPr id="11" name="TextBox 10">
            <a:extLst>
              <a:ext uri="{FF2B5EF4-FFF2-40B4-BE49-F238E27FC236}">
                <a16:creationId xmlns:a16="http://schemas.microsoft.com/office/drawing/2014/main" id="{1ABC9796-8CAB-F745-BCD6-7E768FD264AF}"/>
              </a:ext>
            </a:extLst>
          </p:cNvPr>
          <p:cNvSpPr txBox="1"/>
          <p:nvPr/>
        </p:nvSpPr>
        <p:spPr>
          <a:xfrm>
            <a:off x="861018" y="527107"/>
            <a:ext cx="7421963" cy="584775"/>
          </a:xfrm>
          <a:prstGeom prst="rect">
            <a:avLst/>
          </a:prstGeom>
          <a:noFill/>
        </p:spPr>
        <p:txBody>
          <a:bodyPr wrap="square" rtlCol="0">
            <a:spAutoFit/>
          </a:bodyPr>
          <a:lstStyle/>
          <a:p>
            <a:pPr algn="ctr"/>
            <a:r>
              <a:rPr lang="en-US" sz="3200" b="1" dirty="0" err="1"/>
              <a:t>Statcounter.com</a:t>
            </a:r>
            <a:r>
              <a:rPr lang="en-US" sz="3200" b="1" dirty="0"/>
              <a:t>: OS Market Share</a:t>
            </a:r>
            <a:endParaRPr lang="en-US" dirty="0"/>
          </a:p>
        </p:txBody>
      </p:sp>
    </p:spTree>
    <p:extLst>
      <p:ext uri="{BB962C8B-B14F-4D97-AF65-F5344CB8AC3E}">
        <p14:creationId xmlns:p14="http://schemas.microsoft.com/office/powerpoint/2010/main" val="247190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339262"/>
            <a:ext cx="7886700" cy="2297701"/>
          </a:xfrm>
        </p:spPr>
        <p:txBody>
          <a:bodyPr>
            <a:normAutofit/>
          </a:bodyPr>
          <a:lstStyle/>
          <a:p>
            <a:r>
              <a:rPr lang="en-GB" sz="2400" b="1" dirty="0"/>
              <a:t>MacOS/iOS, Windows, Linux, Android </a:t>
            </a:r>
            <a:r>
              <a:rPr lang="en-GB" sz="2400" dirty="0"/>
              <a:t>maybe the most popular but there are others in use. </a:t>
            </a:r>
          </a:p>
          <a:p>
            <a:endParaRPr lang="en-GB" sz="2400" dirty="0"/>
          </a:p>
          <a:p>
            <a:r>
              <a:rPr lang="en-GB" sz="2400" dirty="0"/>
              <a:t>Q. Can you research and find another OS that is used today?.</a:t>
            </a:r>
          </a:p>
        </p:txBody>
      </p:sp>
      <p:pic>
        <p:nvPicPr>
          <p:cNvPr id="11" name="Picture 10" descr="A picture containing food, sweet, many, different&#10;&#10;Description automatically generated">
            <a:extLst>
              <a:ext uri="{FF2B5EF4-FFF2-40B4-BE49-F238E27FC236}">
                <a16:creationId xmlns:a16="http://schemas.microsoft.com/office/drawing/2014/main" id="{DBDCC497-0120-485A-B035-7FDC420DE3B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83768" y="3479402"/>
            <a:ext cx="4536503" cy="1929600"/>
          </a:xfrm>
          <a:prstGeom prst="rect">
            <a:avLst/>
          </a:prstGeom>
        </p:spPr>
      </p:pic>
      <p:sp>
        <p:nvSpPr>
          <p:cNvPr id="15" name="TextBox 14">
            <a:extLst>
              <a:ext uri="{FF2B5EF4-FFF2-40B4-BE49-F238E27FC236}">
                <a16:creationId xmlns:a16="http://schemas.microsoft.com/office/drawing/2014/main" id="{4A5546DB-FB6F-C24D-80ED-5DBD8AF1641E}"/>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Other OS in use today? </a:t>
            </a:r>
            <a:endParaRPr lang="en-US" dirty="0"/>
          </a:p>
        </p:txBody>
      </p:sp>
    </p:spTree>
    <p:extLst>
      <p:ext uri="{BB962C8B-B14F-4D97-AF65-F5344CB8AC3E}">
        <p14:creationId xmlns:p14="http://schemas.microsoft.com/office/powerpoint/2010/main" val="1748743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History &amp;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1131157" y="1746815"/>
            <a:ext cx="4301381" cy="3263504"/>
          </a:xfrm>
        </p:spPr>
        <p:txBody>
          <a:bodyPr>
            <a:noAutofit/>
          </a:bodyPr>
          <a:lstStyle/>
          <a:p>
            <a:r>
              <a:rPr lang="en-GB" sz="2700" b="1" dirty="0"/>
              <a:t>Unix.</a:t>
            </a:r>
          </a:p>
          <a:p>
            <a:r>
              <a:rPr lang="en-GB" sz="2700" b="1" dirty="0"/>
              <a:t>Berkeley Unix / BSD.</a:t>
            </a:r>
            <a:endParaRPr lang="en-GB" sz="2400" dirty="0"/>
          </a:p>
          <a:p>
            <a:r>
              <a:rPr lang="en-GB" sz="2400" b="1" dirty="0"/>
              <a:t>Dos.</a:t>
            </a:r>
          </a:p>
          <a:p>
            <a:r>
              <a:rPr lang="en-GB" sz="2700" b="1" dirty="0"/>
              <a:t>Linux</a:t>
            </a:r>
          </a:p>
          <a:p>
            <a:r>
              <a:rPr lang="en-GB" sz="2700" b="1" dirty="0"/>
              <a:t>Solaris.</a:t>
            </a:r>
            <a:endParaRPr lang="en-GB" sz="2700" dirty="0"/>
          </a:p>
        </p:txBody>
      </p:sp>
      <p:pic>
        <p:nvPicPr>
          <p:cNvPr id="11" name="Picture 2" descr="images.vexels.com/media/users/3/141382/isolated...">
            <a:extLst>
              <a:ext uri="{FF2B5EF4-FFF2-40B4-BE49-F238E27FC236}">
                <a16:creationId xmlns:a16="http://schemas.microsoft.com/office/drawing/2014/main" id="{DD463E61-97F8-4451-8FC7-55E55316A3A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5977618" y="1583426"/>
            <a:ext cx="1506071" cy="6454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unOS Logo - LogoDix">
            <a:extLst>
              <a:ext uri="{FF2B5EF4-FFF2-40B4-BE49-F238E27FC236}">
                <a16:creationId xmlns:a16="http://schemas.microsoft.com/office/drawing/2014/main" id="{6877AE12-5292-4A5D-97E0-3D2D507293C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020" t="17952" r="19580" b="22396"/>
          <a:stretch/>
        </p:blipFill>
        <p:spPr bwMode="auto">
          <a:xfrm>
            <a:off x="5587788" y="3512438"/>
            <a:ext cx="2478964" cy="1836209"/>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Ms Dos Logo&quot; iPad Case &amp; Skin by bulgarian | Redbubble">
            <a:extLst>
              <a:ext uri="{FF2B5EF4-FFF2-40B4-BE49-F238E27FC236}">
                <a16:creationId xmlns:a16="http://schemas.microsoft.com/office/drawing/2014/main" id="{226A48FF-E877-4685-A68E-12FAC49DEB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015" t="16078" r="17683" b="31275"/>
          <a:stretch/>
        </p:blipFill>
        <p:spPr bwMode="auto">
          <a:xfrm>
            <a:off x="6136408" y="2243883"/>
            <a:ext cx="1299429" cy="132557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846AC21E-0171-1B46-A08C-9D328CF463F2}"/>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History of Other OS in use today? </a:t>
            </a:r>
            <a:endParaRPr lang="en-US" dirty="0"/>
          </a:p>
        </p:txBody>
      </p:sp>
    </p:spTree>
    <p:extLst>
      <p:ext uri="{BB962C8B-B14F-4D97-AF65-F5344CB8AC3E}">
        <p14:creationId xmlns:p14="http://schemas.microsoft.com/office/powerpoint/2010/main" val="2692934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History &amp; Examples of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173608"/>
            <a:ext cx="7710208" cy="3263504"/>
          </a:xfrm>
        </p:spPr>
        <p:txBody>
          <a:bodyPr>
            <a:noAutofit/>
          </a:bodyPr>
          <a:lstStyle/>
          <a:p>
            <a:pPr algn="just"/>
            <a:r>
              <a:rPr lang="en-GB" sz="2200" b="1" dirty="0"/>
              <a:t>Unix:</a:t>
            </a:r>
            <a:r>
              <a:rPr lang="en-GB" sz="2200" dirty="0"/>
              <a:t> developed in the late 1960s, at AT&amp;T's Bell Labs, in the US by Ken Thompson, Dennis Ritchie, Douglas McIlroy, and Joe </a:t>
            </a:r>
            <a:r>
              <a:rPr lang="en-GB" sz="2200" dirty="0" err="1"/>
              <a:t>Ossanna</a:t>
            </a:r>
            <a:r>
              <a:rPr lang="en-GB" sz="2200" dirty="0"/>
              <a:t>. </a:t>
            </a:r>
          </a:p>
          <a:p>
            <a:pPr algn="just"/>
            <a:r>
              <a:rPr lang="en-GB" sz="2200" dirty="0"/>
              <a:t>The developers created ‘</a:t>
            </a:r>
            <a:r>
              <a:rPr lang="en-GB" sz="2200" b="1" dirty="0"/>
              <a:t>Research Unix</a:t>
            </a:r>
            <a:r>
              <a:rPr lang="en-GB" sz="2200" dirty="0"/>
              <a:t>‘ a research group to develop the OS. </a:t>
            </a:r>
          </a:p>
          <a:p>
            <a:pPr algn="just"/>
            <a:r>
              <a:rPr lang="en-GB" sz="2200" dirty="0"/>
              <a:t>Due to an antitrust case (due to concerns over Monopolising the industry) AT&amp;T was required to license the OS source code to anyone who asked. It was licensed to Universities &amp; Companies and different versions of the OS were developed. </a:t>
            </a:r>
          </a:p>
          <a:p>
            <a:pPr algn="just"/>
            <a:r>
              <a:rPr lang="en-GB" sz="2200" dirty="0"/>
              <a:t>It is still used by many today in mainly academic and professional settings, and is used on web servers, mainframes, and supercomputers.</a:t>
            </a:r>
          </a:p>
        </p:txBody>
      </p:sp>
      <p:pic>
        <p:nvPicPr>
          <p:cNvPr id="11" name="Picture 2" descr="images.vexels.com/media/users/3/141382/isolated...">
            <a:extLst>
              <a:ext uri="{FF2B5EF4-FFF2-40B4-BE49-F238E27FC236}">
                <a16:creationId xmlns:a16="http://schemas.microsoft.com/office/drawing/2014/main" id="{315CFD86-35FD-491E-B18B-76CD85E1E3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7529945" y="5746118"/>
            <a:ext cx="1506071" cy="64545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55CBAC0-8A7F-734C-88CB-36BCF0907EC3}"/>
              </a:ext>
            </a:extLst>
          </p:cNvPr>
          <p:cNvSpPr txBox="1"/>
          <p:nvPr/>
        </p:nvSpPr>
        <p:spPr>
          <a:xfrm>
            <a:off x="861018" y="260648"/>
            <a:ext cx="7421963" cy="523220"/>
          </a:xfrm>
          <a:prstGeom prst="rect">
            <a:avLst/>
          </a:prstGeom>
          <a:noFill/>
        </p:spPr>
        <p:txBody>
          <a:bodyPr wrap="square" rtlCol="0">
            <a:spAutoFit/>
          </a:bodyPr>
          <a:lstStyle/>
          <a:p>
            <a:pPr algn="ctr"/>
            <a:r>
              <a:rPr lang="en-US" sz="2800" b="1" dirty="0"/>
              <a:t>History &amp; Examples of Other OS in use today? </a:t>
            </a:r>
            <a:endParaRPr lang="en-US" sz="1600" dirty="0"/>
          </a:p>
        </p:txBody>
      </p:sp>
    </p:spTree>
    <p:extLst>
      <p:ext uri="{BB962C8B-B14F-4D97-AF65-F5344CB8AC3E}">
        <p14:creationId xmlns:p14="http://schemas.microsoft.com/office/powerpoint/2010/main" val="3143374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History &amp; Examples of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374802" y="836712"/>
            <a:ext cx="8394395" cy="3263504"/>
          </a:xfrm>
        </p:spPr>
        <p:txBody>
          <a:bodyPr>
            <a:noAutofit/>
          </a:bodyPr>
          <a:lstStyle/>
          <a:p>
            <a:pPr algn="just"/>
            <a:r>
              <a:rPr lang="en-GB" sz="2000" b="1" dirty="0"/>
              <a:t>Dos: </a:t>
            </a:r>
            <a:r>
              <a:rPr lang="en-GB" sz="2000" dirty="0"/>
              <a:t>Originally developed by Seattle Computer Products (SCP) for its Intel 8086-based computer, originally known as QDOS (Quick and Dirty Operating System) then renamed to 86-DOS, was purchased by Microsoft and later re-named MS-DOS and released in 1981</a:t>
            </a:r>
          </a:p>
          <a:p>
            <a:pPr algn="just"/>
            <a:endParaRPr lang="en-GB" sz="2000" dirty="0"/>
          </a:p>
          <a:p>
            <a:pPr algn="just"/>
            <a:r>
              <a:rPr lang="en-GB" sz="2000" b="1" dirty="0"/>
              <a:t>Linux: </a:t>
            </a:r>
            <a:r>
              <a:rPr lang="en-GB" sz="2000" dirty="0"/>
              <a:t>The Linux OS was developed in 1991 by Linus Torvalds a Finish Software Engineer. Linux is derived from Unix and it is a continuation of the Unix design. Android is based on the Linux OS and uses a modified version of it’s Kernel. More on this later</a:t>
            </a:r>
          </a:p>
          <a:p>
            <a:pPr algn="just"/>
            <a:endParaRPr lang="en-GB" sz="2000" dirty="0"/>
          </a:p>
          <a:p>
            <a:pPr algn="just"/>
            <a:r>
              <a:rPr lang="en-GB" sz="2000" b="1" dirty="0"/>
              <a:t>Solaris</a:t>
            </a:r>
            <a:r>
              <a:rPr lang="en-GB" sz="2000" dirty="0"/>
              <a:t>: originally developed by Sun Microsystems in 1992 (based on Unix). In 2010, after Sun was acquired by the company Oracle, SunOS was renamed Oracle Solaris. Today it is used by many Business Organisations as an Enterprise class Operating System, particularly for Oracle Database and Java applications.</a:t>
            </a:r>
          </a:p>
        </p:txBody>
      </p:sp>
      <p:sp>
        <p:nvSpPr>
          <p:cNvPr id="11" name="TextBox 10">
            <a:extLst>
              <a:ext uri="{FF2B5EF4-FFF2-40B4-BE49-F238E27FC236}">
                <a16:creationId xmlns:a16="http://schemas.microsoft.com/office/drawing/2014/main" id="{F86EE663-4FA3-B24F-A18A-79716004336F}"/>
              </a:ext>
            </a:extLst>
          </p:cNvPr>
          <p:cNvSpPr txBox="1"/>
          <p:nvPr/>
        </p:nvSpPr>
        <p:spPr>
          <a:xfrm>
            <a:off x="590237" y="313492"/>
            <a:ext cx="7908179" cy="523220"/>
          </a:xfrm>
          <a:prstGeom prst="rect">
            <a:avLst/>
          </a:prstGeom>
          <a:noFill/>
        </p:spPr>
        <p:txBody>
          <a:bodyPr wrap="square" rtlCol="0">
            <a:spAutoFit/>
          </a:bodyPr>
          <a:lstStyle/>
          <a:p>
            <a:pPr algn="ctr"/>
            <a:r>
              <a:rPr lang="en-US" sz="2800" b="1" dirty="0"/>
              <a:t>History &amp; Examples of Other OS in use today? </a:t>
            </a:r>
            <a:endParaRPr lang="en-US" sz="2800" dirty="0"/>
          </a:p>
        </p:txBody>
      </p:sp>
    </p:spTree>
    <p:extLst>
      <p:ext uri="{BB962C8B-B14F-4D97-AF65-F5344CB8AC3E}">
        <p14:creationId xmlns:p14="http://schemas.microsoft.com/office/powerpoint/2010/main" val="4064093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Linux</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137592" y="1499509"/>
            <a:ext cx="8678066" cy="4161740"/>
          </a:xfrm>
        </p:spPr>
        <p:txBody>
          <a:bodyPr>
            <a:normAutofit fontScale="92500" lnSpcReduction="20000"/>
          </a:bodyPr>
          <a:lstStyle/>
          <a:p>
            <a:pPr algn="just">
              <a:lnSpc>
                <a:spcPct val="170000"/>
              </a:lnSpc>
            </a:pPr>
            <a:r>
              <a:rPr lang="en-GB" sz="2400" dirty="0"/>
              <a:t>Linux (pronounced LYN-</a:t>
            </a:r>
            <a:r>
              <a:rPr lang="en-GB" sz="2400" dirty="0" err="1"/>
              <a:t>ux</a:t>
            </a:r>
            <a:r>
              <a:rPr lang="en-GB" sz="2400" dirty="0"/>
              <a:t>) is a family of open-source operating systems, which means they can be modified and distributed by anyone. </a:t>
            </a:r>
          </a:p>
          <a:p>
            <a:pPr algn="just">
              <a:lnSpc>
                <a:spcPct val="170000"/>
              </a:lnSpc>
            </a:pPr>
            <a:r>
              <a:rPr lang="en-GB" sz="2400" dirty="0"/>
              <a:t>Unlike Windows for example which is proprietary software, which means it can only be modified by the company that owns it. The advantages of Linux is that it is free, and there are different versions or distributions to choose from (such as Debian, Red Hat, Ubuntu, Fedora).</a:t>
            </a:r>
          </a:p>
        </p:txBody>
      </p:sp>
      <p:pic>
        <p:nvPicPr>
          <p:cNvPr id="8194" name="Picture 2" descr="Linux - Wikipedia">
            <a:extLst>
              <a:ext uri="{FF2B5EF4-FFF2-40B4-BE49-F238E27FC236}">
                <a16:creationId xmlns:a16="http://schemas.microsoft.com/office/drawing/2014/main" id="{A23175F4-C524-4A55-89CB-0D29931EF3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5077" y="33787"/>
            <a:ext cx="970581" cy="158417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1EECB1B-9542-A04E-B3C5-21262C88BFED}"/>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Linux OS</a:t>
            </a:r>
            <a:endParaRPr lang="en-US" dirty="0"/>
          </a:p>
        </p:txBody>
      </p:sp>
    </p:spTree>
    <p:extLst>
      <p:ext uri="{BB962C8B-B14F-4D97-AF65-F5344CB8AC3E}">
        <p14:creationId xmlns:p14="http://schemas.microsoft.com/office/powerpoint/2010/main" val="158913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Different types of OS systems.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317624"/>
            <a:ext cx="7886700" cy="3263504"/>
          </a:xfrm>
        </p:spPr>
        <p:txBody>
          <a:bodyPr>
            <a:noAutofit/>
          </a:bodyPr>
          <a:lstStyle/>
          <a:p>
            <a:pPr marL="0" indent="0" algn="just">
              <a:lnSpc>
                <a:spcPct val="120000"/>
              </a:lnSpc>
              <a:spcBef>
                <a:spcPts val="0"/>
              </a:spcBef>
              <a:buNone/>
            </a:pPr>
            <a:r>
              <a:rPr lang="en-GB" sz="1800" dirty="0"/>
              <a:t>Although the fundamental roles and functions of an operating system are the same, there are many different types that serve a wide range of needs. Such as:</a:t>
            </a:r>
          </a:p>
          <a:p>
            <a:pPr marL="257175" indent="-257175" algn="just">
              <a:lnSpc>
                <a:spcPct val="120000"/>
              </a:lnSpc>
              <a:spcBef>
                <a:spcPts val="0"/>
              </a:spcBef>
              <a:buFont typeface="Symbol" panose="05050102010706020507" pitchFamily="18" charset="2"/>
              <a:buChar char=""/>
            </a:pPr>
            <a:r>
              <a:rPr lang="en-GB" sz="1800" b="1" dirty="0"/>
              <a:t>General-purpose operating systems </a:t>
            </a:r>
            <a:r>
              <a:rPr lang="en-GB" sz="1800" dirty="0"/>
              <a:t>(typical Desktop Oss such as Unix, Linux, Windows and MacOS).</a:t>
            </a:r>
          </a:p>
          <a:p>
            <a:pPr marL="257175" indent="-257175" algn="just">
              <a:lnSpc>
                <a:spcPct val="120000"/>
              </a:lnSpc>
              <a:spcBef>
                <a:spcPts val="0"/>
              </a:spcBef>
              <a:buFont typeface="Symbol" panose="05050102010706020507" pitchFamily="18" charset="2"/>
              <a:buChar char=""/>
            </a:pPr>
            <a:r>
              <a:rPr lang="en-GB" sz="1800" b="1" dirty="0"/>
              <a:t>Mobile operating systems </a:t>
            </a:r>
            <a:r>
              <a:rPr lang="en-GB" sz="1800" dirty="0"/>
              <a:t>(such as Android and Apple iOS).</a:t>
            </a:r>
          </a:p>
          <a:p>
            <a:pPr marL="257175" indent="-257175" algn="just">
              <a:lnSpc>
                <a:spcPct val="120000"/>
              </a:lnSpc>
              <a:spcBef>
                <a:spcPts val="0"/>
              </a:spcBef>
              <a:buFont typeface="Symbol" panose="05050102010706020507" pitchFamily="18" charset="2"/>
              <a:buChar char=""/>
            </a:pPr>
            <a:r>
              <a:rPr lang="en-GB" sz="1800" b="1" dirty="0"/>
              <a:t>Network operating systems </a:t>
            </a:r>
            <a:r>
              <a:rPr lang="en-GB" sz="1800" dirty="0"/>
              <a:t>or NOS (such as Windows NT and Windows 10).</a:t>
            </a:r>
          </a:p>
          <a:p>
            <a:pPr marL="257175" indent="-257175" algn="just">
              <a:lnSpc>
                <a:spcPct val="120000"/>
              </a:lnSpc>
              <a:spcBef>
                <a:spcPts val="0"/>
              </a:spcBef>
              <a:buFont typeface="Symbol" panose="05050102010706020507" pitchFamily="18" charset="2"/>
              <a:buChar char=""/>
            </a:pPr>
            <a:r>
              <a:rPr lang="en-GB" sz="1800" b="1" dirty="0"/>
              <a:t>Embedded operating systems </a:t>
            </a:r>
            <a:r>
              <a:rPr lang="en-GB" sz="1800" dirty="0"/>
              <a:t>(or Highly specialized OSs) used in ATMs, airplane systems and retail point of sale (POS) terminals.</a:t>
            </a:r>
          </a:p>
          <a:p>
            <a:pPr marL="257175" indent="-257175" algn="just">
              <a:lnSpc>
                <a:spcPct val="120000"/>
              </a:lnSpc>
              <a:spcBef>
                <a:spcPts val="0"/>
              </a:spcBef>
              <a:buFont typeface="Symbol" panose="05050102010706020507" pitchFamily="18" charset="2"/>
              <a:buChar char=""/>
            </a:pPr>
            <a:r>
              <a:rPr lang="en-GB" sz="1800" b="1" dirty="0"/>
              <a:t>Real-time operating system</a:t>
            </a:r>
            <a:r>
              <a:rPr lang="en-GB" sz="1800" dirty="0"/>
              <a:t>. </a:t>
            </a:r>
            <a:r>
              <a:rPr lang="en-GB" sz="1800" dirty="0">
                <a:ea typeface="Calibri" panose="020F0502020204030204" pitchFamily="34" charset="0"/>
                <a:cs typeface="Times New Roman" panose="02020603050405020304" pitchFamily="18" charset="0"/>
              </a:rPr>
              <a:t>e.g. RTOS are used in industrial control systems to direct the operations of factory or power plant machines.  Two examples </a:t>
            </a:r>
            <a:r>
              <a:rPr lang="en-GB" sz="1800" dirty="0" err="1">
                <a:ea typeface="Calibri" panose="020F0502020204030204" pitchFamily="34" charset="0"/>
                <a:cs typeface="Times New Roman" panose="02020603050405020304" pitchFamily="18" charset="0"/>
              </a:rPr>
              <a:t>FreeRTOS</a:t>
            </a:r>
            <a:r>
              <a:rPr lang="en-GB" sz="1800" dirty="0">
                <a:ea typeface="Calibri" panose="020F0502020204030204" pitchFamily="34" charset="0"/>
                <a:cs typeface="Times New Roman" panose="02020603050405020304" pitchFamily="18" charset="0"/>
              </a:rPr>
              <a:t> and VxWorks.</a:t>
            </a:r>
          </a:p>
          <a:p>
            <a:pPr marL="0" indent="0" algn="just">
              <a:lnSpc>
                <a:spcPct val="120000"/>
              </a:lnSpc>
              <a:spcBef>
                <a:spcPts val="0"/>
              </a:spcBef>
              <a:buNone/>
            </a:pPr>
            <a:endParaRPr lang="en-GB" sz="1800" dirty="0"/>
          </a:p>
          <a:p>
            <a:pPr marL="0" indent="0" algn="just">
              <a:lnSpc>
                <a:spcPct val="120000"/>
              </a:lnSpc>
              <a:spcBef>
                <a:spcPts val="0"/>
              </a:spcBef>
              <a:buNone/>
            </a:pPr>
            <a:endParaRPr lang="en-GB" sz="1800" dirty="0"/>
          </a:p>
        </p:txBody>
      </p:sp>
      <p:sp>
        <p:nvSpPr>
          <p:cNvPr id="11" name="TextBox 10">
            <a:extLst>
              <a:ext uri="{FF2B5EF4-FFF2-40B4-BE49-F238E27FC236}">
                <a16:creationId xmlns:a16="http://schemas.microsoft.com/office/drawing/2014/main" id="{3EB059E9-9F2A-614B-87F5-C62E195CFE7B}"/>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Different types of OS</a:t>
            </a:r>
            <a:endParaRPr lang="en-US" dirty="0"/>
          </a:p>
        </p:txBody>
      </p:sp>
    </p:spTree>
    <p:extLst>
      <p:ext uri="{BB962C8B-B14F-4D97-AF65-F5344CB8AC3E}">
        <p14:creationId xmlns:p14="http://schemas.microsoft.com/office/powerpoint/2010/main" val="1801891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Different types of OS systems.</a:t>
            </a:r>
          </a:p>
        </p:txBody>
      </p:sp>
      <p:sp>
        <p:nvSpPr>
          <p:cNvPr id="5" name="Rectangle 4">
            <a:extLst>
              <a:ext uri="{FF2B5EF4-FFF2-40B4-BE49-F238E27FC236}">
                <a16:creationId xmlns:a16="http://schemas.microsoft.com/office/drawing/2014/main" id="{D4353DEF-B35E-164C-B937-B8A8BF907AF6}"/>
              </a:ext>
            </a:extLst>
          </p:cNvPr>
          <p:cNvSpPr/>
          <p:nvPr/>
        </p:nvSpPr>
        <p:spPr>
          <a:xfrm>
            <a:off x="920915" y="1340768"/>
            <a:ext cx="7632848" cy="4523546"/>
          </a:xfrm>
          <a:prstGeom prst="rect">
            <a:avLst/>
          </a:prstGeom>
        </p:spPr>
        <p:txBody>
          <a:bodyPr wrap="square">
            <a:spAutoFit/>
          </a:bodyPr>
          <a:lstStyle/>
          <a:p>
            <a:pPr algn="just">
              <a:lnSpc>
                <a:spcPct val="120000"/>
              </a:lnSpc>
            </a:pPr>
            <a:r>
              <a:rPr lang="en-GB" sz="2200" b="1" dirty="0"/>
              <a:t>Other traditional names and types of OS include: </a:t>
            </a:r>
          </a:p>
          <a:p>
            <a:pPr algn="just">
              <a:lnSpc>
                <a:spcPct val="120000"/>
              </a:lnSpc>
              <a:spcBef>
                <a:spcPts val="0"/>
              </a:spcBef>
            </a:pPr>
            <a:r>
              <a:rPr lang="en-GB" sz="2200" dirty="0"/>
              <a:t>Single-tasking and multi-tasking, Single- and multi-user, Distributed and Templated.</a:t>
            </a:r>
          </a:p>
          <a:p>
            <a:pPr algn="just">
              <a:lnSpc>
                <a:spcPct val="120000"/>
              </a:lnSpc>
            </a:pPr>
            <a:endParaRPr lang="en-GB" sz="2200" dirty="0"/>
          </a:p>
          <a:p>
            <a:pPr algn="just">
              <a:lnSpc>
                <a:spcPct val="120000"/>
              </a:lnSpc>
            </a:pPr>
            <a:r>
              <a:rPr lang="en-GB" sz="2200" dirty="0"/>
              <a:t>The differences between OS types is not absolute, some operating systems share characteristics of others e.g. general-purpose </a:t>
            </a:r>
            <a:r>
              <a:rPr lang="en-GB" sz="2200" dirty="0" err="1"/>
              <a:t>Os</a:t>
            </a:r>
            <a:r>
              <a:rPr lang="en-GB" sz="2200" dirty="0"/>
              <a:t> often today include the networking capabilities found in a NOS. Also, embedded operating systems commonly include attributes of RTOS. Mobile OSs typically run many apps simultaneously like general-purpose OSs.</a:t>
            </a:r>
          </a:p>
        </p:txBody>
      </p:sp>
      <p:sp>
        <p:nvSpPr>
          <p:cNvPr id="7" name="TextBox 6">
            <a:extLst>
              <a:ext uri="{FF2B5EF4-FFF2-40B4-BE49-F238E27FC236}">
                <a16:creationId xmlns:a16="http://schemas.microsoft.com/office/drawing/2014/main" id="{3C10B506-513F-DC45-9230-6056882CC5B0}"/>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Different types of OS</a:t>
            </a:r>
            <a:endParaRPr lang="en-US" dirty="0"/>
          </a:p>
        </p:txBody>
      </p:sp>
    </p:spTree>
    <p:extLst>
      <p:ext uri="{BB962C8B-B14F-4D97-AF65-F5344CB8AC3E}">
        <p14:creationId xmlns:p14="http://schemas.microsoft.com/office/powerpoint/2010/main" val="3642977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Tutorial: Research Activity 1 – Types of OS.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063" y="1499508"/>
            <a:ext cx="7886700" cy="3263504"/>
          </a:xfrm>
        </p:spPr>
        <p:txBody>
          <a:bodyPr>
            <a:normAutofit/>
          </a:bodyPr>
          <a:lstStyle/>
          <a:p>
            <a:pPr marL="385763" indent="-385763">
              <a:lnSpc>
                <a:spcPct val="120000"/>
              </a:lnSpc>
              <a:spcBef>
                <a:spcPts val="0"/>
              </a:spcBef>
              <a:buFont typeface="+mj-lt"/>
              <a:buAutoNum type="arabicPeriod"/>
            </a:pPr>
            <a:r>
              <a:rPr lang="en-GB" sz="2175" dirty="0"/>
              <a:t>Research and define several different types of OSs that are used today.</a:t>
            </a:r>
          </a:p>
          <a:p>
            <a:pPr marL="385763" indent="-385763">
              <a:lnSpc>
                <a:spcPct val="120000"/>
              </a:lnSpc>
              <a:spcBef>
                <a:spcPts val="0"/>
              </a:spcBef>
              <a:buFont typeface="+mj-lt"/>
              <a:buAutoNum type="arabicPeriod"/>
            </a:pPr>
            <a:r>
              <a:rPr lang="en-GB" sz="2175" dirty="0"/>
              <a:t>Time: 15/20mins. 250 words. </a:t>
            </a:r>
            <a:r>
              <a:rPr lang="en-GB" sz="2400" dirty="0"/>
              <a:t>C</a:t>
            </a:r>
            <a:r>
              <a:rPr lang="en-GB" sz="2100" dirty="0"/>
              <a:t>ite 2/3 sources.</a:t>
            </a:r>
            <a:endParaRPr lang="en-GB" sz="2175" dirty="0"/>
          </a:p>
          <a:p>
            <a:pPr marL="385763" indent="-385763">
              <a:lnSpc>
                <a:spcPct val="120000"/>
              </a:lnSpc>
              <a:spcBef>
                <a:spcPts val="0"/>
              </a:spcBef>
              <a:buFont typeface="+mj-lt"/>
              <a:buAutoNum type="arabicPeriod"/>
            </a:pPr>
            <a:r>
              <a:rPr lang="en-GB" sz="2175" dirty="0"/>
              <a:t>Write your answer in the module discussion forum under week 7</a:t>
            </a:r>
            <a:endParaRPr lang="en-GB" sz="1875" dirty="0"/>
          </a:p>
        </p:txBody>
      </p:sp>
      <p:sp>
        <p:nvSpPr>
          <p:cNvPr id="11" name="TextBox 10">
            <a:extLst>
              <a:ext uri="{FF2B5EF4-FFF2-40B4-BE49-F238E27FC236}">
                <a16:creationId xmlns:a16="http://schemas.microsoft.com/office/drawing/2014/main" id="{062B13D4-4685-4746-A3BC-267EA9B07BA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solidFill>
                  <a:srgbClr val="FF0000"/>
                </a:solidFill>
              </a:rPr>
              <a:t>Activity</a:t>
            </a:r>
            <a:endParaRPr lang="en-US" dirty="0">
              <a:solidFill>
                <a:srgbClr val="FF0000"/>
              </a:solidFill>
            </a:endParaRPr>
          </a:p>
        </p:txBody>
      </p:sp>
    </p:spTree>
    <p:extLst>
      <p:ext uri="{BB962C8B-B14F-4D97-AF65-F5344CB8AC3E}">
        <p14:creationId xmlns:p14="http://schemas.microsoft.com/office/powerpoint/2010/main" val="16132590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44473</TotalTime>
  <Words>1356</Words>
  <Application>Microsoft Macintosh PowerPoint</Application>
  <PresentationFormat>On-screen Show (4:3)</PresentationFormat>
  <Paragraphs>158</Paragraphs>
  <Slides>20</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Arial</vt:lpstr>
      <vt:lpstr>Calibri</vt:lpstr>
      <vt:lpstr>Myriad Pro</vt:lpstr>
      <vt:lpstr>Symbol</vt:lpstr>
      <vt:lpstr>20140311PresentationUWTSDTemplate</vt:lpstr>
      <vt:lpstr>Computer Architecture &amp; OS  ACCA4022</vt:lpstr>
      <vt:lpstr>Learning Outcome</vt:lpstr>
      <vt:lpstr>Q. What is an Operating System?</vt:lpstr>
      <vt:lpstr>What is an Operating System.</vt:lpstr>
      <vt:lpstr>Q. What does an Operating System do?</vt:lpstr>
      <vt:lpstr>Q. What does an Operating System do?</vt:lpstr>
      <vt:lpstr>Preview: Memory &amp; Process Management</vt:lpstr>
      <vt:lpstr>Timeline: The History of Operating Systems</vt:lpstr>
      <vt:lpstr>The 5 most used OSs today.</vt:lpstr>
      <vt:lpstr>Q. Which is the most popular OS used today?</vt:lpstr>
      <vt:lpstr>The most popular OS used today.</vt:lpstr>
      <vt:lpstr>Statcounter.com: OS Market Share</vt:lpstr>
      <vt:lpstr>Q. Other OS systems in use today?</vt:lpstr>
      <vt:lpstr>History &amp; other OS systems in use today</vt:lpstr>
      <vt:lpstr>History &amp; Examples of other OS systems in use today</vt:lpstr>
      <vt:lpstr>History &amp; Examples of other OS systems in use today</vt:lpstr>
      <vt:lpstr>Linux</vt:lpstr>
      <vt:lpstr>Different types of OS systems.</vt:lpstr>
      <vt:lpstr>Different types of OS systems.</vt:lpstr>
      <vt:lpstr>Tutorial: Research Activity 1 – Types of 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Redhwan Al-amri</cp:lastModifiedBy>
  <cp:revision>282</cp:revision>
  <dcterms:created xsi:type="dcterms:W3CDTF">2015-04-14T15:21:28Z</dcterms:created>
  <dcterms:modified xsi:type="dcterms:W3CDTF">2025-07-19T21:54:09Z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