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7" r:id="rId13"/>
    <p:sldId id="276" r:id="rId14"/>
    <p:sldId id="278" r:id="rId15"/>
    <p:sldId id="279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1B28E-0B7F-40D0-AF9B-7772FBF996A5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1B86B2-FD98-4CD9-8168-C1CCB64D1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248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A3E6AC-B834-46B3-A9FC-2D191085F85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8102" y="4686499"/>
            <a:ext cx="4939560" cy="443984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081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2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2" y="1524000"/>
            <a:ext cx="10164233" cy="1752600"/>
          </a:xfrm>
        </p:spPr>
        <p:txBody>
          <a:bodyPr/>
          <a:lstStyle>
            <a:lvl1pPr>
              <a:defRPr sz="375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1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5081BF33-9844-4AC1-844F-4A29F5CAC78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137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430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BC042856-9974-46FE-B5C5-C6AEE1EDCC2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657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9C432C87-43AB-4530-B8F3-3570D8E5845D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339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E4C85A51-7439-4F9E-A21C-06BDA6460889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3471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BF2B420C-3C3B-4F7D-A77F-502E3456AEC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441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64C49878-E10A-461C-9F14-AB0D26130CA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456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06FAE705-8F74-4E3A-9470-48C0368602E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002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3047F8A7-FE05-4837-83E9-F7496172C87B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737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08569A0A-C161-46EB-8BEB-5E9A451C748E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680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4C491F9A-02AE-47CC-AC6C-53143EB8CB42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068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6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3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6938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50">
          <a:solidFill>
            <a:schemeClr val="tx1"/>
          </a:solidFill>
          <a:latin typeface="+mn-lt"/>
          <a:ea typeface="+mn-ea"/>
          <a:cs typeface="+mn-cs"/>
        </a:defRPr>
      </a:lvl1pPr>
      <a:lvl2pPr marL="502444" indent="-244079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1950">
          <a:solidFill>
            <a:schemeClr val="tx1"/>
          </a:solidFill>
          <a:latin typeface="+mn-lt"/>
        </a:defRPr>
      </a:lvl2pPr>
      <a:lvl3pPr marL="766763" indent="-263129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1650">
          <a:solidFill>
            <a:schemeClr val="tx1"/>
          </a:solidFill>
          <a:latin typeface="+mn-lt"/>
        </a:defRPr>
      </a:lvl3pPr>
      <a:lvl4pPr marL="1004888" indent="-236935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1500">
          <a:solidFill>
            <a:schemeClr val="tx1"/>
          </a:solidFill>
          <a:latin typeface="+mn-lt"/>
        </a:defRPr>
      </a:lvl4pPr>
      <a:lvl5pPr marL="1260872" indent="-254794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5pPr>
      <a:lvl6pPr marL="16037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6pPr>
      <a:lvl7pPr marL="19466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7pPr>
      <a:lvl8pPr marL="22895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8pPr>
      <a:lvl9pPr marL="26324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John Rees (UWTSD)</a:t>
            </a:r>
            <a:r>
              <a:rPr lang="en-GB" dirty="0"/>
              <a:t> </a:t>
            </a:r>
            <a:r>
              <a:rPr lang="en-GB" dirty="0" smtClean="0"/>
              <a:t>&amp; Professor Albert Alderson (Staffordshire University)</a:t>
            </a:r>
          </a:p>
        </p:txBody>
      </p:sp>
    </p:spTree>
    <p:extLst>
      <p:ext uri="{BB962C8B-B14F-4D97-AF65-F5344CB8AC3E}">
        <p14:creationId xmlns:p14="http://schemas.microsoft.com/office/powerpoint/2010/main" val="4047260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FRASCATI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and experimental development (R&amp;D) </a:t>
            </a:r>
            <a:r>
              <a:rPr lang="en-GB" dirty="0" smtClean="0"/>
              <a:t>comprise creative </a:t>
            </a:r>
            <a:r>
              <a:rPr lang="en-GB" dirty="0"/>
              <a:t>work undertaken on a systematic basis in order </a:t>
            </a:r>
            <a:r>
              <a:rPr lang="en-GB" dirty="0" smtClean="0"/>
              <a:t>to increase </a:t>
            </a:r>
            <a:r>
              <a:rPr lang="en-GB" dirty="0"/>
              <a:t>the stock of knowledge, including knowledge of </a:t>
            </a:r>
            <a:r>
              <a:rPr lang="en-GB" dirty="0" smtClean="0"/>
              <a:t>man, culture </a:t>
            </a:r>
            <a:r>
              <a:rPr lang="en-GB" dirty="0"/>
              <a:t>and society, and the use of this stock of knowledge </a:t>
            </a:r>
            <a:r>
              <a:rPr lang="en-GB" dirty="0" smtClean="0"/>
              <a:t>to devise new applications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07568" y="5589240"/>
            <a:ext cx="7587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rgbClr val="000000"/>
                </a:solidFill>
                <a:latin typeface="Arial"/>
              </a:rPr>
              <a:t>FRASCATI MANUAL 2002 – ISBN 92-64-19903-9 – © OECD 2002, p.30</a:t>
            </a:r>
            <a:endParaRPr lang="en-GB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850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FRASCATI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Basic research </a:t>
            </a:r>
            <a:r>
              <a:rPr lang="en-GB" dirty="0"/>
              <a:t>is experimental or theoretical work undertaken primarily to acquire </a:t>
            </a:r>
            <a:r>
              <a:rPr lang="en-GB" dirty="0" smtClean="0"/>
              <a:t>new knowledge </a:t>
            </a:r>
            <a:r>
              <a:rPr lang="en-GB" dirty="0"/>
              <a:t>of the underlying foundation of phenomena and observable </a:t>
            </a:r>
            <a:r>
              <a:rPr lang="en-GB" dirty="0" smtClean="0"/>
              <a:t>facts, without </a:t>
            </a:r>
            <a:r>
              <a:rPr lang="en-GB" dirty="0"/>
              <a:t>any particular application or use in </a:t>
            </a:r>
            <a:r>
              <a:rPr lang="en-GB" dirty="0" smtClean="0"/>
              <a:t>view</a:t>
            </a:r>
          </a:p>
          <a:p>
            <a:r>
              <a:rPr lang="en-GB" dirty="0" smtClean="0"/>
              <a:t>Applied </a:t>
            </a:r>
            <a:r>
              <a:rPr lang="en-GB" dirty="0"/>
              <a:t>research is also </a:t>
            </a:r>
            <a:r>
              <a:rPr lang="en-GB" dirty="0" smtClean="0"/>
              <a:t>original investigation </a:t>
            </a:r>
            <a:r>
              <a:rPr lang="en-GB" dirty="0"/>
              <a:t>undertaken in order to acquire new knowledge. It is, </a:t>
            </a:r>
            <a:r>
              <a:rPr lang="en-GB" dirty="0" smtClean="0"/>
              <a:t>however, directed </a:t>
            </a:r>
            <a:r>
              <a:rPr lang="en-GB" dirty="0"/>
              <a:t>primarily towards a specific practical aim or </a:t>
            </a:r>
            <a:r>
              <a:rPr lang="en-GB" dirty="0" smtClean="0"/>
              <a:t>objective </a:t>
            </a:r>
          </a:p>
          <a:p>
            <a:r>
              <a:rPr lang="en-GB" dirty="0" smtClean="0"/>
              <a:t>Experimental development </a:t>
            </a:r>
            <a:r>
              <a:rPr lang="en-GB" dirty="0"/>
              <a:t>is systematic work, drawing on existing knowledge gained </a:t>
            </a:r>
            <a:r>
              <a:rPr lang="en-GB" dirty="0" smtClean="0"/>
              <a:t>from research </a:t>
            </a:r>
            <a:r>
              <a:rPr lang="en-GB" dirty="0"/>
              <a:t>and/or practical experience, which is directed to producing </a:t>
            </a:r>
            <a:r>
              <a:rPr lang="en-GB" dirty="0" smtClean="0"/>
              <a:t>new materials</a:t>
            </a:r>
            <a:r>
              <a:rPr lang="en-GB" dirty="0"/>
              <a:t>, products or devices, to installing new processes, systems and </a:t>
            </a:r>
            <a:r>
              <a:rPr lang="en-GB" dirty="0" smtClean="0"/>
              <a:t>services, or </a:t>
            </a:r>
            <a:r>
              <a:rPr lang="en-GB" dirty="0"/>
              <a:t>to improving substantially those already produced or </a:t>
            </a:r>
            <a:r>
              <a:rPr lang="en-GB" dirty="0" smtClean="0"/>
              <a:t>installed</a:t>
            </a:r>
          </a:p>
        </p:txBody>
      </p:sp>
    </p:spTree>
    <p:extLst>
      <p:ext uri="{BB962C8B-B14F-4D97-AF65-F5344CB8AC3E}">
        <p14:creationId xmlns:p14="http://schemas.microsoft.com/office/powerpoint/2010/main" val="3623285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819400" y="1143001"/>
            <a:ext cx="5929828" cy="4216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Research</a:t>
            </a:r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Discovery of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	new knowledge</a:t>
            </a:r>
          </a:p>
          <a:p>
            <a:endParaRPr lang="en-GB" sz="400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4000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Investigation</a:t>
            </a:r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	</a:t>
            </a:r>
          </a:p>
          <a:p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en-GB" sz="36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Recovery of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	existing knowledge</a:t>
            </a:r>
            <a:endParaRPr lang="en-GB" sz="400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7519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2208214" y="765175"/>
            <a:ext cx="7083991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4400" b="1" dirty="0">
                <a:solidFill>
                  <a:srgbClr val="000000"/>
                </a:solidFill>
                <a:latin typeface="Arial"/>
              </a:rPr>
              <a:t>Research is</a:t>
            </a:r>
          </a:p>
          <a:p>
            <a:pPr eaLnBrk="0" hangingPunct="0"/>
            <a:r>
              <a:rPr lang="en-US" sz="4400" b="1" dirty="0">
                <a:solidFill>
                  <a:srgbClr val="000000"/>
                </a:solidFill>
                <a:latin typeface="Arial"/>
              </a:rPr>
              <a:t>		an orderly process</a:t>
            </a:r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3579813" y="2441575"/>
            <a:ext cx="409575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Not inspiration</a:t>
            </a:r>
          </a:p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Pattern of Activities</a:t>
            </a:r>
          </a:p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Plan</a:t>
            </a: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2424113" y="4508500"/>
            <a:ext cx="785663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Research acquires valid evidence</a:t>
            </a: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2495551" y="5300663"/>
            <a:ext cx="5460149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Research is self-critical</a:t>
            </a:r>
          </a:p>
        </p:txBody>
      </p:sp>
    </p:spTree>
    <p:extLst>
      <p:ext uri="{BB962C8B-B14F-4D97-AF65-F5344CB8AC3E}">
        <p14:creationId xmlns:p14="http://schemas.microsoft.com/office/powerpoint/2010/main" val="715445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aim of this module is for students to develop a problem-solving approach to research to facilitate their production of a valid and reliable postgraduate </a:t>
            </a:r>
            <a:r>
              <a:rPr lang="en-GB" dirty="0" smtClean="0"/>
              <a:t>dissertation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>
                <a:solidFill>
                  <a:srgbClr val="000000"/>
                </a:solidFill>
                <a:latin typeface="Garamond"/>
              </a:rPr>
              <a:pPr/>
              <a:t>6</a:t>
            </a:fld>
            <a:endParaRPr lang="en-GB">
              <a:solidFill>
                <a:srgbClr val="000000"/>
              </a:solidFill>
              <a:latin typeface="Garamond"/>
            </a:endParaRPr>
          </a:p>
        </p:txBody>
      </p:sp>
    </p:spTree>
    <p:extLst>
      <p:ext uri="{BB962C8B-B14F-4D97-AF65-F5344CB8AC3E}">
        <p14:creationId xmlns:p14="http://schemas.microsoft.com/office/powerpoint/2010/main" val="3990379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Generate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project proposal that meets a given domain research requirements.</a:t>
            </a:r>
          </a:p>
          <a:p>
            <a:pPr marL="34290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visualise a complex research problem within a specific research domain, outline the investigative approach and comprehensively consider appropriate methods and solutions.</a:t>
            </a:r>
          </a:p>
          <a:p>
            <a:pPr marL="34290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Critically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appraise the research process and its outcomes.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>
                <a:solidFill>
                  <a:srgbClr val="000000"/>
                </a:solidFill>
                <a:latin typeface="Garamond"/>
              </a:rPr>
              <a:pPr/>
              <a:t>7</a:t>
            </a:fld>
            <a:endParaRPr lang="en-GB">
              <a:solidFill>
                <a:srgbClr val="000000"/>
              </a:solidFill>
              <a:latin typeface="Garamond"/>
            </a:endParaRPr>
          </a:p>
        </p:txBody>
      </p:sp>
    </p:spTree>
    <p:extLst>
      <p:ext uri="{BB962C8B-B14F-4D97-AF65-F5344CB8AC3E}">
        <p14:creationId xmlns:p14="http://schemas.microsoft.com/office/powerpoint/2010/main" val="2801516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544" y="188641"/>
            <a:ext cx="8229600" cy="777875"/>
          </a:xfrm>
        </p:spPr>
        <p:txBody>
          <a:bodyPr/>
          <a:lstStyle/>
          <a:p>
            <a:r>
              <a:rPr lang="en-GB" b="1" dirty="0"/>
              <a:t>The Research Process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1839069" y="1838106"/>
            <a:ext cx="2069307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Experiences and Motivation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685926" y="4824414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Literature Review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5600701" y="1903413"/>
            <a:ext cx="1439863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Survey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3575051" y="3878264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Conceptual Framework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3568649" y="2712713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5600701" y="2479677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Design and Creation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610226" y="3389313"/>
            <a:ext cx="1439863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Experiment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5565776" y="4064001"/>
            <a:ext cx="1439863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Case Study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5565776" y="4738689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Action Research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5519739" y="5729289"/>
            <a:ext cx="1663454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Ethnography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591176" y="1042988"/>
            <a:ext cx="143986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Strategies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7491413" y="1042989"/>
            <a:ext cx="1439863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Data Generation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9336088" y="1042988"/>
            <a:ext cx="1194923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Data Analysis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7491413" y="2079625"/>
            <a:ext cx="1439862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Interviews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7491413" y="2979739"/>
            <a:ext cx="1534434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Observation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7491413" y="3698876"/>
            <a:ext cx="1439862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Question-naires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7535863" y="4733925"/>
            <a:ext cx="1439862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Documents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9156699" y="2616996"/>
            <a:ext cx="1574658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Quantitative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9156699" y="3969544"/>
            <a:ext cx="1439862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Qualitative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1777429" y="6309321"/>
            <a:ext cx="842302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 algn="ctr">
                <a:solidFill>
                  <a:srgbClr val="FFCC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 smtClean="0">
                <a:solidFill>
                  <a:srgbClr val="996600"/>
                </a:solidFill>
                <a:latin typeface="Arial"/>
              </a:rPr>
              <a:t>(After </a:t>
            </a:r>
            <a:r>
              <a:rPr lang="en-GB" b="1" dirty="0">
                <a:solidFill>
                  <a:srgbClr val="996600"/>
                </a:solidFill>
                <a:latin typeface="Arial"/>
              </a:rPr>
              <a:t>Oates, 2006, </a:t>
            </a:r>
            <a:r>
              <a:rPr lang="en-GB" b="1" dirty="0" smtClean="0">
                <a:solidFill>
                  <a:srgbClr val="996600"/>
                </a:solidFill>
                <a:latin typeface="Arial"/>
              </a:rPr>
              <a:t>p33)</a:t>
            </a:r>
            <a:endParaRPr lang="en-GB" b="1" dirty="0">
              <a:solidFill>
                <a:srgbClr val="996600"/>
              </a:solidFill>
              <a:latin typeface="Arial"/>
            </a:endParaRP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>
            <a:off x="2779160" y="2503161"/>
            <a:ext cx="789488" cy="251152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GB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2586038" y="3384550"/>
            <a:ext cx="982610" cy="1439863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GB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V="1">
            <a:off x="3125789" y="4554539"/>
            <a:ext cx="809625" cy="809625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5375920" y="1042988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7248128" y="1024265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9120336" y="1024265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1631504" y="1065709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2279576" y="1042989"/>
            <a:ext cx="288032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What to do, how to do it?</a:t>
            </a:r>
          </a:p>
        </p:txBody>
      </p:sp>
    </p:spTree>
    <p:extLst>
      <p:ext uri="{BB962C8B-B14F-4D97-AF65-F5344CB8AC3E}">
        <p14:creationId xmlns:p14="http://schemas.microsoft.com/office/powerpoint/2010/main" val="3919964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3810001" y="381000"/>
            <a:ext cx="469106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4400" b="1">
                <a:solidFill>
                  <a:srgbClr val="000000"/>
                </a:solidFill>
                <a:latin typeface="Arial"/>
              </a:rPr>
              <a:t>Research Stages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2590800" y="1295401"/>
            <a:ext cx="676275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lang="en-US" sz="3200" b="1" dirty="0">
                <a:solidFill>
                  <a:srgbClr val="000000"/>
                </a:solidFill>
                <a:latin typeface="Arial"/>
              </a:rPr>
              <a:t>Proposal</a:t>
            </a:r>
          </a:p>
          <a:p>
            <a:pPr eaLnBrk="0" hangingPunct="0"/>
            <a:r>
              <a:rPr lang="en-US" sz="3200" dirty="0">
                <a:solidFill>
                  <a:srgbClr val="000000"/>
                </a:solidFill>
                <a:latin typeface="Arial"/>
              </a:rPr>
              <a:t>	Investigate research area</a:t>
            </a:r>
          </a:p>
          <a:p>
            <a:pPr eaLnBrk="0" hangingPunct="0"/>
            <a:r>
              <a:rPr lang="en-US" sz="3200" dirty="0">
                <a:solidFill>
                  <a:srgbClr val="000000"/>
                </a:solidFill>
                <a:latin typeface="Arial"/>
              </a:rPr>
              <a:t>	Define research question</a:t>
            </a:r>
          </a:p>
          <a:p>
            <a:pPr eaLnBrk="0" hangingPunct="0"/>
            <a:r>
              <a:rPr lang="en-US" sz="3200" dirty="0">
                <a:solidFill>
                  <a:srgbClr val="000000"/>
                </a:solidFill>
                <a:latin typeface="Arial"/>
              </a:rPr>
              <a:t>	Determine research method</a:t>
            </a:r>
          </a:p>
          <a:p>
            <a:pPr eaLnBrk="0" hangingPunct="0"/>
            <a:r>
              <a:rPr lang="en-US" sz="3200" dirty="0">
                <a:solidFill>
                  <a:srgbClr val="000000"/>
                </a:solidFill>
                <a:latin typeface="Arial"/>
              </a:rPr>
              <a:t>	Plan execution</a:t>
            </a:r>
          </a:p>
          <a:p>
            <a:pPr algn="ctr" eaLnBrk="0" hangingPunct="0"/>
            <a:r>
              <a:rPr lang="en-US" sz="3200" b="1" dirty="0">
                <a:solidFill>
                  <a:srgbClr val="000000"/>
                </a:solidFill>
                <a:latin typeface="Arial"/>
              </a:rPr>
              <a:t>Project</a:t>
            </a:r>
          </a:p>
          <a:p>
            <a:pPr eaLnBrk="0" hangingPunct="0"/>
            <a:r>
              <a:rPr lang="en-US" sz="3200" dirty="0">
                <a:solidFill>
                  <a:srgbClr val="000000"/>
                </a:solidFill>
                <a:latin typeface="Arial"/>
              </a:rPr>
              <a:t>	Execute plan</a:t>
            </a:r>
          </a:p>
          <a:p>
            <a:pPr eaLnBrk="0" hangingPunct="0"/>
            <a:r>
              <a:rPr lang="en-US" sz="3200" dirty="0">
                <a:solidFill>
                  <a:srgbClr val="000000"/>
                </a:solidFill>
                <a:latin typeface="Arial"/>
              </a:rPr>
              <a:t>	Evaluate evidence</a:t>
            </a:r>
          </a:p>
          <a:p>
            <a:pPr eaLnBrk="0" hangingPunct="0"/>
            <a:r>
              <a:rPr lang="en-US" sz="3200" dirty="0">
                <a:solidFill>
                  <a:srgbClr val="000000"/>
                </a:solidFill>
                <a:latin typeface="Arial"/>
              </a:rPr>
              <a:t>	Communicate results</a:t>
            </a:r>
          </a:p>
        </p:txBody>
      </p:sp>
      <p:grpSp>
        <p:nvGrpSpPr>
          <p:cNvPr id="18436" name="Group 4"/>
          <p:cNvGrpSpPr>
            <a:grpSpLocks/>
          </p:cNvGrpSpPr>
          <p:nvPr/>
        </p:nvGrpSpPr>
        <p:grpSpPr bwMode="auto">
          <a:xfrm flipV="1">
            <a:off x="2800383" y="2996952"/>
            <a:ext cx="381000" cy="1752600"/>
            <a:chOff x="288" y="1344"/>
            <a:chExt cx="240" cy="1104"/>
          </a:xfrm>
        </p:grpSpPr>
        <p:sp>
          <p:nvSpPr>
            <p:cNvPr id="18437" name="AutoShape 5"/>
            <p:cNvSpPr>
              <a:spLocks noChangeArrowheads="1"/>
            </p:cNvSpPr>
            <p:nvPr/>
          </p:nvSpPr>
          <p:spPr bwMode="auto">
            <a:xfrm>
              <a:off x="288" y="1344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38" name="AutoShape 6"/>
            <p:cNvSpPr>
              <a:spLocks noChangeArrowheads="1"/>
            </p:cNvSpPr>
            <p:nvPr/>
          </p:nvSpPr>
          <p:spPr bwMode="auto">
            <a:xfrm>
              <a:off x="288" y="1728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39" name="AutoShape 7"/>
            <p:cNvSpPr>
              <a:spLocks noChangeArrowheads="1"/>
            </p:cNvSpPr>
            <p:nvPr/>
          </p:nvSpPr>
          <p:spPr bwMode="auto">
            <a:xfrm>
              <a:off x="288" y="2112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8440" name="Group 8"/>
          <p:cNvGrpSpPr>
            <a:grpSpLocks/>
          </p:cNvGrpSpPr>
          <p:nvPr/>
        </p:nvGrpSpPr>
        <p:grpSpPr bwMode="auto">
          <a:xfrm>
            <a:off x="8986095" y="2996952"/>
            <a:ext cx="381000" cy="1752600"/>
            <a:chOff x="5040" y="1392"/>
            <a:chExt cx="240" cy="1104"/>
          </a:xfrm>
        </p:grpSpPr>
        <p:sp>
          <p:nvSpPr>
            <p:cNvPr id="18441" name="AutoShape 9"/>
            <p:cNvSpPr>
              <a:spLocks noChangeArrowheads="1"/>
            </p:cNvSpPr>
            <p:nvPr/>
          </p:nvSpPr>
          <p:spPr bwMode="auto">
            <a:xfrm>
              <a:off x="5040" y="1392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2" name="AutoShape 10"/>
            <p:cNvSpPr>
              <a:spLocks noChangeArrowheads="1"/>
            </p:cNvSpPr>
            <p:nvPr/>
          </p:nvSpPr>
          <p:spPr bwMode="auto">
            <a:xfrm>
              <a:off x="5040" y="1776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3" name="AutoShape 11"/>
            <p:cNvSpPr>
              <a:spLocks noChangeArrowheads="1"/>
            </p:cNvSpPr>
            <p:nvPr/>
          </p:nvSpPr>
          <p:spPr bwMode="auto">
            <a:xfrm>
              <a:off x="5040" y="2160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77352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2514601" y="685800"/>
            <a:ext cx="7521611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4400" b="1" dirty="0">
                <a:solidFill>
                  <a:srgbClr val="000000"/>
                </a:solidFill>
                <a:latin typeface="Arial"/>
              </a:rPr>
              <a:t>Research Area</a:t>
            </a:r>
          </a:p>
          <a:p>
            <a:pPr eaLnBrk="0" hangingPunct="0"/>
            <a:r>
              <a:rPr lang="en-US" sz="4400" b="1" dirty="0">
                <a:solidFill>
                  <a:srgbClr val="000000"/>
                </a:solidFill>
                <a:latin typeface="Arial"/>
              </a:rPr>
              <a:t>		- Research Question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581400" y="2743201"/>
            <a:ext cx="40449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3600" dirty="0" smtClean="0">
                <a:solidFill>
                  <a:srgbClr val="000000"/>
                </a:solidFill>
                <a:latin typeface="Arial"/>
              </a:rPr>
              <a:t>Area of INTEREST</a:t>
            </a:r>
          </a:p>
          <a:p>
            <a:pPr eaLnBrk="0" hangingPunct="0"/>
            <a:r>
              <a:rPr lang="en-US" sz="3600" dirty="0" smtClean="0">
                <a:solidFill>
                  <a:srgbClr val="000000"/>
                </a:solidFill>
                <a:latin typeface="Arial"/>
              </a:rPr>
              <a:t>Need knowledge</a:t>
            </a:r>
          </a:p>
          <a:p>
            <a:pPr eaLnBrk="0" hangingPunct="0"/>
            <a:r>
              <a:rPr lang="en-US" sz="3600" dirty="0" smtClean="0">
                <a:solidFill>
                  <a:srgbClr val="000000"/>
                </a:solidFill>
                <a:latin typeface="Arial"/>
              </a:rPr>
              <a:t>Investigate</a:t>
            </a:r>
          </a:p>
          <a:p>
            <a:pPr eaLnBrk="0" hangingPunct="0"/>
            <a:r>
              <a:rPr lang="en-US" sz="3600" dirty="0" smtClean="0">
                <a:solidFill>
                  <a:srgbClr val="000000"/>
                </a:solidFill>
                <a:latin typeface="Arial"/>
              </a:rPr>
              <a:t>Critically appraise</a:t>
            </a:r>
            <a:endParaRPr lang="en-US" sz="36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95094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3810001" y="533400"/>
            <a:ext cx="43465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GB" sz="4400" b="1">
                <a:solidFill>
                  <a:srgbClr val="000000"/>
                </a:solidFill>
                <a:latin typeface="Arial"/>
              </a:rPr>
              <a:t>The Hypothesis</a:t>
            </a:r>
            <a:endParaRPr lang="en-US" sz="44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2057401" y="1600200"/>
            <a:ext cx="844333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3600" dirty="0">
                <a:solidFill>
                  <a:srgbClr val="000000"/>
                </a:solidFill>
                <a:latin typeface="Arial"/>
              </a:rPr>
              <a:t>Refines/scopes the </a:t>
            </a:r>
            <a:r>
              <a:rPr lang="en-US" sz="3600" dirty="0" smtClean="0">
                <a:solidFill>
                  <a:srgbClr val="000000"/>
                </a:solidFill>
                <a:latin typeface="Arial"/>
              </a:rPr>
              <a:t>question</a:t>
            </a:r>
          </a:p>
          <a:p>
            <a:pPr eaLnBrk="0" hangingPunct="0"/>
            <a:r>
              <a:rPr lang="en-US" sz="3600" dirty="0" smtClean="0">
                <a:solidFill>
                  <a:srgbClr val="000000"/>
                </a:solidFill>
                <a:latin typeface="Arial"/>
              </a:rPr>
              <a:t>	and sets the </a:t>
            </a:r>
            <a:r>
              <a:rPr lang="en-US" sz="3600" b="1" dirty="0" smtClean="0">
                <a:solidFill>
                  <a:srgbClr val="000000"/>
                </a:solidFill>
                <a:latin typeface="Arial"/>
              </a:rPr>
              <a:t>AIM</a:t>
            </a:r>
          </a:p>
          <a:p>
            <a:pPr eaLnBrk="0" hangingPunct="0"/>
            <a:r>
              <a:rPr lang="en-US" sz="3600" dirty="0" smtClean="0">
                <a:solidFill>
                  <a:srgbClr val="000000"/>
                </a:solidFill>
                <a:latin typeface="Arial"/>
              </a:rPr>
              <a:t>Leads </a:t>
            </a:r>
            <a:r>
              <a:rPr lang="en-US" sz="3600" dirty="0">
                <a:solidFill>
                  <a:srgbClr val="000000"/>
                </a:solidFill>
                <a:latin typeface="Arial"/>
              </a:rPr>
              <a:t>to the intermediate </a:t>
            </a:r>
            <a:r>
              <a:rPr lang="en-US" sz="3600" b="1" dirty="0">
                <a:solidFill>
                  <a:srgbClr val="000000"/>
                </a:solidFill>
                <a:latin typeface="Arial"/>
              </a:rPr>
              <a:t>OBJECTIVES</a:t>
            </a:r>
          </a:p>
          <a:p>
            <a:pPr eaLnBrk="0" hangingPunct="0"/>
            <a:r>
              <a:rPr lang="en-US" sz="3600" dirty="0">
                <a:solidFill>
                  <a:srgbClr val="000000"/>
                </a:solidFill>
                <a:latin typeface="Arial"/>
              </a:rPr>
              <a:t>Determines the work you </a:t>
            </a:r>
            <a:r>
              <a:rPr lang="en-US" sz="3600" dirty="0" smtClean="0">
                <a:solidFill>
                  <a:srgbClr val="000000"/>
                </a:solidFill>
                <a:latin typeface="Arial"/>
              </a:rPr>
              <a:t>do</a:t>
            </a:r>
          </a:p>
          <a:p>
            <a:pPr eaLnBrk="0" hangingPunct="0"/>
            <a:r>
              <a:rPr lang="en-US" sz="3600" dirty="0" smtClean="0">
                <a:solidFill>
                  <a:srgbClr val="000000"/>
                </a:solidFill>
                <a:latin typeface="Arial"/>
              </a:rPr>
              <a:t>	and defines when you finish</a:t>
            </a:r>
          </a:p>
          <a:p>
            <a:pPr eaLnBrk="0" hangingPunct="0"/>
            <a:r>
              <a:rPr lang="en-US" sz="3600" dirty="0" smtClean="0">
                <a:solidFill>
                  <a:srgbClr val="000000"/>
                </a:solidFill>
                <a:latin typeface="Arial"/>
              </a:rPr>
              <a:t>Something </a:t>
            </a:r>
            <a:r>
              <a:rPr lang="en-US" sz="3600" dirty="0">
                <a:solidFill>
                  <a:srgbClr val="000000"/>
                </a:solidFill>
                <a:latin typeface="Arial"/>
              </a:rPr>
              <a:t>capable of proof</a:t>
            </a:r>
          </a:p>
          <a:p>
            <a:pPr eaLnBrk="0" hangingPunct="0"/>
            <a:r>
              <a:rPr lang="en-US" sz="3600" dirty="0">
                <a:solidFill>
                  <a:srgbClr val="000000"/>
                </a:solidFill>
                <a:latin typeface="Arial"/>
              </a:rPr>
              <a:t>	or otherwise</a:t>
            </a:r>
          </a:p>
        </p:txBody>
      </p:sp>
    </p:spTree>
    <p:extLst>
      <p:ext uri="{BB962C8B-B14F-4D97-AF65-F5344CB8AC3E}">
        <p14:creationId xmlns:p14="http://schemas.microsoft.com/office/powerpoint/2010/main" val="6607667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Research Hypothesis</a:t>
            </a:r>
            <a:endParaRPr lang="en-US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A research hypothesis is </a:t>
            </a:r>
            <a:r>
              <a:rPr lang="en-GB" altLang="zh-CN" dirty="0" smtClean="0"/>
              <a:t>a statement which needs to be proved or disproved. For example…</a:t>
            </a:r>
          </a:p>
          <a:p>
            <a:endParaRPr lang="en-GB" altLang="zh-CN" dirty="0" smtClean="0"/>
          </a:p>
          <a:p>
            <a:pPr lvl="1"/>
            <a:r>
              <a:rPr lang="en-GB" altLang="zh-CN" dirty="0" smtClean="0"/>
              <a:t>Websites created using rich internet applications have better usability than websites developed using HTML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You may choose to go for an overarching aim, either instead of or as well as an hypothesis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You would then specify the objectives necessary to test that </a:t>
            </a:r>
            <a:r>
              <a:rPr lang="en-GB" altLang="zh-CN" dirty="0" smtClean="0"/>
              <a:t>hypothesis or aim</a:t>
            </a:r>
            <a:endParaRPr lang="en-GB" altLang="zh-CN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19852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Research Aims and Objectives</a:t>
            </a:r>
            <a:endParaRPr lang="en-US" dirty="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Most research projects have one overarching aim </a:t>
            </a:r>
            <a:endParaRPr lang="en-GB" altLang="zh-CN" dirty="0"/>
          </a:p>
          <a:p>
            <a:pPr lvl="1"/>
            <a:r>
              <a:rPr lang="en-GB" altLang="zh-CN" dirty="0" smtClean="0"/>
              <a:t>The broad thing you are trying to achieve</a:t>
            </a:r>
          </a:p>
          <a:p>
            <a:pPr lvl="1"/>
            <a:r>
              <a:rPr lang="en-GB" altLang="zh-CN" dirty="0" smtClean="0"/>
              <a:t>Often mirrored in the title of the </a:t>
            </a:r>
            <a:r>
              <a:rPr lang="en-GB" altLang="zh-CN" dirty="0" smtClean="0"/>
              <a:t>research</a:t>
            </a:r>
          </a:p>
          <a:p>
            <a:r>
              <a:rPr lang="en-GB" altLang="zh-CN" dirty="0" smtClean="0"/>
              <a:t>The aim may, or may not, be derived from an hypothesis</a:t>
            </a:r>
            <a:endParaRPr lang="en-GB" altLang="zh-CN" dirty="0" smtClean="0"/>
          </a:p>
          <a:p>
            <a:r>
              <a:rPr lang="en-GB" altLang="zh-CN" dirty="0" smtClean="0"/>
              <a:t>This aim is then broken down into research objectives (typically 3 or 4)</a:t>
            </a:r>
          </a:p>
          <a:p>
            <a:pPr lvl="1"/>
            <a:r>
              <a:rPr lang="en-GB" altLang="zh-CN" dirty="0" smtClean="0"/>
              <a:t>The </a:t>
            </a:r>
            <a:r>
              <a:rPr lang="en-GB" altLang="zh-CN" b="1" dirty="0" smtClean="0"/>
              <a:t>things</a:t>
            </a:r>
            <a:r>
              <a:rPr lang="en-GB" altLang="zh-CN" dirty="0" smtClean="0"/>
              <a:t> </a:t>
            </a:r>
            <a:r>
              <a:rPr lang="en-GB" altLang="zh-CN" b="1" dirty="0" smtClean="0"/>
              <a:t>you will do </a:t>
            </a:r>
            <a:r>
              <a:rPr lang="en-GB" altLang="zh-CN" dirty="0" smtClean="0"/>
              <a:t>to achieve the aim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105481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How to phrase research objectives</a:t>
            </a:r>
            <a:endParaRPr lang="en-US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zh-CN" dirty="0" smtClean="0"/>
              <a:t>The phrasing of objectives must include higher order verbs that indicate that this is level 7 standard of work.  For example, ‘to investigate rigorously…’, ‘to produce a systematic assessment of…’ ‘to evaluate critically…’, ‘to analyse the…’, ‘to design and develop…’, etc.  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question: Why have organisations introduced project teams for software development?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objective: To analyse organisations’ objectives for software development project teams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question: How can the effectiveness of software development project teams be measured?</a:t>
            </a:r>
            <a:endParaRPr lang="en-US" dirty="0" smtClean="0"/>
          </a:p>
          <a:p>
            <a:endParaRPr lang="en-GB" altLang="zh-CN" dirty="0" smtClean="0"/>
          </a:p>
          <a:p>
            <a:r>
              <a:rPr lang="en-GB" altLang="zh-CN" dirty="0" smtClean="0"/>
              <a:t>Research objective: To establish suitable effectiveness criteria for software development project teams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21463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Phrasing research objectives</a:t>
            </a:r>
            <a:endParaRPr lang="en-US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Consider the SMART test.  Are your objectives:</a:t>
            </a:r>
          </a:p>
          <a:p>
            <a:pPr lvl="1"/>
            <a:r>
              <a:rPr lang="en-GB" altLang="zh-CN" dirty="0" smtClean="0"/>
              <a:t>Specific</a:t>
            </a:r>
          </a:p>
          <a:p>
            <a:pPr lvl="2"/>
            <a:r>
              <a:rPr lang="en-GB" altLang="zh-CN" dirty="0" smtClean="0"/>
              <a:t>What precisely do you hope to achieve?</a:t>
            </a:r>
          </a:p>
          <a:p>
            <a:pPr lvl="1"/>
            <a:r>
              <a:rPr lang="en-GB" altLang="zh-CN" dirty="0" smtClean="0"/>
              <a:t>Measurable</a:t>
            </a:r>
          </a:p>
          <a:p>
            <a:pPr lvl="2"/>
            <a:r>
              <a:rPr lang="en-GB" altLang="zh-CN" dirty="0" smtClean="0"/>
              <a:t>How will you determine if you’ve achieved your objectives?</a:t>
            </a:r>
          </a:p>
          <a:p>
            <a:pPr lvl="1"/>
            <a:r>
              <a:rPr lang="en-GB" altLang="zh-CN" dirty="0" smtClean="0"/>
              <a:t>Achievable?</a:t>
            </a:r>
          </a:p>
          <a:p>
            <a:pPr lvl="2"/>
            <a:r>
              <a:rPr lang="en-GB" altLang="zh-CN" dirty="0" smtClean="0"/>
              <a:t>Can it be done</a:t>
            </a:r>
          </a:p>
          <a:p>
            <a:pPr lvl="1"/>
            <a:r>
              <a:rPr lang="en-GB" altLang="zh-CN" dirty="0" smtClean="0"/>
              <a:t>Realistic?</a:t>
            </a:r>
          </a:p>
          <a:p>
            <a:pPr lvl="2"/>
            <a:r>
              <a:rPr lang="en-GB" altLang="zh-CN" dirty="0" smtClean="0"/>
              <a:t>Can </a:t>
            </a:r>
            <a:r>
              <a:rPr lang="en-GB" altLang="zh-CN" u="sng" dirty="0" smtClean="0"/>
              <a:t>you</a:t>
            </a:r>
            <a:r>
              <a:rPr lang="en-GB" altLang="zh-CN" dirty="0" smtClean="0"/>
              <a:t> do it?</a:t>
            </a:r>
          </a:p>
          <a:p>
            <a:pPr lvl="1"/>
            <a:r>
              <a:rPr lang="en-GB" altLang="zh-CN" dirty="0" smtClean="0"/>
              <a:t>Time bound?</a:t>
            </a:r>
          </a:p>
          <a:p>
            <a:pPr lvl="2"/>
            <a:r>
              <a:rPr lang="en-GB" altLang="zh-CN" dirty="0" smtClean="0"/>
              <a:t>Can you deliver the project during the study period?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52039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3657601" y="685800"/>
            <a:ext cx="484346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4400" b="1">
                <a:solidFill>
                  <a:srgbClr val="000000"/>
                </a:solidFill>
                <a:latin typeface="Arial"/>
              </a:rPr>
              <a:t>Research Method</a:t>
            </a: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2499189" y="1714072"/>
            <a:ext cx="8020144" cy="4462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571500" indent="-571500" eaLnBrk="0" hangingPunct="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000000"/>
                </a:solidFill>
                <a:latin typeface="Arial"/>
              </a:rPr>
              <a:t>Each </a:t>
            </a:r>
            <a:r>
              <a:rPr lang="en-US" sz="3600" b="1" dirty="0">
                <a:solidFill>
                  <a:srgbClr val="000000"/>
                </a:solidFill>
                <a:latin typeface="Arial"/>
              </a:rPr>
              <a:t>objective</a:t>
            </a:r>
            <a:r>
              <a:rPr lang="en-US" sz="3600" dirty="0">
                <a:solidFill>
                  <a:srgbClr val="000000"/>
                </a:solidFill>
                <a:latin typeface="Arial"/>
              </a:rPr>
              <a:t> requires activities</a:t>
            </a:r>
          </a:p>
          <a:p>
            <a:pPr marL="1028700" lvl="1" indent="-571500" eaLnBrk="0" hangingPunct="0"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000000"/>
                </a:solidFill>
                <a:latin typeface="Arial"/>
              </a:rPr>
              <a:t>Valid </a:t>
            </a:r>
            <a:r>
              <a:rPr lang="en-US" sz="3200" dirty="0">
                <a:solidFill>
                  <a:srgbClr val="000000"/>
                </a:solidFill>
                <a:latin typeface="Arial"/>
              </a:rPr>
              <a:t>evidence gathering techniques</a:t>
            </a:r>
          </a:p>
          <a:p>
            <a:pPr marL="571500" indent="-571500" eaLnBrk="0" hangingPunct="0">
              <a:buFont typeface="Arial" panose="020B0604020202020204" pitchFamily="34" charset="0"/>
              <a:buChar char="•"/>
            </a:pPr>
            <a:endParaRPr lang="en-US" sz="3600" dirty="0" smtClean="0">
              <a:solidFill>
                <a:srgbClr val="000000"/>
              </a:solidFill>
              <a:latin typeface="Arial"/>
            </a:endParaRPr>
          </a:p>
          <a:p>
            <a:pPr marL="571500" indent="-571500" eaLnBrk="0" hangingPunct="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000000"/>
                </a:solidFill>
                <a:latin typeface="Arial"/>
              </a:rPr>
              <a:t>Leads </a:t>
            </a:r>
            <a:r>
              <a:rPr lang="en-US" sz="3600" dirty="0">
                <a:solidFill>
                  <a:srgbClr val="000000"/>
                </a:solidFill>
                <a:latin typeface="Arial"/>
              </a:rPr>
              <a:t>to </a:t>
            </a:r>
            <a:r>
              <a:rPr lang="en-US" sz="3600" b="1" dirty="0">
                <a:solidFill>
                  <a:srgbClr val="000000"/>
                </a:solidFill>
                <a:latin typeface="Arial"/>
              </a:rPr>
              <a:t>research </a:t>
            </a:r>
            <a:r>
              <a:rPr lang="en-US" sz="3600" b="1" dirty="0" smtClean="0">
                <a:solidFill>
                  <a:srgbClr val="000000"/>
                </a:solidFill>
                <a:latin typeface="Arial"/>
              </a:rPr>
              <a:t>method</a:t>
            </a:r>
            <a:endParaRPr lang="en-US" sz="3600" b="1" dirty="0">
              <a:solidFill>
                <a:srgbClr val="000000"/>
              </a:solidFill>
              <a:latin typeface="Arial"/>
            </a:endParaRPr>
          </a:p>
          <a:p>
            <a:pPr marL="571500" indent="-571500" eaLnBrk="0" hangingPunct="0">
              <a:buFont typeface="Arial" panose="020B0604020202020204" pitchFamily="34" charset="0"/>
              <a:buChar char="•"/>
            </a:pPr>
            <a:endParaRPr lang="en-US" sz="3600" dirty="0" smtClean="0">
              <a:solidFill>
                <a:srgbClr val="000000"/>
              </a:solidFill>
              <a:latin typeface="Arial"/>
            </a:endParaRPr>
          </a:p>
          <a:p>
            <a:pPr marL="571500" indent="-571500" eaLnBrk="0" hangingPunct="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000000"/>
                </a:solidFill>
                <a:latin typeface="Arial"/>
              </a:rPr>
              <a:t>Approved </a:t>
            </a:r>
            <a:r>
              <a:rPr lang="en-US" sz="3600" dirty="0">
                <a:solidFill>
                  <a:srgbClr val="000000"/>
                </a:solidFill>
                <a:latin typeface="Arial"/>
              </a:rPr>
              <a:t>valid patterns of </a:t>
            </a:r>
            <a:r>
              <a:rPr lang="en-US" sz="3600" dirty="0" smtClean="0">
                <a:solidFill>
                  <a:srgbClr val="000000"/>
                </a:solidFill>
                <a:latin typeface="Arial"/>
              </a:rPr>
              <a:t>activities</a:t>
            </a:r>
            <a:endParaRPr lang="en-US" sz="3600" dirty="0">
              <a:solidFill>
                <a:srgbClr val="000000"/>
              </a:solidFill>
              <a:latin typeface="Arial"/>
            </a:endParaRPr>
          </a:p>
          <a:p>
            <a:pPr marL="571500" indent="-571500" eaLnBrk="0" hangingPunct="0">
              <a:buFont typeface="Arial" panose="020B0604020202020204" pitchFamily="34" charset="0"/>
              <a:buChar char="•"/>
            </a:pPr>
            <a:endParaRPr lang="en-US" sz="3600" dirty="0" smtClean="0">
              <a:solidFill>
                <a:srgbClr val="000000"/>
              </a:solidFill>
              <a:latin typeface="Arial"/>
            </a:endParaRPr>
          </a:p>
          <a:p>
            <a:pPr marL="571500" indent="-571500" eaLnBrk="0" hangingPunct="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000000"/>
                </a:solidFill>
                <a:latin typeface="Arial"/>
              </a:rPr>
              <a:t>Activities </a:t>
            </a:r>
            <a:r>
              <a:rPr lang="en-US" sz="3600" dirty="0">
                <a:solidFill>
                  <a:srgbClr val="000000"/>
                </a:solidFill>
                <a:latin typeface="Arial"/>
              </a:rPr>
              <a:t>produce deliverables</a:t>
            </a:r>
          </a:p>
        </p:txBody>
      </p:sp>
    </p:spTree>
    <p:extLst>
      <p:ext uri="{BB962C8B-B14F-4D97-AF65-F5344CB8AC3E}">
        <p14:creationId xmlns:p14="http://schemas.microsoft.com/office/powerpoint/2010/main" val="40199638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en-US" dirty="0">
                <a:latin typeface="Arial" pitchFamily="34" charset="0"/>
                <a:cs typeface="Arial" pitchFamily="34" charset="0"/>
              </a:rPr>
              <a:t>Case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study</a:t>
            </a:r>
          </a:p>
          <a:p>
            <a:pPr lvl="1">
              <a:lnSpc>
                <a:spcPct val="80000"/>
              </a:lnSpc>
              <a:spcBef>
                <a:spcPct val="0"/>
              </a:spcBef>
            </a:pPr>
            <a:r>
              <a:rPr lang="en-US" sz="2100" dirty="0" smtClean="0">
                <a:latin typeface="Arial" pitchFamily="34" charset="0"/>
                <a:cs typeface="Arial" pitchFamily="34" charset="0"/>
              </a:rPr>
              <a:t>investigates </a:t>
            </a:r>
            <a:r>
              <a:rPr lang="en-US" sz="2100" dirty="0">
                <a:latin typeface="Arial" pitchFamily="34" charset="0"/>
                <a:cs typeface="Arial" pitchFamily="34" charset="0"/>
              </a:rPr>
              <a:t>a contemporary phenomenon within its real-life contex</a:t>
            </a:r>
            <a:r>
              <a:rPr lang="en-US" sz="1700" dirty="0">
                <a:latin typeface="Arial" pitchFamily="34" charset="0"/>
                <a:cs typeface="Arial" pitchFamily="34" charset="0"/>
              </a:rPr>
              <a:t>t</a:t>
            </a:r>
          </a:p>
          <a:p>
            <a:pPr>
              <a:lnSpc>
                <a:spcPct val="80000"/>
              </a:lnSpc>
              <a:spcBef>
                <a:spcPct val="0"/>
              </a:spcBef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en-US" dirty="0">
                <a:latin typeface="Arial" pitchFamily="34" charset="0"/>
                <a:cs typeface="Arial" pitchFamily="34" charset="0"/>
              </a:rPr>
              <a:t>Action research</a:t>
            </a:r>
          </a:p>
          <a:p>
            <a:pPr lvl="1">
              <a:lnSpc>
                <a:spcPct val="80000"/>
              </a:lnSpc>
              <a:spcBef>
                <a:spcPct val="0"/>
              </a:spcBef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interacts with the object system of study</a:t>
            </a:r>
          </a:p>
          <a:p>
            <a:pPr lvl="1">
              <a:lnSpc>
                <a:spcPct val="80000"/>
              </a:lnSpc>
              <a:spcBef>
                <a:spcPct val="0"/>
              </a:spcBef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c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ombines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a substantive act with a research procedure </a:t>
            </a:r>
          </a:p>
          <a:p>
            <a:pPr lvl="1">
              <a:lnSpc>
                <a:spcPct val="80000"/>
              </a:lnSpc>
              <a:spcBef>
                <a:spcPct val="0"/>
              </a:spcBef>
            </a:pP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en-US" dirty="0">
                <a:latin typeface="Arial" pitchFamily="34" charset="0"/>
                <a:cs typeface="Arial" pitchFamily="34" charset="0"/>
              </a:rPr>
              <a:t>Ethnographic research</a:t>
            </a:r>
          </a:p>
          <a:p>
            <a:pPr lvl="1">
              <a:lnSpc>
                <a:spcPct val="80000"/>
              </a:lnSpc>
              <a:spcBef>
                <a:spcPct val="0"/>
              </a:spcBef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deals with what people do rather than say they do</a:t>
            </a:r>
          </a:p>
          <a:p>
            <a:pPr lvl="2">
              <a:lnSpc>
                <a:spcPct val="80000"/>
              </a:lnSpc>
              <a:spcBef>
                <a:spcPct val="0"/>
              </a:spcBef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en-US" dirty="0">
                <a:latin typeface="Arial" pitchFamily="34" charset="0"/>
                <a:cs typeface="Arial" pitchFamily="34" charset="0"/>
              </a:rPr>
              <a:t>Grounded theory-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an inductive, theory discovery methodology”</a:t>
            </a:r>
          </a:p>
          <a:p>
            <a:pPr lvl="1">
              <a:lnSpc>
                <a:spcPct val="80000"/>
              </a:lnSpc>
              <a:spcBef>
                <a:spcPct val="0"/>
              </a:spcBef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generates the theory from the research</a:t>
            </a:r>
          </a:p>
          <a:p>
            <a:pPr lvl="1">
              <a:lnSpc>
                <a:spcPct val="80000"/>
              </a:lnSpc>
              <a:spcBef>
                <a:spcPct val="0"/>
              </a:spcBef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develops theory from data systematically gathered and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analysed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801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Qualitative and quantitative data collection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interview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observation (conversation recording and analysis, photographs and video-taping, role-playing)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field work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survey and questionnaire</a:t>
            </a:r>
          </a:p>
          <a:p>
            <a:pPr lvl="1">
              <a:lnSpc>
                <a:spcPct val="90000"/>
              </a:lnSpc>
            </a:pP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Data analysis</a:t>
            </a:r>
          </a:p>
          <a:p>
            <a:pPr lvl="1">
              <a:lnSpc>
                <a:spcPct val="90000"/>
              </a:lnSpc>
            </a:pPr>
            <a:r>
              <a:rPr lang="en-US" sz="2000" dirty="0" err="1">
                <a:latin typeface="Arial" pitchFamily="34" charset="0"/>
                <a:cs typeface="Arial" pitchFamily="34" charset="0"/>
              </a:rPr>
              <a:t>categorisation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/classification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quantitative data analysis</a:t>
            </a:r>
          </a:p>
          <a:p>
            <a:pPr lvl="1">
              <a:lnSpc>
                <a:spcPct val="90000"/>
              </a:lnSpc>
            </a:pP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Reasoning / Argumentation</a:t>
            </a:r>
          </a:p>
          <a:p>
            <a:pPr lvl="1">
              <a:lnSpc>
                <a:spcPct val="90000"/>
              </a:lnSpc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deduction, induction, abduction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68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Experiments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Experimentation can be based on </a:t>
            </a:r>
          </a:p>
          <a:p>
            <a:pPr lvl="1"/>
            <a:r>
              <a:rPr lang="en-GB"/>
              <a:t>Design and build</a:t>
            </a:r>
          </a:p>
          <a:p>
            <a:pPr lvl="1"/>
            <a:r>
              <a:rPr lang="en-GB"/>
              <a:t>Simulations</a:t>
            </a:r>
          </a:p>
          <a:p>
            <a:pPr lvl="1"/>
            <a:r>
              <a:rPr lang="en-GB"/>
              <a:t>Survey</a:t>
            </a:r>
          </a:p>
          <a:p>
            <a:pPr lvl="1"/>
            <a:r>
              <a:rPr lang="en-GB"/>
              <a:t>Situational observation</a:t>
            </a:r>
          </a:p>
          <a:p>
            <a:pPr lvl="1"/>
            <a:r>
              <a:rPr lang="en-GB"/>
              <a:t>Data analysis from existing data</a:t>
            </a:r>
          </a:p>
          <a:p>
            <a:pPr lvl="1"/>
            <a:r>
              <a:rPr lang="en-GB"/>
              <a:t>Inferencing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840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Likely Types of Project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For </a:t>
            </a:r>
            <a:r>
              <a:rPr lang="en-GB" dirty="0" smtClean="0"/>
              <a:t>many technical </a:t>
            </a:r>
            <a:r>
              <a:rPr lang="en-GB" dirty="0"/>
              <a:t>p</a:t>
            </a:r>
            <a:r>
              <a:rPr lang="en-GB" dirty="0" smtClean="0"/>
              <a:t>rogrammes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/>
              <a:t>Design and build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Experiment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Also commonplace: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smtClean="0"/>
              <a:t>Simulation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/>
              <a:t>Survey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Case study</a:t>
            </a:r>
          </a:p>
          <a:p>
            <a:pPr>
              <a:lnSpc>
                <a:spcPct val="90000"/>
              </a:lnSpc>
            </a:pPr>
            <a:r>
              <a:rPr lang="en-GB" dirty="0"/>
              <a:t>If </a:t>
            </a:r>
            <a:r>
              <a:rPr lang="en-GB" dirty="0" smtClean="0"/>
              <a:t>employer-based, </a:t>
            </a:r>
            <a:r>
              <a:rPr lang="en-GB" dirty="0"/>
              <a:t>need to ensure level is appropriate (supervisor will advise)</a:t>
            </a:r>
          </a:p>
        </p:txBody>
      </p:sp>
    </p:spTree>
    <p:extLst>
      <p:ext uri="{BB962C8B-B14F-4D97-AF65-F5344CB8AC3E}">
        <p14:creationId xmlns:p14="http://schemas.microsoft.com/office/powerpoint/2010/main" val="10924044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2743201" y="1066801"/>
            <a:ext cx="6575839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GB" sz="4400" b="1">
                <a:solidFill>
                  <a:srgbClr val="000000"/>
                </a:solidFill>
                <a:latin typeface="Arial"/>
              </a:rPr>
              <a:t>Planning</a:t>
            </a:r>
          </a:p>
          <a:p>
            <a:pPr eaLnBrk="0" hangingPunct="0"/>
            <a:r>
              <a:rPr lang="en-GB" sz="4400" b="1">
                <a:solidFill>
                  <a:srgbClr val="000000"/>
                </a:solidFill>
                <a:latin typeface="Arial"/>
              </a:rPr>
              <a:t>			</a:t>
            </a:r>
          </a:p>
          <a:p>
            <a:pPr eaLnBrk="0" hangingPunct="0"/>
            <a:endParaRPr lang="en-GB" sz="4400" b="1">
              <a:solidFill>
                <a:srgbClr val="000000"/>
              </a:solidFill>
              <a:latin typeface="Arial"/>
            </a:endParaRPr>
          </a:p>
          <a:p>
            <a:pPr eaLnBrk="0" hangingPunct="0"/>
            <a:endParaRPr lang="en-GB" sz="4400" b="1">
              <a:solidFill>
                <a:srgbClr val="000000"/>
              </a:solidFill>
              <a:latin typeface="Arial"/>
            </a:endParaRPr>
          </a:p>
          <a:p>
            <a:pPr eaLnBrk="0" hangingPunct="0"/>
            <a:r>
              <a:rPr lang="en-GB" sz="4400" b="1">
                <a:solidFill>
                  <a:srgbClr val="000000"/>
                </a:solidFill>
                <a:latin typeface="Arial"/>
              </a:rPr>
              <a:t>				Execution</a:t>
            </a:r>
            <a:endParaRPr lang="en-US" sz="44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2743200" y="2057401"/>
            <a:ext cx="5772150" cy="338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Use of resources</a:t>
            </a:r>
          </a:p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	through time</a:t>
            </a:r>
          </a:p>
          <a:p>
            <a:pPr eaLnBrk="0" hangingPunct="0"/>
            <a:endParaRPr lang="en-US" sz="3600">
              <a:solidFill>
                <a:srgbClr val="000000"/>
              </a:solidFill>
              <a:latin typeface="Arial"/>
            </a:endParaRPr>
          </a:p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	</a:t>
            </a:r>
          </a:p>
          <a:p>
            <a:pPr eaLnBrk="0" hangingPunct="0"/>
            <a:endParaRPr lang="en-US" sz="3600">
              <a:solidFill>
                <a:srgbClr val="000000"/>
              </a:solidFill>
              <a:latin typeface="Arial"/>
            </a:endParaRPr>
          </a:p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				Just Do It</a:t>
            </a:r>
          </a:p>
        </p:txBody>
      </p:sp>
    </p:spTree>
    <p:extLst>
      <p:ext uri="{BB962C8B-B14F-4D97-AF65-F5344CB8AC3E}">
        <p14:creationId xmlns:p14="http://schemas.microsoft.com/office/powerpoint/2010/main" val="32087207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4343400" y="1066800"/>
            <a:ext cx="3011488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GB" sz="4400" b="1">
                <a:solidFill>
                  <a:srgbClr val="000000"/>
                </a:solidFill>
                <a:latin typeface="Arial"/>
              </a:rPr>
              <a:t>Evaluation</a:t>
            </a:r>
            <a:endParaRPr lang="en-US" sz="4400" b="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2895600" y="2514600"/>
            <a:ext cx="6229350" cy="283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Criticising evidence</a:t>
            </a:r>
          </a:p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Understanding what is proved</a:t>
            </a:r>
          </a:p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	or not</a:t>
            </a:r>
          </a:p>
          <a:p>
            <a:pPr eaLnBrk="0" hangingPunct="0"/>
            <a:endParaRPr lang="en-US" sz="3600">
              <a:solidFill>
                <a:srgbClr val="000000"/>
              </a:solidFill>
              <a:latin typeface="Arial"/>
            </a:endParaRPr>
          </a:p>
          <a:p>
            <a:pPr eaLnBrk="0" hangingPunct="0"/>
            <a:r>
              <a:rPr lang="en-US" sz="3600">
                <a:solidFill>
                  <a:srgbClr val="000000"/>
                </a:solidFill>
                <a:latin typeface="Arial"/>
              </a:rPr>
              <a:t>Suggesting future work</a:t>
            </a:r>
          </a:p>
        </p:txBody>
      </p:sp>
    </p:spTree>
    <p:extLst>
      <p:ext uri="{BB962C8B-B14F-4D97-AF65-F5344CB8AC3E}">
        <p14:creationId xmlns:p14="http://schemas.microsoft.com/office/powerpoint/2010/main" val="19241194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2782889" y="1125538"/>
            <a:ext cx="5501827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000000"/>
                </a:solidFill>
                <a:latin typeface="Arial Black" pitchFamily="34" charset="0"/>
              </a:rPr>
              <a:t>Criticism</a:t>
            </a:r>
          </a:p>
          <a:p>
            <a:r>
              <a:rPr lang="en-GB" sz="4000" dirty="0">
                <a:solidFill>
                  <a:srgbClr val="000000"/>
                </a:solidFill>
                <a:latin typeface="Arial Black" pitchFamily="34" charset="0"/>
              </a:rPr>
              <a:t>	</a:t>
            </a:r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honest, balanced</a:t>
            </a:r>
          </a:p>
          <a:p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reasoned judgment</a:t>
            </a:r>
          </a:p>
          <a:p>
            <a:endParaRPr lang="en-GB" sz="4000" dirty="0">
              <a:solidFill>
                <a:srgbClr val="000000"/>
              </a:solidFill>
              <a:latin typeface="Arial Black" pitchFamily="34" charset="0"/>
            </a:endParaRPr>
          </a:p>
          <a:p>
            <a:r>
              <a:rPr lang="en-GB" sz="4000" dirty="0">
                <a:solidFill>
                  <a:srgbClr val="000000"/>
                </a:solidFill>
                <a:latin typeface="Arial Black" pitchFamily="34" charset="0"/>
              </a:rPr>
              <a:t>Communication</a:t>
            </a:r>
          </a:p>
          <a:p>
            <a:r>
              <a:rPr lang="en-GB" sz="4000" dirty="0">
                <a:solidFill>
                  <a:srgbClr val="000000"/>
                </a:solidFill>
                <a:latin typeface="Arial Black" pitchFamily="34" charset="0"/>
              </a:rPr>
              <a:t>	</a:t>
            </a:r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for scrutiny</a:t>
            </a:r>
          </a:p>
          <a:p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so others may use</a:t>
            </a:r>
          </a:p>
          <a:p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your work</a:t>
            </a:r>
          </a:p>
        </p:txBody>
      </p:sp>
    </p:spTree>
    <p:extLst>
      <p:ext uri="{BB962C8B-B14F-4D97-AF65-F5344CB8AC3E}">
        <p14:creationId xmlns:p14="http://schemas.microsoft.com/office/powerpoint/2010/main" val="197759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782</Words>
  <Application>Microsoft Office PowerPoint</Application>
  <PresentationFormat>Widescreen</PresentationFormat>
  <Paragraphs>193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Arial Black</vt:lpstr>
      <vt:lpstr>Calibri</vt:lpstr>
      <vt:lpstr>Garamond</vt:lpstr>
      <vt:lpstr>Wingdings</vt:lpstr>
      <vt:lpstr>Edge</vt:lpstr>
      <vt:lpstr>Research Methods</vt:lpstr>
      <vt:lpstr>FRASCATI Definitions</vt:lpstr>
      <vt:lpstr>FRASCATI Definitions</vt:lpstr>
      <vt:lpstr>PowerPoint Presentation</vt:lpstr>
      <vt:lpstr>PowerPoint Presentation</vt:lpstr>
      <vt:lpstr>AIM</vt:lpstr>
      <vt:lpstr>Learning Outcomes</vt:lpstr>
      <vt:lpstr>The Research Process</vt:lpstr>
      <vt:lpstr>PowerPoint Presentation</vt:lpstr>
      <vt:lpstr>PowerPoint Presentation</vt:lpstr>
      <vt:lpstr>PowerPoint Presentation</vt:lpstr>
      <vt:lpstr>Research Hypothesis</vt:lpstr>
      <vt:lpstr>Research Aims and Objectives</vt:lpstr>
      <vt:lpstr>How to phrase research objectives</vt:lpstr>
      <vt:lpstr>Phrasing research objectives</vt:lpstr>
      <vt:lpstr>PowerPoint Presentation</vt:lpstr>
      <vt:lpstr>Research Methods</vt:lpstr>
      <vt:lpstr>Research Methods</vt:lpstr>
      <vt:lpstr>Experiments</vt:lpstr>
      <vt:lpstr>Likely Types of Project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Rees</dc:creator>
  <cp:lastModifiedBy>John Rees</cp:lastModifiedBy>
  <cp:revision>4</cp:revision>
  <dcterms:created xsi:type="dcterms:W3CDTF">2019-10-15T14:54:08Z</dcterms:created>
  <dcterms:modified xsi:type="dcterms:W3CDTF">2020-01-28T12:52:38Z</dcterms:modified>
</cp:coreProperties>
</file>