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83" r:id="rId1"/>
  </p:sldMasterIdLst>
  <p:notesMasterIdLst>
    <p:notesMasterId r:id="rId15"/>
  </p:notesMasterIdLst>
  <p:sldIdLst>
    <p:sldId id="256" r:id="rId2"/>
    <p:sldId id="260" r:id="rId3"/>
    <p:sldId id="295" r:id="rId4"/>
    <p:sldId id="262" r:id="rId5"/>
    <p:sldId id="263" r:id="rId6"/>
    <p:sldId id="270" r:id="rId7"/>
    <p:sldId id="293" r:id="rId8"/>
    <p:sldId id="294" r:id="rId9"/>
    <p:sldId id="284" r:id="rId10"/>
    <p:sldId id="288" r:id="rId11"/>
    <p:sldId id="290" r:id="rId12"/>
    <p:sldId id="291" r:id="rId13"/>
    <p:sldId id="292" r:id="rId14"/>
  </p:sldIdLst>
  <p:sldSz cx="9144000" cy="5143500" type="screen16x9"/>
  <p:notesSz cx="6858000" cy="9144000"/>
  <p:embeddedFontLst>
    <p:embeddedFont>
      <p:font typeface="Bebas Neue" panose="020B0606020202050201" pitchFamily="34" charset="0"/>
      <p:regular r:id="rId16"/>
    </p:embeddedFont>
    <p:embeddedFont>
      <p:font typeface="Inter" panose="020B0604020202020204" charset="0"/>
      <p:regular r:id="rId17"/>
      <p:bold r:id="rId18"/>
      <p:italic r:id="rId19"/>
      <p:boldItalic r:id="rId20"/>
    </p:embeddedFont>
    <p:embeddedFont>
      <p:font typeface="Playfair Display" panose="00000500000000000000" pitchFamily="2" charset="0"/>
      <p:regular r:id="rId21"/>
      <p:bold r:id="rId22"/>
      <p:italic r:id="rId23"/>
      <p:boldItalic r:id="rId24"/>
    </p:embeddedFont>
    <p:embeddedFont>
      <p:font typeface="Playfair Display Black" panose="00000A00000000000000" pitchFamily="2" charset="0"/>
      <p:bold r:id="rId25"/>
      <p:boldItalic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DD1F44E-C491-4197-B4C9-3D33E0FF19B9}">
  <a:tblStyle styleId="{DDD1F44E-C491-4197-B4C9-3D33E0FF19B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3087533-5633-4CD0-B9ED-0933531CCB56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10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B2B06E-A119-4682-87E3-C2897EDCD72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3B38AE-C6EF-4826-BDEA-28903A15B598}">
      <dgm:prSet phldrT="[Text]"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discuss the objectives and target audience of organising the Inclusive Hospitality Forum.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6803C8-3F5F-487E-A41C-1959EC53F408}" type="parTrans" cxnId="{E9F49CC7-7B76-46A9-8615-1F9EA211DDAC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50B96E-B2B8-4A3E-BE29-D081FA37D429}" type="sibTrans" cxnId="{E9F49CC7-7B76-46A9-8615-1F9EA211DDAC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BF8D4A-CF48-426D-B66B-CA48603BEC9D}">
      <dgm:prSet phldrT="[Text]" custT="1"/>
      <dgm:spPr/>
      <dgm:t>
        <a:bodyPr/>
        <a:lstStyle/>
        <a:p>
          <a:r>
            <a:rPr lang="en-GB" sz="1200">
              <a:latin typeface="Times New Roman" panose="02020603050405020304" pitchFamily="18" charset="0"/>
              <a:cs typeface="Times New Roman" panose="02020603050405020304" pitchFamily="18" charset="0"/>
            </a:rPr>
            <a:t>The </a:t>
          </a:r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presentation will focus on competition analysis, market demand analysis and resource allocation strategies to promote effective planning.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8B6350-41B6-4FAF-8E6A-9C774B05F7E5}" type="parTrans" cxnId="{F2567E1A-AAA3-4376-89D0-3E78A7CB0984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5F0876-96F6-4618-87F0-53DFF48A5870}" type="sibTrans" cxnId="{F2567E1A-AAA3-4376-89D0-3E78A7CB0984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1E4A01-FB48-40C6-8EEF-A744B01539F1}">
      <dgm:prSet phldrT="[Text]" custT="1"/>
      <dgm:spPr/>
      <dgm:t>
        <a:bodyPr/>
        <a:lstStyle/>
        <a:p>
          <a:pPr algn="just"/>
          <a:r>
            <a:rPr lang="en-GB" sz="1100" dirty="0">
              <a:latin typeface="Times New Roman" panose="02020603050405020304" pitchFamily="18" charset="0"/>
              <a:cs typeface="Times New Roman" panose="02020603050405020304" pitchFamily="18" charset="0"/>
            </a:rPr>
            <a:t>“Inclusive Hospitality Forum: A New Era in Guest Experiences” will focus on integrating equity diversity and inclusion (EDI) strategies into hospitality guest service practices.</a:t>
          </a:r>
          <a:endParaRPr lang="en-US" sz="11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9E6AD4-FB74-4FE9-B132-2EC78C72341C}" type="parTrans" cxnId="{38341438-BFC2-4B75-8309-E3C15923018F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038B38-4504-496B-BA02-5E509117711B}" type="sibTrans" cxnId="{38341438-BFC2-4B75-8309-E3C15923018F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8FD284-DDCF-45E1-AE17-F47E13A6D149}">
      <dgm:prSet phldrT="[Text]" custT="1"/>
      <dgm:spPr/>
      <dgm:t>
        <a:bodyPr/>
        <a:lstStyle/>
        <a:p>
          <a:r>
            <a:rPr lang="en-US" sz="1200" dirty="0">
              <a:latin typeface="Times New Roman" panose="02020603050405020304" pitchFamily="18" charset="0"/>
              <a:ea typeface="Times New Roman" panose="02020603050405020304" pitchFamily="18" charset="0"/>
            </a:rPr>
            <a:t>The event is proposed to take place in Manchester, a city known for its vibrant hospitality and tourism industry (</a:t>
          </a:r>
          <a:r>
            <a:rPr lang="en-US" sz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Trip Advisor, 2025)</a:t>
          </a:r>
          <a:r>
            <a:rPr lang="en-US" sz="1200" dirty="0">
              <a:latin typeface="Times New Roman" panose="02020603050405020304" pitchFamily="18" charset="0"/>
              <a:ea typeface="Times New Roman" panose="02020603050405020304" pitchFamily="18" charset="0"/>
            </a:rPr>
            <a:t>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7E3618-FAA3-4372-B7EA-8A02521AE77E}" type="parTrans" cxnId="{428FB926-DAAF-485A-B361-AAF7AF557D5F}">
      <dgm:prSet/>
      <dgm:spPr/>
      <dgm:t>
        <a:bodyPr/>
        <a:lstStyle/>
        <a:p>
          <a:endParaRPr lang="en-US"/>
        </a:p>
      </dgm:t>
    </dgm:pt>
    <dgm:pt modelId="{87063412-CF42-4E62-BB9A-39BA9A51F9BC}" type="sibTrans" cxnId="{428FB926-DAAF-485A-B361-AAF7AF557D5F}">
      <dgm:prSet/>
      <dgm:spPr/>
      <dgm:t>
        <a:bodyPr/>
        <a:lstStyle/>
        <a:p>
          <a:endParaRPr lang="en-US"/>
        </a:p>
      </dgm:t>
    </dgm:pt>
    <dgm:pt modelId="{9DE1EB33-2BF7-4279-A21F-1737DD4E9D69}">
      <dgm:prSet phldrT="[Text]" custT="1"/>
      <dgm:spPr/>
      <dgm:t>
        <a:bodyPr/>
        <a:lstStyle/>
        <a:p>
          <a:r>
            <a:rPr lang="en-US" sz="1200" dirty="0">
              <a:latin typeface="Times New Roman" panose="02020603050405020304" pitchFamily="18" charset="0"/>
              <a:ea typeface="Times New Roman" panose="02020603050405020304" pitchFamily="18" charset="0"/>
            </a:rPr>
            <a:t>“Manchester Central Convention Complex” offer flexible booking options for events of various sizes (Manchester Central Convention Complex, 2025).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8B40DA-BCF9-4A49-AE40-0F916F2D40B1}" type="parTrans" cxnId="{E856F81E-4C7A-4780-BB62-2138CF55D7CA}">
      <dgm:prSet/>
      <dgm:spPr/>
      <dgm:t>
        <a:bodyPr/>
        <a:lstStyle/>
        <a:p>
          <a:endParaRPr lang="en-US"/>
        </a:p>
      </dgm:t>
    </dgm:pt>
    <dgm:pt modelId="{9A49FF05-BAA0-4FE6-A637-59902CC797AD}" type="sibTrans" cxnId="{E856F81E-4C7A-4780-BB62-2138CF55D7CA}">
      <dgm:prSet/>
      <dgm:spPr/>
      <dgm:t>
        <a:bodyPr/>
        <a:lstStyle/>
        <a:p>
          <a:endParaRPr lang="en-US"/>
        </a:p>
      </dgm:t>
    </dgm:pt>
    <dgm:pt modelId="{31C1F47B-C55E-4E6E-A4BF-0AFB761BE47B}" type="pres">
      <dgm:prSet presAssocID="{EDB2B06E-A119-4682-87E3-C2897EDCD721}" presName="linear" presStyleCnt="0">
        <dgm:presLayoutVars>
          <dgm:dir/>
          <dgm:animLvl val="lvl"/>
          <dgm:resizeHandles val="exact"/>
        </dgm:presLayoutVars>
      </dgm:prSet>
      <dgm:spPr/>
    </dgm:pt>
    <dgm:pt modelId="{7FE91406-2A8D-4395-9917-ED3FC5941146}" type="pres">
      <dgm:prSet presAssocID="{463B38AE-C6EF-4826-BDEA-28903A15B598}" presName="parentLin" presStyleCnt="0"/>
      <dgm:spPr/>
    </dgm:pt>
    <dgm:pt modelId="{0C0CAC6A-E580-47EA-A133-80AB3EECBF5F}" type="pres">
      <dgm:prSet presAssocID="{463B38AE-C6EF-4826-BDEA-28903A15B598}" presName="parentLeftMargin" presStyleLbl="node1" presStyleIdx="0" presStyleCnt="5"/>
      <dgm:spPr/>
    </dgm:pt>
    <dgm:pt modelId="{2A161680-45D8-4E26-8FAC-19C217AA23D3}" type="pres">
      <dgm:prSet presAssocID="{463B38AE-C6EF-4826-BDEA-28903A15B59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38BCC8E-C70E-4A1D-BF47-79EACF9A3A87}" type="pres">
      <dgm:prSet presAssocID="{463B38AE-C6EF-4826-BDEA-28903A15B598}" presName="negativeSpace" presStyleCnt="0"/>
      <dgm:spPr/>
    </dgm:pt>
    <dgm:pt modelId="{314E2762-DC1E-42DF-9F0A-30497FCAE6B1}" type="pres">
      <dgm:prSet presAssocID="{463B38AE-C6EF-4826-BDEA-28903A15B598}" presName="childText" presStyleLbl="conFgAcc1" presStyleIdx="0" presStyleCnt="5">
        <dgm:presLayoutVars>
          <dgm:bulletEnabled val="1"/>
        </dgm:presLayoutVars>
      </dgm:prSet>
      <dgm:spPr/>
    </dgm:pt>
    <dgm:pt modelId="{932E9FB1-26F0-492E-A443-F7E4CC2BF8FB}" type="pres">
      <dgm:prSet presAssocID="{8C50B96E-B2B8-4A3E-BE29-D081FA37D429}" presName="spaceBetweenRectangles" presStyleCnt="0"/>
      <dgm:spPr/>
    </dgm:pt>
    <dgm:pt modelId="{C51CC473-40E2-4276-B073-AC2B4056864D}" type="pres">
      <dgm:prSet presAssocID="{16BF8D4A-CF48-426D-B66B-CA48603BEC9D}" presName="parentLin" presStyleCnt="0"/>
      <dgm:spPr/>
    </dgm:pt>
    <dgm:pt modelId="{00BBB98E-504E-4EC0-9DF2-FB1272590081}" type="pres">
      <dgm:prSet presAssocID="{16BF8D4A-CF48-426D-B66B-CA48603BEC9D}" presName="parentLeftMargin" presStyleLbl="node1" presStyleIdx="0" presStyleCnt="5"/>
      <dgm:spPr/>
    </dgm:pt>
    <dgm:pt modelId="{8BE071ED-5EA0-4D55-B897-EAEB315A998E}" type="pres">
      <dgm:prSet presAssocID="{16BF8D4A-CF48-426D-B66B-CA48603BEC9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ED461D5-C3C2-4034-96AC-73D0DECCBE20}" type="pres">
      <dgm:prSet presAssocID="{16BF8D4A-CF48-426D-B66B-CA48603BEC9D}" presName="negativeSpace" presStyleCnt="0"/>
      <dgm:spPr/>
    </dgm:pt>
    <dgm:pt modelId="{418B65C9-FB7C-4E91-A79D-B967326D88C8}" type="pres">
      <dgm:prSet presAssocID="{16BF8D4A-CF48-426D-B66B-CA48603BEC9D}" presName="childText" presStyleLbl="conFgAcc1" presStyleIdx="1" presStyleCnt="5">
        <dgm:presLayoutVars>
          <dgm:bulletEnabled val="1"/>
        </dgm:presLayoutVars>
      </dgm:prSet>
      <dgm:spPr/>
    </dgm:pt>
    <dgm:pt modelId="{0219D366-B5E3-4651-BDB0-AD28F2F80A4C}" type="pres">
      <dgm:prSet presAssocID="{B25F0876-96F6-4618-87F0-53DFF48A5870}" presName="spaceBetweenRectangles" presStyleCnt="0"/>
      <dgm:spPr/>
    </dgm:pt>
    <dgm:pt modelId="{A77B6B87-A533-4F3E-B501-F4F8500D2FA1}" type="pres">
      <dgm:prSet presAssocID="{B71E4A01-FB48-40C6-8EEF-A744B01539F1}" presName="parentLin" presStyleCnt="0"/>
      <dgm:spPr/>
    </dgm:pt>
    <dgm:pt modelId="{0C918668-9447-4BFA-B3F1-DE1A147A77BC}" type="pres">
      <dgm:prSet presAssocID="{B71E4A01-FB48-40C6-8EEF-A744B01539F1}" presName="parentLeftMargin" presStyleLbl="node1" presStyleIdx="1" presStyleCnt="5"/>
      <dgm:spPr/>
    </dgm:pt>
    <dgm:pt modelId="{3E3C2C0C-1F98-43F3-ABA2-67F6AA7B08C1}" type="pres">
      <dgm:prSet presAssocID="{B71E4A01-FB48-40C6-8EEF-A744B01539F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F52E2F7-E7D2-41C6-BCF6-AF7B5BF87017}" type="pres">
      <dgm:prSet presAssocID="{B71E4A01-FB48-40C6-8EEF-A744B01539F1}" presName="negativeSpace" presStyleCnt="0"/>
      <dgm:spPr/>
    </dgm:pt>
    <dgm:pt modelId="{DFF0089A-8FB9-4E33-A3F3-15F23E5A0B7D}" type="pres">
      <dgm:prSet presAssocID="{B71E4A01-FB48-40C6-8EEF-A744B01539F1}" presName="childText" presStyleLbl="conFgAcc1" presStyleIdx="2" presStyleCnt="5">
        <dgm:presLayoutVars>
          <dgm:bulletEnabled val="1"/>
        </dgm:presLayoutVars>
      </dgm:prSet>
      <dgm:spPr/>
    </dgm:pt>
    <dgm:pt modelId="{83B88995-FDAA-46D8-85A0-3689F9DAA04D}" type="pres">
      <dgm:prSet presAssocID="{E1038B38-4504-496B-BA02-5E509117711B}" presName="spaceBetweenRectangles" presStyleCnt="0"/>
      <dgm:spPr/>
    </dgm:pt>
    <dgm:pt modelId="{6745EF70-3859-46F6-A54A-8EFA34E0B468}" type="pres">
      <dgm:prSet presAssocID="{788FD284-DDCF-45E1-AE17-F47E13A6D149}" presName="parentLin" presStyleCnt="0"/>
      <dgm:spPr/>
    </dgm:pt>
    <dgm:pt modelId="{E260A9E9-B604-47C8-8F69-BE451CD37B5F}" type="pres">
      <dgm:prSet presAssocID="{788FD284-DDCF-45E1-AE17-F47E13A6D149}" presName="parentLeftMargin" presStyleLbl="node1" presStyleIdx="2" presStyleCnt="5"/>
      <dgm:spPr/>
    </dgm:pt>
    <dgm:pt modelId="{E9EDE148-C00A-4ED6-92A1-C37647ED4DCE}" type="pres">
      <dgm:prSet presAssocID="{788FD284-DDCF-45E1-AE17-F47E13A6D14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2BEA4FC-3E82-4416-8FE2-2FA4345CC09D}" type="pres">
      <dgm:prSet presAssocID="{788FD284-DDCF-45E1-AE17-F47E13A6D149}" presName="negativeSpace" presStyleCnt="0"/>
      <dgm:spPr/>
    </dgm:pt>
    <dgm:pt modelId="{F0CB8907-9F5A-4801-9DED-C972E674B513}" type="pres">
      <dgm:prSet presAssocID="{788FD284-DDCF-45E1-AE17-F47E13A6D149}" presName="childText" presStyleLbl="conFgAcc1" presStyleIdx="3" presStyleCnt="5">
        <dgm:presLayoutVars>
          <dgm:bulletEnabled val="1"/>
        </dgm:presLayoutVars>
      </dgm:prSet>
      <dgm:spPr/>
    </dgm:pt>
    <dgm:pt modelId="{27D03489-B49B-4819-A11D-F01B0B2157B7}" type="pres">
      <dgm:prSet presAssocID="{87063412-CF42-4E62-BB9A-39BA9A51F9BC}" presName="spaceBetweenRectangles" presStyleCnt="0"/>
      <dgm:spPr/>
    </dgm:pt>
    <dgm:pt modelId="{48FE6371-FF5C-4266-B2BF-0BA62F6F61A8}" type="pres">
      <dgm:prSet presAssocID="{9DE1EB33-2BF7-4279-A21F-1737DD4E9D69}" presName="parentLin" presStyleCnt="0"/>
      <dgm:spPr/>
    </dgm:pt>
    <dgm:pt modelId="{6E97C039-051E-4DB9-BD42-6B36EA813691}" type="pres">
      <dgm:prSet presAssocID="{9DE1EB33-2BF7-4279-A21F-1737DD4E9D69}" presName="parentLeftMargin" presStyleLbl="node1" presStyleIdx="3" presStyleCnt="5"/>
      <dgm:spPr/>
    </dgm:pt>
    <dgm:pt modelId="{801E87B0-8DA6-47D4-82A3-225D1C9F9A1D}" type="pres">
      <dgm:prSet presAssocID="{9DE1EB33-2BF7-4279-A21F-1737DD4E9D6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E79DAB3E-8DF5-4B03-A52B-8D0FCE14F61D}" type="pres">
      <dgm:prSet presAssocID="{9DE1EB33-2BF7-4279-A21F-1737DD4E9D69}" presName="negativeSpace" presStyleCnt="0"/>
      <dgm:spPr/>
    </dgm:pt>
    <dgm:pt modelId="{80FC0727-578A-49EF-AAD1-F788595BDF35}" type="pres">
      <dgm:prSet presAssocID="{9DE1EB33-2BF7-4279-A21F-1737DD4E9D6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4C074E07-0C34-49A8-817B-96B517E82FB6}" type="presOf" srcId="{9DE1EB33-2BF7-4279-A21F-1737DD4E9D69}" destId="{6E97C039-051E-4DB9-BD42-6B36EA813691}" srcOrd="0" destOrd="0" presId="urn:microsoft.com/office/officeart/2005/8/layout/list1"/>
    <dgm:cxn modelId="{208FAA15-614C-40F1-9D8B-8F517271BB1F}" type="presOf" srcId="{788FD284-DDCF-45E1-AE17-F47E13A6D149}" destId="{E260A9E9-B604-47C8-8F69-BE451CD37B5F}" srcOrd="0" destOrd="0" presId="urn:microsoft.com/office/officeart/2005/8/layout/list1"/>
    <dgm:cxn modelId="{F2567E1A-AAA3-4376-89D0-3E78A7CB0984}" srcId="{EDB2B06E-A119-4682-87E3-C2897EDCD721}" destId="{16BF8D4A-CF48-426D-B66B-CA48603BEC9D}" srcOrd="1" destOrd="0" parTransId="{8E8B6350-41B6-4FAF-8E6A-9C774B05F7E5}" sibTransId="{B25F0876-96F6-4618-87F0-53DFF48A5870}"/>
    <dgm:cxn modelId="{52FD851D-8328-494D-B0AA-BED02E5DFE8E}" type="presOf" srcId="{463B38AE-C6EF-4826-BDEA-28903A15B598}" destId="{0C0CAC6A-E580-47EA-A133-80AB3EECBF5F}" srcOrd="0" destOrd="0" presId="urn:microsoft.com/office/officeart/2005/8/layout/list1"/>
    <dgm:cxn modelId="{E856F81E-4C7A-4780-BB62-2138CF55D7CA}" srcId="{EDB2B06E-A119-4682-87E3-C2897EDCD721}" destId="{9DE1EB33-2BF7-4279-A21F-1737DD4E9D69}" srcOrd="4" destOrd="0" parTransId="{F38B40DA-BCF9-4A49-AE40-0F916F2D40B1}" sibTransId="{9A49FF05-BAA0-4FE6-A637-59902CC797AD}"/>
    <dgm:cxn modelId="{00CFC420-4541-4989-BAA8-8E3B6D6A160A}" type="presOf" srcId="{16BF8D4A-CF48-426D-B66B-CA48603BEC9D}" destId="{00BBB98E-504E-4EC0-9DF2-FB1272590081}" srcOrd="0" destOrd="0" presId="urn:microsoft.com/office/officeart/2005/8/layout/list1"/>
    <dgm:cxn modelId="{C16A6522-46E0-4770-A895-E25CAD7A9666}" type="presOf" srcId="{16BF8D4A-CF48-426D-B66B-CA48603BEC9D}" destId="{8BE071ED-5EA0-4D55-B897-EAEB315A998E}" srcOrd="1" destOrd="0" presId="urn:microsoft.com/office/officeart/2005/8/layout/list1"/>
    <dgm:cxn modelId="{428FB926-DAAF-485A-B361-AAF7AF557D5F}" srcId="{EDB2B06E-A119-4682-87E3-C2897EDCD721}" destId="{788FD284-DDCF-45E1-AE17-F47E13A6D149}" srcOrd="3" destOrd="0" parTransId="{BA7E3618-FAA3-4372-B7EA-8A02521AE77E}" sibTransId="{87063412-CF42-4E62-BB9A-39BA9A51F9BC}"/>
    <dgm:cxn modelId="{38341438-BFC2-4B75-8309-E3C15923018F}" srcId="{EDB2B06E-A119-4682-87E3-C2897EDCD721}" destId="{B71E4A01-FB48-40C6-8EEF-A744B01539F1}" srcOrd="2" destOrd="0" parTransId="{E59E6AD4-FB74-4FE9-B132-2EC78C72341C}" sibTransId="{E1038B38-4504-496B-BA02-5E509117711B}"/>
    <dgm:cxn modelId="{D64C4763-8729-4795-9D0C-5A1429C80BE9}" type="presOf" srcId="{9DE1EB33-2BF7-4279-A21F-1737DD4E9D69}" destId="{801E87B0-8DA6-47D4-82A3-225D1C9F9A1D}" srcOrd="1" destOrd="0" presId="urn:microsoft.com/office/officeart/2005/8/layout/list1"/>
    <dgm:cxn modelId="{67CDDB48-341C-4040-9086-FB3996C3BA01}" type="presOf" srcId="{EDB2B06E-A119-4682-87E3-C2897EDCD721}" destId="{31C1F47B-C55E-4E6E-A4BF-0AFB761BE47B}" srcOrd="0" destOrd="0" presId="urn:microsoft.com/office/officeart/2005/8/layout/list1"/>
    <dgm:cxn modelId="{0B017C9D-FE30-4028-88DC-C6AD205197A6}" type="presOf" srcId="{788FD284-DDCF-45E1-AE17-F47E13A6D149}" destId="{E9EDE148-C00A-4ED6-92A1-C37647ED4DCE}" srcOrd="1" destOrd="0" presId="urn:microsoft.com/office/officeart/2005/8/layout/list1"/>
    <dgm:cxn modelId="{538B379F-30E5-4A16-ABE0-DDF2FB860B1C}" type="presOf" srcId="{B71E4A01-FB48-40C6-8EEF-A744B01539F1}" destId="{3E3C2C0C-1F98-43F3-ABA2-67F6AA7B08C1}" srcOrd="1" destOrd="0" presId="urn:microsoft.com/office/officeart/2005/8/layout/list1"/>
    <dgm:cxn modelId="{2A0B97B8-9131-439D-8CCA-FC40B005903C}" type="presOf" srcId="{463B38AE-C6EF-4826-BDEA-28903A15B598}" destId="{2A161680-45D8-4E26-8FAC-19C217AA23D3}" srcOrd="1" destOrd="0" presId="urn:microsoft.com/office/officeart/2005/8/layout/list1"/>
    <dgm:cxn modelId="{E9F49CC7-7B76-46A9-8615-1F9EA211DDAC}" srcId="{EDB2B06E-A119-4682-87E3-C2897EDCD721}" destId="{463B38AE-C6EF-4826-BDEA-28903A15B598}" srcOrd="0" destOrd="0" parTransId="{5B6803C8-3F5F-487E-A41C-1959EC53F408}" sibTransId="{8C50B96E-B2B8-4A3E-BE29-D081FA37D429}"/>
    <dgm:cxn modelId="{255BD5C9-D5D2-4810-8D54-0D71C2C1617E}" type="presOf" srcId="{B71E4A01-FB48-40C6-8EEF-A744B01539F1}" destId="{0C918668-9447-4BFA-B3F1-DE1A147A77BC}" srcOrd="0" destOrd="0" presId="urn:microsoft.com/office/officeart/2005/8/layout/list1"/>
    <dgm:cxn modelId="{F937847C-09D4-4A94-86F1-BB46FE266BD9}" type="presParOf" srcId="{31C1F47B-C55E-4E6E-A4BF-0AFB761BE47B}" destId="{7FE91406-2A8D-4395-9917-ED3FC5941146}" srcOrd="0" destOrd="0" presId="urn:microsoft.com/office/officeart/2005/8/layout/list1"/>
    <dgm:cxn modelId="{734ECD42-E3F7-489C-ADDF-A2DC37B519D6}" type="presParOf" srcId="{7FE91406-2A8D-4395-9917-ED3FC5941146}" destId="{0C0CAC6A-E580-47EA-A133-80AB3EECBF5F}" srcOrd="0" destOrd="0" presId="urn:microsoft.com/office/officeart/2005/8/layout/list1"/>
    <dgm:cxn modelId="{7E426851-E1D6-4A57-BDA8-E6BBC6E161CA}" type="presParOf" srcId="{7FE91406-2A8D-4395-9917-ED3FC5941146}" destId="{2A161680-45D8-4E26-8FAC-19C217AA23D3}" srcOrd="1" destOrd="0" presId="urn:microsoft.com/office/officeart/2005/8/layout/list1"/>
    <dgm:cxn modelId="{23BBB2F2-2BFD-4F77-9E5E-B4DEEB8170E0}" type="presParOf" srcId="{31C1F47B-C55E-4E6E-A4BF-0AFB761BE47B}" destId="{138BCC8E-C70E-4A1D-BF47-79EACF9A3A87}" srcOrd="1" destOrd="0" presId="urn:microsoft.com/office/officeart/2005/8/layout/list1"/>
    <dgm:cxn modelId="{FC537DE6-2E1B-4C73-95DE-E12AFE5EF1E6}" type="presParOf" srcId="{31C1F47B-C55E-4E6E-A4BF-0AFB761BE47B}" destId="{314E2762-DC1E-42DF-9F0A-30497FCAE6B1}" srcOrd="2" destOrd="0" presId="urn:microsoft.com/office/officeart/2005/8/layout/list1"/>
    <dgm:cxn modelId="{224B9FC1-F21C-44FC-A17B-842069807818}" type="presParOf" srcId="{31C1F47B-C55E-4E6E-A4BF-0AFB761BE47B}" destId="{932E9FB1-26F0-492E-A443-F7E4CC2BF8FB}" srcOrd="3" destOrd="0" presId="urn:microsoft.com/office/officeart/2005/8/layout/list1"/>
    <dgm:cxn modelId="{42F2050C-494A-42F0-B0B8-5747FB1F39FA}" type="presParOf" srcId="{31C1F47B-C55E-4E6E-A4BF-0AFB761BE47B}" destId="{C51CC473-40E2-4276-B073-AC2B4056864D}" srcOrd="4" destOrd="0" presId="urn:microsoft.com/office/officeart/2005/8/layout/list1"/>
    <dgm:cxn modelId="{18425196-3041-4589-983B-EA666DA265A7}" type="presParOf" srcId="{C51CC473-40E2-4276-B073-AC2B4056864D}" destId="{00BBB98E-504E-4EC0-9DF2-FB1272590081}" srcOrd="0" destOrd="0" presId="urn:microsoft.com/office/officeart/2005/8/layout/list1"/>
    <dgm:cxn modelId="{51610873-C948-4C48-AFC2-F9592E09B8DC}" type="presParOf" srcId="{C51CC473-40E2-4276-B073-AC2B4056864D}" destId="{8BE071ED-5EA0-4D55-B897-EAEB315A998E}" srcOrd="1" destOrd="0" presId="urn:microsoft.com/office/officeart/2005/8/layout/list1"/>
    <dgm:cxn modelId="{D7C6AC3F-9BED-4525-BC37-B34076871F5E}" type="presParOf" srcId="{31C1F47B-C55E-4E6E-A4BF-0AFB761BE47B}" destId="{4ED461D5-C3C2-4034-96AC-73D0DECCBE20}" srcOrd="5" destOrd="0" presId="urn:microsoft.com/office/officeart/2005/8/layout/list1"/>
    <dgm:cxn modelId="{65F507AB-446B-40E3-8933-C8C5AE76804A}" type="presParOf" srcId="{31C1F47B-C55E-4E6E-A4BF-0AFB761BE47B}" destId="{418B65C9-FB7C-4E91-A79D-B967326D88C8}" srcOrd="6" destOrd="0" presId="urn:microsoft.com/office/officeart/2005/8/layout/list1"/>
    <dgm:cxn modelId="{6410965C-BA3B-4F2D-970F-9459A13D3766}" type="presParOf" srcId="{31C1F47B-C55E-4E6E-A4BF-0AFB761BE47B}" destId="{0219D366-B5E3-4651-BDB0-AD28F2F80A4C}" srcOrd="7" destOrd="0" presId="urn:microsoft.com/office/officeart/2005/8/layout/list1"/>
    <dgm:cxn modelId="{F0A1F5BF-4275-4BE7-8880-11A2371E6F09}" type="presParOf" srcId="{31C1F47B-C55E-4E6E-A4BF-0AFB761BE47B}" destId="{A77B6B87-A533-4F3E-B501-F4F8500D2FA1}" srcOrd="8" destOrd="0" presId="urn:microsoft.com/office/officeart/2005/8/layout/list1"/>
    <dgm:cxn modelId="{23786C0D-CF4E-4729-923F-76508C6BBE03}" type="presParOf" srcId="{A77B6B87-A533-4F3E-B501-F4F8500D2FA1}" destId="{0C918668-9447-4BFA-B3F1-DE1A147A77BC}" srcOrd="0" destOrd="0" presId="urn:microsoft.com/office/officeart/2005/8/layout/list1"/>
    <dgm:cxn modelId="{4FF9EA0C-750D-49FB-A640-13E6DF2C5746}" type="presParOf" srcId="{A77B6B87-A533-4F3E-B501-F4F8500D2FA1}" destId="{3E3C2C0C-1F98-43F3-ABA2-67F6AA7B08C1}" srcOrd="1" destOrd="0" presId="urn:microsoft.com/office/officeart/2005/8/layout/list1"/>
    <dgm:cxn modelId="{2B537382-E9B4-4566-B7E7-A7C12CC245E5}" type="presParOf" srcId="{31C1F47B-C55E-4E6E-A4BF-0AFB761BE47B}" destId="{7F52E2F7-E7D2-41C6-BCF6-AF7B5BF87017}" srcOrd="9" destOrd="0" presId="urn:microsoft.com/office/officeart/2005/8/layout/list1"/>
    <dgm:cxn modelId="{9E14480F-7983-4116-9A1E-6F7138C6DD99}" type="presParOf" srcId="{31C1F47B-C55E-4E6E-A4BF-0AFB761BE47B}" destId="{DFF0089A-8FB9-4E33-A3F3-15F23E5A0B7D}" srcOrd="10" destOrd="0" presId="urn:microsoft.com/office/officeart/2005/8/layout/list1"/>
    <dgm:cxn modelId="{928847F1-E351-49CC-8DA5-318259154686}" type="presParOf" srcId="{31C1F47B-C55E-4E6E-A4BF-0AFB761BE47B}" destId="{83B88995-FDAA-46D8-85A0-3689F9DAA04D}" srcOrd="11" destOrd="0" presId="urn:microsoft.com/office/officeart/2005/8/layout/list1"/>
    <dgm:cxn modelId="{BEA66CF2-1139-4BEE-8635-3813E16BF56C}" type="presParOf" srcId="{31C1F47B-C55E-4E6E-A4BF-0AFB761BE47B}" destId="{6745EF70-3859-46F6-A54A-8EFA34E0B468}" srcOrd="12" destOrd="0" presId="urn:microsoft.com/office/officeart/2005/8/layout/list1"/>
    <dgm:cxn modelId="{47CF26DA-CF1E-4E20-A95F-F3D7FB7D7D3F}" type="presParOf" srcId="{6745EF70-3859-46F6-A54A-8EFA34E0B468}" destId="{E260A9E9-B604-47C8-8F69-BE451CD37B5F}" srcOrd="0" destOrd="0" presId="urn:microsoft.com/office/officeart/2005/8/layout/list1"/>
    <dgm:cxn modelId="{3FE73A79-AC1B-4712-B966-1C9D840F2A43}" type="presParOf" srcId="{6745EF70-3859-46F6-A54A-8EFA34E0B468}" destId="{E9EDE148-C00A-4ED6-92A1-C37647ED4DCE}" srcOrd="1" destOrd="0" presId="urn:microsoft.com/office/officeart/2005/8/layout/list1"/>
    <dgm:cxn modelId="{84B1B16B-6168-44FB-8DC4-9A2AEA143184}" type="presParOf" srcId="{31C1F47B-C55E-4E6E-A4BF-0AFB761BE47B}" destId="{F2BEA4FC-3E82-4416-8FE2-2FA4345CC09D}" srcOrd="13" destOrd="0" presId="urn:microsoft.com/office/officeart/2005/8/layout/list1"/>
    <dgm:cxn modelId="{07F7FC4F-4F21-4F51-A373-D3FFF602C249}" type="presParOf" srcId="{31C1F47B-C55E-4E6E-A4BF-0AFB761BE47B}" destId="{F0CB8907-9F5A-4801-9DED-C972E674B513}" srcOrd="14" destOrd="0" presId="urn:microsoft.com/office/officeart/2005/8/layout/list1"/>
    <dgm:cxn modelId="{0DF0B194-4EBA-43CB-9D44-EFA3347DA020}" type="presParOf" srcId="{31C1F47B-C55E-4E6E-A4BF-0AFB761BE47B}" destId="{27D03489-B49B-4819-A11D-F01B0B2157B7}" srcOrd="15" destOrd="0" presId="urn:microsoft.com/office/officeart/2005/8/layout/list1"/>
    <dgm:cxn modelId="{D9391895-A33C-4F93-B9BF-47851C414E2A}" type="presParOf" srcId="{31C1F47B-C55E-4E6E-A4BF-0AFB761BE47B}" destId="{48FE6371-FF5C-4266-B2BF-0BA62F6F61A8}" srcOrd="16" destOrd="0" presId="urn:microsoft.com/office/officeart/2005/8/layout/list1"/>
    <dgm:cxn modelId="{2E206C09-CB3D-444A-8BC0-740B0E670287}" type="presParOf" srcId="{48FE6371-FF5C-4266-B2BF-0BA62F6F61A8}" destId="{6E97C039-051E-4DB9-BD42-6B36EA813691}" srcOrd="0" destOrd="0" presId="urn:microsoft.com/office/officeart/2005/8/layout/list1"/>
    <dgm:cxn modelId="{29031BC7-7B44-4DFE-971E-523D47D03D9B}" type="presParOf" srcId="{48FE6371-FF5C-4266-B2BF-0BA62F6F61A8}" destId="{801E87B0-8DA6-47D4-82A3-225D1C9F9A1D}" srcOrd="1" destOrd="0" presId="urn:microsoft.com/office/officeart/2005/8/layout/list1"/>
    <dgm:cxn modelId="{E1CE3B01-E181-4621-B036-D95E3E11BF13}" type="presParOf" srcId="{31C1F47B-C55E-4E6E-A4BF-0AFB761BE47B}" destId="{E79DAB3E-8DF5-4B03-A52B-8D0FCE14F61D}" srcOrd="17" destOrd="0" presId="urn:microsoft.com/office/officeart/2005/8/layout/list1"/>
    <dgm:cxn modelId="{B5FA9DC7-1507-475F-87E7-29C627701D9E}" type="presParOf" srcId="{31C1F47B-C55E-4E6E-A4BF-0AFB761BE47B}" destId="{80FC0727-578A-49EF-AAD1-F788595BDF35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A5B5E5-E5D5-45E0-9B2D-A4AB3F9E04C3}" type="doc">
      <dgm:prSet loTypeId="urn:microsoft.com/office/officeart/2005/8/layout/pyramid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7A5679-FB3E-48F9-823B-D84FB3E9BFE6}">
      <dgm:prSet phldrT="[Text]" custT="1"/>
      <dgm:spPr/>
      <dgm:t>
        <a:bodyPr/>
        <a:lstStyle/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Conclusively, the event will help foster inclusivity together with diversity within hospitality services. </a:t>
          </a:r>
        </a:p>
      </dgm:t>
    </dgm:pt>
    <dgm:pt modelId="{5557C57C-1653-4FA7-971B-FE03D8527AD6}" type="parTrans" cxnId="{7EEC7A73-EBCF-41D0-A889-8C99368976AC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7DA556-C41F-4BF8-82FC-F4B452A68A8C}" type="sibTrans" cxnId="{7EEC7A73-EBCF-41D0-A889-8C99368976AC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E93385-E501-4FDC-8A87-E54D5B16022B}">
      <dgm:prSet phldrT="[Text]" custT="1"/>
      <dgm:spPr/>
      <dgm:t>
        <a:bodyPr/>
        <a:lstStyle/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The implementation of resource planning techniques creates an efficient experience by effectively managing venues alongside services.  </a:t>
          </a:r>
        </a:p>
      </dgm:t>
    </dgm:pt>
    <dgm:pt modelId="{90A4E43A-6EB9-4A36-B77D-128B2AA32599}" type="parTrans" cxnId="{E65025E7-7F9E-40E6-9FD0-19F2596607DF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0DE8B04-EBD1-4698-904F-53AC77D82A68}" type="sibTrans" cxnId="{E65025E7-7F9E-40E6-9FD0-19F2596607DF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DFF56E-7973-47A1-AE77-22A1A324BEF6}">
      <dgm:prSet phldrT="[Text]" custT="1"/>
      <dgm:spPr/>
      <dgm:t>
        <a:bodyPr/>
        <a:lstStyle/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Exist a set of performance metrics including attendance figures and feedback data and engagement levels that will assess the event's success.  </a:t>
          </a:r>
        </a:p>
      </dgm:t>
    </dgm:pt>
    <dgm:pt modelId="{59C48CA2-EFF2-47B1-8A19-665EBC064AAD}" type="parTrans" cxnId="{F1A3C847-93CC-4579-8E28-29323FCCA58F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D4422B-F249-46C6-A3FC-9C11818D1B8F}" type="sibTrans" cxnId="{F1A3C847-93CC-4579-8E28-29323FCCA58F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877BC4-561B-4FDB-A50B-BF85FF793C4B}" type="pres">
      <dgm:prSet presAssocID="{2CA5B5E5-E5D5-45E0-9B2D-A4AB3F9E04C3}" presName="compositeShape" presStyleCnt="0">
        <dgm:presLayoutVars>
          <dgm:dir/>
          <dgm:resizeHandles/>
        </dgm:presLayoutVars>
      </dgm:prSet>
      <dgm:spPr/>
    </dgm:pt>
    <dgm:pt modelId="{D4DD584B-5FAE-4577-A887-5E47BC4589C9}" type="pres">
      <dgm:prSet presAssocID="{2CA5B5E5-E5D5-45E0-9B2D-A4AB3F9E04C3}" presName="pyramid" presStyleLbl="node1" presStyleIdx="0" presStyleCnt="1"/>
      <dgm:spPr/>
    </dgm:pt>
    <dgm:pt modelId="{60547779-7788-473A-8990-FBC2F008A782}" type="pres">
      <dgm:prSet presAssocID="{2CA5B5E5-E5D5-45E0-9B2D-A4AB3F9E04C3}" presName="theList" presStyleCnt="0"/>
      <dgm:spPr/>
    </dgm:pt>
    <dgm:pt modelId="{BE62962B-971D-4023-9EB8-8D3C8F1EF677}" type="pres">
      <dgm:prSet presAssocID="{1E7A5679-FB3E-48F9-823B-D84FB3E9BFE6}" presName="aNode" presStyleLbl="fgAcc1" presStyleIdx="0" presStyleCnt="3" custScaleX="157402">
        <dgm:presLayoutVars>
          <dgm:bulletEnabled val="1"/>
        </dgm:presLayoutVars>
      </dgm:prSet>
      <dgm:spPr/>
    </dgm:pt>
    <dgm:pt modelId="{4704E186-75AA-433B-A630-1F2A9D3EB64E}" type="pres">
      <dgm:prSet presAssocID="{1E7A5679-FB3E-48F9-823B-D84FB3E9BFE6}" presName="aSpace" presStyleCnt="0"/>
      <dgm:spPr/>
    </dgm:pt>
    <dgm:pt modelId="{043A452C-CC87-4887-8069-53A47FA8664B}" type="pres">
      <dgm:prSet presAssocID="{A8E93385-E501-4FDC-8A87-E54D5B16022B}" presName="aNode" presStyleLbl="fgAcc1" presStyleIdx="1" presStyleCnt="3" custScaleX="156217">
        <dgm:presLayoutVars>
          <dgm:bulletEnabled val="1"/>
        </dgm:presLayoutVars>
      </dgm:prSet>
      <dgm:spPr/>
    </dgm:pt>
    <dgm:pt modelId="{046E3564-FAA6-48F8-8FC3-0B9251B2C1F7}" type="pres">
      <dgm:prSet presAssocID="{A8E93385-E501-4FDC-8A87-E54D5B16022B}" presName="aSpace" presStyleCnt="0"/>
      <dgm:spPr/>
    </dgm:pt>
    <dgm:pt modelId="{1EA974C5-F4C8-4EC8-9124-3ABA99011535}" type="pres">
      <dgm:prSet presAssocID="{D3DFF56E-7973-47A1-AE77-22A1A324BEF6}" presName="aNode" presStyleLbl="fgAcc1" presStyleIdx="2" presStyleCnt="3" custScaleX="155186">
        <dgm:presLayoutVars>
          <dgm:bulletEnabled val="1"/>
        </dgm:presLayoutVars>
      </dgm:prSet>
      <dgm:spPr/>
    </dgm:pt>
    <dgm:pt modelId="{C4E38D38-55D0-4A7A-BE4E-B24915A2E80D}" type="pres">
      <dgm:prSet presAssocID="{D3DFF56E-7973-47A1-AE77-22A1A324BEF6}" presName="aSpace" presStyleCnt="0"/>
      <dgm:spPr/>
    </dgm:pt>
  </dgm:ptLst>
  <dgm:cxnLst>
    <dgm:cxn modelId="{ECB1F30E-0762-46AC-B7C1-A51D2A2E56AE}" type="presOf" srcId="{2CA5B5E5-E5D5-45E0-9B2D-A4AB3F9E04C3}" destId="{D3877BC4-561B-4FDB-A50B-BF85FF793C4B}" srcOrd="0" destOrd="0" presId="urn:microsoft.com/office/officeart/2005/8/layout/pyramid2"/>
    <dgm:cxn modelId="{F06F3D1D-EAE3-44E8-BBB2-D7FFAAE24199}" type="presOf" srcId="{D3DFF56E-7973-47A1-AE77-22A1A324BEF6}" destId="{1EA974C5-F4C8-4EC8-9124-3ABA99011535}" srcOrd="0" destOrd="0" presId="urn:microsoft.com/office/officeart/2005/8/layout/pyramid2"/>
    <dgm:cxn modelId="{F1A3C847-93CC-4579-8E28-29323FCCA58F}" srcId="{2CA5B5E5-E5D5-45E0-9B2D-A4AB3F9E04C3}" destId="{D3DFF56E-7973-47A1-AE77-22A1A324BEF6}" srcOrd="2" destOrd="0" parTransId="{59C48CA2-EFF2-47B1-8A19-665EBC064AAD}" sibTransId="{E6D4422B-F249-46C6-A3FC-9C11818D1B8F}"/>
    <dgm:cxn modelId="{7EEC7A73-EBCF-41D0-A889-8C99368976AC}" srcId="{2CA5B5E5-E5D5-45E0-9B2D-A4AB3F9E04C3}" destId="{1E7A5679-FB3E-48F9-823B-D84FB3E9BFE6}" srcOrd="0" destOrd="0" parTransId="{5557C57C-1653-4FA7-971B-FE03D8527AD6}" sibTransId="{1B7DA556-C41F-4BF8-82FC-F4B452A68A8C}"/>
    <dgm:cxn modelId="{BE892077-C1DC-44A6-BE82-E27FB952D67C}" type="presOf" srcId="{A8E93385-E501-4FDC-8A87-E54D5B16022B}" destId="{043A452C-CC87-4887-8069-53A47FA8664B}" srcOrd="0" destOrd="0" presId="urn:microsoft.com/office/officeart/2005/8/layout/pyramid2"/>
    <dgm:cxn modelId="{38137D88-94EC-4E97-B52A-F91671F0B3ED}" type="presOf" srcId="{1E7A5679-FB3E-48F9-823B-D84FB3E9BFE6}" destId="{BE62962B-971D-4023-9EB8-8D3C8F1EF677}" srcOrd="0" destOrd="0" presId="urn:microsoft.com/office/officeart/2005/8/layout/pyramid2"/>
    <dgm:cxn modelId="{E65025E7-7F9E-40E6-9FD0-19F2596607DF}" srcId="{2CA5B5E5-E5D5-45E0-9B2D-A4AB3F9E04C3}" destId="{A8E93385-E501-4FDC-8A87-E54D5B16022B}" srcOrd="1" destOrd="0" parTransId="{90A4E43A-6EB9-4A36-B77D-128B2AA32599}" sibTransId="{F0DE8B04-EBD1-4698-904F-53AC77D82A68}"/>
    <dgm:cxn modelId="{56E7F248-6DF5-4A8C-AC1A-FC1BA3BD4C33}" type="presParOf" srcId="{D3877BC4-561B-4FDB-A50B-BF85FF793C4B}" destId="{D4DD584B-5FAE-4577-A887-5E47BC4589C9}" srcOrd="0" destOrd="0" presId="urn:microsoft.com/office/officeart/2005/8/layout/pyramid2"/>
    <dgm:cxn modelId="{D6CE7C16-A467-4BBF-91D3-392314AFCBE7}" type="presParOf" srcId="{D3877BC4-561B-4FDB-A50B-BF85FF793C4B}" destId="{60547779-7788-473A-8990-FBC2F008A782}" srcOrd="1" destOrd="0" presId="urn:microsoft.com/office/officeart/2005/8/layout/pyramid2"/>
    <dgm:cxn modelId="{8F15EE21-F35A-4580-9EB9-BE44BA6EB0A7}" type="presParOf" srcId="{60547779-7788-473A-8990-FBC2F008A782}" destId="{BE62962B-971D-4023-9EB8-8D3C8F1EF677}" srcOrd="0" destOrd="0" presId="urn:microsoft.com/office/officeart/2005/8/layout/pyramid2"/>
    <dgm:cxn modelId="{215FCC79-BCDF-4522-B00A-A78A697B1417}" type="presParOf" srcId="{60547779-7788-473A-8990-FBC2F008A782}" destId="{4704E186-75AA-433B-A630-1F2A9D3EB64E}" srcOrd="1" destOrd="0" presId="urn:microsoft.com/office/officeart/2005/8/layout/pyramid2"/>
    <dgm:cxn modelId="{A4972072-0321-4C87-81AF-47E70292A04F}" type="presParOf" srcId="{60547779-7788-473A-8990-FBC2F008A782}" destId="{043A452C-CC87-4887-8069-53A47FA8664B}" srcOrd="2" destOrd="0" presId="urn:microsoft.com/office/officeart/2005/8/layout/pyramid2"/>
    <dgm:cxn modelId="{34EF1116-0999-4BC7-9C38-5B7E17C23161}" type="presParOf" srcId="{60547779-7788-473A-8990-FBC2F008A782}" destId="{046E3564-FAA6-48F8-8FC3-0B9251B2C1F7}" srcOrd="3" destOrd="0" presId="urn:microsoft.com/office/officeart/2005/8/layout/pyramid2"/>
    <dgm:cxn modelId="{0C0E8A7B-3A5D-4E81-A7AB-B4ADF3074569}" type="presParOf" srcId="{60547779-7788-473A-8990-FBC2F008A782}" destId="{1EA974C5-F4C8-4EC8-9124-3ABA99011535}" srcOrd="4" destOrd="0" presId="urn:microsoft.com/office/officeart/2005/8/layout/pyramid2"/>
    <dgm:cxn modelId="{A0854B1F-920C-404A-8B25-1A25048484F5}" type="presParOf" srcId="{60547779-7788-473A-8990-FBC2F008A782}" destId="{C4E38D38-55D0-4A7A-BE4E-B24915A2E80D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E2762-DC1E-42DF-9F0A-30497FCAE6B1}">
      <dsp:nvSpPr>
        <dsp:cNvPr id="0" name=""/>
        <dsp:cNvSpPr/>
      </dsp:nvSpPr>
      <dsp:spPr>
        <a:xfrm>
          <a:off x="0" y="259427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61680-45D8-4E26-8FAC-19C217AA23D3}">
      <dsp:nvSpPr>
        <dsp:cNvPr id="0" name=""/>
        <dsp:cNvSpPr/>
      </dsp:nvSpPr>
      <dsp:spPr>
        <a:xfrm>
          <a:off x="292537" y="8507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discuss the objectives and target audience of organising the Inclusive Hospitality Forum.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33005"/>
        <a:ext cx="4046533" cy="452844"/>
      </dsp:txXfrm>
    </dsp:sp>
    <dsp:sp modelId="{418B65C9-FB7C-4E91-A79D-B967326D88C8}">
      <dsp:nvSpPr>
        <dsp:cNvPr id="0" name=""/>
        <dsp:cNvSpPr/>
      </dsp:nvSpPr>
      <dsp:spPr>
        <a:xfrm>
          <a:off x="0" y="1030547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071ED-5EA0-4D55-B897-EAEB315A998E}">
      <dsp:nvSpPr>
        <dsp:cNvPr id="0" name=""/>
        <dsp:cNvSpPr/>
      </dsp:nvSpPr>
      <dsp:spPr>
        <a:xfrm>
          <a:off x="292537" y="779627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The </a:t>
          </a: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presentation will focus on competition analysis, market demand analysis and resource allocation strategies to promote effective planning.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804125"/>
        <a:ext cx="4046533" cy="452844"/>
      </dsp:txXfrm>
    </dsp:sp>
    <dsp:sp modelId="{DFF0089A-8FB9-4E33-A3F3-15F23E5A0B7D}">
      <dsp:nvSpPr>
        <dsp:cNvPr id="0" name=""/>
        <dsp:cNvSpPr/>
      </dsp:nvSpPr>
      <dsp:spPr>
        <a:xfrm>
          <a:off x="0" y="1801668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C2C0C-1F98-43F3-ABA2-67F6AA7B08C1}">
      <dsp:nvSpPr>
        <dsp:cNvPr id="0" name=""/>
        <dsp:cNvSpPr/>
      </dsp:nvSpPr>
      <dsp:spPr>
        <a:xfrm>
          <a:off x="292537" y="1550747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“Inclusive Hospitality Forum: A New Era in Guest Experiences” will focus on integrating equity diversity and inclusion (EDI) strategies into hospitality guest service practices.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1575245"/>
        <a:ext cx="4046533" cy="452844"/>
      </dsp:txXfrm>
    </dsp:sp>
    <dsp:sp modelId="{F0CB8907-9F5A-4801-9DED-C972E674B513}">
      <dsp:nvSpPr>
        <dsp:cNvPr id="0" name=""/>
        <dsp:cNvSpPr/>
      </dsp:nvSpPr>
      <dsp:spPr>
        <a:xfrm>
          <a:off x="0" y="2572787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DE148-C00A-4ED6-92A1-C37647ED4DCE}">
      <dsp:nvSpPr>
        <dsp:cNvPr id="0" name=""/>
        <dsp:cNvSpPr/>
      </dsp:nvSpPr>
      <dsp:spPr>
        <a:xfrm>
          <a:off x="292537" y="2321867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imes New Roman" panose="02020603050405020304" pitchFamily="18" charset="0"/>
              <a:ea typeface="Times New Roman" panose="02020603050405020304" pitchFamily="18" charset="0"/>
            </a:rPr>
            <a:t>The event is proposed to take place in Manchester, a city known for its vibrant hospitality and tourism industry (</a:t>
          </a:r>
          <a:r>
            <a:rPr lang="en-US" sz="1200" kern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Trip Advisor, 2025)</a:t>
          </a:r>
          <a:r>
            <a:rPr lang="en-US" sz="1200" kern="1200" dirty="0">
              <a:latin typeface="Times New Roman" panose="02020603050405020304" pitchFamily="18" charset="0"/>
              <a:ea typeface="Times New Roman" panose="02020603050405020304" pitchFamily="18" charset="0"/>
            </a:rPr>
            <a:t>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2346365"/>
        <a:ext cx="4046533" cy="452844"/>
      </dsp:txXfrm>
    </dsp:sp>
    <dsp:sp modelId="{80FC0727-578A-49EF-AAD1-F788595BDF35}">
      <dsp:nvSpPr>
        <dsp:cNvPr id="0" name=""/>
        <dsp:cNvSpPr/>
      </dsp:nvSpPr>
      <dsp:spPr>
        <a:xfrm>
          <a:off x="0" y="3343908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1E87B0-8DA6-47D4-82A3-225D1C9F9A1D}">
      <dsp:nvSpPr>
        <dsp:cNvPr id="0" name=""/>
        <dsp:cNvSpPr/>
      </dsp:nvSpPr>
      <dsp:spPr>
        <a:xfrm>
          <a:off x="292537" y="3092988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imes New Roman" panose="02020603050405020304" pitchFamily="18" charset="0"/>
              <a:ea typeface="Times New Roman" panose="02020603050405020304" pitchFamily="18" charset="0"/>
            </a:rPr>
            <a:t>“Manchester Central Convention Complex” offer flexible booking options for events of various sizes (Manchester Central Convention Complex, 2025).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3117486"/>
        <a:ext cx="4046533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DD584B-5FAE-4577-A887-5E47BC4589C9}">
      <dsp:nvSpPr>
        <dsp:cNvPr id="0" name=""/>
        <dsp:cNvSpPr/>
      </dsp:nvSpPr>
      <dsp:spPr>
        <a:xfrm>
          <a:off x="1280790" y="0"/>
          <a:ext cx="3791834" cy="3791834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E62962B-971D-4023-9EB8-8D3C8F1EF677}">
      <dsp:nvSpPr>
        <dsp:cNvPr id="0" name=""/>
        <dsp:cNvSpPr/>
      </dsp:nvSpPr>
      <dsp:spPr>
        <a:xfrm>
          <a:off x="2469316" y="381220"/>
          <a:ext cx="3879474" cy="8975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Conclusively, the event will help foster inclusivity together with diversity within hospitality services. </a:t>
          </a:r>
        </a:p>
      </dsp:txBody>
      <dsp:txXfrm>
        <a:off x="2513133" y="425037"/>
        <a:ext cx="3791840" cy="809964"/>
      </dsp:txXfrm>
    </dsp:sp>
    <dsp:sp modelId="{043A452C-CC87-4887-8069-53A47FA8664B}">
      <dsp:nvSpPr>
        <dsp:cNvPr id="0" name=""/>
        <dsp:cNvSpPr/>
      </dsp:nvSpPr>
      <dsp:spPr>
        <a:xfrm>
          <a:off x="2483919" y="1391018"/>
          <a:ext cx="3850268" cy="8975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implementation of resource planning techniques creates an efficient experience by effectively managing venues alongside services.  </a:t>
          </a:r>
        </a:p>
      </dsp:txBody>
      <dsp:txXfrm>
        <a:off x="2527736" y="1434835"/>
        <a:ext cx="3762634" cy="809964"/>
      </dsp:txXfrm>
    </dsp:sp>
    <dsp:sp modelId="{1EA974C5-F4C8-4EC8-9124-3ABA99011535}">
      <dsp:nvSpPr>
        <dsp:cNvPr id="0" name=""/>
        <dsp:cNvSpPr/>
      </dsp:nvSpPr>
      <dsp:spPr>
        <a:xfrm>
          <a:off x="2496624" y="2400815"/>
          <a:ext cx="3824857" cy="8975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Exist a set of performance metrics including attendance figures and feedback data and engagement levels that will assess the event's success.  </a:t>
          </a:r>
        </a:p>
      </dsp:txBody>
      <dsp:txXfrm>
        <a:off x="2540441" y="2444632"/>
        <a:ext cx="3737223" cy="809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7549372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80264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25ec48bd6c1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25ec48bd6c1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23123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g25ec48bd6c1_0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2" name="Google Shape;292;g25ec48bd6c1_0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68140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g25f10a44603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0" name="Google Shape;300;g25f10a44603_0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34077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3153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49829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7125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g25f64c23194_0_176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3" name="Google Shape;703;g25f64c23194_0_176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914961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79745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797977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g25f10a44603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" name="Google Shape;283;g25f10a44603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28688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6" name="Google Shape;756;g25f64c23194_0_178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7" name="Google Shape;757;g25f64c23194_0_178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11879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4245475" y="1088550"/>
            <a:ext cx="4158900" cy="296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793675" y="2383800"/>
            <a:ext cx="2510400" cy="2049600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4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715100" y="2198125"/>
            <a:ext cx="2676000" cy="1210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741706" y="1114750"/>
            <a:ext cx="2649300" cy="841800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715125" y="3519350"/>
            <a:ext cx="26760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dk1"/>
        </a:solidFill>
        <a:effectLst/>
      </p:bgPr>
    </p:bg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1"/>
          </p:nvPr>
        </p:nvSpPr>
        <p:spPr>
          <a:xfrm>
            <a:off x="1125750" y="1595350"/>
            <a:ext cx="3114300" cy="2891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1400">
                <a:solidFill>
                  <a:schemeClr val="accent4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solidFill>
                  <a:schemeClr val="accent4"/>
                </a:solidFill>
              </a:defRPr>
            </a:lvl1pPr>
            <a:lvl2pPr lvl="1">
              <a:buNone/>
              <a:defRPr>
                <a:solidFill>
                  <a:schemeClr val="accent4"/>
                </a:solidFill>
              </a:defRPr>
            </a:lvl2pPr>
            <a:lvl3pPr lvl="2">
              <a:buNone/>
              <a:defRPr>
                <a:solidFill>
                  <a:schemeClr val="accent4"/>
                </a:solidFill>
              </a:defRPr>
            </a:lvl3pPr>
            <a:lvl4pPr lvl="3">
              <a:buNone/>
              <a:defRPr>
                <a:solidFill>
                  <a:schemeClr val="accent4"/>
                </a:solidFill>
              </a:defRPr>
            </a:lvl4pPr>
            <a:lvl5pPr lvl="4">
              <a:buNone/>
              <a:defRPr>
                <a:solidFill>
                  <a:schemeClr val="accent4"/>
                </a:solidFill>
              </a:defRPr>
            </a:lvl5pPr>
            <a:lvl6pPr lvl="5">
              <a:buNone/>
              <a:defRPr>
                <a:solidFill>
                  <a:schemeClr val="accent4"/>
                </a:solidFill>
              </a:defRPr>
            </a:lvl6pPr>
            <a:lvl7pPr lvl="6">
              <a:buNone/>
              <a:defRPr>
                <a:solidFill>
                  <a:schemeClr val="accent4"/>
                </a:solidFill>
              </a:defRPr>
            </a:lvl7pPr>
            <a:lvl8pPr lvl="7">
              <a:buNone/>
              <a:defRPr>
                <a:solidFill>
                  <a:schemeClr val="accent4"/>
                </a:solidFill>
              </a:defRPr>
            </a:lvl8pPr>
            <a:lvl9pPr lvl="8">
              <a:buNone/>
              <a:defRPr>
                <a:solidFill>
                  <a:schemeClr val="accent4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ubTitle" idx="2"/>
          </p:nvPr>
        </p:nvSpPr>
        <p:spPr>
          <a:xfrm>
            <a:off x="4910450" y="1595350"/>
            <a:ext cx="3114300" cy="2891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1400">
                <a:solidFill>
                  <a:schemeClr val="accent4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4513575" y="445025"/>
            <a:ext cx="3910500" cy="112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body" idx="1"/>
          </p:nvPr>
        </p:nvSpPr>
        <p:spPr>
          <a:xfrm>
            <a:off x="4518400" y="2019700"/>
            <a:ext cx="3910500" cy="2577600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Char char="●"/>
              <a:defRPr sz="14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0" name="Google Shape;40;p7"/>
          <p:cNvSpPr>
            <a:spLocks noGrp="1"/>
          </p:cNvSpPr>
          <p:nvPr>
            <p:ph type="pic" idx="2"/>
          </p:nvPr>
        </p:nvSpPr>
        <p:spPr>
          <a:xfrm>
            <a:off x="715100" y="535000"/>
            <a:ext cx="2864700" cy="4062300"/>
          </a:xfrm>
          <a:prstGeom prst="round2SameRect">
            <a:avLst>
              <a:gd name="adj1" fmla="val 50000"/>
              <a:gd name="adj2" fmla="val 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5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5"/>
          <p:cNvSpPr txBox="1">
            <a:spLocks noGrp="1"/>
          </p:cNvSpPr>
          <p:nvPr>
            <p:ph type="subTitle" idx="1"/>
          </p:nvPr>
        </p:nvSpPr>
        <p:spPr>
          <a:xfrm>
            <a:off x="5521300" y="3288734"/>
            <a:ext cx="2907600" cy="9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5"/>
          <p:cNvSpPr txBox="1">
            <a:spLocks noGrp="1"/>
          </p:cNvSpPr>
          <p:nvPr>
            <p:ph type="title"/>
          </p:nvPr>
        </p:nvSpPr>
        <p:spPr>
          <a:xfrm>
            <a:off x="5521300" y="856350"/>
            <a:ext cx="2907600" cy="2237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5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6" name="Google Shape;86;p15"/>
          <p:cNvSpPr>
            <a:spLocks noGrp="1"/>
          </p:cNvSpPr>
          <p:nvPr>
            <p:ph type="pic" idx="2"/>
          </p:nvPr>
        </p:nvSpPr>
        <p:spPr>
          <a:xfrm>
            <a:off x="715100" y="622500"/>
            <a:ext cx="4016100" cy="3898500"/>
          </a:xfrm>
          <a:prstGeom prst="round2SameRect">
            <a:avLst>
              <a:gd name="adj1" fmla="val 16667"/>
              <a:gd name="adj2" fmla="val 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2_1_1_1">
    <p:bg>
      <p:bgPr>
        <a:solidFill>
          <a:schemeClr val="dk1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9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>
                <a:solidFill>
                  <a:schemeClr val="accent4"/>
                </a:solidFill>
              </a:defRPr>
            </a:lvl1pPr>
            <a:lvl2pPr lvl="1" rtl="0">
              <a:buNone/>
              <a:defRPr>
                <a:solidFill>
                  <a:schemeClr val="accent4"/>
                </a:solidFill>
              </a:defRPr>
            </a:lvl2pPr>
            <a:lvl3pPr lvl="2" rtl="0">
              <a:buNone/>
              <a:defRPr>
                <a:solidFill>
                  <a:schemeClr val="accent4"/>
                </a:solidFill>
              </a:defRPr>
            </a:lvl3pPr>
            <a:lvl4pPr lvl="3" rtl="0">
              <a:buNone/>
              <a:defRPr>
                <a:solidFill>
                  <a:schemeClr val="accent4"/>
                </a:solidFill>
              </a:defRPr>
            </a:lvl4pPr>
            <a:lvl5pPr lvl="4" rtl="0">
              <a:buNone/>
              <a:defRPr>
                <a:solidFill>
                  <a:schemeClr val="accent4"/>
                </a:solidFill>
              </a:defRPr>
            </a:lvl5pPr>
            <a:lvl6pPr lvl="5" rtl="0">
              <a:buNone/>
              <a:defRPr>
                <a:solidFill>
                  <a:schemeClr val="accent4"/>
                </a:solidFill>
              </a:defRPr>
            </a:lvl6pPr>
            <a:lvl7pPr lvl="6" rtl="0">
              <a:buNone/>
              <a:defRPr>
                <a:solidFill>
                  <a:schemeClr val="accent4"/>
                </a:solidFill>
              </a:defRPr>
            </a:lvl7pPr>
            <a:lvl8pPr lvl="7" rtl="0">
              <a:buNone/>
              <a:defRPr>
                <a:solidFill>
                  <a:schemeClr val="accent4"/>
                </a:solidFill>
              </a:defRPr>
            </a:lvl8pPr>
            <a:lvl9pPr lvl="8" rtl="0">
              <a:buNone/>
              <a:defRPr>
                <a:solidFill>
                  <a:schemeClr val="accent4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4" name="Google Shape;104;p19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06" name="Google Shape;106;p19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15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Char char="●"/>
              <a:defRPr sz="1400">
                <a:solidFill>
                  <a:schemeClr val="accent4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○"/>
              <a:defRPr>
                <a:solidFill>
                  <a:schemeClr val="accent4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■"/>
              <a:defRPr>
                <a:solidFill>
                  <a:schemeClr val="accent4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  <a:defRPr>
                <a:solidFill>
                  <a:schemeClr val="accent4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○"/>
              <a:defRPr>
                <a:solidFill>
                  <a:schemeClr val="accent4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■"/>
              <a:defRPr>
                <a:solidFill>
                  <a:schemeClr val="accent4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  <a:defRPr>
                <a:solidFill>
                  <a:schemeClr val="accent4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○"/>
              <a:defRPr>
                <a:solidFill>
                  <a:schemeClr val="accent4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■"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">
    <p:bg>
      <p:bgPr>
        <a:solidFill>
          <a:schemeClr val="dk1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0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20"/>
          <p:cNvSpPr txBox="1">
            <a:spLocks noGrp="1"/>
          </p:cNvSpPr>
          <p:nvPr>
            <p:ph type="subTitle" idx="1"/>
          </p:nvPr>
        </p:nvSpPr>
        <p:spPr>
          <a:xfrm>
            <a:off x="1290763" y="2951563"/>
            <a:ext cx="2907600" cy="46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200" b="1">
                <a:solidFill>
                  <a:schemeClr val="accent4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0" name="Google Shape;110;p20"/>
          <p:cNvSpPr txBox="1">
            <a:spLocks noGrp="1"/>
          </p:cNvSpPr>
          <p:nvPr>
            <p:ph type="subTitle" idx="2"/>
          </p:nvPr>
        </p:nvSpPr>
        <p:spPr>
          <a:xfrm>
            <a:off x="4945613" y="2951563"/>
            <a:ext cx="2907600" cy="46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200" b="1">
                <a:solidFill>
                  <a:schemeClr val="accent4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1" name="Google Shape;111;p20"/>
          <p:cNvSpPr txBox="1">
            <a:spLocks noGrp="1"/>
          </p:cNvSpPr>
          <p:nvPr>
            <p:ph type="subTitle" idx="3"/>
          </p:nvPr>
        </p:nvSpPr>
        <p:spPr>
          <a:xfrm>
            <a:off x="1290763" y="3377663"/>
            <a:ext cx="2907600" cy="94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2" name="Google Shape;112;p20"/>
          <p:cNvSpPr txBox="1">
            <a:spLocks noGrp="1"/>
          </p:cNvSpPr>
          <p:nvPr>
            <p:ph type="subTitle" idx="4"/>
          </p:nvPr>
        </p:nvSpPr>
        <p:spPr>
          <a:xfrm>
            <a:off x="4945613" y="3377663"/>
            <a:ext cx="2907600" cy="94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3" name="Google Shape;113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113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20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solidFill>
                  <a:schemeClr val="accent4"/>
                </a:solidFill>
              </a:defRPr>
            </a:lvl1pPr>
            <a:lvl2pPr lvl="1">
              <a:buNone/>
              <a:defRPr>
                <a:solidFill>
                  <a:schemeClr val="accent4"/>
                </a:solidFill>
              </a:defRPr>
            </a:lvl2pPr>
            <a:lvl3pPr lvl="2">
              <a:buNone/>
              <a:defRPr>
                <a:solidFill>
                  <a:schemeClr val="accent4"/>
                </a:solidFill>
              </a:defRPr>
            </a:lvl3pPr>
            <a:lvl4pPr lvl="3">
              <a:buNone/>
              <a:defRPr>
                <a:solidFill>
                  <a:schemeClr val="accent4"/>
                </a:solidFill>
              </a:defRPr>
            </a:lvl4pPr>
            <a:lvl5pPr lvl="4">
              <a:buNone/>
              <a:defRPr>
                <a:solidFill>
                  <a:schemeClr val="accent4"/>
                </a:solidFill>
              </a:defRPr>
            </a:lvl5pPr>
            <a:lvl6pPr lvl="5">
              <a:buNone/>
              <a:defRPr>
                <a:solidFill>
                  <a:schemeClr val="accent4"/>
                </a:solidFill>
              </a:defRPr>
            </a:lvl6pPr>
            <a:lvl7pPr lvl="6">
              <a:buNone/>
              <a:defRPr>
                <a:solidFill>
                  <a:schemeClr val="accent4"/>
                </a:solidFill>
              </a:defRPr>
            </a:lvl7pPr>
            <a:lvl8pPr lvl="7">
              <a:buNone/>
              <a:defRPr>
                <a:solidFill>
                  <a:schemeClr val="accent4"/>
                </a:solidFill>
              </a:defRPr>
            </a:lvl8pPr>
            <a:lvl9pPr lvl="8">
              <a:buNone/>
              <a:defRPr>
                <a:solidFill>
                  <a:schemeClr val="accent4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CUSTOM_1_1_1_1">
    <p:bg>
      <p:bgPr>
        <a:solidFill>
          <a:schemeClr val="dk1"/>
        </a:solidFill>
        <a:effectLst/>
      </p:bgPr>
    </p:bg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30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>
                <a:solidFill>
                  <a:schemeClr val="accent4"/>
                </a:solidFill>
              </a:defRPr>
            </a:lvl1pPr>
            <a:lvl2pPr lvl="1" rtl="0">
              <a:buNone/>
              <a:defRPr>
                <a:solidFill>
                  <a:schemeClr val="accent4"/>
                </a:solidFill>
              </a:defRPr>
            </a:lvl2pPr>
            <a:lvl3pPr lvl="2" rtl="0">
              <a:buNone/>
              <a:defRPr>
                <a:solidFill>
                  <a:schemeClr val="accent4"/>
                </a:solidFill>
              </a:defRPr>
            </a:lvl3pPr>
            <a:lvl4pPr lvl="3" rtl="0">
              <a:buNone/>
              <a:defRPr>
                <a:solidFill>
                  <a:schemeClr val="accent4"/>
                </a:solidFill>
              </a:defRPr>
            </a:lvl4pPr>
            <a:lvl5pPr lvl="4" rtl="0">
              <a:buNone/>
              <a:defRPr>
                <a:solidFill>
                  <a:schemeClr val="accent4"/>
                </a:solidFill>
              </a:defRPr>
            </a:lvl5pPr>
            <a:lvl6pPr lvl="5" rtl="0">
              <a:buNone/>
              <a:defRPr>
                <a:solidFill>
                  <a:schemeClr val="accent4"/>
                </a:solidFill>
              </a:defRPr>
            </a:lvl6pPr>
            <a:lvl7pPr lvl="6" rtl="0">
              <a:buNone/>
              <a:defRPr>
                <a:solidFill>
                  <a:schemeClr val="accent4"/>
                </a:solidFill>
              </a:defRPr>
            </a:lvl7pPr>
            <a:lvl8pPr lvl="7" rtl="0">
              <a:buNone/>
              <a:defRPr>
                <a:solidFill>
                  <a:schemeClr val="accent4"/>
                </a:solidFill>
              </a:defRPr>
            </a:lvl8pPr>
            <a:lvl9pPr lvl="8" rtl="0">
              <a:buNone/>
              <a:defRPr>
                <a:solidFill>
                  <a:schemeClr val="accent4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96" name="Google Shape;196;p30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3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bg>
      <p:bgPr>
        <a:solidFill>
          <a:schemeClr val="dk2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33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0" name="Google Shape;210;p33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bg>
      <p:bgPr>
        <a:solidFill>
          <a:schemeClr val="accent1"/>
        </a:solidFill>
        <a:effectLst/>
      </p:bgPr>
    </p:bg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34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3" name="Google Shape;213;p34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8" r:id="rId6"/>
    <p:sldLayoutId id="2147483661" r:id="rId7"/>
    <p:sldLayoutId id="2147483665" r:id="rId8"/>
    <p:sldLayoutId id="2147483666" r:id="rId9"/>
    <p:sldLayoutId id="2147483676" r:id="rId10"/>
    <p:sldLayoutId id="2147483679" r:id="rId11"/>
    <p:sldLayoutId id="2147483680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jp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.uitm.edu.my/ojs/index.php/JIBE/article/view/1015" TargetMode="External"/><Relationship Id="rId7" Type="http://schemas.openxmlformats.org/officeDocument/2006/relationships/hyperlink" Target="https://www.ukhospitality.org.uk/work/equity-diversity-and-inclusion-edi-group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statista.com/statistics/300319/share-of-employees-hospitality-tourism-sector-united-kingdom-by-gender/" TargetMode="External"/><Relationship Id="rId5" Type="http://schemas.openxmlformats.org/officeDocument/2006/relationships/hyperlink" Target="https://www.statista.com/statistics/899116/gender-pay-gap-full-time-tourism-and-hospitality-industries/" TargetMode="External"/><Relationship Id="rId4" Type="http://schemas.openxmlformats.org/officeDocument/2006/relationships/hyperlink" Target="https://www.manchestercentral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38"/>
          <p:cNvSpPr txBox="1">
            <a:spLocks noGrp="1"/>
          </p:cNvSpPr>
          <p:nvPr>
            <p:ph type="ctrTitle"/>
          </p:nvPr>
        </p:nvSpPr>
        <p:spPr>
          <a:xfrm>
            <a:off x="4375732" y="441160"/>
            <a:ext cx="4519100" cy="223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Hospitality Forum: A New Era in Guest Experiences</a:t>
            </a:r>
            <a:endParaRPr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27" name="Google Shape;227;p38"/>
          <p:cNvCxnSpPr/>
          <p:nvPr/>
        </p:nvCxnSpPr>
        <p:spPr>
          <a:xfrm>
            <a:off x="3835825" y="680100"/>
            <a:ext cx="0" cy="37833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8" name="Google Shape;228;p38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</a:t>
            </a:fld>
            <a:endParaRPr/>
          </a:p>
        </p:txBody>
      </p:sp>
      <p:cxnSp>
        <p:nvCxnSpPr>
          <p:cNvPr id="229" name="Google Shape;229;p38"/>
          <p:cNvCxnSpPr/>
          <p:nvPr/>
        </p:nvCxnSpPr>
        <p:spPr>
          <a:xfrm>
            <a:off x="1852675" y="3949150"/>
            <a:ext cx="392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127" y="680100"/>
            <a:ext cx="4001605" cy="398252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856724" y="3949150"/>
            <a:ext cx="3833676" cy="514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Proposed By: Silviu-Nicolae Comanescu</a:t>
            </a:r>
          </a:p>
          <a:p>
            <a:pPr algn="ctr"/>
            <a:r>
              <a:rPr lang="en-US"/>
              <a:t>Student Number: 2226638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4" name="Google Shape;274;p42"/>
          <p:cNvPicPr preferRelativeResize="0"/>
          <p:nvPr/>
        </p:nvPicPr>
        <p:blipFill rotWithShape="1">
          <a:blip r:embed="rId3">
            <a:alphaModFix/>
          </a:blip>
          <a:srcRect l="60803" t="36412" r="-3" b="4485"/>
          <a:stretch/>
        </p:blipFill>
        <p:spPr>
          <a:xfrm>
            <a:off x="5793634" y="1619182"/>
            <a:ext cx="2885100" cy="2899200"/>
          </a:xfrm>
          <a:prstGeom prst="round2SameRect">
            <a:avLst>
              <a:gd name="adj1" fmla="val 0"/>
              <a:gd name="adj2" fmla="val 50000"/>
            </a:avLst>
          </a:prstGeom>
          <a:noFill/>
          <a:ln>
            <a:noFill/>
          </a:ln>
        </p:spPr>
      </p:pic>
      <p:pic>
        <p:nvPicPr>
          <p:cNvPr id="275" name="Google Shape;275;p42"/>
          <p:cNvPicPr preferRelativeResize="0"/>
          <p:nvPr/>
        </p:nvPicPr>
        <p:blipFill rotWithShape="1">
          <a:blip r:embed="rId4">
            <a:alphaModFix/>
          </a:blip>
          <a:srcRect l="18205" r="12570"/>
          <a:stretch/>
        </p:blipFill>
        <p:spPr>
          <a:xfrm>
            <a:off x="6099506" y="911520"/>
            <a:ext cx="2136900" cy="2057400"/>
          </a:xfrm>
          <a:prstGeom prst="round2SameRect">
            <a:avLst>
              <a:gd name="adj1" fmla="val 50000"/>
              <a:gd name="adj2" fmla="val 0"/>
            </a:avLst>
          </a:prstGeom>
          <a:noFill/>
          <a:ln>
            <a:noFill/>
          </a:ln>
        </p:spPr>
      </p:pic>
      <p:sp>
        <p:nvSpPr>
          <p:cNvPr id="277" name="Google Shape;277;p4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sp>
        <p:nvSpPr>
          <p:cNvPr id="278" name="Google Shape;278;p42"/>
          <p:cNvSpPr txBox="1">
            <a:spLocks noGrp="1"/>
          </p:cNvSpPr>
          <p:nvPr>
            <p:ph type="title" idx="2"/>
          </p:nvPr>
        </p:nvSpPr>
        <p:spPr>
          <a:xfrm>
            <a:off x="715100" y="231172"/>
            <a:ext cx="7315050" cy="58048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</a:t>
            </a:r>
            <a:r>
              <a:rPr lang="e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7144415"/>
              </p:ext>
            </p:extLst>
          </p:nvPr>
        </p:nvGraphicFramePr>
        <p:xfrm>
          <a:off x="288787" y="1043184"/>
          <a:ext cx="5850756" cy="378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037" y="263106"/>
            <a:ext cx="7704000" cy="579300"/>
          </a:xfrm>
        </p:spPr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</a:t>
            </a:fld>
            <a:endParaRPr lang="en"/>
          </a:p>
        </p:txBody>
      </p:sp>
      <p:sp>
        <p:nvSpPr>
          <p:cNvPr id="4" name="Rectangle 3"/>
          <p:cNvSpPr/>
          <p:nvPr/>
        </p:nvSpPr>
        <p:spPr>
          <a:xfrm>
            <a:off x="720000" y="3113711"/>
            <a:ext cx="4697648" cy="138499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raise EDI principles among 80% of participants by conducting workshops and panel discussions.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engage at least 10 major hospitality brands in a joint discussion of inclusive service strategies.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provide workable EDI guidance for hospitality organizations to adopt 70% commitment. </a:t>
            </a:r>
          </a:p>
        </p:txBody>
      </p:sp>
      <p:sp>
        <p:nvSpPr>
          <p:cNvPr id="5" name="Rectangle 4"/>
          <p:cNvSpPr/>
          <p:nvPr/>
        </p:nvSpPr>
        <p:spPr>
          <a:xfrm>
            <a:off x="3396342" y="1194740"/>
            <a:ext cx="5417648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Hospitality Forum: A New Era in Guest Experiences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 bringing EDI strategies into hospitality guest service practices</a:t>
            </a:r>
            <a:r>
              <a:rPr lang="en-US" dirty="0">
                <a:solidFill>
                  <a:srgbClr val="19191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 </a:t>
            </a:r>
            <a:r>
              <a:rPr lang="en-US" dirty="0">
                <a:solidFill>
                  <a:srgbClr val="19191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building 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 an even more inclusive and accessible industry.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682" y="2437451"/>
            <a:ext cx="2755032" cy="2160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037" y="986708"/>
            <a:ext cx="2316788" cy="202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593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44"/>
          <p:cNvSpPr txBox="1">
            <a:spLocks noGrp="1"/>
          </p:cNvSpPr>
          <p:nvPr>
            <p:ph type="title"/>
          </p:nvPr>
        </p:nvSpPr>
        <p:spPr>
          <a:xfrm>
            <a:off x="1949895" y="177898"/>
            <a:ext cx="5197990" cy="56184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 (Target Market)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95" name="Google Shape;295;p44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745076"/>
              </p:ext>
            </p:extLst>
          </p:nvPr>
        </p:nvGraphicFramePr>
        <p:xfrm>
          <a:off x="369870" y="821321"/>
          <a:ext cx="5291191" cy="4058904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1185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726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223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Target Market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Analysis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670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Hospitality Industry Leaders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Senior managers, proprietors, and professionals in the hospitality sector looking to integrate equity, diversity, and inclusion (EDI) into their operations (</a:t>
                      </a:r>
                      <a:r>
                        <a:rPr lang="en-US" sz="1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Manoharan</a:t>
                      </a: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et al., 2023; O’Toole, 2011).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46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Tourism Sector Executives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High-level decision-makers in tourism organizations focusing on implementing inclusive strategies and enhancing guest services.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446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Technology Innovators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Companies offering inclusive and accessible technologies designed for the tourism and hospitality industries (Bernauer et al., 2023).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433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Diversity &amp; Inclusion Experts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Professionals and organizations dedicated to promoting equity, diversity, and inclusivity within hospitality and tourism businesses.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0670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Educational Institutions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Universities, colleges, and training centers seeking to stay updated on the latest trends and best practices in inclusive hospitality (</a:t>
                      </a: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Getz and Page, 2019)</a:t>
                      </a: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8858" y="1568041"/>
            <a:ext cx="3051484" cy="23750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45"/>
          <p:cNvSpPr txBox="1">
            <a:spLocks noGrp="1"/>
          </p:cNvSpPr>
          <p:nvPr>
            <p:ph type="title"/>
          </p:nvPr>
        </p:nvSpPr>
        <p:spPr>
          <a:xfrm>
            <a:off x="700384" y="145973"/>
            <a:ext cx="7704000" cy="55156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 (Market Demand) </a:t>
            </a:r>
            <a:endParaRPr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4" name="Google Shape;304;p45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sp>
        <p:nvSpPr>
          <p:cNvPr id="2" name="Rounded Rectangle 1"/>
          <p:cNvSpPr/>
          <p:nvPr/>
        </p:nvSpPr>
        <p:spPr>
          <a:xfrm>
            <a:off x="4309166" y="852755"/>
            <a:ext cx="4582274" cy="72946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graph illustrates hotels and accommodations employ nearly equal proportions of men and women managers during 2011 (Statista, 2025).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/>
          <p:cNvPicPr/>
          <p:nvPr/>
        </p:nvPicPr>
        <p:blipFill>
          <a:blip r:embed="rId3"/>
          <a:stretch>
            <a:fillRect/>
          </a:stretch>
        </p:blipFill>
        <p:spPr>
          <a:xfrm>
            <a:off x="297951" y="852756"/>
            <a:ext cx="3927297" cy="2145104"/>
          </a:xfrm>
          <a:prstGeom prst="rect">
            <a:avLst/>
          </a:prstGeom>
        </p:spPr>
      </p:pic>
      <p:sp>
        <p:nvSpPr>
          <p:cNvPr id="16" name="Rounded Rectangle 15"/>
          <p:cNvSpPr/>
          <p:nvPr/>
        </p:nvSpPr>
        <p:spPr>
          <a:xfrm>
            <a:off x="4329714" y="1665517"/>
            <a:ext cx="4582274" cy="72946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balanced gender distribution among leaders highlighting why sector-wide equity-focused initiatives remain crucial (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Yarram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Adapa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2021). 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2990249"/>
            <a:ext cx="4572000" cy="234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sz="700" i="1" dirty="0">
                <a:solidFill>
                  <a:schemeClr val="accent5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Share of employees in the hospitality and tourism industry in the United Kingdom (UK) in 2011, by gender and sector</a:t>
            </a:r>
            <a:endParaRPr lang="en-US" sz="700" i="1" dirty="0">
              <a:solidFill>
                <a:schemeClr val="accent5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/>
          <p:cNvPicPr/>
          <p:nvPr/>
        </p:nvPicPr>
        <p:blipFill>
          <a:blip r:embed="rId4"/>
          <a:stretch>
            <a:fillRect/>
          </a:stretch>
        </p:blipFill>
        <p:spPr>
          <a:xfrm>
            <a:off x="4568590" y="2478279"/>
            <a:ext cx="4322850" cy="242188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339987" y="4896135"/>
            <a:ext cx="4721819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sz="700" i="1" dirty="0">
                <a:solidFill>
                  <a:schemeClr val="accent5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Gender pay gap (median) for full-time employees of tourism and hospitality industries in the United Kingdom (UK) in 2023, by industry</a:t>
            </a:r>
            <a:endParaRPr lang="en-US" sz="700" i="1" dirty="0">
              <a:solidFill>
                <a:schemeClr val="accent5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148508" y="3280651"/>
            <a:ext cx="4357175" cy="72946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tourism industry exhibits a substantial 28% pay difference which benefits male employees in 2023 (Statista, 2025a). 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148508" y="4083373"/>
            <a:ext cx="4357175" cy="72946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graph indicate that men receive only marginally greater pay at 0.8% than women in the restaurant and mobile tourism industry (Statista, 2025a).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4301929" y="135229"/>
            <a:ext cx="4350060" cy="6642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 (Competitor Analysis)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6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676090"/>
              </p:ext>
            </p:extLst>
          </p:nvPr>
        </p:nvGraphicFramePr>
        <p:xfrm>
          <a:off x="565079" y="990302"/>
          <a:ext cx="8249625" cy="3416300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19931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65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98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775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Competitors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Analysis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Potential Impact on the Event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347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UK Hospitality Diversity and Inclusion Summit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It is a specialized UK event dedicated to promoting equity, diversity, and inclusion within the hospitality sector (</a:t>
                      </a:r>
                      <a:r>
                        <a:rPr lang="en-US" sz="1400" dirty="0" err="1">
                          <a:effectLst/>
                        </a:rPr>
                        <a:t>UKHospitality</a:t>
                      </a:r>
                      <a:r>
                        <a:rPr lang="en-US" sz="1400" dirty="0">
                          <a:effectLst/>
                        </a:rPr>
                        <a:t> Diversity and Inclusion Summit, 2024).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It directly competes for the same audience by offering niche insights and actionable strategies on EDI.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383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The British Hospitality Association (BHA) Annual Conference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It is known as a flagship event for UK hospitality professionals, addressing broad industry challenges, including EDI topics (The British Hospitality Association (BHA) Annual Conference, 2024).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It attracts a large audience due to its established reputation, potentially overshadowing niche events.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2259998" y="554615"/>
            <a:ext cx="4350060" cy="6642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Situational Analysis: SWOT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7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953452"/>
              </p:ext>
            </p:extLst>
          </p:nvPr>
        </p:nvGraphicFramePr>
        <p:xfrm>
          <a:off x="324900" y="1296569"/>
          <a:ext cx="8521700" cy="3455040"/>
        </p:xfrm>
        <a:graphic>
          <a:graphicData uri="http://schemas.openxmlformats.org/drawingml/2006/table">
            <a:tbl>
              <a:tblPr firstRow="1" firstCol="1" bandRow="1">
                <a:tableStyleId>{69C7853C-536D-4A76-A0AE-DD22124D55A5}</a:tableStyleId>
              </a:tblPr>
              <a:tblGrid>
                <a:gridCol w="42608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60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Strengths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Weaknesses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-The event promotes equity, diversity, and inclusion (EDI).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-A high budget is required for execution.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-An opportunity to collaborate with EDI experts.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-The marketing reach may be limited.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-A growing demand for inclusive hospitality.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-The impact of EDI on business is hard to quantify.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-The venue offers accessible facilities.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-An accessibility gap may still exist.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Opportunities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</a:rPr>
                        <a:t>Threats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-A rising interest in inclusive tourism.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-The competition from similar events.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-The potential for strong industry partnerships.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-An economic downturn may reduce participation.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-A chance to set new hospitality standards.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-The resistance to EDI adoption in traditional sectors.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-The use of digital tools for wider reach.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-The industry trends may shift quickly.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3900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2314999" y="0"/>
            <a:ext cx="4350060" cy="6642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Situational Analysis: PESTLE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8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171738"/>
              </p:ext>
            </p:extLst>
          </p:nvPr>
        </p:nvGraphicFramePr>
        <p:xfrm>
          <a:off x="213136" y="586750"/>
          <a:ext cx="6112994" cy="4014035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0597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532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980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 on MICE Industry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UK’s visa policies affect international attendees.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 unstable political climate may reduce event participation.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government’s security measures impact event safety (Fortune Business Insights, 2025).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GDP </a:t>
                      </a: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reached £3.4 </a:t>
                      </a: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trillion in 2023 (Statista, 2025).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2.5% inflation rate in Dec 2024 affects costs (Statista, 2025).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high past inflation (11.1% in Oct 2022) impacted budgets.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diverse audience requires cultural sensitivity.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focus on inclusivity improves attendee experience (</a:t>
                      </a:r>
                      <a:r>
                        <a:rPr lang="en-US" sz="105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Muresan</a:t>
                      </a: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2020).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need for gender-neutral and accessible event spaces.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rise of virtual events enhances global reach.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shift towards AI-driven event management.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use of green tech supports sustainability.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GDPR mandates strict data privacy measures.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need for compliance with venue safety laws.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enforcement of emergency preparedness policies.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demand for eco-friendly venues is increasing (Kim and </a:t>
                      </a:r>
                      <a:r>
                        <a:rPr lang="en-US" sz="105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Ko</a:t>
                      </a: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2020).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adoption of sustainable event practices is essential (</a:t>
                      </a:r>
                      <a:r>
                        <a:rPr lang="en-US" sz="105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Christofle</a:t>
                      </a: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2023).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shift to renewable energy-powered venues.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2472" y="725715"/>
            <a:ext cx="2550612" cy="156418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252984" y="2289903"/>
            <a:ext cx="27001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Gross domestic product (GDP) of the United Kingdom 2029 (in U.S. dollars)</a:t>
            </a:r>
            <a:b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Statista, 2025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74" y="2903579"/>
            <a:ext cx="2552210" cy="1566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665059" y="4461212"/>
            <a:ext cx="20233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ase"/>
            <a: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Inflation rate in the UK 2000-2024</a:t>
            </a:r>
            <a:b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Statista, 2025a</a:t>
            </a:r>
          </a:p>
        </p:txBody>
      </p:sp>
    </p:spTree>
    <p:extLst>
      <p:ext uri="{BB962C8B-B14F-4D97-AF65-F5344CB8AC3E}">
        <p14:creationId xmlns:p14="http://schemas.microsoft.com/office/powerpoint/2010/main" val="1678402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5" name="Google Shape;705;p66"/>
          <p:cNvSpPr txBox="1">
            <a:spLocks noGrp="1"/>
          </p:cNvSpPr>
          <p:nvPr>
            <p:ph type="sldNum" idx="12"/>
          </p:nvPr>
        </p:nvSpPr>
        <p:spPr>
          <a:xfrm>
            <a:off x="7854370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fld>
            <a:endParaRPr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6" name="Google Shape;706;p66"/>
          <p:cNvSpPr txBox="1">
            <a:spLocks noGrp="1"/>
          </p:cNvSpPr>
          <p:nvPr>
            <p:ph type="title"/>
          </p:nvPr>
        </p:nvSpPr>
        <p:spPr>
          <a:xfrm>
            <a:off x="733400" y="110507"/>
            <a:ext cx="7704000" cy="57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Operational Factors (Skills Required and Resources)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7" name="Google Shape;707;p66"/>
          <p:cNvSpPr/>
          <p:nvPr/>
        </p:nvSpPr>
        <p:spPr>
          <a:xfrm>
            <a:off x="485941" y="599397"/>
            <a:ext cx="1926000" cy="160754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Event Manager: 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An event manager oversees all coordination phases of planning alongside execution duties for achieving flawless operations (Allen, 2022; Bladen et al., 2022). </a:t>
            </a:r>
          </a:p>
          <a:p>
            <a:pPr algn="ctr"/>
            <a:endParaRPr lang="en-US" sz="1200" b="1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8" name="Google Shape;708;p66"/>
          <p:cNvSpPr/>
          <p:nvPr/>
        </p:nvSpPr>
        <p:spPr>
          <a:xfrm>
            <a:off x="4905400" y="599396"/>
            <a:ext cx="1926000" cy="1607543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Staff: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guest services team members create a welcoming inclusive event environment throughout the whole hosting process.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9" name="Google Shape;709;p66"/>
          <p:cNvSpPr/>
          <p:nvPr/>
        </p:nvSpPr>
        <p:spPr>
          <a:xfrm>
            <a:off x="2659400" y="660023"/>
            <a:ext cx="1926000" cy="1577017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lnSpc>
                <a:spcPct val="115000"/>
              </a:lnSpc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Specialist: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designs promotional tactics to drive event participation along with audience involvement (Smith, 2012; Fox, 2014).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</a:pP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solidFill>
                <a:schemeClr val="dk1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  <p:sp>
        <p:nvSpPr>
          <p:cNvPr id="710" name="Google Shape;710;p66"/>
          <p:cNvSpPr/>
          <p:nvPr/>
        </p:nvSpPr>
        <p:spPr>
          <a:xfrm>
            <a:off x="6978817" y="704896"/>
            <a:ext cx="1926000" cy="1502043"/>
          </a:xfrm>
          <a:prstGeom prst="rect">
            <a:avLst/>
          </a:prstGeom>
          <a:ln>
            <a:solidFill>
              <a:schemeClr val="accent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 Experts: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staff organizes discussion sessions and workshops about equity diversity and inclusion to match the main principles of the gathering.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Google Shape;762;p69"/>
          <p:cNvSpPr/>
          <p:nvPr/>
        </p:nvSpPr>
        <p:spPr>
          <a:xfrm>
            <a:off x="1025495" y="2431282"/>
            <a:ext cx="1869300" cy="663600"/>
          </a:xfrm>
          <a:prstGeom prst="trapezoid">
            <a:avLst>
              <a:gd name="adj" fmla="val 25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Transportation Directions</a:t>
            </a:r>
            <a:endParaRPr sz="1200" b="1" dirty="0">
              <a:solidFill>
                <a:schemeClr val="dk1"/>
              </a:solidFill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</p:txBody>
      </p:sp>
      <p:sp>
        <p:nvSpPr>
          <p:cNvPr id="14" name="Google Shape;763;p69"/>
          <p:cNvSpPr/>
          <p:nvPr/>
        </p:nvSpPr>
        <p:spPr>
          <a:xfrm>
            <a:off x="827511" y="3160419"/>
            <a:ext cx="2268900" cy="663600"/>
          </a:xfrm>
          <a:prstGeom prst="trapezoid">
            <a:avLst>
              <a:gd name="adj" fmla="val 25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Wireless Internet Access</a:t>
            </a:r>
            <a:endParaRPr sz="1200" b="1" dirty="0">
              <a:solidFill>
                <a:schemeClr val="dk1"/>
              </a:solidFill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</p:txBody>
      </p:sp>
      <p:sp>
        <p:nvSpPr>
          <p:cNvPr id="15" name="Google Shape;764;p69"/>
          <p:cNvSpPr/>
          <p:nvPr/>
        </p:nvSpPr>
        <p:spPr>
          <a:xfrm>
            <a:off x="628736" y="3944044"/>
            <a:ext cx="2666400" cy="663600"/>
          </a:xfrm>
          <a:prstGeom prst="trapezoid">
            <a:avLst>
              <a:gd name="adj" fmla="val 25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Restroom Facilities</a:t>
            </a:r>
            <a:endParaRPr sz="1200" b="1" dirty="0">
              <a:solidFill>
                <a:schemeClr val="dk1"/>
              </a:solidFill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</p:txBody>
      </p:sp>
      <p:sp>
        <p:nvSpPr>
          <p:cNvPr id="16" name="Google Shape;765;p69"/>
          <p:cNvSpPr txBox="1"/>
          <p:nvPr/>
        </p:nvSpPr>
        <p:spPr>
          <a:xfrm>
            <a:off x="4771553" y="2237040"/>
            <a:ext cx="3439742" cy="814228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>
              <a:lnSpc>
                <a:spcPct val="115000"/>
              </a:lnSpc>
            </a:pPr>
            <a:r>
              <a:rPr lang="en-US" dirty="0">
                <a:solidFill>
                  <a:schemeClr val="accent4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Appropriate directions for transportation networks will be showcased to improve attendee access to the venue. </a:t>
            </a:r>
            <a:endParaRPr dirty="0">
              <a:solidFill>
                <a:schemeClr val="accent4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  <p:sp>
        <p:nvSpPr>
          <p:cNvPr id="17" name="Google Shape;767;p69"/>
          <p:cNvSpPr txBox="1"/>
          <p:nvPr/>
        </p:nvSpPr>
        <p:spPr>
          <a:xfrm>
            <a:off x="4728794" y="3202523"/>
            <a:ext cx="3484192" cy="671867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>
              <a:lnSpc>
                <a:spcPct val="115000"/>
              </a:lnSpc>
            </a:pPr>
            <a:r>
              <a:rPr lang="en-US" sz="1200" dirty="0">
                <a:solidFill>
                  <a:schemeClr val="accent4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Sessions can be followed using wireless Internet by attendees (Allen, 2022). </a:t>
            </a:r>
            <a:endParaRPr sz="1200" dirty="0">
              <a:solidFill>
                <a:schemeClr val="accent4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  <p:cxnSp>
        <p:nvCxnSpPr>
          <p:cNvPr id="18" name="Google Shape;769;p69"/>
          <p:cNvCxnSpPr>
            <a:stCxn id="17" idx="1"/>
            <a:endCxn id="14" idx="3"/>
          </p:cNvCxnSpPr>
          <p:nvPr/>
        </p:nvCxnSpPr>
        <p:spPr>
          <a:xfrm rot="10800000">
            <a:off x="3013462" y="3492219"/>
            <a:ext cx="1715333" cy="46238"/>
          </a:xfrm>
          <a:prstGeom prst="bentConnector3">
            <a:avLst>
              <a:gd name="adj1" fmla="val 50000"/>
            </a:avLst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" name="Google Shape;771;p69"/>
          <p:cNvCxnSpPr>
            <a:stCxn id="13" idx="3"/>
          </p:cNvCxnSpPr>
          <p:nvPr/>
        </p:nvCxnSpPr>
        <p:spPr>
          <a:xfrm flipV="1">
            <a:off x="2811845" y="2611904"/>
            <a:ext cx="1959708" cy="151178"/>
          </a:xfrm>
          <a:prstGeom prst="bentConnector3">
            <a:avLst>
              <a:gd name="adj1" fmla="val 50000"/>
            </a:avLst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0" name="Google Shape;772;p69"/>
          <p:cNvCxnSpPr>
            <a:stCxn id="15" idx="3"/>
          </p:cNvCxnSpPr>
          <p:nvPr/>
        </p:nvCxnSpPr>
        <p:spPr>
          <a:xfrm>
            <a:off x="3212186" y="4275844"/>
            <a:ext cx="1604400" cy="32400"/>
          </a:xfrm>
          <a:prstGeom prst="bentConnector3">
            <a:avLst>
              <a:gd name="adj1" fmla="val 52584"/>
            </a:avLst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" name="Google Shape;767;p69"/>
          <p:cNvSpPr txBox="1"/>
          <p:nvPr/>
        </p:nvSpPr>
        <p:spPr>
          <a:xfrm>
            <a:off x="4751019" y="4070309"/>
            <a:ext cx="3484192" cy="793161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>
              <a:lnSpc>
                <a:spcPct val="115000"/>
              </a:lnSpc>
            </a:pPr>
            <a:r>
              <a:rPr lang="en-US" sz="1200" dirty="0">
                <a:solidFill>
                  <a:schemeClr val="accent4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Participants will find enough clean restroom facilities which also offer accessibility features for everyone. </a:t>
            </a:r>
            <a:endParaRPr sz="1200" dirty="0">
              <a:solidFill>
                <a:schemeClr val="accent4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-666606" y="327543"/>
            <a:ext cx="6467589" cy="49794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Factors (Costs and Predicted Revenues)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10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5201593"/>
              </p:ext>
            </p:extLst>
          </p:nvPr>
        </p:nvGraphicFramePr>
        <p:xfrm>
          <a:off x="304534" y="861491"/>
          <a:ext cx="4446221" cy="3735960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6342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06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12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602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Category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(£)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Sales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500 attendees at £100 each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£50,000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 Revenue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Corporate sponsors and partners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Exhibition Booths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 booths at £1,500 each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Advertising Revenue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Program ads and digital promotions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Income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£120,000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5746"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Expenditure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Venue Rental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Conference space and setup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£25,000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Catering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Food and beverages for 500 attendees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£15,000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and Promotion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Online campaigns and print materials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£10,000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Staffing Costs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Event coordinators and on-site staff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£8,000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9406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Audio-Visual Equipment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Projectors, microphones, and tech setup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Miscellaneous Expenses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Decorations, badges, and signage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£5,000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Expenditure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£73,000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25746"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Predicted Profit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£47,000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5525618"/>
              </p:ext>
            </p:extLst>
          </p:nvPr>
        </p:nvGraphicFramePr>
        <p:xfrm>
          <a:off x="4826477" y="1187441"/>
          <a:ext cx="3946263" cy="2342459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099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75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587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447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Sources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(£)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79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Revenue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Sales from event attendees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£50,000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Contributions from corporate sponsors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Exhibitor Fees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Charges for exhibition booth space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751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Advertising Income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Program ads and promotions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£10,000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5217199" y="760941"/>
            <a:ext cx="297870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Factors (Funding Sources)</a:t>
            </a:r>
          </a:p>
        </p:txBody>
      </p:sp>
    </p:spTree>
    <p:extLst>
      <p:ext uri="{BB962C8B-B14F-4D97-AF65-F5344CB8AC3E}">
        <p14:creationId xmlns:p14="http://schemas.microsoft.com/office/powerpoint/2010/main" val="11591660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1409700" y="313793"/>
            <a:ext cx="6467589" cy="49794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Ways to Measure an Event’s worth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11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766097"/>
              </p:ext>
            </p:extLst>
          </p:nvPr>
        </p:nvGraphicFramePr>
        <p:xfrm>
          <a:off x="522344" y="982726"/>
          <a:ext cx="7681856" cy="3614725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21989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2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957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Measurement Criteria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754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Attendance Numbers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total number of attendees will be analyzed to determine if the event met or exceeded the target.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121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 Generated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Income from ticket sales, sponsorships, and exhibitors will be reviewed against the event's total costs.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121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Participant Feedback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Post-event surveys will be used to gather attendee opinions on satisfaction and areas for improvement.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754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 Media Engagement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Online mentions, shares, and interactions will measure the event’s digital impact and reach.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121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Partnership ROI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 and exhibitor benefits will be evaluated based on the value delivered, such as leads or branding.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6317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43"/>
          <p:cNvSpPr txBox="1">
            <a:spLocks noGrp="1"/>
          </p:cNvSpPr>
          <p:nvPr>
            <p:ph type="title"/>
          </p:nvPr>
        </p:nvSpPr>
        <p:spPr>
          <a:xfrm>
            <a:off x="974734" y="16762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6" name="Google Shape;286;p43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9708419"/>
              </p:ext>
            </p:extLst>
          </p:nvPr>
        </p:nvGraphicFramePr>
        <p:xfrm>
          <a:off x="866718" y="1002417"/>
          <a:ext cx="7629581" cy="3791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4027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p69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140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fld>
            <a:endParaRPr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0" name="Google Shape;760;p69"/>
          <p:cNvSpPr txBox="1">
            <a:spLocks noGrp="1"/>
          </p:cNvSpPr>
          <p:nvPr>
            <p:ph type="title"/>
          </p:nvPr>
        </p:nvSpPr>
        <p:spPr>
          <a:xfrm>
            <a:off x="700384" y="0"/>
            <a:ext cx="7704000" cy="4808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1" y="391886"/>
            <a:ext cx="9144000" cy="475161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Allen (2022). Festival &amp; Special Event Management, Essentials Edition. [Online] Google Books. Available at: https://books.google.com/books?hl=en&amp;lr=&amp;id=fbIxEAAAQBAJ&amp;oi=fnd&amp;pg=PR3&amp;dq=event+manager+role+in+event&amp;ots=yU8-_Xbj0v&amp;sig=pfrFEcXZb3V6dgs4aK9tHQpe8-U [Accessed 28 Jan. 2025].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Bernauer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V.S.,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Bhati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Thirumaran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(2023). Guest editorial: (In) equalities in hospitality and tourism – exploring diversity and equity issues. Equality, Diversity and Inclusion: An International Journal, 42(4), pp.465–468.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://doi.org/10.1108/edi-05-2023-378.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Bladen, C., Wilde, N.,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Kennell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Abson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(2022). Events Management. Events Management.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://doi.org/10.4324/9781003102878.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Fox, D. et al. (2014) Doing events research: from theory to practice. Routledge: Oxford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Getz, D. and Page, S. (2019) Event studies: theory, research and policy for planned events. 3rd Edition. Routledge: Oxford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Halim (2024). The Transformative Role of Artificial Intelligence in the Event Management Industry | Journal of International Business, Economics and Entrepreneurship. journal.uitm.edu.my. [online] Available at: 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https://journal.uitm.edu.my/ojs/index.php/JIBE/article/view/1015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Manchester Central Convention Complex (2025). Manchester Central. [Online] Manchester Central. Available at: 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https://www.manchestercentral.co.uk/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Manoharan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Madera, J.M.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Singal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(2023).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Routledge Handbook of Diversity, Equity, and Inclusion Management in the Hospitality Industry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Routledge eBooks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Manoharan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://doi.org/10.4324/9781003285687.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Meredith, J. (2022) Project management: a managerial approach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O’Toole, W. (2011) Events feasibility and development: from strategy to operations. Elsevier: Oxford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(2012) Events and urban regeneration: the strategic use of events to revitalise cities. Routledge: Oxford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(2025). Gender pay gap of full-time tourism jobs UK 2021. [Online] Statista. Available at: </a:t>
            </a:r>
            <a:r>
              <a:rPr lang="en-GB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https://www.statista.com/statistics/899116/gender-pay-gap-full-time-tourism-and-hospitality-industries/</a:t>
            </a: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(2025a).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hospitality and tourism sector employees by gender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Statista. Available at: 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</a:t>
            </a:r>
            <a:r>
              <a:rPr lang="en-US" sz="2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://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www.statista.com/statistics/300319/share-of-employees-hospitality-tourism-sector-united-kingdom-by-gender/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British Hospitality Association (BHA) Annual Conference (2024).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BHA Conference 2024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BHA Conference 2024. Available at: https://www.bha-conference2024.com/ [Accessed 28 Jan. 2025].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Trip Advisor (2025).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https://www.tripadvisor.com/Attraction_Review-g187069-d1419689-Reviews-Manchester_Central-Manchester_Greater_Manchester_England.html [Accessed 28 Jan. 2025].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UKHospitality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Diversity and Inclusion Summit (2024).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Equity, Diversity and Inclusion group - </a:t>
            </a:r>
            <a:r>
              <a:rPr lang="en-US" sz="75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UKHospitality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UKHospitality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https://www.ukhospitality.org.uk/work/equity-diversity-and-inclusion-edi-group/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Yarram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S.R.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Adapa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(2021). Board gender diversity and corporate social responsibility: Is there a case for critical mass?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Cleaner Production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278, p.123319.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://doi.org/10.1016/j.jclepro.2020.123319.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Christofle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(2023). Tourism and Meeting Incentive Convention Event (MICE) tourism in Europe, systemic shock, structural transformations and resilience. In 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Resilience and Regional Development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(pp. 322-341). Edward Elgar Publishing.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Statista. (2025). Gross domestic product (GDP) in current prices of the United Kingdom (UK) from 1987 to 2029 (in billion U.S. dollars). [Online] Available at https://www.statista.com/statistics/263590/gross-domestic-product-gdp-of-the-united-kingdom/ [Accessed on 30/01/2025]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Statista. (2025a). Inflation rate for the Consumer Price Index (CPI) in the United Kingdom from January 2000 to December 2024. [Online] Available at https://www.statista.com/statistics/306648/inflation-rate-consumer-price-index-cpi-united-kingdom-uk/ [Accessed on 30/01/2025]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Muresan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M.L. (2020). Economic and Social Features of MICE Industry Development and Business Tourism. In 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Trends and Opportunities for Central and Eastern European Tourism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(pp. 142-167). IGI Global.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Kim, K.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(2020). How to build a sustainable MICE environment based on social identity theory. 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(17), p.7166.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Fortune Business Insights. (2025). MICE Market Size, Share &amp; Industry Analysis, By Event Type (Meetings, Incentives, Conventions, and Exhibitions), and Regional Forecast, 2024-2032. [Online] Available at https://www.fortunebusinessinsights.com/mice-market-108653 [Accessed on 30/01/2025]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826823"/>
      </p:ext>
    </p:extLst>
  </p:cSld>
  <p:clrMapOvr>
    <a:masterClrMapping/>
  </p:clrMapOvr>
</p:sld>
</file>

<file path=ppt/theme/theme1.xml><?xml version="1.0" encoding="utf-8"?>
<a:theme xmlns:a="http://schemas.openxmlformats.org/drawingml/2006/main" name="Diversity, Equity and Inclusion (DEI) Theme by Slidesgo">
  <a:themeElements>
    <a:clrScheme name="Simple Light">
      <a:dk1>
        <a:srgbClr val="393738"/>
      </a:dk1>
      <a:lt1>
        <a:srgbClr val="DBCBB6"/>
      </a:lt1>
      <a:dk2>
        <a:srgbClr val="C5B8A7"/>
      </a:dk2>
      <a:lt2>
        <a:srgbClr val="ADA79A"/>
      </a:lt2>
      <a:accent1>
        <a:srgbClr val="464646"/>
      </a:accent1>
      <a:accent2>
        <a:srgbClr val="2E2A2C"/>
      </a:accent2>
      <a:accent3>
        <a:srgbClr val="7B8873"/>
      </a:accent3>
      <a:accent4>
        <a:srgbClr val="FAF0E3"/>
      </a:accent4>
      <a:accent5>
        <a:srgbClr val="FFFFFF"/>
      </a:accent5>
      <a:accent6>
        <a:srgbClr val="FFFFFF"/>
      </a:accent6>
      <a:hlink>
        <a:srgbClr val="39373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2471</Words>
  <Application>Microsoft Office PowerPoint</Application>
  <PresentationFormat>On-screen Show (16:9)</PresentationFormat>
  <Paragraphs>218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Bebas Neue</vt:lpstr>
      <vt:lpstr>Times New Roman</vt:lpstr>
      <vt:lpstr>Playfair Display Black</vt:lpstr>
      <vt:lpstr>Arial</vt:lpstr>
      <vt:lpstr>Playfair Display</vt:lpstr>
      <vt:lpstr>Inter</vt:lpstr>
      <vt:lpstr>Diversity, Equity and Inclusion (DEI) Theme by Slidesgo</vt:lpstr>
      <vt:lpstr>Inclusive Hospitality Forum: A New Era in Guest Experiences</vt:lpstr>
      <vt:lpstr>Introduction Event Concept </vt:lpstr>
      <vt:lpstr>Aims and Objectives</vt:lpstr>
      <vt:lpstr>Market Factors (Target Market) </vt:lpstr>
      <vt:lpstr>Market Factors (Market Demand) </vt:lpstr>
      <vt:lpstr>Market Factors (Competitor Analysis)</vt:lpstr>
      <vt:lpstr>Situational Analysis: SWOT</vt:lpstr>
      <vt:lpstr>Situational Analysis: PESTLE</vt:lpstr>
      <vt:lpstr>Operational Factors (Skills Required and Resources)</vt:lpstr>
      <vt:lpstr>Financial Factors (Costs and Predicted Revenues)</vt:lpstr>
      <vt:lpstr>Ways to Measure an Event’s worth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modified xsi:type="dcterms:W3CDTF">2025-02-07T10:13:49Z</dcterms:modified>
</cp:coreProperties>
</file>