
<file path=[Content_Types].xml><?xml version="1.0" encoding="utf-8"?>
<Types xmlns="http://schemas.openxmlformats.org/package/2006/content-types">
  <Default Extension="gif" ContentType="image/gi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4" r:id="rId1"/>
  </p:sldMasterIdLst>
  <p:sldIdLst>
    <p:sldId id="256" r:id="rId2"/>
    <p:sldId id="318" r:id="rId3"/>
    <p:sldId id="279" r:id="rId4"/>
    <p:sldId id="280" r:id="rId5"/>
    <p:sldId id="281" r:id="rId6"/>
    <p:sldId id="319" r:id="rId7"/>
    <p:sldId id="317" r:id="rId8"/>
    <p:sldId id="302" r:id="rId9"/>
    <p:sldId id="268" r:id="rId10"/>
    <p:sldId id="269" r:id="rId11"/>
    <p:sldId id="258" r:id="rId12"/>
    <p:sldId id="259" r:id="rId13"/>
    <p:sldId id="320" r:id="rId14"/>
    <p:sldId id="275" r:id="rId15"/>
    <p:sldId id="276" r:id="rId16"/>
    <p:sldId id="277" r:id="rId17"/>
    <p:sldId id="307" r:id="rId18"/>
    <p:sldId id="308" r:id="rId19"/>
    <p:sldId id="306" r:id="rId20"/>
    <p:sldId id="283" r:id="rId21"/>
    <p:sldId id="282" r:id="rId22"/>
    <p:sldId id="284" r:id="rId23"/>
    <p:sldId id="285" r:id="rId24"/>
    <p:sldId id="286" r:id="rId25"/>
    <p:sldId id="287" r:id="rId26"/>
    <p:sldId id="288" r:id="rId27"/>
    <p:sldId id="270" r:id="rId28"/>
    <p:sldId id="271" r:id="rId29"/>
    <p:sldId id="273" r:id="rId30"/>
    <p:sldId id="272" r:id="rId31"/>
    <p:sldId id="274" r:id="rId32"/>
    <p:sldId id="289" r:id="rId33"/>
    <p:sldId id="265" r:id="rId34"/>
    <p:sldId id="290" r:id="rId35"/>
    <p:sldId id="291" r:id="rId36"/>
    <p:sldId id="309" r:id="rId37"/>
    <p:sldId id="312" r:id="rId38"/>
    <p:sldId id="310" r:id="rId39"/>
    <p:sldId id="311" r:id="rId40"/>
    <p:sldId id="292" r:id="rId41"/>
    <p:sldId id="293" r:id="rId42"/>
    <p:sldId id="294" r:id="rId43"/>
    <p:sldId id="313" r:id="rId44"/>
    <p:sldId id="314" r:id="rId45"/>
    <p:sldId id="315" r:id="rId46"/>
    <p:sldId id="316" r:id="rId47"/>
    <p:sldId id="295" r:id="rId48"/>
    <p:sldId id="296" r:id="rId49"/>
    <p:sldId id="297" r:id="rId50"/>
    <p:sldId id="298" r:id="rId51"/>
    <p:sldId id="299" r:id="rId52"/>
    <p:sldId id="300" r:id="rId53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8" d="100"/>
          <a:sy n="108" d="100"/>
        </p:scale>
        <p:origin x="1704" y="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slide" Target="slides/slide49.xml"/><Relationship Id="rId55" Type="http://schemas.openxmlformats.org/officeDocument/2006/relationships/viewProps" Target="viewProp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slide" Target="slides/slide52.xml"/><Relationship Id="rId5" Type="http://schemas.openxmlformats.org/officeDocument/2006/relationships/slide" Target="slides/slide4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theme" Target="theme/theme1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tableStyles" Target="tableStyles.xml"/><Relationship Id="rId10" Type="http://schemas.openxmlformats.org/officeDocument/2006/relationships/slide" Target="slides/slide9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2997E7-A8F0-424C-99B3-0959673DCC83}" type="datetimeFigureOut">
              <a:rPr lang="en-GB" smtClean="0"/>
              <a:t>12/04/2021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E0EAC3-035E-48CA-986F-3A3F6459432B}" type="slidenum">
              <a:rPr lang="en-GB" smtClean="0"/>
              <a:t>‹#›</a:t>
            </a:fld>
            <a:endParaRPr lang="en-GB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/>
              <a:t>Click to edit Master subtitle style</a:t>
            </a:r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2997E7-A8F0-424C-99B3-0959673DCC83}" type="datetimeFigureOut">
              <a:rPr lang="en-GB" smtClean="0"/>
              <a:t>12/04/2021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E0EAC3-035E-48CA-986F-3A3F6459432B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vert="horz"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 anchor="t"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2997E7-A8F0-424C-99B3-0959673DCC83}" type="datetimeFigureOut">
              <a:rPr lang="en-GB" smtClean="0"/>
              <a:t>12/04/2021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924800" y="6416675"/>
            <a:ext cx="762000" cy="365125"/>
          </a:xfrm>
        </p:spPr>
        <p:txBody>
          <a:bodyPr/>
          <a:lstStyle/>
          <a:p>
            <a:fld id="{8BE0EAC3-035E-48CA-986F-3A3F6459432B}" type="slidenum">
              <a:rPr lang="en-GB" smtClean="0"/>
              <a:t>‹#›</a:t>
            </a:fld>
            <a:endParaRPr lang="en-GB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2997E7-A8F0-424C-99B3-0959673DCC83}" type="datetimeFigureOut">
              <a:rPr lang="en-GB" smtClean="0"/>
              <a:t>12/04/2021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E0EAC3-035E-48CA-986F-3A3F6459432B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535112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2997E7-A8F0-424C-99B3-0959673DCC83}" type="datetimeFigureOut">
              <a:rPr lang="en-GB" smtClean="0"/>
              <a:t>12/04/2021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E0EAC3-035E-48CA-986F-3A3F6459432B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2997E7-A8F0-424C-99B3-0959673DCC83}" type="datetimeFigureOut">
              <a:rPr lang="en-GB" smtClean="0"/>
              <a:t>12/04/2021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E0EAC3-035E-48CA-986F-3A3F6459432B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2997E7-A8F0-424C-99B3-0959673DCC83}" type="datetimeFigureOut">
              <a:rPr lang="en-GB" smtClean="0"/>
              <a:t>12/04/2021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E0EAC3-035E-48CA-986F-3A3F6459432B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vert="horz" anchor="b">
            <a:normAutofit/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57200" y="1524000"/>
            <a:ext cx="3008313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2997E7-A8F0-424C-99B3-0959673DCC83}" type="datetimeFigureOut">
              <a:rPr lang="en-GB" smtClean="0"/>
              <a:t>12/04/2021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E0EAC3-035E-48CA-986F-3A3F6459432B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</a:lstStyle>
          <a:p>
            <a:pPr marL="0" algn="l" rtl="0" eaLnBrk="1" latinLnBrk="0" hangingPunct="1"/>
            <a:r>
              <a:rPr kumimoji="0" lang="en-US">
                <a:solidFill>
                  <a:schemeClr val="lt1"/>
                </a:solidFill>
                <a:latin typeface="+mn-lt"/>
                <a:ea typeface="+mn-ea"/>
                <a:cs typeface="+mn-cs"/>
              </a:rPr>
              <a:t>Click icon to add picture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tIns="45720" rIns="45720" anchor="t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2997E7-A8F0-424C-99B3-0959673DCC83}" type="datetimeFigureOut">
              <a:rPr lang="en-GB" smtClean="0"/>
              <a:t>12/04/2021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E0EAC3-035E-48CA-986F-3A3F6459432B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2997E7-A8F0-424C-99B3-0959673DCC83}" type="datetimeFigureOut">
              <a:rPr lang="en-GB" smtClean="0"/>
              <a:t>12/04/2021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E0EAC3-035E-48CA-986F-3A3F6459432B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2997E7-A8F0-424C-99B3-0959673DCC83}" type="datetimeFigureOut">
              <a:rPr lang="en-GB" smtClean="0"/>
              <a:t>12/04/2021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E0EAC3-035E-48CA-986F-3A3F6459432B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70916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BB2997E7-A8F0-424C-99B3-0959673DCC83}" type="datetimeFigureOut">
              <a:rPr lang="en-GB" smtClean="0"/>
              <a:t>12/04/2021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8BE0EAC3-035E-48CA-986F-3A3F6459432B}" type="slidenum">
              <a:rPr lang="en-GB" smtClean="0"/>
              <a:t>‹#›</a:t>
            </a:fld>
            <a:endParaRPr lang="en-GB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p:txStyles>
    <p:titleStyle>
      <a:lvl1pPr algn="ctr" rtl="0" eaLnBrk="1" latinLnBrk="0" hangingPunct="1">
        <a:spcBef>
          <a:spcPct val="0"/>
        </a:spcBef>
        <a:buNone/>
        <a:defRPr kumimoji="0" sz="4100" b="1" kern="1200" cap="none" baseline="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548640" indent="-411480" algn="l" rtl="0" eaLnBrk="1" latinLnBrk="0" hangingPunct="1">
        <a:spcBef>
          <a:spcPct val="20000"/>
        </a:spcBef>
        <a:buClr>
          <a:schemeClr val="tx1">
            <a:shade val="95000"/>
          </a:schemeClr>
        </a:buClr>
        <a:buSzPct val="65000"/>
        <a:buFont typeface="Wingdings 2"/>
        <a:buChar char="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680" indent="-283464" algn="l" rtl="0" eaLnBrk="1" latinLnBrk="0" hangingPunct="1">
        <a:spcBef>
          <a:spcPct val="20000"/>
        </a:spcBef>
        <a:buClr>
          <a:schemeClr val="tx1"/>
        </a:buClr>
        <a:buSzPct val="80000"/>
        <a:buFont typeface="Wingdings 2"/>
        <a:buChar char="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856" indent="-228600" algn="l" rtl="0" eaLnBrk="1" latinLnBrk="0" hangingPunct="1">
        <a:spcBef>
          <a:spcPct val="20000"/>
        </a:spcBef>
        <a:buClr>
          <a:schemeClr val="tx1"/>
        </a:buClr>
        <a:buSzPct val="95000"/>
        <a:buFont typeface="Wingdings"/>
        <a:buChar char="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3312" indent="-182880" algn="l" rtl="0" eaLnBrk="1" latinLnBrk="0" hangingPunct="1">
        <a:spcBef>
          <a:spcPct val="20000"/>
        </a:spcBef>
        <a:buClr>
          <a:schemeClr val="tx1"/>
        </a:buClr>
        <a:buSzPct val="100000"/>
        <a:buFont typeface="Wingdings 3"/>
        <a:buChar char="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533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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gif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3.png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g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g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g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g"/><Relationship Id="rId1" Type="http://schemas.openxmlformats.org/officeDocument/2006/relationships/slideLayout" Target="../slideLayouts/slideLayout4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4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g"/><Relationship Id="rId1" Type="http://schemas.openxmlformats.org/officeDocument/2006/relationships/slideLayout" Target="../slideLayouts/slideLayout4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g"/><Relationship Id="rId1" Type="http://schemas.openxmlformats.org/officeDocument/2006/relationships/slideLayout" Target="../slideLayouts/slideLayout4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g"/><Relationship Id="rId1" Type="http://schemas.openxmlformats.org/officeDocument/2006/relationships/slideLayout" Target="../slideLayouts/slideLayout4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4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4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jpg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jpg"/><Relationship Id="rId1" Type="http://schemas.openxmlformats.org/officeDocument/2006/relationships/slideLayout" Target="../slideLayouts/slideLayout4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jpg"/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jpg"/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g"/><Relationship Id="rId1" Type="http://schemas.openxmlformats.org/officeDocument/2006/relationships/slideLayout" Target="../slideLayouts/slideLayout4.xml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jpg"/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2.xml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jpg"/><Relationship Id="rId1" Type="http://schemas.openxmlformats.org/officeDocument/2006/relationships/slideLayout" Target="../slideLayouts/slideLayout2.xml"/></Relationships>
</file>

<file path=ppt/slides/_rels/slide4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jpg"/><Relationship Id="rId1" Type="http://schemas.openxmlformats.org/officeDocument/2006/relationships/slideLayout" Target="../slideLayouts/slideLayout2.xml"/></Relationships>
</file>

<file path=ppt/slides/_rels/slide4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jpg"/><Relationship Id="rId1" Type="http://schemas.openxmlformats.org/officeDocument/2006/relationships/slideLayout" Target="../slideLayouts/slideLayout4.xml"/></Relationships>
</file>

<file path=ppt/slides/_rels/slide5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jpeg"/><Relationship Id="rId1" Type="http://schemas.openxmlformats.org/officeDocument/2006/relationships/slideLayout" Target="../slideLayouts/slideLayout2.xml"/></Relationships>
</file>

<file path=ppt/slides/_rels/slide5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err="1"/>
              <a:t>HpFY</a:t>
            </a:r>
            <a:r>
              <a:rPr lang="en-GB" dirty="0"/>
              <a:t> 3014 </a:t>
            </a:r>
            <a:br>
              <a:rPr lang="en-GB" dirty="0"/>
            </a:br>
            <a:r>
              <a:rPr lang="en-GB" dirty="0"/>
              <a:t>‘PEOPLE ACROSS TIME’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 THE EARLY MODERN PERIOD</a:t>
            </a:r>
          </a:p>
        </p:txBody>
      </p:sp>
    </p:spTree>
    <p:extLst>
      <p:ext uri="{BB962C8B-B14F-4D97-AF65-F5344CB8AC3E}">
        <p14:creationId xmlns:p14="http://schemas.microsoft.com/office/powerpoint/2010/main" val="214820800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A3462E-D8B0-4BDF-A1FD-AA0B4C6CA18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EARLY MODERN?</a:t>
            </a: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A90F8CC-8140-43E0-8CBD-5673968826E9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US" dirty="0"/>
              <a:t>When? :</a:t>
            </a:r>
          </a:p>
          <a:p>
            <a:endParaRPr lang="en-US" dirty="0"/>
          </a:p>
          <a:p>
            <a:r>
              <a:rPr lang="en-US" dirty="0"/>
              <a:t>1450-1750?</a:t>
            </a:r>
          </a:p>
          <a:p>
            <a:endParaRPr lang="en-US" dirty="0"/>
          </a:p>
          <a:p>
            <a:r>
              <a:rPr lang="en-US" dirty="0"/>
              <a:t>High Renaissance  to </a:t>
            </a:r>
            <a:r>
              <a:rPr lang="en-US" dirty="0" err="1"/>
              <a:t>Industrialisation</a:t>
            </a:r>
            <a:r>
              <a:rPr lang="en-US" dirty="0"/>
              <a:t>?</a:t>
            </a:r>
          </a:p>
          <a:p>
            <a:endParaRPr lang="en-US" dirty="0"/>
          </a:p>
          <a:p>
            <a:r>
              <a:rPr lang="en-US" dirty="0"/>
              <a:t>Age of Printing to the Age of Reason?</a:t>
            </a:r>
          </a:p>
          <a:p>
            <a:endParaRPr lang="en-US" dirty="0"/>
          </a:p>
          <a:p>
            <a:r>
              <a:rPr lang="en-US" dirty="0"/>
              <a:t>Fall of Constantinople to the fall of the Bastille?</a:t>
            </a:r>
          </a:p>
          <a:p>
            <a:endParaRPr lang="en-GB" dirty="0"/>
          </a:p>
        </p:txBody>
      </p:sp>
      <p:pic>
        <p:nvPicPr>
          <p:cNvPr id="1026" name="Picture 2" descr="Image result for early printing press">
            <a:extLst>
              <a:ext uri="{FF2B5EF4-FFF2-40B4-BE49-F238E27FC236}">
                <a16:creationId xmlns:a16="http://schemas.microsoft.com/office/drawing/2014/main" id="{A8A22C15-FFA0-4A63-B370-3CEFDB22C060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1638300"/>
            <a:ext cx="2088232" cy="17907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66821AA1-F709-445A-ACD8-1D85C471AD9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54590" y="3573016"/>
            <a:ext cx="2832210" cy="28803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779265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HOLY ROMAN EMPIRE</a:t>
            </a:r>
          </a:p>
        </p:txBody>
      </p:sp>
      <p:pic>
        <p:nvPicPr>
          <p:cNvPr id="8" name="Content Placeholder 7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14500" y="2049462"/>
            <a:ext cx="5715000" cy="3810000"/>
          </a:xfrm>
        </p:spPr>
      </p:pic>
    </p:spTree>
    <p:extLst>
      <p:ext uri="{BB962C8B-B14F-4D97-AF65-F5344CB8AC3E}">
        <p14:creationId xmlns:p14="http://schemas.microsoft.com/office/powerpoint/2010/main" val="160658365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HOLY ROMAN EMPIRE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/>
              <a:t>Group of alliances in Central Europe that changed and evolved between 10</a:t>
            </a:r>
            <a:r>
              <a:rPr lang="en-GB" baseline="30000" dirty="0"/>
              <a:t>th</a:t>
            </a:r>
            <a:r>
              <a:rPr lang="en-GB" dirty="0"/>
              <a:t> Century and the Napoleonic Wars </a:t>
            </a:r>
          </a:p>
          <a:p>
            <a:r>
              <a:rPr lang="en-GB" dirty="0"/>
              <a:t>From 14</a:t>
            </a:r>
            <a:r>
              <a:rPr lang="en-GB" baseline="30000" dirty="0"/>
              <a:t>th</a:t>
            </a:r>
            <a:r>
              <a:rPr lang="en-GB" dirty="0"/>
              <a:t> Century the head nominated by the Prince-Electors; from 15</a:t>
            </a:r>
            <a:r>
              <a:rPr lang="en-GB" baseline="30000" dirty="0"/>
              <a:t>th</a:t>
            </a:r>
            <a:r>
              <a:rPr lang="en-GB" dirty="0"/>
              <a:t> Century male head of Habsburgs elected Emperor – e.g. Charles V (of Spain) from 1519</a:t>
            </a:r>
          </a:p>
          <a:p>
            <a:r>
              <a:rPr lang="en-GB" dirty="0"/>
              <a:t>At its height included the Kingdom of Germany; Kingdom of Italy; Bohemia; Burgundy</a:t>
            </a:r>
          </a:p>
          <a:p>
            <a:r>
              <a:rPr lang="en-GB" dirty="0"/>
              <a:t>Map – H.R.E. in 1600 </a:t>
            </a:r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60032" y="2060848"/>
            <a:ext cx="3888431" cy="3312368"/>
          </a:xfrm>
        </p:spPr>
      </p:pic>
    </p:spTree>
    <p:extLst>
      <p:ext uri="{BB962C8B-B14F-4D97-AF65-F5344CB8AC3E}">
        <p14:creationId xmlns:p14="http://schemas.microsoft.com/office/powerpoint/2010/main" val="360977849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HOLY ROMAN EMPIRE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In Italy – Kingdom of Sicily (and Naples); Kingdom of Sardinia (and </a:t>
            </a:r>
            <a:r>
              <a:rPr lang="en-GB" dirty="0" err="1"/>
              <a:t>Piedmonte</a:t>
            </a:r>
            <a:r>
              <a:rPr lang="en-GB" dirty="0"/>
              <a:t>); Papal States; Milan, Parma, Tuscany, Venice, Genoa,</a:t>
            </a:r>
          </a:p>
          <a:p>
            <a:r>
              <a:rPr lang="en-GB" dirty="0"/>
              <a:t>In gradual decline; Voltaire (1720s):</a:t>
            </a:r>
          </a:p>
          <a:p>
            <a:r>
              <a:rPr lang="en-GB" dirty="0"/>
              <a:t>‘ neither Holy, roman, nor an Empire’ – an anachronism</a:t>
            </a:r>
          </a:p>
          <a:p>
            <a:r>
              <a:rPr lang="en-GB" dirty="0"/>
              <a:t>By 17</a:t>
            </a:r>
            <a:r>
              <a:rPr lang="en-GB" baseline="30000" dirty="0"/>
              <a:t>th</a:t>
            </a:r>
            <a:r>
              <a:rPr lang="en-GB" dirty="0"/>
              <a:t> Century – a mosaic of states holding differing political, religious, economic interests.</a:t>
            </a:r>
          </a:p>
        </p:txBody>
      </p:sp>
    </p:spTree>
    <p:extLst>
      <p:ext uri="{BB962C8B-B14F-4D97-AF65-F5344CB8AC3E}">
        <p14:creationId xmlns:p14="http://schemas.microsoft.com/office/powerpoint/2010/main" val="379438976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CC6B4F-F196-4DD9-B697-F2AC10604A8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Early Modern</a:t>
            </a: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FF76C6B-F2DF-488C-BA1D-BAC3B64166AD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High Renaissance – exceptional artistic achievement</a:t>
            </a:r>
          </a:p>
          <a:p>
            <a:r>
              <a:rPr lang="en-GB" dirty="0"/>
              <a:t>Age of Da Vinci, Michelangelo, Raphael </a:t>
            </a:r>
          </a:p>
          <a:p>
            <a:r>
              <a:rPr lang="en-GB" dirty="0"/>
              <a:t>Italian City State –to-Nation State  </a:t>
            </a:r>
          </a:p>
          <a:p>
            <a:r>
              <a:rPr lang="en-GB" dirty="0"/>
              <a:t>Northern Renaissance – Low Countries; Germany </a:t>
            </a:r>
          </a:p>
        </p:txBody>
      </p:sp>
      <p:pic>
        <p:nvPicPr>
          <p:cNvPr id="2050" name="Picture 2" descr="Image result for the high renaissance in florence">
            <a:extLst>
              <a:ext uri="{FF2B5EF4-FFF2-40B4-BE49-F238E27FC236}">
                <a16:creationId xmlns:a16="http://schemas.microsoft.com/office/drawing/2014/main" id="{E3A1D9AD-4D15-4435-8AA1-1A6D176BF4A8}"/>
              </a:ext>
            </a:extLst>
          </p:cNvPr>
          <p:cNvPicPr>
            <a:picLocks noGrp="1" noChangeAspect="1" noChangeArrowheads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7" y="1988840"/>
            <a:ext cx="4100264" cy="42484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5381079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RENAISSANCE ITALY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95736" y="1628800"/>
            <a:ext cx="4536504" cy="4752528"/>
          </a:xfrm>
        </p:spPr>
      </p:pic>
    </p:spTree>
    <p:extLst>
      <p:ext uri="{BB962C8B-B14F-4D97-AF65-F5344CB8AC3E}">
        <p14:creationId xmlns:p14="http://schemas.microsoft.com/office/powerpoint/2010/main" val="76099638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MACHIAVELLI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31640" y="1700808"/>
            <a:ext cx="6408712" cy="4248472"/>
          </a:xfrm>
        </p:spPr>
      </p:pic>
    </p:spTree>
    <p:extLst>
      <p:ext uri="{BB962C8B-B14F-4D97-AF65-F5344CB8AC3E}">
        <p14:creationId xmlns:p14="http://schemas.microsoft.com/office/powerpoint/2010/main" val="279289600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ITALIAN WARS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1490s-1560s</a:t>
            </a:r>
          </a:p>
          <a:p>
            <a:r>
              <a:rPr lang="en-GB" dirty="0"/>
              <a:t>French (Valois) dynastic claim on the Kingdom of Naples</a:t>
            </a:r>
          </a:p>
          <a:p>
            <a:r>
              <a:rPr lang="en-GB" dirty="0"/>
              <a:t>Invasion of Italy 1494</a:t>
            </a:r>
          </a:p>
          <a:p>
            <a:r>
              <a:rPr lang="en-GB" dirty="0"/>
              <a:t>Use of Swiss (pike men) mercenaries pitted against Condottieri</a:t>
            </a:r>
          </a:p>
          <a:p>
            <a:r>
              <a:rPr lang="en-GB" dirty="0"/>
              <a:t>Elements of ‘Total War’?</a:t>
            </a:r>
          </a:p>
        </p:txBody>
      </p:sp>
      <p:pic>
        <p:nvPicPr>
          <p:cNvPr id="8" name="Content Placeholder 7" descr="1763-004-3D68D126.gif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4763153" y="1600200"/>
            <a:ext cx="3808694" cy="4525963"/>
          </a:xfrm>
        </p:spPr>
      </p:pic>
    </p:spTree>
    <p:extLst>
      <p:ext uri="{BB962C8B-B14F-4D97-AF65-F5344CB8AC3E}">
        <p14:creationId xmlns:p14="http://schemas.microsoft.com/office/powerpoint/2010/main" val="266363375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ITALIAN WARS</a:t>
            </a:r>
          </a:p>
        </p:txBody>
      </p:sp>
      <p:sp>
        <p:nvSpPr>
          <p:cNvPr id="7" name="Content Placeholder 6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Scene of continuous war between French, and Spanish (H.R.E.), Swiss, and Dukes of Milan</a:t>
            </a:r>
          </a:p>
          <a:p>
            <a:r>
              <a:rPr lang="en-GB" dirty="0"/>
              <a:t>Mercenary warfare dominates – Swiss pike men </a:t>
            </a:r>
            <a:r>
              <a:rPr lang="en-GB" dirty="0" err="1"/>
              <a:t>vs</a:t>
            </a:r>
            <a:r>
              <a:rPr lang="en-GB" dirty="0"/>
              <a:t> German Landsknechts</a:t>
            </a:r>
          </a:p>
          <a:p>
            <a:r>
              <a:rPr lang="en-GB" dirty="0"/>
              <a:t>Heavy artillery and </a:t>
            </a:r>
            <a:r>
              <a:rPr lang="en-GB" dirty="0" err="1"/>
              <a:t>Arquebuses</a:t>
            </a:r>
            <a:r>
              <a:rPr lang="en-GB" dirty="0"/>
              <a:t> prove decisive, </a:t>
            </a:r>
            <a:r>
              <a:rPr lang="en-GB" dirty="0" err="1"/>
              <a:t>e.g</a:t>
            </a:r>
            <a:r>
              <a:rPr lang="en-GB" dirty="0"/>
              <a:t> Spanish defeat the French in 1503 at </a:t>
            </a:r>
            <a:r>
              <a:rPr lang="en-GB" dirty="0" err="1"/>
              <a:t>Garigliano</a:t>
            </a:r>
            <a:r>
              <a:rPr lang="en-GB" dirty="0"/>
              <a:t>; French defeat of Swiss at </a:t>
            </a:r>
            <a:r>
              <a:rPr lang="en-GB" dirty="0" err="1"/>
              <a:t>Marignano</a:t>
            </a:r>
            <a:r>
              <a:rPr lang="en-GB" dirty="0"/>
              <a:t> (1515)</a:t>
            </a:r>
          </a:p>
          <a:p>
            <a:r>
              <a:rPr lang="en-GB" dirty="0"/>
              <a:t>1527 – Sack of Rome by rebellious soldiers of the Imperial army under Charles V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7964700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CONDOTTIERI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Professional soldier evolved out of 15</a:t>
            </a:r>
            <a:r>
              <a:rPr lang="en-GB" baseline="30000" dirty="0"/>
              <a:t>th</a:t>
            </a:r>
            <a:r>
              <a:rPr lang="en-GB" dirty="0"/>
              <a:t> century ‘hired mercenaries’ (in Italy: Condottieri) to protect rule of Kings and landed interests from ‘hired mercenaries’!</a:t>
            </a:r>
          </a:p>
          <a:p>
            <a:r>
              <a:rPr lang="en-GB" dirty="0"/>
              <a:t>Self perpetuating problem led to the need for permanent armies</a:t>
            </a:r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92080" y="1988840"/>
            <a:ext cx="2448272" cy="3960440"/>
          </a:xfrm>
        </p:spPr>
      </p:pic>
    </p:spTree>
    <p:extLst>
      <p:ext uri="{BB962C8B-B14F-4D97-AF65-F5344CB8AC3E}">
        <p14:creationId xmlns:p14="http://schemas.microsoft.com/office/powerpoint/2010/main" val="406641177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NEW ARMIES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Charles VII of France (1440s) – created  permanent (uniformed) companies of paid mercenaries to protect his interests from other mercenaries</a:t>
            </a:r>
          </a:p>
          <a:p>
            <a:r>
              <a:rPr lang="en-GB" dirty="0"/>
              <a:t>Improvements in firearms and gunpowder technology witnessed the primacy of infantry companies over cavalry</a:t>
            </a:r>
          </a:p>
          <a:p>
            <a:r>
              <a:rPr lang="en-GB" dirty="0"/>
              <a:t>Advent of mobile batteries undermined castle fortifications and rival powers  - </a:t>
            </a:r>
            <a:r>
              <a:rPr lang="en-GB" dirty="0" err="1"/>
              <a:t>e.g</a:t>
            </a:r>
            <a:r>
              <a:rPr lang="en-GB" dirty="0"/>
              <a:t> to Charles VIII of France </a:t>
            </a:r>
          </a:p>
        </p:txBody>
      </p:sp>
    </p:spTree>
    <p:extLst>
      <p:ext uri="{BB962C8B-B14F-4D97-AF65-F5344CB8AC3E}">
        <p14:creationId xmlns:p14="http://schemas.microsoft.com/office/powerpoint/2010/main" val="209778254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A761F0-CC0D-4CC1-9104-F0CF68D713C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War and Religious Conflict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CD79EE4-5C93-4D65-B079-6C87A86D189B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US" dirty="0"/>
              <a:t>Protestant Reformation 1517-</a:t>
            </a:r>
          </a:p>
          <a:p>
            <a:endParaRPr lang="en-US" dirty="0"/>
          </a:p>
          <a:p>
            <a:r>
              <a:rPr lang="en-US" dirty="0"/>
              <a:t>Counter Reformation</a:t>
            </a:r>
          </a:p>
          <a:p>
            <a:endParaRPr lang="en-US" dirty="0"/>
          </a:p>
          <a:p>
            <a:endParaRPr lang="en-US" dirty="0"/>
          </a:p>
          <a:p>
            <a:r>
              <a:rPr lang="en-US" dirty="0"/>
              <a:t>French Religious Wars 1562-1598</a:t>
            </a:r>
          </a:p>
        </p:txBody>
      </p:sp>
      <p:pic>
        <p:nvPicPr>
          <p:cNvPr id="3074" name="Picture 2" descr="Image result for reformation">
            <a:extLst>
              <a:ext uri="{FF2B5EF4-FFF2-40B4-BE49-F238E27FC236}">
                <a16:creationId xmlns:a16="http://schemas.microsoft.com/office/drawing/2014/main" id="{99789CAE-2FEE-4F89-BAFC-18483E733093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8" y="1844824"/>
            <a:ext cx="2295525" cy="1714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104515DD-56FB-464E-A825-17A04384687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89851" y="3429000"/>
            <a:ext cx="3086100" cy="1733550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A85F4699-0F89-4FBD-940B-2A4334BCC53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69908" y="4941168"/>
            <a:ext cx="2880320" cy="18055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2452327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RELIGIOUS WARS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Despite Catherine de Medici’s (1519-89) attempts at reconciliation, tensions between Catholic and Huguenot elements meant civil war</a:t>
            </a:r>
          </a:p>
          <a:p>
            <a:r>
              <a:rPr lang="en-GB" dirty="0"/>
              <a:t>Catholic House of Guise </a:t>
            </a:r>
            <a:r>
              <a:rPr lang="en-GB" dirty="0" err="1"/>
              <a:t>vs</a:t>
            </a:r>
            <a:r>
              <a:rPr lang="en-GB" dirty="0"/>
              <a:t> Louis de Bourbon</a:t>
            </a:r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48064" y="1772816"/>
            <a:ext cx="2880319" cy="4248472"/>
          </a:xfrm>
        </p:spPr>
      </p:pic>
    </p:spTree>
    <p:extLst>
      <p:ext uri="{BB962C8B-B14F-4D97-AF65-F5344CB8AC3E}">
        <p14:creationId xmlns:p14="http://schemas.microsoft.com/office/powerpoint/2010/main" val="294799797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RELIGIOUS WARS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French Religious Wars saw Swiss Pike men (Catholic cause) </a:t>
            </a:r>
            <a:r>
              <a:rPr lang="en-GB" dirty="0" err="1"/>
              <a:t>vs</a:t>
            </a:r>
            <a:r>
              <a:rPr lang="en-GB" dirty="0"/>
              <a:t> Landsknecht (German mercenaries)</a:t>
            </a:r>
          </a:p>
          <a:p>
            <a:r>
              <a:rPr lang="en-GB" dirty="0"/>
              <a:t>Royalist France supported by troops from Spain and Italian states</a:t>
            </a:r>
          </a:p>
          <a:p>
            <a:endParaRPr lang="en-GB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29300" y="2343944"/>
            <a:ext cx="1676400" cy="3038475"/>
          </a:xfrm>
        </p:spPr>
      </p:pic>
    </p:spTree>
    <p:extLst>
      <p:ext uri="{BB962C8B-B14F-4D97-AF65-F5344CB8AC3E}">
        <p14:creationId xmlns:p14="http://schemas.microsoft.com/office/powerpoint/2010/main" val="200846414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RELIGIOUS WARS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/>
          </a:bodyPr>
          <a:lstStyle/>
          <a:p>
            <a:r>
              <a:rPr lang="en-GB" dirty="0"/>
              <a:t>St Bartholomew’s Day Massacre of Huguenots in Paris 9August 1572)</a:t>
            </a:r>
          </a:p>
          <a:p>
            <a:r>
              <a:rPr lang="en-GB" dirty="0"/>
              <a:t>1598 – Edict of Nantes reasserts Catholicism as State religion, but freedom of worship for Protestants</a:t>
            </a:r>
          </a:p>
          <a:p>
            <a:r>
              <a:rPr lang="en-GB" dirty="0"/>
              <a:t>Henry IV of Navarre (1553-1610) first Bourbon King of France</a:t>
            </a:r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48200" y="2649582"/>
            <a:ext cx="4038600" cy="2427198"/>
          </a:xfrm>
        </p:spPr>
      </p:pic>
    </p:spTree>
    <p:extLst>
      <p:ext uri="{BB962C8B-B14F-4D97-AF65-F5344CB8AC3E}">
        <p14:creationId xmlns:p14="http://schemas.microsoft.com/office/powerpoint/2010/main" val="228607447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UNITED PROVINCES</a:t>
            </a:r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47664" y="1340768"/>
            <a:ext cx="5400600" cy="5040559"/>
          </a:xfrm>
        </p:spPr>
      </p:pic>
    </p:spTree>
    <p:extLst>
      <p:ext uri="{BB962C8B-B14F-4D97-AF65-F5344CB8AC3E}">
        <p14:creationId xmlns:p14="http://schemas.microsoft.com/office/powerpoint/2010/main" val="349922414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Dutch War of independence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sz="half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200" y="1600200"/>
            <a:ext cx="4038601" cy="4525962"/>
          </a:xfr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E6D3707-F01B-402A-8483-BBCB750D7C00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r>
              <a:rPr lang="en-US" dirty="0"/>
              <a:t>1568-1648</a:t>
            </a:r>
          </a:p>
          <a:p>
            <a:r>
              <a:rPr lang="en-US" dirty="0"/>
              <a:t>Between Spanish Habsburgs vs United Provinces</a:t>
            </a:r>
          </a:p>
          <a:p>
            <a:r>
              <a:rPr lang="en-GB" dirty="0"/>
              <a:t>Spanish siege of fortified Dutch towns</a:t>
            </a:r>
          </a:p>
          <a:p>
            <a:r>
              <a:rPr lang="en-GB" dirty="0"/>
              <a:t>On and off for 80 years</a:t>
            </a:r>
          </a:p>
          <a:p>
            <a:r>
              <a:rPr lang="en-GB" dirty="0"/>
              <a:t>Treaty of Munster – recognition of Dutch independence</a:t>
            </a:r>
          </a:p>
        </p:txBody>
      </p:sp>
    </p:spTree>
    <p:extLst>
      <p:ext uri="{BB962C8B-B14F-4D97-AF65-F5344CB8AC3E}">
        <p14:creationId xmlns:p14="http://schemas.microsoft.com/office/powerpoint/2010/main" val="995451329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MAURICE OF NASSAU 1567-1625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11760" y="1556792"/>
            <a:ext cx="4104456" cy="4608512"/>
          </a:xfrm>
        </p:spPr>
      </p:pic>
    </p:spTree>
    <p:extLst>
      <p:ext uri="{BB962C8B-B14F-4D97-AF65-F5344CB8AC3E}">
        <p14:creationId xmlns:p14="http://schemas.microsoft.com/office/powerpoint/2010/main" val="1818180144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THIRTY YEARS WAR</a:t>
            </a:r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59924" y="1600200"/>
            <a:ext cx="6424151" cy="4708525"/>
          </a:xfrm>
        </p:spPr>
      </p:pic>
    </p:spTree>
    <p:extLst>
      <p:ext uri="{BB962C8B-B14F-4D97-AF65-F5344CB8AC3E}">
        <p14:creationId xmlns:p14="http://schemas.microsoft.com/office/powerpoint/2010/main" val="1222533742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THIRTY YEARS WAR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Treaty of Augsburg (1555) between H.R.E and Lutheran states that legally divided lands between Catholic and Protestant persuasion</a:t>
            </a:r>
          </a:p>
          <a:p>
            <a:r>
              <a:rPr lang="en-GB" dirty="0"/>
              <a:t>Officially ended struggle between the two branches of Christianity in Central Europe</a:t>
            </a:r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14631" y="1600200"/>
            <a:ext cx="2705738" cy="4525963"/>
          </a:xfrm>
        </p:spPr>
      </p:pic>
    </p:spTree>
    <p:extLst>
      <p:ext uri="{BB962C8B-B14F-4D97-AF65-F5344CB8AC3E}">
        <p14:creationId xmlns:p14="http://schemas.microsoft.com/office/powerpoint/2010/main" val="19839574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THIRTY YEARS WAR 1618-48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GB" dirty="0"/>
              <a:t>Catalyst – Habsburg plan to reinvigorate Roman Catholicism as the established religion within their lands</a:t>
            </a:r>
          </a:p>
          <a:p>
            <a:r>
              <a:rPr lang="en-GB" dirty="0"/>
              <a:t>Began with Protestant rebellion in Bohemia over Catholic hegemony</a:t>
            </a:r>
          </a:p>
          <a:p>
            <a:r>
              <a:rPr lang="en-GB" dirty="0"/>
              <a:t>Habsburg Emperor, Ferdinand II, and the Catholic League (including Bavaria and Spain ) pitted against the Elector of Germany, Frederick Palatinate – the ‘Winter King’</a:t>
            </a:r>
          </a:p>
          <a:p>
            <a:r>
              <a:rPr lang="en-GB" dirty="0"/>
              <a:t>Battle of the White Mountain (1620) defeat for the Protestant cause – Catholic authority in Bohemia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6584033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THIRTY YEARS WAR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1620 – War expands to include Denmark and Sweden</a:t>
            </a:r>
          </a:p>
          <a:p>
            <a:r>
              <a:rPr lang="en-GB" dirty="0"/>
              <a:t>Protestant states of Northern Europe pitted against the H.R.E. and Spanish Empire (Catholic League)</a:t>
            </a:r>
          </a:p>
          <a:p>
            <a:r>
              <a:rPr lang="en-GB" dirty="0"/>
              <a:t>Political power and strategic advantage in Central Europe</a:t>
            </a:r>
          </a:p>
          <a:p>
            <a:r>
              <a:rPr lang="en-GB"/>
              <a:t>Staggering civilian casualties </a:t>
            </a:r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6186210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BREITENFELD (1631)– ‘A TASTE OF THINGS TO COME’!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Defeat of the Catholic League by Swedish and Saxony forces led by </a:t>
            </a:r>
            <a:r>
              <a:rPr lang="en-GB" dirty="0" err="1"/>
              <a:t>Gustavas</a:t>
            </a:r>
            <a:r>
              <a:rPr lang="en-GB" dirty="0"/>
              <a:t> </a:t>
            </a:r>
            <a:r>
              <a:rPr lang="en-GB" dirty="0" err="1"/>
              <a:t>Adolphus</a:t>
            </a:r>
            <a:endParaRPr lang="en-GB" dirty="0"/>
          </a:p>
          <a:p>
            <a:r>
              <a:rPr lang="en-GB" dirty="0"/>
              <a:t>Ensured that German states not forced to convert to Catholicism</a:t>
            </a:r>
          </a:p>
          <a:p>
            <a:r>
              <a:rPr lang="en-GB" dirty="0"/>
              <a:t>Cemented </a:t>
            </a:r>
            <a:r>
              <a:rPr lang="en-GB" dirty="0" err="1"/>
              <a:t>Adolphus’s</a:t>
            </a:r>
            <a:r>
              <a:rPr lang="en-GB" dirty="0"/>
              <a:t>  reputation as great military tactician</a:t>
            </a:r>
          </a:p>
        </p:txBody>
      </p:sp>
      <p:pic>
        <p:nvPicPr>
          <p:cNvPr id="7" name="Content Placeholder 5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48200" y="2500154"/>
            <a:ext cx="4038600" cy="2726055"/>
          </a:xfrm>
        </p:spPr>
      </p:pic>
    </p:spTree>
    <p:extLst>
      <p:ext uri="{BB962C8B-B14F-4D97-AF65-F5344CB8AC3E}">
        <p14:creationId xmlns:p14="http://schemas.microsoft.com/office/powerpoint/2010/main" val="660643730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THE ARMY OF GUSTAVAS ADOLPHUS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GB" dirty="0"/>
              <a:t>Organised into Brigades of 1500 – well drilled and trained</a:t>
            </a:r>
          </a:p>
          <a:p>
            <a:r>
              <a:rPr lang="en-GB" dirty="0"/>
              <a:t>Staying power on the battlefield</a:t>
            </a:r>
          </a:p>
          <a:p>
            <a:r>
              <a:rPr lang="en-GB" dirty="0"/>
              <a:t>Powerful in defence and able to deploy sustained musket power</a:t>
            </a:r>
          </a:p>
          <a:p>
            <a:r>
              <a:rPr lang="en-GB" dirty="0"/>
              <a:t>Effective use of combined artillery and cavalry</a:t>
            </a:r>
          </a:p>
          <a:p>
            <a:r>
              <a:rPr lang="en-GB" dirty="0"/>
              <a:t>Tactical flexibility – brigades broken up into squadrons of 500 and re-combined into brigades for defensive purposes</a:t>
            </a:r>
          </a:p>
          <a:p>
            <a:r>
              <a:rPr lang="en-GB" dirty="0"/>
              <a:t>Tactical advances exploited by Louis XIV in France </a:t>
            </a:r>
          </a:p>
        </p:txBody>
      </p:sp>
    </p:spTree>
    <p:extLst>
      <p:ext uri="{BB962C8B-B14F-4D97-AF65-F5344CB8AC3E}">
        <p14:creationId xmlns:p14="http://schemas.microsoft.com/office/powerpoint/2010/main" val="2613825383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IMPACT OF THE THIRTY YEARS WAR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Division of Germany into a multitude of sovereign powers</a:t>
            </a:r>
          </a:p>
          <a:p>
            <a:r>
              <a:rPr lang="en-GB" dirty="0"/>
              <a:t>Power of the Holy Roman Empire diminished</a:t>
            </a:r>
          </a:p>
          <a:p>
            <a:r>
              <a:rPr lang="en-GB" dirty="0"/>
              <a:t>Spanish Empire weakened – recognition of Dutch Republic</a:t>
            </a:r>
          </a:p>
          <a:p>
            <a:r>
              <a:rPr lang="en-GB" dirty="0"/>
              <a:t>Rise of Bourbon France and aggrandisement policy of Louis XIV; wars against Spain and Dutch Republic</a:t>
            </a:r>
          </a:p>
          <a:p>
            <a:r>
              <a:rPr lang="en-GB" dirty="0"/>
              <a:t>Loosening of old dynastic and religious loyalties – nascent sovereign ‘nation-states’ emerge; </a:t>
            </a:r>
          </a:p>
        </p:txBody>
      </p:sp>
    </p:spTree>
    <p:extLst>
      <p:ext uri="{BB962C8B-B14F-4D97-AF65-F5344CB8AC3E}">
        <p14:creationId xmlns:p14="http://schemas.microsoft.com/office/powerpoint/2010/main" val="1993066035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.OTTOMAN THREAT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1453 – Fall of Constantinople (South-East Europe on the ‘front-line’)</a:t>
            </a:r>
          </a:p>
          <a:p>
            <a:r>
              <a:rPr lang="en-GB" dirty="0"/>
              <a:t>Under ‘Suleiman the Magnificent ‘ Ottoman armies prove organised and logistically superior to Europeans</a:t>
            </a:r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48064" y="1700808"/>
            <a:ext cx="3024336" cy="4392488"/>
          </a:xfrm>
        </p:spPr>
      </p:pic>
    </p:spTree>
    <p:extLst>
      <p:ext uri="{BB962C8B-B14F-4D97-AF65-F5344CB8AC3E}">
        <p14:creationId xmlns:p14="http://schemas.microsoft.com/office/powerpoint/2010/main" val="1008954574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OTTOMANS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/>
              <a:t>Janissaries – formidable infantry troops; elite and cushioned by conscript army</a:t>
            </a:r>
          </a:p>
          <a:p>
            <a:r>
              <a:rPr lang="en-GB" dirty="0"/>
              <a:t>Effective use of archers and artillery</a:t>
            </a:r>
          </a:p>
          <a:p>
            <a:r>
              <a:rPr lang="en-GB" dirty="0"/>
              <a:t>In roads made into Europe</a:t>
            </a:r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20072" y="1628800"/>
            <a:ext cx="2808312" cy="4320480"/>
          </a:xfrm>
        </p:spPr>
      </p:pic>
    </p:spTree>
    <p:extLst>
      <p:ext uri="{BB962C8B-B14F-4D97-AF65-F5344CB8AC3E}">
        <p14:creationId xmlns:p14="http://schemas.microsoft.com/office/powerpoint/2010/main" val="648443598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LEPANTO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/>
          </a:bodyPr>
          <a:lstStyle/>
          <a:p>
            <a:r>
              <a:rPr lang="en-GB" dirty="0">
                <a:effectLst/>
              </a:rPr>
              <a:t>1571 – Holy League defeat Ottoman fleet off western Greece</a:t>
            </a:r>
          </a:p>
          <a:p>
            <a:r>
              <a:rPr lang="en-GB" dirty="0"/>
              <a:t>Ottoman hegemony in the Mediterranean curbed</a:t>
            </a:r>
          </a:p>
          <a:p>
            <a:r>
              <a:rPr lang="en-GB" dirty="0">
                <a:effectLst/>
              </a:rPr>
              <a:t>Holy League – Habsburgs (Spain, Naples, Sicily), Venice Genoa, Tuscany, Savoy, Parma, </a:t>
            </a:r>
            <a:r>
              <a:rPr lang="en-GB" dirty="0" err="1">
                <a:effectLst/>
              </a:rPr>
              <a:t>Urbino</a:t>
            </a:r>
            <a:r>
              <a:rPr lang="en-GB" dirty="0">
                <a:effectLst/>
              </a:rPr>
              <a:t>, Malta</a:t>
            </a:r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48200" y="2477631"/>
            <a:ext cx="4038600" cy="2771100"/>
          </a:xfrm>
        </p:spPr>
      </p:pic>
    </p:spTree>
    <p:extLst>
      <p:ext uri="{BB962C8B-B14F-4D97-AF65-F5344CB8AC3E}">
        <p14:creationId xmlns:p14="http://schemas.microsoft.com/office/powerpoint/2010/main" val="482637292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OTTOMANS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1521 – Belgrade captured</a:t>
            </a:r>
          </a:p>
          <a:p>
            <a:r>
              <a:rPr lang="en-GB" dirty="0"/>
              <a:t>1529 and 1532 – Vienna besieged but not taken</a:t>
            </a:r>
          </a:p>
          <a:p>
            <a:r>
              <a:rPr lang="en-GB" dirty="0"/>
              <a:t>Conflict between Ottomans and Holy League over hegemony in the Mediterranean</a:t>
            </a:r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19254" y="1602119"/>
            <a:ext cx="3096491" cy="4522124"/>
          </a:xfrm>
        </p:spPr>
      </p:pic>
    </p:spTree>
    <p:extLst>
      <p:ext uri="{BB962C8B-B14F-4D97-AF65-F5344CB8AC3E}">
        <p14:creationId xmlns:p14="http://schemas.microsoft.com/office/powerpoint/2010/main" val="2128882964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VIENNA - 1683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Ottomans final attempt to capture Vienna</a:t>
            </a:r>
          </a:p>
          <a:p>
            <a:r>
              <a:rPr lang="en-GB" dirty="0"/>
              <a:t>Halted by Jan </a:t>
            </a:r>
            <a:r>
              <a:rPr lang="en-GB" dirty="0" err="1"/>
              <a:t>Sobieski</a:t>
            </a:r>
            <a:r>
              <a:rPr lang="en-GB" dirty="0"/>
              <a:t> and the Army of the Holy League (Poland-Lithuania; Holy Roman Empire; Bavaria; Saxony</a:t>
            </a:r>
          </a:p>
          <a:p>
            <a:r>
              <a:rPr lang="en-GB" dirty="0"/>
              <a:t>Ottoman expansion halted</a:t>
            </a:r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38464" y="2756614"/>
            <a:ext cx="3658072" cy="2213134"/>
          </a:xfrm>
        </p:spPr>
      </p:pic>
    </p:spTree>
    <p:extLst>
      <p:ext uri="{BB962C8B-B14F-4D97-AF65-F5344CB8AC3E}">
        <p14:creationId xmlns:p14="http://schemas.microsoft.com/office/powerpoint/2010/main" val="1678521464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Rise of France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07704" y="1484784"/>
            <a:ext cx="5040559" cy="4708525"/>
          </a:xfrm>
        </p:spPr>
      </p:pic>
    </p:spTree>
    <p:extLst>
      <p:ext uri="{BB962C8B-B14F-4D97-AF65-F5344CB8AC3E}">
        <p14:creationId xmlns:p14="http://schemas.microsoft.com/office/powerpoint/2010/main" val="4200530982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FORTIFICATIONS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GB" dirty="0"/>
              <a:t>REVOLUTION IN FORT DESIGN</a:t>
            </a:r>
          </a:p>
          <a:p>
            <a:r>
              <a:rPr lang="en-GB" dirty="0"/>
              <a:t>STAR FORT DEFENCES </a:t>
            </a:r>
          </a:p>
          <a:p>
            <a:r>
              <a:rPr lang="en-GB" dirty="0"/>
              <a:t>TACTICAL USE OF ARTILLERY</a:t>
            </a:r>
          </a:p>
          <a:p>
            <a:r>
              <a:rPr lang="en-GB" dirty="0"/>
              <a:t>SEBASTIEN VAUBAN (1633-1707) – DESIGNED OVER 300 FORTS INCLUDING – ARRAS, YPRES, DOUAI, LILLE, SEDAN, METZ, VERDUN, ROCROI (ARDENNES) - PICTURED</a:t>
            </a:r>
          </a:p>
          <a:p>
            <a:endParaRPr lang="en-GB" dirty="0"/>
          </a:p>
        </p:txBody>
      </p:sp>
      <p:pic>
        <p:nvPicPr>
          <p:cNvPr id="7" name="Content Placeholder 6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16017" y="1844824"/>
            <a:ext cx="3960440" cy="4320479"/>
          </a:xfrm>
        </p:spPr>
      </p:pic>
    </p:spTree>
    <p:extLst>
      <p:ext uri="{BB962C8B-B14F-4D97-AF65-F5344CB8AC3E}">
        <p14:creationId xmlns:p14="http://schemas.microsoft.com/office/powerpoint/2010/main" val="3028989998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WARS OF LOUIS XIV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Louis’s aim – French pre-eminence and territorial aggrandisement </a:t>
            </a:r>
          </a:p>
          <a:p>
            <a:r>
              <a:rPr lang="en-GB" dirty="0"/>
              <a:t>By 1660s economically and militarily France ready for extended war</a:t>
            </a:r>
          </a:p>
          <a:p>
            <a:r>
              <a:rPr lang="en-GB" dirty="0"/>
              <a:t>Claim on Brabant in southern Netherlands – war versus Dutch Netherlands  (also Spain and England)</a:t>
            </a:r>
          </a:p>
          <a:p>
            <a:r>
              <a:rPr lang="en-GB" dirty="0"/>
              <a:t>1685 – Edict of Nantes revoked and freedom of religion for Protestants</a:t>
            </a:r>
          </a:p>
          <a:p>
            <a:r>
              <a:rPr lang="en-GB" dirty="0"/>
              <a:t>Eventually Louis faced the ‘Grand Alliance ‘ (Dutch, Sweden, Protestant Germany, Pain, Austria </a:t>
            </a:r>
          </a:p>
        </p:txBody>
      </p:sp>
    </p:spTree>
    <p:extLst>
      <p:ext uri="{BB962C8B-B14F-4D97-AF65-F5344CB8AC3E}">
        <p14:creationId xmlns:p14="http://schemas.microsoft.com/office/powerpoint/2010/main" val="230468473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LOUIS WARS - TACTICS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‘Positional Warfare’ – around defensive fortresses and siege tactics – Fortress France along N.E borders (Vauban designs)</a:t>
            </a:r>
          </a:p>
          <a:p>
            <a:r>
              <a:rPr lang="en-GB" dirty="0"/>
              <a:t>Fortresses – guarded supplies and supply routes – priority to secure resources and provisions for larger armies</a:t>
            </a:r>
          </a:p>
          <a:p>
            <a:r>
              <a:rPr lang="en-GB" dirty="0"/>
              <a:t>Fortresses – undermined ability to consolidate battlefield success and follow a  more aggressive policy</a:t>
            </a:r>
          </a:p>
          <a:p>
            <a:r>
              <a:rPr lang="en-GB" dirty="0"/>
              <a:t>Compromise sought through diplomatic means – war becomes more predictable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3616168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VAUBAN (1633-1707)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67744" y="1700808"/>
            <a:ext cx="4032448" cy="4608511"/>
          </a:xfrm>
        </p:spPr>
      </p:pic>
    </p:spTree>
    <p:extLst>
      <p:ext uri="{BB962C8B-B14F-4D97-AF65-F5344CB8AC3E}">
        <p14:creationId xmlns:p14="http://schemas.microsoft.com/office/powerpoint/2010/main" val="1233494293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Fortress France - </a:t>
            </a:r>
            <a:r>
              <a:rPr lang="en-GB" dirty="0" err="1"/>
              <a:t>Montmedy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47664" y="1844824"/>
            <a:ext cx="5832647" cy="4320480"/>
          </a:xfrm>
        </p:spPr>
      </p:pic>
    </p:spTree>
    <p:extLst>
      <p:ext uri="{BB962C8B-B14F-4D97-AF65-F5344CB8AC3E}">
        <p14:creationId xmlns:p14="http://schemas.microsoft.com/office/powerpoint/2010/main" val="3014723563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Fortress France - Lille</a:t>
            </a:r>
          </a:p>
        </p:txBody>
      </p:sp>
      <p:pic>
        <p:nvPicPr>
          <p:cNvPr id="7" name="Content Placeholder 6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2060848"/>
            <a:ext cx="4752528" cy="4032448"/>
          </a:xfrm>
        </p:spPr>
      </p:pic>
    </p:spTree>
    <p:extLst>
      <p:ext uri="{BB962C8B-B14F-4D97-AF65-F5344CB8AC3E}">
        <p14:creationId xmlns:p14="http://schemas.microsoft.com/office/powerpoint/2010/main" val="3934095184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Fortress France - Charleroi 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75656" y="2204864"/>
            <a:ext cx="6048672" cy="4104456"/>
          </a:xfrm>
        </p:spPr>
      </p:pic>
    </p:spTree>
    <p:extLst>
      <p:ext uri="{BB962C8B-B14F-4D97-AF65-F5344CB8AC3E}">
        <p14:creationId xmlns:p14="http://schemas.microsoft.com/office/powerpoint/2010/main" val="3366056030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SPANISH SUCCESSION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84500" y="2011362"/>
            <a:ext cx="3175000" cy="3886200"/>
          </a:xfrm>
        </p:spPr>
      </p:pic>
    </p:spTree>
    <p:extLst>
      <p:ext uri="{BB962C8B-B14F-4D97-AF65-F5344CB8AC3E}">
        <p14:creationId xmlns:p14="http://schemas.microsoft.com/office/powerpoint/2010/main" val="3372503473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WAR OF SPANISH SUCCESSION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Bourbon dynastic claims of Spanish Habsburg lands raised fears of French hegemony over western Europe</a:t>
            </a:r>
          </a:p>
          <a:p>
            <a:r>
              <a:rPr lang="en-GB" dirty="0"/>
              <a:t>Protagonists – France, Spain, Bavaria </a:t>
            </a:r>
            <a:r>
              <a:rPr lang="en-GB" dirty="0" err="1"/>
              <a:t>vs</a:t>
            </a:r>
            <a:r>
              <a:rPr lang="en-GB" dirty="0"/>
              <a:t> Britain, Austria, Prussia, Dutch et al </a:t>
            </a:r>
          </a:p>
        </p:txBody>
      </p:sp>
      <p:pic>
        <p:nvPicPr>
          <p:cNvPr id="5" name="Content Placeholder 5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48200" y="2383153"/>
            <a:ext cx="4038600" cy="2960056"/>
          </a:xfrm>
        </p:spPr>
      </p:pic>
    </p:spTree>
    <p:extLst>
      <p:ext uri="{BB962C8B-B14F-4D97-AF65-F5344CB8AC3E}">
        <p14:creationId xmlns:p14="http://schemas.microsoft.com/office/powerpoint/2010/main" val="732304623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MARLBOROUGH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Conflict broke out in Italy, Spain, N.E. France, Netherlands, Bavaria (Blenheim)</a:t>
            </a:r>
          </a:p>
          <a:p>
            <a:r>
              <a:rPr lang="en-GB" dirty="0"/>
              <a:t>John Churchill , Duke of Marlborough (pictured above) proved effective organiser and military tactician (at Blenheim 1704 and </a:t>
            </a:r>
            <a:r>
              <a:rPr lang="en-GB" dirty="0" err="1"/>
              <a:t>Ramillies</a:t>
            </a:r>
            <a:r>
              <a:rPr lang="en-GB" dirty="0"/>
              <a:t> 1706)</a:t>
            </a:r>
          </a:p>
          <a:p>
            <a:r>
              <a:rPr lang="en-GB" dirty="0"/>
              <a:t>Daring battlefield manoeuvres  supported by efficient use of flintlock weaponry and light artillery pieces</a:t>
            </a:r>
          </a:p>
          <a:p>
            <a:r>
              <a:rPr lang="en-GB" dirty="0"/>
              <a:t>Outcome of victory of the Grand Alliance – Spain ceded Southern Netherlands, Naples, Milan, Sardinia to Austrian Habsburgs; Savoy gained Sicily; Britain gained Gibraltar </a:t>
            </a:r>
            <a:r>
              <a:rPr lang="en-GB"/>
              <a:t>and Minorca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52761001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BLENHEIM (BAVARIA) 1704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3608" y="1484784"/>
            <a:ext cx="7056784" cy="5040559"/>
          </a:xfrm>
        </p:spPr>
      </p:pic>
    </p:spTree>
    <p:extLst>
      <p:ext uri="{BB962C8B-B14F-4D97-AF65-F5344CB8AC3E}">
        <p14:creationId xmlns:p14="http://schemas.microsoft.com/office/powerpoint/2010/main" val="3061411464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Ramillies</a:t>
            </a:r>
            <a:r>
              <a:rPr lang="en-GB" dirty="0"/>
              <a:t> (Brabant) 1706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15616" y="1700808"/>
            <a:ext cx="6552727" cy="4464496"/>
          </a:xfrm>
        </p:spPr>
      </p:pic>
    </p:spTree>
    <p:extLst>
      <p:ext uri="{BB962C8B-B14F-4D97-AF65-F5344CB8AC3E}">
        <p14:creationId xmlns:p14="http://schemas.microsoft.com/office/powerpoint/2010/main" val="3592779701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OUDENARDE (FLANDERS) 1708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3608" y="1556792"/>
            <a:ext cx="7272808" cy="4824535"/>
          </a:xfrm>
        </p:spPr>
      </p:pic>
    </p:spTree>
    <p:extLst>
      <p:ext uri="{BB962C8B-B14F-4D97-AF65-F5344CB8AC3E}">
        <p14:creationId xmlns:p14="http://schemas.microsoft.com/office/powerpoint/2010/main" val="779919072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MALPLAQUET (MONS) 1709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7584" y="1556792"/>
            <a:ext cx="7344815" cy="5040560"/>
          </a:xfrm>
        </p:spPr>
      </p:pic>
    </p:spTree>
    <p:extLst>
      <p:ext uri="{BB962C8B-B14F-4D97-AF65-F5344CB8AC3E}">
        <p14:creationId xmlns:p14="http://schemas.microsoft.com/office/powerpoint/2010/main" val="2499465737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WAR OF AUSTRIAN SUCCESSION 1740-48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/>
              <a:t>Prussia contests Marie Therese right to succeed the Habsburg throne (invoking Salic Law – precludes a female line of inheritance)</a:t>
            </a:r>
          </a:p>
          <a:p>
            <a:r>
              <a:rPr lang="en-GB" dirty="0"/>
              <a:t>Prussia, France, Spain allies against the Austrians (Russia, Britain, the Dutch ally to Austria)</a:t>
            </a:r>
          </a:p>
          <a:p>
            <a:r>
              <a:rPr lang="en-GB" dirty="0"/>
              <a:t>Frederick II invades Silesia; fought here and in Bohemia</a:t>
            </a:r>
          </a:p>
          <a:p>
            <a:r>
              <a:rPr lang="en-GB" dirty="0"/>
              <a:t>Rise of Prussia as a military power – speed and efficiency of Prussian forces shocks other European powers </a:t>
            </a:r>
          </a:p>
          <a:p>
            <a:r>
              <a:rPr lang="en-GB" dirty="0"/>
              <a:t>Treaty of Aix la Chappelle sees Silesia ceded to Prussia</a:t>
            </a:r>
          </a:p>
          <a:p>
            <a:r>
              <a:rPr lang="en-GB" dirty="0"/>
              <a:t>German ‘Dualism’ emerges between Prussia and Austrian hegemony</a:t>
            </a:r>
          </a:p>
        </p:txBody>
      </p:sp>
    </p:spTree>
    <p:extLst>
      <p:ext uri="{BB962C8B-B14F-4D97-AF65-F5344CB8AC3E}">
        <p14:creationId xmlns:p14="http://schemas.microsoft.com/office/powerpoint/2010/main" val="321454774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WAR OF AUSTRIAN SUCCESSION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Reality (1) – new levels of tactical discipline and military efficiency that required a response</a:t>
            </a:r>
          </a:p>
          <a:p>
            <a:endParaRPr lang="en-GB" dirty="0"/>
          </a:p>
          <a:p>
            <a:r>
              <a:rPr lang="en-GB" dirty="0"/>
              <a:t>Reality (2) it emerged that standing armies were unable to achieve a decisive victory;  conquest by degrees; Grandiose schemes fell short, a disparity between means and end</a:t>
            </a:r>
          </a:p>
          <a:p>
            <a:endParaRPr lang="en-GB" dirty="0"/>
          </a:p>
          <a:p>
            <a:r>
              <a:rPr lang="en-GB" dirty="0"/>
              <a:t>Alliances were made up of disparate groupings with different objectives</a:t>
            </a:r>
          </a:p>
        </p:txBody>
      </p:sp>
    </p:spTree>
    <p:extLst>
      <p:ext uri="{BB962C8B-B14F-4D97-AF65-F5344CB8AC3E}">
        <p14:creationId xmlns:p14="http://schemas.microsoft.com/office/powerpoint/2010/main" val="2099675273"/>
      </p:ext>
    </p:extLst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SEVEN YEARS WAR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Antagonisms between Britain and France over overseas possessions</a:t>
            </a:r>
          </a:p>
          <a:p>
            <a:r>
              <a:rPr lang="en-GB" dirty="0"/>
              <a:t>Antagonisms between Prussia and Austria over H.R.E territories</a:t>
            </a:r>
          </a:p>
          <a:p>
            <a:r>
              <a:rPr lang="en-GB" dirty="0"/>
              <a:t>Prussia invades Saxony</a:t>
            </a:r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57775" y="1720056"/>
            <a:ext cx="3219450" cy="4286250"/>
          </a:xfrm>
        </p:spPr>
      </p:pic>
    </p:spTree>
    <p:extLst>
      <p:ext uri="{BB962C8B-B14F-4D97-AF65-F5344CB8AC3E}">
        <p14:creationId xmlns:p14="http://schemas.microsoft.com/office/powerpoint/2010/main" val="2260209837"/>
      </p:ext>
    </p:extLst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SEVEN YEARS WAR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Following setbacks, Frederick the Great staved off defeat (at </a:t>
            </a:r>
            <a:r>
              <a:rPr lang="en-GB" dirty="0" err="1"/>
              <a:t>Rossbach</a:t>
            </a:r>
            <a:r>
              <a:rPr lang="en-GB" dirty="0"/>
              <a:t> and Leuven) </a:t>
            </a:r>
          </a:p>
          <a:p>
            <a:r>
              <a:rPr lang="en-GB" dirty="0"/>
              <a:t>Russia invades Prussia and for brief period in October 1760 Russian and Austrian troops occupy Berlin</a:t>
            </a:r>
          </a:p>
          <a:p>
            <a:r>
              <a:rPr lang="en-GB" dirty="0"/>
              <a:t>Pro-Prussian Tsar Peter III withdrew from war in 1762; Frederick takes advantage and retakes Silesia from the </a:t>
            </a:r>
            <a:r>
              <a:rPr lang="en-GB" dirty="0" err="1"/>
              <a:t>Austrains</a:t>
            </a:r>
            <a:endParaRPr lang="en-GB" dirty="0"/>
          </a:p>
          <a:p>
            <a:r>
              <a:rPr lang="en-GB" dirty="0"/>
              <a:t>Peace negotiations begin ‘Treaty of Paris’ (1763) culminating in a series of land transactions  - in the Americas, and Prussia retain Silesia</a:t>
            </a:r>
          </a:p>
        </p:txBody>
      </p:sp>
    </p:spTree>
    <p:extLst>
      <p:ext uri="{BB962C8B-B14F-4D97-AF65-F5344CB8AC3E}">
        <p14:creationId xmlns:p14="http://schemas.microsoft.com/office/powerpoint/2010/main" val="1342137064"/>
      </p:ext>
    </p:extLst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SEVEN YEARS WAR</a:t>
            </a:r>
          </a:p>
        </p:txBody>
      </p:sp>
      <p:pic>
        <p:nvPicPr>
          <p:cNvPr id="8" name="Content Placeholder 7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23654" y="2300230"/>
            <a:ext cx="4696691" cy="3308465"/>
          </a:xfrm>
        </p:spPr>
      </p:pic>
    </p:spTree>
    <p:extLst>
      <p:ext uri="{BB962C8B-B14F-4D97-AF65-F5344CB8AC3E}">
        <p14:creationId xmlns:p14="http://schemas.microsoft.com/office/powerpoint/2010/main" val="3009457224"/>
      </p:ext>
    </p:extLst>
  </p:cSld>
  <p:clrMapOvr>
    <a:masterClrMapping/>
  </p:clrMapOvr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SEVEN YEARS WAR - IMPACT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Position of Prussia and Russia as European powers enhanced</a:t>
            </a:r>
          </a:p>
          <a:p>
            <a:r>
              <a:rPr lang="en-GB" dirty="0"/>
              <a:t>French influence diminished, but begins to re-build their army and navy and in a position to challenge Britain during the American War of Independence</a:t>
            </a:r>
          </a:p>
          <a:p>
            <a:r>
              <a:rPr lang="en-GB" dirty="0"/>
              <a:t>Britain place as the first true colonial power begins to emerge, but cannot hold on to the American Colonies</a:t>
            </a:r>
          </a:p>
          <a:p>
            <a:r>
              <a:rPr lang="en-GB" dirty="0"/>
              <a:t>Death Toll from Seven Years War – 900k to  1.4 million</a:t>
            </a:r>
          </a:p>
        </p:txBody>
      </p:sp>
    </p:spTree>
    <p:extLst>
      <p:ext uri="{BB962C8B-B14F-4D97-AF65-F5344CB8AC3E}">
        <p14:creationId xmlns:p14="http://schemas.microsoft.com/office/powerpoint/2010/main" val="1650240382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pex">
  <a:themeElements>
    <a:clrScheme name="Apex">
      <a:dk1>
        <a:sysClr val="windowText" lastClr="000000"/>
      </a:dk1>
      <a:lt1>
        <a:sysClr val="window" lastClr="FFFFFF"/>
      </a:lt1>
      <a:dk2>
        <a:srgbClr val="69676D"/>
      </a:dk2>
      <a:lt2>
        <a:srgbClr val="C9C2D1"/>
      </a:lt2>
      <a:accent1>
        <a:srgbClr val="CEB966"/>
      </a:accent1>
      <a:accent2>
        <a:srgbClr val="9CB084"/>
      </a:accent2>
      <a:accent3>
        <a:srgbClr val="6BB1C9"/>
      </a:accent3>
      <a:accent4>
        <a:srgbClr val="6585CF"/>
      </a:accent4>
      <a:accent5>
        <a:srgbClr val="7E6BC9"/>
      </a:accent5>
      <a:accent6>
        <a:srgbClr val="A379BB"/>
      </a:accent6>
      <a:hlink>
        <a:srgbClr val="410082"/>
      </a:hlink>
      <a:folHlink>
        <a:srgbClr val="932968"/>
      </a:folHlink>
    </a:clrScheme>
    <a:fontScheme name="Apex">
      <a:majorFont>
        <a:latin typeface="Lucida Sans"/>
        <a:ea typeface=""/>
        <a:cs typeface=""/>
        <a:font script="Grek" typeface="Arial"/>
        <a:font script="Cyrl" typeface="Arial"/>
        <a:font script="Jpan" typeface="HG丸ｺﾞｼｯｸM-PRO"/>
        <a:font script="Hang" typeface="휴먼옛체"/>
        <a:font script="Hans" typeface="黑体"/>
        <a:font script="Hant" typeface="微軟正黑體"/>
        <a:font script="Arab" typeface="Tahoma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明朝B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pex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Apex</Template>
  <TotalTime>935</TotalTime>
  <Words>1761</Words>
  <Application>Microsoft Office PowerPoint</Application>
  <PresentationFormat>On-screen Show (4:3)</PresentationFormat>
  <Paragraphs>187</Paragraphs>
  <Slides>52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52</vt:i4>
      </vt:variant>
    </vt:vector>
  </HeadingPairs>
  <TitlesOfParts>
    <vt:vector size="58" baseType="lpstr">
      <vt:lpstr>Book Antiqua</vt:lpstr>
      <vt:lpstr>Lucida Sans</vt:lpstr>
      <vt:lpstr>Wingdings</vt:lpstr>
      <vt:lpstr>Wingdings 2</vt:lpstr>
      <vt:lpstr>Wingdings 3</vt:lpstr>
      <vt:lpstr>Apex</vt:lpstr>
      <vt:lpstr>HpFY 3014  ‘PEOPLE ACROSS TIME’</vt:lpstr>
      <vt:lpstr>EARLY MODERN?</vt:lpstr>
      <vt:lpstr>HOLY ROMAN EMPIRE</vt:lpstr>
      <vt:lpstr>HOLY ROMAN EMPIRE</vt:lpstr>
      <vt:lpstr>HOLY ROMAN EMPIRE</vt:lpstr>
      <vt:lpstr>Early Modern</vt:lpstr>
      <vt:lpstr>RENAISSANCE ITALY</vt:lpstr>
      <vt:lpstr>MACHIAVELLI</vt:lpstr>
      <vt:lpstr>ITALIAN WARS</vt:lpstr>
      <vt:lpstr>ITALIAN WARS</vt:lpstr>
      <vt:lpstr>CONDOTTIERI</vt:lpstr>
      <vt:lpstr>NEW ARMIES</vt:lpstr>
      <vt:lpstr>War and Religious Conflict</vt:lpstr>
      <vt:lpstr>RELIGIOUS WARS</vt:lpstr>
      <vt:lpstr>RELIGIOUS WARS</vt:lpstr>
      <vt:lpstr>RELIGIOUS WARS</vt:lpstr>
      <vt:lpstr>UNITED PROVINCES</vt:lpstr>
      <vt:lpstr>Dutch War of independence</vt:lpstr>
      <vt:lpstr>MAURICE OF NASSAU 1567-1625</vt:lpstr>
      <vt:lpstr>THIRTY YEARS WAR</vt:lpstr>
      <vt:lpstr>THIRTY YEARS WAR</vt:lpstr>
      <vt:lpstr>THIRTY YEARS WAR 1618-48</vt:lpstr>
      <vt:lpstr>THIRTY YEARS WAR</vt:lpstr>
      <vt:lpstr>BREITENFELD (1631)– ‘A TASTE OF THINGS TO COME’!</vt:lpstr>
      <vt:lpstr>THE ARMY OF GUSTAVAS ADOLPHUS</vt:lpstr>
      <vt:lpstr>IMPACT OF THE THIRTY YEARS WAR</vt:lpstr>
      <vt:lpstr>.OTTOMAN THREAT</vt:lpstr>
      <vt:lpstr>OTTOMANS</vt:lpstr>
      <vt:lpstr>LEPANTO</vt:lpstr>
      <vt:lpstr>OTTOMANS</vt:lpstr>
      <vt:lpstr>VIENNA - 1683</vt:lpstr>
      <vt:lpstr>Rise of France</vt:lpstr>
      <vt:lpstr>FORTIFICATIONS</vt:lpstr>
      <vt:lpstr>WARS OF LOUIS XIV</vt:lpstr>
      <vt:lpstr>LOUIS WARS - TACTICS</vt:lpstr>
      <vt:lpstr>VAUBAN (1633-1707)</vt:lpstr>
      <vt:lpstr>Fortress France - Montmedy</vt:lpstr>
      <vt:lpstr>Fortress France - Lille</vt:lpstr>
      <vt:lpstr>Fortress France - Charleroi </vt:lpstr>
      <vt:lpstr>SPANISH SUCCESSION</vt:lpstr>
      <vt:lpstr>WAR OF SPANISH SUCCESSION</vt:lpstr>
      <vt:lpstr>MARLBOROUGH</vt:lpstr>
      <vt:lpstr>BLENHEIM (BAVARIA) 1704</vt:lpstr>
      <vt:lpstr>Ramillies (Brabant) 1706</vt:lpstr>
      <vt:lpstr>OUDENARDE (FLANDERS) 1708</vt:lpstr>
      <vt:lpstr>MALPLAQUET (MONS) 1709</vt:lpstr>
      <vt:lpstr>WAR OF AUSTRIAN SUCCESSION 1740-48</vt:lpstr>
      <vt:lpstr>WAR OF AUSTRIAN SUCCESSION</vt:lpstr>
      <vt:lpstr>SEVEN YEARS WAR</vt:lpstr>
      <vt:lpstr>SEVEN YEARS WAR</vt:lpstr>
      <vt:lpstr>SEVEN YEARS WAR</vt:lpstr>
      <vt:lpstr>SEVEN YEARS WAR - IMPACT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Ahhi 4007 war in history</dc:title>
  <dc:creator>lestermason</dc:creator>
  <cp:lastModifiedBy>Lester Mason</cp:lastModifiedBy>
  <cp:revision>94</cp:revision>
  <cp:lastPrinted>2013-02-21T16:09:40Z</cp:lastPrinted>
  <dcterms:created xsi:type="dcterms:W3CDTF">2013-02-18T08:45:04Z</dcterms:created>
  <dcterms:modified xsi:type="dcterms:W3CDTF">2021-04-12T13:36:22Z</dcterms:modified>
</cp:coreProperties>
</file>