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1" r:id="rId3"/>
    <p:sldId id="260" r:id="rId4"/>
    <p:sldId id="273" r:id="rId5"/>
    <p:sldId id="274" r:id="rId6"/>
    <p:sldId id="257" r:id="rId7"/>
    <p:sldId id="259" r:id="rId8"/>
    <p:sldId id="265" r:id="rId9"/>
    <p:sldId id="258" r:id="rId10"/>
    <p:sldId id="261" r:id="rId11"/>
    <p:sldId id="262" r:id="rId12"/>
    <p:sldId id="263" r:id="rId13"/>
    <p:sldId id="264" r:id="rId14"/>
    <p:sldId id="267" r:id="rId15"/>
    <p:sldId id="266" r:id="rId16"/>
    <p:sldId id="268" r:id="rId17"/>
    <p:sldId id="269" r:id="rId18"/>
    <p:sldId id="270" r:id="rId19"/>
    <p:sldId id="272" r:id="rId20"/>
  </p:sldIdLst>
  <p:sldSz cx="12192000" cy="6858000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11/14/2017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11/14/2017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11/14/2017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11/14/2017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11/14/2017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11/14/2017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11/14/2017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11/14/2017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11/14/2017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11/14/2017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11/14/2017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11/14/2017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11/14/2017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Independent Project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WRITING THE BODY OF YOUR LITERATURE REVIEW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7988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Workshop – not lecture – so……..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you need to help you at this stage of your project?</a:t>
            </a:r>
          </a:p>
          <a:p>
            <a:r>
              <a:rPr lang="en-GB" dirty="0" smtClean="0"/>
              <a:t>Anonymous question and answer session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43400"/>
            <a:ext cx="12107333" cy="251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1108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3200" y="650388"/>
            <a:ext cx="10571998" cy="970450"/>
          </a:xfrm>
        </p:spPr>
        <p:txBody>
          <a:bodyPr/>
          <a:lstStyle/>
          <a:p>
            <a:r>
              <a:rPr lang="en-GB" dirty="0" smtClean="0"/>
              <a:t>The aim of the ‘main body’ </a:t>
            </a:r>
            <a:r>
              <a:rPr lang="en-GB" dirty="0"/>
              <a:t>of your literature review….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To provide </a:t>
            </a:r>
            <a:r>
              <a:rPr lang="en-GB" sz="3600" dirty="0"/>
              <a:t>detailed knowledge of </a:t>
            </a:r>
            <a:r>
              <a:rPr lang="en-GB" sz="3600" dirty="0" smtClean="0"/>
              <a:t>your chosen topic </a:t>
            </a:r>
            <a:r>
              <a:rPr lang="en-GB" sz="3600" dirty="0"/>
              <a:t>area</a:t>
            </a:r>
          </a:p>
        </p:txBody>
      </p:sp>
    </p:spTree>
    <p:extLst>
      <p:ext uri="{BB962C8B-B14F-4D97-AF65-F5344CB8AC3E}">
        <p14:creationId xmlns:p14="http://schemas.microsoft.com/office/powerpoint/2010/main" val="2734381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we become critical writers?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868" y="2442634"/>
            <a:ext cx="3895594" cy="363696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5700" y="2535767"/>
            <a:ext cx="4102099" cy="3704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813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critique research papers…..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 through exercises on moodle – will hone this skill further next week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17737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move on from the introduction…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Read through and </a:t>
            </a:r>
            <a:r>
              <a:rPr lang="en-GB" sz="3200" i="1" dirty="0" smtClean="0"/>
              <a:t>critique</a:t>
            </a:r>
            <a:r>
              <a:rPr lang="en-GB" sz="3200" dirty="0" smtClean="0"/>
              <a:t> good literature reviews on your subject area [more of this later!]</a:t>
            </a:r>
          </a:p>
          <a:p>
            <a:r>
              <a:rPr lang="en-GB" sz="3200" dirty="0" smtClean="0"/>
              <a:t>Summarize the research papers you read</a:t>
            </a:r>
          </a:p>
          <a:p>
            <a:r>
              <a:rPr lang="en-GB" sz="3200" dirty="0" smtClean="0"/>
              <a:t>Go </a:t>
            </a:r>
            <a:r>
              <a:rPr lang="en-GB" sz="3200" dirty="0"/>
              <a:t>to leading journals and search for the recent issues for the latest information on the topic area. </a:t>
            </a:r>
            <a:endParaRPr lang="en-GB" sz="3200" dirty="0" smtClean="0"/>
          </a:p>
        </p:txBody>
      </p:sp>
    </p:spTree>
    <p:extLst>
      <p:ext uri="{BB962C8B-B14F-4D97-AF65-F5344CB8AC3E}">
        <p14:creationId xmlns:p14="http://schemas.microsoft.com/office/powerpoint/2010/main" val="7507583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the main body of your literature review….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Use the references in those articles for "snowballing" </a:t>
            </a:r>
            <a:r>
              <a:rPr lang="en-GB" sz="2800" dirty="0" smtClean="0"/>
              <a:t>– feeding forward  - </a:t>
            </a:r>
            <a:r>
              <a:rPr lang="en-GB" sz="2800" dirty="0"/>
              <a:t>bouncing </a:t>
            </a:r>
            <a:r>
              <a:rPr lang="en-GB" sz="2800" dirty="0" smtClean="0"/>
              <a:t>back, </a:t>
            </a:r>
            <a:r>
              <a:rPr lang="en-GB" sz="2800" dirty="0"/>
              <a:t>and going through the history of the topic area.</a:t>
            </a:r>
          </a:p>
          <a:p>
            <a:endParaRPr lang="en-GB" sz="2800" dirty="0" smtClean="0"/>
          </a:p>
          <a:p>
            <a:r>
              <a:rPr lang="en-GB" sz="2800" dirty="0" smtClean="0"/>
              <a:t>From </a:t>
            </a:r>
            <a:r>
              <a:rPr lang="en-GB" sz="2800" dirty="0"/>
              <a:t>these articles it is possible to recognize names that reappear. They are often the leading people in the field. </a:t>
            </a:r>
          </a:p>
        </p:txBody>
      </p:sp>
    </p:spTree>
    <p:extLst>
      <p:ext uri="{BB962C8B-B14F-4D97-AF65-F5344CB8AC3E}">
        <p14:creationId xmlns:p14="http://schemas.microsoft.com/office/powerpoint/2010/main" val="32058691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Critique….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Evaluate the </a:t>
            </a:r>
            <a:r>
              <a:rPr lang="en-GB" sz="3200" dirty="0"/>
              <a:t>quality and relevance of what you </a:t>
            </a:r>
            <a:r>
              <a:rPr lang="en-GB" sz="3200" dirty="0" smtClean="0"/>
              <a:t>read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47234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986183" y="2256367"/>
            <a:ext cx="3638550" cy="3638550"/>
          </a:xfrm>
        </p:spPr>
      </p:pic>
      <p:sp>
        <p:nvSpPr>
          <p:cNvPr id="4" name="Title 3"/>
          <p:cNvSpPr>
            <a:spLocks noGrp="1"/>
          </p:cNvSpPr>
          <p:nvPr>
            <p:ph type="ctrTitle" idx="4294967295"/>
          </p:nvPr>
        </p:nvSpPr>
        <p:spPr>
          <a:xfrm>
            <a:off x="0" y="1449388"/>
            <a:ext cx="8195733" cy="2970212"/>
          </a:xfrm>
        </p:spPr>
        <p:txBody>
          <a:bodyPr/>
          <a:lstStyle/>
          <a:p>
            <a:r>
              <a:rPr lang="en-GB" dirty="0" smtClean="0"/>
              <a:t>Writing the main body of your literature review….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4294967295"/>
          </p:nvPr>
        </p:nvSpPr>
        <p:spPr>
          <a:xfrm>
            <a:off x="0" y="5281613"/>
            <a:ext cx="10572750" cy="434975"/>
          </a:xfrm>
        </p:spPr>
        <p:txBody>
          <a:bodyPr>
            <a:noAutofit/>
          </a:bodyPr>
          <a:lstStyle/>
          <a:p>
            <a:pPr marL="2171400" lvl="5" indent="0">
              <a:buNone/>
            </a:pPr>
            <a:r>
              <a:rPr lang="en-GB" sz="2200" dirty="0" smtClean="0">
                <a:solidFill>
                  <a:srgbClr val="FFFF00"/>
                </a:solidFill>
              </a:rPr>
              <a:t> </a:t>
            </a:r>
            <a:endParaRPr lang="en-GB" sz="2200" dirty="0" smtClean="0"/>
          </a:p>
          <a:p>
            <a:pPr marL="0" indent="0">
              <a:buNone/>
            </a:pPr>
            <a:r>
              <a:rPr lang="en-GB" sz="2800" dirty="0" smtClean="0"/>
              <a:t>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101681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the main body of your literature review….</a:t>
            </a:r>
          </a:p>
        </p:txBody>
      </p:sp>
      <p:sp>
        <p:nvSpPr>
          <p:cNvPr id="9" name="Rectangle 8"/>
          <p:cNvSpPr/>
          <p:nvPr/>
        </p:nvSpPr>
        <p:spPr>
          <a:xfrm>
            <a:off x="152400" y="2505839"/>
            <a:ext cx="12192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 smtClean="0">
                <a:latin typeface="Arial" panose="020B0604020202020204" pitchFamily="34" charset="0"/>
              </a:rPr>
              <a:t> Think which way you are going…………….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2400" dirty="0" smtClean="0">
              <a:latin typeface="Arial" panose="020B0604020202020204" pitchFamily="34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498" y="3261167"/>
            <a:ext cx="3613235" cy="263163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1951" y="3261167"/>
            <a:ext cx="3511296" cy="2707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7291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the main body of your literature review….</a:t>
            </a:r>
          </a:p>
        </p:txBody>
      </p:sp>
      <p:sp>
        <p:nvSpPr>
          <p:cNvPr id="3" name="Rectangle 2"/>
          <p:cNvSpPr/>
          <p:nvPr/>
        </p:nvSpPr>
        <p:spPr>
          <a:xfrm>
            <a:off x="810001" y="2545140"/>
            <a:ext cx="951086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3600" dirty="0">
                <a:latin typeface="Arial" panose="020B0604020202020204" pitchFamily="34" charset="0"/>
              </a:rPr>
              <a:t>Do: Understand that a well written literature review must </a:t>
            </a:r>
            <a:r>
              <a:rPr lang="en-GB" sz="3600" dirty="0">
                <a:solidFill>
                  <a:srgbClr val="FFFF00"/>
                </a:solidFill>
                <a:latin typeface="Arial" panose="020B0604020202020204" pitchFamily="34" charset="0"/>
              </a:rPr>
              <a:t>evaluate</a:t>
            </a:r>
            <a:r>
              <a:rPr lang="en-GB" sz="3600" dirty="0">
                <a:latin typeface="Arial" panose="020B0604020202020204" pitchFamily="34" charset="0"/>
              </a:rPr>
              <a:t> the </a:t>
            </a:r>
            <a:r>
              <a:rPr lang="en-GB" sz="3600" dirty="0">
                <a:solidFill>
                  <a:srgbClr val="FFFF00"/>
                </a:solidFill>
                <a:latin typeface="Arial" panose="020B0604020202020204" pitchFamily="34" charset="0"/>
              </a:rPr>
              <a:t>literature</a:t>
            </a:r>
            <a:r>
              <a:rPr lang="en-GB" sz="3600" dirty="0">
                <a:latin typeface="Arial" panose="020B0604020202020204" pitchFamily="34" charset="0"/>
              </a:rPr>
              <a:t>, must </a:t>
            </a:r>
            <a:r>
              <a:rPr lang="en-GB" sz="3600" dirty="0">
                <a:solidFill>
                  <a:srgbClr val="FFFF00"/>
                </a:solidFill>
                <a:latin typeface="Arial" panose="020B0604020202020204" pitchFamily="34" charset="0"/>
              </a:rPr>
              <a:t>speak generally</a:t>
            </a:r>
            <a:r>
              <a:rPr lang="en-GB" sz="3600" dirty="0">
                <a:latin typeface="Arial" panose="020B0604020202020204" pitchFamily="34" charset="0"/>
              </a:rPr>
              <a:t>, </a:t>
            </a:r>
            <a:r>
              <a:rPr lang="en-GB" sz="3600" dirty="0">
                <a:solidFill>
                  <a:srgbClr val="FFFF00"/>
                </a:solidFill>
                <a:latin typeface="Arial" panose="020B0604020202020204" pitchFamily="34" charset="0"/>
              </a:rPr>
              <a:t>highlighting </a:t>
            </a:r>
            <a:r>
              <a:rPr lang="en-GB" sz="3600" dirty="0" smtClean="0">
                <a:solidFill>
                  <a:srgbClr val="FFFF00"/>
                </a:solidFill>
                <a:latin typeface="Arial" panose="020B0604020202020204" pitchFamily="34" charset="0"/>
              </a:rPr>
              <a:t>general </a:t>
            </a:r>
            <a:r>
              <a:rPr lang="en-GB" sz="3600" dirty="0">
                <a:solidFill>
                  <a:srgbClr val="FFFF00"/>
                </a:solidFill>
                <a:latin typeface="Arial" panose="020B0604020202020204" pitchFamily="34" charset="0"/>
              </a:rPr>
              <a:t>concepts </a:t>
            </a:r>
            <a:r>
              <a:rPr lang="en-GB" sz="3600" dirty="0">
                <a:latin typeface="Arial" panose="020B0604020202020204" pitchFamily="34" charset="0"/>
              </a:rPr>
              <a:t>you have been able to lift from all the articles, and </a:t>
            </a:r>
            <a:r>
              <a:rPr lang="en-GB" sz="3600" dirty="0">
                <a:solidFill>
                  <a:srgbClr val="FFFF00"/>
                </a:solidFill>
                <a:latin typeface="Arial" panose="020B0604020202020204" pitchFamily="34" charset="0"/>
              </a:rPr>
              <a:t>you must be able to evaluate and critically analyse each one</a:t>
            </a:r>
            <a:r>
              <a:rPr lang="en-GB" sz="3600" dirty="0">
                <a:latin typeface="Arial" panose="020B0604020202020204" pitchFamily="34" charset="0"/>
              </a:rPr>
              <a:t>, then </a:t>
            </a:r>
            <a:r>
              <a:rPr lang="en-GB" sz="3600" dirty="0">
                <a:solidFill>
                  <a:srgbClr val="FFFF00"/>
                </a:solidFill>
                <a:latin typeface="Arial" panose="020B0604020202020204" pitchFamily="34" charset="0"/>
              </a:rPr>
              <a:t>link</a:t>
            </a:r>
            <a:r>
              <a:rPr lang="en-GB" sz="3600" dirty="0">
                <a:latin typeface="Arial" panose="020B0604020202020204" pitchFamily="34" charset="0"/>
              </a:rPr>
              <a:t> and make a flow of ideas.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1414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title" idx="4294967295"/>
          </p:nvPr>
        </p:nvSpPr>
        <p:spPr>
          <a:xfrm>
            <a:off x="0" y="447675"/>
            <a:ext cx="10572750" cy="969963"/>
          </a:xfrm>
        </p:spPr>
        <p:txBody>
          <a:bodyPr/>
          <a:lstStyle/>
          <a:p>
            <a:r>
              <a:rPr lang="en-GB" dirty="0" smtClean="0"/>
              <a:t>So, this ……………………………</a:t>
            </a:r>
            <a:endParaRPr lang="en-GB" dirty="0"/>
          </a:p>
        </p:txBody>
      </p:sp>
      <p:pic>
        <p:nvPicPr>
          <p:cNvPr id="17" name="Content Placeholder 16"/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5458" y="2374900"/>
            <a:ext cx="4752975" cy="3638550"/>
          </a:xfrm>
        </p:spPr>
      </p:pic>
      <p:sp>
        <p:nvSpPr>
          <p:cNvPr id="3" name="Rectangle 2"/>
          <p:cNvSpPr/>
          <p:nvPr/>
        </p:nvSpPr>
        <p:spPr>
          <a:xfrm>
            <a:off x="810000" y="2937933"/>
            <a:ext cx="492193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 smtClean="0">
                <a:latin typeface="Arial" panose="020B0604020202020204" pitchFamily="34" charset="0"/>
              </a:rPr>
              <a:t> 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976163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447675"/>
            <a:ext cx="10572750" cy="969963"/>
          </a:xfrm>
        </p:spPr>
        <p:txBody>
          <a:bodyPr/>
          <a:lstStyle/>
          <a:p>
            <a:r>
              <a:rPr lang="en-GB" dirty="0" smtClean="0"/>
              <a:t> or this ……………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7984" y="2383367"/>
            <a:ext cx="5060950" cy="3638550"/>
          </a:xfrm>
        </p:spPr>
      </p:pic>
    </p:spTree>
    <p:extLst>
      <p:ext uri="{BB962C8B-B14F-4D97-AF65-F5344CB8AC3E}">
        <p14:creationId xmlns:p14="http://schemas.microsoft.com/office/powerpoint/2010/main" val="1496453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Themes will begin to emerge…..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9609" y="3060421"/>
            <a:ext cx="5194300" cy="2843242"/>
          </a:xfrm>
        </p:spPr>
      </p:pic>
    </p:spTree>
    <p:extLst>
      <p:ext uri="{BB962C8B-B14F-4D97-AF65-F5344CB8AC3E}">
        <p14:creationId xmlns:p14="http://schemas.microsoft.com/office/powerpoint/2010/main" val="41289909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 have to create the bigger picture…..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Lots of pieces of information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156" y="2924969"/>
            <a:ext cx="3810000" cy="2762250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691318" cy="576262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Made into a cohesive, identifiable picture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899" y="2890573"/>
            <a:ext cx="3291034" cy="3109912"/>
          </a:xfrm>
        </p:spPr>
      </p:pic>
    </p:spTree>
    <p:extLst>
      <p:ext uri="{BB962C8B-B14F-4D97-AF65-F5344CB8AC3E}">
        <p14:creationId xmlns:p14="http://schemas.microsoft.com/office/powerpoint/2010/main" val="17374958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Evaluating sources …..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Some tips on evaluating sources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2042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Compare and contrast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  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6187414" y="2751138"/>
            <a:ext cx="5809853" cy="3109913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16100"/>
            <a:ext cx="12192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949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10000" y="0"/>
            <a:ext cx="10571998" cy="1417638"/>
          </a:xfrm>
        </p:spPr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</a:t>
            </a:r>
            <a:r>
              <a:rPr lang="en-GB" sz="4400" dirty="0" smtClean="0"/>
              <a:t>Can you identify important features in literature reviews?</a:t>
            </a:r>
            <a:endParaRPr lang="en-GB" dirty="0"/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5893523"/>
              </p:ext>
            </p:extLst>
          </p:nvPr>
        </p:nvGraphicFramePr>
        <p:xfrm>
          <a:off x="818773" y="2184400"/>
          <a:ext cx="10563225" cy="43688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563225"/>
              </a:tblGrid>
              <a:tr h="4368800">
                <a:tc>
                  <a:txBody>
                    <a:bodyPr/>
                    <a:lstStyle/>
                    <a:p>
                      <a:pPr algn="l">
                        <a:spcAft>
                          <a:spcPts val="300"/>
                        </a:spcAft>
                      </a:pPr>
                      <a:r>
                        <a:rPr lang="en-GB" sz="1100" dirty="0" smtClean="0">
                          <a:effectLst/>
                        </a:rPr>
                        <a:t> </a:t>
                      </a:r>
                      <a:endParaRPr lang="en-GB" sz="1200" dirty="0">
                        <a:effectLst/>
                      </a:endParaRPr>
                    </a:p>
                    <a:p>
                      <a:pPr marL="742950" lvl="1" indent="-285750" algn="l">
                        <a:spcAft>
                          <a:spcPts val="300"/>
                        </a:spcAft>
                        <a:buFont typeface="Arial" panose="020B0604020202020204" pitchFamily="34" charset="0"/>
                        <a:buChar char="•"/>
                        <a:tabLst>
                          <a:tab pos="914400" algn="l"/>
                        </a:tabLst>
                      </a:pPr>
                      <a:r>
                        <a:rPr lang="en-GB" sz="3600" b="1" u="none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36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>
                        <a:spcAft>
                          <a:spcPts val="300"/>
                        </a:spcAft>
                      </a:pPr>
                      <a:r>
                        <a:rPr lang="en-GB" sz="3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3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14300" marR="114300" marT="0" marB="0"/>
                </a:tc>
              </a:tr>
            </a:tbl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773" y="2184399"/>
            <a:ext cx="10399560" cy="436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185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we mean by ‘Authorial voice’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" y="1905000"/>
            <a:ext cx="12115800" cy="4893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8775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1602</TotalTime>
  <Words>352</Words>
  <Application>Microsoft Office PowerPoint</Application>
  <PresentationFormat>Widescreen</PresentationFormat>
  <Paragraphs>51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Century Gothic</vt:lpstr>
      <vt:lpstr>Times New Roman</vt:lpstr>
      <vt:lpstr>Wingdings</vt:lpstr>
      <vt:lpstr>Wingdings 2</vt:lpstr>
      <vt:lpstr>Quotable</vt:lpstr>
      <vt:lpstr>Independent Project</vt:lpstr>
      <vt:lpstr>Workshop – not lecture – so……..</vt:lpstr>
      <vt:lpstr>The aim of the ‘main body’ of your literature review….</vt:lpstr>
      <vt:lpstr>How do we become critical writers?</vt:lpstr>
      <vt:lpstr>How to critique research papers…..</vt:lpstr>
      <vt:lpstr>How to move on from the introduction…</vt:lpstr>
      <vt:lpstr>Writing the main body of your literature review….</vt:lpstr>
      <vt:lpstr>Critique….</vt:lpstr>
      <vt:lpstr>Writing the main body of your literature review….</vt:lpstr>
      <vt:lpstr>Writing the main body of your literature review….</vt:lpstr>
      <vt:lpstr>Writing the main body of your literature review….</vt:lpstr>
      <vt:lpstr>So, this ……………………………</vt:lpstr>
      <vt:lpstr> or this ……………</vt:lpstr>
      <vt:lpstr>Themes will begin to emerge…..</vt:lpstr>
      <vt:lpstr>You have to create the bigger picture…..</vt:lpstr>
      <vt:lpstr> Evaluating sources ….. </vt:lpstr>
      <vt:lpstr>Compare and contrast</vt:lpstr>
      <vt:lpstr>      Can you identify important features in literature reviews?</vt:lpstr>
      <vt:lpstr>What do we mean by ‘Authorial voice’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</dc:title>
  <dc:creator>Beverly</dc:creator>
  <cp:lastModifiedBy>Beverly Cole</cp:lastModifiedBy>
  <cp:revision>21</cp:revision>
  <cp:lastPrinted>2017-11-14T12:07:44Z</cp:lastPrinted>
  <dcterms:created xsi:type="dcterms:W3CDTF">2017-10-06T07:05:50Z</dcterms:created>
  <dcterms:modified xsi:type="dcterms:W3CDTF">2017-11-14T12:10:08Z</dcterms:modified>
</cp:coreProperties>
</file>