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Lst>
  <p:notesMasterIdLst>
    <p:notesMasterId r:id="rId3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Lst>
  <p:sldSz cx="12192000" cy="6858000"/>
  <p:notesSz cx="6858000" cy="9144000"/>
  <p:embeddedFontLst>
    <p:embeddedFont>
      <p:font typeface="Open Sans" panose="020B0606030504020204" pitchFamily="34" charset="0"/>
      <p:regular r:id="rId36"/>
      <p:bold r:id="rId37"/>
      <p:italic r:id="rId38"/>
      <p:boldItalic r:id="rId39"/>
    </p:embeddedFont>
    <p:embeddedFont>
      <p:font typeface="PT Sans" panose="020B0503020203020204" pitchFamily="34" charset="0"/>
      <p:regular r:id="rId40"/>
      <p:bold r:id="rId41"/>
      <p:italic r:id="rId42"/>
      <p:boldItalic r:id="rId43"/>
    </p:embeddedFont>
    <p:embeddedFont>
      <p:font typeface="Quattrocento Sans" panose="020B0502050000020003" pitchFamily="34" charset="0"/>
      <p:regular r:id="rId44"/>
      <p:bold r:id="rId45"/>
      <p:italic r:id="rId46"/>
      <p:boldItalic r:id="rId4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0" roundtripDataSignature="AMtx7mgCUB/BhlJJcXTHpPQdddqd31Mey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83A17-5949-A400-33D4-812F7F0337DF}" v="8" dt="2025-10-13T08:54:45.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4.fntdata"/><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7.fntdata"/><Relationship Id="rId47" Type="http://schemas.openxmlformats.org/officeDocument/2006/relationships/font" Target="fonts/font12.fntdata"/><Relationship Id="rId50" Type="http://customschemas.google.com/relationships/presentationmetadata" Target="metadata"/><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9.fntdata"/><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43" Type="http://schemas.openxmlformats.org/officeDocument/2006/relationships/font" Target="fonts/font8.fntdata"/><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8.xml"/><Relationship Id="rId41" Type="http://schemas.openxmlformats.org/officeDocument/2006/relationships/font" Target="fonts/font6.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7EF83A17-5949-A400-33D4-812F7F0337DF}"/>
    <pc:docChg chg="modSld">
      <pc:chgData name="Justin Evans" userId="S::j.d.evans@uwtsd.ac.uk::2ee3c1af-825e-450d-8b1e-d59252291e99" providerId="AD" clId="Web-{7EF83A17-5949-A400-33D4-812F7F0337DF}" dt="2025-10-13T08:54:43.056" v="24" actId="20577"/>
      <pc:docMkLst>
        <pc:docMk/>
      </pc:docMkLst>
      <pc:sldChg chg="modNotes">
        <pc:chgData name="Justin Evans" userId="S::j.d.evans@uwtsd.ac.uk::2ee3c1af-825e-450d-8b1e-d59252291e99" providerId="AD" clId="Web-{7EF83A17-5949-A400-33D4-812F7F0337DF}" dt="2025-10-13T08:49:21.990" v="7"/>
        <pc:sldMkLst>
          <pc:docMk/>
          <pc:sldMk cId="0" sldId="275"/>
        </pc:sldMkLst>
      </pc:sldChg>
      <pc:sldChg chg="modNotes">
        <pc:chgData name="Justin Evans" userId="S::j.d.evans@uwtsd.ac.uk::2ee3c1af-825e-450d-8b1e-d59252291e99" providerId="AD" clId="Web-{7EF83A17-5949-A400-33D4-812F7F0337DF}" dt="2025-10-13T08:51:19.312" v="13"/>
        <pc:sldMkLst>
          <pc:docMk/>
          <pc:sldMk cId="0" sldId="277"/>
        </pc:sldMkLst>
      </pc:sldChg>
      <pc:sldChg chg="modSp modNotes">
        <pc:chgData name="Justin Evans" userId="S::j.d.evans@uwtsd.ac.uk::2ee3c1af-825e-450d-8b1e-d59252291e99" providerId="AD" clId="Web-{7EF83A17-5949-A400-33D4-812F7F0337DF}" dt="2025-10-13T08:53:40.570" v="19"/>
        <pc:sldMkLst>
          <pc:docMk/>
          <pc:sldMk cId="0" sldId="279"/>
        </pc:sldMkLst>
        <pc:spChg chg="mod">
          <ac:chgData name="Justin Evans" userId="S::j.d.evans@uwtsd.ac.uk::2ee3c1af-825e-450d-8b1e-d59252291e99" providerId="AD" clId="Web-{7EF83A17-5949-A400-33D4-812F7F0337DF}" dt="2025-10-13T08:52:59.036" v="14" actId="20577"/>
          <ac:spMkLst>
            <pc:docMk/>
            <pc:sldMk cId="0" sldId="279"/>
            <ac:spMk id="349" creationId="{00000000-0000-0000-0000-000000000000}"/>
          </ac:spMkLst>
        </pc:spChg>
      </pc:sldChg>
      <pc:sldChg chg="modSp">
        <pc:chgData name="Justin Evans" userId="S::j.d.evans@uwtsd.ac.uk::2ee3c1af-825e-450d-8b1e-d59252291e99" providerId="AD" clId="Web-{7EF83A17-5949-A400-33D4-812F7F0337DF}" dt="2025-10-13T08:54:43.056" v="24" actId="20577"/>
        <pc:sldMkLst>
          <pc:docMk/>
          <pc:sldMk cId="0" sldId="286"/>
        </pc:sldMkLst>
        <pc:spChg chg="mod">
          <ac:chgData name="Justin Evans" userId="S::j.d.evans@uwtsd.ac.uk::2ee3c1af-825e-450d-8b1e-d59252291e99" providerId="AD" clId="Web-{7EF83A17-5949-A400-33D4-812F7F0337DF}" dt="2025-10-13T08:54:43.056" v="24" actId="20577"/>
          <ac:spMkLst>
            <pc:docMk/>
            <pc:sldMk cId="0" sldId="286"/>
            <ac:spMk id="40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 name="Google Shape;15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GB"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R.P. was something that was developed in disciplines such as teaching, medicine and social work as a way to learn from real life experiences.</a:t>
            </a:r>
            <a:endParaRPr/>
          </a:p>
          <a:p>
            <a:pPr marL="0" lvl="0" indent="0" algn="l" rtl="0">
              <a:spcBef>
                <a:spcPts val="0"/>
              </a:spcBef>
              <a:spcAft>
                <a:spcPts val="0"/>
              </a:spcAft>
              <a:buNone/>
            </a:pPr>
            <a:r>
              <a:rPr lang="en-GB"/>
              <a:t>Over time many other areas have adopted the principles of reflective practice, including universities, Police , business etc.</a:t>
            </a:r>
            <a:endParaRPr/>
          </a:p>
        </p:txBody>
      </p:sp>
      <p:sp>
        <p:nvSpPr>
          <p:cNvPr id="167" name="Google Shape;16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R.P is a very personal thing and different people will define it in different ways.</a:t>
            </a:r>
            <a:endParaRPr/>
          </a:p>
          <a:p>
            <a:pPr marL="0" lvl="0" indent="0" algn="l" rtl="0">
              <a:spcBef>
                <a:spcPts val="0"/>
              </a:spcBef>
              <a:spcAft>
                <a:spcPts val="0"/>
              </a:spcAft>
              <a:buNone/>
            </a:pPr>
            <a:r>
              <a:rPr lang="en-GB"/>
              <a:t>There is NO one correct way of defining what it is or how it should be done as a lot of the process depends on your own circumstances.</a:t>
            </a:r>
            <a:endParaRPr/>
          </a:p>
        </p:txBody>
      </p:sp>
      <p:sp>
        <p:nvSpPr>
          <p:cNvPr id="176" name="Google Shape;17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Source:  Taken from University of Cambridge , Study Skills</a:t>
            </a:r>
            <a:endParaRPr/>
          </a:p>
          <a:p>
            <a:pPr marL="0" lvl="0" indent="0" algn="l" rtl="0">
              <a:spcBef>
                <a:spcPts val="0"/>
              </a:spcBef>
              <a:spcAft>
                <a:spcPts val="0"/>
              </a:spcAft>
              <a:buNone/>
            </a:pPr>
            <a:endParaRPr/>
          </a:p>
          <a:p>
            <a:pPr marL="0" lvl="0" indent="0" algn="l" rtl="0">
              <a:spcBef>
                <a:spcPts val="0"/>
              </a:spcBef>
              <a:spcAft>
                <a:spcPts val="0"/>
              </a:spcAft>
              <a:buNone/>
            </a:pPr>
            <a:r>
              <a:rPr lang="en-GB" b="1"/>
              <a:t>So what do you think are the ADVANTAGES of reflective practice – answers in the chat.</a:t>
            </a:r>
            <a:endParaRPr/>
          </a:p>
          <a:p>
            <a:pPr marL="0" lvl="0" indent="0" algn="l" rtl="0">
              <a:spcBef>
                <a:spcPts val="0"/>
              </a:spcBef>
              <a:spcAft>
                <a:spcPts val="0"/>
              </a:spcAft>
              <a:buNone/>
            </a:pPr>
            <a:endParaRPr/>
          </a:p>
          <a:p>
            <a:pPr marL="0" lvl="0" indent="0" algn="l" rtl="0">
              <a:spcBef>
                <a:spcPts val="0"/>
              </a:spcBef>
              <a:spcAft>
                <a:spcPts val="0"/>
              </a:spcAft>
              <a:buNone/>
            </a:pPr>
            <a:r>
              <a:rPr lang="en-GB"/>
              <a:t>It has many benefits at both a personal and professional level and can help you focus on planning for future experiences.</a:t>
            </a:r>
            <a:endParaRPr/>
          </a:p>
          <a:p>
            <a:pPr marL="0" lvl="0" indent="0" algn="l" rtl="0">
              <a:spcBef>
                <a:spcPts val="0"/>
              </a:spcBef>
              <a:spcAft>
                <a:spcPts val="0"/>
              </a:spcAft>
              <a:buNone/>
            </a:pPr>
            <a:endParaRPr/>
          </a:p>
          <a:p>
            <a:pPr marL="0" lvl="0" indent="0" algn="l" rtl="0">
              <a:spcBef>
                <a:spcPts val="0"/>
              </a:spcBef>
              <a:spcAft>
                <a:spcPts val="0"/>
              </a:spcAft>
              <a:buNone/>
            </a:pPr>
            <a:r>
              <a:rPr lang="en-GB"/>
              <a:t>1. Allows you to look at the bigger picture – e.g. within studying or professionally we can become too focused – RP allows you to think about your goals and your plans for the future</a:t>
            </a:r>
            <a:endParaRPr/>
          </a:p>
          <a:p>
            <a:pPr marL="0" lvl="0" indent="0" algn="l" rtl="0">
              <a:spcBef>
                <a:spcPts val="0"/>
              </a:spcBef>
              <a:spcAft>
                <a:spcPts val="0"/>
              </a:spcAft>
              <a:buNone/>
            </a:pPr>
            <a:r>
              <a:rPr lang="en-GB"/>
              <a:t>2. Identifies areas of improvement/development – in the workplace it can give you the opportunity to think upon areas that you can work upon as well as well as what you are doing well.</a:t>
            </a:r>
            <a:endParaRPr/>
          </a:p>
          <a:p>
            <a:pPr marL="0" lvl="0" indent="0" algn="l" rtl="0">
              <a:spcBef>
                <a:spcPts val="0"/>
              </a:spcBef>
              <a:spcAft>
                <a:spcPts val="0"/>
              </a:spcAft>
              <a:buNone/>
            </a:pPr>
            <a:r>
              <a:rPr lang="en-GB"/>
              <a:t>3. Be more creative and try new things – easy to get stuck in a rut and it can be helpful to think about what you are doing and why you are doing it. This can spark new ideas from different perspective.</a:t>
            </a:r>
            <a:endParaRPr/>
          </a:p>
          <a:p>
            <a:pPr marL="0" lvl="0" indent="0" algn="l" rtl="0">
              <a:spcBef>
                <a:spcPts val="0"/>
              </a:spcBef>
              <a:spcAft>
                <a:spcPts val="0"/>
              </a:spcAft>
              <a:buNone/>
            </a:pPr>
            <a:r>
              <a:rPr lang="en-GB"/>
              <a:t>4. Challenge some assumptions about people and situations – human nature to make assumptions about people and situations. Taking a step back and reflecting can help you challenge those assumptions </a:t>
            </a:r>
            <a:endParaRPr/>
          </a:p>
          <a:p>
            <a:pPr marL="0" lvl="0" indent="0" algn="l" rtl="0">
              <a:spcBef>
                <a:spcPts val="0"/>
              </a:spcBef>
              <a:spcAft>
                <a:spcPts val="0"/>
              </a:spcAft>
              <a:buNone/>
            </a:pPr>
            <a:r>
              <a:rPr lang="en-GB"/>
              <a:t>5. Key part of emotional intelligence – the ability to understand and remain in control of our emotions. Useful skill to have for your own well being and working with others.</a:t>
            </a:r>
            <a:endParaRPr/>
          </a:p>
          <a:p>
            <a:pPr marL="0" lvl="0" indent="0" algn="l" rtl="0">
              <a:spcBef>
                <a:spcPts val="0"/>
              </a:spcBef>
              <a:spcAft>
                <a:spcPts val="0"/>
              </a:spcAft>
              <a:buNone/>
            </a:pPr>
            <a:r>
              <a:rPr lang="en-GB"/>
              <a:t>6. Helps maintain a healthy work/life balance – offers a defined process for thinking through things. Learn from them and move on rather than dwelling on what happened.</a:t>
            </a:r>
            <a:endParaRPr/>
          </a:p>
          <a:p>
            <a:pPr marL="0" lvl="0" indent="0" algn="l" rtl="0">
              <a:spcBef>
                <a:spcPts val="0"/>
              </a:spcBef>
              <a:spcAft>
                <a:spcPts val="0"/>
              </a:spcAft>
              <a:buNone/>
            </a:pPr>
            <a:r>
              <a:rPr lang="en-GB"/>
              <a:t>7. Issues of self talk – little voice in head which reminds us of all the things we could have done better. Reflecting on an experience can help put this voice to use as we learn from what we have done and move on</a:t>
            </a:r>
            <a:endParaRPr/>
          </a:p>
          <a:p>
            <a:pPr marL="0" lvl="0" indent="0" algn="l" rtl="0">
              <a:spcBef>
                <a:spcPts val="0"/>
              </a:spcBef>
              <a:spcAft>
                <a:spcPts val="0"/>
              </a:spcAft>
              <a:buNone/>
            </a:pPr>
            <a:endParaRPr/>
          </a:p>
        </p:txBody>
      </p:sp>
      <p:sp>
        <p:nvSpPr>
          <p:cNvPr id="185" name="Google Shape;18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Now you know what reflection is and its benefits – how do you actually do it?</a:t>
            </a:r>
            <a:endParaRPr/>
          </a:p>
          <a:p>
            <a:pPr marL="0" lvl="0" indent="0" algn="l" rtl="0">
              <a:spcBef>
                <a:spcPts val="0"/>
              </a:spcBef>
              <a:spcAft>
                <a:spcPts val="0"/>
              </a:spcAft>
              <a:buNone/>
            </a:pPr>
            <a:endParaRPr/>
          </a:p>
          <a:p>
            <a:pPr marL="0" lvl="0" indent="0" algn="l" rtl="0">
              <a:spcBef>
                <a:spcPts val="0"/>
              </a:spcBef>
              <a:spcAft>
                <a:spcPts val="0"/>
              </a:spcAft>
              <a:buNone/>
            </a:pPr>
            <a:r>
              <a:rPr lang="en-GB" b="1"/>
              <a:t>Anybody want to share how they use reflective practice?</a:t>
            </a:r>
            <a:endParaRPr b="1"/>
          </a:p>
          <a:p>
            <a:pPr marL="0" lvl="0" indent="0" algn="l" rtl="0">
              <a:spcBef>
                <a:spcPts val="0"/>
              </a:spcBef>
              <a:spcAft>
                <a:spcPts val="0"/>
              </a:spcAft>
              <a:buNone/>
            </a:pPr>
            <a:r>
              <a:rPr lang="en-GB" b="1"/>
              <a:t>Give examples</a:t>
            </a:r>
            <a:endParaRPr/>
          </a:p>
          <a:p>
            <a:pPr marL="0" lvl="0" indent="0" algn="l" rtl="0">
              <a:spcBef>
                <a:spcPts val="0"/>
              </a:spcBef>
              <a:spcAft>
                <a:spcPts val="0"/>
              </a:spcAft>
              <a:buNone/>
            </a:pPr>
            <a:endParaRPr/>
          </a:p>
          <a:p>
            <a:pPr marL="0" lvl="0" indent="0" algn="l" rtl="0">
              <a:spcBef>
                <a:spcPts val="0"/>
              </a:spcBef>
              <a:spcAft>
                <a:spcPts val="0"/>
              </a:spcAft>
              <a:buNone/>
            </a:pPr>
            <a:r>
              <a:rPr lang="en-GB"/>
              <a:t>Not one clear way of doing it – you have to find what works for you – it’s a personal process and journey</a:t>
            </a:r>
            <a:endParaRPr/>
          </a:p>
          <a:p>
            <a:pPr marL="0" lvl="0" indent="0" algn="l" rtl="0">
              <a:spcBef>
                <a:spcPts val="0"/>
              </a:spcBef>
              <a:spcAft>
                <a:spcPts val="0"/>
              </a:spcAft>
              <a:buNone/>
            </a:pPr>
            <a:endParaRPr/>
          </a:p>
          <a:p>
            <a:pPr marL="0" lvl="0" indent="0" algn="l" rtl="0">
              <a:spcBef>
                <a:spcPts val="0"/>
              </a:spcBef>
              <a:spcAft>
                <a:spcPts val="0"/>
              </a:spcAft>
              <a:buNone/>
            </a:pPr>
            <a:r>
              <a:rPr lang="en-GB"/>
              <a:t>Speak out loud</a:t>
            </a:r>
            <a:endParaRPr/>
          </a:p>
          <a:p>
            <a:pPr marL="0" lvl="0" indent="0" algn="l" rtl="0">
              <a:spcBef>
                <a:spcPts val="0"/>
              </a:spcBef>
              <a:spcAft>
                <a:spcPts val="0"/>
              </a:spcAft>
              <a:buNone/>
            </a:pPr>
            <a:r>
              <a:rPr lang="en-GB"/>
              <a:t>Write it  down</a:t>
            </a:r>
            <a:endParaRPr/>
          </a:p>
          <a:p>
            <a:pPr marL="0" lvl="0" indent="0" algn="l" rtl="0">
              <a:spcBef>
                <a:spcPts val="0"/>
              </a:spcBef>
              <a:spcAft>
                <a:spcPts val="0"/>
              </a:spcAft>
              <a:buNone/>
            </a:pPr>
            <a:r>
              <a:rPr lang="en-GB" b="1"/>
              <a:t>But </a:t>
            </a:r>
            <a:endParaRPr/>
          </a:p>
          <a:p>
            <a:pPr marL="0" lvl="0" indent="0" algn="l" rtl="0">
              <a:spcBef>
                <a:spcPts val="0"/>
              </a:spcBef>
              <a:spcAft>
                <a:spcPts val="0"/>
              </a:spcAft>
              <a:buNone/>
            </a:pPr>
            <a:r>
              <a:rPr lang="en-GB"/>
              <a:t>Do it regularly – get into a habit</a:t>
            </a:r>
            <a:endParaRPr/>
          </a:p>
          <a:p>
            <a:pPr marL="0" lvl="0" indent="0" algn="l" rtl="0">
              <a:spcBef>
                <a:spcPts val="0"/>
              </a:spcBef>
              <a:spcAft>
                <a:spcPts val="0"/>
              </a:spcAft>
              <a:buNone/>
            </a:pPr>
            <a:endParaRPr/>
          </a:p>
          <a:p>
            <a:pPr marL="0" lvl="0" indent="0" algn="l" rtl="0">
              <a:spcBef>
                <a:spcPts val="0"/>
              </a:spcBef>
              <a:spcAft>
                <a:spcPts val="0"/>
              </a:spcAft>
              <a:buNone/>
            </a:pPr>
            <a:r>
              <a:rPr lang="en-GB"/>
              <a:t>Start with the basics</a:t>
            </a:r>
            <a:endParaRPr/>
          </a:p>
          <a:p>
            <a:pPr marL="0" lvl="0" indent="0" algn="l" rtl="0">
              <a:spcBef>
                <a:spcPts val="0"/>
              </a:spcBef>
              <a:spcAft>
                <a:spcPts val="0"/>
              </a:spcAft>
              <a:buNone/>
            </a:pPr>
            <a:r>
              <a:rPr lang="en-GB"/>
              <a:t>Think of a situation that you want to reflect on and then ask yourself these questions</a:t>
            </a:r>
            <a:endParaRPr/>
          </a:p>
        </p:txBody>
      </p:sp>
      <p:sp>
        <p:nvSpPr>
          <p:cNvPr id="194" name="Google Shape;194;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Hard to know where to start process if you are not use it. In your academic work you are expected to refer to theories, models etc.</a:t>
            </a:r>
            <a:endParaRPr/>
          </a:p>
          <a:p>
            <a:pPr marL="0" lvl="0" indent="0" algn="l" rtl="0">
              <a:spcBef>
                <a:spcPts val="0"/>
              </a:spcBef>
              <a:spcAft>
                <a:spcPts val="0"/>
              </a:spcAft>
              <a:buNone/>
            </a:pPr>
            <a:r>
              <a:rPr lang="en-GB"/>
              <a:t>Fortunately there are a number of models that you can use. </a:t>
            </a:r>
            <a:endParaRPr/>
          </a:p>
          <a:p>
            <a:pPr marL="0" lvl="0" indent="0" algn="l" rtl="0">
              <a:spcBef>
                <a:spcPts val="0"/>
              </a:spcBef>
              <a:spcAft>
                <a:spcPts val="0"/>
              </a:spcAft>
              <a:buNone/>
            </a:pPr>
            <a:r>
              <a:rPr lang="en-GB"/>
              <a:t>Search internet for more details of each one</a:t>
            </a:r>
            <a:endParaRPr/>
          </a:p>
          <a:p>
            <a:pPr marL="0" lvl="0" indent="0" algn="l" rtl="0">
              <a:spcBef>
                <a:spcPts val="0"/>
              </a:spcBef>
              <a:spcAft>
                <a:spcPts val="0"/>
              </a:spcAft>
              <a:buNone/>
            </a:pPr>
            <a:endParaRPr/>
          </a:p>
          <a:p>
            <a:pPr marL="228600" lvl="0" indent="-228600" algn="l" rtl="0">
              <a:spcBef>
                <a:spcPts val="0"/>
              </a:spcBef>
              <a:spcAft>
                <a:spcPts val="0"/>
              </a:spcAft>
              <a:buClr>
                <a:schemeClr val="dk1"/>
              </a:buClr>
              <a:buSzPts val="1200"/>
              <a:buFont typeface="Calibri"/>
              <a:buAutoNum type="arabicPeriod"/>
            </a:pPr>
            <a:r>
              <a:rPr lang="en-GB" b="1"/>
              <a:t>ERA Cycle </a:t>
            </a:r>
            <a:r>
              <a:rPr lang="en-GB"/>
              <a:t>– most simple model – 3 stages  (</a:t>
            </a:r>
            <a:r>
              <a:rPr lang="en-GB" b="0" i="0">
                <a:solidFill>
                  <a:srgbClr val="333333"/>
                </a:solidFill>
                <a:latin typeface="Arial"/>
                <a:ea typeface="Arial"/>
                <a:cs typeface="Arial"/>
                <a:sym typeface="Arial"/>
              </a:rPr>
              <a:t>Jasper, M. (2013). Beginning Reflective Practice. Andover: Cengage Learning)</a:t>
            </a:r>
            <a:endParaRPr/>
          </a:p>
          <a:p>
            <a:pPr marL="0" lvl="0" indent="0" algn="l" rtl="0">
              <a:spcBef>
                <a:spcPts val="0"/>
              </a:spcBef>
              <a:spcAft>
                <a:spcPts val="0"/>
              </a:spcAft>
              <a:buClr>
                <a:schemeClr val="dk1"/>
              </a:buClr>
              <a:buSzPts val="1200"/>
              <a:buFont typeface="Calibri"/>
              <a:buNone/>
            </a:pPr>
            <a:r>
              <a:rPr lang="en-GB"/>
              <a:t>EXPERIENCE – start with an experience work/personal, positive/negative, some thing new to us/been through before</a:t>
            </a:r>
            <a:endParaRPr/>
          </a:p>
          <a:p>
            <a:pPr marL="0" lvl="0" indent="0" algn="l" rtl="0">
              <a:spcBef>
                <a:spcPts val="0"/>
              </a:spcBef>
              <a:spcAft>
                <a:spcPts val="0"/>
              </a:spcAft>
              <a:buClr>
                <a:schemeClr val="dk1"/>
              </a:buClr>
              <a:buSzPts val="1200"/>
              <a:buFont typeface="Calibri"/>
              <a:buNone/>
            </a:pPr>
            <a:r>
              <a:rPr lang="en-GB"/>
              <a:t>REFLECTION – reflect on what happened – think through the experience, examine feelings, and decide on next step</a:t>
            </a:r>
            <a:endParaRPr/>
          </a:p>
          <a:p>
            <a:pPr marL="0" lvl="0" indent="0" algn="l" rtl="0">
              <a:spcBef>
                <a:spcPts val="0"/>
              </a:spcBef>
              <a:spcAft>
                <a:spcPts val="0"/>
              </a:spcAft>
              <a:buClr>
                <a:schemeClr val="dk1"/>
              </a:buClr>
              <a:buSzPts val="1200"/>
              <a:buFont typeface="Calibri"/>
              <a:buNone/>
            </a:pPr>
            <a:r>
              <a:rPr lang="en-GB"/>
              <a:t>ACTION – what we will do as a result of an experience will be different depending on the individual. This action will result in another experience and the cycle will continue.</a:t>
            </a: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chemeClr val="dk1"/>
              </a:buClr>
              <a:buSzPts val="1200"/>
              <a:buFont typeface="Calibri"/>
              <a:buNone/>
            </a:pPr>
            <a:endParaRPr/>
          </a:p>
          <a:p>
            <a:pPr marL="228600" lvl="0" indent="-152400" algn="l" rtl="0">
              <a:spcBef>
                <a:spcPts val="0"/>
              </a:spcBef>
              <a:spcAft>
                <a:spcPts val="0"/>
              </a:spcAft>
              <a:buClr>
                <a:schemeClr val="dk1"/>
              </a:buClr>
              <a:buSzPts val="1200"/>
              <a:buFont typeface="Calibri"/>
              <a:buNone/>
            </a:pPr>
            <a:endParaRPr/>
          </a:p>
        </p:txBody>
      </p:sp>
      <p:sp>
        <p:nvSpPr>
          <p:cNvPr id="202" name="Google Shape;20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2. Driscoll’s model</a:t>
            </a:r>
            <a:endParaRPr/>
          </a:p>
          <a:p>
            <a:pPr marL="0" lvl="0" indent="0" algn="l" rtl="0">
              <a:spcBef>
                <a:spcPts val="0"/>
              </a:spcBef>
              <a:spcAft>
                <a:spcPts val="0"/>
              </a:spcAft>
              <a:buNone/>
            </a:pPr>
            <a:r>
              <a:rPr lang="en-GB"/>
              <a:t>Developed in mid 1990’s – based on 3 ‘what’s questions asked by Terry BORTON in 1970’s</a:t>
            </a:r>
            <a:endParaRPr/>
          </a:p>
          <a:p>
            <a:pPr marL="0" lvl="0" indent="0" algn="l" rtl="0">
              <a:spcBef>
                <a:spcPts val="0"/>
              </a:spcBef>
              <a:spcAft>
                <a:spcPts val="0"/>
              </a:spcAft>
              <a:buNone/>
            </a:pPr>
            <a:r>
              <a:rPr lang="en-GB"/>
              <a:t>WHAT?</a:t>
            </a:r>
            <a:endParaRPr/>
          </a:p>
          <a:p>
            <a:pPr marL="0" lvl="0" indent="0" algn="l" rtl="0">
              <a:spcBef>
                <a:spcPts val="0"/>
              </a:spcBef>
              <a:spcAft>
                <a:spcPts val="0"/>
              </a:spcAft>
              <a:buNone/>
            </a:pPr>
            <a:r>
              <a:rPr lang="en-GB"/>
              <a:t>SO WHAT?</a:t>
            </a:r>
            <a:endParaRPr/>
          </a:p>
          <a:p>
            <a:pPr marL="0" lvl="0" indent="0" algn="l" rtl="0">
              <a:spcBef>
                <a:spcPts val="0"/>
              </a:spcBef>
              <a:spcAft>
                <a:spcPts val="0"/>
              </a:spcAft>
              <a:buNone/>
            </a:pPr>
            <a:r>
              <a:rPr lang="en-GB"/>
              <a:t>NOW WHAT?</a:t>
            </a:r>
            <a:endParaRPr/>
          </a:p>
          <a:p>
            <a:pPr marL="0" lvl="0" indent="0" algn="l" rtl="0">
              <a:spcBef>
                <a:spcPts val="0"/>
              </a:spcBef>
              <a:spcAft>
                <a:spcPts val="0"/>
              </a:spcAft>
              <a:buNone/>
            </a:pPr>
            <a:endParaRPr/>
          </a:p>
          <a:p>
            <a:pPr marL="0" lvl="0" indent="0" algn="l" rtl="0">
              <a:spcBef>
                <a:spcPts val="0"/>
              </a:spcBef>
              <a:spcAft>
                <a:spcPts val="0"/>
              </a:spcAft>
              <a:buNone/>
            </a:pPr>
            <a:r>
              <a:rPr lang="en-GB"/>
              <a:t>By asking these 3 simple questions we can analyse and learn from our experiences.</a:t>
            </a:r>
            <a:endParaRPr/>
          </a:p>
          <a:p>
            <a:pPr marL="0" lvl="0" indent="0" algn="l" rtl="0">
              <a:spcBef>
                <a:spcPts val="0"/>
              </a:spcBef>
              <a:spcAft>
                <a:spcPts val="0"/>
              </a:spcAft>
              <a:buNone/>
            </a:pPr>
            <a:r>
              <a:rPr lang="en-GB"/>
              <a:t>1</a:t>
            </a:r>
            <a:r>
              <a:rPr lang="en-GB" baseline="30000"/>
              <a:t>st</a:t>
            </a:r>
            <a:r>
              <a:rPr lang="en-GB"/>
              <a:t> describe the situation/experience – set in context</a:t>
            </a:r>
            <a:endParaRPr/>
          </a:p>
          <a:p>
            <a:pPr marL="0" lvl="0" indent="0" algn="l" rtl="0">
              <a:spcBef>
                <a:spcPts val="0"/>
              </a:spcBef>
              <a:spcAft>
                <a:spcPts val="0"/>
              </a:spcAft>
              <a:buNone/>
            </a:pPr>
            <a:r>
              <a:rPr lang="en-GB"/>
              <a:t>2</a:t>
            </a:r>
            <a:r>
              <a:rPr lang="en-GB" baseline="30000"/>
              <a:t>nd</a:t>
            </a:r>
            <a:r>
              <a:rPr lang="en-GB"/>
              <a:t> Reflect on experience by asking ‘SO WHAT?’ – what did we learn as a result of the experience</a:t>
            </a:r>
            <a:endParaRPr/>
          </a:p>
          <a:p>
            <a:pPr marL="0" lvl="0" indent="0" algn="l" rtl="0">
              <a:spcBef>
                <a:spcPts val="0"/>
              </a:spcBef>
              <a:spcAft>
                <a:spcPts val="0"/>
              </a:spcAft>
              <a:buNone/>
            </a:pPr>
            <a:r>
              <a:rPr lang="en-GB"/>
              <a:t>3</a:t>
            </a:r>
            <a:r>
              <a:rPr lang="en-GB" baseline="30000"/>
              <a:t>rd</a:t>
            </a:r>
            <a:r>
              <a:rPr lang="en-GB"/>
              <a:t> think of action we will take as a result of the reflection – will we change a behaviour, try something new or carry on as a we are</a:t>
            </a:r>
            <a:endParaRPr/>
          </a:p>
          <a:p>
            <a:pPr marL="0" lvl="0" indent="0" algn="l" rtl="0">
              <a:spcBef>
                <a:spcPts val="0"/>
              </a:spcBef>
              <a:spcAft>
                <a:spcPts val="0"/>
              </a:spcAft>
              <a:buNone/>
            </a:pPr>
            <a:endParaRPr/>
          </a:p>
          <a:p>
            <a:pPr marL="0" lvl="0" indent="0" algn="l" rtl="0">
              <a:spcBef>
                <a:spcPts val="0"/>
              </a:spcBef>
              <a:spcAft>
                <a:spcPts val="0"/>
              </a:spcAft>
              <a:buNone/>
            </a:pPr>
            <a:r>
              <a:rPr lang="en-GB"/>
              <a:t>Don’t forget there may not be any changes as a result and we may feel it was ok and went well – this is equally as valid an outcome so don’t worry</a:t>
            </a:r>
            <a:endParaRPr/>
          </a:p>
          <a:p>
            <a:pPr marL="0" lvl="0" indent="0" algn="l" rtl="0">
              <a:spcBef>
                <a:spcPts val="0"/>
              </a:spcBef>
              <a:spcAft>
                <a:spcPts val="0"/>
              </a:spcAft>
              <a:buNone/>
            </a:pPr>
            <a:endParaRPr/>
          </a:p>
        </p:txBody>
      </p:sp>
      <p:sp>
        <p:nvSpPr>
          <p:cNvPr id="210" name="Google Shape;21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a:t>3. Kolb’s Experiential Learning Cycle</a:t>
            </a:r>
            <a:endParaRPr/>
          </a:p>
          <a:p>
            <a:pPr marL="0" lvl="0" indent="0" algn="l" rtl="0">
              <a:spcBef>
                <a:spcPts val="0"/>
              </a:spcBef>
              <a:spcAft>
                <a:spcPts val="0"/>
              </a:spcAft>
              <a:buNone/>
            </a:pPr>
            <a:endParaRPr/>
          </a:p>
          <a:p>
            <a:pPr marL="0" lvl="0" indent="0" algn="l" rtl="0">
              <a:spcBef>
                <a:spcPts val="0"/>
              </a:spcBef>
              <a:spcAft>
                <a:spcPts val="0"/>
              </a:spcAft>
              <a:buNone/>
            </a:pPr>
            <a:r>
              <a:rPr lang="en-GB"/>
              <a:t>Kolb’s model 1984 takes things a step further. Based on theories about how people learn this model centres on the concept of developing understanding through actual experiences and contains 4 stages</a:t>
            </a:r>
            <a:endParaRPr/>
          </a:p>
          <a:p>
            <a:pPr marL="228600" lvl="0" indent="-228600" algn="l" rtl="0">
              <a:spcBef>
                <a:spcPts val="0"/>
              </a:spcBef>
              <a:spcAft>
                <a:spcPts val="0"/>
              </a:spcAft>
              <a:buClr>
                <a:schemeClr val="dk1"/>
              </a:buClr>
              <a:buSzPts val="1200"/>
              <a:buFont typeface="Calibri"/>
              <a:buAutoNum type="arabicPeriod"/>
            </a:pPr>
            <a:r>
              <a:rPr lang="en-GB"/>
              <a:t>Concrete experience</a:t>
            </a:r>
            <a:endParaRPr/>
          </a:p>
          <a:p>
            <a:pPr marL="228600" lvl="0" indent="-228600" algn="l" rtl="0">
              <a:spcBef>
                <a:spcPts val="0"/>
              </a:spcBef>
              <a:spcAft>
                <a:spcPts val="0"/>
              </a:spcAft>
              <a:buClr>
                <a:schemeClr val="dk1"/>
              </a:buClr>
              <a:buSzPts val="1200"/>
              <a:buFont typeface="Calibri"/>
              <a:buAutoNum type="arabicPeriod"/>
            </a:pPr>
            <a:r>
              <a:rPr lang="en-GB"/>
              <a:t>Reflective observation</a:t>
            </a:r>
            <a:endParaRPr/>
          </a:p>
          <a:p>
            <a:pPr marL="228600" lvl="0" indent="-228600" algn="l" rtl="0">
              <a:spcBef>
                <a:spcPts val="0"/>
              </a:spcBef>
              <a:spcAft>
                <a:spcPts val="0"/>
              </a:spcAft>
              <a:buClr>
                <a:schemeClr val="dk1"/>
              </a:buClr>
              <a:buSzPts val="1200"/>
              <a:buFont typeface="Calibri"/>
              <a:buAutoNum type="arabicPeriod"/>
            </a:pPr>
            <a:r>
              <a:rPr lang="en-GB"/>
              <a:t>Abstract conceptualization</a:t>
            </a:r>
            <a:endParaRPr/>
          </a:p>
          <a:p>
            <a:pPr marL="228600" lvl="0" indent="-228600" algn="l" rtl="0">
              <a:spcBef>
                <a:spcPts val="0"/>
              </a:spcBef>
              <a:spcAft>
                <a:spcPts val="0"/>
              </a:spcAft>
              <a:buClr>
                <a:schemeClr val="dk1"/>
              </a:buClr>
              <a:buSzPts val="1200"/>
              <a:buFont typeface="Calibri"/>
              <a:buAutoNum type="arabicPeriod"/>
            </a:pPr>
            <a:r>
              <a:rPr lang="en-GB"/>
              <a:t>Active experimentation</a:t>
            </a: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chemeClr val="dk1"/>
              </a:buClr>
              <a:buSzPts val="1200"/>
              <a:buFont typeface="Calibri"/>
              <a:buNone/>
            </a:pPr>
            <a:r>
              <a:rPr lang="en-GB"/>
              <a:t>Kolb argues that we start with an experience, then we reflect on it and note anything about it which we haven’t come across before</a:t>
            </a:r>
            <a:endParaRPr/>
          </a:p>
          <a:p>
            <a:pPr marL="0" lvl="0" indent="0" algn="l" rtl="0">
              <a:spcBef>
                <a:spcPts val="0"/>
              </a:spcBef>
              <a:spcAft>
                <a:spcPts val="0"/>
              </a:spcAft>
              <a:buClr>
                <a:schemeClr val="dk1"/>
              </a:buClr>
              <a:buSzPts val="1200"/>
              <a:buFont typeface="Calibri"/>
              <a:buNone/>
            </a:pPr>
            <a:r>
              <a:rPr lang="en-GB"/>
              <a:t>Then we start develop new ideas as a result</a:t>
            </a:r>
            <a:endParaRPr/>
          </a:p>
          <a:p>
            <a:pPr marL="0" lvl="0" indent="0" algn="l" rtl="0">
              <a:spcBef>
                <a:spcPts val="0"/>
              </a:spcBef>
              <a:spcAft>
                <a:spcPts val="0"/>
              </a:spcAft>
              <a:buClr>
                <a:schemeClr val="dk1"/>
              </a:buClr>
              <a:buSzPts val="1200"/>
              <a:buFont typeface="Calibri"/>
              <a:buNone/>
            </a:pPr>
            <a:r>
              <a:rPr lang="en-GB"/>
              <a:t>Final stage involves us in applying our new ideas to different situations</a:t>
            </a:r>
            <a:endParaRPr/>
          </a:p>
          <a:p>
            <a:pPr marL="0" lvl="0" indent="0" algn="l" rtl="0">
              <a:spcBef>
                <a:spcPts val="0"/>
              </a:spcBef>
              <a:spcAft>
                <a:spcPts val="0"/>
              </a:spcAft>
              <a:buClr>
                <a:schemeClr val="dk1"/>
              </a:buClr>
              <a:buSzPts val="1200"/>
              <a:buFont typeface="Calibri"/>
              <a:buNone/>
            </a:pPr>
            <a:r>
              <a:rPr lang="en-GB"/>
              <a:t>This demonstrates learning as a direct result of our experiences and reflection</a:t>
            </a: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rgbClr val="333333"/>
              </a:buClr>
              <a:buSzPts val="1200"/>
              <a:buFont typeface="Arial"/>
              <a:buNone/>
            </a:pPr>
            <a:r>
              <a:rPr lang="en-GB" b="0" i="1">
                <a:solidFill>
                  <a:srgbClr val="333333"/>
                </a:solidFill>
                <a:latin typeface="Arial"/>
                <a:ea typeface="Arial"/>
                <a:cs typeface="Arial"/>
                <a:sym typeface="Arial"/>
              </a:rPr>
              <a:t>Kolb, D. (1984) Experiential Learning: Experience as the Source of Learning and Development. Upper Saddle River: Prentice Hall</a:t>
            </a:r>
            <a:endParaRPr i="1"/>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chemeClr val="dk1"/>
              </a:buClr>
              <a:buSzPts val="1200"/>
              <a:buFont typeface="Calibri"/>
              <a:buNone/>
            </a:pPr>
            <a:r>
              <a:rPr lang="en-GB" b="1" u="sng"/>
              <a:t>4. Gibbs Reflective Cycle</a:t>
            </a:r>
            <a:endParaRPr/>
          </a:p>
          <a:p>
            <a:pPr marL="0" lvl="0" indent="0" algn="l" rtl="0">
              <a:spcBef>
                <a:spcPts val="0"/>
              </a:spcBef>
              <a:spcAft>
                <a:spcPts val="0"/>
              </a:spcAft>
              <a:buClr>
                <a:schemeClr val="dk1"/>
              </a:buClr>
              <a:buSzPts val="1200"/>
              <a:buFont typeface="Calibri"/>
              <a:buNone/>
            </a:pPr>
            <a:r>
              <a:rPr lang="en-GB"/>
              <a:t>Builds on the other three models and adds more stages. It’s a more complex model but you may find having those extra stages may help you or guide you better.</a:t>
            </a:r>
            <a:endParaRPr/>
          </a:p>
          <a:p>
            <a:pPr marL="0" lvl="0" indent="0" algn="l" rtl="0">
              <a:spcBef>
                <a:spcPts val="0"/>
              </a:spcBef>
              <a:spcAft>
                <a:spcPts val="0"/>
              </a:spcAft>
              <a:buClr>
                <a:schemeClr val="dk1"/>
              </a:buClr>
              <a:buSzPts val="1200"/>
              <a:buFont typeface="Calibri"/>
              <a:buNone/>
            </a:pPr>
            <a:r>
              <a:rPr lang="en-GB"/>
              <a:t>6 stages:</a:t>
            </a:r>
            <a:endParaRPr/>
          </a:p>
          <a:p>
            <a:pPr marL="685800" lvl="1" indent="-228600" algn="l" rtl="0">
              <a:spcBef>
                <a:spcPts val="0"/>
              </a:spcBef>
              <a:spcAft>
                <a:spcPts val="0"/>
              </a:spcAft>
              <a:buClr>
                <a:schemeClr val="dk1"/>
              </a:buClr>
              <a:buSzPts val="1200"/>
              <a:buFont typeface="Calibri"/>
              <a:buAutoNum type="arabicPeriod"/>
            </a:pPr>
            <a:r>
              <a:rPr lang="en-GB"/>
              <a:t>Description</a:t>
            </a:r>
            <a:endParaRPr/>
          </a:p>
          <a:p>
            <a:pPr marL="685800" lvl="1" indent="-228600" algn="l" rtl="0">
              <a:spcBef>
                <a:spcPts val="0"/>
              </a:spcBef>
              <a:spcAft>
                <a:spcPts val="0"/>
              </a:spcAft>
              <a:buClr>
                <a:schemeClr val="dk1"/>
              </a:buClr>
              <a:buSzPts val="1200"/>
              <a:buFont typeface="Calibri"/>
              <a:buAutoNum type="arabicPeriod"/>
            </a:pPr>
            <a:r>
              <a:rPr lang="en-GB"/>
              <a:t>Feelings</a:t>
            </a:r>
            <a:endParaRPr/>
          </a:p>
          <a:p>
            <a:pPr marL="685800" lvl="1" indent="-228600" algn="l" rtl="0">
              <a:spcBef>
                <a:spcPts val="0"/>
              </a:spcBef>
              <a:spcAft>
                <a:spcPts val="0"/>
              </a:spcAft>
              <a:buClr>
                <a:schemeClr val="dk1"/>
              </a:buClr>
              <a:buSzPts val="1200"/>
              <a:buFont typeface="Calibri"/>
              <a:buAutoNum type="arabicPeriod"/>
            </a:pPr>
            <a:r>
              <a:rPr lang="en-GB"/>
              <a:t>Evaluation</a:t>
            </a:r>
            <a:endParaRPr/>
          </a:p>
          <a:p>
            <a:pPr marL="685800" lvl="1" indent="-228600" algn="l" rtl="0">
              <a:spcBef>
                <a:spcPts val="0"/>
              </a:spcBef>
              <a:spcAft>
                <a:spcPts val="0"/>
              </a:spcAft>
              <a:buClr>
                <a:schemeClr val="dk1"/>
              </a:buClr>
              <a:buSzPts val="1200"/>
              <a:buFont typeface="Calibri"/>
              <a:buAutoNum type="arabicPeriod"/>
            </a:pPr>
            <a:r>
              <a:rPr lang="en-GB"/>
              <a:t>Analysis</a:t>
            </a:r>
            <a:endParaRPr/>
          </a:p>
          <a:p>
            <a:pPr marL="685800" lvl="1" indent="-228600" algn="l" rtl="0">
              <a:spcBef>
                <a:spcPts val="0"/>
              </a:spcBef>
              <a:spcAft>
                <a:spcPts val="0"/>
              </a:spcAft>
              <a:buClr>
                <a:schemeClr val="dk1"/>
              </a:buClr>
              <a:buSzPts val="1200"/>
              <a:buFont typeface="Calibri"/>
              <a:buAutoNum type="arabicPeriod"/>
            </a:pPr>
            <a:r>
              <a:rPr lang="en-GB"/>
              <a:t>Conclusion</a:t>
            </a:r>
            <a:endParaRPr/>
          </a:p>
          <a:p>
            <a:pPr marL="685800" lvl="1" indent="-228600" algn="l" rtl="0">
              <a:spcBef>
                <a:spcPts val="0"/>
              </a:spcBef>
              <a:spcAft>
                <a:spcPts val="0"/>
              </a:spcAft>
              <a:buClr>
                <a:schemeClr val="dk1"/>
              </a:buClr>
              <a:buSzPts val="1200"/>
              <a:buFont typeface="Calibri"/>
              <a:buAutoNum type="arabicPeriod"/>
            </a:pPr>
            <a:r>
              <a:rPr lang="en-GB"/>
              <a:t>Action plan</a:t>
            </a:r>
            <a:endParaRPr/>
          </a:p>
          <a:p>
            <a:pPr marL="0" lvl="0" indent="0" algn="l" rtl="0">
              <a:spcBef>
                <a:spcPts val="0"/>
              </a:spcBef>
              <a:spcAft>
                <a:spcPts val="0"/>
              </a:spcAft>
              <a:buClr>
                <a:schemeClr val="dk1"/>
              </a:buClr>
              <a:buSzPts val="1200"/>
              <a:buFont typeface="Calibri"/>
              <a:buNone/>
            </a:pPr>
            <a:r>
              <a:rPr lang="en-GB"/>
              <a:t>Starts with the experience – then encourages us to focus on our feelings around the experience both during and after.</a:t>
            </a:r>
            <a:endParaRPr/>
          </a:p>
          <a:p>
            <a:pPr marL="0" lvl="0" indent="0" algn="l" rtl="0">
              <a:spcBef>
                <a:spcPts val="0"/>
              </a:spcBef>
              <a:spcAft>
                <a:spcPts val="0"/>
              </a:spcAft>
              <a:buClr>
                <a:schemeClr val="dk1"/>
              </a:buClr>
              <a:buSzPts val="1200"/>
              <a:buFont typeface="Calibri"/>
              <a:buNone/>
            </a:pPr>
            <a:r>
              <a:rPr lang="en-GB"/>
              <a:t>Next step is evaluating the experience – what was good/bad from our point of view</a:t>
            </a:r>
            <a:endParaRPr/>
          </a:p>
          <a:p>
            <a:pPr marL="0" lvl="0" indent="0" algn="l" rtl="0">
              <a:spcBef>
                <a:spcPts val="0"/>
              </a:spcBef>
              <a:spcAft>
                <a:spcPts val="0"/>
              </a:spcAft>
              <a:buClr>
                <a:schemeClr val="dk1"/>
              </a:buClr>
              <a:buSzPts val="1200"/>
              <a:buFont typeface="Calibri"/>
              <a:buNone/>
            </a:pPr>
            <a:r>
              <a:rPr lang="en-GB"/>
              <a:t>We can the use this evaluation to analyse the situation to make sense.</a:t>
            </a:r>
            <a:endParaRPr/>
          </a:p>
          <a:p>
            <a:pPr marL="0" lvl="0" indent="0" algn="l" rtl="0">
              <a:spcBef>
                <a:spcPts val="0"/>
              </a:spcBef>
              <a:spcAft>
                <a:spcPts val="0"/>
              </a:spcAft>
              <a:buClr>
                <a:schemeClr val="dk1"/>
              </a:buClr>
              <a:buSzPts val="1200"/>
              <a:buFont typeface="Calibri"/>
              <a:buNone/>
            </a:pPr>
            <a:r>
              <a:rPr lang="en-GB"/>
              <a:t>This analysis results in a conclusion about what other actions if any we would take to reach a different outcome.</a:t>
            </a:r>
            <a:endParaRPr/>
          </a:p>
          <a:p>
            <a:pPr marL="0" lvl="0" indent="0" algn="l" rtl="0">
              <a:spcBef>
                <a:spcPts val="0"/>
              </a:spcBef>
              <a:spcAft>
                <a:spcPts val="0"/>
              </a:spcAft>
              <a:buClr>
                <a:schemeClr val="dk1"/>
              </a:buClr>
              <a:buSzPts val="1200"/>
              <a:buFont typeface="Calibri"/>
              <a:buNone/>
            </a:pPr>
            <a:r>
              <a:rPr lang="en-GB"/>
              <a:t>Final stage involves building an action plan of steps to take next time we find ourselves in similar situation</a:t>
            </a:r>
            <a:endParaRPr/>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Clr>
                <a:srgbClr val="333333"/>
              </a:buClr>
              <a:buSzPts val="1200"/>
              <a:buFont typeface="Arial"/>
              <a:buNone/>
            </a:pPr>
            <a:r>
              <a:rPr lang="en-GB" b="0" i="1">
                <a:solidFill>
                  <a:srgbClr val="333333"/>
                </a:solidFill>
                <a:latin typeface="Arial"/>
                <a:ea typeface="Arial"/>
                <a:cs typeface="Arial"/>
                <a:sym typeface="Arial"/>
              </a:rPr>
              <a:t>Gibbs, G. (1998) Learning by Doing: A Guide to Teaching and Learning Methods. Oxford: Further Education Unit, Oxford Polytechic</a:t>
            </a:r>
            <a:endParaRPr i="1"/>
          </a:p>
          <a:p>
            <a:pPr marL="0" lvl="0" indent="0" algn="l" rtl="0">
              <a:spcBef>
                <a:spcPts val="0"/>
              </a:spcBef>
              <a:spcAft>
                <a:spcPts val="0"/>
              </a:spcAft>
              <a:buClr>
                <a:schemeClr val="dk1"/>
              </a:buClr>
              <a:buSzPts val="1200"/>
              <a:buFont typeface="Calibri"/>
              <a:buNone/>
            </a:pPr>
            <a:endParaRPr/>
          </a:p>
          <a:p>
            <a:pPr marL="0" lvl="0" indent="0" algn="l" rtl="0">
              <a:spcBef>
                <a:spcPts val="0"/>
              </a:spcBef>
              <a:spcAft>
                <a:spcPts val="0"/>
              </a:spcAft>
              <a:buNone/>
            </a:pPr>
            <a:endParaRPr/>
          </a:p>
        </p:txBody>
      </p:sp>
      <p:sp>
        <p:nvSpPr>
          <p:cNvPr id="219" name="Google Shape;21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Source: University of Cambridge</a:t>
            </a:r>
            <a:endParaRPr/>
          </a:p>
          <a:p>
            <a:pPr marL="0" lvl="0" indent="0" algn="l" rtl="0">
              <a:spcBef>
                <a:spcPts val="0"/>
              </a:spcBef>
              <a:spcAft>
                <a:spcPts val="0"/>
              </a:spcAft>
              <a:buNone/>
            </a:pPr>
            <a:endParaRPr/>
          </a:p>
          <a:p>
            <a:pPr marL="0" lvl="0" indent="0" algn="l" rtl="0">
              <a:spcBef>
                <a:spcPts val="0"/>
              </a:spcBef>
              <a:spcAft>
                <a:spcPts val="0"/>
              </a:spcAft>
              <a:buNone/>
            </a:pPr>
            <a:r>
              <a:rPr lang="en-GB" b="1"/>
              <a:t>What do you think are the pros' &amp; con's or Advantages/disadvantages of using a RP Model?</a:t>
            </a:r>
            <a:endParaRPr/>
          </a:p>
        </p:txBody>
      </p:sp>
      <p:sp>
        <p:nvSpPr>
          <p:cNvPr id="229" name="Google Shape;22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a:t>What barriers have you come across in order to allow you to undertake some RP?</a:t>
            </a:r>
            <a:endParaRPr b="1"/>
          </a:p>
          <a:p>
            <a:pPr marL="0" lvl="0" indent="0" algn="l" rtl="0">
              <a:spcBef>
                <a:spcPts val="0"/>
              </a:spcBef>
              <a:spcAft>
                <a:spcPts val="0"/>
              </a:spcAft>
              <a:buNone/>
            </a:pPr>
            <a:r>
              <a:rPr lang="en-GB" b="1"/>
              <a:t>Or what barriers could there be?</a:t>
            </a:r>
            <a:endParaRPr/>
          </a:p>
        </p:txBody>
      </p:sp>
      <p:sp>
        <p:nvSpPr>
          <p:cNvPr id="237" name="Google Shape;23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 name="Google Shape;24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5" name="Google Shape;24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1" name="Google Shape;26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When we are effective at reflective practice – what do you think we have been doing right?</a:t>
            </a:r>
            <a:endParaRPr/>
          </a:p>
        </p:txBody>
      </p:sp>
      <p:sp>
        <p:nvSpPr>
          <p:cNvPr id="262" name="Google Shape;26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9" name="Google Shape;26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6" name="Google Shape;276;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Try and get a draft done by the next lesson</a:t>
            </a:r>
            <a:endParaRPr/>
          </a:p>
        </p:txBody>
      </p:sp>
      <p:sp>
        <p:nvSpPr>
          <p:cNvPr id="277" name="Google Shape;277;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3" name="Google Shape;28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2" name="Google Shape;29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5" name="Google Shape;305;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Think about what has happened within your career within the last 12 months?</a:t>
            </a:r>
            <a:endParaRPr/>
          </a:p>
          <a:p>
            <a:pPr marL="0" lvl="0" indent="0" algn="l" rtl="0">
              <a:spcBef>
                <a:spcPts val="0"/>
              </a:spcBef>
              <a:spcAft>
                <a:spcPts val="0"/>
              </a:spcAft>
              <a:buNone/>
            </a:pPr>
            <a:endParaRPr/>
          </a:p>
          <a:p>
            <a:pPr marL="0" lvl="0" indent="0" algn="l" rtl="0">
              <a:spcBef>
                <a:spcPts val="0"/>
              </a:spcBef>
              <a:spcAft>
                <a:spcPts val="0"/>
              </a:spcAft>
              <a:buNone/>
            </a:pPr>
            <a:r>
              <a:rPr lang="en-GB"/>
              <a:t>Anyone want to share any significant changes?</a:t>
            </a:r>
            <a:endParaRPr/>
          </a:p>
        </p:txBody>
      </p:sp>
      <p:sp>
        <p:nvSpPr>
          <p:cNvPr id="306" name="Google Shape;306;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US"/>
              <a:t>At Level 6, critical evaluation becomes the defining feature of your academic and professional work. It’s what separates description from analysis — and good investigators from great ones.</a:t>
            </a:r>
          </a:p>
          <a:p>
            <a:r>
              <a:rPr lang="en-US" dirty="0"/>
              <a:t> </a:t>
            </a:r>
          </a:p>
          <a:p>
            <a:r>
              <a:rPr lang="en-US"/>
              <a:t>In essence, critical evaluation means moving beyond simply saying what something is, to questioning how, why, and so what. It’s about weighing up evidence, identifying strengths and weaknesses, and forming balanced, justified conclusions.</a:t>
            </a:r>
          </a:p>
          <a:p>
            <a:r>
              <a:rPr lang="en-US" dirty="0"/>
              <a:t> </a:t>
            </a:r>
          </a:p>
          <a:p>
            <a:r>
              <a:rPr lang="en-US"/>
              <a:t>In a professional investigations context, this skill mirrors what you already do operationally:</a:t>
            </a:r>
          </a:p>
          <a:p>
            <a:r>
              <a:rPr lang="en-US" dirty="0"/>
              <a:t> </a:t>
            </a:r>
          </a:p>
          <a:p>
            <a:r>
              <a:rPr lang="en-US" dirty="0"/>
              <a:t>You gather information, but then you </a:t>
            </a:r>
            <a:r>
              <a:rPr lang="en-US" dirty="0" err="1"/>
              <a:t>analyse</a:t>
            </a:r>
            <a:r>
              <a:rPr lang="en-US" dirty="0"/>
              <a:t> reliability and bias.</a:t>
            </a:r>
          </a:p>
          <a:p>
            <a:r>
              <a:rPr lang="en-US" dirty="0"/>
              <a:t> </a:t>
            </a:r>
          </a:p>
          <a:p>
            <a:r>
              <a:rPr lang="en-US" dirty="0"/>
              <a:t>You compare accounts or sources, looking for corroboration or contradiction.</a:t>
            </a:r>
          </a:p>
          <a:p>
            <a:r>
              <a:rPr lang="en-US" dirty="0"/>
              <a:t> </a:t>
            </a:r>
          </a:p>
          <a:p>
            <a:r>
              <a:rPr lang="en-US" dirty="0"/>
              <a:t>You evaluate the credibility of evidence before reaching a conclusion.</a:t>
            </a:r>
          </a:p>
          <a:p>
            <a:r>
              <a:rPr lang="en-US" dirty="0"/>
              <a:t> </a:t>
            </a:r>
          </a:p>
          <a:p>
            <a:r>
              <a:rPr lang="en-US" dirty="0"/>
              <a:t> </a:t>
            </a:r>
          </a:p>
          <a:p>
            <a:r>
              <a:rPr lang="en-US" dirty="0"/>
              <a:t>At Level 6, we apply the same discipline to academic sources and theories. You’re expected to:</a:t>
            </a:r>
          </a:p>
          <a:p>
            <a:r>
              <a:rPr lang="en-US" dirty="0"/>
              <a:t> </a:t>
            </a:r>
          </a:p>
          <a:p>
            <a:r>
              <a:rPr lang="en-US" dirty="0"/>
              <a:t>1. Engage critically with research – don’t accept findings at face value; consider the methods, context, and limitations.</a:t>
            </a:r>
          </a:p>
          <a:p>
            <a:r>
              <a:rPr lang="en-US" dirty="0"/>
              <a:t> </a:t>
            </a:r>
          </a:p>
          <a:p>
            <a:r>
              <a:rPr lang="en-US" dirty="0"/>
              <a:t> </a:t>
            </a:r>
          </a:p>
          <a:p>
            <a:r>
              <a:rPr lang="en-US" dirty="0"/>
              <a:t>2. Compare different viewpoints – highlight where scholars or practitioners disagree and explain why.</a:t>
            </a:r>
          </a:p>
          <a:p>
            <a:r>
              <a:rPr lang="en-US" dirty="0"/>
              <a:t> </a:t>
            </a:r>
          </a:p>
          <a:p>
            <a:r>
              <a:rPr lang="en-US" dirty="0"/>
              <a:t> </a:t>
            </a:r>
          </a:p>
          <a:p>
            <a:r>
              <a:rPr lang="en-US" dirty="0"/>
              <a:t>3. Apply theory to practice – show how ideas relate to real investigative settings.</a:t>
            </a:r>
          </a:p>
          <a:p>
            <a:r>
              <a:rPr lang="en-US" dirty="0"/>
              <a:t> </a:t>
            </a:r>
          </a:p>
          <a:p>
            <a:r>
              <a:rPr lang="en-US" dirty="0"/>
              <a:t> </a:t>
            </a:r>
          </a:p>
          <a:p>
            <a:pPr marL="0" indent="0"/>
            <a:r>
              <a:rPr lang="en-US" dirty="0"/>
              <a:t>4. Reach balanced judgments – supported by evidence, not assumptions or opinions.</a:t>
            </a:r>
          </a:p>
          <a:p>
            <a:pPr marL="0" indent="0"/>
            <a:endParaRPr lang="en-US" dirty="0"/>
          </a:p>
          <a:p>
            <a:r>
              <a:rPr lang="en-US"/>
              <a:t>Encourage students to think of themselves as both investigators and analysts: gathering the academic evidence base, interrogating it, and presenting conclusions that withstand scrutiny.</a:t>
            </a:r>
          </a:p>
          <a:p>
            <a:r>
              <a:rPr lang="en-US" dirty="0"/>
              <a:t> </a:t>
            </a:r>
          </a:p>
          <a:p>
            <a:endParaRPr lang="en-US" dirty="0"/>
          </a:p>
          <a:p>
            <a:r>
              <a:rPr lang="en-US" dirty="0"/>
              <a:t> </a:t>
            </a:r>
          </a:p>
          <a:p>
            <a:r>
              <a:rPr lang="en-US" dirty="0"/>
              <a:t>“When reviewing investigative research, what questions would you ask to test whether the evidence or conclusions are credible and useful for policing practice?”</a:t>
            </a:r>
          </a:p>
          <a:p>
            <a:r>
              <a:rPr lang="en-US" dirty="0"/>
              <a:t> </a:t>
            </a:r>
          </a:p>
          <a:p>
            <a:r>
              <a:rPr lang="en-US" dirty="0"/>
              <a:t> </a:t>
            </a:r>
          </a:p>
          <a:p>
            <a:r>
              <a:rPr lang="en-US" dirty="0"/>
              <a:t> </a:t>
            </a:r>
          </a:p>
          <a:p>
            <a:r>
              <a:rPr lang="en-US" dirty="0"/>
              <a:t>Example references to prompt critical discussion:</a:t>
            </a:r>
          </a:p>
          <a:p>
            <a:r>
              <a:rPr lang="en-US" dirty="0"/>
              <a:t> </a:t>
            </a:r>
          </a:p>
          <a:p>
            <a:r>
              <a:rPr lang="en-US" dirty="0"/>
              <a:t>Saunders et al. (2019) Research Methods for Business Students – sections on evaluating sources and arguments.</a:t>
            </a:r>
          </a:p>
          <a:p>
            <a:r>
              <a:rPr lang="en-US" dirty="0"/>
              <a:t> </a:t>
            </a:r>
          </a:p>
          <a:p>
            <a:r>
              <a:rPr lang="en-US" dirty="0"/>
              <a:t>Robson &amp; McCartan (2016) Real World Research – advice on critical reflection in applied studies.</a:t>
            </a:r>
          </a:p>
          <a:p>
            <a:r>
              <a:rPr lang="en-US" dirty="0"/>
              <a:t> </a:t>
            </a:r>
          </a:p>
          <a:p>
            <a:r>
              <a:rPr lang="en-US" dirty="0"/>
              <a:t>College of Policing (2023) Evidence-Based Policing Framework – evaluating quality and reliability of research evidence.</a:t>
            </a:r>
          </a:p>
          <a:p>
            <a:r>
              <a:rPr lang="en-US" dirty="0"/>
              <a:t> </a:t>
            </a:r>
          </a:p>
          <a:p>
            <a:pPr marL="0" indent="0"/>
            <a:r>
              <a:rPr lang="en-US" dirty="0"/>
              <a:t>Toulmin (1958) The Uses of Argument – classic framework for constructing and testing arguments.</a:t>
            </a:r>
          </a:p>
        </p:txBody>
      </p:sp>
      <p:sp>
        <p:nvSpPr>
          <p:cNvPr id="313" name="Google Shape;313;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0" name="Google Shape;320;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US"/>
              <a:t>Descriptive writing is often where most of us start — it’s about presenting information clearly and accurately. In essence, descriptive writing tells the reader what happened, who was involved, or what the theory says.</a:t>
            </a:r>
          </a:p>
          <a:p>
            <a:r>
              <a:rPr lang="en-US" dirty="0"/>
              <a:t> </a:t>
            </a:r>
          </a:p>
          <a:p>
            <a:r>
              <a:rPr lang="en-US"/>
              <a:t>In the context of professional investigations, descriptive writing might involve outlining an investigative process, summarising legislation, or explaining a policing model. This can be a useful foundation — it shows understanding and provides necessary background.</a:t>
            </a:r>
          </a:p>
          <a:p>
            <a:r>
              <a:rPr lang="en-US" dirty="0"/>
              <a:t> </a:t>
            </a:r>
          </a:p>
          <a:p>
            <a:r>
              <a:rPr lang="en-US"/>
              <a:t>However, at Level 6, description alone isn’t enough. While it demonstrates knowledge, it doesn’t show critical thinking or judgement — the higher-order skills expected in degree-level work.</a:t>
            </a:r>
          </a:p>
          <a:p>
            <a:r>
              <a:rPr lang="en-US" dirty="0"/>
              <a:t> </a:t>
            </a:r>
          </a:p>
          <a:p>
            <a:r>
              <a:rPr lang="en-US"/>
              <a:t>Let’s look at the key drawbacks and limitations of descriptive writing:</a:t>
            </a:r>
          </a:p>
          <a:p>
            <a:r>
              <a:rPr lang="en-US" dirty="0"/>
              <a:t> </a:t>
            </a:r>
          </a:p>
          <a:p>
            <a:r>
              <a:rPr lang="en-US" dirty="0"/>
              <a:t>1. It lacks analysis – it tells the story but doesn’t interpret it. For example, describing investigative interviewing stages without evaluating how effective they are or why they work limits academic depth.</a:t>
            </a:r>
          </a:p>
          <a:p>
            <a:r>
              <a:rPr lang="en-US" dirty="0"/>
              <a:t> </a:t>
            </a:r>
          </a:p>
          <a:p>
            <a:r>
              <a:rPr lang="en-US" dirty="0"/>
              <a:t> </a:t>
            </a:r>
          </a:p>
          <a:p>
            <a:r>
              <a:rPr lang="en-US" dirty="0"/>
              <a:t>2. It doesn’t demonstrate understanding of implications – description stops short of exploring so what? or what does this mean for practice?</a:t>
            </a:r>
          </a:p>
          <a:p>
            <a:r>
              <a:rPr lang="en-US" dirty="0"/>
              <a:t> </a:t>
            </a:r>
          </a:p>
          <a:p>
            <a:r>
              <a:rPr lang="en-US" dirty="0"/>
              <a:t> </a:t>
            </a:r>
          </a:p>
          <a:p>
            <a:r>
              <a:rPr lang="en-US" dirty="0"/>
              <a:t>3. It fails to show critical engagement – descriptive writing often repeats existing ideas rather than questioning their strengths, weaknesses, or relevance.</a:t>
            </a:r>
          </a:p>
          <a:p>
            <a:r>
              <a:rPr lang="en-US" dirty="0"/>
              <a:t> </a:t>
            </a:r>
          </a:p>
          <a:p>
            <a:r>
              <a:rPr lang="en-US" dirty="0"/>
              <a:t> </a:t>
            </a:r>
          </a:p>
          <a:p>
            <a:r>
              <a:rPr lang="en-US" dirty="0"/>
              <a:t>4. It limits higher marks – at Level 6, assessment criteria reward critical evaluation, synthesis, and original insight; purely descriptive work struggles to meet these expectations.</a:t>
            </a:r>
          </a:p>
          <a:p>
            <a:r>
              <a:rPr lang="en-US" dirty="0"/>
              <a:t> </a:t>
            </a:r>
          </a:p>
          <a:p>
            <a:r>
              <a:rPr lang="en-US" dirty="0"/>
              <a:t> </a:t>
            </a:r>
          </a:p>
          <a:p>
            <a:pPr marL="0" indent="0"/>
            <a:r>
              <a:rPr lang="en-US" dirty="0"/>
              <a:t>Encourage students to see description as the first step, not the end point — necessary for clarity, but it must lead to analysis and evaluation.</a:t>
            </a:r>
          </a:p>
          <a:p>
            <a:r>
              <a:rPr lang="en-US"/>
              <a:t>“How could you turn a descriptive statement like ‘the PEACE model is used in investigative interviewing’ into an analytical one that shows critical understanding?”</a:t>
            </a:r>
          </a:p>
          <a:p>
            <a:r>
              <a:rPr lang="en-US" dirty="0"/>
              <a:t> </a:t>
            </a:r>
          </a:p>
          <a:p>
            <a:r>
              <a:rPr lang="en-US" dirty="0"/>
              <a:t> </a:t>
            </a:r>
          </a:p>
          <a:p>
            <a:r>
              <a:rPr lang="en-US" dirty="0"/>
              <a:t> </a:t>
            </a:r>
          </a:p>
          <a:p>
            <a:r>
              <a:rPr lang="en-US"/>
              <a:t>Example reference points and practical prompts:</a:t>
            </a:r>
          </a:p>
          <a:p>
            <a:r>
              <a:rPr lang="en-US" dirty="0"/>
              <a:t> </a:t>
            </a:r>
          </a:p>
          <a:p>
            <a:r>
              <a:rPr lang="en-US"/>
              <a:t>Robson &amp; McCartan (2016), Real World Research – distinguishing between description and analysis.</a:t>
            </a:r>
          </a:p>
          <a:p>
            <a:r>
              <a:rPr lang="en-US" dirty="0"/>
              <a:t> </a:t>
            </a:r>
          </a:p>
          <a:p>
            <a:r>
              <a:rPr lang="en-US" dirty="0"/>
              <a:t>Moon (2008), Critical Thinking: An Exploration of Theory and Practice – how to move beyond </a:t>
            </a:r>
            <a:r>
              <a:rPr lang="en-US" dirty="0" err="1"/>
              <a:t>summarising</a:t>
            </a:r>
            <a:r>
              <a:rPr lang="en-US" dirty="0"/>
              <a:t>.</a:t>
            </a:r>
          </a:p>
          <a:p>
            <a:r>
              <a:rPr lang="en-US" dirty="0"/>
              <a:t> </a:t>
            </a:r>
          </a:p>
          <a:p>
            <a:r>
              <a:rPr lang="en-US" dirty="0"/>
              <a:t>College of Policing (2023) – PEACE interviewing model guidance for applying and evaluating theory in practice.</a:t>
            </a:r>
          </a:p>
          <a:p>
            <a:r>
              <a:rPr lang="en-US" dirty="0"/>
              <a:t> </a:t>
            </a:r>
          </a:p>
          <a:p>
            <a:r>
              <a:rPr lang="en-US" dirty="0"/>
              <a:t> </a:t>
            </a:r>
          </a:p>
          <a:p>
            <a:r>
              <a:rPr lang="en-US" dirty="0"/>
              <a:t>Example rework:</a:t>
            </a:r>
          </a:p>
          <a:p>
            <a:r>
              <a:rPr lang="en-US" dirty="0"/>
              <a:t> </a:t>
            </a:r>
          </a:p>
          <a:p>
            <a:r>
              <a:rPr lang="en-US" dirty="0"/>
              <a:t>Descriptive: “The PEACE model is used by UK police to structure interviews.”</a:t>
            </a:r>
          </a:p>
          <a:p>
            <a:r>
              <a:rPr lang="en-US" dirty="0"/>
              <a:t> </a:t>
            </a:r>
          </a:p>
          <a:p>
            <a:pPr marL="0" indent="0"/>
            <a:r>
              <a:rPr lang="en-US" dirty="0"/>
              <a:t>Analytical: “While the PEACE model provides a structured framework that reduces coercion, some studies (e.g., Clarke &amp; Milne, 2001) suggest inconsistency in its application, raising questions about training and oversight.”</a:t>
            </a:r>
          </a:p>
        </p:txBody>
      </p:sp>
      <p:sp>
        <p:nvSpPr>
          <p:cNvPr id="326" name="Google Shape;326;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5" name="Google Shape;335;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US"/>
              <a:t>When an assignment or dissertation question asks you to “discuss”, it’s not inviting a casual opinion — it’s calling for a reasoned, evidence-based debate in writing.</a:t>
            </a:r>
          </a:p>
          <a:p>
            <a:r>
              <a:rPr lang="en-US" dirty="0"/>
              <a:t> </a:t>
            </a:r>
          </a:p>
          <a:p>
            <a:r>
              <a:rPr lang="en-US"/>
              <a:t>As this quote highlights, “Discuss” means constructing a written debate where you use your reasoning skills, backed up by carefully selected evidence, to make a case for and against an argument — or to weigh the advantages and disadvantages of a given context. And crucially, you must arrive at a conclusion.</a:t>
            </a:r>
          </a:p>
          <a:p>
            <a:r>
              <a:rPr lang="en-US" dirty="0"/>
              <a:t> </a:t>
            </a:r>
          </a:p>
          <a:p>
            <a:r>
              <a:rPr lang="en-US"/>
              <a:t>In a professional investigations context, this is very similar to how you’d handle a case:</a:t>
            </a:r>
          </a:p>
          <a:p>
            <a:r>
              <a:rPr lang="en-US" dirty="0"/>
              <a:t> </a:t>
            </a:r>
          </a:p>
          <a:p>
            <a:r>
              <a:rPr lang="en-US"/>
              <a:t>You gather evidence from multiple sources.</a:t>
            </a:r>
          </a:p>
          <a:p>
            <a:r>
              <a:rPr lang="en-US" dirty="0"/>
              <a:t> </a:t>
            </a:r>
          </a:p>
          <a:p>
            <a:r>
              <a:rPr lang="en-US"/>
              <a:t>You consider different perspectives or interpretations.</a:t>
            </a:r>
          </a:p>
          <a:p>
            <a:r>
              <a:rPr lang="en-US" dirty="0"/>
              <a:t> </a:t>
            </a:r>
          </a:p>
          <a:p>
            <a:r>
              <a:rPr lang="en-US"/>
              <a:t>You weigh the strengths and weaknesses of each viewpoint.</a:t>
            </a:r>
          </a:p>
          <a:p>
            <a:r>
              <a:rPr lang="en-US" dirty="0"/>
              <a:t> </a:t>
            </a:r>
          </a:p>
          <a:p>
            <a:r>
              <a:rPr lang="en-US"/>
              <a:t>And you ultimately reach a reasoned conclusion based on that evidence.</a:t>
            </a:r>
          </a:p>
          <a:p>
            <a:r>
              <a:rPr lang="en-US" dirty="0"/>
              <a:t> </a:t>
            </a:r>
          </a:p>
          <a:p>
            <a:r>
              <a:rPr lang="en-US" dirty="0"/>
              <a:t> </a:t>
            </a:r>
          </a:p>
          <a:p>
            <a:r>
              <a:rPr lang="en-US"/>
              <a:t>At Level 6, “discuss” requires balance — you’re not just summarising arguments, and you’re not being one-sided either. Instead, you’re demonstrating your ability to:</a:t>
            </a:r>
          </a:p>
          <a:p>
            <a:r>
              <a:rPr lang="en-US" dirty="0"/>
              <a:t> </a:t>
            </a:r>
          </a:p>
          <a:p>
            <a:r>
              <a:rPr lang="en-US"/>
              <a:t>1. Analyse competing viewpoints.</a:t>
            </a:r>
          </a:p>
          <a:p>
            <a:r>
              <a:rPr lang="en-US" dirty="0"/>
              <a:t> </a:t>
            </a:r>
          </a:p>
          <a:p>
            <a:r>
              <a:rPr lang="en-US" dirty="0"/>
              <a:t> </a:t>
            </a:r>
          </a:p>
          <a:p>
            <a:r>
              <a:rPr lang="en-US"/>
              <a:t>2. Evaluate the credibility and relevance of your evidence.</a:t>
            </a:r>
          </a:p>
          <a:p>
            <a:r>
              <a:rPr lang="en-US" dirty="0"/>
              <a:t> </a:t>
            </a:r>
          </a:p>
          <a:p>
            <a:r>
              <a:rPr lang="en-US" dirty="0"/>
              <a:t> </a:t>
            </a:r>
          </a:p>
          <a:p>
            <a:r>
              <a:rPr lang="en-US" dirty="0"/>
              <a:t>3. Synthesize information into a coherent argument.</a:t>
            </a:r>
          </a:p>
          <a:p>
            <a:r>
              <a:rPr lang="en-US" dirty="0"/>
              <a:t> </a:t>
            </a:r>
          </a:p>
          <a:p>
            <a:r>
              <a:rPr lang="en-US" dirty="0"/>
              <a:t> </a:t>
            </a:r>
          </a:p>
          <a:p>
            <a:r>
              <a:rPr lang="en-US" dirty="0"/>
              <a:t>4. Conclude logically, showing critical judgement.</a:t>
            </a:r>
            <a:endParaRPr lang="en-GB" dirty="0"/>
          </a:p>
          <a:p>
            <a:r>
              <a:rPr lang="en-US"/>
              <a:t>It’s perfectly acceptable to take a position — in fact, that’s encouraged — but your stance must be justified through evidence and reasoning, not personal opinion.</a:t>
            </a:r>
          </a:p>
          <a:p>
            <a:r>
              <a:rPr lang="en-US" dirty="0"/>
              <a:t> </a:t>
            </a:r>
          </a:p>
          <a:p>
            <a:endParaRPr lang="en-US" dirty="0"/>
          </a:p>
          <a:p>
            <a:r>
              <a:rPr lang="en-US" dirty="0"/>
              <a:t> </a:t>
            </a:r>
          </a:p>
          <a:p>
            <a:r>
              <a:rPr lang="en-US" dirty="0"/>
              <a:t>“If you were asked to ‘discuss the impact of media coverage on terrorism,’ what kinds of evidence would you include for and against the idea that the media amplifies fear?”</a:t>
            </a:r>
          </a:p>
          <a:p>
            <a:r>
              <a:rPr lang="en-US" dirty="0"/>
              <a:t> </a:t>
            </a:r>
          </a:p>
          <a:p>
            <a:r>
              <a:rPr lang="en-US" dirty="0"/>
              <a:t> </a:t>
            </a:r>
          </a:p>
          <a:p>
            <a:r>
              <a:rPr lang="en-US" dirty="0"/>
              <a:t> </a:t>
            </a:r>
          </a:p>
          <a:p>
            <a:r>
              <a:rPr lang="en-US"/>
              <a:t>Reference examples for academic and professional illustration:</a:t>
            </a:r>
          </a:p>
          <a:p>
            <a:r>
              <a:rPr lang="en-US" dirty="0"/>
              <a:t> </a:t>
            </a:r>
          </a:p>
          <a:p>
            <a:r>
              <a:rPr lang="en-US" dirty="0"/>
              <a:t>Toulmin, S. (1958) The Uses of Argument – framework for building logical, balanced debate.</a:t>
            </a:r>
          </a:p>
          <a:p>
            <a:r>
              <a:rPr lang="en-US" dirty="0"/>
              <a:t> </a:t>
            </a:r>
          </a:p>
          <a:p>
            <a:r>
              <a:rPr lang="en-US" dirty="0"/>
              <a:t>Robson &amp; McCartan (2016) Real World Research – guidance on structuring arguments in applied research.</a:t>
            </a:r>
          </a:p>
          <a:p>
            <a:r>
              <a:rPr lang="en-US" dirty="0"/>
              <a:t> </a:t>
            </a:r>
          </a:p>
          <a:p>
            <a:r>
              <a:rPr lang="en-US" dirty="0"/>
              <a:t>College of Policing (2023) Evidence-Based Policing Framework – applying balanced reasoning to professional decision-making.</a:t>
            </a:r>
          </a:p>
          <a:p>
            <a:r>
              <a:rPr lang="en-US" dirty="0"/>
              <a:t> </a:t>
            </a:r>
          </a:p>
          <a:p>
            <a:r>
              <a:rPr lang="en-US" dirty="0"/>
              <a:t> </a:t>
            </a:r>
          </a:p>
          <a:p>
            <a:pPr marL="0" indent="0"/>
            <a:r>
              <a:rPr lang="en-US" dirty="0"/>
              <a:t>Encourage students to treat “discuss” questions as opportunities to showcase analytical thinking. It’s not about who’s right or wrong, but about demonstrating that you can evaluate all sides before reaching a justified, professional conclusion</a:t>
            </a:r>
            <a:endParaRPr dirty="0"/>
          </a:p>
        </p:txBody>
      </p:sp>
      <p:sp>
        <p:nvSpPr>
          <p:cNvPr id="346" name="Google Shape;346;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3" name="Google Shape;353;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6" name="Google Shape;366;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8" name="Google Shape;378;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4" name="Google Shape;384;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p3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0" name="Google Shape;390;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6" name="Google Shape;396;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3" name="Google Shape;403;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34"/>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34"/>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34"/>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34"/>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3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0"/>
        <p:cNvGrpSpPr/>
        <p:nvPr/>
      </p:nvGrpSpPr>
      <p:grpSpPr>
        <a:xfrm>
          <a:off x="0" y="0"/>
          <a:ext cx="0" cy="0"/>
          <a:chOff x="0" y="0"/>
          <a:chExt cx="0" cy="0"/>
        </a:xfrm>
      </p:grpSpPr>
      <p:sp>
        <p:nvSpPr>
          <p:cNvPr id="21" name="Google Shape;21;p3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23" name="Google Shape;23;p3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24" name="Google Shape;24;p3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3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3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9" name="Google Shape;29;p3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38"/>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31" name="Google Shape;31;p3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2"/>
        <p:cNvGrpSpPr/>
        <p:nvPr/>
      </p:nvGrpSpPr>
      <p:grpSpPr>
        <a:xfrm>
          <a:off x="0" y="0"/>
          <a:ext cx="0" cy="0"/>
          <a:chOff x="0" y="0"/>
          <a:chExt cx="0" cy="0"/>
        </a:xfrm>
      </p:grpSpPr>
      <p:sp>
        <p:nvSpPr>
          <p:cNvPr id="33" name="Google Shape;33;p3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39"/>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5" name="Google Shape;35;p39"/>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6" name="Google Shape;36;p39"/>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7" name="Google Shape;37;p39"/>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8" name="Google Shape;38;p3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
        <p:cNvGrpSpPr/>
        <p:nvPr/>
      </p:nvGrpSpPr>
      <p:grpSpPr>
        <a:xfrm>
          <a:off x="0" y="0"/>
          <a:ext cx="0" cy="0"/>
          <a:chOff x="0" y="0"/>
          <a:chExt cx="0" cy="0"/>
        </a:xfrm>
      </p:grpSpPr>
      <p:sp>
        <p:nvSpPr>
          <p:cNvPr id="41" name="Google Shape;41;p50"/>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50"/>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43" name="Google Shape;43;p5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5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5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5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5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53"/>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53"/>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53"/>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5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54"/>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54"/>
          <p:cNvSpPr>
            <a:spLocks noGrp="1"/>
          </p:cNvSpPr>
          <p:nvPr>
            <p:ph type="pic" idx="2"/>
          </p:nvPr>
        </p:nvSpPr>
        <p:spPr>
          <a:xfrm>
            <a:off x="2389717" y="612776"/>
            <a:ext cx="7315200" cy="3824337"/>
          </a:xfrm>
          <a:prstGeom prst="rect">
            <a:avLst/>
          </a:prstGeom>
          <a:noFill/>
          <a:ln>
            <a:noFill/>
          </a:ln>
        </p:spPr>
      </p:sp>
      <p:sp>
        <p:nvSpPr>
          <p:cNvPr id="61" name="Google Shape;61;p54"/>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5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5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5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55"/>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5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56"/>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6"/>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5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5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0"/>
        <p:cNvGrpSpPr/>
        <p:nvPr/>
      </p:nvGrpSpPr>
      <p:grpSpPr>
        <a:xfrm>
          <a:off x="0" y="0"/>
          <a:ext cx="0" cy="0"/>
          <a:chOff x="0" y="0"/>
          <a:chExt cx="0" cy="0"/>
        </a:xfrm>
      </p:grpSpPr>
      <p:sp>
        <p:nvSpPr>
          <p:cNvPr id="81" name="Google Shape;81;p3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3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3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4" name="Google Shape;84;p3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3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7"/>
        <p:cNvGrpSpPr/>
        <p:nvPr/>
      </p:nvGrpSpPr>
      <p:grpSpPr>
        <a:xfrm>
          <a:off x="0" y="0"/>
          <a:ext cx="0" cy="0"/>
          <a:chOff x="0" y="0"/>
          <a:chExt cx="0" cy="0"/>
        </a:xfrm>
      </p:grpSpPr>
      <p:sp>
        <p:nvSpPr>
          <p:cNvPr id="88" name="Google Shape;88;p4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4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0" name="Google Shape;90;p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93"/>
        <p:cNvGrpSpPr/>
        <p:nvPr/>
      </p:nvGrpSpPr>
      <p:grpSpPr>
        <a:xfrm>
          <a:off x="0" y="0"/>
          <a:ext cx="0" cy="0"/>
          <a:chOff x="0" y="0"/>
          <a:chExt cx="0" cy="0"/>
        </a:xfrm>
      </p:grpSpPr>
      <p:sp>
        <p:nvSpPr>
          <p:cNvPr id="94" name="Google Shape;94;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6" name="Google Shape;96;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99"/>
        <p:cNvGrpSpPr/>
        <p:nvPr/>
      </p:nvGrpSpPr>
      <p:grpSpPr>
        <a:xfrm>
          <a:off x="0" y="0"/>
          <a:ext cx="0" cy="0"/>
          <a:chOff x="0" y="0"/>
          <a:chExt cx="0" cy="0"/>
        </a:xfrm>
      </p:grpSpPr>
      <p:sp>
        <p:nvSpPr>
          <p:cNvPr id="100" name="Google Shape;100;p4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p4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2" name="Google Shape;10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05"/>
        <p:cNvGrpSpPr/>
        <p:nvPr/>
      </p:nvGrpSpPr>
      <p:grpSpPr>
        <a:xfrm>
          <a:off x="0" y="0"/>
          <a:ext cx="0" cy="0"/>
          <a:chOff x="0" y="0"/>
          <a:chExt cx="0" cy="0"/>
        </a:xfrm>
      </p:grpSpPr>
      <p:sp>
        <p:nvSpPr>
          <p:cNvPr id="106" name="Google Shape;106;p4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4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08" name="Google Shape;108;p4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4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0" name="Google Shape;110;p4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 name="Google Shape;111;p4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4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4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4"/>
        <p:cNvGrpSpPr/>
        <p:nvPr/>
      </p:nvGrpSpPr>
      <p:grpSpPr>
        <a:xfrm>
          <a:off x="0" y="0"/>
          <a:ext cx="0" cy="0"/>
          <a:chOff x="0" y="0"/>
          <a:chExt cx="0" cy="0"/>
        </a:xfrm>
      </p:grpSpPr>
      <p:sp>
        <p:nvSpPr>
          <p:cNvPr id="115" name="Google Shape;115;p4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9"/>
        <p:cNvGrpSpPr/>
        <p:nvPr/>
      </p:nvGrpSpPr>
      <p:grpSpPr>
        <a:xfrm>
          <a:off x="0" y="0"/>
          <a:ext cx="0" cy="0"/>
          <a:chOff x="0" y="0"/>
          <a:chExt cx="0" cy="0"/>
        </a:xfrm>
      </p:grpSpPr>
      <p:sp>
        <p:nvSpPr>
          <p:cNvPr id="120" name="Google Shape;120;p4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4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4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23"/>
        <p:cNvGrpSpPr/>
        <p:nvPr/>
      </p:nvGrpSpPr>
      <p:grpSpPr>
        <a:xfrm>
          <a:off x="0" y="0"/>
          <a:ext cx="0" cy="0"/>
          <a:chOff x="0" y="0"/>
          <a:chExt cx="0" cy="0"/>
        </a:xfrm>
      </p:grpSpPr>
      <p:sp>
        <p:nvSpPr>
          <p:cNvPr id="124" name="Google Shape;124;p4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5" name="Google Shape;125;p4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26" name="Google Shape;126;p4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27" name="Google Shape;127;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30"/>
        <p:cNvGrpSpPr/>
        <p:nvPr/>
      </p:nvGrpSpPr>
      <p:grpSpPr>
        <a:xfrm>
          <a:off x="0" y="0"/>
          <a:ext cx="0" cy="0"/>
          <a:chOff x="0" y="0"/>
          <a:chExt cx="0" cy="0"/>
        </a:xfrm>
      </p:grpSpPr>
      <p:sp>
        <p:nvSpPr>
          <p:cNvPr id="131" name="Google Shape;131;p4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2" name="Google Shape;132;p47"/>
          <p:cNvSpPr>
            <a:spLocks noGrp="1"/>
          </p:cNvSpPr>
          <p:nvPr>
            <p:ph type="pic" idx="2"/>
          </p:nvPr>
        </p:nvSpPr>
        <p:spPr>
          <a:xfrm>
            <a:off x="5183188" y="987425"/>
            <a:ext cx="6172200" cy="4873625"/>
          </a:xfrm>
          <a:prstGeom prst="rect">
            <a:avLst/>
          </a:prstGeom>
          <a:noFill/>
          <a:ln>
            <a:noFill/>
          </a:ln>
        </p:spPr>
      </p:sp>
      <p:sp>
        <p:nvSpPr>
          <p:cNvPr id="133" name="Google Shape;133;p4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4" name="Google Shape;134;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7"/>
        <p:cNvGrpSpPr/>
        <p:nvPr/>
      </p:nvGrpSpPr>
      <p:grpSpPr>
        <a:xfrm>
          <a:off x="0" y="0"/>
          <a:ext cx="0" cy="0"/>
          <a:chOff x="0" y="0"/>
          <a:chExt cx="0" cy="0"/>
        </a:xfrm>
      </p:grpSpPr>
      <p:sp>
        <p:nvSpPr>
          <p:cNvPr id="138" name="Google Shape;138;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9" name="Google Shape;139;p4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0" name="Google Shape;140;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3"/>
        <p:cNvGrpSpPr/>
        <p:nvPr/>
      </p:nvGrpSpPr>
      <p:grpSpPr>
        <a:xfrm>
          <a:off x="0" y="0"/>
          <a:ext cx="0" cy="0"/>
          <a:chOff x="0" y="0"/>
          <a:chExt cx="0" cy="0"/>
        </a:xfrm>
      </p:grpSpPr>
      <p:sp>
        <p:nvSpPr>
          <p:cNvPr id="144" name="Google Shape;144;p4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 name="Google Shape;145;p4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6" name="Google Shape;146;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3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3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3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3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74"/>
        <p:cNvGrpSpPr/>
        <p:nvPr/>
      </p:nvGrpSpPr>
      <p:grpSpPr>
        <a:xfrm>
          <a:off x="0" y="0"/>
          <a:ext cx="0" cy="0"/>
          <a:chOff x="0" y="0"/>
          <a:chExt cx="0" cy="0"/>
        </a:xfrm>
      </p:grpSpPr>
      <p:sp>
        <p:nvSpPr>
          <p:cNvPr id="75" name="Google Shape;75;p3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6" name="Google Shape;76;p3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7" name="Google Shape;77;p3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8" name="Google Shape;78;p3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79" name="Google Shape;79;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
          <p:cNvSpPr txBox="1"/>
          <p:nvPr/>
        </p:nvSpPr>
        <p:spPr>
          <a:xfrm>
            <a:off x="2194560" y="1733551"/>
            <a:ext cx="4130040" cy="86177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3200">
              <a:solidFill>
                <a:srgbClr val="FFFFFF"/>
              </a:solidFill>
              <a:latin typeface="Open Sans"/>
              <a:ea typeface="Open Sans"/>
              <a:cs typeface="Open Sans"/>
              <a:sym typeface="Open Sans"/>
            </a:endParaRPr>
          </a:p>
          <a:p>
            <a:pPr marL="0" marR="0" lvl="0" indent="0" algn="l" rtl="0">
              <a:spcBef>
                <a:spcPts val="0"/>
              </a:spcBef>
              <a:spcAft>
                <a:spcPts val="0"/>
              </a:spcAft>
              <a:buNone/>
            </a:pPr>
            <a:endParaRPr sz="1800">
              <a:solidFill>
                <a:srgbClr val="000000"/>
              </a:solidFill>
              <a:latin typeface="Open Sans"/>
              <a:ea typeface="Open Sans"/>
              <a:cs typeface="Open Sans"/>
              <a:sym typeface="Open Sans"/>
            </a:endParaRPr>
          </a:p>
        </p:txBody>
      </p:sp>
      <p:sp>
        <p:nvSpPr>
          <p:cNvPr id="155" name="Google Shape;155;p1"/>
          <p:cNvSpPr txBox="1">
            <a:spLocks noGrp="1"/>
          </p:cNvSpPr>
          <p:nvPr>
            <p:ph type="ctrTitle"/>
          </p:nvPr>
        </p:nvSpPr>
        <p:spPr>
          <a:xfrm>
            <a:off x="865242" y="2300568"/>
            <a:ext cx="4850247" cy="317950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b="1">
                <a:solidFill>
                  <a:schemeClr val="lt1"/>
                </a:solidFill>
              </a:rPr>
              <a:t>Reflective Practice</a:t>
            </a:r>
            <a:br>
              <a:rPr lang="en-GB" b="1">
                <a:solidFill>
                  <a:schemeClr val="lt1"/>
                </a:solidFill>
              </a:rPr>
            </a:br>
            <a:r>
              <a:rPr lang="en-GB" b="1">
                <a:solidFill>
                  <a:schemeClr val="lt1"/>
                </a:solidFill>
              </a:rPr>
              <a:t>09.10.25</a:t>
            </a:r>
            <a:endParaRPr/>
          </a:p>
        </p:txBody>
      </p:sp>
      <p:sp>
        <p:nvSpPr>
          <p:cNvPr id="156" name="Google Shape;156;p1"/>
          <p:cNvSpPr txBox="1"/>
          <p:nvPr/>
        </p:nvSpPr>
        <p:spPr>
          <a:xfrm>
            <a:off x="6280727" y="796636"/>
            <a:ext cx="5041500" cy="13236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a:solidFill>
                  <a:srgbClr val="002060"/>
                </a:solidFill>
                <a:latin typeface="Open Sans"/>
                <a:ea typeface="Open Sans"/>
                <a:cs typeface="Open Sans"/>
                <a:sym typeface="Open Sans"/>
              </a:rPr>
              <a:t>Arfer Adlewyrchol</a:t>
            </a:r>
            <a:endParaRPr sz="4000" b="1">
              <a:solidFill>
                <a:srgbClr val="002060"/>
              </a:solidFill>
              <a:latin typeface="Open Sans"/>
              <a:ea typeface="Open Sans"/>
              <a:cs typeface="Open Sans"/>
              <a:sym typeface="Open Sans"/>
            </a:endParaRPr>
          </a:p>
          <a:p>
            <a:pPr marL="0" marR="0" lvl="0" indent="0" algn="ctr" rtl="0">
              <a:spcBef>
                <a:spcPts val="0"/>
              </a:spcBef>
              <a:spcAft>
                <a:spcPts val="0"/>
              </a:spcAft>
              <a:buNone/>
            </a:pPr>
            <a:r>
              <a:rPr lang="en-GB" sz="4000" b="1">
                <a:solidFill>
                  <a:srgbClr val="002060"/>
                </a:solidFill>
                <a:latin typeface="Open Sans"/>
                <a:ea typeface="Open Sans"/>
                <a:cs typeface="Open Sans"/>
                <a:sym typeface="Open Sans"/>
              </a:rPr>
              <a:t>09.10.25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Learning Outcomes</a:t>
            </a:r>
            <a:endParaRPr/>
          </a:p>
        </p:txBody>
      </p:sp>
      <p:sp>
        <p:nvSpPr>
          <p:cNvPr id="162" name="Google Shape;162;p2"/>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a:t>Explore personal experiences of reflective practice</a:t>
            </a:r>
            <a:endParaRPr/>
          </a:p>
          <a:p>
            <a:pPr marL="342900" lvl="0" indent="-342900" algn="l" rtl="0">
              <a:spcBef>
                <a:spcPts val="560"/>
              </a:spcBef>
              <a:spcAft>
                <a:spcPts val="0"/>
              </a:spcAft>
              <a:buClr>
                <a:schemeClr val="dk1"/>
              </a:buClr>
              <a:buSzPts val="2800"/>
              <a:buChar char="•"/>
            </a:pPr>
            <a:r>
              <a:rPr lang="en-GB"/>
              <a:t>Discuss why we reflect and the benefits of doing so</a:t>
            </a:r>
            <a:endParaRPr/>
          </a:p>
          <a:p>
            <a:pPr marL="342900" lvl="0" indent="-342900" algn="l" rtl="0">
              <a:spcBef>
                <a:spcPts val="560"/>
              </a:spcBef>
              <a:spcAft>
                <a:spcPts val="0"/>
              </a:spcAft>
              <a:buClr>
                <a:schemeClr val="dk1"/>
              </a:buClr>
              <a:buSzPts val="2800"/>
              <a:buChar char="•"/>
            </a:pPr>
            <a:r>
              <a:rPr lang="en-GB"/>
              <a:t>Overview of some well-known reflective practices</a:t>
            </a:r>
            <a:endParaRPr/>
          </a:p>
          <a:p>
            <a:pPr marL="342900" lvl="0" indent="-342900" algn="l" rtl="0">
              <a:spcBef>
                <a:spcPts val="560"/>
              </a:spcBef>
              <a:spcAft>
                <a:spcPts val="0"/>
              </a:spcAft>
              <a:buClr>
                <a:schemeClr val="dk1"/>
              </a:buClr>
              <a:buSzPts val="2800"/>
              <a:buChar char="•"/>
            </a:pPr>
            <a:r>
              <a:rPr lang="en-GB"/>
              <a:t>Task 1 preparation</a:t>
            </a:r>
            <a:endParaRPr/>
          </a:p>
          <a:p>
            <a:pPr marL="342900" lvl="0" indent="-165100" algn="l" rtl="0">
              <a:spcBef>
                <a:spcPts val="560"/>
              </a:spcBef>
              <a:spcAft>
                <a:spcPts val="0"/>
              </a:spcAft>
              <a:buClr>
                <a:schemeClr val="dk1"/>
              </a:buClr>
              <a:buSzPts val="2800"/>
              <a:buNone/>
            </a:pPr>
            <a:endParaRPr/>
          </a:p>
        </p:txBody>
      </p:sp>
      <p:pic>
        <p:nvPicPr>
          <p:cNvPr id="163" name="Google Shape;163;p2" descr="Learning Outcomes Images – Browse 38,818 Stock Photos, Vectors, and Video |  Adobe Stock"/>
          <p:cNvPicPr preferRelativeResize="0">
            <a:picLocks noGrp="1"/>
          </p:cNvPicPr>
          <p:nvPr>
            <p:ph type="body" idx="2"/>
          </p:nvPr>
        </p:nvPicPr>
        <p:blipFill rotWithShape="1">
          <a:blip r:embed="rId3">
            <a:alphaModFix/>
          </a:blip>
          <a:srcRect/>
          <a:stretch/>
        </p:blipFill>
        <p:spPr>
          <a:xfrm>
            <a:off x="7016312" y="2033356"/>
            <a:ext cx="4215375" cy="27990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3"/>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Reflective</a:t>
            </a:r>
            <a:r>
              <a:rPr lang="en-GB"/>
              <a:t> </a:t>
            </a:r>
            <a:r>
              <a:rPr lang="en-GB">
                <a:solidFill>
                  <a:schemeClr val="lt1"/>
                </a:solidFill>
              </a:rPr>
              <a:t>Practice</a:t>
            </a:r>
            <a:endParaRPr/>
          </a:p>
        </p:txBody>
      </p:sp>
      <p:sp>
        <p:nvSpPr>
          <p:cNvPr id="170" name="Google Shape;170;p3"/>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a:t>Being able to reflect is a valuable skill</a:t>
            </a:r>
            <a:endParaRPr/>
          </a:p>
          <a:p>
            <a:pPr marL="342900" lvl="0" indent="-342900" algn="l" rtl="0">
              <a:spcBef>
                <a:spcPts val="560"/>
              </a:spcBef>
              <a:spcAft>
                <a:spcPts val="0"/>
              </a:spcAft>
              <a:buClr>
                <a:schemeClr val="dk1"/>
              </a:buClr>
              <a:buSzPts val="2800"/>
              <a:buChar char="•"/>
            </a:pPr>
            <a:r>
              <a:rPr lang="en-GB"/>
              <a:t>Helps you think about:</a:t>
            </a:r>
            <a:endParaRPr/>
          </a:p>
          <a:p>
            <a:pPr marL="742950" lvl="1" indent="-285750" algn="l" rtl="0">
              <a:spcBef>
                <a:spcPts val="480"/>
              </a:spcBef>
              <a:spcAft>
                <a:spcPts val="0"/>
              </a:spcAft>
              <a:buClr>
                <a:schemeClr val="dk1"/>
              </a:buClr>
              <a:buSzPts val="2400"/>
              <a:buFont typeface="Noto Sans Symbols"/>
              <a:buChar char="❑"/>
            </a:pPr>
            <a:r>
              <a:rPr lang="en-GB"/>
              <a:t> Your experiences</a:t>
            </a:r>
            <a:endParaRPr/>
          </a:p>
          <a:p>
            <a:pPr marL="742950" lvl="1" indent="-285750" algn="l" rtl="0">
              <a:spcBef>
                <a:spcPts val="480"/>
              </a:spcBef>
              <a:spcAft>
                <a:spcPts val="0"/>
              </a:spcAft>
              <a:buClr>
                <a:schemeClr val="dk1"/>
              </a:buClr>
              <a:buSzPts val="2400"/>
              <a:buFont typeface="Noto Sans Symbols"/>
              <a:buChar char="❑"/>
            </a:pPr>
            <a:r>
              <a:rPr lang="en-GB"/>
              <a:t>Why things happened the way they did</a:t>
            </a:r>
            <a:endParaRPr/>
          </a:p>
          <a:p>
            <a:pPr marL="742950" lvl="1" indent="-285750" algn="l" rtl="0">
              <a:spcBef>
                <a:spcPts val="480"/>
              </a:spcBef>
              <a:spcAft>
                <a:spcPts val="0"/>
              </a:spcAft>
              <a:buClr>
                <a:schemeClr val="dk1"/>
              </a:buClr>
              <a:buSzPts val="2400"/>
              <a:buFont typeface="Noto Sans Symbols"/>
              <a:buChar char="❑"/>
            </a:pPr>
            <a:r>
              <a:rPr lang="en-GB"/>
              <a:t>How you can improve on these experiences in future</a:t>
            </a:r>
            <a:endParaRPr/>
          </a:p>
        </p:txBody>
      </p:sp>
      <p:sp>
        <p:nvSpPr>
          <p:cNvPr id="171" name="Google Shape;171;p3"/>
          <p:cNvSpPr txBox="1">
            <a:spLocks noGrp="1"/>
          </p:cNvSpPr>
          <p:nvPr>
            <p:ph type="body" idx="2"/>
          </p:nvPr>
        </p:nvSpPr>
        <p:spPr>
          <a:xfrm>
            <a:off x="6197600" y="1600201"/>
            <a:ext cx="5384800" cy="1975756"/>
          </a:xfrm>
          <a:prstGeom prst="rect">
            <a:avLst/>
          </a:prstGeom>
          <a:solidFill>
            <a:srgbClr val="DAEEF3"/>
          </a:solid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2800"/>
              <a:buNone/>
            </a:pPr>
            <a:r>
              <a:rPr lang="en-GB"/>
              <a:t>How would you define it?</a:t>
            </a:r>
            <a:endParaRPr/>
          </a:p>
          <a:p>
            <a:pPr marL="0" lvl="0" indent="0" algn="ctr" rtl="0">
              <a:spcBef>
                <a:spcPts val="560"/>
              </a:spcBef>
              <a:spcAft>
                <a:spcPts val="0"/>
              </a:spcAft>
              <a:buClr>
                <a:schemeClr val="dk1"/>
              </a:buClr>
              <a:buSzPts val="2800"/>
              <a:buNone/>
            </a:pPr>
            <a:endParaRPr/>
          </a:p>
          <a:p>
            <a:pPr marL="0" lvl="0" indent="0" algn="ctr" rtl="0">
              <a:spcBef>
                <a:spcPts val="560"/>
              </a:spcBef>
              <a:spcAft>
                <a:spcPts val="0"/>
              </a:spcAft>
              <a:buClr>
                <a:schemeClr val="dk1"/>
              </a:buClr>
              <a:buSzPts val="2800"/>
              <a:buNone/>
            </a:pPr>
            <a:r>
              <a:rPr lang="en-GB"/>
              <a:t>What experience do you have of reflective practice?</a:t>
            </a:r>
            <a:endParaRPr/>
          </a:p>
        </p:txBody>
      </p:sp>
      <p:pic>
        <p:nvPicPr>
          <p:cNvPr id="172" name="Google Shape;172;p3"/>
          <p:cNvPicPr preferRelativeResize="0"/>
          <p:nvPr/>
        </p:nvPicPr>
        <p:blipFill rotWithShape="1">
          <a:blip r:embed="rId3">
            <a:alphaModFix/>
          </a:blip>
          <a:srcRect/>
          <a:stretch/>
        </p:blipFill>
        <p:spPr>
          <a:xfrm>
            <a:off x="7918132" y="3594721"/>
            <a:ext cx="2390775" cy="19145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1">
                                            <p:txEl>
                                              <p:pRg st="0" end="0"/>
                                            </p:txEl>
                                          </p:spTgt>
                                        </p:tgtEl>
                                        <p:attrNameLst>
                                          <p:attrName>style.visibility</p:attrName>
                                        </p:attrNameLst>
                                      </p:cBhvr>
                                      <p:to>
                                        <p:strVal val="visible"/>
                                      </p:to>
                                    </p:set>
                                    <p:anim calcmode="lin" valueType="num">
                                      <p:cBhvr additive="base">
                                        <p:cTn id="7" dur="500"/>
                                        <p:tgtEl>
                                          <p:spTgt spid="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71">
                                            <p:txEl>
                                              <p:pRg st="1" end="1"/>
                                            </p:txEl>
                                          </p:spTgt>
                                        </p:tgtEl>
                                        <p:attrNameLst>
                                          <p:attrName>style.visibility</p:attrName>
                                        </p:attrNameLst>
                                      </p:cBhvr>
                                      <p:to>
                                        <p:strVal val="visible"/>
                                      </p:to>
                                    </p:set>
                                    <p:anim calcmode="lin" valueType="num">
                                      <p:cBhvr additive="base">
                                        <p:cTn id="12" dur="500"/>
                                        <p:tgtEl>
                                          <p:spTgt spid="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1">
                                            <p:txEl>
                                              <p:pRg st="2" end="2"/>
                                            </p:txEl>
                                          </p:spTgt>
                                        </p:tgtEl>
                                        <p:attrNameLst>
                                          <p:attrName>style.visibility</p:attrName>
                                        </p:attrNameLst>
                                      </p:cBhvr>
                                      <p:to>
                                        <p:strVal val="visible"/>
                                      </p:to>
                                    </p:set>
                                    <p:anim calcmode="lin" valueType="num">
                                      <p:cBhvr additive="base">
                                        <p:cTn id="17" dur="500"/>
                                        <p:tgtEl>
                                          <p:spTgt spid="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170">
                                            <p:txEl>
                                              <p:pRg st="0" end="0"/>
                                            </p:txEl>
                                          </p:spTgt>
                                        </p:tgtEl>
                                        <p:attrNameLst>
                                          <p:attrName>style.visibility</p:attrName>
                                        </p:attrNameLst>
                                      </p:cBhvr>
                                      <p:to>
                                        <p:strVal val="visible"/>
                                      </p:to>
                                    </p:set>
                                    <p:anim calcmode="lin" valueType="num">
                                      <p:cBhvr additive="base">
                                        <p:cTn id="22" dur="500"/>
                                        <p:tgtEl>
                                          <p:spTgt spid="17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70">
                                            <p:txEl>
                                              <p:pRg st="1" end="1"/>
                                            </p:txEl>
                                          </p:spTgt>
                                        </p:tgtEl>
                                        <p:attrNameLst>
                                          <p:attrName>style.visibility</p:attrName>
                                        </p:attrNameLst>
                                      </p:cBhvr>
                                      <p:to>
                                        <p:strVal val="visible"/>
                                      </p:to>
                                    </p:set>
                                    <p:anim calcmode="lin" valueType="num">
                                      <p:cBhvr additive="base">
                                        <p:cTn id="27" dur="500"/>
                                        <p:tgtEl>
                                          <p:spTgt spid="17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170">
                                            <p:txEl>
                                              <p:pRg st="2" end="2"/>
                                            </p:txEl>
                                          </p:spTgt>
                                        </p:tgtEl>
                                        <p:attrNameLst>
                                          <p:attrName>style.visibility</p:attrName>
                                        </p:attrNameLst>
                                      </p:cBhvr>
                                      <p:to>
                                        <p:strVal val="visible"/>
                                      </p:to>
                                    </p:set>
                                    <p:anim calcmode="lin" valueType="num">
                                      <p:cBhvr additive="base">
                                        <p:cTn id="32" dur="500"/>
                                        <p:tgtEl>
                                          <p:spTgt spid="17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70">
                                            <p:txEl>
                                              <p:pRg st="3" end="3"/>
                                            </p:txEl>
                                          </p:spTgt>
                                        </p:tgtEl>
                                        <p:attrNameLst>
                                          <p:attrName>style.visibility</p:attrName>
                                        </p:attrNameLst>
                                      </p:cBhvr>
                                      <p:to>
                                        <p:strVal val="visible"/>
                                      </p:to>
                                    </p:set>
                                    <p:anim calcmode="lin" valueType="num">
                                      <p:cBhvr additive="base">
                                        <p:cTn id="37" dur="500"/>
                                        <p:tgtEl>
                                          <p:spTgt spid="17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70">
                                            <p:txEl>
                                              <p:pRg st="4" end="4"/>
                                            </p:txEl>
                                          </p:spTgt>
                                        </p:tgtEl>
                                        <p:attrNameLst>
                                          <p:attrName>style.visibility</p:attrName>
                                        </p:attrNameLst>
                                      </p:cBhvr>
                                      <p:to>
                                        <p:strVal val="visible"/>
                                      </p:to>
                                    </p:set>
                                    <p:anim calcmode="lin" valueType="num">
                                      <p:cBhvr additive="base">
                                        <p:cTn id="42" dur="500"/>
                                        <p:tgtEl>
                                          <p:spTgt spid="17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4"/>
          <p:cNvSpPr txBox="1">
            <a:spLocks noGrp="1"/>
          </p:cNvSpPr>
          <p:nvPr>
            <p:ph type="title"/>
          </p:nvPr>
        </p:nvSpPr>
        <p:spPr>
          <a:xfrm>
            <a:off x="838200" y="365125"/>
            <a:ext cx="10515600" cy="1325563"/>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4400"/>
              <a:buFont typeface="Calibri"/>
              <a:buNone/>
            </a:pPr>
            <a:r>
              <a:rPr lang="en-GB" b="1">
                <a:solidFill>
                  <a:schemeClr val="lt1"/>
                </a:solidFill>
              </a:rPr>
              <a:t>What is reflective practice?</a:t>
            </a:r>
            <a:endParaRPr/>
          </a:p>
        </p:txBody>
      </p:sp>
      <p:sp>
        <p:nvSpPr>
          <p:cNvPr id="179" name="Google Shape;179;p4"/>
          <p:cNvSpPr txBox="1">
            <a:spLocks noGrp="1"/>
          </p:cNvSpPr>
          <p:nvPr>
            <p:ph type="body" idx="1"/>
          </p:nvPr>
        </p:nvSpPr>
        <p:spPr>
          <a:xfrm>
            <a:off x="838200" y="1825625"/>
            <a:ext cx="5181600" cy="2256518"/>
          </a:xfrm>
          <a:prstGeom prst="rect">
            <a:avLst/>
          </a:prstGeom>
          <a:solidFill>
            <a:srgbClr val="DDEAF6"/>
          </a:solid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800"/>
              <a:buNone/>
            </a:pPr>
            <a:endParaRPr/>
          </a:p>
          <a:p>
            <a:pPr marL="0" lvl="0" indent="0" algn="ctr" rtl="0">
              <a:lnSpc>
                <a:spcPct val="90000"/>
              </a:lnSpc>
              <a:spcBef>
                <a:spcPts val="1000"/>
              </a:spcBef>
              <a:spcAft>
                <a:spcPts val="0"/>
              </a:spcAft>
              <a:buClr>
                <a:schemeClr val="dk1"/>
              </a:buClr>
              <a:buSzPts val="2800"/>
              <a:buNone/>
            </a:pPr>
            <a:r>
              <a:rPr lang="en-GB"/>
              <a:t>‘learning through and from experience towards gaining new insights of self and practice’</a:t>
            </a:r>
            <a:endParaRPr/>
          </a:p>
          <a:p>
            <a:pPr marL="0" lvl="0" indent="0" algn="r" rtl="0">
              <a:lnSpc>
                <a:spcPct val="90000"/>
              </a:lnSpc>
              <a:spcBef>
                <a:spcPts val="1000"/>
              </a:spcBef>
              <a:spcAft>
                <a:spcPts val="0"/>
              </a:spcAft>
              <a:buClr>
                <a:schemeClr val="dk1"/>
              </a:buClr>
              <a:buSzPts val="2000"/>
              <a:buNone/>
            </a:pPr>
            <a:r>
              <a:rPr lang="en-GB" sz="2000"/>
              <a:t>(Finlay, 2008)</a:t>
            </a:r>
            <a:endParaRPr/>
          </a:p>
        </p:txBody>
      </p:sp>
      <p:sp>
        <p:nvSpPr>
          <p:cNvPr id="180" name="Google Shape;180;p4"/>
          <p:cNvSpPr txBox="1">
            <a:spLocks noGrp="1"/>
          </p:cNvSpPr>
          <p:nvPr>
            <p:ph type="body" idx="2"/>
          </p:nvPr>
        </p:nvSpPr>
        <p:spPr>
          <a:xfrm>
            <a:off x="6172200" y="1825625"/>
            <a:ext cx="5181600" cy="4351338"/>
          </a:xfrm>
          <a:prstGeom prst="rect">
            <a:avLst/>
          </a:prstGeom>
          <a:solidFill>
            <a:srgbClr val="BBD6EE"/>
          </a:solid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endParaRPr/>
          </a:p>
          <a:p>
            <a:pPr marL="0" lvl="0" indent="0" algn="l" rtl="0">
              <a:lnSpc>
                <a:spcPct val="90000"/>
              </a:lnSpc>
              <a:spcBef>
                <a:spcPts val="1000"/>
              </a:spcBef>
              <a:spcAft>
                <a:spcPts val="0"/>
              </a:spcAft>
              <a:buClr>
                <a:schemeClr val="dk1"/>
              </a:buClr>
              <a:buSzPts val="2800"/>
              <a:buNone/>
            </a:pPr>
            <a:r>
              <a:rPr lang="en-GB"/>
              <a:t>‘Reflective practice is the ability to reflect on one’s actions so as to engage in a process of continuous learning’ </a:t>
            </a:r>
            <a:endParaRPr/>
          </a:p>
          <a:p>
            <a:pPr marL="0" lvl="0" indent="0" algn="l" rtl="0">
              <a:lnSpc>
                <a:spcPct val="90000"/>
              </a:lnSpc>
              <a:spcBef>
                <a:spcPts val="1000"/>
              </a:spcBef>
              <a:spcAft>
                <a:spcPts val="0"/>
              </a:spcAft>
              <a:buClr>
                <a:schemeClr val="dk1"/>
              </a:buClr>
              <a:buSzPts val="2000"/>
              <a:buNone/>
            </a:pPr>
            <a:r>
              <a:rPr lang="en-GB" sz="2000"/>
              <a:t>                               </a:t>
            </a:r>
            <a:r>
              <a:rPr lang="en-GB" sz="2000" i="1"/>
              <a:t>- Donald Schon</a:t>
            </a:r>
            <a:endParaRPr/>
          </a:p>
        </p:txBody>
      </p:sp>
      <p:sp>
        <p:nvSpPr>
          <p:cNvPr id="181" name="Google Shape;181;p4"/>
          <p:cNvSpPr/>
          <p:nvPr/>
        </p:nvSpPr>
        <p:spPr>
          <a:xfrm>
            <a:off x="838201" y="4196443"/>
            <a:ext cx="5181600" cy="2514600"/>
          </a:xfrm>
          <a:prstGeom prst="rect">
            <a:avLst/>
          </a:prstGeom>
          <a:solidFill>
            <a:schemeClr val="accent1"/>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2800">
                <a:solidFill>
                  <a:schemeClr val="lt1"/>
                </a:solidFill>
                <a:latin typeface="Calibri"/>
                <a:ea typeface="Calibri"/>
                <a:cs typeface="Calibri"/>
                <a:sym typeface="Calibri"/>
              </a:rPr>
              <a:t>‘In its simplest form, it is thinking about or reflecting on what you do’</a:t>
            </a:r>
            <a:endParaRPr/>
          </a:p>
          <a:p>
            <a:pPr marL="0" marR="0" lvl="0" indent="0" algn="r" rtl="0">
              <a:spcBef>
                <a:spcPts val="0"/>
              </a:spcBef>
              <a:spcAft>
                <a:spcPts val="0"/>
              </a:spcAft>
              <a:buNone/>
            </a:pPr>
            <a:r>
              <a:rPr lang="en-GB" sz="1800">
                <a:solidFill>
                  <a:schemeClr val="lt1"/>
                </a:solidFill>
                <a:latin typeface="Calibri"/>
                <a:ea typeface="Calibri"/>
                <a:cs typeface="Calibri"/>
                <a:sym typeface="Calibri"/>
              </a:rPr>
              <a:t>(Skills you Need, 2021)</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1"/>
                                        </p:tgtEl>
                                        <p:attrNameLst>
                                          <p:attrName>style.visibility</p:attrName>
                                        </p:attrNameLst>
                                      </p:cBhvr>
                                      <p:to>
                                        <p:strVal val="visible"/>
                                      </p:to>
                                    </p:set>
                                    <p:animEffect transition="in" filter="fade">
                                      <p:cBhvr>
                                        <p:cTn id="7" dur="10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5"/>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Why do we reflect?</a:t>
            </a:r>
            <a:endParaRPr/>
          </a:p>
        </p:txBody>
      </p:sp>
      <p:sp>
        <p:nvSpPr>
          <p:cNvPr id="188" name="Google Shape;188;p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fontScale="85000" lnSpcReduction="10000"/>
          </a:bodyPr>
          <a:lstStyle/>
          <a:p>
            <a:pPr marL="342900" lvl="0" indent="-191770" algn="l" rtl="0">
              <a:spcBef>
                <a:spcPts val="0"/>
              </a:spcBef>
              <a:spcAft>
                <a:spcPts val="0"/>
              </a:spcAft>
              <a:buClr>
                <a:schemeClr val="dk1"/>
              </a:buClr>
              <a:buSzPct val="100000"/>
              <a:buNone/>
            </a:pPr>
            <a:endParaRPr/>
          </a:p>
          <a:p>
            <a:pPr marL="342900" lvl="0" indent="-342900" algn="l" rtl="0">
              <a:spcBef>
                <a:spcPts val="476"/>
              </a:spcBef>
              <a:spcAft>
                <a:spcPts val="0"/>
              </a:spcAft>
              <a:buClr>
                <a:schemeClr val="dk1"/>
              </a:buClr>
              <a:buSzPct val="100000"/>
              <a:buChar char="•"/>
            </a:pPr>
            <a:r>
              <a:rPr lang="en-GB"/>
              <a:t>What are the benefits to reflection?</a:t>
            </a:r>
            <a:endParaRPr/>
          </a:p>
        </p:txBody>
      </p:sp>
      <p:sp>
        <p:nvSpPr>
          <p:cNvPr id="189" name="Google Shape;189;p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fontScale="85000" lnSpcReduction="10000"/>
          </a:bodyPr>
          <a:lstStyle/>
          <a:p>
            <a:pPr marL="342900" lvl="0" indent="-342900" algn="l" rtl="0">
              <a:spcBef>
                <a:spcPts val="0"/>
              </a:spcBef>
              <a:spcAft>
                <a:spcPts val="0"/>
              </a:spcAft>
              <a:buClr>
                <a:schemeClr val="dk1"/>
              </a:buClr>
              <a:buSzPct val="100000"/>
              <a:buChar char="•"/>
            </a:pPr>
            <a:r>
              <a:rPr lang="en-GB"/>
              <a:t>Allows you to look at the bigger picture</a:t>
            </a:r>
            <a:endParaRPr/>
          </a:p>
          <a:p>
            <a:pPr marL="342900" lvl="0" indent="-342900" algn="l" rtl="0">
              <a:spcBef>
                <a:spcPts val="476"/>
              </a:spcBef>
              <a:spcAft>
                <a:spcPts val="0"/>
              </a:spcAft>
              <a:buClr>
                <a:schemeClr val="dk1"/>
              </a:buClr>
              <a:buSzPct val="100000"/>
              <a:buChar char="•"/>
            </a:pPr>
            <a:r>
              <a:rPr lang="en-GB"/>
              <a:t>Identifies areas of improvement/development</a:t>
            </a:r>
            <a:endParaRPr/>
          </a:p>
          <a:p>
            <a:pPr marL="342900" lvl="0" indent="-342900" algn="l" rtl="0">
              <a:spcBef>
                <a:spcPts val="476"/>
              </a:spcBef>
              <a:spcAft>
                <a:spcPts val="0"/>
              </a:spcAft>
              <a:buClr>
                <a:schemeClr val="dk1"/>
              </a:buClr>
              <a:buSzPct val="100000"/>
              <a:buChar char="•"/>
            </a:pPr>
            <a:r>
              <a:rPr lang="en-GB"/>
              <a:t>Be more creative and try new things</a:t>
            </a:r>
            <a:endParaRPr/>
          </a:p>
          <a:p>
            <a:pPr marL="342900" lvl="0" indent="-342900" algn="l" rtl="0">
              <a:spcBef>
                <a:spcPts val="476"/>
              </a:spcBef>
              <a:spcAft>
                <a:spcPts val="0"/>
              </a:spcAft>
              <a:buClr>
                <a:schemeClr val="dk1"/>
              </a:buClr>
              <a:buSzPct val="100000"/>
              <a:buChar char="•"/>
            </a:pPr>
            <a:r>
              <a:rPr lang="en-GB"/>
              <a:t>Challenge some assumptions about people and situations</a:t>
            </a:r>
            <a:endParaRPr/>
          </a:p>
          <a:p>
            <a:pPr marL="342900" lvl="0" indent="-342900" algn="l" rtl="0">
              <a:spcBef>
                <a:spcPts val="476"/>
              </a:spcBef>
              <a:spcAft>
                <a:spcPts val="0"/>
              </a:spcAft>
              <a:buClr>
                <a:schemeClr val="dk1"/>
              </a:buClr>
              <a:buSzPct val="100000"/>
              <a:buChar char="•"/>
            </a:pPr>
            <a:r>
              <a:rPr lang="en-GB"/>
              <a:t>Key part of emotional intelligence</a:t>
            </a:r>
            <a:endParaRPr/>
          </a:p>
          <a:p>
            <a:pPr marL="342900" lvl="0" indent="-342900" algn="l" rtl="0">
              <a:spcBef>
                <a:spcPts val="476"/>
              </a:spcBef>
              <a:spcAft>
                <a:spcPts val="0"/>
              </a:spcAft>
              <a:buClr>
                <a:schemeClr val="dk1"/>
              </a:buClr>
              <a:buSzPct val="100000"/>
              <a:buChar char="•"/>
            </a:pPr>
            <a:r>
              <a:rPr lang="en-GB"/>
              <a:t>Helps maintain a healthy work/life balance</a:t>
            </a:r>
            <a:endParaRPr/>
          </a:p>
        </p:txBody>
      </p:sp>
      <p:pic>
        <p:nvPicPr>
          <p:cNvPr id="190" name="Google Shape;190;p5"/>
          <p:cNvPicPr preferRelativeResize="0"/>
          <p:nvPr/>
        </p:nvPicPr>
        <p:blipFill rotWithShape="1">
          <a:blip r:embed="rId3">
            <a:alphaModFix/>
          </a:blip>
          <a:srcRect/>
          <a:stretch/>
        </p:blipFill>
        <p:spPr>
          <a:xfrm>
            <a:off x="2106612" y="2898457"/>
            <a:ext cx="2390775" cy="19145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fade">
                                      <p:cBhvr>
                                        <p:cTn id="7" dur="500"/>
                                        <p:tgtEl>
                                          <p:spTgt spid="18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89"/>
                                        </p:tgtEl>
                                        <p:attrNameLst>
                                          <p:attrName>style.visibility</p:attrName>
                                        </p:attrNameLst>
                                      </p:cBhvr>
                                      <p:to>
                                        <p:strVal val="visible"/>
                                      </p:to>
                                    </p:set>
                                    <p:anim calcmode="lin" valueType="num">
                                      <p:cBhvr additive="base">
                                        <p:cTn id="12" dur="500"/>
                                        <p:tgtEl>
                                          <p:spTgt spid="18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6"/>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How to reflect</a:t>
            </a:r>
            <a:endParaRPr/>
          </a:p>
        </p:txBody>
      </p:sp>
      <p:sp>
        <p:nvSpPr>
          <p:cNvPr id="197" name="Google Shape;197;p6"/>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800"/>
              <a:buNone/>
            </a:pPr>
            <a:endParaRPr/>
          </a:p>
          <a:p>
            <a:pPr marL="0" lvl="0" indent="0" algn="l" rtl="0">
              <a:spcBef>
                <a:spcPts val="560"/>
              </a:spcBef>
              <a:spcAft>
                <a:spcPts val="0"/>
              </a:spcAft>
              <a:buClr>
                <a:schemeClr val="dk1"/>
              </a:buClr>
              <a:buSzPts val="2800"/>
              <a:buNone/>
            </a:pPr>
            <a:endParaRPr/>
          </a:p>
          <a:p>
            <a:pPr marL="0" lvl="0" indent="0" algn="l" rtl="0">
              <a:spcBef>
                <a:spcPts val="560"/>
              </a:spcBef>
              <a:spcAft>
                <a:spcPts val="0"/>
              </a:spcAft>
              <a:buClr>
                <a:schemeClr val="dk1"/>
              </a:buClr>
              <a:buSzPts val="2800"/>
              <a:buNone/>
            </a:pPr>
            <a:endParaRPr/>
          </a:p>
          <a:p>
            <a:pPr marL="0" lvl="0" indent="0" algn="l" rtl="0">
              <a:spcBef>
                <a:spcPts val="560"/>
              </a:spcBef>
              <a:spcAft>
                <a:spcPts val="0"/>
              </a:spcAft>
              <a:buClr>
                <a:schemeClr val="dk1"/>
              </a:buClr>
              <a:buSzPts val="2800"/>
              <a:buNone/>
            </a:pPr>
            <a:r>
              <a:rPr lang="en-GB"/>
              <a:t>             ‘The Basics’</a:t>
            </a:r>
            <a:endParaRPr/>
          </a:p>
        </p:txBody>
      </p:sp>
      <p:pic>
        <p:nvPicPr>
          <p:cNvPr id="198" name="Google Shape;198;p6" descr="Diagram&#10;&#10;Description automatically generated"/>
          <p:cNvPicPr preferRelativeResize="0">
            <a:picLocks noGrp="1"/>
          </p:cNvPicPr>
          <p:nvPr>
            <p:ph type="body" idx="2"/>
          </p:nvPr>
        </p:nvPicPr>
        <p:blipFill rotWithShape="1">
          <a:blip r:embed="rId3">
            <a:alphaModFix/>
          </a:blip>
          <a:srcRect/>
          <a:stretch/>
        </p:blipFill>
        <p:spPr>
          <a:xfrm>
            <a:off x="6197600" y="1917602"/>
            <a:ext cx="5384800" cy="335458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7"/>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05" name="Google Shape;205;p7"/>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514350" lvl="0" indent="-514350" algn="ctr" rtl="0">
              <a:spcBef>
                <a:spcPts val="0"/>
              </a:spcBef>
              <a:spcAft>
                <a:spcPts val="0"/>
              </a:spcAft>
              <a:buClr>
                <a:schemeClr val="dk1"/>
              </a:buClr>
              <a:buSzPts val="2800"/>
              <a:buAutoNum type="arabicPeriod"/>
            </a:pPr>
            <a:r>
              <a:rPr lang="en-GB" b="1"/>
              <a:t>ERA Cycle  </a:t>
            </a:r>
            <a:endParaRPr/>
          </a:p>
          <a:p>
            <a:pPr marL="228600" lvl="0" indent="-152400" algn="ctr" rtl="0">
              <a:spcBef>
                <a:spcPts val="240"/>
              </a:spcBef>
              <a:spcAft>
                <a:spcPts val="0"/>
              </a:spcAft>
              <a:buClr>
                <a:schemeClr val="dk1"/>
              </a:buClr>
              <a:buSzPts val="1200"/>
              <a:buNone/>
            </a:pPr>
            <a:endParaRPr sz="1200" b="1"/>
          </a:p>
          <a:p>
            <a:pPr marL="228600" lvl="0" indent="-152400" algn="ctr" rtl="0">
              <a:spcBef>
                <a:spcPts val="240"/>
              </a:spcBef>
              <a:spcAft>
                <a:spcPts val="0"/>
              </a:spcAft>
              <a:buClr>
                <a:schemeClr val="dk1"/>
              </a:buClr>
              <a:buSzPts val="1200"/>
              <a:buNone/>
            </a:pPr>
            <a:endParaRPr sz="1200" b="1"/>
          </a:p>
          <a:p>
            <a:pPr marL="228600" lvl="0" indent="-152400" algn="ctr" rtl="0">
              <a:spcBef>
                <a:spcPts val="240"/>
              </a:spcBef>
              <a:spcAft>
                <a:spcPts val="0"/>
              </a:spcAft>
              <a:buClr>
                <a:schemeClr val="dk1"/>
              </a:buClr>
              <a:buSzPts val="1200"/>
              <a:buNone/>
            </a:pPr>
            <a:endParaRPr sz="1200" b="1"/>
          </a:p>
          <a:p>
            <a:pPr marL="342900" lvl="0" indent="-266700" algn="l" rtl="0">
              <a:spcBef>
                <a:spcPts val="240"/>
              </a:spcBef>
              <a:spcAft>
                <a:spcPts val="0"/>
              </a:spcAft>
              <a:buClr>
                <a:schemeClr val="dk1"/>
              </a:buClr>
              <a:buSzPts val="1200"/>
              <a:buNone/>
            </a:pPr>
            <a:endParaRPr sz="1200"/>
          </a:p>
          <a:p>
            <a:pPr marL="0" lvl="0" indent="0" algn="l" rtl="0">
              <a:spcBef>
                <a:spcPts val="360"/>
              </a:spcBef>
              <a:spcAft>
                <a:spcPts val="0"/>
              </a:spcAft>
              <a:buClr>
                <a:schemeClr val="dk1"/>
              </a:buClr>
              <a:buSzPts val="1800"/>
              <a:buNone/>
            </a:pPr>
            <a:r>
              <a:rPr lang="en-GB" sz="1800"/>
              <a:t> Jasper, M. (2013). Beginning Reflective Practice. Andover: Cengage Learning.</a:t>
            </a:r>
            <a:endParaRPr/>
          </a:p>
        </p:txBody>
      </p:sp>
      <p:pic>
        <p:nvPicPr>
          <p:cNvPr id="206" name="Google Shape;206;p7" descr="Diagram&#10;&#10;Description automatically generated"/>
          <p:cNvPicPr preferRelativeResize="0">
            <a:picLocks noGrp="1"/>
          </p:cNvPicPr>
          <p:nvPr>
            <p:ph type="body" idx="2"/>
          </p:nvPr>
        </p:nvPicPr>
        <p:blipFill rotWithShape="1">
          <a:blip r:embed="rId3">
            <a:alphaModFix/>
          </a:blip>
          <a:srcRect/>
          <a:stretch/>
        </p:blipFill>
        <p:spPr>
          <a:xfrm>
            <a:off x="6552257" y="1892912"/>
            <a:ext cx="3929889" cy="30721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8"/>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13" name="Google Shape;213;p8"/>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2400"/>
              <a:buNone/>
            </a:pPr>
            <a:r>
              <a:rPr lang="en-GB" sz="2400" b="1"/>
              <a:t>2. Driscoll’s ‘What Model’</a:t>
            </a:r>
            <a:endParaRPr/>
          </a:p>
          <a:p>
            <a:pPr marL="0" lvl="0" indent="0" algn="ctr" rtl="0">
              <a:spcBef>
                <a:spcPts val="480"/>
              </a:spcBef>
              <a:spcAft>
                <a:spcPts val="0"/>
              </a:spcAft>
              <a:buClr>
                <a:schemeClr val="dk1"/>
              </a:buClr>
              <a:buSzPts val="2400"/>
              <a:buNone/>
            </a:pPr>
            <a:endParaRPr sz="2400" b="1"/>
          </a:p>
          <a:p>
            <a:pPr marL="0" lvl="0" indent="0" algn="ctr" rtl="0">
              <a:spcBef>
                <a:spcPts val="560"/>
              </a:spcBef>
              <a:spcAft>
                <a:spcPts val="0"/>
              </a:spcAft>
              <a:buClr>
                <a:schemeClr val="dk1"/>
              </a:buClr>
              <a:buSzPts val="2800"/>
              <a:buNone/>
            </a:pPr>
            <a:endParaRPr b="1"/>
          </a:p>
          <a:p>
            <a:pPr marL="0" lvl="0" indent="0" algn="ctr" rtl="0">
              <a:spcBef>
                <a:spcPts val="560"/>
              </a:spcBef>
              <a:spcAft>
                <a:spcPts val="0"/>
              </a:spcAft>
              <a:buClr>
                <a:schemeClr val="dk1"/>
              </a:buClr>
              <a:buSzPts val="2800"/>
              <a:buNone/>
            </a:pPr>
            <a:endParaRPr b="1"/>
          </a:p>
          <a:p>
            <a:pPr marL="0" lvl="0" indent="0" algn="ctr" rtl="0">
              <a:spcBef>
                <a:spcPts val="560"/>
              </a:spcBef>
              <a:spcAft>
                <a:spcPts val="0"/>
              </a:spcAft>
              <a:buClr>
                <a:schemeClr val="dk1"/>
              </a:buClr>
              <a:buSzPts val="2800"/>
              <a:buNone/>
            </a:pPr>
            <a:endParaRPr b="1"/>
          </a:p>
          <a:p>
            <a:pPr marL="0" lvl="0" indent="0" algn="ctr" rtl="0">
              <a:spcBef>
                <a:spcPts val="560"/>
              </a:spcBef>
              <a:spcAft>
                <a:spcPts val="0"/>
              </a:spcAft>
              <a:buClr>
                <a:schemeClr val="dk1"/>
              </a:buClr>
              <a:buSzPts val="2800"/>
              <a:buNone/>
            </a:pPr>
            <a:endParaRPr b="1"/>
          </a:p>
        </p:txBody>
      </p:sp>
      <p:pic>
        <p:nvPicPr>
          <p:cNvPr id="214" name="Google Shape;214;p8" descr="Diagram&#10;&#10;Description automatically generated"/>
          <p:cNvPicPr preferRelativeResize="0">
            <a:picLocks noGrp="1"/>
          </p:cNvPicPr>
          <p:nvPr>
            <p:ph type="body" idx="2"/>
          </p:nvPr>
        </p:nvPicPr>
        <p:blipFill rotWithShape="1">
          <a:blip r:embed="rId3">
            <a:alphaModFix/>
          </a:blip>
          <a:srcRect/>
          <a:stretch/>
        </p:blipFill>
        <p:spPr>
          <a:xfrm>
            <a:off x="1516566" y="2530302"/>
            <a:ext cx="3323063" cy="2229052"/>
          </a:xfrm>
          <a:prstGeom prst="rect">
            <a:avLst/>
          </a:prstGeom>
          <a:noFill/>
          <a:ln>
            <a:noFill/>
          </a:ln>
        </p:spPr>
      </p:pic>
      <p:sp>
        <p:nvSpPr>
          <p:cNvPr id="215" name="Google Shape;215;p8"/>
          <p:cNvSpPr txBox="1"/>
          <p:nvPr/>
        </p:nvSpPr>
        <p:spPr>
          <a:xfrm>
            <a:off x="5994400" y="2406614"/>
            <a:ext cx="6099716" cy="147732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a:solidFill>
                  <a:srgbClr val="333333"/>
                </a:solidFill>
                <a:latin typeface="Arial"/>
                <a:ea typeface="Arial"/>
                <a:cs typeface="Arial"/>
                <a:sym typeface="Arial"/>
              </a:rPr>
              <a:t>Borton, T. (1970) Reach, Touch and Teach. London: Hutchinson.</a:t>
            </a:r>
            <a:endParaRPr/>
          </a:p>
          <a:p>
            <a:pPr marL="0" marR="0" lvl="0" indent="0" algn="l" rtl="0">
              <a:spcBef>
                <a:spcPts val="0"/>
              </a:spcBef>
              <a:spcAft>
                <a:spcPts val="0"/>
              </a:spcAft>
              <a:buNone/>
            </a:pPr>
            <a:r>
              <a:rPr lang="en-GB" sz="1800" b="0" i="0">
                <a:solidFill>
                  <a:srgbClr val="333333"/>
                </a:solidFill>
                <a:latin typeface="Arial"/>
                <a:ea typeface="Arial"/>
                <a:cs typeface="Arial"/>
                <a:sym typeface="Arial"/>
              </a:rPr>
              <a:t>Driscoll, J. (ed.) (2007) Practicing Clinical Supervision: A Reflective Approach for Healthcare Professionals. Edinburgh: Elsevie</a:t>
            </a:r>
            <a:endParaRPr sz="1800" b="0" i="0">
              <a:solidFill>
                <a:srgbClr val="333333"/>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9"/>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22" name="Google Shape;222;p9"/>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None/>
            </a:pPr>
            <a:r>
              <a:rPr lang="en-GB" sz="2400" b="1"/>
              <a:t>3. Kolb’s </a:t>
            </a:r>
            <a:endParaRPr/>
          </a:p>
          <a:p>
            <a:pPr marL="0" lvl="0" indent="0" algn="l" rtl="0">
              <a:spcBef>
                <a:spcPts val="480"/>
              </a:spcBef>
              <a:spcAft>
                <a:spcPts val="0"/>
              </a:spcAft>
              <a:buClr>
                <a:schemeClr val="dk1"/>
              </a:buClr>
              <a:buSzPts val="2400"/>
              <a:buNone/>
            </a:pPr>
            <a:r>
              <a:rPr lang="en-GB" sz="2400" b="1"/>
              <a:t>Experiential Learning Cycle</a:t>
            </a:r>
            <a:endParaRPr/>
          </a:p>
          <a:p>
            <a:pPr marL="0" lvl="0" indent="0" algn="ctr" rtl="0">
              <a:spcBef>
                <a:spcPts val="480"/>
              </a:spcBef>
              <a:spcAft>
                <a:spcPts val="0"/>
              </a:spcAft>
              <a:buClr>
                <a:schemeClr val="dk1"/>
              </a:buClr>
              <a:buSzPts val="2400"/>
              <a:buNone/>
            </a:pPr>
            <a:endParaRPr sz="2400" b="1"/>
          </a:p>
          <a:p>
            <a:pPr marL="0" lvl="0" indent="0" algn="ctr" rtl="0">
              <a:spcBef>
                <a:spcPts val="480"/>
              </a:spcBef>
              <a:spcAft>
                <a:spcPts val="0"/>
              </a:spcAft>
              <a:buClr>
                <a:schemeClr val="dk1"/>
              </a:buClr>
              <a:buSzPts val="2400"/>
              <a:buNone/>
            </a:pPr>
            <a:endParaRPr sz="2400" b="1"/>
          </a:p>
        </p:txBody>
      </p:sp>
      <p:sp>
        <p:nvSpPr>
          <p:cNvPr id="223" name="Google Shape;223;p9"/>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None/>
            </a:pPr>
            <a:r>
              <a:rPr lang="en-GB" sz="2400" b="1"/>
              <a:t>4. Gibbs Reflective Cycle</a:t>
            </a:r>
            <a:endParaRPr/>
          </a:p>
          <a:p>
            <a:pPr marL="0" lvl="0" indent="0" algn="l" rtl="0">
              <a:spcBef>
                <a:spcPts val="480"/>
              </a:spcBef>
              <a:spcAft>
                <a:spcPts val="0"/>
              </a:spcAft>
              <a:buClr>
                <a:schemeClr val="dk1"/>
              </a:buClr>
              <a:buSzPts val="2400"/>
              <a:buNone/>
            </a:pPr>
            <a:endParaRPr sz="2400" b="1"/>
          </a:p>
          <a:p>
            <a:pPr marL="0" lvl="0" indent="0" algn="l" rtl="0">
              <a:spcBef>
                <a:spcPts val="480"/>
              </a:spcBef>
              <a:spcAft>
                <a:spcPts val="0"/>
              </a:spcAft>
              <a:buClr>
                <a:schemeClr val="dk1"/>
              </a:buClr>
              <a:buSzPts val="2400"/>
              <a:buNone/>
            </a:pPr>
            <a:endParaRPr sz="2400" b="1"/>
          </a:p>
        </p:txBody>
      </p:sp>
      <p:pic>
        <p:nvPicPr>
          <p:cNvPr id="224" name="Google Shape;224;p9" descr="Diagram&#10;&#10;Description automatically generated"/>
          <p:cNvPicPr preferRelativeResize="0"/>
          <p:nvPr/>
        </p:nvPicPr>
        <p:blipFill rotWithShape="1">
          <a:blip r:embed="rId3">
            <a:alphaModFix/>
          </a:blip>
          <a:srcRect/>
          <a:stretch/>
        </p:blipFill>
        <p:spPr>
          <a:xfrm>
            <a:off x="1371601" y="2500444"/>
            <a:ext cx="3589866" cy="3071018"/>
          </a:xfrm>
          <a:prstGeom prst="rect">
            <a:avLst/>
          </a:prstGeom>
          <a:noFill/>
          <a:ln>
            <a:noFill/>
          </a:ln>
        </p:spPr>
      </p:pic>
      <p:pic>
        <p:nvPicPr>
          <p:cNvPr id="225" name="Google Shape;225;p9" descr="Chart, bubble chart&#10;&#10;Description automatically generated"/>
          <p:cNvPicPr preferRelativeResize="0"/>
          <p:nvPr/>
        </p:nvPicPr>
        <p:blipFill rotWithShape="1">
          <a:blip r:embed="rId4">
            <a:alphaModFix/>
          </a:blip>
          <a:srcRect/>
          <a:stretch/>
        </p:blipFill>
        <p:spPr>
          <a:xfrm>
            <a:off x="6968893" y="2032684"/>
            <a:ext cx="4054708" cy="3556558"/>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4"/>
                                        </p:tgtEl>
                                        <p:attrNameLst>
                                          <p:attrName>style.visibility</p:attrName>
                                        </p:attrNameLst>
                                      </p:cBhvr>
                                      <p:to>
                                        <p:strVal val="visible"/>
                                      </p:to>
                                    </p:set>
                                    <p:anim calcmode="lin" valueType="num">
                                      <p:cBhvr additive="base">
                                        <p:cTn id="7" dur="500"/>
                                        <p:tgtEl>
                                          <p:spTgt spid="224"/>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23"/>
                                        </p:tgtEl>
                                        <p:attrNameLst>
                                          <p:attrName>style.visibility</p:attrName>
                                        </p:attrNameLst>
                                      </p:cBhvr>
                                      <p:to>
                                        <p:strVal val="visible"/>
                                      </p:to>
                                    </p:set>
                                    <p:anim calcmode="lin" valueType="num">
                                      <p:cBhvr additive="base">
                                        <p:cTn id="12" dur="500"/>
                                        <p:tgtEl>
                                          <p:spTgt spid="223"/>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25"/>
                                        </p:tgtEl>
                                        <p:attrNameLst>
                                          <p:attrName>style.visibility</p:attrName>
                                        </p:attrNameLst>
                                      </p:cBhvr>
                                      <p:to>
                                        <p:strVal val="visible"/>
                                      </p:to>
                                    </p:set>
                                    <p:anim calcmode="lin" valueType="num">
                                      <p:cBhvr additive="base">
                                        <p:cTn id="17" dur="500"/>
                                        <p:tgtEl>
                                          <p:spTgt spid="2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0"/>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Pro’s and Con’s of Reflective Models</a:t>
            </a:r>
            <a:endParaRPr/>
          </a:p>
        </p:txBody>
      </p:sp>
      <p:pic>
        <p:nvPicPr>
          <p:cNvPr id="232" name="Google Shape;232;p10" descr="Graphical user interface, text, application&#10;&#10;Description automatically generated"/>
          <p:cNvPicPr preferRelativeResize="0">
            <a:picLocks noGrp="1"/>
          </p:cNvPicPr>
          <p:nvPr>
            <p:ph type="body" idx="1"/>
          </p:nvPr>
        </p:nvPicPr>
        <p:blipFill rotWithShape="1">
          <a:blip r:embed="rId3">
            <a:alphaModFix/>
          </a:blip>
          <a:srcRect/>
          <a:stretch/>
        </p:blipFill>
        <p:spPr>
          <a:xfrm>
            <a:off x="806557" y="1470818"/>
            <a:ext cx="7818431" cy="3916363"/>
          </a:xfrm>
          <a:prstGeom prst="rect">
            <a:avLst/>
          </a:prstGeom>
          <a:noFill/>
          <a:ln>
            <a:noFill/>
          </a:ln>
        </p:spPr>
      </p:pic>
      <p:pic>
        <p:nvPicPr>
          <p:cNvPr id="233" name="Google Shape;233;p10" descr="A picture containing logo&#10;&#10;Description automatically generated"/>
          <p:cNvPicPr preferRelativeResize="0"/>
          <p:nvPr/>
        </p:nvPicPr>
        <p:blipFill rotWithShape="1">
          <a:blip r:embed="rId4">
            <a:alphaModFix/>
          </a:blip>
          <a:srcRect/>
          <a:stretch/>
        </p:blipFill>
        <p:spPr>
          <a:xfrm>
            <a:off x="8961582" y="1900204"/>
            <a:ext cx="2743200" cy="215704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1"/>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Barriers to Reflection?</a:t>
            </a:r>
            <a:endParaRPr/>
          </a:p>
        </p:txBody>
      </p:sp>
      <p:sp>
        <p:nvSpPr>
          <p:cNvPr id="240" name="Google Shape;240;p11"/>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a:t>No time</a:t>
            </a:r>
            <a:endParaRPr/>
          </a:p>
          <a:p>
            <a:pPr marL="342900" lvl="0" indent="-342900" algn="l" rtl="0">
              <a:spcBef>
                <a:spcPts val="560"/>
              </a:spcBef>
              <a:spcAft>
                <a:spcPts val="0"/>
              </a:spcAft>
              <a:buClr>
                <a:schemeClr val="dk1"/>
              </a:buClr>
              <a:buSzPts val="2800"/>
              <a:buChar char="•"/>
            </a:pPr>
            <a:r>
              <a:rPr lang="en-GB"/>
              <a:t>Organisational culture</a:t>
            </a:r>
            <a:endParaRPr/>
          </a:p>
          <a:p>
            <a:pPr marL="342900" lvl="0" indent="-342900" algn="l" rtl="0">
              <a:spcBef>
                <a:spcPts val="560"/>
              </a:spcBef>
              <a:spcAft>
                <a:spcPts val="0"/>
              </a:spcAft>
              <a:buClr>
                <a:schemeClr val="dk1"/>
              </a:buClr>
              <a:buSzPts val="2800"/>
              <a:buChar char="•"/>
            </a:pPr>
            <a:r>
              <a:rPr lang="en-GB"/>
              <a:t>Lack of skill</a:t>
            </a:r>
            <a:endParaRPr/>
          </a:p>
          <a:p>
            <a:pPr marL="342900" lvl="0" indent="-342900" algn="l" rtl="0">
              <a:spcBef>
                <a:spcPts val="560"/>
              </a:spcBef>
              <a:spcAft>
                <a:spcPts val="0"/>
              </a:spcAft>
              <a:buClr>
                <a:schemeClr val="dk1"/>
              </a:buClr>
              <a:buSzPts val="2800"/>
              <a:buChar char="•"/>
            </a:pPr>
            <a:r>
              <a:rPr lang="en-GB"/>
              <a:t>Environment</a:t>
            </a:r>
            <a:endParaRPr/>
          </a:p>
          <a:p>
            <a:pPr marL="342900" lvl="0" indent="-342900" algn="l" rtl="0">
              <a:spcBef>
                <a:spcPts val="560"/>
              </a:spcBef>
              <a:spcAft>
                <a:spcPts val="0"/>
              </a:spcAft>
              <a:buClr>
                <a:schemeClr val="dk1"/>
              </a:buClr>
              <a:buSzPts val="2800"/>
              <a:buChar char="•"/>
            </a:pPr>
            <a:r>
              <a:rPr lang="en-GB"/>
              <a:t>Motivation</a:t>
            </a:r>
            <a:endParaRPr/>
          </a:p>
          <a:p>
            <a:pPr marL="342900" lvl="0" indent="-342900" algn="l" rtl="0">
              <a:spcBef>
                <a:spcPts val="560"/>
              </a:spcBef>
              <a:spcAft>
                <a:spcPts val="0"/>
              </a:spcAft>
              <a:buClr>
                <a:schemeClr val="dk1"/>
              </a:buClr>
              <a:buSzPts val="2800"/>
              <a:buChar char="•"/>
            </a:pPr>
            <a:r>
              <a:rPr lang="en-GB"/>
              <a:t>Yourself</a:t>
            </a:r>
            <a:endParaRPr/>
          </a:p>
        </p:txBody>
      </p:sp>
      <p:pic>
        <p:nvPicPr>
          <p:cNvPr id="241" name="Google Shape;241;p11" descr="Logo&#10;&#10;Description automatically generated"/>
          <p:cNvPicPr preferRelativeResize="0"/>
          <p:nvPr/>
        </p:nvPicPr>
        <p:blipFill rotWithShape="1">
          <a:blip r:embed="rId3">
            <a:alphaModFix/>
          </a:blip>
          <a:srcRect/>
          <a:stretch/>
        </p:blipFill>
        <p:spPr>
          <a:xfrm>
            <a:off x="6396850" y="1600201"/>
            <a:ext cx="4986300" cy="398904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0"/>
                                        </p:tgtEl>
                                        <p:attrNameLst>
                                          <p:attrName>style.visibility</p:attrName>
                                        </p:attrNameLst>
                                      </p:cBhvr>
                                      <p:to>
                                        <p:strVal val="visible"/>
                                      </p:to>
                                    </p:set>
                                    <p:anim calcmode="lin" valueType="num">
                                      <p:cBhvr additive="base">
                                        <p:cTn id="7" dur="500"/>
                                        <p:tgtEl>
                                          <p:spTgt spid="2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2"/>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Reflective Writing </a:t>
            </a:r>
            <a:endParaRPr/>
          </a:p>
        </p:txBody>
      </p:sp>
      <p:pic>
        <p:nvPicPr>
          <p:cNvPr id="248" name="Google Shape;248;p12" descr="Graphical user interface, text, application&#10;&#10;Description automatically generated"/>
          <p:cNvPicPr preferRelativeResize="0">
            <a:picLocks noGrp="1"/>
          </p:cNvPicPr>
          <p:nvPr>
            <p:ph type="body" idx="1"/>
          </p:nvPr>
        </p:nvPicPr>
        <p:blipFill rotWithShape="1">
          <a:blip r:embed="rId3">
            <a:alphaModFix/>
          </a:blip>
          <a:srcRect/>
          <a:stretch/>
        </p:blipFill>
        <p:spPr>
          <a:xfrm>
            <a:off x="399889" y="1598612"/>
            <a:ext cx="4372585" cy="3115110"/>
          </a:xfrm>
          <a:prstGeom prst="rect">
            <a:avLst/>
          </a:prstGeom>
          <a:noFill/>
          <a:ln>
            <a:noFill/>
          </a:ln>
        </p:spPr>
      </p:pic>
      <p:sp>
        <p:nvSpPr>
          <p:cNvPr id="249" name="Google Shape;249;p12"/>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800"/>
              <a:buNone/>
            </a:pPr>
            <a:endParaRPr/>
          </a:p>
          <a:p>
            <a:pPr marL="0" lvl="0" indent="0" algn="l" rtl="0">
              <a:spcBef>
                <a:spcPts val="560"/>
              </a:spcBef>
              <a:spcAft>
                <a:spcPts val="0"/>
              </a:spcAft>
              <a:buClr>
                <a:schemeClr val="dk1"/>
              </a:buClr>
              <a:buSzPts val="2800"/>
              <a:buNone/>
            </a:pPr>
            <a:endParaRPr/>
          </a:p>
        </p:txBody>
      </p:sp>
      <p:pic>
        <p:nvPicPr>
          <p:cNvPr id="250" name="Google Shape;250;p12" descr="Graphical user interface, text, application&#10;&#10;Description automatically generated"/>
          <p:cNvPicPr preferRelativeResize="0"/>
          <p:nvPr/>
        </p:nvPicPr>
        <p:blipFill rotWithShape="1">
          <a:blip r:embed="rId4">
            <a:alphaModFix/>
          </a:blip>
          <a:srcRect/>
          <a:stretch/>
        </p:blipFill>
        <p:spPr>
          <a:xfrm>
            <a:off x="7741633" y="1559937"/>
            <a:ext cx="4448796" cy="3096057"/>
          </a:xfrm>
          <a:prstGeom prst="rect">
            <a:avLst/>
          </a:prstGeom>
          <a:noFill/>
          <a:ln>
            <a:noFill/>
          </a:ln>
        </p:spPr>
      </p:pic>
      <p:pic>
        <p:nvPicPr>
          <p:cNvPr id="251" name="Google Shape;251;p12" descr="A person writing on a piece of paper&#10;&#10;Description automatically generated"/>
          <p:cNvPicPr preferRelativeResize="0"/>
          <p:nvPr/>
        </p:nvPicPr>
        <p:blipFill rotWithShape="1">
          <a:blip r:embed="rId5">
            <a:alphaModFix/>
          </a:blip>
          <a:srcRect/>
          <a:stretch/>
        </p:blipFill>
        <p:spPr>
          <a:xfrm>
            <a:off x="4949536" y="3284516"/>
            <a:ext cx="2743200" cy="197460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8"/>
                                        </p:tgtEl>
                                        <p:attrNameLst>
                                          <p:attrName>style.visibility</p:attrName>
                                        </p:attrNameLst>
                                      </p:cBhvr>
                                      <p:to>
                                        <p:strVal val="visible"/>
                                      </p:to>
                                    </p:set>
                                    <p:animEffect transition="in" filter="fade">
                                      <p:cBhvr>
                                        <p:cTn id="7" dur="1000"/>
                                        <p:tgtEl>
                                          <p:spTgt spid="2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0"/>
                                        </p:tgtEl>
                                        <p:attrNameLst>
                                          <p:attrName>style.visibility</p:attrName>
                                        </p:attrNameLst>
                                      </p:cBhvr>
                                      <p:to>
                                        <p:strVal val="visible"/>
                                      </p:to>
                                    </p:set>
                                    <p:animEffect transition="in" filter="fade">
                                      <p:cBhvr>
                                        <p:cTn id="12" dur="1000"/>
                                        <p:tgtEl>
                                          <p:spTgt spid="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13"/>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Reflection is......</a:t>
            </a:r>
            <a:endParaRPr/>
          </a:p>
        </p:txBody>
      </p:sp>
      <p:sp>
        <p:nvSpPr>
          <p:cNvPr id="257" name="Google Shape;257;p13"/>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2200"/>
              <a:buChar char="•"/>
            </a:pPr>
            <a:r>
              <a:rPr lang="en-GB" sz="2200" b="1"/>
              <a:t>Reflection is thinking for a purpose </a:t>
            </a:r>
            <a:r>
              <a:rPr lang="en-GB" sz="2200"/>
              <a:t>– wanting to become a more effective operator. </a:t>
            </a:r>
            <a:endParaRPr/>
          </a:p>
          <a:p>
            <a:pPr marL="342900" lvl="0" indent="-342900" algn="l" rtl="0">
              <a:lnSpc>
                <a:spcPct val="90000"/>
              </a:lnSpc>
              <a:spcBef>
                <a:spcPts val="440"/>
              </a:spcBef>
              <a:spcAft>
                <a:spcPts val="0"/>
              </a:spcAft>
              <a:buClr>
                <a:schemeClr val="dk1"/>
              </a:buClr>
              <a:buSzPts val="2200"/>
              <a:buChar char="•"/>
            </a:pPr>
            <a:r>
              <a:rPr lang="en-GB" sz="2200" b="1"/>
              <a:t>Reflection is analysing how we learn </a:t>
            </a:r>
            <a:r>
              <a:rPr lang="en-GB" sz="2200"/>
              <a:t>– being prepared to critically take apart relevant circumstances.</a:t>
            </a:r>
            <a:endParaRPr/>
          </a:p>
          <a:p>
            <a:pPr marL="342900" lvl="0" indent="-342900" algn="l" rtl="0">
              <a:lnSpc>
                <a:spcPct val="90000"/>
              </a:lnSpc>
              <a:spcBef>
                <a:spcPts val="440"/>
              </a:spcBef>
              <a:spcAft>
                <a:spcPts val="0"/>
              </a:spcAft>
              <a:buClr>
                <a:schemeClr val="dk1"/>
              </a:buClr>
              <a:buSzPts val="2200"/>
              <a:buChar char="•"/>
            </a:pPr>
            <a:r>
              <a:rPr lang="en-GB" sz="2200" b="1"/>
              <a:t>Reflection is evaluating how we learn </a:t>
            </a:r>
            <a:r>
              <a:rPr lang="en-GB" sz="2200"/>
              <a:t>– judging our own performance is often not comfortable.</a:t>
            </a:r>
            <a:endParaRPr/>
          </a:p>
          <a:p>
            <a:pPr marL="342900" lvl="0" indent="-342900" algn="l" rtl="0">
              <a:lnSpc>
                <a:spcPct val="90000"/>
              </a:lnSpc>
              <a:spcBef>
                <a:spcPts val="440"/>
              </a:spcBef>
              <a:spcAft>
                <a:spcPts val="0"/>
              </a:spcAft>
              <a:buClr>
                <a:schemeClr val="dk1"/>
              </a:buClr>
              <a:buSzPts val="2200"/>
              <a:buChar char="•"/>
            </a:pPr>
            <a:r>
              <a:rPr lang="en-GB" sz="2200" b="1"/>
              <a:t>Reflection is being critical </a:t>
            </a:r>
            <a:r>
              <a:rPr lang="en-GB" sz="2200"/>
              <a:t>– not in a destructive way but in constructively probing what and how we learn.</a:t>
            </a:r>
            <a:endParaRPr/>
          </a:p>
          <a:p>
            <a:pPr marL="342900" lvl="0" indent="-203200" algn="l" rtl="0">
              <a:lnSpc>
                <a:spcPct val="90000"/>
              </a:lnSpc>
              <a:spcBef>
                <a:spcPts val="440"/>
              </a:spcBef>
              <a:spcAft>
                <a:spcPts val="0"/>
              </a:spcAft>
              <a:buClr>
                <a:schemeClr val="dk1"/>
              </a:buClr>
              <a:buSzPts val="2200"/>
              <a:buNone/>
            </a:pPr>
            <a:endParaRPr sz="2200"/>
          </a:p>
        </p:txBody>
      </p:sp>
      <p:pic>
        <p:nvPicPr>
          <p:cNvPr id="258" name="Google Shape;258;p13" descr="A picture containing chart&#10;&#10;Description automatically generated"/>
          <p:cNvPicPr preferRelativeResize="0"/>
          <p:nvPr/>
        </p:nvPicPr>
        <p:blipFill rotWithShape="1">
          <a:blip r:embed="rId3">
            <a:alphaModFix/>
          </a:blip>
          <a:srcRect/>
          <a:stretch/>
        </p:blipFill>
        <p:spPr>
          <a:xfrm>
            <a:off x="6647985" y="1600201"/>
            <a:ext cx="4484030" cy="398904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14"/>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Effective Reflection</a:t>
            </a:r>
            <a:endParaRPr/>
          </a:p>
        </p:txBody>
      </p:sp>
      <p:sp>
        <p:nvSpPr>
          <p:cNvPr id="265" name="Google Shape;265;p14"/>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200"/>
              <a:buNone/>
            </a:pPr>
            <a:r>
              <a:rPr lang="en-GB" sz="2200"/>
              <a:t>You effectively reflect when you actively:</a:t>
            </a:r>
            <a:endParaRPr/>
          </a:p>
          <a:p>
            <a:pPr marL="342900" lvl="0" indent="-342900" algn="l" rtl="0">
              <a:lnSpc>
                <a:spcPct val="90000"/>
              </a:lnSpc>
              <a:spcBef>
                <a:spcPts val="440"/>
              </a:spcBef>
              <a:spcAft>
                <a:spcPts val="0"/>
              </a:spcAft>
              <a:buClr>
                <a:schemeClr val="dk1"/>
              </a:buClr>
              <a:buSzPts val="2200"/>
              <a:buChar char="•"/>
            </a:pPr>
            <a:r>
              <a:rPr lang="en-GB" sz="2200" b="1" i="1"/>
              <a:t>Examine</a:t>
            </a:r>
            <a:r>
              <a:rPr lang="en-GB" sz="2200" i="1"/>
              <a:t> and </a:t>
            </a:r>
            <a:r>
              <a:rPr lang="en-GB" sz="2200" b="1" i="1"/>
              <a:t>investigate</a:t>
            </a:r>
            <a:r>
              <a:rPr lang="en-GB" sz="2200" i="1"/>
              <a:t> your learning and working practices</a:t>
            </a:r>
            <a:endParaRPr sz="2200"/>
          </a:p>
          <a:p>
            <a:pPr marL="342900" lvl="0" indent="-342900" algn="l" rtl="0">
              <a:lnSpc>
                <a:spcPct val="90000"/>
              </a:lnSpc>
              <a:spcBef>
                <a:spcPts val="440"/>
              </a:spcBef>
              <a:spcAft>
                <a:spcPts val="0"/>
              </a:spcAft>
              <a:buClr>
                <a:schemeClr val="dk1"/>
              </a:buClr>
              <a:buSzPts val="2200"/>
              <a:buChar char="•"/>
            </a:pPr>
            <a:r>
              <a:rPr lang="en-GB" sz="2200" i="1"/>
              <a:t>Ask </a:t>
            </a:r>
            <a:r>
              <a:rPr lang="en-GB" sz="2200" b="1" i="1"/>
              <a:t>question</a:t>
            </a:r>
            <a:r>
              <a:rPr lang="en-GB" sz="2200" i="1"/>
              <a:t>s about your experience with a view to </a:t>
            </a:r>
            <a:r>
              <a:rPr lang="en-GB" sz="2200" b="1" i="1"/>
              <a:t>trying to understand </a:t>
            </a:r>
            <a:r>
              <a:rPr lang="en-GB" sz="2200" i="1"/>
              <a:t>it </a:t>
            </a:r>
            <a:endParaRPr sz="2200"/>
          </a:p>
          <a:p>
            <a:pPr marL="342900" lvl="0" indent="-342900" algn="l" rtl="0">
              <a:lnSpc>
                <a:spcPct val="90000"/>
              </a:lnSpc>
              <a:spcBef>
                <a:spcPts val="440"/>
              </a:spcBef>
              <a:spcAft>
                <a:spcPts val="0"/>
              </a:spcAft>
              <a:buClr>
                <a:schemeClr val="dk1"/>
              </a:buClr>
              <a:buSzPts val="2200"/>
              <a:buChar char="•"/>
            </a:pPr>
            <a:r>
              <a:rPr lang="en-GB" sz="2200" b="1" i="1"/>
              <a:t>Probe</a:t>
            </a:r>
            <a:r>
              <a:rPr lang="en-GB" sz="2200" i="1"/>
              <a:t> your assumptions and the values that underlie your behaviour </a:t>
            </a:r>
            <a:endParaRPr sz="2200"/>
          </a:p>
          <a:p>
            <a:pPr marL="342900" lvl="0" indent="-342900" algn="l" rtl="0">
              <a:lnSpc>
                <a:spcPct val="90000"/>
              </a:lnSpc>
              <a:spcBef>
                <a:spcPts val="440"/>
              </a:spcBef>
              <a:spcAft>
                <a:spcPts val="0"/>
              </a:spcAft>
              <a:buClr>
                <a:schemeClr val="dk1"/>
              </a:buClr>
              <a:buSzPts val="2200"/>
              <a:buChar char="•"/>
            </a:pPr>
            <a:r>
              <a:rPr lang="en-GB" sz="2200" b="1" i="1"/>
              <a:t>Formulate</a:t>
            </a:r>
            <a:r>
              <a:rPr lang="en-GB" sz="2200" i="1"/>
              <a:t> judgements and </a:t>
            </a:r>
            <a:r>
              <a:rPr lang="en-GB" sz="2200" b="1" i="1"/>
              <a:t>develop conclusions </a:t>
            </a:r>
            <a:r>
              <a:rPr lang="en-GB" sz="2200" i="1"/>
              <a:t>about your actions.</a:t>
            </a:r>
            <a:endParaRPr sz="2200"/>
          </a:p>
          <a:p>
            <a:pPr marL="342900" lvl="0" indent="-203200" algn="l" rtl="0">
              <a:lnSpc>
                <a:spcPct val="90000"/>
              </a:lnSpc>
              <a:spcBef>
                <a:spcPts val="440"/>
              </a:spcBef>
              <a:spcAft>
                <a:spcPts val="0"/>
              </a:spcAft>
              <a:buClr>
                <a:schemeClr val="dk1"/>
              </a:buClr>
              <a:buSzPts val="2200"/>
              <a:buNone/>
            </a:pPr>
            <a:endParaRPr sz="2200"/>
          </a:p>
        </p:txBody>
      </p:sp>
      <p:pic>
        <p:nvPicPr>
          <p:cNvPr id="266" name="Google Shape;266;p14" descr="A picture containing vector graphics&#10;&#10;Description automatically generated"/>
          <p:cNvPicPr preferRelativeResize="0"/>
          <p:nvPr/>
        </p:nvPicPr>
        <p:blipFill rotWithShape="1">
          <a:blip r:embed="rId3">
            <a:alphaModFix/>
          </a:blip>
          <a:srcRect/>
          <a:stretch/>
        </p:blipFill>
        <p:spPr>
          <a:xfrm>
            <a:off x="6895480" y="1600201"/>
            <a:ext cx="3989040" cy="398904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15"/>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Workbook 1</a:t>
            </a:r>
            <a:endParaRPr/>
          </a:p>
        </p:txBody>
      </p:sp>
      <p:pic>
        <p:nvPicPr>
          <p:cNvPr id="272" name="Google Shape;272;p15" descr="Text&#10;&#10;Description automatically generated"/>
          <p:cNvPicPr preferRelativeResize="0">
            <a:picLocks noGrp="1"/>
          </p:cNvPicPr>
          <p:nvPr>
            <p:ph type="body" idx="1"/>
          </p:nvPr>
        </p:nvPicPr>
        <p:blipFill rotWithShape="1">
          <a:blip r:embed="rId3">
            <a:alphaModFix/>
          </a:blip>
          <a:srcRect/>
          <a:stretch/>
        </p:blipFill>
        <p:spPr>
          <a:xfrm>
            <a:off x="4905995" y="1481517"/>
            <a:ext cx="1810165" cy="728042"/>
          </a:xfrm>
          <a:prstGeom prst="rect">
            <a:avLst/>
          </a:prstGeom>
          <a:noFill/>
          <a:ln>
            <a:noFill/>
          </a:ln>
        </p:spPr>
      </p:pic>
      <p:sp>
        <p:nvSpPr>
          <p:cNvPr id="273" name="Google Shape;273;p15"/>
          <p:cNvSpPr txBox="1"/>
          <p:nvPr/>
        </p:nvSpPr>
        <p:spPr>
          <a:xfrm>
            <a:off x="3048000" y="2259497"/>
            <a:ext cx="5817600" cy="3694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b="1">
                <a:solidFill>
                  <a:schemeClr val="dk1"/>
                </a:solidFill>
                <a:latin typeface="Arial"/>
                <a:ea typeface="Arial"/>
                <a:cs typeface="Arial"/>
                <a:sym typeface="Arial"/>
              </a:rPr>
              <a:t>BSc Professional Investigation 202</a:t>
            </a:r>
            <a:r>
              <a:rPr lang="en-GB" b="1">
                <a:solidFill>
                  <a:schemeClr val="dk1"/>
                </a:solidFill>
              </a:rPr>
              <a:t>5/</a:t>
            </a:r>
            <a:r>
              <a:rPr lang="en-GB" sz="1400" b="1">
                <a:solidFill>
                  <a:schemeClr val="dk1"/>
                </a:solidFill>
                <a:latin typeface="Arial"/>
                <a:ea typeface="Arial"/>
                <a:cs typeface="Arial"/>
                <a:sym typeface="Arial"/>
              </a:rPr>
              <a:t>202</a:t>
            </a:r>
            <a:r>
              <a:rPr lang="en-GB" b="1">
                <a:solidFill>
                  <a:schemeClr val="dk1"/>
                </a:solidFill>
              </a:rPr>
              <a:t>6</a:t>
            </a:r>
            <a:endParaRPr/>
          </a:p>
          <a:p>
            <a:pPr marL="0" marR="0" lvl="0" indent="0" algn="l" rtl="0">
              <a:spcBef>
                <a:spcPts val="0"/>
              </a:spcBef>
              <a:spcAft>
                <a:spcPts val="0"/>
              </a:spcAft>
              <a:buNone/>
            </a:pPr>
            <a:r>
              <a:rPr lang="en-GB" sz="1400" b="1">
                <a:solidFill>
                  <a:schemeClr val="dk1"/>
                </a:solidFill>
                <a:latin typeface="Arial"/>
                <a:ea typeface="Arial"/>
                <a:cs typeface="Arial"/>
                <a:sym typeface="Arial"/>
              </a:rPr>
              <a:t>LEVEL 6 - 40 Credits</a:t>
            </a:r>
            <a:r>
              <a:rPr lang="en-GB" sz="1400">
                <a:solidFill>
                  <a:schemeClr val="dk1"/>
                </a:solidFill>
                <a:latin typeface="Arial"/>
                <a:ea typeface="Arial"/>
                <a:cs typeface="Arial"/>
                <a:sym typeface="Arial"/>
              </a:rPr>
              <a:t> </a:t>
            </a:r>
            <a:endParaRPr/>
          </a:p>
          <a:p>
            <a:pPr marL="0" marR="0" lvl="0" indent="0" algn="l" rtl="0">
              <a:spcBef>
                <a:spcPts val="0"/>
              </a:spcBef>
              <a:spcAft>
                <a:spcPts val="0"/>
              </a:spcAft>
              <a:buNone/>
            </a:pPr>
            <a:endParaRPr sz="1400">
              <a:solidFill>
                <a:schemeClr val="dk1"/>
              </a:solidFill>
              <a:latin typeface="Arial"/>
              <a:ea typeface="Arial"/>
              <a:cs typeface="Arial"/>
              <a:sym typeface="Arial"/>
            </a:endParaRPr>
          </a:p>
          <a:p>
            <a:pPr marL="0" marR="0" lvl="0" indent="0" algn="l" rtl="0">
              <a:spcBef>
                <a:spcPts val="0"/>
              </a:spcBef>
              <a:spcAft>
                <a:spcPts val="0"/>
              </a:spcAft>
              <a:buNone/>
            </a:pPr>
            <a:endParaRPr sz="1400">
              <a:solidFill>
                <a:schemeClr val="dk1"/>
              </a:solidFill>
              <a:latin typeface="Arial"/>
              <a:ea typeface="Arial"/>
              <a:cs typeface="Arial"/>
              <a:sym typeface="Arial"/>
            </a:endParaRPr>
          </a:p>
          <a:p>
            <a:pPr marL="0" marR="0" lvl="0" indent="0" algn="ctr" rtl="0">
              <a:spcBef>
                <a:spcPts val="0"/>
              </a:spcBef>
              <a:spcAft>
                <a:spcPts val="0"/>
              </a:spcAft>
              <a:buNone/>
            </a:pPr>
            <a:r>
              <a:rPr lang="en-GB" sz="1400" b="1">
                <a:solidFill>
                  <a:schemeClr val="dk1"/>
                </a:solidFill>
                <a:latin typeface="Arial"/>
                <a:ea typeface="Arial"/>
                <a:cs typeface="Arial"/>
                <a:sym typeface="Arial"/>
              </a:rPr>
              <a:t>Workbook title: Competency Based Workbook 1</a:t>
            </a:r>
            <a:r>
              <a:rPr lang="en-GB" sz="1400">
                <a:solidFill>
                  <a:schemeClr val="dk1"/>
                </a:solidFill>
                <a:latin typeface="Arial"/>
                <a:ea typeface="Arial"/>
                <a:cs typeface="Arial"/>
                <a:sym typeface="Arial"/>
              </a:rPr>
              <a:t> </a:t>
            </a:r>
            <a:endParaRPr/>
          </a:p>
          <a:p>
            <a:pPr marL="0" marR="0" lvl="0" indent="0" algn="ctr" rtl="0">
              <a:spcBef>
                <a:spcPts val="0"/>
              </a:spcBef>
              <a:spcAft>
                <a:spcPts val="0"/>
              </a:spcAft>
              <a:buNone/>
            </a:pPr>
            <a:r>
              <a:rPr lang="en-GB" sz="1600" b="1" i="1">
                <a:solidFill>
                  <a:srgbClr val="0070C0"/>
                </a:solidFill>
                <a:latin typeface="Arial"/>
                <a:ea typeface="Arial"/>
                <a:cs typeface="Arial"/>
                <a:sym typeface="Arial"/>
              </a:rPr>
              <a:t>Module BMPI6001D / BMPO60001D</a:t>
            </a:r>
            <a:endParaRPr sz="1600">
              <a:solidFill>
                <a:srgbClr val="0070C0"/>
              </a:solidFill>
              <a:latin typeface="Arial"/>
              <a:ea typeface="Arial"/>
              <a:cs typeface="Arial"/>
              <a:sym typeface="Arial"/>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a:p>
            <a:pPr marL="0" marR="0" lvl="0" indent="0" algn="l" rtl="0">
              <a:spcBef>
                <a:spcPts val="0"/>
              </a:spcBef>
              <a:spcAft>
                <a:spcPts val="0"/>
              </a:spcAft>
              <a:buNone/>
            </a:pPr>
            <a:r>
              <a:rPr lang="en-GB" sz="1400" b="1">
                <a:solidFill>
                  <a:schemeClr val="dk1"/>
                </a:solidFill>
                <a:latin typeface="Arial"/>
                <a:ea typeface="Arial"/>
                <a:cs typeface="Arial"/>
                <a:sym typeface="Arial"/>
              </a:rPr>
              <a:t>Student name:</a:t>
            </a:r>
            <a:r>
              <a:rPr lang="en-GB" sz="1800" b="1">
                <a:solidFill>
                  <a:schemeClr val="dk1"/>
                </a:solidFill>
                <a:latin typeface="Arial"/>
                <a:ea typeface="Arial"/>
                <a:cs typeface="Arial"/>
                <a:sym typeface="Arial"/>
              </a:rPr>
              <a:t> ______________________________</a:t>
            </a:r>
            <a:r>
              <a:rPr lang="en-GB" sz="1800">
                <a:solidFill>
                  <a:schemeClr val="dk1"/>
                </a:solidFill>
                <a:latin typeface="Arial"/>
                <a:ea typeface="Arial"/>
                <a:cs typeface="Arial"/>
                <a:sym typeface="Arial"/>
              </a:rPr>
              <a:t> </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a:p>
            <a:pPr marL="0" marR="0" lvl="0" indent="0" algn="l" rtl="0">
              <a:spcBef>
                <a:spcPts val="0"/>
              </a:spcBef>
              <a:spcAft>
                <a:spcPts val="0"/>
              </a:spcAft>
              <a:buNone/>
            </a:pPr>
            <a:r>
              <a:rPr lang="en-GB" sz="1400" b="1">
                <a:solidFill>
                  <a:schemeClr val="dk1"/>
                </a:solidFill>
                <a:latin typeface="Arial"/>
                <a:ea typeface="Arial"/>
                <a:cs typeface="Arial"/>
                <a:sym typeface="Arial"/>
              </a:rPr>
              <a:t>Student’s University Registration Number:</a:t>
            </a:r>
            <a:r>
              <a:rPr lang="en-GB" sz="1400">
                <a:solidFill>
                  <a:schemeClr val="dk1"/>
                </a:solidFill>
                <a:latin typeface="Arial"/>
                <a:ea typeface="Arial"/>
                <a:cs typeface="Arial"/>
                <a:sym typeface="Arial"/>
              </a:rPr>
              <a:t> </a:t>
            </a:r>
            <a:endParaRPr/>
          </a:p>
          <a:p>
            <a:pPr marL="0" marR="0" lvl="0" indent="0" algn="l" rtl="0">
              <a:spcBef>
                <a:spcPts val="0"/>
              </a:spcBef>
              <a:spcAft>
                <a:spcPts val="0"/>
              </a:spcAft>
              <a:buNone/>
            </a:pPr>
            <a:r>
              <a:rPr lang="en-GB" sz="1800" b="1">
                <a:solidFill>
                  <a:schemeClr val="dk1"/>
                </a:solidFill>
                <a:latin typeface="Arial"/>
                <a:ea typeface="Arial"/>
                <a:cs typeface="Arial"/>
                <a:sym typeface="Arial"/>
              </a:rPr>
              <a:t>_______________________________</a:t>
            </a:r>
            <a:r>
              <a:rPr lang="en-GB" sz="1800">
                <a:solidFill>
                  <a:schemeClr val="dk1"/>
                </a:solidFill>
                <a:latin typeface="Arial"/>
                <a:ea typeface="Arial"/>
                <a:cs typeface="Arial"/>
                <a:sym typeface="Arial"/>
              </a:rPr>
              <a:t> </a:t>
            </a:r>
            <a:endParaRPr/>
          </a:p>
          <a:p>
            <a:pPr marL="0" marR="0" lvl="0" indent="0" algn="l" rtl="0">
              <a:spcBef>
                <a:spcPts val="0"/>
              </a:spcBef>
              <a:spcAft>
                <a:spcPts val="0"/>
              </a:spcAft>
              <a:buNone/>
            </a:pPr>
            <a:endParaRPr sz="1600">
              <a:solidFill>
                <a:schemeClr val="dk1"/>
              </a:solidFill>
              <a:latin typeface="Arial"/>
              <a:ea typeface="Arial"/>
              <a:cs typeface="Arial"/>
              <a:sym typeface="Arial"/>
            </a:endParaRPr>
          </a:p>
          <a:p>
            <a:pPr marL="0" marR="0" lvl="0" indent="0" algn="l" rtl="0">
              <a:spcBef>
                <a:spcPts val="0"/>
              </a:spcBef>
              <a:spcAft>
                <a:spcPts val="0"/>
              </a:spcAft>
              <a:buNone/>
            </a:pPr>
            <a:r>
              <a:rPr lang="en-GB" sz="1400" b="1" i="1">
                <a:solidFill>
                  <a:schemeClr val="dk1"/>
                </a:solidFill>
                <a:latin typeface="Arial"/>
                <a:ea typeface="Arial"/>
                <a:cs typeface="Arial"/>
                <a:sym typeface="Arial"/>
              </a:rPr>
              <a:t>Institute of Management &amp; Health.</a:t>
            </a:r>
            <a:r>
              <a:rPr lang="en-GB" sz="1400">
                <a:solidFill>
                  <a:schemeClr val="dk1"/>
                </a:solidFill>
                <a:latin typeface="Arial"/>
                <a:ea typeface="Arial"/>
                <a:cs typeface="Arial"/>
                <a:sym typeface="Arial"/>
              </a:rPr>
              <a:t> </a:t>
            </a:r>
            <a:endParaRPr/>
          </a:p>
          <a:p>
            <a:pPr marL="0" marR="0" lvl="0" indent="0" algn="l" rtl="0">
              <a:spcBef>
                <a:spcPts val="0"/>
              </a:spcBef>
              <a:spcAft>
                <a:spcPts val="0"/>
              </a:spcAft>
              <a:buNone/>
            </a:pPr>
            <a:r>
              <a:rPr lang="en-GB" b="1" i="1">
                <a:solidFill>
                  <a:schemeClr val="dk1"/>
                </a:solidFill>
              </a:rPr>
              <a:t>Swansea Law School</a:t>
            </a:r>
            <a:endParaRPr/>
          </a:p>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16"/>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b="1">
                <a:solidFill>
                  <a:schemeClr val="lt1"/>
                </a:solidFill>
              </a:rPr>
              <a:t>Workbook 1 - Task 1</a:t>
            </a:r>
            <a:endParaRPr/>
          </a:p>
        </p:txBody>
      </p:sp>
      <p:sp>
        <p:nvSpPr>
          <p:cNvPr id="280" name="Google Shape;280;p1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None/>
            </a:pPr>
            <a:r>
              <a:rPr lang="en-GB" sz="2400"/>
              <a:t>Using principles of reflection critically evaluate your policing career focussing specifically on the last twelve (12) months.</a:t>
            </a:r>
            <a:endParaRPr/>
          </a:p>
          <a:p>
            <a:pPr marL="0" lvl="0" indent="0" algn="l" rtl="0">
              <a:spcBef>
                <a:spcPts val="480"/>
              </a:spcBef>
              <a:spcAft>
                <a:spcPts val="0"/>
              </a:spcAft>
              <a:buClr>
                <a:schemeClr val="dk1"/>
              </a:buClr>
              <a:buSzPts val="2400"/>
              <a:buNone/>
            </a:pPr>
            <a:endParaRPr sz="2400"/>
          </a:p>
          <a:p>
            <a:pPr marL="0" lvl="0" indent="0" algn="l" rtl="0">
              <a:spcBef>
                <a:spcPts val="480"/>
              </a:spcBef>
              <a:spcAft>
                <a:spcPts val="0"/>
              </a:spcAft>
              <a:buClr>
                <a:schemeClr val="dk1"/>
              </a:buClr>
              <a:buSzPts val="2400"/>
              <a:buNone/>
            </a:pPr>
            <a:r>
              <a:rPr lang="en-GB" sz="2400"/>
              <a:t>Discuss the importance of continuous professional development in achieving organisational objectives and the relevance of reflective practice in professional development.</a:t>
            </a:r>
            <a:endParaRPr/>
          </a:p>
          <a:p>
            <a:pPr marL="0" lvl="0" indent="0" algn="l" rtl="0">
              <a:spcBef>
                <a:spcPts val="480"/>
              </a:spcBef>
              <a:spcAft>
                <a:spcPts val="0"/>
              </a:spcAft>
              <a:buClr>
                <a:schemeClr val="dk1"/>
              </a:buClr>
              <a:buSzPts val="2400"/>
              <a:buNone/>
            </a:pPr>
            <a:endParaRPr sz="2400"/>
          </a:p>
          <a:p>
            <a:pPr marL="0" lvl="0" indent="0" algn="l" rtl="0">
              <a:spcBef>
                <a:spcPts val="480"/>
              </a:spcBef>
              <a:spcAft>
                <a:spcPts val="0"/>
              </a:spcAft>
              <a:buClr>
                <a:schemeClr val="dk1"/>
              </a:buClr>
              <a:buSzPts val="2400"/>
              <a:buNone/>
            </a:pPr>
            <a:r>
              <a:rPr lang="en-GB" sz="2400"/>
              <a:t>2000 words (+/- 10% include your actual word count at the end of each section)</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17"/>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Understanding the requirements of Task 1</a:t>
            </a:r>
            <a:endParaRPr/>
          </a:p>
        </p:txBody>
      </p:sp>
      <p:sp>
        <p:nvSpPr>
          <p:cNvPr id="286" name="Google Shape;286;p1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3200"/>
              <a:buNone/>
            </a:pPr>
            <a:r>
              <a:rPr lang="en-GB"/>
              <a:t>3 key things to identify</a:t>
            </a:r>
            <a:endParaRPr/>
          </a:p>
        </p:txBody>
      </p:sp>
      <p:sp>
        <p:nvSpPr>
          <p:cNvPr id="287" name="Google Shape;287;p17"/>
          <p:cNvSpPr/>
          <p:nvPr/>
        </p:nvSpPr>
        <p:spPr>
          <a:xfrm>
            <a:off x="1656000" y="3108000"/>
            <a:ext cx="2136000" cy="1680000"/>
          </a:xfrm>
          <a:prstGeom prst="rect">
            <a:avLst/>
          </a:prstGeom>
          <a:solidFill>
            <a:srgbClr val="FF0000"/>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2400" b="1">
                <a:solidFill>
                  <a:schemeClr val="lt1"/>
                </a:solidFill>
                <a:latin typeface="Open Sans"/>
                <a:ea typeface="Open Sans"/>
                <a:cs typeface="Open Sans"/>
                <a:sym typeface="Open Sans"/>
              </a:rPr>
              <a:t>Directive Word</a:t>
            </a:r>
            <a:endParaRPr/>
          </a:p>
        </p:txBody>
      </p:sp>
      <p:sp>
        <p:nvSpPr>
          <p:cNvPr id="288" name="Google Shape;288;p17"/>
          <p:cNvSpPr/>
          <p:nvPr/>
        </p:nvSpPr>
        <p:spPr>
          <a:xfrm>
            <a:off x="5022000" y="2304000"/>
            <a:ext cx="2148000" cy="1722000"/>
          </a:xfrm>
          <a:prstGeom prst="roundRect">
            <a:avLst>
              <a:gd name="adj" fmla="val 16667"/>
            </a:avLst>
          </a:prstGeom>
          <a:solidFill>
            <a:schemeClr val="accent1"/>
          </a:solidFill>
          <a:ln w="25400" cap="flat" cmpd="sng">
            <a:solidFill>
              <a:srgbClr val="004A6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2400" b="1">
                <a:solidFill>
                  <a:schemeClr val="lt1"/>
                </a:solidFill>
                <a:latin typeface="Open Sans"/>
                <a:ea typeface="Open Sans"/>
                <a:cs typeface="Open Sans"/>
                <a:sym typeface="Open Sans"/>
              </a:rPr>
              <a:t>Topic</a:t>
            </a:r>
            <a:endParaRPr/>
          </a:p>
        </p:txBody>
      </p:sp>
      <p:sp>
        <p:nvSpPr>
          <p:cNvPr id="289" name="Google Shape;289;p17"/>
          <p:cNvSpPr/>
          <p:nvPr/>
        </p:nvSpPr>
        <p:spPr>
          <a:xfrm>
            <a:off x="8436000" y="3204000"/>
            <a:ext cx="1956000" cy="1644000"/>
          </a:xfrm>
          <a:prstGeom prst="rect">
            <a:avLst/>
          </a:prstGeom>
          <a:solidFill>
            <a:srgbClr val="00B050"/>
          </a:solidFill>
          <a:ln w="25400" cap="flat" cmpd="sng">
            <a:solidFill>
              <a:srgbClr val="00B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2400" b="1">
                <a:solidFill>
                  <a:schemeClr val="lt1"/>
                </a:solidFill>
                <a:latin typeface="Open Sans"/>
                <a:ea typeface="Open Sans"/>
                <a:cs typeface="Open Sans"/>
                <a:sym typeface="Open Sans"/>
              </a:rPr>
              <a:t>Limitations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87"/>
                                        </p:tgtEl>
                                        <p:attrNameLst>
                                          <p:attrName>style.visibility</p:attrName>
                                        </p:attrNameLst>
                                      </p:cBhvr>
                                      <p:to>
                                        <p:strVal val="visible"/>
                                      </p:to>
                                    </p:set>
                                    <p:anim calcmode="lin" valueType="num">
                                      <p:cBhvr additive="base">
                                        <p:cTn id="7" dur="500"/>
                                        <p:tgtEl>
                                          <p:spTgt spid="287"/>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88"/>
                                        </p:tgtEl>
                                        <p:attrNameLst>
                                          <p:attrName>style.visibility</p:attrName>
                                        </p:attrNameLst>
                                      </p:cBhvr>
                                      <p:to>
                                        <p:strVal val="visible"/>
                                      </p:to>
                                    </p:set>
                                    <p:anim calcmode="lin" valueType="num">
                                      <p:cBhvr additive="base">
                                        <p:cTn id="12" dur="500"/>
                                        <p:tgtEl>
                                          <p:spTgt spid="288"/>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89"/>
                                        </p:tgtEl>
                                        <p:attrNameLst>
                                          <p:attrName>style.visibility</p:attrName>
                                        </p:attrNameLst>
                                      </p:cBhvr>
                                      <p:to>
                                        <p:strVal val="visible"/>
                                      </p:to>
                                    </p:set>
                                    <p:anim calcmode="lin" valueType="num">
                                      <p:cBhvr additive="base">
                                        <p:cTn id="17" dur="500"/>
                                        <p:tgtEl>
                                          <p:spTgt spid="28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18"/>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Part 1 – Task 1</a:t>
            </a:r>
            <a:endParaRPr/>
          </a:p>
        </p:txBody>
      </p:sp>
      <p:sp>
        <p:nvSpPr>
          <p:cNvPr id="295" name="Google Shape;295;p18"/>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None/>
            </a:pPr>
            <a:r>
              <a:rPr lang="en-GB" sz="2400"/>
              <a:t>Using principles of reflection critically evaluate your policing career focussing specifically on the last twelve (12) months.</a:t>
            </a:r>
            <a:endParaRPr sz="2800"/>
          </a:p>
          <a:p>
            <a:pPr marL="0" lvl="0" indent="0" algn="l" rtl="0">
              <a:spcBef>
                <a:spcPts val="400"/>
              </a:spcBef>
              <a:spcAft>
                <a:spcPts val="0"/>
              </a:spcAft>
              <a:buClr>
                <a:schemeClr val="dk1"/>
              </a:buClr>
              <a:buSzPts val="2000"/>
              <a:buNone/>
            </a:pPr>
            <a:r>
              <a:rPr lang="en-GB" sz="2000" i="1"/>
              <a:t>(2000 words +/-10%)</a:t>
            </a:r>
            <a:endParaRPr/>
          </a:p>
          <a:p>
            <a:pPr marL="0" lvl="0" indent="0" algn="l" rtl="0">
              <a:spcBef>
                <a:spcPts val="560"/>
              </a:spcBef>
              <a:spcAft>
                <a:spcPts val="0"/>
              </a:spcAft>
              <a:buClr>
                <a:schemeClr val="dk1"/>
              </a:buClr>
              <a:buSzPts val="2800"/>
              <a:buNone/>
            </a:pPr>
            <a:endParaRPr/>
          </a:p>
        </p:txBody>
      </p:sp>
      <p:sp>
        <p:nvSpPr>
          <p:cNvPr id="296" name="Google Shape;296;p18"/>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p>
            <a:pPr marL="342900" lvl="0" indent="-165100" algn="ctr" rtl="0">
              <a:spcBef>
                <a:spcPts val="0"/>
              </a:spcBef>
              <a:spcAft>
                <a:spcPts val="0"/>
              </a:spcAft>
              <a:buClr>
                <a:schemeClr val="dk1"/>
              </a:buClr>
              <a:buSzPts val="2800"/>
              <a:buNone/>
            </a:pPr>
            <a:endParaRPr b="1">
              <a:solidFill>
                <a:srgbClr val="FF0000"/>
              </a:solidFill>
            </a:endParaRPr>
          </a:p>
          <a:p>
            <a:pPr marL="342900" lvl="0" indent="-165100" algn="ctr" rtl="0">
              <a:spcBef>
                <a:spcPts val="560"/>
              </a:spcBef>
              <a:spcAft>
                <a:spcPts val="0"/>
              </a:spcAft>
              <a:buClr>
                <a:schemeClr val="dk1"/>
              </a:buClr>
              <a:buSzPts val="2800"/>
              <a:buNone/>
            </a:pPr>
            <a:endParaRPr b="1">
              <a:solidFill>
                <a:srgbClr val="FF0000"/>
              </a:solidFill>
            </a:endParaRPr>
          </a:p>
          <a:p>
            <a:pPr marL="342900" lvl="0" indent="-342900" algn="ctr" rtl="0">
              <a:spcBef>
                <a:spcPts val="560"/>
              </a:spcBef>
              <a:spcAft>
                <a:spcPts val="0"/>
              </a:spcAft>
              <a:buClr>
                <a:srgbClr val="FF0000"/>
              </a:buClr>
              <a:buSzPts val="2800"/>
              <a:buChar char="•"/>
            </a:pPr>
            <a:r>
              <a:rPr lang="en-GB" b="1">
                <a:solidFill>
                  <a:srgbClr val="FF0000"/>
                </a:solidFill>
              </a:rPr>
              <a:t>Directive word</a:t>
            </a:r>
            <a:endParaRPr/>
          </a:p>
          <a:p>
            <a:pPr marL="342900" lvl="0" indent="-342900" algn="ctr" rtl="0">
              <a:spcBef>
                <a:spcPts val="560"/>
              </a:spcBef>
              <a:spcAft>
                <a:spcPts val="0"/>
              </a:spcAft>
              <a:buClr>
                <a:srgbClr val="0070C0"/>
              </a:buClr>
              <a:buSzPts val="2800"/>
              <a:buChar char="•"/>
            </a:pPr>
            <a:r>
              <a:rPr lang="en-GB" b="1">
                <a:solidFill>
                  <a:srgbClr val="0070C0"/>
                </a:solidFill>
              </a:rPr>
              <a:t>Topic</a:t>
            </a:r>
            <a:endParaRPr/>
          </a:p>
          <a:p>
            <a:pPr marL="342900" lvl="0" indent="-342900" algn="ctr" rtl="0">
              <a:spcBef>
                <a:spcPts val="560"/>
              </a:spcBef>
              <a:spcAft>
                <a:spcPts val="0"/>
              </a:spcAft>
              <a:buClr>
                <a:srgbClr val="00B050"/>
              </a:buClr>
              <a:buSzPts val="2800"/>
              <a:buChar char="•"/>
            </a:pPr>
            <a:r>
              <a:rPr lang="en-GB" b="1">
                <a:solidFill>
                  <a:srgbClr val="00B050"/>
                </a:solidFill>
              </a:rPr>
              <a:t>Limitations</a:t>
            </a:r>
            <a:endParaRPr/>
          </a:p>
        </p:txBody>
      </p:sp>
      <p:sp>
        <p:nvSpPr>
          <p:cNvPr id="297" name="Google Shape;297;p18"/>
          <p:cNvSpPr/>
          <p:nvPr/>
        </p:nvSpPr>
        <p:spPr>
          <a:xfrm rot="1853937">
            <a:off x="286653" y="1278954"/>
            <a:ext cx="978408" cy="484632"/>
          </a:xfrm>
          <a:prstGeom prst="rightArrow">
            <a:avLst>
              <a:gd name="adj1" fmla="val 50000"/>
              <a:gd name="adj2" fmla="val 50000"/>
            </a:avLst>
          </a:prstGeom>
          <a:solidFill>
            <a:srgbClr val="FF0000"/>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298" name="Google Shape;298;p18"/>
          <p:cNvSpPr/>
          <p:nvPr/>
        </p:nvSpPr>
        <p:spPr>
          <a:xfrm rot="2290063">
            <a:off x="4960505" y="890806"/>
            <a:ext cx="484632" cy="978408"/>
          </a:xfrm>
          <a:prstGeom prst="downArrow">
            <a:avLst>
              <a:gd name="adj1" fmla="val 50000"/>
              <a:gd name="adj2" fmla="val 50000"/>
            </a:avLst>
          </a:prstGeom>
          <a:solidFill>
            <a:srgbClr val="FF0000"/>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299" name="Google Shape;299;p18"/>
          <p:cNvSpPr/>
          <p:nvPr/>
        </p:nvSpPr>
        <p:spPr>
          <a:xfrm rot="1465994">
            <a:off x="2559843" y="1178591"/>
            <a:ext cx="978408" cy="484632"/>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00" name="Google Shape;300;p18"/>
          <p:cNvSpPr/>
          <p:nvPr/>
        </p:nvSpPr>
        <p:spPr>
          <a:xfrm rot="-9180000">
            <a:off x="2439869" y="2305550"/>
            <a:ext cx="978408" cy="484632"/>
          </a:xfrm>
          <a:prstGeom prst="rightArrow">
            <a:avLst>
              <a:gd name="adj1" fmla="val 50000"/>
              <a:gd name="adj2" fmla="val 50000"/>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01" name="Google Shape;301;p18"/>
          <p:cNvSpPr/>
          <p:nvPr/>
        </p:nvSpPr>
        <p:spPr>
          <a:xfrm rot="9480000">
            <a:off x="4060828" y="2748090"/>
            <a:ext cx="484632" cy="978408"/>
          </a:xfrm>
          <a:prstGeom prst="downArrow">
            <a:avLst>
              <a:gd name="adj1" fmla="val 50000"/>
              <a:gd name="adj2" fmla="val 50000"/>
            </a:avLst>
          </a:prstGeom>
          <a:solidFill>
            <a:srgbClr val="00B050"/>
          </a:solidFill>
          <a:ln w="25400" cap="flat" cmpd="sng">
            <a:solidFill>
              <a:srgbClr val="00B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02" name="Google Shape;302;p18"/>
          <p:cNvSpPr/>
          <p:nvPr/>
        </p:nvSpPr>
        <p:spPr>
          <a:xfrm rot="-2340000">
            <a:off x="1378961" y="3353030"/>
            <a:ext cx="481641" cy="977660"/>
          </a:xfrm>
          <a:prstGeom prst="upArrow">
            <a:avLst>
              <a:gd name="adj1" fmla="val 50000"/>
              <a:gd name="adj2" fmla="val 50000"/>
            </a:avLst>
          </a:prstGeom>
          <a:solidFill>
            <a:srgbClr val="00B050"/>
          </a:solidFill>
          <a:ln w="25400" cap="flat" cmpd="sng">
            <a:solidFill>
              <a:srgbClr val="00B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7"/>
                                        </p:tgtEl>
                                        <p:attrNameLst>
                                          <p:attrName>style.visibility</p:attrName>
                                        </p:attrNameLst>
                                      </p:cBhvr>
                                      <p:to>
                                        <p:strVal val="visible"/>
                                      </p:to>
                                    </p:set>
                                    <p:animEffect transition="in" filter="fade">
                                      <p:cBhvr>
                                        <p:cTn id="7" dur="1000"/>
                                        <p:tgtEl>
                                          <p:spTgt spid="2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8"/>
                                        </p:tgtEl>
                                        <p:attrNameLst>
                                          <p:attrName>style.visibility</p:attrName>
                                        </p:attrNameLst>
                                      </p:cBhvr>
                                      <p:to>
                                        <p:strVal val="visible"/>
                                      </p:to>
                                    </p:set>
                                    <p:animEffect transition="in" filter="fade">
                                      <p:cBhvr>
                                        <p:cTn id="12" dur="1000"/>
                                        <p:tgtEl>
                                          <p:spTgt spid="2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9"/>
                                        </p:tgtEl>
                                        <p:attrNameLst>
                                          <p:attrName>style.visibility</p:attrName>
                                        </p:attrNameLst>
                                      </p:cBhvr>
                                      <p:to>
                                        <p:strVal val="visible"/>
                                      </p:to>
                                    </p:set>
                                    <p:animEffect transition="in" filter="fade">
                                      <p:cBhvr>
                                        <p:cTn id="17" dur="1000"/>
                                        <p:tgtEl>
                                          <p:spTgt spid="29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0"/>
                                        </p:tgtEl>
                                        <p:attrNameLst>
                                          <p:attrName>style.visibility</p:attrName>
                                        </p:attrNameLst>
                                      </p:cBhvr>
                                      <p:to>
                                        <p:strVal val="visible"/>
                                      </p:to>
                                    </p:set>
                                    <p:animEffect transition="in" filter="fade">
                                      <p:cBhvr>
                                        <p:cTn id="22" dur="1000"/>
                                        <p:tgtEl>
                                          <p:spTgt spid="30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1"/>
                                        </p:tgtEl>
                                        <p:attrNameLst>
                                          <p:attrName>style.visibility</p:attrName>
                                        </p:attrNameLst>
                                      </p:cBhvr>
                                      <p:to>
                                        <p:strVal val="visible"/>
                                      </p:to>
                                    </p:set>
                                    <p:animEffect transition="in" filter="fade">
                                      <p:cBhvr>
                                        <p:cTn id="27" dur="1000"/>
                                        <p:tgtEl>
                                          <p:spTgt spid="301"/>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02"/>
                                        </p:tgtEl>
                                        <p:attrNameLst>
                                          <p:attrName>style.visibility</p:attrName>
                                        </p:attrNameLst>
                                      </p:cBhvr>
                                      <p:to>
                                        <p:strVal val="visible"/>
                                      </p:to>
                                    </p:set>
                                    <p:anim calcmode="lin" valueType="num">
                                      <p:cBhvr additive="base">
                                        <p:cTn id="32" dur="500"/>
                                        <p:tgtEl>
                                          <p:spTgt spid="3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19"/>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i="1">
                <a:solidFill>
                  <a:schemeClr val="lt1"/>
                </a:solidFill>
              </a:rPr>
              <a:t>Last 12 months....</a:t>
            </a:r>
            <a:endParaRPr>
              <a:solidFill>
                <a:schemeClr val="lt1"/>
              </a:solidFill>
            </a:endParaRPr>
          </a:p>
        </p:txBody>
      </p:sp>
      <p:sp>
        <p:nvSpPr>
          <p:cNvPr id="309" name="Google Shape;309;p1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7500" lnSpcReduction="20000"/>
          </a:bodyPr>
          <a:lstStyle/>
          <a:p>
            <a:pPr marL="0" lvl="0" indent="0" algn="l" rtl="0">
              <a:spcBef>
                <a:spcPts val="0"/>
              </a:spcBef>
              <a:spcAft>
                <a:spcPts val="0"/>
              </a:spcAft>
              <a:buClr>
                <a:schemeClr val="dk1"/>
              </a:buClr>
              <a:buSzPct val="100000"/>
              <a:buNone/>
            </a:pPr>
            <a:r>
              <a:rPr lang="en-GB"/>
              <a:t>What has happened in last 12mths?</a:t>
            </a:r>
            <a:endParaRPr/>
          </a:p>
          <a:p>
            <a:pPr marL="342900" lvl="0" indent="-342900" algn="l" rtl="0">
              <a:spcBef>
                <a:spcPts val="496"/>
              </a:spcBef>
              <a:spcAft>
                <a:spcPts val="0"/>
              </a:spcAft>
              <a:buClr>
                <a:schemeClr val="dk1"/>
              </a:buClr>
              <a:buSzPct val="100000"/>
              <a:buChar char="•"/>
            </a:pPr>
            <a:r>
              <a:rPr lang="en-GB"/>
              <a:t>Gained a new/specialist role</a:t>
            </a:r>
            <a:endParaRPr/>
          </a:p>
          <a:p>
            <a:pPr marL="342900" lvl="0" indent="-342900" algn="l" rtl="0">
              <a:spcBef>
                <a:spcPts val="496"/>
              </a:spcBef>
              <a:spcAft>
                <a:spcPts val="0"/>
              </a:spcAft>
              <a:buClr>
                <a:schemeClr val="dk1"/>
              </a:buClr>
              <a:buSzPct val="100000"/>
              <a:buChar char="•"/>
            </a:pPr>
            <a:r>
              <a:rPr lang="en-GB"/>
              <a:t>Passed exams</a:t>
            </a:r>
            <a:endParaRPr/>
          </a:p>
          <a:p>
            <a:pPr marL="342900" lvl="0" indent="-342900" algn="l" rtl="0">
              <a:spcBef>
                <a:spcPts val="496"/>
              </a:spcBef>
              <a:spcAft>
                <a:spcPts val="0"/>
              </a:spcAft>
              <a:buClr>
                <a:schemeClr val="dk1"/>
              </a:buClr>
              <a:buSzPct val="100000"/>
              <a:buChar char="•"/>
            </a:pPr>
            <a:r>
              <a:rPr lang="en-GB"/>
              <a:t>Promotion</a:t>
            </a:r>
            <a:endParaRPr/>
          </a:p>
          <a:p>
            <a:pPr marL="342900" lvl="0" indent="-342900" algn="l" rtl="0">
              <a:spcBef>
                <a:spcPts val="496"/>
              </a:spcBef>
              <a:spcAft>
                <a:spcPts val="0"/>
              </a:spcAft>
              <a:buClr>
                <a:schemeClr val="dk1"/>
              </a:buClr>
              <a:buSzPct val="100000"/>
              <a:buChar char="•"/>
            </a:pPr>
            <a:r>
              <a:rPr lang="en-GB"/>
              <a:t>New skills developed</a:t>
            </a:r>
            <a:endParaRPr/>
          </a:p>
          <a:p>
            <a:pPr marL="342900" lvl="0" indent="-342900" algn="l" rtl="0">
              <a:spcBef>
                <a:spcPts val="496"/>
              </a:spcBef>
              <a:spcAft>
                <a:spcPts val="0"/>
              </a:spcAft>
              <a:buClr>
                <a:schemeClr val="dk1"/>
              </a:buClr>
              <a:buSzPct val="100000"/>
              <a:buChar char="•"/>
            </a:pPr>
            <a:r>
              <a:rPr lang="en-GB"/>
              <a:t>Training course</a:t>
            </a:r>
            <a:endParaRPr/>
          </a:p>
          <a:p>
            <a:pPr marL="342900" lvl="0" indent="-342900" algn="l" rtl="0">
              <a:spcBef>
                <a:spcPts val="496"/>
              </a:spcBef>
              <a:spcAft>
                <a:spcPts val="0"/>
              </a:spcAft>
              <a:buClr>
                <a:schemeClr val="dk1"/>
              </a:buClr>
              <a:buSzPct val="100000"/>
              <a:buChar char="•"/>
            </a:pPr>
            <a:r>
              <a:rPr lang="en-GB"/>
              <a:t>Investigation for first time</a:t>
            </a:r>
            <a:endParaRPr/>
          </a:p>
          <a:p>
            <a:pPr marL="342900" lvl="0" indent="-342900" algn="l" rtl="0">
              <a:spcBef>
                <a:spcPts val="496"/>
              </a:spcBef>
              <a:spcAft>
                <a:spcPts val="0"/>
              </a:spcAft>
              <a:buClr>
                <a:schemeClr val="dk1"/>
              </a:buClr>
              <a:buSzPct val="100000"/>
              <a:buChar char="•"/>
            </a:pPr>
            <a:r>
              <a:rPr lang="en-GB"/>
              <a:t>New opportunities</a:t>
            </a:r>
            <a:endParaRPr/>
          </a:p>
          <a:p>
            <a:pPr marL="342900" lvl="0" indent="-342900" algn="l" rtl="0">
              <a:spcBef>
                <a:spcPts val="496"/>
              </a:spcBef>
              <a:spcAft>
                <a:spcPts val="0"/>
              </a:spcAft>
              <a:buClr>
                <a:schemeClr val="dk1"/>
              </a:buClr>
              <a:buSzPct val="100000"/>
              <a:buChar char="•"/>
            </a:pPr>
            <a:r>
              <a:rPr lang="en-GB"/>
              <a:t>Challenges</a:t>
            </a:r>
            <a:endParaRPr/>
          </a:p>
          <a:p>
            <a:pPr marL="342900" lvl="0" indent="-342900" algn="l" rtl="0">
              <a:spcBef>
                <a:spcPts val="496"/>
              </a:spcBef>
              <a:spcAft>
                <a:spcPts val="0"/>
              </a:spcAft>
              <a:buClr>
                <a:schemeClr val="dk1"/>
              </a:buClr>
              <a:buSzPct val="100000"/>
              <a:buChar char="•"/>
            </a:pPr>
            <a:r>
              <a:rPr lang="en-GB"/>
              <a:t>Etc.</a:t>
            </a:r>
            <a:endParaRPr/>
          </a:p>
        </p:txBody>
      </p:sp>
      <p:pic>
        <p:nvPicPr>
          <p:cNvPr id="310" name="Google Shape;310;p19"/>
          <p:cNvPicPr preferRelativeResize="0"/>
          <p:nvPr/>
        </p:nvPicPr>
        <p:blipFill rotWithShape="1">
          <a:blip r:embed="rId3">
            <a:alphaModFix/>
          </a:blip>
          <a:srcRect/>
          <a:stretch/>
        </p:blipFill>
        <p:spPr>
          <a:xfrm>
            <a:off x="7415440" y="1920871"/>
            <a:ext cx="3769395" cy="2823407"/>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9">
                                            <p:txEl>
                                              <p:pRg st="0" end="0"/>
                                            </p:txEl>
                                          </p:spTgt>
                                        </p:tgtEl>
                                        <p:attrNameLst>
                                          <p:attrName>style.visibility</p:attrName>
                                        </p:attrNameLst>
                                      </p:cBhvr>
                                      <p:to>
                                        <p:strVal val="visible"/>
                                      </p:to>
                                    </p:set>
                                    <p:anim calcmode="lin" valueType="num">
                                      <p:cBhvr additive="base">
                                        <p:cTn id="7" dur="500"/>
                                        <p:tgtEl>
                                          <p:spTgt spid="30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09">
                                            <p:txEl>
                                              <p:pRg st="1" end="1"/>
                                            </p:txEl>
                                          </p:spTgt>
                                        </p:tgtEl>
                                        <p:attrNameLst>
                                          <p:attrName>style.visibility</p:attrName>
                                        </p:attrNameLst>
                                      </p:cBhvr>
                                      <p:to>
                                        <p:strVal val="visible"/>
                                      </p:to>
                                    </p:set>
                                    <p:anim calcmode="lin" valueType="num">
                                      <p:cBhvr additive="base">
                                        <p:cTn id="12" dur="500"/>
                                        <p:tgtEl>
                                          <p:spTgt spid="30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09">
                                            <p:txEl>
                                              <p:pRg st="2" end="2"/>
                                            </p:txEl>
                                          </p:spTgt>
                                        </p:tgtEl>
                                        <p:attrNameLst>
                                          <p:attrName>style.visibility</p:attrName>
                                        </p:attrNameLst>
                                      </p:cBhvr>
                                      <p:to>
                                        <p:strVal val="visible"/>
                                      </p:to>
                                    </p:set>
                                    <p:anim calcmode="lin" valueType="num">
                                      <p:cBhvr additive="base">
                                        <p:cTn id="17" dur="500"/>
                                        <p:tgtEl>
                                          <p:spTgt spid="30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09">
                                            <p:txEl>
                                              <p:pRg st="3" end="3"/>
                                            </p:txEl>
                                          </p:spTgt>
                                        </p:tgtEl>
                                        <p:attrNameLst>
                                          <p:attrName>style.visibility</p:attrName>
                                        </p:attrNameLst>
                                      </p:cBhvr>
                                      <p:to>
                                        <p:strVal val="visible"/>
                                      </p:to>
                                    </p:set>
                                    <p:anim calcmode="lin" valueType="num">
                                      <p:cBhvr additive="base">
                                        <p:cTn id="22" dur="500"/>
                                        <p:tgtEl>
                                          <p:spTgt spid="30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09">
                                            <p:txEl>
                                              <p:pRg st="4" end="4"/>
                                            </p:txEl>
                                          </p:spTgt>
                                        </p:tgtEl>
                                        <p:attrNameLst>
                                          <p:attrName>style.visibility</p:attrName>
                                        </p:attrNameLst>
                                      </p:cBhvr>
                                      <p:to>
                                        <p:strVal val="visible"/>
                                      </p:to>
                                    </p:set>
                                    <p:anim calcmode="lin" valueType="num">
                                      <p:cBhvr additive="base">
                                        <p:cTn id="27" dur="500"/>
                                        <p:tgtEl>
                                          <p:spTgt spid="30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09">
                                            <p:txEl>
                                              <p:pRg st="5" end="5"/>
                                            </p:txEl>
                                          </p:spTgt>
                                        </p:tgtEl>
                                        <p:attrNameLst>
                                          <p:attrName>style.visibility</p:attrName>
                                        </p:attrNameLst>
                                      </p:cBhvr>
                                      <p:to>
                                        <p:strVal val="visible"/>
                                      </p:to>
                                    </p:set>
                                    <p:anim calcmode="lin" valueType="num">
                                      <p:cBhvr additive="base">
                                        <p:cTn id="32" dur="500"/>
                                        <p:tgtEl>
                                          <p:spTgt spid="30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09">
                                            <p:txEl>
                                              <p:pRg st="6" end="6"/>
                                            </p:txEl>
                                          </p:spTgt>
                                        </p:tgtEl>
                                        <p:attrNameLst>
                                          <p:attrName>style.visibility</p:attrName>
                                        </p:attrNameLst>
                                      </p:cBhvr>
                                      <p:to>
                                        <p:strVal val="visible"/>
                                      </p:to>
                                    </p:set>
                                    <p:anim calcmode="lin" valueType="num">
                                      <p:cBhvr additive="base">
                                        <p:cTn id="37" dur="500"/>
                                        <p:tgtEl>
                                          <p:spTgt spid="30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09">
                                            <p:txEl>
                                              <p:pRg st="7" end="7"/>
                                            </p:txEl>
                                          </p:spTgt>
                                        </p:tgtEl>
                                        <p:attrNameLst>
                                          <p:attrName>style.visibility</p:attrName>
                                        </p:attrNameLst>
                                      </p:cBhvr>
                                      <p:to>
                                        <p:strVal val="visible"/>
                                      </p:to>
                                    </p:set>
                                    <p:anim calcmode="lin" valueType="num">
                                      <p:cBhvr additive="base">
                                        <p:cTn id="42" dur="500"/>
                                        <p:tgtEl>
                                          <p:spTgt spid="30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09">
                                            <p:txEl>
                                              <p:pRg st="8" end="8"/>
                                            </p:txEl>
                                          </p:spTgt>
                                        </p:tgtEl>
                                        <p:attrNameLst>
                                          <p:attrName>style.visibility</p:attrName>
                                        </p:attrNameLst>
                                      </p:cBhvr>
                                      <p:to>
                                        <p:strVal val="visible"/>
                                      </p:to>
                                    </p:set>
                                    <p:anim calcmode="lin" valueType="num">
                                      <p:cBhvr additive="base">
                                        <p:cTn id="47" dur="500"/>
                                        <p:tgtEl>
                                          <p:spTgt spid="309">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309">
                                            <p:txEl>
                                              <p:pRg st="9" end="9"/>
                                            </p:txEl>
                                          </p:spTgt>
                                        </p:tgtEl>
                                        <p:attrNameLst>
                                          <p:attrName>style.visibility</p:attrName>
                                        </p:attrNameLst>
                                      </p:cBhvr>
                                      <p:to>
                                        <p:strVal val="visible"/>
                                      </p:to>
                                    </p:set>
                                    <p:anim calcmode="lin" valueType="num">
                                      <p:cBhvr additive="base">
                                        <p:cTn id="52" dur="500"/>
                                        <p:tgtEl>
                                          <p:spTgt spid="309">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20"/>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i="1">
                <a:solidFill>
                  <a:schemeClr val="lt1"/>
                </a:solidFill>
              </a:rPr>
              <a:t>“Critically evaluate your policing career..”</a:t>
            </a:r>
            <a:endParaRPr/>
          </a:p>
        </p:txBody>
      </p:sp>
      <p:sp>
        <p:nvSpPr>
          <p:cNvPr id="316" name="Google Shape;316;p20"/>
          <p:cNvSpPr txBox="1">
            <a:spLocks noGrp="1"/>
          </p:cNvSpPr>
          <p:nvPr>
            <p:ph type="body" idx="1"/>
          </p:nvPr>
        </p:nvSpPr>
        <p:spPr>
          <a:xfrm>
            <a:off x="609600" y="1417638"/>
            <a:ext cx="5384800" cy="4171603"/>
          </a:xfrm>
          <a:prstGeom prst="rect">
            <a:avLst/>
          </a:prstGeom>
          <a:noFill/>
          <a:ln>
            <a:noFill/>
          </a:ln>
        </p:spPr>
        <p:txBody>
          <a:bodyPr spcFirstLastPara="1" wrap="square" lIns="91425" tIns="45700" rIns="91425" bIns="45700" anchor="t" anchorCtr="0">
            <a:normAutofit fontScale="92500" lnSpcReduction="20000"/>
          </a:bodyPr>
          <a:lstStyle/>
          <a:p>
            <a:pPr marL="0" lvl="0" indent="0" algn="ctr" rtl="0">
              <a:spcBef>
                <a:spcPts val="0"/>
              </a:spcBef>
              <a:spcAft>
                <a:spcPts val="0"/>
              </a:spcAft>
              <a:buClr>
                <a:schemeClr val="dk1"/>
              </a:buClr>
              <a:buSzPct val="100000"/>
              <a:buNone/>
            </a:pPr>
            <a:endParaRPr b="1">
              <a:solidFill>
                <a:srgbClr val="FF0000"/>
              </a:solidFill>
            </a:endParaRPr>
          </a:p>
          <a:p>
            <a:pPr marL="0" lvl="0" indent="0" algn="ctr" rtl="0">
              <a:spcBef>
                <a:spcPts val="518"/>
              </a:spcBef>
              <a:spcAft>
                <a:spcPts val="0"/>
              </a:spcAft>
              <a:buClr>
                <a:srgbClr val="FF0000"/>
              </a:buClr>
              <a:buSzPct val="100000"/>
              <a:buNone/>
            </a:pPr>
            <a:r>
              <a:rPr lang="en-GB" b="1">
                <a:solidFill>
                  <a:srgbClr val="FF0000"/>
                </a:solidFill>
              </a:rPr>
              <a:t>‘Critically evaluate’ </a:t>
            </a:r>
            <a:endParaRPr/>
          </a:p>
          <a:p>
            <a:pPr marL="0" lvl="0" indent="0" algn="ctr" rtl="0">
              <a:spcBef>
                <a:spcPts val="518"/>
              </a:spcBef>
              <a:spcAft>
                <a:spcPts val="0"/>
              </a:spcAft>
              <a:buClr>
                <a:schemeClr val="dk1"/>
              </a:buClr>
              <a:buSzPct val="100000"/>
              <a:buNone/>
            </a:pPr>
            <a:endParaRPr b="1">
              <a:solidFill>
                <a:srgbClr val="FF0000"/>
              </a:solidFill>
            </a:endParaRPr>
          </a:p>
          <a:p>
            <a:pPr marL="0" lvl="0" indent="0" algn="l" rtl="0">
              <a:spcBef>
                <a:spcPts val="518"/>
              </a:spcBef>
              <a:spcAft>
                <a:spcPts val="0"/>
              </a:spcAft>
              <a:buClr>
                <a:srgbClr val="101010"/>
              </a:buClr>
              <a:buSzPct val="100000"/>
              <a:buNone/>
            </a:pPr>
            <a:r>
              <a:rPr lang="en-GB" b="0" i="0">
                <a:solidFill>
                  <a:srgbClr val="101010"/>
                </a:solidFill>
                <a:latin typeface="PT Sans"/>
                <a:ea typeface="PT Sans"/>
                <a:cs typeface="PT Sans"/>
                <a:sym typeface="PT Sans"/>
              </a:rPr>
              <a:t>“</a:t>
            </a:r>
            <a:r>
              <a:rPr lang="en-GB" b="0" i="1">
                <a:solidFill>
                  <a:srgbClr val="101010"/>
                </a:solidFill>
                <a:latin typeface="PT Sans"/>
                <a:ea typeface="PT Sans"/>
                <a:cs typeface="PT Sans"/>
                <a:sym typeface="PT Sans"/>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a:solidFill>
                  <a:srgbClr val="101010"/>
                </a:solidFill>
                <a:latin typeface="PT Sans"/>
                <a:ea typeface="PT Sans"/>
                <a:cs typeface="PT Sans"/>
                <a:sym typeface="PT Sans"/>
              </a:rPr>
              <a:t>” (Open University, 2018)</a:t>
            </a:r>
            <a:endParaRPr/>
          </a:p>
        </p:txBody>
      </p:sp>
      <p:pic>
        <p:nvPicPr>
          <p:cNvPr id="317" name="Google Shape;317;p20"/>
          <p:cNvPicPr preferRelativeResize="0">
            <a:picLocks noGrp="1"/>
          </p:cNvPicPr>
          <p:nvPr>
            <p:ph type="body" idx="2"/>
          </p:nvPr>
        </p:nvPicPr>
        <p:blipFill rotWithShape="1">
          <a:blip r:embed="rId3">
            <a:alphaModFix/>
          </a:blip>
          <a:srcRect/>
          <a:stretch/>
        </p:blipFill>
        <p:spPr>
          <a:xfrm>
            <a:off x="6167163" y="2385391"/>
            <a:ext cx="5141842" cy="257092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21"/>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Critical evaluation = asking questions</a:t>
            </a:r>
            <a:endParaRPr/>
          </a:p>
        </p:txBody>
      </p:sp>
      <p:pic>
        <p:nvPicPr>
          <p:cNvPr id="323" name="Google Shape;323;p21" descr="Graphical user interface, text, application, email&#10;&#10;Description automatically generated"/>
          <p:cNvPicPr preferRelativeResize="0">
            <a:picLocks noGrp="1"/>
          </p:cNvPicPr>
          <p:nvPr>
            <p:ph type="body" idx="1"/>
          </p:nvPr>
        </p:nvPicPr>
        <p:blipFill rotWithShape="1">
          <a:blip r:embed="rId3">
            <a:alphaModFix/>
          </a:blip>
          <a:srcRect/>
          <a:stretch/>
        </p:blipFill>
        <p:spPr>
          <a:xfrm>
            <a:off x="543031" y="1934818"/>
            <a:ext cx="11059426" cy="323353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22"/>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Critical writing v Descriptive writing</a:t>
            </a:r>
            <a:endParaRPr/>
          </a:p>
        </p:txBody>
      </p:sp>
      <p:sp>
        <p:nvSpPr>
          <p:cNvPr id="329" name="Google Shape;329;p22"/>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p>
            <a:pPr marL="0" lvl="0" indent="0" algn="r" rtl="0">
              <a:spcBef>
                <a:spcPts val="0"/>
              </a:spcBef>
              <a:spcAft>
                <a:spcPts val="0"/>
              </a:spcAft>
              <a:buClr>
                <a:schemeClr val="dk1"/>
              </a:buClr>
              <a:buSzPts val="2400"/>
              <a:buNone/>
            </a:pPr>
            <a:r>
              <a:rPr lang="en-GB"/>
              <a:t>Descriptive Writing    v </a:t>
            </a:r>
            <a:endParaRPr/>
          </a:p>
        </p:txBody>
      </p:sp>
      <p:sp>
        <p:nvSpPr>
          <p:cNvPr id="330" name="Google Shape;330;p22"/>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400"/>
              <a:buChar char="•"/>
            </a:pPr>
            <a:r>
              <a:rPr lang="en-GB"/>
              <a:t>States what happened</a:t>
            </a:r>
            <a:endParaRPr/>
          </a:p>
          <a:p>
            <a:pPr marL="342900" lvl="0" indent="-342900" algn="l" rtl="0">
              <a:spcBef>
                <a:spcPts val="480"/>
              </a:spcBef>
              <a:spcAft>
                <a:spcPts val="0"/>
              </a:spcAft>
              <a:buClr>
                <a:schemeClr val="dk1"/>
              </a:buClr>
              <a:buSzPts val="2400"/>
              <a:buChar char="•"/>
            </a:pPr>
            <a:r>
              <a:rPr lang="en-GB"/>
              <a:t>States what something is like</a:t>
            </a:r>
            <a:endParaRPr/>
          </a:p>
          <a:p>
            <a:pPr marL="342900" lvl="0" indent="-342900" algn="l" rtl="0">
              <a:spcBef>
                <a:spcPts val="480"/>
              </a:spcBef>
              <a:spcAft>
                <a:spcPts val="0"/>
              </a:spcAft>
              <a:buClr>
                <a:schemeClr val="dk1"/>
              </a:buClr>
              <a:buSzPts val="2400"/>
              <a:buChar char="•"/>
            </a:pPr>
            <a:r>
              <a:rPr lang="en-GB"/>
              <a:t>Gives a story</a:t>
            </a:r>
            <a:endParaRPr/>
          </a:p>
          <a:p>
            <a:pPr marL="342900" lvl="0" indent="-342900" algn="l" rtl="0">
              <a:spcBef>
                <a:spcPts val="480"/>
              </a:spcBef>
              <a:spcAft>
                <a:spcPts val="0"/>
              </a:spcAft>
              <a:buClr>
                <a:schemeClr val="dk1"/>
              </a:buClr>
              <a:buSzPts val="2400"/>
              <a:buChar char="•"/>
            </a:pPr>
            <a:r>
              <a:rPr lang="en-GB"/>
              <a:t>States the order in which things occurred</a:t>
            </a:r>
            <a:endParaRPr/>
          </a:p>
          <a:p>
            <a:pPr marL="342900" lvl="0" indent="-342900" algn="l" rtl="0">
              <a:spcBef>
                <a:spcPts val="480"/>
              </a:spcBef>
              <a:spcAft>
                <a:spcPts val="0"/>
              </a:spcAft>
              <a:buClr>
                <a:schemeClr val="dk1"/>
              </a:buClr>
              <a:buSzPts val="2400"/>
              <a:buChar char="•"/>
            </a:pPr>
            <a:r>
              <a:rPr lang="en-GB"/>
              <a:t>Says how to do something</a:t>
            </a:r>
            <a:endParaRPr/>
          </a:p>
          <a:p>
            <a:pPr marL="342900" lvl="0" indent="-342900" algn="l" rtl="0">
              <a:spcBef>
                <a:spcPts val="480"/>
              </a:spcBef>
              <a:spcAft>
                <a:spcPts val="0"/>
              </a:spcAft>
              <a:buClr>
                <a:schemeClr val="dk1"/>
              </a:buClr>
              <a:buSzPts val="2400"/>
              <a:buChar char="•"/>
            </a:pPr>
            <a:r>
              <a:rPr lang="en-GB"/>
              <a:t>Explains what a theory says</a:t>
            </a:r>
            <a:endParaRPr/>
          </a:p>
          <a:p>
            <a:pPr marL="342900" lvl="0" indent="-190500" algn="l" rtl="0">
              <a:spcBef>
                <a:spcPts val="480"/>
              </a:spcBef>
              <a:spcAft>
                <a:spcPts val="0"/>
              </a:spcAft>
              <a:buClr>
                <a:schemeClr val="dk1"/>
              </a:buClr>
              <a:buSzPts val="2400"/>
              <a:buNone/>
            </a:pPr>
            <a:endParaRPr/>
          </a:p>
        </p:txBody>
      </p:sp>
      <p:sp>
        <p:nvSpPr>
          <p:cNvPr id="331" name="Google Shape;331;p22"/>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None/>
            </a:pPr>
            <a:r>
              <a:rPr lang="en-GB"/>
              <a:t>Critical writing</a:t>
            </a:r>
            <a:endParaRPr/>
          </a:p>
        </p:txBody>
      </p:sp>
      <p:sp>
        <p:nvSpPr>
          <p:cNvPr id="332" name="Google Shape;332;p22"/>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400"/>
              <a:buChar char="•"/>
            </a:pPr>
            <a:r>
              <a:rPr lang="en-GB"/>
              <a:t>Identifies the significance</a:t>
            </a:r>
            <a:endParaRPr/>
          </a:p>
          <a:p>
            <a:pPr marL="342900" lvl="0" indent="-342900" algn="l" rtl="0">
              <a:spcBef>
                <a:spcPts val="480"/>
              </a:spcBef>
              <a:spcAft>
                <a:spcPts val="0"/>
              </a:spcAft>
              <a:buClr>
                <a:schemeClr val="dk1"/>
              </a:buClr>
              <a:buSzPts val="2400"/>
              <a:buChar char="•"/>
            </a:pPr>
            <a:r>
              <a:rPr lang="en-GB"/>
              <a:t>Evaluates strengths and weaknesses</a:t>
            </a:r>
            <a:endParaRPr/>
          </a:p>
          <a:p>
            <a:pPr marL="342900" lvl="0" indent="-342900" algn="l" rtl="0">
              <a:spcBef>
                <a:spcPts val="480"/>
              </a:spcBef>
              <a:spcAft>
                <a:spcPts val="0"/>
              </a:spcAft>
              <a:buClr>
                <a:schemeClr val="dk1"/>
              </a:buClr>
              <a:buSzPts val="2400"/>
              <a:buChar char="•"/>
            </a:pPr>
            <a:r>
              <a:rPr lang="en-GB"/>
              <a:t>Weighs one piece of information against another</a:t>
            </a:r>
            <a:endParaRPr/>
          </a:p>
          <a:p>
            <a:pPr marL="342900" lvl="0" indent="-342900" algn="l" rtl="0">
              <a:spcBef>
                <a:spcPts val="480"/>
              </a:spcBef>
              <a:spcAft>
                <a:spcPts val="0"/>
              </a:spcAft>
              <a:buClr>
                <a:schemeClr val="dk1"/>
              </a:buClr>
              <a:buSzPts val="2400"/>
              <a:buChar char="•"/>
            </a:pPr>
            <a:r>
              <a:rPr lang="en-GB"/>
              <a:t>Makes reasoned judgements</a:t>
            </a:r>
            <a:endParaRPr/>
          </a:p>
          <a:p>
            <a:pPr marL="342900" lvl="0" indent="-342900" algn="l" rtl="0">
              <a:spcBef>
                <a:spcPts val="480"/>
              </a:spcBef>
              <a:spcAft>
                <a:spcPts val="0"/>
              </a:spcAft>
              <a:buClr>
                <a:schemeClr val="dk1"/>
              </a:buClr>
              <a:buSzPts val="2400"/>
              <a:buChar char="•"/>
            </a:pPr>
            <a:r>
              <a:rPr lang="en-GB"/>
              <a:t>Argues a case according to the evidence</a:t>
            </a:r>
            <a:endParaRPr/>
          </a:p>
          <a:p>
            <a:pPr marL="342900" lvl="0" indent="-342900" algn="l" rtl="0">
              <a:spcBef>
                <a:spcPts val="480"/>
              </a:spcBef>
              <a:spcAft>
                <a:spcPts val="0"/>
              </a:spcAft>
              <a:buClr>
                <a:schemeClr val="dk1"/>
              </a:buClr>
              <a:buSzPts val="2400"/>
              <a:buChar char="•"/>
            </a:pPr>
            <a:r>
              <a:rPr lang="en-GB"/>
              <a:t>Shows why something is relevant</a:t>
            </a:r>
            <a:endParaRPr/>
          </a:p>
          <a:p>
            <a:pPr marL="342900" lvl="0" indent="-190500" algn="l" rtl="0">
              <a:spcBef>
                <a:spcPts val="480"/>
              </a:spcBef>
              <a:spcAft>
                <a:spcPts val="0"/>
              </a:spcAft>
              <a:buClr>
                <a:schemeClr val="dk1"/>
              </a:buClr>
              <a:buSzPts val="2400"/>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0">
                                            <p:txEl>
                                              <p:pRg st="0" end="0"/>
                                            </p:txEl>
                                          </p:spTgt>
                                        </p:tgtEl>
                                        <p:attrNameLst>
                                          <p:attrName>style.visibility</p:attrName>
                                        </p:attrNameLst>
                                      </p:cBhvr>
                                      <p:to>
                                        <p:strVal val="visible"/>
                                      </p:to>
                                    </p:set>
                                    <p:anim calcmode="lin" valueType="num">
                                      <p:cBhvr additive="base">
                                        <p:cTn id="7" dur="500"/>
                                        <p:tgtEl>
                                          <p:spTgt spid="33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30">
                                            <p:txEl>
                                              <p:pRg st="1" end="1"/>
                                            </p:txEl>
                                          </p:spTgt>
                                        </p:tgtEl>
                                        <p:attrNameLst>
                                          <p:attrName>style.visibility</p:attrName>
                                        </p:attrNameLst>
                                      </p:cBhvr>
                                      <p:to>
                                        <p:strVal val="visible"/>
                                      </p:to>
                                    </p:set>
                                    <p:anim calcmode="lin" valueType="num">
                                      <p:cBhvr additive="base">
                                        <p:cTn id="12" dur="500"/>
                                        <p:tgtEl>
                                          <p:spTgt spid="33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30">
                                            <p:txEl>
                                              <p:pRg st="2" end="2"/>
                                            </p:txEl>
                                          </p:spTgt>
                                        </p:tgtEl>
                                        <p:attrNameLst>
                                          <p:attrName>style.visibility</p:attrName>
                                        </p:attrNameLst>
                                      </p:cBhvr>
                                      <p:to>
                                        <p:strVal val="visible"/>
                                      </p:to>
                                    </p:set>
                                    <p:anim calcmode="lin" valueType="num">
                                      <p:cBhvr additive="base">
                                        <p:cTn id="17" dur="500"/>
                                        <p:tgtEl>
                                          <p:spTgt spid="33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30">
                                            <p:txEl>
                                              <p:pRg st="3" end="3"/>
                                            </p:txEl>
                                          </p:spTgt>
                                        </p:tgtEl>
                                        <p:attrNameLst>
                                          <p:attrName>style.visibility</p:attrName>
                                        </p:attrNameLst>
                                      </p:cBhvr>
                                      <p:to>
                                        <p:strVal val="visible"/>
                                      </p:to>
                                    </p:set>
                                    <p:anim calcmode="lin" valueType="num">
                                      <p:cBhvr additive="base">
                                        <p:cTn id="22" dur="500"/>
                                        <p:tgtEl>
                                          <p:spTgt spid="33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30">
                                            <p:txEl>
                                              <p:pRg st="4" end="4"/>
                                            </p:txEl>
                                          </p:spTgt>
                                        </p:tgtEl>
                                        <p:attrNameLst>
                                          <p:attrName>style.visibility</p:attrName>
                                        </p:attrNameLst>
                                      </p:cBhvr>
                                      <p:to>
                                        <p:strVal val="visible"/>
                                      </p:to>
                                    </p:set>
                                    <p:anim calcmode="lin" valueType="num">
                                      <p:cBhvr additive="base">
                                        <p:cTn id="27" dur="500"/>
                                        <p:tgtEl>
                                          <p:spTgt spid="33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30">
                                            <p:txEl>
                                              <p:pRg st="5" end="5"/>
                                            </p:txEl>
                                          </p:spTgt>
                                        </p:tgtEl>
                                        <p:attrNameLst>
                                          <p:attrName>style.visibility</p:attrName>
                                        </p:attrNameLst>
                                      </p:cBhvr>
                                      <p:to>
                                        <p:strVal val="visible"/>
                                      </p:to>
                                    </p:set>
                                    <p:anim calcmode="lin" valueType="num">
                                      <p:cBhvr additive="base">
                                        <p:cTn id="32" dur="500"/>
                                        <p:tgtEl>
                                          <p:spTgt spid="33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30">
                                            <p:txEl>
                                              <p:pRg st="6" end="6"/>
                                            </p:txEl>
                                          </p:spTgt>
                                        </p:tgtEl>
                                        <p:attrNameLst>
                                          <p:attrName>style.visibility</p:attrName>
                                        </p:attrNameLst>
                                      </p:cBhvr>
                                      <p:to>
                                        <p:strVal val="visible"/>
                                      </p:to>
                                    </p:set>
                                    <p:anim calcmode="lin" valueType="num">
                                      <p:cBhvr additive="base">
                                        <p:cTn id="37" dur="500"/>
                                        <p:tgtEl>
                                          <p:spTgt spid="33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32">
                                            <p:txEl>
                                              <p:pRg st="0" end="0"/>
                                            </p:txEl>
                                          </p:spTgt>
                                        </p:tgtEl>
                                        <p:attrNameLst>
                                          <p:attrName>style.visibility</p:attrName>
                                        </p:attrNameLst>
                                      </p:cBhvr>
                                      <p:to>
                                        <p:strVal val="visible"/>
                                      </p:to>
                                    </p:set>
                                    <p:anim calcmode="lin" valueType="num">
                                      <p:cBhvr additive="base">
                                        <p:cTn id="42" dur="500"/>
                                        <p:tgtEl>
                                          <p:spTgt spid="33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32">
                                            <p:txEl>
                                              <p:pRg st="1" end="1"/>
                                            </p:txEl>
                                          </p:spTgt>
                                        </p:tgtEl>
                                        <p:attrNameLst>
                                          <p:attrName>style.visibility</p:attrName>
                                        </p:attrNameLst>
                                      </p:cBhvr>
                                      <p:to>
                                        <p:strVal val="visible"/>
                                      </p:to>
                                    </p:set>
                                    <p:anim calcmode="lin" valueType="num">
                                      <p:cBhvr additive="base">
                                        <p:cTn id="47" dur="500"/>
                                        <p:tgtEl>
                                          <p:spTgt spid="33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332">
                                            <p:txEl>
                                              <p:pRg st="2" end="2"/>
                                            </p:txEl>
                                          </p:spTgt>
                                        </p:tgtEl>
                                        <p:attrNameLst>
                                          <p:attrName>style.visibility</p:attrName>
                                        </p:attrNameLst>
                                      </p:cBhvr>
                                      <p:to>
                                        <p:strVal val="visible"/>
                                      </p:to>
                                    </p:set>
                                    <p:anim calcmode="lin" valueType="num">
                                      <p:cBhvr additive="base">
                                        <p:cTn id="52" dur="500"/>
                                        <p:tgtEl>
                                          <p:spTgt spid="33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32">
                                            <p:txEl>
                                              <p:pRg st="3" end="3"/>
                                            </p:txEl>
                                          </p:spTgt>
                                        </p:tgtEl>
                                        <p:attrNameLst>
                                          <p:attrName>style.visibility</p:attrName>
                                        </p:attrNameLst>
                                      </p:cBhvr>
                                      <p:to>
                                        <p:strVal val="visible"/>
                                      </p:to>
                                    </p:set>
                                    <p:anim calcmode="lin" valueType="num">
                                      <p:cBhvr additive="base">
                                        <p:cTn id="57" dur="500"/>
                                        <p:tgtEl>
                                          <p:spTgt spid="33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332">
                                            <p:txEl>
                                              <p:pRg st="4" end="4"/>
                                            </p:txEl>
                                          </p:spTgt>
                                        </p:tgtEl>
                                        <p:attrNameLst>
                                          <p:attrName>style.visibility</p:attrName>
                                        </p:attrNameLst>
                                      </p:cBhvr>
                                      <p:to>
                                        <p:strVal val="visible"/>
                                      </p:to>
                                    </p:set>
                                    <p:anim calcmode="lin" valueType="num">
                                      <p:cBhvr additive="base">
                                        <p:cTn id="62" dur="500"/>
                                        <p:tgtEl>
                                          <p:spTgt spid="33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32">
                                            <p:txEl>
                                              <p:pRg st="5" end="5"/>
                                            </p:txEl>
                                          </p:spTgt>
                                        </p:tgtEl>
                                        <p:attrNameLst>
                                          <p:attrName>style.visibility</p:attrName>
                                        </p:attrNameLst>
                                      </p:cBhvr>
                                      <p:to>
                                        <p:strVal val="visible"/>
                                      </p:to>
                                    </p:set>
                                    <p:anim calcmode="lin" valueType="num">
                                      <p:cBhvr additive="base">
                                        <p:cTn id="67" dur="500"/>
                                        <p:tgtEl>
                                          <p:spTgt spid="33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332">
                                            <p:txEl>
                                              <p:pRg st="6" end="6"/>
                                            </p:txEl>
                                          </p:spTgt>
                                        </p:tgtEl>
                                        <p:attrNameLst>
                                          <p:attrName>style.visibility</p:attrName>
                                        </p:attrNameLst>
                                      </p:cBhvr>
                                      <p:to>
                                        <p:strVal val="visible"/>
                                      </p:to>
                                    </p:set>
                                    <p:anim calcmode="lin" valueType="num">
                                      <p:cBhvr additive="base">
                                        <p:cTn id="72" dur="500"/>
                                        <p:tgtEl>
                                          <p:spTgt spid="33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23"/>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Part 2 – task 1</a:t>
            </a:r>
            <a:endParaRPr/>
          </a:p>
        </p:txBody>
      </p:sp>
      <p:sp>
        <p:nvSpPr>
          <p:cNvPr id="338" name="Google Shape;338;p23"/>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None/>
            </a:pPr>
            <a:r>
              <a:rPr lang="en-GB" sz="2400">
                <a:latin typeface="Quattrocento Sans"/>
                <a:ea typeface="Quattrocento Sans"/>
                <a:cs typeface="Quattrocento Sans"/>
                <a:sym typeface="Quattrocento Sans"/>
              </a:rPr>
              <a:t>"Discuss the importance of continuous professional development in achieving organisational objectives and the relevance of reflective practice in professional development."</a:t>
            </a:r>
            <a:endParaRPr sz="2400">
              <a:latin typeface="Quattrocento Sans"/>
              <a:ea typeface="Quattrocento Sans"/>
              <a:cs typeface="Quattrocento Sans"/>
              <a:sym typeface="Quattrocento Sans"/>
            </a:endParaRPr>
          </a:p>
          <a:p>
            <a:pPr marL="0" lvl="0" indent="0" algn="l" rtl="0">
              <a:spcBef>
                <a:spcPts val="480"/>
              </a:spcBef>
              <a:spcAft>
                <a:spcPts val="0"/>
              </a:spcAft>
              <a:buClr>
                <a:schemeClr val="dk1"/>
              </a:buClr>
              <a:buSzPts val="2400"/>
              <a:buNone/>
            </a:pPr>
            <a:endParaRPr sz="2400">
              <a:latin typeface="Quattrocento Sans"/>
              <a:ea typeface="Quattrocento Sans"/>
              <a:cs typeface="Quattrocento Sans"/>
              <a:sym typeface="Quattrocento Sans"/>
            </a:endParaRPr>
          </a:p>
          <a:p>
            <a:pPr marL="0" lvl="0" indent="0" algn="l" rtl="0">
              <a:spcBef>
                <a:spcPts val="480"/>
              </a:spcBef>
              <a:spcAft>
                <a:spcPts val="0"/>
              </a:spcAft>
              <a:buClr>
                <a:schemeClr val="dk1"/>
              </a:buClr>
              <a:buSzPts val="2400"/>
              <a:buNone/>
            </a:pPr>
            <a:r>
              <a:rPr lang="en-GB" sz="2400">
                <a:latin typeface="Quattrocento Sans"/>
                <a:ea typeface="Quattrocento Sans"/>
                <a:cs typeface="Quattrocento Sans"/>
                <a:sym typeface="Quattrocento Sans"/>
              </a:rPr>
              <a:t>2000 words (+/- 10% include your actual word count at the end of each section)</a:t>
            </a:r>
            <a:endParaRPr sz="2400">
              <a:latin typeface="Quattrocento Sans"/>
              <a:ea typeface="Quattrocento Sans"/>
              <a:cs typeface="Quattrocento Sans"/>
              <a:sym typeface="Quattrocento Sans"/>
            </a:endParaRPr>
          </a:p>
          <a:p>
            <a:pPr marL="0" lvl="0" indent="0" algn="l" rtl="0">
              <a:spcBef>
                <a:spcPts val="560"/>
              </a:spcBef>
              <a:spcAft>
                <a:spcPts val="0"/>
              </a:spcAft>
              <a:buClr>
                <a:schemeClr val="dk1"/>
              </a:buClr>
              <a:buSzPts val="2800"/>
              <a:buNone/>
            </a:pPr>
            <a:endParaRPr/>
          </a:p>
        </p:txBody>
      </p:sp>
      <p:sp>
        <p:nvSpPr>
          <p:cNvPr id="339" name="Google Shape;339;p23"/>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rgbClr val="FF0000"/>
              </a:buClr>
              <a:buSzPts val="2800"/>
              <a:buChar char="•"/>
            </a:pPr>
            <a:r>
              <a:rPr lang="en-GB" b="1">
                <a:solidFill>
                  <a:srgbClr val="FF0000"/>
                </a:solidFill>
              </a:rPr>
              <a:t>Directive word</a:t>
            </a:r>
            <a:endParaRPr/>
          </a:p>
          <a:p>
            <a:pPr marL="342900" lvl="0" indent="-342900" algn="l" rtl="0">
              <a:spcBef>
                <a:spcPts val="560"/>
              </a:spcBef>
              <a:spcAft>
                <a:spcPts val="0"/>
              </a:spcAft>
              <a:buClr>
                <a:srgbClr val="00B0F0"/>
              </a:buClr>
              <a:buSzPts val="2800"/>
              <a:buChar char="•"/>
            </a:pPr>
            <a:r>
              <a:rPr lang="en-GB" b="1">
                <a:solidFill>
                  <a:srgbClr val="00B0F0"/>
                </a:solidFill>
              </a:rPr>
              <a:t>Topic</a:t>
            </a:r>
            <a:endParaRPr/>
          </a:p>
          <a:p>
            <a:pPr marL="342900" lvl="0" indent="-342900" algn="l" rtl="0">
              <a:spcBef>
                <a:spcPts val="560"/>
              </a:spcBef>
              <a:spcAft>
                <a:spcPts val="0"/>
              </a:spcAft>
              <a:buClr>
                <a:srgbClr val="00B050"/>
              </a:buClr>
              <a:buSzPts val="2800"/>
              <a:buChar char="•"/>
            </a:pPr>
            <a:r>
              <a:rPr lang="en-GB" b="1">
                <a:solidFill>
                  <a:srgbClr val="00B050"/>
                </a:solidFill>
              </a:rPr>
              <a:t>Limitation</a:t>
            </a:r>
            <a:endParaRPr/>
          </a:p>
        </p:txBody>
      </p:sp>
      <p:sp>
        <p:nvSpPr>
          <p:cNvPr id="340" name="Google Shape;340;p23"/>
          <p:cNvSpPr/>
          <p:nvPr/>
        </p:nvSpPr>
        <p:spPr>
          <a:xfrm>
            <a:off x="1032000" y="738000"/>
            <a:ext cx="486000" cy="978000"/>
          </a:xfrm>
          <a:prstGeom prst="downArrow">
            <a:avLst>
              <a:gd name="adj1" fmla="val 50000"/>
              <a:gd name="adj2" fmla="val 50000"/>
            </a:avLst>
          </a:prstGeom>
          <a:solidFill>
            <a:srgbClr val="FF0000"/>
          </a:solidFill>
          <a:ln w="25400" cap="flat" cmpd="sng">
            <a:solidFill>
              <a:srgbClr val="FF000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41" name="Google Shape;341;p23"/>
          <p:cNvSpPr/>
          <p:nvPr/>
        </p:nvSpPr>
        <p:spPr>
          <a:xfrm rot="-1620000">
            <a:off x="2913792" y="1614144"/>
            <a:ext cx="978000" cy="486000"/>
          </a:xfrm>
          <a:prstGeom prst="leftArrow">
            <a:avLst>
              <a:gd name="adj1" fmla="val 50000"/>
              <a:gd name="adj2" fmla="val 50000"/>
            </a:avLst>
          </a:prstGeom>
          <a:solidFill>
            <a:schemeClr val="accent1"/>
          </a:solidFill>
          <a:ln w="25400" cap="flat" cmpd="sng">
            <a:solidFill>
              <a:srgbClr val="004A6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42" name="Google Shape;342;p23"/>
          <p:cNvSpPr/>
          <p:nvPr/>
        </p:nvSpPr>
        <p:spPr>
          <a:xfrm rot="3060000">
            <a:off x="2407008" y="2776800"/>
            <a:ext cx="486000" cy="978000"/>
          </a:xfrm>
          <a:prstGeom prst="upArrow">
            <a:avLst>
              <a:gd name="adj1" fmla="val 50000"/>
              <a:gd name="adj2" fmla="val 50000"/>
            </a:avLst>
          </a:prstGeom>
          <a:solidFill>
            <a:schemeClr val="accent1"/>
          </a:solidFill>
          <a:ln w="25400" cap="flat" cmpd="sng">
            <a:solidFill>
              <a:srgbClr val="004A6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
        <p:nvSpPr>
          <p:cNvPr id="343" name="Google Shape;343;p23"/>
          <p:cNvSpPr/>
          <p:nvPr/>
        </p:nvSpPr>
        <p:spPr>
          <a:xfrm rot="-2580000">
            <a:off x="1999488" y="4242816"/>
            <a:ext cx="484632" cy="978408"/>
          </a:xfrm>
          <a:prstGeom prst="upArrow">
            <a:avLst>
              <a:gd name="adj1" fmla="val 50000"/>
              <a:gd name="adj2" fmla="val 50000"/>
            </a:avLst>
          </a:prstGeom>
          <a:solidFill>
            <a:srgbClr val="92D050"/>
          </a:solidFill>
          <a:ln w="25400" cap="flat" cmpd="sng">
            <a:solidFill>
              <a:srgbClr val="92D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Open Sans"/>
              <a:ea typeface="Open Sans"/>
              <a:cs typeface="Open Sans"/>
              <a:sym typeface="Open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9">
                                            <p:txEl>
                                              <p:pRg st="0" end="0"/>
                                            </p:txEl>
                                          </p:spTgt>
                                        </p:tgtEl>
                                        <p:attrNameLst>
                                          <p:attrName>style.visibility</p:attrName>
                                        </p:attrNameLst>
                                      </p:cBhvr>
                                      <p:to>
                                        <p:strVal val="visible"/>
                                      </p:to>
                                    </p:set>
                                    <p:anim calcmode="lin" valueType="num">
                                      <p:cBhvr additive="base">
                                        <p:cTn id="7" dur="500"/>
                                        <p:tgtEl>
                                          <p:spTgt spid="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39">
                                            <p:txEl>
                                              <p:pRg st="1" end="1"/>
                                            </p:txEl>
                                          </p:spTgt>
                                        </p:tgtEl>
                                        <p:attrNameLst>
                                          <p:attrName>style.visibility</p:attrName>
                                        </p:attrNameLst>
                                      </p:cBhvr>
                                      <p:to>
                                        <p:strVal val="visible"/>
                                      </p:to>
                                    </p:set>
                                    <p:anim calcmode="lin" valueType="num">
                                      <p:cBhvr additive="base">
                                        <p:cTn id="12" dur="500"/>
                                        <p:tgtEl>
                                          <p:spTgt spid="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39">
                                            <p:txEl>
                                              <p:pRg st="2" end="2"/>
                                            </p:txEl>
                                          </p:spTgt>
                                        </p:tgtEl>
                                        <p:attrNameLst>
                                          <p:attrName>style.visibility</p:attrName>
                                        </p:attrNameLst>
                                      </p:cBhvr>
                                      <p:to>
                                        <p:strVal val="visible"/>
                                      </p:to>
                                    </p:set>
                                    <p:anim calcmode="lin" valueType="num">
                                      <p:cBhvr additive="base">
                                        <p:cTn id="17" dur="500"/>
                                        <p:tgtEl>
                                          <p:spTgt spid="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40"/>
                                        </p:tgtEl>
                                        <p:attrNameLst>
                                          <p:attrName>style.visibility</p:attrName>
                                        </p:attrNameLst>
                                      </p:cBhvr>
                                      <p:to>
                                        <p:strVal val="visible"/>
                                      </p:to>
                                    </p:set>
                                    <p:anim calcmode="lin" valueType="num">
                                      <p:cBhvr additive="base">
                                        <p:cTn id="22" dur="500"/>
                                        <p:tgtEl>
                                          <p:spTgt spid="340"/>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41"/>
                                        </p:tgtEl>
                                        <p:attrNameLst>
                                          <p:attrName>style.visibility</p:attrName>
                                        </p:attrNameLst>
                                      </p:cBhvr>
                                      <p:to>
                                        <p:strVal val="visible"/>
                                      </p:to>
                                    </p:set>
                                    <p:anim calcmode="lin" valueType="num">
                                      <p:cBhvr additive="base">
                                        <p:cTn id="27" dur="500"/>
                                        <p:tgtEl>
                                          <p:spTgt spid="341"/>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42"/>
                                        </p:tgtEl>
                                        <p:attrNameLst>
                                          <p:attrName>style.visibility</p:attrName>
                                        </p:attrNameLst>
                                      </p:cBhvr>
                                      <p:to>
                                        <p:strVal val="visible"/>
                                      </p:to>
                                    </p:set>
                                    <p:anim calcmode="lin" valueType="num">
                                      <p:cBhvr additive="base">
                                        <p:cTn id="32" dur="500"/>
                                        <p:tgtEl>
                                          <p:spTgt spid="342"/>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43"/>
                                        </p:tgtEl>
                                        <p:attrNameLst>
                                          <p:attrName>style.visibility</p:attrName>
                                        </p:attrNameLst>
                                      </p:cBhvr>
                                      <p:to>
                                        <p:strVal val="visible"/>
                                      </p:to>
                                    </p:set>
                                    <p:anim calcmode="lin" valueType="num">
                                      <p:cBhvr additive="base">
                                        <p:cTn id="37" dur="500"/>
                                        <p:tgtEl>
                                          <p:spTgt spid="34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24"/>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Discuss</a:t>
            </a:r>
            <a:endParaRPr/>
          </a:p>
        </p:txBody>
      </p:sp>
      <p:sp>
        <p:nvSpPr>
          <p:cNvPr id="349" name="Google Shape;349;p24"/>
          <p:cNvSpPr txBox="1">
            <a:spLocks noGrp="1"/>
          </p:cNvSpPr>
          <p:nvPr>
            <p:ph type="body" idx="1"/>
          </p:nvPr>
        </p:nvSpPr>
        <p:spPr>
          <a:xfrm>
            <a:off x="609600" y="1424355"/>
            <a:ext cx="5384800" cy="4129716"/>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spcBef>
                <a:spcPts val="0"/>
              </a:spcBef>
              <a:spcAft>
                <a:spcPts val="0"/>
              </a:spcAft>
              <a:buClr>
                <a:schemeClr val="dk1"/>
              </a:buClr>
              <a:buSzPct val="100000"/>
              <a:buNone/>
            </a:pPr>
            <a:endParaRPr/>
          </a:p>
          <a:p>
            <a:pPr marL="0" lvl="0" indent="0" algn="ctr" rtl="0">
              <a:spcBef>
                <a:spcPts val="518"/>
              </a:spcBef>
              <a:spcAft>
                <a:spcPts val="0"/>
              </a:spcAft>
              <a:buClr>
                <a:schemeClr val="dk1"/>
              </a:buClr>
              <a:buSzPct val="100000"/>
              <a:buNone/>
            </a:pPr>
            <a:r>
              <a:rPr lang="en-GB" b="1" dirty="0"/>
              <a:t>What does 'to discuss' mean?</a:t>
            </a:r>
            <a:endParaRPr dirty="0"/>
          </a:p>
          <a:p>
            <a:pPr marL="0" lvl="0" indent="0" algn="l" rtl="0">
              <a:spcBef>
                <a:spcPts val="518"/>
              </a:spcBef>
              <a:spcAft>
                <a:spcPts val="0"/>
              </a:spcAft>
              <a:buClr>
                <a:schemeClr val="dk1"/>
              </a:buClr>
              <a:buSzPct val="100000"/>
              <a:buNone/>
            </a:pPr>
            <a:endParaRPr/>
          </a:p>
          <a:p>
            <a:pPr marL="0" lvl="0" indent="0" algn="l" rtl="0">
              <a:spcBef>
                <a:spcPts val="518"/>
              </a:spcBef>
              <a:spcAft>
                <a:spcPts val="0"/>
              </a:spcAft>
              <a:buClr>
                <a:schemeClr val="dk1"/>
              </a:buClr>
              <a:buSzPct val="100000"/>
              <a:buNone/>
            </a:pPr>
            <a:r>
              <a:rPr lang="en-GB" dirty="0"/>
              <a:t>" </a:t>
            </a:r>
            <a:r>
              <a:rPr lang="en-GB" i="1" dirty="0"/>
              <a:t>...a written debate where you are using your skill at reasoning, backed up by carefully selected evidence to make a case for and against an argument or to point out the advantages and disadvantages of a given context. Remember to arrive at a conclusion</a:t>
            </a:r>
            <a:r>
              <a:rPr lang="en-GB" dirty="0"/>
              <a:t>" </a:t>
            </a:r>
            <a:r>
              <a:rPr lang="en-GB" sz="1800" dirty="0"/>
              <a:t>(Leicester University,2009)</a:t>
            </a:r>
            <a:endParaRPr dirty="0"/>
          </a:p>
          <a:p>
            <a:pPr marL="0" lvl="0" indent="0" algn="l" rtl="0">
              <a:spcBef>
                <a:spcPts val="518"/>
              </a:spcBef>
              <a:spcAft>
                <a:spcPts val="0"/>
              </a:spcAft>
              <a:buClr>
                <a:schemeClr val="dk1"/>
              </a:buClr>
              <a:buSzPct val="100000"/>
              <a:buNone/>
            </a:pPr>
            <a:endParaRPr/>
          </a:p>
          <a:p>
            <a:pPr marL="0" lvl="0" indent="0" algn="l" rtl="0">
              <a:spcBef>
                <a:spcPts val="518"/>
              </a:spcBef>
              <a:spcAft>
                <a:spcPts val="0"/>
              </a:spcAft>
              <a:buClr>
                <a:schemeClr val="dk1"/>
              </a:buClr>
              <a:buSzPct val="100000"/>
              <a:buNone/>
            </a:pPr>
            <a:endParaRPr/>
          </a:p>
        </p:txBody>
      </p:sp>
      <p:pic>
        <p:nvPicPr>
          <p:cNvPr id="350" name="Google Shape;350;p24" descr="Analyse sources and arguments - Student Academic Success"/>
          <p:cNvPicPr preferRelativeResize="0">
            <a:picLocks noGrp="1"/>
          </p:cNvPicPr>
          <p:nvPr>
            <p:ph type="body" idx="2"/>
          </p:nvPr>
        </p:nvPicPr>
        <p:blipFill rotWithShape="1">
          <a:blip r:embed="rId3">
            <a:alphaModFix/>
          </a:blip>
          <a:srcRect/>
          <a:stretch/>
        </p:blipFill>
        <p:spPr>
          <a:xfrm>
            <a:off x="6589525" y="2183483"/>
            <a:ext cx="4984950" cy="24924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25"/>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Reflection Models</a:t>
            </a:r>
            <a:endParaRPr/>
          </a:p>
        </p:txBody>
      </p:sp>
      <p:pic>
        <p:nvPicPr>
          <p:cNvPr id="356" name="Google Shape;356;p25"/>
          <p:cNvPicPr preferRelativeResize="0">
            <a:picLocks noGrp="1"/>
          </p:cNvPicPr>
          <p:nvPr>
            <p:ph type="body" idx="1"/>
          </p:nvPr>
        </p:nvPicPr>
        <p:blipFill rotWithShape="1">
          <a:blip r:embed="rId3">
            <a:alphaModFix/>
          </a:blip>
          <a:srcRect/>
          <a:stretch/>
        </p:blipFill>
        <p:spPr>
          <a:xfrm>
            <a:off x="155631" y="1447315"/>
            <a:ext cx="2807522" cy="2189432"/>
          </a:xfrm>
          <a:prstGeom prst="rect">
            <a:avLst/>
          </a:prstGeom>
          <a:noFill/>
          <a:ln>
            <a:noFill/>
          </a:ln>
        </p:spPr>
      </p:pic>
      <p:pic>
        <p:nvPicPr>
          <p:cNvPr id="357" name="Google Shape;357;p25"/>
          <p:cNvPicPr preferRelativeResize="0"/>
          <p:nvPr/>
        </p:nvPicPr>
        <p:blipFill rotWithShape="1">
          <a:blip r:embed="rId4">
            <a:alphaModFix/>
          </a:blip>
          <a:srcRect/>
          <a:stretch/>
        </p:blipFill>
        <p:spPr>
          <a:xfrm>
            <a:off x="2903135" y="3405808"/>
            <a:ext cx="2840375" cy="1907481"/>
          </a:xfrm>
          <a:prstGeom prst="rect">
            <a:avLst/>
          </a:prstGeom>
          <a:noFill/>
          <a:ln>
            <a:noFill/>
          </a:ln>
        </p:spPr>
      </p:pic>
      <p:pic>
        <p:nvPicPr>
          <p:cNvPr id="358" name="Google Shape;358;p25"/>
          <p:cNvPicPr preferRelativeResize="0"/>
          <p:nvPr/>
        </p:nvPicPr>
        <p:blipFill rotWithShape="1">
          <a:blip r:embed="rId5">
            <a:alphaModFix/>
          </a:blip>
          <a:srcRect/>
          <a:stretch/>
        </p:blipFill>
        <p:spPr>
          <a:xfrm>
            <a:off x="5915003" y="1642680"/>
            <a:ext cx="2844683" cy="2434160"/>
          </a:xfrm>
          <a:prstGeom prst="rect">
            <a:avLst/>
          </a:prstGeom>
          <a:noFill/>
          <a:ln>
            <a:noFill/>
          </a:ln>
        </p:spPr>
      </p:pic>
      <p:sp>
        <p:nvSpPr>
          <p:cNvPr id="359" name="Google Shape;359;p25"/>
          <p:cNvSpPr/>
          <p:nvPr/>
        </p:nvSpPr>
        <p:spPr>
          <a:xfrm>
            <a:off x="544927" y="3666424"/>
            <a:ext cx="1515654" cy="490746"/>
          </a:xfrm>
          <a:prstGeom prst="rect">
            <a:avLst/>
          </a:prstGeom>
          <a:solidFill>
            <a:srgbClr val="31859B"/>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800">
                <a:solidFill>
                  <a:schemeClr val="lt1"/>
                </a:solidFill>
                <a:latin typeface="Open Sans"/>
                <a:ea typeface="Open Sans"/>
                <a:cs typeface="Open Sans"/>
                <a:sym typeface="Open Sans"/>
              </a:rPr>
              <a:t>ERA</a:t>
            </a:r>
            <a:endParaRPr/>
          </a:p>
        </p:txBody>
      </p:sp>
      <p:sp>
        <p:nvSpPr>
          <p:cNvPr id="360" name="Google Shape;360;p25"/>
          <p:cNvSpPr/>
          <p:nvPr/>
        </p:nvSpPr>
        <p:spPr>
          <a:xfrm>
            <a:off x="3651455" y="2893838"/>
            <a:ext cx="1258956" cy="477078"/>
          </a:xfrm>
          <a:prstGeom prst="rect">
            <a:avLst/>
          </a:prstGeom>
          <a:solidFill>
            <a:srgbClr val="538CD5"/>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800">
                <a:solidFill>
                  <a:schemeClr val="lt1"/>
                </a:solidFill>
                <a:latin typeface="Open Sans"/>
                <a:ea typeface="Open Sans"/>
                <a:cs typeface="Open Sans"/>
                <a:sym typeface="Open Sans"/>
              </a:rPr>
              <a:t>Driscolls</a:t>
            </a:r>
            <a:endParaRPr sz="1800">
              <a:solidFill>
                <a:schemeClr val="lt1"/>
              </a:solidFill>
              <a:latin typeface="Open Sans"/>
              <a:ea typeface="Open Sans"/>
              <a:cs typeface="Open Sans"/>
              <a:sym typeface="Open Sans"/>
            </a:endParaRPr>
          </a:p>
        </p:txBody>
      </p:sp>
      <p:sp>
        <p:nvSpPr>
          <p:cNvPr id="361" name="Google Shape;361;p25"/>
          <p:cNvSpPr/>
          <p:nvPr/>
        </p:nvSpPr>
        <p:spPr>
          <a:xfrm>
            <a:off x="6941332" y="4120593"/>
            <a:ext cx="1189633" cy="477909"/>
          </a:xfrm>
          <a:prstGeom prst="rect">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800">
                <a:solidFill>
                  <a:schemeClr val="lt1"/>
                </a:solidFill>
                <a:latin typeface="Open Sans"/>
                <a:ea typeface="Open Sans"/>
                <a:cs typeface="Open Sans"/>
                <a:sym typeface="Open Sans"/>
              </a:rPr>
              <a:t>Kolb</a:t>
            </a:r>
            <a:endParaRPr/>
          </a:p>
        </p:txBody>
      </p:sp>
      <p:pic>
        <p:nvPicPr>
          <p:cNvPr id="362" name="Google Shape;362;p25"/>
          <p:cNvPicPr preferRelativeResize="0"/>
          <p:nvPr/>
        </p:nvPicPr>
        <p:blipFill rotWithShape="1">
          <a:blip r:embed="rId6">
            <a:alphaModFix/>
          </a:blip>
          <a:srcRect/>
          <a:stretch/>
        </p:blipFill>
        <p:spPr>
          <a:xfrm>
            <a:off x="9135814" y="2757183"/>
            <a:ext cx="2840374" cy="2494404"/>
          </a:xfrm>
          <a:prstGeom prst="rect">
            <a:avLst/>
          </a:prstGeom>
          <a:noFill/>
          <a:ln>
            <a:noFill/>
          </a:ln>
        </p:spPr>
      </p:pic>
      <p:sp>
        <p:nvSpPr>
          <p:cNvPr id="363" name="Google Shape;363;p25"/>
          <p:cNvSpPr/>
          <p:nvPr/>
        </p:nvSpPr>
        <p:spPr>
          <a:xfrm>
            <a:off x="9847009" y="2248051"/>
            <a:ext cx="1417983" cy="587960"/>
          </a:xfrm>
          <a:prstGeom prst="rect">
            <a:avLst/>
          </a:prstGeom>
          <a:solidFill>
            <a:schemeClr val="accent1"/>
          </a:solidFill>
          <a:ln w="25400" cap="flat" cmpd="sng">
            <a:solidFill>
              <a:srgbClr val="0080A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800">
                <a:solidFill>
                  <a:schemeClr val="lt1"/>
                </a:solidFill>
                <a:latin typeface="Open Sans"/>
                <a:ea typeface="Open Sans"/>
                <a:cs typeface="Open Sans"/>
                <a:sym typeface="Open Sans"/>
              </a:rPr>
              <a:t>Gibbs</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26"/>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Principles of Reflection</a:t>
            </a:r>
            <a:endParaRPr/>
          </a:p>
        </p:txBody>
      </p:sp>
      <p:sp>
        <p:nvSpPr>
          <p:cNvPr id="369" name="Google Shape;369;p2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Choose models ( 1+)</a:t>
            </a:r>
            <a:endParaRPr/>
          </a:p>
          <a:p>
            <a:pPr marL="342900" lvl="0" indent="-342900" algn="l" rtl="0">
              <a:spcBef>
                <a:spcPts val="640"/>
              </a:spcBef>
              <a:spcAft>
                <a:spcPts val="0"/>
              </a:spcAft>
              <a:buClr>
                <a:schemeClr val="dk1"/>
              </a:buClr>
              <a:buSzPts val="3200"/>
              <a:buChar char="•"/>
            </a:pPr>
            <a:r>
              <a:rPr lang="en-GB"/>
              <a:t>Do you use different models for different situations?</a:t>
            </a:r>
            <a:endParaRPr/>
          </a:p>
          <a:p>
            <a:pPr marL="342900" lvl="0" indent="-342900" algn="l" rtl="0">
              <a:spcBef>
                <a:spcPts val="640"/>
              </a:spcBef>
              <a:spcAft>
                <a:spcPts val="0"/>
              </a:spcAft>
              <a:buClr>
                <a:schemeClr val="dk1"/>
              </a:buClr>
              <a:buSzPts val="3200"/>
              <a:buChar char="•"/>
            </a:pPr>
            <a:r>
              <a:rPr lang="en-GB"/>
              <a:t>Why is reflection important, what do you gain by it?</a:t>
            </a:r>
            <a:endParaRPr/>
          </a:p>
          <a:p>
            <a:pPr marL="342900" lvl="0" indent="-342900" algn="l" rtl="0">
              <a:spcBef>
                <a:spcPts val="640"/>
              </a:spcBef>
              <a:spcAft>
                <a:spcPts val="0"/>
              </a:spcAft>
              <a:buClr>
                <a:schemeClr val="dk1"/>
              </a:buClr>
              <a:buSzPts val="3200"/>
              <a:buChar char="•"/>
            </a:pPr>
            <a:r>
              <a:rPr lang="en-GB"/>
              <a:t>What have you learnt by ‘critically evaluating’ the last 12months?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27"/>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Examples of Reflective practice</a:t>
            </a:r>
            <a:endParaRPr/>
          </a:p>
        </p:txBody>
      </p:sp>
      <p:pic>
        <p:nvPicPr>
          <p:cNvPr id="375" name="Google Shape;375;p27"/>
          <p:cNvPicPr preferRelativeResize="0">
            <a:picLocks noGrp="1"/>
          </p:cNvPicPr>
          <p:nvPr>
            <p:ph type="body" idx="1"/>
          </p:nvPr>
        </p:nvPicPr>
        <p:blipFill rotWithShape="1">
          <a:blip r:embed="rId3">
            <a:alphaModFix/>
          </a:blip>
          <a:srcRect/>
          <a:stretch/>
        </p:blipFill>
        <p:spPr>
          <a:xfrm>
            <a:off x="2853565" y="2264499"/>
            <a:ext cx="5654330" cy="317672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28"/>
          <p:cNvSpPr txBox="1">
            <a:spLocks noGrp="1"/>
          </p:cNvSpPr>
          <p:nvPr>
            <p:ph type="title"/>
          </p:nvPr>
        </p:nvSpPr>
        <p:spPr>
          <a:xfrm>
            <a:off x="1133088" y="384105"/>
            <a:ext cx="10071595" cy="1047751"/>
          </a:xfrm>
          <a:prstGeom prst="rect">
            <a:avLst/>
          </a:prstGeom>
          <a:solidFill>
            <a:srgbClr val="002060"/>
          </a:solid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1"/>
              </a:buClr>
              <a:buSzPts val="3200"/>
              <a:buFont typeface="Open Sans"/>
              <a:buNone/>
            </a:pPr>
            <a:r>
              <a:rPr lang="en-GB" sz="3200" b="1">
                <a:solidFill>
                  <a:schemeClr val="lt1"/>
                </a:solidFill>
              </a:rPr>
              <a:t>Example 1 – Teaching profession – Reflection on first 6mths</a:t>
            </a:r>
            <a:endParaRPr/>
          </a:p>
        </p:txBody>
      </p:sp>
      <p:sp>
        <p:nvSpPr>
          <p:cNvPr id="381" name="Google Shape;381;p28"/>
          <p:cNvSpPr txBox="1">
            <a:spLocks noGrp="1"/>
          </p:cNvSpPr>
          <p:nvPr>
            <p:ph type="body" idx="1"/>
          </p:nvPr>
        </p:nvSpPr>
        <p:spPr>
          <a:xfrm>
            <a:off x="245165" y="1739657"/>
            <a:ext cx="11701669" cy="3786499"/>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rgbClr val="0D0D0D"/>
              </a:buClr>
              <a:buSzPts val="1200"/>
              <a:buFont typeface="Arial"/>
              <a:buChar char="•"/>
            </a:pPr>
            <a:r>
              <a:rPr lang="en-GB" sz="1200" b="0" i="0" u="none" strike="noStrike">
                <a:solidFill>
                  <a:srgbClr val="0D0D0D"/>
                </a:solidFill>
                <a:latin typeface="Arial"/>
                <a:ea typeface="Arial"/>
                <a:cs typeface="Arial"/>
                <a:sym typeface="Arial"/>
              </a:rPr>
              <a:t>Scales asserts that “</a:t>
            </a:r>
            <a:r>
              <a:rPr lang="en-GB" sz="1200" b="0" i="1" u="none" strike="noStrike">
                <a:solidFill>
                  <a:srgbClr val="0D0D0D"/>
                </a:solidFill>
                <a:latin typeface="Arial"/>
                <a:ea typeface="Arial"/>
                <a:cs typeface="Arial"/>
                <a:sym typeface="Arial"/>
              </a:rPr>
              <a:t>one quality above all that makes a good teacher (is) the ability to reflect on what we do, why and how we do things and to adapt and develop our practice within learners</a:t>
            </a:r>
            <a:r>
              <a:rPr lang="en-GB" sz="1200" b="0" i="0" u="none" strike="noStrike">
                <a:solidFill>
                  <a:srgbClr val="0D0D0D"/>
                </a:solidFill>
                <a:latin typeface="Arial"/>
                <a:ea typeface="Arial"/>
                <a:cs typeface="Arial"/>
                <a:sym typeface="Arial"/>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lang="en-GB" sz="1200" b="0" i="1" u="none" strike="noStrike">
                <a:solidFill>
                  <a:srgbClr val="0D0D0D"/>
                </a:solidFill>
                <a:latin typeface="Arial"/>
                <a:ea typeface="Arial"/>
                <a:cs typeface="Arial"/>
                <a:sym typeface="Arial"/>
              </a:rPr>
              <a:t>It makes us take responsibility for our teaching and learning</a:t>
            </a:r>
            <a:r>
              <a:rPr lang="en-GB" sz="1200" b="0" i="0" u="none" strike="noStrike">
                <a:solidFill>
                  <a:srgbClr val="0D0D0D"/>
                </a:solidFill>
                <a:latin typeface="Arial"/>
                <a:ea typeface="Arial"/>
                <a:cs typeface="Arial"/>
                <a:sym typeface="Arial"/>
              </a:rPr>
              <a:t>” ( 2013, p.27).</a:t>
            </a:r>
            <a:r>
              <a:rPr lang="en-GB" sz="1200" b="0" i="0">
                <a:solidFill>
                  <a:srgbClr val="000000"/>
                </a:solidFill>
                <a:latin typeface="Arial"/>
                <a:ea typeface="Arial"/>
                <a:cs typeface="Arial"/>
                <a:sym typeface="Arial"/>
              </a:rPr>
              <a:t>​</a:t>
            </a:r>
            <a:endParaRPr/>
          </a:p>
          <a:p>
            <a:pPr marL="342900" lvl="0" indent="-342900" algn="l" rtl="0">
              <a:spcBef>
                <a:spcPts val="240"/>
              </a:spcBef>
              <a:spcAft>
                <a:spcPts val="0"/>
              </a:spcAft>
              <a:buClr>
                <a:srgbClr val="0D0D0D"/>
              </a:buClr>
              <a:buSzPts val="1200"/>
              <a:buFont typeface="Arial"/>
              <a:buChar char="•"/>
            </a:pPr>
            <a:r>
              <a:rPr lang="en-GB" sz="1200" b="0" i="0" u="none" strike="noStrike">
                <a:solidFill>
                  <a:srgbClr val="0D0D0D"/>
                </a:solidFill>
                <a:latin typeface="Arial"/>
                <a:ea typeface="Arial"/>
                <a:cs typeface="Arial"/>
                <a:sym typeface="Arial"/>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r>
              <a:rPr lang="en-GB" sz="1200" b="0" i="0">
                <a:solidFill>
                  <a:srgbClr val="000000"/>
                </a:solidFill>
                <a:latin typeface="Arial"/>
                <a:ea typeface="Arial"/>
                <a:cs typeface="Arial"/>
                <a:sym typeface="Arial"/>
              </a:rPr>
              <a:t>​</a:t>
            </a:r>
            <a:endParaRPr/>
          </a:p>
          <a:p>
            <a:pPr marL="342900" lvl="0" indent="-342900" algn="l" rtl="0">
              <a:spcBef>
                <a:spcPts val="240"/>
              </a:spcBef>
              <a:spcAft>
                <a:spcPts val="0"/>
              </a:spcAft>
              <a:buClr>
                <a:srgbClr val="0D0D0D"/>
              </a:buClr>
              <a:buSzPts val="1200"/>
              <a:buFont typeface="Arial"/>
              <a:buChar char="•"/>
            </a:pPr>
            <a:r>
              <a:rPr lang="en-GB" sz="1200" b="0" i="0" u="none" strike="noStrike">
                <a:solidFill>
                  <a:srgbClr val="0D0D0D"/>
                </a:solidFill>
                <a:latin typeface="Arial"/>
                <a:ea typeface="Arial"/>
                <a:cs typeface="Arial"/>
                <a:sym typeface="Arial"/>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lang="en-GB" sz="1200" b="0" i="1" u="none" strike="noStrike">
                <a:solidFill>
                  <a:srgbClr val="0D0D0D"/>
                </a:solidFill>
                <a:latin typeface="Arial"/>
                <a:ea typeface="Arial"/>
                <a:cs typeface="Arial"/>
                <a:sym typeface="Arial"/>
              </a:rPr>
              <a:t>when teaching finishes, learning continues</a:t>
            </a:r>
            <a:r>
              <a:rPr lang="en-GB" sz="1200" b="0" i="0" u="none" strike="noStrike">
                <a:solidFill>
                  <a:srgbClr val="0D0D0D"/>
                </a:solidFill>
                <a:latin typeface="Arial"/>
                <a:ea typeface="Arial"/>
                <a:cs typeface="Arial"/>
                <a:sym typeface="Arial"/>
              </a:rPr>
              <a:t>” (2004, p.322).</a:t>
            </a:r>
            <a:endParaRPr sz="1200" b="0" i="0">
              <a:solidFill>
                <a:srgbClr val="000000"/>
              </a:solidFill>
              <a:latin typeface="Arial"/>
              <a:ea typeface="Arial"/>
              <a:cs typeface="Arial"/>
              <a:sym typeface="Arial"/>
            </a:endParaRPr>
          </a:p>
          <a:p>
            <a:pPr marL="342900" lvl="0" indent="-273050" algn="l" rtl="0">
              <a:spcBef>
                <a:spcPts val="220"/>
              </a:spcBef>
              <a:spcAft>
                <a:spcPts val="0"/>
              </a:spcAft>
              <a:buClr>
                <a:schemeClr val="dk1"/>
              </a:buClr>
              <a:buSzPts val="1100"/>
              <a:buNone/>
            </a:pPr>
            <a:endParaRPr sz="1100">
              <a:solidFill>
                <a:schemeClr val="dk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29"/>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3600"/>
              <a:buFont typeface="Calibri"/>
              <a:buNone/>
            </a:pPr>
            <a:r>
              <a:rPr lang="en-GB" sz="3600" b="1">
                <a:solidFill>
                  <a:schemeClr val="lt1"/>
                </a:solidFill>
                <a:latin typeface="Calibri"/>
                <a:ea typeface="Calibri"/>
                <a:cs typeface="Calibri"/>
                <a:sym typeface="Calibri"/>
              </a:rPr>
              <a:t>Example 2 – Health Professional Reflection </a:t>
            </a:r>
            <a:br>
              <a:rPr lang="en-GB" sz="2800" b="1">
                <a:solidFill>
                  <a:schemeClr val="lt1"/>
                </a:solidFill>
                <a:latin typeface="Calibri"/>
                <a:ea typeface="Calibri"/>
                <a:cs typeface="Calibri"/>
                <a:sym typeface="Calibri"/>
              </a:rPr>
            </a:br>
            <a:r>
              <a:rPr lang="en-GB" sz="1400" b="1">
                <a:solidFill>
                  <a:schemeClr val="lt1"/>
                </a:solidFill>
                <a:latin typeface="Calibri"/>
                <a:ea typeface="Calibri"/>
                <a:cs typeface="Calibri"/>
                <a:sym typeface="Calibri"/>
              </a:rPr>
              <a:t>( source; https//libguides.scu.ed.au/reflectivepractice/examples)</a:t>
            </a:r>
            <a:endParaRPr sz="1400" b="1">
              <a:solidFill>
                <a:schemeClr val="lt1"/>
              </a:solidFill>
            </a:endParaRPr>
          </a:p>
        </p:txBody>
      </p:sp>
      <p:sp>
        <p:nvSpPr>
          <p:cNvPr id="387" name="Google Shape;387;p2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endParaRPr/>
          </a:p>
          <a:p>
            <a:pPr marL="228600" lvl="0" indent="-228600" algn="l" rtl="0">
              <a:lnSpc>
                <a:spcPct val="90000"/>
              </a:lnSpc>
              <a:spcBef>
                <a:spcPts val="1000"/>
              </a:spcBef>
              <a:spcAft>
                <a:spcPts val="0"/>
              </a:spcAft>
              <a:buClr>
                <a:schemeClr val="dk1"/>
              </a:buClr>
              <a:buSzPts val="1600"/>
              <a:buFont typeface="Arial"/>
              <a:buChar char="•"/>
            </a:pPr>
            <a:r>
              <a:rPr lang="en-GB" sz="1600" b="1" i="0" u="none" strike="noStrike" cap="none">
                <a:solidFill>
                  <a:schemeClr val="dk1"/>
                </a:solidFill>
                <a:latin typeface="Arial"/>
                <a:ea typeface="Arial"/>
                <a:cs typeface="Arial"/>
                <a:sym typeface="Arial"/>
              </a:rPr>
              <a:t>....</a:t>
            </a:r>
            <a:endParaRPr sz="1600" b="0" i="0" u="none" strike="noStrike" cap="none">
              <a:solidFill>
                <a:schemeClr val="dk1"/>
              </a:solidFill>
              <a:latin typeface="Arial"/>
              <a:ea typeface="Arial"/>
              <a:cs typeface="Arial"/>
              <a:sym typeface="Arial"/>
            </a:endParaRPr>
          </a:p>
          <a:p>
            <a:pPr marL="228600" lvl="0" indent="-228600" algn="l" rtl="0">
              <a:lnSpc>
                <a:spcPct val="90000"/>
              </a:lnSpc>
              <a:spcBef>
                <a:spcPts val="1000"/>
              </a:spcBef>
              <a:spcAft>
                <a:spcPts val="0"/>
              </a:spcAft>
              <a:buClr>
                <a:schemeClr val="dk1"/>
              </a:buClr>
              <a:buSzPts val="1600"/>
              <a:buFont typeface="Arial"/>
              <a:buChar char="•"/>
            </a:pPr>
            <a:r>
              <a:rPr lang="en-GB" sz="1600" b="0" i="0" u="none" strike="noStrike" cap="none">
                <a:solidFill>
                  <a:schemeClr val="dk1"/>
                </a:solidFill>
                <a:latin typeface="Arial"/>
                <a:ea typeface="Arial"/>
                <a:cs typeface="Arial"/>
                <a:sym typeface="Arial"/>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(Foureur, Besley, Burton, Yu, &amp; Crisp, 2013).</a:t>
            </a:r>
            <a:endParaRPr/>
          </a:p>
          <a:p>
            <a:pPr marL="228600" lvl="0" indent="-127000" algn="l" rtl="0">
              <a:lnSpc>
                <a:spcPct val="90000"/>
              </a:lnSpc>
              <a:spcBef>
                <a:spcPts val="1000"/>
              </a:spcBef>
              <a:spcAft>
                <a:spcPts val="0"/>
              </a:spcAft>
              <a:buClr>
                <a:schemeClr val="dk1"/>
              </a:buClr>
              <a:buSzPts val="1600"/>
              <a:buFont typeface="Arial"/>
              <a:buNone/>
            </a:pPr>
            <a:endParaRPr sz="1600" b="0" i="0" u="none" strike="noStrike" cap="none">
              <a:solidFill>
                <a:schemeClr val="dk1"/>
              </a:solidFill>
              <a:latin typeface="Open Sans"/>
              <a:ea typeface="Open Sans"/>
              <a:cs typeface="Open Sans"/>
              <a:sym typeface="Open San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30"/>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Example 3 - Policing</a:t>
            </a:r>
            <a:endParaRPr/>
          </a:p>
        </p:txBody>
      </p:sp>
      <p:sp>
        <p:nvSpPr>
          <p:cNvPr id="393" name="Google Shape;393;p3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47500" lnSpcReduction="20000"/>
          </a:bodyPr>
          <a:lstStyle/>
          <a:p>
            <a:pPr marL="342900" lvl="0" indent="-342900" algn="l" rtl="0">
              <a:spcBef>
                <a:spcPts val="0"/>
              </a:spcBef>
              <a:spcAft>
                <a:spcPts val="0"/>
              </a:spcAft>
              <a:buClr>
                <a:srgbClr val="0D0D0D"/>
              </a:buClr>
              <a:buSzPct val="100000"/>
              <a:buFont typeface="Arial"/>
              <a:buChar char="•"/>
            </a:pPr>
            <a:r>
              <a:rPr lang="en-GB" sz="3400" b="0" i="0" u="none" strike="noStrike">
                <a:solidFill>
                  <a:srgbClr val="0D0D0D"/>
                </a:solidFill>
                <a:latin typeface="Calibri"/>
                <a:ea typeface="Calibri"/>
                <a:cs typeface="Calibri"/>
                <a:sym typeface="Calibri"/>
              </a:rPr>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self-awareness, emotional intelligence as well as improving decision making skills (College of Policing n.d.p2). </a:t>
            </a:r>
            <a:r>
              <a:rPr lang="en-GB" sz="3400" b="0" i="0">
                <a:solidFill>
                  <a:srgbClr val="000000"/>
                </a:solidFill>
                <a:latin typeface="Calibri"/>
                <a:ea typeface="Calibri"/>
                <a:cs typeface="Calibri"/>
                <a:sym typeface="Calibri"/>
              </a:rPr>
              <a:t>​</a:t>
            </a:r>
            <a:endParaRPr sz="3400" b="0" i="0">
              <a:solidFill>
                <a:srgbClr val="000000"/>
              </a:solidFill>
              <a:latin typeface="Arial"/>
              <a:ea typeface="Arial"/>
              <a:cs typeface="Arial"/>
              <a:sym typeface="Arial"/>
            </a:endParaRPr>
          </a:p>
          <a:p>
            <a:pPr marL="342900" lvl="0" indent="-342900" algn="l" rtl="0">
              <a:spcBef>
                <a:spcPts val="323"/>
              </a:spcBef>
              <a:spcAft>
                <a:spcPts val="0"/>
              </a:spcAft>
              <a:buClr>
                <a:srgbClr val="0D0D0D"/>
              </a:buClr>
              <a:buSzPct val="100000"/>
              <a:buFont typeface="Arial"/>
              <a:buChar char="•"/>
            </a:pPr>
            <a:r>
              <a:rPr lang="en-GB" sz="3400" b="0" i="0" u="none" strike="noStrike">
                <a:solidFill>
                  <a:srgbClr val="0D0D0D"/>
                </a:solidFill>
                <a:latin typeface="Calibri"/>
                <a:ea typeface="Calibri"/>
                <a:cs typeface="Calibri"/>
                <a:sym typeface="Calibri"/>
              </a:rPr>
              <a:t>Several reflective models and theories exist to assist the practitioner. Having researched these models I have found that I move from one to another depending upon the area of my professional practice that I am considering, for example when considering operational decisions, I favour Gibbs (1998) model as the complex nature of the different stages align with the stages of operational decisions that I have to make. However, when considering staff development and discipline matters Kolb’s Experiential Learning Cycle (1984) offers the opportunity of developing a better understanding of staff’s motivations and decision making. </a:t>
            </a:r>
            <a:r>
              <a:rPr lang="en-GB" sz="3400" b="0" i="0">
                <a:solidFill>
                  <a:srgbClr val="000000"/>
                </a:solidFill>
                <a:latin typeface="Calibri"/>
                <a:ea typeface="Calibri"/>
                <a:cs typeface="Calibri"/>
                <a:sym typeface="Calibri"/>
              </a:rPr>
              <a:t>​</a:t>
            </a:r>
            <a:endParaRPr sz="3400" b="0" i="0">
              <a:solidFill>
                <a:srgbClr val="000000"/>
              </a:solidFill>
              <a:latin typeface="Arial"/>
              <a:ea typeface="Arial"/>
              <a:cs typeface="Arial"/>
              <a:sym typeface="Arial"/>
            </a:endParaRPr>
          </a:p>
          <a:p>
            <a:pPr marL="342900" lvl="0" indent="-342900" algn="l" rtl="0">
              <a:spcBef>
                <a:spcPts val="323"/>
              </a:spcBef>
              <a:spcAft>
                <a:spcPts val="0"/>
              </a:spcAft>
              <a:buClr>
                <a:srgbClr val="0D0D0D"/>
              </a:buClr>
              <a:buSzPct val="100000"/>
              <a:buFont typeface="Arial"/>
              <a:buChar char="•"/>
            </a:pPr>
            <a:r>
              <a:rPr lang="en-GB" sz="3400" b="0" i="0" u="none" strike="noStrike">
                <a:solidFill>
                  <a:srgbClr val="0D0D0D"/>
                </a:solidFill>
                <a:latin typeface="Calibri"/>
                <a:ea typeface="Calibri"/>
                <a:cs typeface="Calibri"/>
                <a:sym typeface="Calibri"/>
              </a:rPr>
              <a:t>Upon reflecting on the last 12 months of my policing career I have identified both personal and professional challenges that have demonstrated my leadership skills and my personal and professional resilience but has also provided me opportunities to fulfil career ambitions. </a:t>
            </a:r>
            <a:r>
              <a:rPr lang="en-GB" sz="3400" b="0" i="0">
                <a:solidFill>
                  <a:srgbClr val="000000"/>
                </a:solidFill>
                <a:latin typeface="Calibri"/>
                <a:ea typeface="Calibri"/>
                <a:cs typeface="Calibri"/>
                <a:sym typeface="Calibri"/>
              </a:rPr>
              <a:t>​</a:t>
            </a:r>
            <a:endParaRPr sz="3400" b="0" i="0">
              <a:solidFill>
                <a:srgbClr val="000000"/>
              </a:solidFill>
              <a:latin typeface="Arial"/>
              <a:ea typeface="Arial"/>
              <a:cs typeface="Arial"/>
              <a:sym typeface="Arial"/>
            </a:endParaRPr>
          </a:p>
          <a:p>
            <a:pPr marL="0" lvl="0" indent="0" algn="l" rtl="0">
              <a:spcBef>
                <a:spcPts val="304"/>
              </a:spcBef>
              <a:spcAft>
                <a:spcPts val="0"/>
              </a:spcAft>
              <a:buClr>
                <a:schemeClr val="dk1"/>
              </a:buClr>
              <a:buSzPct val="100000"/>
              <a:buNone/>
            </a:pPr>
            <a:endParaRPr b="0" i="0">
              <a:solidFill>
                <a:srgbClr val="000000"/>
              </a:solidFill>
              <a:latin typeface="Arial"/>
              <a:ea typeface="Arial"/>
              <a:cs typeface="Arial"/>
              <a:sym typeface="Arial"/>
            </a:endParaRPr>
          </a:p>
          <a:p>
            <a:pPr marL="342900" lvl="0" indent="-342900" algn="l" rtl="0">
              <a:spcBef>
                <a:spcPts val="304"/>
              </a:spcBef>
              <a:spcAft>
                <a:spcPts val="0"/>
              </a:spcAft>
              <a:buClr>
                <a:srgbClr val="0D0D0D"/>
              </a:buClr>
              <a:buSzPct val="100000"/>
              <a:buFont typeface="Arial"/>
              <a:buChar char="•"/>
            </a:pPr>
            <a:r>
              <a:rPr lang="en-GB" b="0" i="0" u="none" strike="noStrike">
                <a:solidFill>
                  <a:srgbClr val="0D0D0D"/>
                </a:solidFill>
                <a:latin typeface="Calibri"/>
                <a:ea typeface="Calibri"/>
                <a:cs typeface="Calibri"/>
                <a:sym typeface="Calibri"/>
              </a:rPr>
              <a:t>(241 words)</a:t>
            </a:r>
            <a:endParaRPr b="0" i="0">
              <a:solidFill>
                <a:srgbClr val="000000"/>
              </a:solidFill>
              <a:latin typeface="Arial"/>
              <a:ea typeface="Arial"/>
              <a:cs typeface="Arial"/>
              <a:sym typeface="Arial"/>
            </a:endParaRPr>
          </a:p>
          <a:p>
            <a:pPr marL="342900" lvl="0" indent="-246380" algn="l" rtl="0">
              <a:spcBef>
                <a:spcPts val="304"/>
              </a:spcBef>
              <a:spcAft>
                <a:spcPts val="0"/>
              </a:spcAft>
              <a:buClr>
                <a:schemeClr val="dk1"/>
              </a:buClr>
              <a:buSzPct val="100000"/>
              <a:buNone/>
            </a:pP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97"/>
        <p:cNvGrpSpPr/>
        <p:nvPr/>
      </p:nvGrpSpPr>
      <p:grpSpPr>
        <a:xfrm>
          <a:off x="0" y="0"/>
          <a:ext cx="0" cy="0"/>
          <a:chOff x="0" y="0"/>
          <a:chExt cx="0" cy="0"/>
        </a:xfrm>
      </p:grpSpPr>
      <p:pic>
        <p:nvPicPr>
          <p:cNvPr id="398" name="Google Shape;398;p31" descr="Shape&#10;&#10;Description automatically generated"/>
          <p:cNvPicPr preferRelativeResize="0"/>
          <p:nvPr/>
        </p:nvPicPr>
        <p:blipFill rotWithShape="1">
          <a:blip r:embed="rId3">
            <a:alphaModFix/>
          </a:blip>
          <a:srcRect/>
          <a:stretch/>
        </p:blipFill>
        <p:spPr>
          <a:xfrm>
            <a:off x="1499466" y="1600201"/>
            <a:ext cx="3605068" cy="3989040"/>
          </a:xfrm>
          <a:prstGeom prst="rect">
            <a:avLst/>
          </a:prstGeom>
          <a:noFill/>
          <a:ln>
            <a:noFill/>
          </a:ln>
        </p:spPr>
      </p:pic>
      <p:sp>
        <p:nvSpPr>
          <p:cNvPr id="399" name="Google Shape;399;p31"/>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800"/>
              <a:buNone/>
            </a:pPr>
            <a:endParaRPr/>
          </a:p>
          <a:p>
            <a:pPr marL="342900" lvl="0" indent="-342900" algn="l" rtl="0">
              <a:spcBef>
                <a:spcPts val="560"/>
              </a:spcBef>
              <a:spcAft>
                <a:spcPts val="0"/>
              </a:spcAft>
              <a:buClr>
                <a:schemeClr val="dk1"/>
              </a:buClr>
              <a:buSzPts val="2800"/>
              <a:buChar char="•"/>
            </a:pPr>
            <a:r>
              <a:rPr lang="en-GB"/>
              <a:t>Spend some time looking at Task 1 and make some notes as to how you may approach the task</a:t>
            </a:r>
            <a:endParaRPr/>
          </a:p>
          <a:p>
            <a:pPr marL="342900" lvl="0" indent="-342900" algn="l" rtl="0">
              <a:spcBef>
                <a:spcPts val="560"/>
              </a:spcBef>
              <a:spcAft>
                <a:spcPts val="0"/>
              </a:spcAft>
              <a:buClr>
                <a:schemeClr val="dk1"/>
              </a:buClr>
              <a:buSzPts val="2800"/>
              <a:buChar char="•"/>
            </a:pPr>
            <a:r>
              <a:rPr lang="en-GB"/>
              <a:t>Outline draft of response</a:t>
            </a:r>
            <a:endParaRPr/>
          </a:p>
        </p:txBody>
      </p:sp>
      <p:sp>
        <p:nvSpPr>
          <p:cNvPr id="400" name="Google Shape;400;p31"/>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Arial"/>
              <a:buNone/>
            </a:pPr>
            <a:r>
              <a:rPr lang="en-GB" dirty="0">
                <a:solidFill>
                  <a:schemeClr val="lt1"/>
                </a:solidFill>
                <a:latin typeface="Arial"/>
                <a:ea typeface="Arial"/>
                <a:cs typeface="Arial"/>
                <a:sym typeface="Arial"/>
              </a:rPr>
              <a:t>By next lesson – 06.11.25</a:t>
            </a: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32"/>
          <p:cNvSpPr txBox="1">
            <a:spLocks noGrp="1"/>
          </p:cNvSpPr>
          <p:nvPr>
            <p:ph type="title"/>
          </p:nvPr>
        </p:nvSpPr>
        <p:spPr>
          <a:xfrm>
            <a:off x="609600" y="274638"/>
            <a:ext cx="10972800" cy="1143000"/>
          </a:xfrm>
          <a:prstGeom prst="rect">
            <a:avLst/>
          </a:prstGeom>
          <a:solidFill>
            <a:srgbClr val="002060"/>
          </a:solid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lt1"/>
              </a:buClr>
              <a:buSzPts val="4400"/>
              <a:buFont typeface="Open Sans"/>
              <a:buNone/>
            </a:pPr>
            <a:r>
              <a:rPr lang="en-GB">
                <a:solidFill>
                  <a:schemeClr val="lt1"/>
                </a:solidFill>
              </a:rPr>
              <a:t>Any questions?</a:t>
            </a:r>
            <a:endParaRPr/>
          </a:p>
        </p:txBody>
      </p:sp>
      <p:pic>
        <p:nvPicPr>
          <p:cNvPr id="406" name="Google Shape;406;p32"/>
          <p:cNvPicPr preferRelativeResize="0">
            <a:picLocks noGrp="1"/>
          </p:cNvPicPr>
          <p:nvPr>
            <p:ph type="body" idx="1"/>
          </p:nvPr>
        </p:nvPicPr>
        <p:blipFill rotWithShape="1">
          <a:blip r:embed="rId3">
            <a:alphaModFix/>
          </a:blip>
          <a:srcRect/>
          <a:stretch/>
        </p:blipFill>
        <p:spPr>
          <a:xfrm>
            <a:off x="3519577" y="1618833"/>
            <a:ext cx="5296619" cy="3524659"/>
          </a:xfrm>
          <a:prstGeom prst="rect">
            <a:avLst/>
          </a:prstGeom>
          <a:noFill/>
          <a:ln>
            <a:noFill/>
          </a:ln>
        </p:spPr>
      </p:pic>
    </p:spTree>
  </p:cSld>
  <p:clrMapOvr>
    <a:masterClrMapping/>
  </p:clrMapOvr>
</p:sld>
</file>

<file path=ppt/theme/theme1.xml><?xml version="1.0" encoding="utf-8"?>
<a:theme xmlns:a="http://schemas.openxmlformats.org/drawingml/2006/main" name="Theme1.thmx first page pp">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32</Slides>
  <Notes>32</Notes>
  <HiddenSlides>0</HiddenSlides>
  <ScaleCrop>false</ScaleCrop>
  <HeadingPairs>
    <vt:vector size="4" baseType="variant">
      <vt:variant>
        <vt:lpstr>Theme</vt:lpstr>
      </vt:variant>
      <vt:variant>
        <vt:i4>2</vt:i4>
      </vt:variant>
      <vt:variant>
        <vt:lpstr>Slide Titles</vt:lpstr>
      </vt:variant>
      <vt:variant>
        <vt:i4>32</vt:i4>
      </vt:variant>
    </vt:vector>
  </HeadingPairs>
  <TitlesOfParts>
    <vt:vector size="34" baseType="lpstr">
      <vt:lpstr>Theme1.thmx first page pp</vt:lpstr>
      <vt:lpstr>Office Theme</vt:lpstr>
      <vt:lpstr>Reflective Practice 09.10.25</vt:lpstr>
      <vt:lpstr>Learning Outcomes</vt:lpstr>
      <vt:lpstr>Reflective Practice</vt:lpstr>
      <vt:lpstr>What is reflective practice?</vt:lpstr>
      <vt:lpstr>Why do we reflect?</vt:lpstr>
      <vt:lpstr>How to reflect</vt:lpstr>
      <vt:lpstr>Reflective Models</vt:lpstr>
      <vt:lpstr>Reflective Models</vt:lpstr>
      <vt:lpstr>Reflective Models</vt:lpstr>
      <vt:lpstr>Pro’s and Con’s of Reflective Models</vt:lpstr>
      <vt:lpstr>Barriers to Reflection?</vt:lpstr>
      <vt:lpstr>Reflective Writing </vt:lpstr>
      <vt:lpstr>Reflection is......</vt:lpstr>
      <vt:lpstr>Effective Reflection</vt:lpstr>
      <vt:lpstr>Workbook 1</vt:lpstr>
      <vt:lpstr>Workbook 1 - Task 1</vt:lpstr>
      <vt:lpstr>Understanding the requirements of Task 1</vt:lpstr>
      <vt:lpstr>Part 1 – Task 1</vt:lpstr>
      <vt:lpstr>Last 12 months....</vt:lpstr>
      <vt:lpstr>“Critically evaluate your policing career..”</vt:lpstr>
      <vt:lpstr>Critical evaluation = asking questions</vt:lpstr>
      <vt:lpstr>Critical writing v Descriptive writing</vt:lpstr>
      <vt:lpstr>Part 2 – task 1</vt:lpstr>
      <vt:lpstr>Discuss</vt:lpstr>
      <vt:lpstr>Reflection Models</vt:lpstr>
      <vt:lpstr>Principles of Reflection</vt:lpstr>
      <vt:lpstr>Examples of Reflective practice</vt:lpstr>
      <vt:lpstr>Example 1 – Teaching profession – Reflection on first 6mths</vt:lpstr>
      <vt:lpstr>Example 2 – Health Professional Reflection  ( source; https//libguides.scu.ed.au/reflectivepractice/examples)</vt:lpstr>
      <vt:lpstr>Example 3 - Policing</vt:lpstr>
      <vt:lpstr>By next lesson – 06.11.25</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Alison</dc:creator>
  <cp:revision>17</cp:revision>
  <dcterms:created xsi:type="dcterms:W3CDTF">2021-10-13T06:11:11Z</dcterms:created>
  <dcterms:modified xsi:type="dcterms:W3CDTF">2025-10-13T08:54:51Z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