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5"/>
  </p:notesMasterIdLst>
  <p:sldIdLst>
    <p:sldId id="403" r:id="rId2"/>
    <p:sldId id="404" r:id="rId3"/>
    <p:sldId id="336" r:id="rId4"/>
    <p:sldId id="327" r:id="rId5"/>
    <p:sldId id="258" r:id="rId6"/>
    <p:sldId id="313" r:id="rId7"/>
    <p:sldId id="345" r:id="rId8"/>
    <p:sldId id="346" r:id="rId9"/>
    <p:sldId id="348" r:id="rId10"/>
    <p:sldId id="343" r:id="rId11"/>
    <p:sldId id="331" r:id="rId12"/>
    <p:sldId id="398" r:id="rId13"/>
    <p:sldId id="399" r:id="rId14"/>
    <p:sldId id="322" r:id="rId15"/>
    <p:sldId id="379" r:id="rId16"/>
    <p:sldId id="319" r:id="rId17"/>
    <p:sldId id="352" r:id="rId18"/>
    <p:sldId id="402" r:id="rId19"/>
    <p:sldId id="358" r:id="rId20"/>
    <p:sldId id="349" r:id="rId21"/>
    <p:sldId id="357" r:id="rId22"/>
    <p:sldId id="351" r:id="rId23"/>
    <p:sldId id="290" r:id="rId24"/>
    <p:sldId id="353" r:id="rId25"/>
    <p:sldId id="355" r:id="rId26"/>
    <p:sldId id="299" r:id="rId27"/>
    <p:sldId id="265" r:id="rId28"/>
    <p:sldId id="385" r:id="rId29"/>
    <p:sldId id="387" r:id="rId30"/>
    <p:sldId id="386" r:id="rId31"/>
    <p:sldId id="397" r:id="rId32"/>
    <p:sldId id="396" r:id="rId33"/>
    <p:sldId id="400" r:id="rId34"/>
    <p:sldId id="394" r:id="rId35"/>
    <p:sldId id="382" r:id="rId36"/>
    <p:sldId id="328" r:id="rId37"/>
    <p:sldId id="329" r:id="rId38"/>
    <p:sldId id="363" r:id="rId39"/>
    <p:sldId id="364" r:id="rId40"/>
    <p:sldId id="365" r:id="rId41"/>
    <p:sldId id="366" r:id="rId42"/>
    <p:sldId id="401" r:id="rId43"/>
    <p:sldId id="367" r:id="rId44"/>
    <p:sldId id="368" r:id="rId45"/>
    <p:sldId id="369" r:id="rId46"/>
    <p:sldId id="370" r:id="rId47"/>
    <p:sldId id="395" r:id="rId48"/>
    <p:sldId id="294" r:id="rId49"/>
    <p:sldId id="393" r:id="rId50"/>
    <p:sldId id="314" r:id="rId51"/>
    <p:sldId id="287" r:id="rId52"/>
    <p:sldId id="295" r:id="rId53"/>
    <p:sldId id="383" r:id="rId54"/>
    <p:sldId id="384" r:id="rId55"/>
    <p:sldId id="388" r:id="rId56"/>
    <p:sldId id="389" r:id="rId57"/>
    <p:sldId id="390" r:id="rId58"/>
    <p:sldId id="259" r:id="rId59"/>
    <p:sldId id="321" r:id="rId60"/>
    <p:sldId id="354" r:id="rId61"/>
    <p:sldId id="380" r:id="rId62"/>
    <p:sldId id="381" r:id="rId63"/>
    <p:sldId id="347" r:id="rId64"/>
    <p:sldId id="257" r:id="rId65"/>
    <p:sldId id="323" r:id="rId66"/>
    <p:sldId id="372" r:id="rId67"/>
    <p:sldId id="373" r:id="rId68"/>
    <p:sldId id="360" r:id="rId69"/>
    <p:sldId id="371" r:id="rId70"/>
    <p:sldId id="376" r:id="rId71"/>
    <p:sldId id="375" r:id="rId72"/>
    <p:sldId id="377" r:id="rId73"/>
    <p:sldId id="335" r:id="rId7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79"/>
    <a:srgbClr val="FFFD78"/>
    <a:srgbClr val="BDE9F8"/>
    <a:srgbClr val="ABD2DF"/>
    <a:srgbClr val="00FD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868"/>
    <p:restoredTop sz="95820"/>
  </p:normalViewPr>
  <p:slideViewPr>
    <p:cSldViewPr snapToGrid="0">
      <p:cViewPr varScale="1">
        <p:scale>
          <a:sx n="98" d="100"/>
          <a:sy n="98" d="100"/>
        </p:scale>
        <p:origin x="936"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217D5B-7992-314D-BD13-6961250FCA5E}" type="datetimeFigureOut">
              <a:rPr lang="en-US" smtClean="0"/>
              <a:t>2/24/26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8AAAA8-D2FC-B041-80CB-5C7D2474FF63}" type="slidenum">
              <a:rPr lang="en-US" smtClean="0"/>
              <a:t>‹#›</a:t>
            </a:fld>
            <a:endParaRPr lang="en-US"/>
          </a:p>
        </p:txBody>
      </p:sp>
    </p:spTree>
    <p:extLst>
      <p:ext uri="{BB962C8B-B14F-4D97-AF65-F5344CB8AC3E}">
        <p14:creationId xmlns:p14="http://schemas.microsoft.com/office/powerpoint/2010/main" val="1183072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80797-A637-8420-C9B1-3A4F992A05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A17E51-02BB-F84F-4360-CBBBB3C3FD5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112E4C-ABCB-EED9-20D6-542D1A5193A6}"/>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1EACD575-9A8F-C11C-F832-CF53F2161FDC}"/>
              </a:ext>
            </a:extLst>
          </p:cNvPr>
          <p:cNvSpPr>
            <a:spLocks noGrp="1"/>
          </p:cNvSpPr>
          <p:nvPr>
            <p:ph type="sldNum" sz="quarter" idx="5"/>
          </p:nvPr>
        </p:nvSpPr>
        <p:spPr/>
        <p:txBody>
          <a:bodyPr/>
          <a:lstStyle/>
          <a:p>
            <a:fld id="{2E8AAAA8-D2FC-B041-80CB-5C7D2474FF63}" type="slidenum">
              <a:rPr lang="en-US" smtClean="0"/>
              <a:t>41</a:t>
            </a:fld>
            <a:endParaRPr lang="en-US"/>
          </a:p>
        </p:txBody>
      </p:sp>
    </p:spTree>
    <p:extLst>
      <p:ext uri="{BB962C8B-B14F-4D97-AF65-F5344CB8AC3E}">
        <p14:creationId xmlns:p14="http://schemas.microsoft.com/office/powerpoint/2010/main" val="339642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3AB095-311F-6C88-A54D-81EF212D88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C4231F-2102-C76C-428A-321D8F03CA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D6DE51-0C60-D48B-B5CC-A2B89ABB2A73}"/>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A1B40FCF-7CAB-5C68-870B-D115021FBC13}"/>
              </a:ext>
            </a:extLst>
          </p:cNvPr>
          <p:cNvSpPr>
            <a:spLocks noGrp="1"/>
          </p:cNvSpPr>
          <p:nvPr>
            <p:ph type="sldNum" sz="quarter" idx="5"/>
          </p:nvPr>
        </p:nvSpPr>
        <p:spPr/>
        <p:txBody>
          <a:bodyPr/>
          <a:lstStyle/>
          <a:p>
            <a:fld id="{2E8AAAA8-D2FC-B041-80CB-5C7D2474FF63}" type="slidenum">
              <a:rPr lang="en-US" smtClean="0"/>
              <a:t>42</a:t>
            </a:fld>
            <a:endParaRPr lang="en-US"/>
          </a:p>
        </p:txBody>
      </p:sp>
    </p:spTree>
    <p:extLst>
      <p:ext uri="{BB962C8B-B14F-4D97-AF65-F5344CB8AC3E}">
        <p14:creationId xmlns:p14="http://schemas.microsoft.com/office/powerpoint/2010/main" val="4163228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5B125B-54C2-AE13-F69A-48A5ABF88B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03C401-D4AD-0C82-03B4-CFC8433A63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B219EB-34E1-CE42-A0D7-69F725CC169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0D67A1A-3A32-9F7F-A0BB-E327F1D836F6}"/>
              </a:ext>
            </a:extLst>
          </p:cNvPr>
          <p:cNvSpPr>
            <a:spLocks noGrp="1"/>
          </p:cNvSpPr>
          <p:nvPr>
            <p:ph type="sldNum" sz="quarter" idx="5"/>
          </p:nvPr>
        </p:nvSpPr>
        <p:spPr/>
        <p:txBody>
          <a:bodyPr/>
          <a:lstStyle/>
          <a:p>
            <a:fld id="{2E8AAAA8-D2FC-B041-80CB-5C7D2474FF63}" type="slidenum">
              <a:rPr lang="en-US" smtClean="0"/>
              <a:t>68</a:t>
            </a:fld>
            <a:endParaRPr lang="en-US"/>
          </a:p>
        </p:txBody>
      </p:sp>
    </p:spTree>
    <p:extLst>
      <p:ext uri="{BB962C8B-B14F-4D97-AF65-F5344CB8AC3E}">
        <p14:creationId xmlns:p14="http://schemas.microsoft.com/office/powerpoint/2010/main" val="2300303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20BFCD6-4303-714D-B7F3-AF7EB9B2EC08}"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161947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0BFCD6-4303-714D-B7F3-AF7EB9B2EC08}"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2174593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20BFCD6-4303-714D-B7F3-AF7EB9B2EC08}"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2909997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20BFCD6-4303-714D-B7F3-AF7EB9B2EC08}"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4206607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20BFCD6-4303-714D-B7F3-AF7EB9B2EC08}" type="datetimeFigureOut">
              <a:rPr lang="en-US" smtClean="0"/>
              <a:t>2/24/26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1239194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20BFCD6-4303-714D-B7F3-AF7EB9B2EC08}" type="datetimeFigureOut">
              <a:rPr lang="en-US" smtClean="0"/>
              <a:t>2/24/26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1638999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0BFCD6-4303-714D-B7F3-AF7EB9B2EC08}" type="datetimeFigureOut">
              <a:rPr lang="en-US" smtClean="0"/>
              <a:t>2/24/26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3114209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0BFCD6-4303-714D-B7F3-AF7EB9B2EC08}"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788294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0BFCD6-4303-714D-B7F3-AF7EB9B2EC08}" type="datetimeFigureOut">
              <a:rPr lang="en-US" smtClean="0"/>
              <a:t>2/24/26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1965029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0BFCD6-4303-714D-B7F3-AF7EB9B2EC08}"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4062742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0BFCD6-4303-714D-B7F3-AF7EB9B2EC08}" type="datetimeFigureOut">
              <a:rPr lang="en-US" smtClean="0"/>
              <a:t>2/24/26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FB9450-E39E-EF4B-BB7F-1262ABA58518}" type="slidenum">
              <a:rPr lang="en-US" smtClean="0"/>
              <a:t>‹#›</a:t>
            </a:fld>
            <a:endParaRPr lang="en-US"/>
          </a:p>
        </p:txBody>
      </p:sp>
    </p:spTree>
    <p:extLst>
      <p:ext uri="{BB962C8B-B14F-4D97-AF65-F5344CB8AC3E}">
        <p14:creationId xmlns:p14="http://schemas.microsoft.com/office/powerpoint/2010/main" val="733498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0BFCD6-4303-714D-B7F3-AF7EB9B2EC08}" type="datetimeFigureOut">
              <a:rPr lang="en-US" smtClean="0"/>
              <a:t>2/24/26</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FB9450-E39E-EF4B-BB7F-1262ABA58518}" type="slidenum">
              <a:rPr lang="en-US" smtClean="0"/>
              <a:t>‹#›</a:t>
            </a:fld>
            <a:endParaRPr lang="en-US"/>
          </a:p>
        </p:txBody>
      </p:sp>
    </p:spTree>
    <p:extLst>
      <p:ext uri="{BB962C8B-B14F-4D97-AF65-F5344CB8AC3E}">
        <p14:creationId xmlns:p14="http://schemas.microsoft.com/office/powerpoint/2010/main" val="7605538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sv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svg"/><Relationship Id="rId5" Type="http://schemas.openxmlformats.org/officeDocument/2006/relationships/image" Target="../media/image6.sv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sv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2.svg"/><Relationship Id="rId5" Type="http://schemas.openxmlformats.org/officeDocument/2006/relationships/image" Target="../media/image6.sv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0.png"/><Relationship Id="rId7" Type="http://schemas.openxmlformats.org/officeDocument/2006/relationships/image" Target="../media/image19.sv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8.png"/><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21.svg"/><Relationship Id="rId7" Type="http://schemas.openxmlformats.org/officeDocument/2006/relationships/image" Target="../media/image14.jpe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26.svg"/><Relationship Id="rId7" Type="http://schemas.openxmlformats.org/officeDocument/2006/relationships/image" Target="../media/image18.png"/><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10.png"/><Relationship Id="rId11" Type="http://schemas.openxmlformats.org/officeDocument/2006/relationships/image" Target="../media/image14.jpeg"/><Relationship Id="rId5" Type="http://schemas.openxmlformats.org/officeDocument/2006/relationships/image" Target="../media/image9.png"/><Relationship Id="rId10" Type="http://schemas.openxmlformats.org/officeDocument/2006/relationships/image" Target="../media/image12.svg"/><Relationship Id="rId4" Type="http://schemas.openxmlformats.org/officeDocument/2006/relationships/image" Target="../media/image7.png"/><Relationship Id="rId9" Type="http://schemas.openxmlformats.org/officeDocument/2006/relationships/image" Target="../media/image11.png"/></Relationships>
</file>

<file path=ppt/slides/_rels/slide2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23.jpe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0.png"/><Relationship Id="rId7"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19.svg"/><Relationship Id="rId4" Type="http://schemas.openxmlformats.org/officeDocument/2006/relationships/image" Target="../media/image8.png"/><Relationship Id="rId9" Type="http://schemas.openxmlformats.org/officeDocument/2006/relationships/image" Target="../media/image18.png"/></Relationships>
</file>

<file path=ppt/slides/_rels/slide23.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34.svg"/><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jpeg"/></Relationships>
</file>

<file path=ppt/slides/_rels/slide30.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4.png"/><Relationship Id="rId3" Type="http://schemas.openxmlformats.org/officeDocument/2006/relationships/image" Target="../media/image34.svg"/><Relationship Id="rId7" Type="http://schemas.openxmlformats.org/officeDocument/2006/relationships/image" Target="../media/image37.svg"/><Relationship Id="rId12" Type="http://schemas.openxmlformats.org/officeDocument/2006/relationships/image" Target="../media/image35.jpe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6.png"/><Relationship Id="rId11" Type="http://schemas.openxmlformats.org/officeDocument/2006/relationships/image" Target="../media/image43.jpeg"/><Relationship Id="rId5" Type="http://schemas.openxmlformats.org/officeDocument/2006/relationships/image" Target="../media/image39.png"/><Relationship Id="rId10" Type="http://schemas.openxmlformats.org/officeDocument/2006/relationships/image" Target="../media/image42.png"/><Relationship Id="rId4" Type="http://schemas.openxmlformats.org/officeDocument/2006/relationships/image" Target="../media/image38.png"/><Relationship Id="rId9" Type="http://schemas.openxmlformats.org/officeDocument/2006/relationships/image" Target="../media/image41.svg"/><Relationship Id="rId14" Type="http://schemas.openxmlformats.org/officeDocument/2006/relationships/image" Target="../media/image45.svg"/></Relationships>
</file>

<file path=ppt/slides/_rels/slide3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3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 Id="rId5" Type="http://schemas.openxmlformats.org/officeDocument/2006/relationships/image" Target="../media/image49.jpeg"/><Relationship Id="rId4" Type="http://schemas.openxmlformats.org/officeDocument/2006/relationships/image" Target="../media/image48.jpeg"/></Relationships>
</file>

<file path=ppt/slides/_rels/slide33.xml.rels><?xml version="1.0" encoding="UTF-8" standalone="yes"?>
<Relationships xmlns="http://schemas.openxmlformats.org/package/2006/relationships"><Relationship Id="rId8" Type="http://schemas.openxmlformats.org/officeDocument/2006/relationships/image" Target="../media/image40.png"/><Relationship Id="rId13" Type="http://schemas.openxmlformats.org/officeDocument/2006/relationships/image" Target="../media/image44.png"/><Relationship Id="rId3" Type="http://schemas.openxmlformats.org/officeDocument/2006/relationships/image" Target="../media/image34.svg"/><Relationship Id="rId7" Type="http://schemas.openxmlformats.org/officeDocument/2006/relationships/image" Target="../media/image37.svg"/><Relationship Id="rId12" Type="http://schemas.openxmlformats.org/officeDocument/2006/relationships/image" Target="../media/image35.jpeg"/><Relationship Id="rId2" Type="http://schemas.openxmlformats.org/officeDocument/2006/relationships/image" Target="../media/image33.png"/><Relationship Id="rId1" Type="http://schemas.openxmlformats.org/officeDocument/2006/relationships/slideLayout" Target="../slideLayouts/slideLayout7.xml"/><Relationship Id="rId6" Type="http://schemas.openxmlformats.org/officeDocument/2006/relationships/image" Target="../media/image36.png"/><Relationship Id="rId11" Type="http://schemas.openxmlformats.org/officeDocument/2006/relationships/image" Target="../media/image43.jpeg"/><Relationship Id="rId5" Type="http://schemas.openxmlformats.org/officeDocument/2006/relationships/image" Target="../media/image39.png"/><Relationship Id="rId10" Type="http://schemas.openxmlformats.org/officeDocument/2006/relationships/image" Target="../media/image42.png"/><Relationship Id="rId4" Type="http://schemas.openxmlformats.org/officeDocument/2006/relationships/image" Target="../media/image38.png"/><Relationship Id="rId9" Type="http://schemas.openxmlformats.org/officeDocument/2006/relationships/image" Target="../media/image41.svg"/><Relationship Id="rId14" Type="http://schemas.openxmlformats.org/officeDocument/2006/relationships/image" Target="../media/image45.svg"/></Relationships>
</file>

<file path=ppt/slides/_rels/slide34.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45.svg"/><Relationship Id="rId4" Type="http://schemas.openxmlformats.org/officeDocument/2006/relationships/image" Target="../media/image44.png"/></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image" Target="../media/image58.png"/><Relationship Id="rId13" Type="http://schemas.openxmlformats.org/officeDocument/2006/relationships/image" Target="../media/image63.svg"/><Relationship Id="rId18" Type="http://schemas.openxmlformats.org/officeDocument/2006/relationships/image" Target="../media/image68.png"/><Relationship Id="rId3" Type="http://schemas.openxmlformats.org/officeDocument/2006/relationships/image" Target="../media/image53.svg"/><Relationship Id="rId21" Type="http://schemas.openxmlformats.org/officeDocument/2006/relationships/image" Target="../media/image71.svg"/><Relationship Id="rId7" Type="http://schemas.openxmlformats.org/officeDocument/2006/relationships/image" Target="../media/image57.svg"/><Relationship Id="rId12" Type="http://schemas.openxmlformats.org/officeDocument/2006/relationships/image" Target="../media/image62.png"/><Relationship Id="rId17" Type="http://schemas.openxmlformats.org/officeDocument/2006/relationships/image" Target="../media/image67.svg"/><Relationship Id="rId2" Type="http://schemas.openxmlformats.org/officeDocument/2006/relationships/image" Target="../media/image52.png"/><Relationship Id="rId16" Type="http://schemas.openxmlformats.org/officeDocument/2006/relationships/image" Target="../media/image66.png"/><Relationship Id="rId20" Type="http://schemas.openxmlformats.org/officeDocument/2006/relationships/image" Target="../media/image70.png"/><Relationship Id="rId1" Type="http://schemas.openxmlformats.org/officeDocument/2006/relationships/slideLayout" Target="../slideLayouts/slideLayout7.xml"/><Relationship Id="rId6" Type="http://schemas.openxmlformats.org/officeDocument/2006/relationships/image" Target="../media/image56.png"/><Relationship Id="rId11" Type="http://schemas.openxmlformats.org/officeDocument/2006/relationships/image" Target="../media/image61.svg"/><Relationship Id="rId5" Type="http://schemas.openxmlformats.org/officeDocument/2006/relationships/image" Target="../media/image55.svg"/><Relationship Id="rId15" Type="http://schemas.openxmlformats.org/officeDocument/2006/relationships/image" Target="../media/image65.svg"/><Relationship Id="rId10" Type="http://schemas.openxmlformats.org/officeDocument/2006/relationships/image" Target="../media/image60.png"/><Relationship Id="rId19" Type="http://schemas.openxmlformats.org/officeDocument/2006/relationships/image" Target="../media/image69.svg"/><Relationship Id="rId4" Type="http://schemas.openxmlformats.org/officeDocument/2006/relationships/image" Target="../media/image54.png"/><Relationship Id="rId9" Type="http://schemas.openxmlformats.org/officeDocument/2006/relationships/image" Target="../media/image59.svg"/><Relationship Id="rId14" Type="http://schemas.openxmlformats.org/officeDocument/2006/relationships/image" Target="../media/image64.png"/></Relationships>
</file>

<file path=ppt/slides/_rels/slide40.xml.rels><?xml version="1.0" encoding="UTF-8" standalone="yes"?>
<Relationships xmlns="http://schemas.openxmlformats.org/package/2006/relationships"><Relationship Id="rId8" Type="http://schemas.openxmlformats.org/officeDocument/2006/relationships/image" Target="../media/image74.png"/><Relationship Id="rId13" Type="http://schemas.openxmlformats.org/officeDocument/2006/relationships/image" Target="../media/image57.svg"/><Relationship Id="rId3" Type="http://schemas.openxmlformats.org/officeDocument/2006/relationships/image" Target="../media/image53.svg"/><Relationship Id="rId7" Type="http://schemas.openxmlformats.org/officeDocument/2006/relationships/image" Target="../media/image73.svg"/><Relationship Id="rId12" Type="http://schemas.openxmlformats.org/officeDocument/2006/relationships/image" Target="../media/image56.png"/><Relationship Id="rId2" Type="http://schemas.openxmlformats.org/officeDocument/2006/relationships/image" Target="../media/image52.png"/><Relationship Id="rId1" Type="http://schemas.openxmlformats.org/officeDocument/2006/relationships/slideLayout" Target="../slideLayouts/slideLayout7.xml"/><Relationship Id="rId6" Type="http://schemas.openxmlformats.org/officeDocument/2006/relationships/image" Target="../media/image72.png"/><Relationship Id="rId11" Type="http://schemas.openxmlformats.org/officeDocument/2006/relationships/image" Target="../media/image77.svg"/><Relationship Id="rId5" Type="http://schemas.openxmlformats.org/officeDocument/2006/relationships/image" Target="../media/image55.svg"/><Relationship Id="rId15" Type="http://schemas.openxmlformats.org/officeDocument/2006/relationships/image" Target="../media/image79.svg"/><Relationship Id="rId10" Type="http://schemas.openxmlformats.org/officeDocument/2006/relationships/image" Target="../media/image76.png"/><Relationship Id="rId4" Type="http://schemas.openxmlformats.org/officeDocument/2006/relationships/image" Target="../media/image54.png"/><Relationship Id="rId9" Type="http://schemas.openxmlformats.org/officeDocument/2006/relationships/image" Target="../media/image75.svg"/><Relationship Id="rId14" Type="http://schemas.openxmlformats.org/officeDocument/2006/relationships/image" Target="../media/image78.png"/></Relationships>
</file>

<file path=ppt/slides/_rels/slide4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42.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81.png"/></Relationships>
</file>

<file path=ppt/slides/_rels/slide43.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image" Target="../media/image8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8" Type="http://schemas.openxmlformats.org/officeDocument/2006/relationships/audio" Target="../media/media4.m4a"/><Relationship Id="rId13" Type="http://schemas.microsoft.com/office/2007/relationships/media" Target="../media/media7.m4a"/><Relationship Id="rId18" Type="http://schemas.openxmlformats.org/officeDocument/2006/relationships/image" Target="../media/image18.png"/><Relationship Id="rId3" Type="http://schemas.microsoft.com/office/2007/relationships/media" Target="../media/media2.m4a"/><Relationship Id="rId7" Type="http://schemas.microsoft.com/office/2007/relationships/media" Target="../media/media4.m4a"/><Relationship Id="rId12" Type="http://schemas.openxmlformats.org/officeDocument/2006/relationships/audio" Target="../media/media6.m4a"/><Relationship Id="rId17" Type="http://schemas.openxmlformats.org/officeDocument/2006/relationships/image" Target="../media/image85.svg"/><Relationship Id="rId2" Type="http://schemas.openxmlformats.org/officeDocument/2006/relationships/audio" Target="../media/media1.m4a"/><Relationship Id="rId16" Type="http://schemas.openxmlformats.org/officeDocument/2006/relationships/image" Target="../media/image84.png"/><Relationship Id="rId20" Type="http://schemas.openxmlformats.org/officeDocument/2006/relationships/image" Target="../media/image86.png"/><Relationship Id="rId1" Type="http://schemas.microsoft.com/office/2007/relationships/media" Target="../media/media1.m4a"/><Relationship Id="rId6" Type="http://schemas.openxmlformats.org/officeDocument/2006/relationships/audio" Target="../media/media3.m4a"/><Relationship Id="rId11" Type="http://schemas.microsoft.com/office/2007/relationships/media" Target="../media/media6.m4a"/><Relationship Id="rId5" Type="http://schemas.microsoft.com/office/2007/relationships/media" Target="../media/media3.m4a"/><Relationship Id="rId15" Type="http://schemas.openxmlformats.org/officeDocument/2006/relationships/slideLayout" Target="../slideLayouts/slideLayout7.xml"/><Relationship Id="rId10" Type="http://schemas.openxmlformats.org/officeDocument/2006/relationships/audio" Target="../media/media5.m4a"/><Relationship Id="rId19" Type="http://schemas.openxmlformats.org/officeDocument/2006/relationships/image" Target="../media/image19.svg"/><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audio" Target="../media/media7.m4a"/></Relationships>
</file>

<file path=ppt/slides/_rels/slide45.xml.rels><?xml version="1.0" encoding="UTF-8" standalone="yes"?>
<Relationships xmlns="http://schemas.openxmlformats.org/package/2006/relationships"><Relationship Id="rId8" Type="http://schemas.openxmlformats.org/officeDocument/2006/relationships/audio" Target="../media/media4.m4a"/><Relationship Id="rId13" Type="http://schemas.microsoft.com/office/2007/relationships/media" Target="../media/media7.m4a"/><Relationship Id="rId3" Type="http://schemas.microsoft.com/office/2007/relationships/media" Target="../media/media2.m4a"/><Relationship Id="rId7" Type="http://schemas.microsoft.com/office/2007/relationships/media" Target="../media/media4.m4a"/><Relationship Id="rId12" Type="http://schemas.openxmlformats.org/officeDocument/2006/relationships/audio" Target="../media/media6.m4a"/><Relationship Id="rId2" Type="http://schemas.openxmlformats.org/officeDocument/2006/relationships/audio" Target="../media/media1.m4a"/><Relationship Id="rId16" Type="http://schemas.openxmlformats.org/officeDocument/2006/relationships/image" Target="../media/image86.png"/><Relationship Id="rId1" Type="http://schemas.microsoft.com/office/2007/relationships/media" Target="../media/media1.m4a"/><Relationship Id="rId6" Type="http://schemas.openxmlformats.org/officeDocument/2006/relationships/audio" Target="../media/media3.m4a"/><Relationship Id="rId11" Type="http://schemas.microsoft.com/office/2007/relationships/media" Target="../media/media6.m4a"/><Relationship Id="rId5" Type="http://schemas.microsoft.com/office/2007/relationships/media" Target="../media/media3.m4a"/><Relationship Id="rId15" Type="http://schemas.openxmlformats.org/officeDocument/2006/relationships/slideLayout" Target="../slideLayouts/slideLayout7.xml"/><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audio" Target="../media/media7.m4a"/></Relationships>
</file>

<file path=ppt/slides/_rels/slide46.xml.rels><?xml version="1.0" encoding="UTF-8" standalone="yes"?>
<Relationships xmlns="http://schemas.openxmlformats.org/package/2006/relationships"><Relationship Id="rId3" Type="http://schemas.openxmlformats.org/officeDocument/2006/relationships/image" Target="../media/image85.svg"/><Relationship Id="rId2" Type="http://schemas.openxmlformats.org/officeDocument/2006/relationships/image" Target="../media/image84.png"/><Relationship Id="rId1" Type="http://schemas.openxmlformats.org/officeDocument/2006/relationships/slideLayout" Target="../slideLayouts/slideLayout7.xml"/><Relationship Id="rId5" Type="http://schemas.openxmlformats.org/officeDocument/2006/relationships/image" Target="../media/image19.svg"/><Relationship Id="rId4" Type="http://schemas.openxmlformats.org/officeDocument/2006/relationships/image" Target="../media/image18.png"/></Relationships>
</file>

<file path=ppt/slides/_rels/slide47.xml.rels><?xml version="1.0" encoding="UTF-8" standalone="yes"?>
<Relationships xmlns="http://schemas.openxmlformats.org/package/2006/relationships"><Relationship Id="rId8" Type="http://schemas.openxmlformats.org/officeDocument/2006/relationships/image" Target="../media/image89.jpeg"/><Relationship Id="rId3" Type="http://schemas.openxmlformats.org/officeDocument/2006/relationships/image" Target="../media/image85.svg"/><Relationship Id="rId7" Type="http://schemas.openxmlformats.org/officeDocument/2006/relationships/image" Target="../media/image88.jpeg"/><Relationship Id="rId2" Type="http://schemas.openxmlformats.org/officeDocument/2006/relationships/image" Target="../media/image84.png"/><Relationship Id="rId1" Type="http://schemas.openxmlformats.org/officeDocument/2006/relationships/slideLayout" Target="../slideLayouts/slideLayout7.xml"/><Relationship Id="rId6" Type="http://schemas.openxmlformats.org/officeDocument/2006/relationships/image" Target="../media/image87.jpeg"/><Relationship Id="rId5" Type="http://schemas.openxmlformats.org/officeDocument/2006/relationships/image" Target="../media/image19.svg"/><Relationship Id="rId4" Type="http://schemas.openxmlformats.org/officeDocument/2006/relationships/image" Target="../media/image18.png"/></Relationships>
</file>

<file path=ppt/slides/_rels/slide48.xml.rels><?xml version="1.0" encoding="UTF-8" standalone="yes"?>
<Relationships xmlns="http://schemas.openxmlformats.org/package/2006/relationships"><Relationship Id="rId3" Type="http://schemas.openxmlformats.org/officeDocument/2006/relationships/image" Target="../media/image91.svg"/><Relationship Id="rId2" Type="http://schemas.openxmlformats.org/officeDocument/2006/relationships/image" Target="../media/image90.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95.jpeg"/><Relationship Id="rId2" Type="http://schemas.openxmlformats.org/officeDocument/2006/relationships/image" Target="../media/image94.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6.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01.svg"/><Relationship Id="rId2" Type="http://schemas.openxmlformats.org/officeDocument/2006/relationships/image" Target="../media/image100.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2.png"/><Relationship Id="rId1" Type="http://schemas.openxmlformats.org/officeDocument/2006/relationships/slideLayout" Target="../slideLayouts/slideLayout1.xml"/><Relationship Id="rId4" Type="http://schemas.openxmlformats.org/officeDocument/2006/relationships/image" Target="../media/image102.png"/></Relationships>
</file>

<file path=ppt/slides/_rels/slide62.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png"/><Relationship Id="rId1" Type="http://schemas.openxmlformats.org/officeDocument/2006/relationships/slideLayout" Target="../slideLayouts/slideLayout7.xml"/><Relationship Id="rId4" Type="http://schemas.openxmlformats.org/officeDocument/2006/relationships/image" Target="../media/image106.jpeg"/></Relationships>
</file>

<file path=ppt/slides/_rels/slide64.xml.rels><?xml version="1.0" encoding="UTF-8" standalone="yes"?>
<Relationships xmlns="http://schemas.openxmlformats.org/package/2006/relationships"><Relationship Id="rId3" Type="http://schemas.openxmlformats.org/officeDocument/2006/relationships/image" Target="../media/image108.svg"/><Relationship Id="rId2" Type="http://schemas.openxmlformats.org/officeDocument/2006/relationships/image" Target="../media/image107.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Layout" Target="../slideLayouts/slideLayout7.xml"/><Relationship Id="rId5" Type="http://schemas.openxmlformats.org/officeDocument/2006/relationships/image" Target="../media/image113.jpeg"/><Relationship Id="rId4" Type="http://schemas.openxmlformats.org/officeDocument/2006/relationships/image" Target="../media/image14.jpeg"/></Relationships>
</file>

<file path=ppt/slides/_rels/slide7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14.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12.svg"/><Relationship Id="rId2" Type="http://schemas.openxmlformats.org/officeDocument/2006/relationships/image" Target="../media/image111.png"/><Relationship Id="rId1" Type="http://schemas.openxmlformats.org/officeDocument/2006/relationships/slideLayout" Target="../slideLayouts/slideLayout7.xml"/><Relationship Id="rId5" Type="http://schemas.openxmlformats.org/officeDocument/2006/relationships/image" Target="../media/image113.jpeg"/><Relationship Id="rId4" Type="http://schemas.openxmlformats.org/officeDocument/2006/relationships/image" Target="../media/image14.jpeg"/></Relationships>
</file>

<file path=ppt/slides/_rels/slide7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hyperlink" Target="https://static.wixstatic.com/media/5922dd_a6f23c42569e4b29828e863ebb6a306e~mv2.jpg/v1/fill/w_800,h_800,al_c,q_85,enc_avif,quality_auto/5922dd_a6f23c42569e4b29828e863ebb6a306e~mv2.jpg" TargetMode="External"/><Relationship Id="rId2" Type="http://schemas.openxmlformats.org/officeDocument/2006/relationships/hyperlink" Target="https://doi.org/10.1016/j.concog.2015.06.015" TargetMode="External"/><Relationship Id="rId1" Type="http://schemas.openxmlformats.org/officeDocument/2006/relationships/slideLayout" Target="../slideLayouts/slideLayout7.xml"/><Relationship Id="rId5" Type="http://schemas.openxmlformats.org/officeDocument/2006/relationships/hyperlink" Target="https://static.wixstatic.com/media/5922dd_f7e03a9faf2f4a509e4b9247d0788446~mv2.png/v1/fill/w_800,h_794,al_c,q_90,enc_avif,quality_auto/5922dd_f7e03a9faf2f4a509e4b9247d0788446~mv2.png" TargetMode="External"/><Relationship Id="rId4" Type="http://schemas.openxmlformats.org/officeDocument/2006/relationships/hyperlink" Target="https://static.wixstatic.com/media/5922dd_053560d1affc44aea7aed1537d92443e~mv2.jpg/v1/fill/w_800,h_653,al_c,q_85,enc_avif,quality_auto/5922dd_053560d1affc44aea7aed1537d92443e~mv2.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142565-64AA-2275-E5B6-08641A838A32}"/>
              </a:ext>
            </a:extLst>
          </p:cNvPr>
          <p:cNvSpPr txBox="1"/>
          <p:nvPr/>
        </p:nvSpPr>
        <p:spPr>
          <a:xfrm>
            <a:off x="0" y="-52594"/>
            <a:ext cx="9144000" cy="6963188"/>
          </a:xfrm>
          <a:prstGeom prst="rect">
            <a:avLst/>
          </a:prstGeom>
          <a:noFill/>
        </p:spPr>
        <p:txBody>
          <a:bodyPr wrap="square">
            <a:spAutoFit/>
          </a:bodyPr>
          <a:lstStyle/>
          <a:p>
            <a:pPr algn="just">
              <a:lnSpc>
                <a:spcPct val="115000"/>
              </a:lnSpc>
              <a:spcAft>
                <a:spcPts val="800"/>
              </a:spcAft>
              <a:buNone/>
            </a:pPr>
            <a:r>
              <a:rPr lang="cy-GB" sz="1500" kern="100" dirty="0">
                <a:effectLst/>
                <a:latin typeface="Aptos" panose="020B0004020202020204" pitchFamily="34" charset="0"/>
                <a:ea typeface="Aptos" panose="020B0004020202020204" pitchFamily="34" charset="0"/>
                <a:cs typeface="Times New Roman" panose="02020603050405020304" pitchFamily="18" charset="0"/>
              </a:rPr>
              <a:t>Dyma fy mhecyn am fy ardal i, Sir Benfro.</a:t>
            </a:r>
            <a:r>
              <a:rPr lang="en-GB" sz="1500" kern="100" dirty="0">
                <a:latin typeface="Aptos" panose="020B0004020202020204" pitchFamily="34" charset="0"/>
                <a:ea typeface="Aptos" panose="020B0004020202020204" pitchFamily="34" charset="0"/>
                <a:cs typeface="Times New Roman" panose="02020603050405020304" pitchFamily="18" charset="0"/>
              </a:rPr>
              <a:t> </a:t>
            </a:r>
            <a:r>
              <a:rPr lang="cy-GB" sz="1500" kern="100" dirty="0">
                <a:effectLst/>
                <a:latin typeface="Aptos" panose="020B0004020202020204" pitchFamily="34" charset="0"/>
                <a:ea typeface="Aptos" panose="020B0004020202020204" pitchFamily="34" charset="0"/>
                <a:cs typeface="Times New Roman" panose="02020603050405020304" pitchFamily="18" charset="0"/>
              </a:rPr>
              <a:t>Penderfynais i weithgareddau gwahanol trawsgwricwlaidd i gefnogi'r plant i ddysgu am dai, ein hardal leol, Y Tuduriaid sy’n byw ym Mhenfro, y tywydd yng Nghymru, patrymau pan mae’r plant mynd at y meddyg yn y dref a chelf gan Helen Elliott.</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500" b="1" u="sng" kern="100" dirty="0">
                <a:effectLst/>
                <a:latin typeface="Aptos" panose="020B0004020202020204" pitchFamily="34" charset="0"/>
                <a:ea typeface="Aptos" panose="020B0004020202020204" pitchFamily="34" charset="0"/>
                <a:cs typeface="Times New Roman" panose="02020603050405020304" pitchFamily="18" charset="0"/>
              </a:rPr>
              <a:t>Driliau, Cardiau fflach a Matiau Iaith</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500" kern="100" dirty="0">
                <a:effectLst/>
                <a:latin typeface="Aptos" panose="020B0004020202020204" pitchFamily="34" charset="0"/>
                <a:ea typeface="Aptos" panose="020B0004020202020204" pitchFamily="34" charset="0"/>
                <a:cs typeface="Times New Roman" panose="02020603050405020304" pitchFamily="18" charset="0"/>
              </a:rPr>
              <a:t>Ar y dechrau’r cwrs, doeddwn i ddim yn hoffi drilio achos doedd ddim hyder gyda fi ond nawr, roeddwn i’n dysgu llawer ac mae’r fethodoleg yn wahanol ers mis Medi ac rydw i ddefnyddio cardiau fflach a symudiad nawr felly, mae drilio yn hwyl iawn ac mae’r plant yn cofio! Pan fydda i’n ôl yn yr ysgol, hoffwn i arbrofi achos rydw i’n teimlo’n fwy hyderus a hoffwn i ddefnyddio methodoleg wahanol fel canu achos mae’r plant dwlu ar ganeuon.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500" kern="100" dirty="0">
                <a:effectLst/>
                <a:latin typeface="Aptos" panose="020B0004020202020204" pitchFamily="34" charset="0"/>
                <a:ea typeface="Aptos" panose="020B0004020202020204" pitchFamily="34" charset="0"/>
                <a:cs typeface="Times New Roman" panose="02020603050405020304" pitchFamily="18" charset="0"/>
              </a:rPr>
              <a:t>Pan roeddwn i’n creu fy mhecyn, penderfynais i driliau eilydd felly bydd y plant yn canolbwyntio ar ymarfer y patrwm newydd a fydd y plant ddim yn canolbwyntio ar yr eirfa. Hefyd, gwnes i gardiau fflach i help y plant dysgu geirfa newydd. Mae rhai cardiau gyda lluniau a geirfa (codio deuol) ac mae rhai gyda lluniau yn unig felly bydd yr athro yn asesu a rhoi her i ddysgwyr galluog. Dewisais i tua chewch air newydd </a:t>
            </a:r>
            <a:r>
              <a:rPr lang="cy-GB" sz="1500" kern="100" dirty="0">
                <a:latin typeface="Aptos" panose="020B0004020202020204" pitchFamily="34" charset="0"/>
                <a:ea typeface="Aptos" panose="020B0004020202020204" pitchFamily="34" charset="0"/>
                <a:cs typeface="Times New Roman" panose="02020603050405020304" pitchFamily="18" charset="0"/>
              </a:rPr>
              <a:t>yn unol â gorlwytho gwybyddol </a:t>
            </a:r>
            <a:r>
              <a:rPr lang="cy-GB" sz="1500" kern="100" dirty="0">
                <a:effectLst/>
                <a:latin typeface="Aptos" panose="020B0004020202020204" pitchFamily="34" charset="0"/>
                <a:ea typeface="Aptos" panose="020B0004020202020204" pitchFamily="34" charset="0"/>
                <a:cs typeface="Times New Roman" panose="02020603050405020304" pitchFamily="18" charset="0"/>
              </a:rPr>
              <a:t>achos dwedodd Conti and Smith ‘we can aim for words or lexical chunks in an hour long lesson.’ (Conti &amp; Smith, 2023, p.85</a:t>
            </a:r>
            <a:r>
              <a:rPr lang="cy-GB" sz="1500" kern="100" dirty="0">
                <a:latin typeface="Aptos" panose="020B0004020202020204" pitchFamily="34" charset="0"/>
                <a:ea typeface="Aptos" panose="020B0004020202020204" pitchFamily="34" charset="0"/>
                <a:cs typeface="Times New Roman" panose="02020603050405020304" pitchFamily="18" charset="0"/>
              </a:rPr>
              <a:t>). Penderfynais i roi'r treigladau ar y diwedd o’r dril achos mae’n fwy anodd.</a:t>
            </a:r>
            <a:endParaRPr lang="cy-GB" sz="15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500" kern="100" dirty="0">
                <a:effectLst/>
                <a:latin typeface="Aptos" panose="020B0004020202020204" pitchFamily="34" charset="0"/>
                <a:ea typeface="Aptos" panose="020B0004020202020204" pitchFamily="34" charset="0"/>
                <a:cs typeface="Times New Roman" panose="02020603050405020304" pitchFamily="18" charset="0"/>
              </a:rPr>
              <a:t>Penderfynais i liwio geirfa i ddangos os mae gair yn enw benywaidd neu wrywaidd achos, mae’n bwysig i ddeall rhyw enwol achos Cymraeg ydy iaith sy’n defnyddio treigladau ar ôl enwau benywaidd unigol a dwedodd Conti and Smith, 'The notion that words can be masculine and feminine is completely alien to a L1 English speaker. So, we need to ensure from the outset that students are constantly reminded of this both explicitly and implicitly.’ (Conti &amp; Smith, 2023, p.118)</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500" kern="100" dirty="0">
                <a:effectLst/>
                <a:latin typeface="Aptos" panose="020B0004020202020204" pitchFamily="34" charset="0"/>
                <a:ea typeface="Aptos" panose="020B0004020202020204" pitchFamily="34" charset="0"/>
                <a:cs typeface="Times New Roman" panose="02020603050405020304" pitchFamily="18" charset="0"/>
              </a:rPr>
              <a:t>Rydw i wedi gwahaniaethu ac yn y pecyn mae’r tasgau un, dwy neu thair seren. Hefyd, gwnes i Fatiau Iaith i helpu’r dysgwyr. Ers mis Medi, roeddwn i’n dysgu mae’n bwysig bod  mat iaith yn syml iawn. Rydw i wedi gwahaniaethu'r matiau iaith hefyd felly, rydw i wedi defnyddio lluniau ar y mat iaith i helpu’r plant a bocs ymestyn a patrem negyddol i lefel tri.</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67512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02705-DB47-2AC3-3C45-09ABC6A2997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E277228-F341-2036-A525-EF5CAF0A9765}"/>
              </a:ext>
            </a:extLst>
          </p:cNvPr>
          <p:cNvSpPr txBox="1"/>
          <p:nvPr/>
        </p:nvSpPr>
        <p:spPr>
          <a:xfrm>
            <a:off x="163285" y="0"/>
            <a:ext cx="8876212" cy="6788910"/>
          </a:xfrm>
          <a:prstGeom prst="rect">
            <a:avLst/>
          </a:prstGeom>
          <a:noFill/>
        </p:spPr>
        <p:txBody>
          <a:bodyPr wrap="square">
            <a:spAutoFit/>
          </a:bodyPr>
          <a:lstStyle/>
          <a:p>
            <a:pPr algn="just">
              <a:lnSpc>
                <a:spcPct val="115000"/>
              </a:lnSpc>
              <a:spcAft>
                <a:spcPts val="800"/>
              </a:spcAft>
              <a:buNone/>
            </a:pPr>
            <a:r>
              <a:rPr lang="cy-GB" sz="1600" b="1" u="sng" kern="100" dirty="0">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Yn y dasg siarad Ieithoedd, Llythrennedd a Chyfathrebu, bydd y plant yn siarad am y tai gyda methodoleg ‘siarad am bedwar, tri, dau funud.’ Dewisais i'r dasg hon achos mae tasg yn datblygu plant i fod yn rhugl a dwedodd Ellis ad Barkhuizen, mae tasg yn helpu ‘the production of language in real time without undue pausing or hesitation’ (Ellis and Barkhuizen, 2005, p.139). Mae gweithgareddau yn y maes Ieithoedd, Llythrennedd a Chyfathrebu yn ailadrodd dros y gwersi achos dylai’r plant siarad, darllen ac ysgrifennu am y tai felly roedd yr eirfa yn ‘reviewed across many contexts and as often as possible until it has been fully required.’ (Conti and Smith, 2023, p.83). Mae ysgrifennu ydy’r sgil mwyaf anodd felly dewisais i weithgaredd Cyfieithu Mosaig i helpu’r plant gyda’r dasg ysgrifennu.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Yn y dasg hanes, rydw i wedi creu gweithgaredd ‘Darllen Cul’ achos mae’r patrymau’n ailadrodd. Dwedodd Conti a Smith, mae ‘input flooding’ gyda darllen cul ‘should benefit memory and acquisition’ (Conti &amp; Smith, 2023, p.140) ac dwedodd Lafleur a Boucher, mae darllen yn datblygu cofio ‘</a:t>
            </a:r>
            <a:r>
              <a:rPr lang="en-GB" sz="1600" dirty="0"/>
              <a:t>especially when you repeat the words aloud to another person.’ (Lafleur and Boucher, 2015).</a:t>
            </a:r>
            <a:r>
              <a:rPr lang="cy-GB" sz="1600" kern="100" dirty="0">
                <a:effectLst/>
                <a:latin typeface="Aptos" panose="020B0004020202020204" pitchFamily="34" charset="0"/>
                <a:ea typeface="Aptos" panose="020B0004020202020204" pitchFamily="34" charset="0"/>
                <a:cs typeface="Times New Roman" panose="02020603050405020304" pitchFamily="18" charset="0"/>
              </a:rPr>
              <a:t> Mae tasg gwyddoniaeth yn debyg achos mae’n bwysig bydd y plant yn ymarfer y patrymau ond rydw i’n gwahaniaethu’r dasg gyda’r patrwm gorffennol.</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Yn y dasg celf, bydd y plant yn chwarae ‘Piff-Paff’ achos mae hi’n bwysig iawn i paratoi’r plant gyda’r eirfa byddan nhw’n clywed yn y wers. Mae gweithgaredd yn gwahaniaethu gyda lluniau. Hefyd, yn y dasg mathemateg, bydd y plant yn gwrando ar y ffeil sŵn i ymarfer arddodiaid achos mae gwrando yn sgil bwysig.</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15000"/>
              </a:lnSpc>
              <a:spcAft>
                <a:spcPts val="800"/>
              </a:spcAft>
              <a:buNone/>
            </a:pPr>
            <a:r>
              <a:rPr lang="cy-GB" sz="1600" kern="100" dirty="0">
                <a:effectLst/>
                <a:latin typeface="Aptos" panose="020B0004020202020204" pitchFamily="34" charset="0"/>
                <a:ea typeface="Aptos" panose="020B0004020202020204" pitchFamily="34" charset="0"/>
                <a:cs typeface="Times New Roman" panose="02020603050405020304" pitchFamily="18" charset="0"/>
              </a:rPr>
              <a:t>Mae ‘Trap-Ddôr’, ‘</a:t>
            </a:r>
            <a:r>
              <a:rPr lang="en-US" sz="1600" dirty="0" err="1"/>
              <a:t>Lleidr</a:t>
            </a:r>
            <a:r>
              <a:rPr lang="en-US" sz="1600" dirty="0"/>
              <a:t> </a:t>
            </a:r>
            <a:r>
              <a:rPr lang="en-US" sz="1600" dirty="0" err="1"/>
              <a:t>Brawddegau</a:t>
            </a:r>
            <a:r>
              <a:rPr lang="en-US" sz="1600" dirty="0"/>
              <a:t>’</a:t>
            </a:r>
            <a:r>
              <a:rPr lang="cy-GB" sz="1600" kern="100" dirty="0">
                <a:effectLst/>
                <a:latin typeface="Aptos" panose="020B0004020202020204" pitchFamily="34" charset="0"/>
                <a:ea typeface="Aptos" panose="020B0004020202020204" pitchFamily="34" charset="0"/>
                <a:cs typeface="Times New Roman" panose="02020603050405020304" pitchFamily="18" charset="0"/>
              </a:rPr>
              <a:t> a ‘Darllen dy Feddwl’ ydy’r gemau effeithiol achos mae’r plant yn ymarfer sgiliau darllen, siarad a gwrando. Felly, dewisais y gemau wahanol hyn yn fy mhecyn 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58974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C91A2-75C3-5FF2-F472-DF5C56782A5A}"/>
            </a:ext>
          </a:extLst>
        </p:cNvPr>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03A2A286-36C0-F86B-C335-55511FC65225}"/>
              </a:ext>
            </a:extLst>
          </p:cNvPr>
          <p:cNvGraphicFramePr>
            <a:graphicFrameLocks noGrp="1"/>
          </p:cNvGraphicFramePr>
          <p:nvPr>
            <p:extLst>
              <p:ext uri="{D42A27DB-BD31-4B8C-83A1-F6EECF244321}">
                <p14:modId xmlns:p14="http://schemas.microsoft.com/office/powerpoint/2010/main" val="1582338768"/>
              </p:ext>
            </p:extLst>
          </p:nvPr>
        </p:nvGraphicFramePr>
        <p:xfrm>
          <a:off x="127819" y="153487"/>
          <a:ext cx="8931961" cy="6283407"/>
        </p:xfrm>
        <a:graphic>
          <a:graphicData uri="http://schemas.openxmlformats.org/drawingml/2006/table">
            <a:tbl>
              <a:tblPr firstRow="1" bandRow="1">
                <a:effectLst/>
                <a:tableStyleId>{5C22544A-7EE6-4342-B048-85BDC9FD1C3A}</a:tableStyleId>
              </a:tblPr>
              <a:tblGrid>
                <a:gridCol w="589731">
                  <a:extLst>
                    <a:ext uri="{9D8B030D-6E8A-4147-A177-3AD203B41FA5}">
                      <a16:colId xmlns:a16="http://schemas.microsoft.com/office/drawing/2014/main" val="4192539880"/>
                    </a:ext>
                  </a:extLst>
                </a:gridCol>
                <a:gridCol w="3086968">
                  <a:extLst>
                    <a:ext uri="{9D8B030D-6E8A-4147-A177-3AD203B41FA5}">
                      <a16:colId xmlns:a16="http://schemas.microsoft.com/office/drawing/2014/main" val="2762080797"/>
                    </a:ext>
                  </a:extLst>
                </a:gridCol>
                <a:gridCol w="2530134">
                  <a:extLst>
                    <a:ext uri="{9D8B030D-6E8A-4147-A177-3AD203B41FA5}">
                      <a16:colId xmlns:a16="http://schemas.microsoft.com/office/drawing/2014/main" val="193370500"/>
                    </a:ext>
                  </a:extLst>
                </a:gridCol>
                <a:gridCol w="2725128">
                  <a:extLst>
                    <a:ext uri="{9D8B030D-6E8A-4147-A177-3AD203B41FA5}">
                      <a16:colId xmlns:a16="http://schemas.microsoft.com/office/drawing/2014/main" val="2558032377"/>
                    </a:ext>
                  </a:extLst>
                </a:gridCol>
              </a:tblGrid>
              <a:tr h="6283407">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cy-GB" sz="1200">
                          <a:solidFill>
                            <a:sysClr val="windowText" lastClr="000000"/>
                          </a:solidFill>
                          <a:latin typeface="Comic Sans MS" panose="030F0902030302020204" pitchFamily="66" charset="0"/>
                        </a:rPr>
                        <a:t>Fy Ardal</a:t>
                      </a:r>
                      <a:endParaRPr lang="en-GB" sz="1200" b="1" u="none" dirty="0">
                        <a:solidFill>
                          <a:sysClr val="windowText" lastClr="000000"/>
                        </a:solidFill>
                        <a:latin typeface="Comic Sans MS" panose="030F0902030302020204" pitchFamily="66" charset="0"/>
                        <a:cs typeface="Dreaming Outloud Pro" pitchFamily="66"/>
                      </a:endParaRPr>
                    </a:p>
                    <a:p>
                      <a:pPr lvl="0" algn="ctr"/>
                      <a:endParaRPr lang="en-GB" sz="1200" b="1" u="none" dirty="0">
                        <a:solidFill>
                          <a:sysClr val="windowText" lastClr="000000"/>
                        </a:solidFill>
                        <a:latin typeface="Comic Sans MS" panose="030F0902030302020204" pitchFamily="66" charset="0"/>
                        <a:cs typeface="Dreaming Outloud Pro" pitchFamily="66"/>
                      </a:endParaRPr>
                    </a:p>
                  </a:txBody>
                  <a:tcPr marL="68580" marR="68580" marT="34290" marB="34290" vert="vert270">
                    <a:lnR w="12700" cap="flat" cmpd="sng" algn="ctr">
                      <a:solidFill>
                        <a:schemeClr val="tx1"/>
                      </a:solidFill>
                      <a:prstDash val="solid"/>
                      <a:round/>
                      <a:headEnd type="none" w="med" len="med"/>
                      <a:tailEnd type="none" w="med" len="med"/>
                    </a:lnR>
                    <a:solidFill>
                      <a:schemeClr val="bg1"/>
                    </a:solidFill>
                  </a:tcPr>
                </a:tc>
                <a:tc>
                  <a:txBody>
                    <a:bodyPr/>
                    <a:lstStyle/>
                    <a:p>
                      <a:pPr lvl="0" algn="ctr"/>
                      <a:r>
                        <a:rPr lang="en-US" sz="1200" b="1" u="sng" kern="1200" dirty="0" err="1">
                          <a:solidFill>
                            <a:sysClr val="windowText" lastClr="000000"/>
                          </a:solidFill>
                          <a:latin typeface="Comic Sans MS" panose="030F0902030302020204" pitchFamily="66" charset="0"/>
                          <a:cs typeface="Dreaming Outloud Pro" pitchFamily="66"/>
                        </a:rPr>
                        <a:t>Ieithoedd</a:t>
                      </a:r>
                      <a:r>
                        <a:rPr lang="en-US" sz="1200" b="1" u="sng" kern="1200" dirty="0">
                          <a:solidFill>
                            <a:sysClr val="windowText" lastClr="000000"/>
                          </a:solidFill>
                          <a:latin typeface="Comic Sans MS" panose="030F0902030302020204" pitchFamily="66" charset="0"/>
                          <a:cs typeface="Dreaming Outloud Pro" pitchFamily="66"/>
                        </a:rPr>
                        <a:t>, </a:t>
                      </a:r>
                      <a:r>
                        <a:rPr lang="en-US" sz="1200" b="1" u="sng" kern="1200" dirty="0" err="1">
                          <a:solidFill>
                            <a:sysClr val="windowText" lastClr="000000"/>
                          </a:solidFill>
                          <a:latin typeface="Comic Sans MS" panose="030F0902030302020204" pitchFamily="66" charset="0"/>
                          <a:cs typeface="Dreaming Outloud Pro" pitchFamily="66"/>
                        </a:rPr>
                        <a:t>Llythrennedd</a:t>
                      </a:r>
                      <a:r>
                        <a:rPr lang="en-US" sz="1200" b="1" u="sng" kern="1200" dirty="0">
                          <a:solidFill>
                            <a:sysClr val="windowText" lastClr="000000"/>
                          </a:solidFill>
                          <a:latin typeface="Comic Sans MS" panose="030F0902030302020204" pitchFamily="66" charset="0"/>
                          <a:cs typeface="Dreaming Outloud Pro" pitchFamily="66"/>
                        </a:rPr>
                        <a:t> a </a:t>
                      </a:r>
                      <a:r>
                        <a:rPr lang="en-US" sz="1200" b="1" u="sng" kern="1200" dirty="0" err="1">
                          <a:solidFill>
                            <a:sysClr val="windowText" lastClr="000000"/>
                          </a:solidFill>
                          <a:latin typeface="Comic Sans MS" panose="030F0902030302020204" pitchFamily="66" charset="0"/>
                          <a:cs typeface="Dreaming Outloud Pro" pitchFamily="66"/>
                        </a:rPr>
                        <a:t>Chyfathrebu</a:t>
                      </a:r>
                      <a:endParaRPr lang="en-US" sz="1200" b="1" u="sng" kern="1200" dirty="0">
                        <a:solidFill>
                          <a:sysClr val="windowText" lastClr="000000"/>
                        </a:solidFill>
                        <a:latin typeface="Comic Sans MS" panose="030F0902030302020204" pitchFamily="66" charset="0"/>
                        <a:cs typeface="Dreaming Outloud Pro" pitchFamily="66"/>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200" b="1" dirty="0" err="1">
                          <a:solidFill>
                            <a:srgbClr val="FF0000"/>
                          </a:solidFill>
                          <a:latin typeface="Comic Sans MS" panose="030F0902030302020204" pitchFamily="66" charset="0"/>
                        </a:rPr>
                        <a:t>Tasg</a:t>
                      </a:r>
                      <a:r>
                        <a:rPr lang="en-US" sz="1200" b="1" dirty="0">
                          <a:solidFill>
                            <a:srgbClr val="FF0000"/>
                          </a:solidFill>
                          <a:latin typeface="Comic Sans MS" panose="030F0902030302020204" pitchFamily="66" charset="0"/>
                        </a:rPr>
                        <a:t> </a:t>
                      </a:r>
                      <a:r>
                        <a:rPr lang="en-US" sz="1200" b="1" dirty="0" err="1">
                          <a:solidFill>
                            <a:srgbClr val="FF0000"/>
                          </a:solidFill>
                          <a:latin typeface="Comic Sans MS" panose="030F0902030302020204" pitchFamily="66" charset="0"/>
                        </a:rPr>
                        <a:t>siarad</a:t>
                      </a:r>
                      <a:r>
                        <a:rPr lang="en-US" sz="1200" b="1" dirty="0">
                          <a:solidFill>
                            <a:srgbClr val="FF0000"/>
                          </a:solidFill>
                          <a:latin typeface="Comic Sans MS" panose="030F0902030302020204" pitchFamily="66" charset="0"/>
                        </a:rPr>
                        <a:t> ac </a:t>
                      </a:r>
                      <a:r>
                        <a:rPr lang="en-US" sz="1200" b="1" dirty="0" err="1">
                          <a:solidFill>
                            <a:srgbClr val="FF0000"/>
                          </a:solidFill>
                          <a:latin typeface="Comic Sans MS" panose="030F0902030302020204" pitchFamily="66" charset="0"/>
                        </a:rPr>
                        <a:t>ysgrifennu</a:t>
                      </a:r>
                      <a:r>
                        <a:rPr lang="en-US" sz="1200" b="1" dirty="0">
                          <a:solidFill>
                            <a:srgbClr val="FF0000"/>
                          </a:solidFill>
                          <a:latin typeface="Comic Sans MS" panose="030F0902030302020204" pitchFamily="66" charset="0"/>
                        </a:rPr>
                        <a:t> </a:t>
                      </a:r>
                      <a:endParaRPr lang="en-US" sz="1200" dirty="0">
                        <a:latin typeface="Comic Sans MS" panose="030F0902030302020204" pitchFamily="66" charset="0"/>
                      </a:endParaRPr>
                    </a:p>
                    <a:p>
                      <a:pPr lvl="0"/>
                      <a:endParaRPr lang="en-US" sz="1200" b="1" u="none" kern="1200" dirty="0">
                        <a:solidFill>
                          <a:schemeClr val="tx1"/>
                        </a:solidFill>
                        <a:latin typeface="Comic Sans MS" panose="030F0902030302020204" pitchFamily="66" charset="0"/>
                        <a:cs typeface="Dreaming Outloud Pro" pitchFamily="66"/>
                      </a:endParaRPr>
                    </a:p>
                    <a:p>
                      <a:pPr lvl="0"/>
                      <a:endParaRPr lang="en-US" sz="1200" b="1" u="none" kern="1200" dirty="0">
                        <a:solidFill>
                          <a:schemeClr val="tx1"/>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none" kern="1200" dirty="0">
                          <a:solidFill>
                            <a:schemeClr val="tx1"/>
                          </a:solidFill>
                          <a:latin typeface="Comic Sans MS" panose="030F0902030302020204" pitchFamily="66" charset="0"/>
                          <a:cs typeface="Dreaming Outloud Pro" pitchFamily="66"/>
                        </a:rPr>
                        <a:t>Thema: </a:t>
                      </a:r>
                      <a:r>
                        <a:rPr lang="en-GB" sz="1200" u="none" kern="100" dirty="0">
                          <a:solidFill>
                            <a:schemeClr val="tx1"/>
                          </a:solidFill>
                          <a:effectLst/>
                          <a:latin typeface="Comic Sans MS" panose="030F0902030302020204" pitchFamily="66" charset="0"/>
                        </a:rPr>
                        <a:t>T</a:t>
                      </a:r>
                      <a:r>
                        <a:rPr lang="en-US" sz="1200" b="0" u="none" dirty="0" err="1">
                          <a:solidFill>
                            <a:schemeClr val="tx1"/>
                          </a:solidFill>
                          <a:latin typeface="Comic Sans MS" panose="030F0902030302020204" pitchFamily="66" charset="0"/>
                          <a:sym typeface="Barlow SemiCondensed Semi-Bold"/>
                        </a:rPr>
                        <a:t>ŷ</a:t>
                      </a:r>
                      <a:r>
                        <a:rPr lang="en-GB" sz="1200" u="none" kern="100" dirty="0">
                          <a:solidFill>
                            <a:schemeClr val="tx1"/>
                          </a:solidFill>
                          <a:effectLst/>
                          <a:latin typeface="Comic Sans MS" panose="030F0902030302020204" pitchFamily="66" charset="0"/>
                        </a:rPr>
                        <a:t> </a:t>
                      </a:r>
                      <a:r>
                        <a:rPr lang="en-GB" sz="1200" u="none" kern="100" dirty="0" err="1">
                          <a:solidFill>
                            <a:schemeClr val="tx1"/>
                          </a:solidFill>
                          <a:effectLst/>
                          <a:latin typeface="Comic Sans MS" panose="030F0902030302020204" pitchFamily="66" charset="0"/>
                        </a:rPr>
                        <a:t>Ar</a:t>
                      </a:r>
                      <a:r>
                        <a:rPr lang="en-GB" sz="1200" u="none" kern="100" dirty="0">
                          <a:solidFill>
                            <a:schemeClr val="tx1"/>
                          </a:solidFill>
                          <a:effectLst/>
                          <a:latin typeface="Comic Sans MS" panose="030F0902030302020204" pitchFamily="66" charset="0"/>
                        </a:rPr>
                        <a:t> Werth</a:t>
                      </a:r>
                      <a:endParaRPr lang="en-US" sz="1200" b="1" u="none" kern="1200" dirty="0">
                        <a:solidFill>
                          <a:schemeClr val="tx1"/>
                        </a:solidFill>
                        <a:latin typeface="Comic Sans MS" panose="030F0902030302020204" pitchFamily="66" charset="0"/>
                        <a:cs typeface="Dreaming Outloud Pro" pitchFamily="66"/>
                      </a:endParaRPr>
                    </a:p>
                    <a:p>
                      <a:pPr lvl="0"/>
                      <a:endParaRPr lang="en-GB" sz="1200" b="1" u="none" kern="1200" dirty="0">
                        <a:solidFill>
                          <a:schemeClr val="tx1"/>
                        </a:solidFill>
                        <a:latin typeface="Comic Sans MS" panose="030F0902030302020204" pitchFamily="66" charset="0"/>
                        <a:cs typeface="Dreaming Outloud Pro" pitchFamily="66"/>
                      </a:endParaRPr>
                    </a:p>
                    <a:p>
                      <a:pPr lvl="0"/>
                      <a:r>
                        <a:rPr lang="en-US" sz="1200" b="1" u="none" kern="1200" dirty="0" err="1">
                          <a:solidFill>
                            <a:schemeClr val="tx1"/>
                          </a:solidFill>
                          <a:latin typeface="Comic Sans MS" panose="030F0902030302020204" pitchFamily="66" charset="0"/>
                          <a:cs typeface="Dreaming Outloud Pro" pitchFamily="66"/>
                        </a:rPr>
                        <a:t>Ffocws</a:t>
                      </a:r>
                      <a:r>
                        <a:rPr lang="en-US" sz="1200" b="1" u="none" kern="1200" dirty="0">
                          <a:solidFill>
                            <a:schemeClr val="tx1"/>
                          </a:solidFill>
                          <a:latin typeface="Comic Sans MS" panose="030F0902030302020204" pitchFamily="66" charset="0"/>
                          <a:cs typeface="Dreaming Outloud Pro" pitchFamily="66"/>
                        </a:rPr>
                        <a:t> </a:t>
                      </a:r>
                      <a:r>
                        <a:rPr lang="en-US" sz="1200" b="1" u="none" kern="1200" dirty="0" err="1">
                          <a:solidFill>
                            <a:schemeClr val="tx1"/>
                          </a:solidFill>
                          <a:latin typeface="Comic Sans MS" panose="030F0902030302020204" pitchFamily="66" charset="0"/>
                          <a:cs typeface="Dreaming Outloud Pro" pitchFamily="66"/>
                        </a:rPr>
                        <a:t>iaith</a:t>
                      </a:r>
                      <a:r>
                        <a:rPr lang="en-US" sz="1200" b="1" u="none" kern="1200" dirty="0">
                          <a:solidFill>
                            <a:schemeClr val="tx1"/>
                          </a:solidFill>
                          <a:latin typeface="Comic Sans MS" panose="030F0902030302020204" pitchFamily="66" charset="0"/>
                          <a:cs typeface="Dreaming Outloud Pro" pitchFamily="66"/>
                        </a:rPr>
                        <a:t>/</a:t>
                      </a:r>
                      <a:r>
                        <a:rPr lang="en-GB" sz="1200" b="1" u="none" kern="1200" dirty="0">
                          <a:solidFill>
                            <a:schemeClr val="tx1"/>
                          </a:solidFill>
                          <a:latin typeface="Comic Sans MS" panose="030F0902030302020204" pitchFamily="66" charset="0"/>
                          <a:cs typeface="Dreaming Outloud Pro" pitchFamily="66"/>
                        </a:rPr>
                        <a:t> </a:t>
                      </a:r>
                      <a:r>
                        <a:rPr lang="en-US" sz="1200" b="1" u="none" kern="1200" dirty="0" err="1">
                          <a:solidFill>
                            <a:schemeClr val="tx1"/>
                          </a:solidFill>
                          <a:latin typeface="Comic Sans MS" panose="030F0902030302020204" pitchFamily="66" charset="0"/>
                          <a:cs typeface="Dreaming Outloud Pro" pitchFamily="66"/>
                        </a:rPr>
                        <a:t>Patrwm</a:t>
                      </a:r>
                      <a:r>
                        <a:rPr lang="en-US" sz="1200" b="1" u="none" kern="1200" dirty="0">
                          <a:solidFill>
                            <a:schemeClr val="tx1"/>
                          </a:solidFill>
                          <a:latin typeface="Comic Sans MS" panose="030F0902030302020204" pitchFamily="66" charset="0"/>
                          <a:cs typeface="Dreaming Outloud Pro" pitchFamily="66"/>
                        </a:rPr>
                        <a:t> / </a:t>
                      </a:r>
                      <a:r>
                        <a:rPr lang="en-US" sz="1200" b="1" u="none" kern="1200" dirty="0" err="1">
                          <a:solidFill>
                            <a:schemeClr val="tx1"/>
                          </a:solidFill>
                          <a:latin typeface="Comic Sans MS" panose="030F0902030302020204" pitchFamily="66" charset="0"/>
                          <a:cs typeface="Dreaming Outloud Pro" pitchFamily="66"/>
                        </a:rPr>
                        <a:t>Patrymau</a:t>
                      </a:r>
                      <a:r>
                        <a:rPr lang="en-US" sz="1200" b="1" u="none" kern="1200" dirty="0">
                          <a:solidFill>
                            <a:schemeClr val="tx1"/>
                          </a:solidFill>
                          <a:latin typeface="Comic Sans MS" panose="030F0902030302020204" pitchFamily="66" charset="0"/>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u="none" kern="100" dirty="0">
                        <a:solidFill>
                          <a:schemeClr val="tx1"/>
                        </a:solidFill>
                        <a:effectLst/>
                        <a:latin typeface="Comic Sans MS" panose="030F09020303020202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kern="100" dirty="0">
                          <a:solidFill>
                            <a:schemeClr val="tx1"/>
                          </a:solidFill>
                          <a:effectLst/>
                          <a:latin typeface="Comic Sans MS" panose="030F0902030302020204" pitchFamily="66" charset="0"/>
                        </a:rPr>
                        <a:t>Ble </a:t>
                      </a:r>
                      <a:r>
                        <a:rPr lang="en-GB" sz="1200" u="none" kern="100" dirty="0" err="1">
                          <a:solidFill>
                            <a:schemeClr val="tx1"/>
                          </a:solidFill>
                          <a:effectLst/>
                          <a:latin typeface="Comic Sans MS" panose="030F0902030302020204" pitchFamily="66" charset="0"/>
                        </a:rPr>
                        <a:t>mae’r</a:t>
                      </a:r>
                      <a:r>
                        <a:rPr lang="en-GB" sz="1200" u="none" kern="100" dirty="0">
                          <a:solidFill>
                            <a:schemeClr val="tx1"/>
                          </a:solidFill>
                          <a:effectLst/>
                          <a:latin typeface="Comic Sans MS" panose="030F0902030302020204" pitchFamily="66" charset="0"/>
                        </a:rPr>
                        <a:t> </a:t>
                      </a:r>
                      <a:r>
                        <a:rPr lang="en-US" sz="1200" b="0" u="none" dirty="0" err="1">
                          <a:solidFill>
                            <a:schemeClr val="tx1"/>
                          </a:solidFill>
                          <a:latin typeface="Comic Sans MS" panose="030F0902030302020204" pitchFamily="66" charset="0"/>
                          <a:sym typeface="Barlow SemiCondensed Semi-Bold"/>
                        </a:rPr>
                        <a:t>tŷ</a:t>
                      </a:r>
                      <a:r>
                        <a:rPr lang="en-GB" sz="1200" u="none" kern="100" dirty="0">
                          <a:solidFill>
                            <a:schemeClr val="tx1"/>
                          </a:solidFill>
                          <a:effectLst/>
                          <a:latin typeface="Comic Sans MS" panose="030F0902030302020204" pitchFamily="66" charset="0"/>
                        </a:rPr>
                        <a:t>?</a:t>
                      </a:r>
                      <a:endParaRPr lang="en-GB" sz="12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kern="100" dirty="0" err="1">
                          <a:solidFill>
                            <a:schemeClr val="tx1"/>
                          </a:solidFill>
                          <a:effectLst/>
                          <a:latin typeface="Comic Sans MS" panose="030F0902030302020204" pitchFamily="66" charset="0"/>
                        </a:rPr>
                        <a:t>Mae’r</a:t>
                      </a:r>
                      <a:r>
                        <a:rPr lang="en-GB" sz="1200" b="0" kern="100" dirty="0">
                          <a:solidFill>
                            <a:schemeClr val="tx1"/>
                          </a:solidFill>
                          <a:effectLst/>
                          <a:latin typeface="Comic Sans MS" panose="030F0902030302020204" pitchFamily="66" charset="0"/>
                        </a:rPr>
                        <a:t> </a:t>
                      </a:r>
                      <a:r>
                        <a:rPr lang="en-US" sz="1200" b="0" u="none" dirty="0" err="1">
                          <a:solidFill>
                            <a:schemeClr val="tx1"/>
                          </a:solidFill>
                          <a:latin typeface="Comic Sans MS" panose="030F0902030302020204" pitchFamily="66" charset="0"/>
                          <a:sym typeface="Barlow SemiCondensed Semi-Bold"/>
                        </a:rPr>
                        <a:t>tŷ</a:t>
                      </a:r>
                      <a:r>
                        <a:rPr lang="en-US" sz="1200" b="0" u="none" dirty="0">
                          <a:solidFill>
                            <a:schemeClr val="tx1"/>
                          </a:solidFill>
                          <a:latin typeface="Comic Sans MS" panose="030F0902030302020204" pitchFamily="66" charset="0"/>
                          <a:sym typeface="Barlow SemiCondensed Semi-Bold"/>
                        </a:rPr>
                        <a:t> </a:t>
                      </a:r>
                      <a:r>
                        <a:rPr lang="en-US" sz="1200" b="0" u="none" dirty="0" err="1">
                          <a:solidFill>
                            <a:schemeClr val="tx1"/>
                          </a:solidFill>
                          <a:latin typeface="Comic Sans MS" panose="030F0902030302020204" pitchFamily="66" charset="0"/>
                          <a:sym typeface="Barlow SemiCondensed Semi-Bold"/>
                        </a:rPr>
                        <a:t>yn</a:t>
                      </a:r>
                      <a:r>
                        <a:rPr lang="en-US" sz="1200" b="0" u="none" dirty="0">
                          <a:solidFill>
                            <a:schemeClr val="tx1"/>
                          </a:solidFill>
                          <a:latin typeface="Comic Sans MS" panose="030F0902030302020204" pitchFamily="66" charset="0"/>
                          <a:sym typeface="Barlow SemiCondensed Semi-Bold"/>
                        </a:rPr>
                        <a:t>…</a:t>
                      </a:r>
                      <a:endParaRPr lang="en-GB" sz="1200" b="0" kern="100" dirty="0">
                        <a:solidFill>
                          <a:schemeClr val="tx1"/>
                        </a:solidFill>
                        <a:effectLst/>
                        <a:latin typeface="Comic Sans MS" panose="030F0902030302020204" pitchFamily="66" charset="0"/>
                        <a:cs typeface="Times New Roman" panose="02020603050405020304" pitchFamily="18" charset="0"/>
                      </a:endParaRPr>
                    </a:p>
                    <a:p>
                      <a:pPr lvl="0"/>
                      <a:endParaRPr lang="en-US" sz="1200" b="1" u="none" kern="1200" dirty="0">
                        <a:solidFill>
                          <a:schemeClr val="tx1"/>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none" kern="1200" dirty="0">
                          <a:solidFill>
                            <a:schemeClr val="tx1"/>
                          </a:solidFill>
                          <a:latin typeface="Comic Sans MS" panose="030F0902030302020204" pitchFamily="66" charset="0"/>
                          <a:cs typeface="Dreaming Outloud Pro" pitchFamily="66"/>
                        </a:rPr>
                        <a:t>Oes ___ </a:t>
                      </a:r>
                      <a:r>
                        <a:rPr lang="en-US" sz="1200" b="1" u="none" kern="1200" dirty="0" err="1">
                          <a:solidFill>
                            <a:schemeClr val="tx1"/>
                          </a:solidFill>
                          <a:latin typeface="Comic Sans MS" panose="030F0902030302020204" pitchFamily="66" charset="0"/>
                          <a:cs typeface="Dreaming Outloud Pro" pitchFamily="66"/>
                        </a:rPr>
                        <a:t>yn</a:t>
                      </a:r>
                      <a:r>
                        <a:rPr lang="en-US" sz="1200" b="1" u="none" kern="1200" dirty="0">
                          <a:solidFill>
                            <a:schemeClr val="tx1"/>
                          </a:solidFill>
                          <a:latin typeface="Comic Sans MS" panose="030F0902030302020204" pitchFamily="66" charset="0"/>
                          <a:cs typeface="Dreaming Outloud Pro" pitchFamily="66"/>
                        </a:rPr>
                        <a:t> y </a:t>
                      </a:r>
                      <a:r>
                        <a:rPr lang="en-US" sz="1200" b="0" u="none" dirty="0" err="1">
                          <a:solidFill>
                            <a:schemeClr val="tx1"/>
                          </a:solidFill>
                          <a:latin typeface="Comic Sans MS" panose="030F0902030302020204" pitchFamily="66" charset="0"/>
                          <a:sym typeface="Barlow SemiCondensed Semi-Bold"/>
                        </a:rPr>
                        <a:t>tŷ</a:t>
                      </a:r>
                      <a:r>
                        <a:rPr lang="en-GB" sz="1200" u="none" kern="100" dirty="0">
                          <a:solidFill>
                            <a:schemeClr val="tx1"/>
                          </a:solidFill>
                          <a:effectLst/>
                          <a:latin typeface="Comic Sans MS" panose="030F0902030302020204" pitchFamily="66" charset="0"/>
                        </a:rPr>
                        <a:t>?</a:t>
                      </a:r>
                      <a:endParaRPr lang="en-GB" sz="12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none" kern="1200" dirty="0">
                          <a:solidFill>
                            <a:schemeClr val="tx1"/>
                          </a:solidFill>
                          <a:latin typeface="Comic Sans MS" panose="030F0902030302020204" pitchFamily="66" charset="0"/>
                          <a:cs typeface="Dreaming Outloud Pro" pitchFamily="66"/>
                        </a:rPr>
                        <a:t>Oes, </a:t>
                      </a:r>
                      <a:r>
                        <a:rPr lang="en-US" sz="1200" b="1" u="none" kern="1200" dirty="0" err="1">
                          <a:solidFill>
                            <a:schemeClr val="tx1"/>
                          </a:solidFill>
                          <a:latin typeface="Comic Sans MS" panose="030F0902030302020204" pitchFamily="66" charset="0"/>
                          <a:cs typeface="Dreaming Outloud Pro" pitchFamily="66"/>
                        </a:rPr>
                        <a:t>mae</a:t>
                      </a:r>
                      <a:r>
                        <a:rPr lang="en-US" sz="1200" b="1" u="none" kern="1200" dirty="0">
                          <a:solidFill>
                            <a:schemeClr val="tx1"/>
                          </a:solidFill>
                          <a:latin typeface="Comic Sans MS" panose="030F0902030302020204" pitchFamily="66" charset="0"/>
                          <a:cs typeface="Dreaming Outloud Pro" pitchFamily="66"/>
                        </a:rPr>
                        <a:t> un </a:t>
                      </a:r>
                      <a:r>
                        <a:rPr lang="en-US" sz="1200" b="1" u="none" kern="1200" dirty="0" err="1">
                          <a:solidFill>
                            <a:schemeClr val="tx1"/>
                          </a:solidFill>
                          <a:latin typeface="Comic Sans MS" panose="030F0902030302020204" pitchFamily="66" charset="0"/>
                          <a:cs typeface="Dreaming Outloud Pro" pitchFamily="66"/>
                        </a:rPr>
                        <a:t>gegin</a:t>
                      </a:r>
                      <a:r>
                        <a:rPr lang="en-US" sz="1200" b="1" u="none" kern="1200" dirty="0">
                          <a:solidFill>
                            <a:schemeClr val="tx1"/>
                          </a:solidFill>
                          <a:latin typeface="Comic Sans MS" panose="030F0902030302020204" pitchFamily="66" charset="0"/>
                          <a:cs typeface="Dreaming Outloud Pro" pitchFamily="66"/>
                        </a:rPr>
                        <a:t> </a:t>
                      </a:r>
                      <a:r>
                        <a:rPr lang="en-US" sz="1200" b="1" u="none" kern="1200" dirty="0" err="1">
                          <a:solidFill>
                            <a:schemeClr val="tx1"/>
                          </a:solidFill>
                          <a:latin typeface="Comic Sans MS" panose="030F0902030302020204" pitchFamily="66" charset="0"/>
                          <a:cs typeface="Dreaming Outloud Pro" pitchFamily="66"/>
                        </a:rPr>
                        <a:t>yn</a:t>
                      </a:r>
                      <a:r>
                        <a:rPr lang="en-US" sz="1200" b="1" u="none" kern="1200" dirty="0">
                          <a:solidFill>
                            <a:schemeClr val="tx1"/>
                          </a:solidFill>
                          <a:latin typeface="Comic Sans MS" panose="030F0902030302020204" pitchFamily="66" charset="0"/>
                          <a:cs typeface="Dreaming Outloud Pro" pitchFamily="66"/>
                        </a:rPr>
                        <a:t> y </a:t>
                      </a:r>
                      <a:r>
                        <a:rPr lang="en-US" sz="1200" b="0" u="none" dirty="0" err="1">
                          <a:solidFill>
                            <a:schemeClr val="tx1"/>
                          </a:solidFill>
                          <a:latin typeface="Comic Sans MS" panose="030F0902030302020204" pitchFamily="66" charset="0"/>
                          <a:sym typeface="Barlow SemiCondensed Semi-Bold"/>
                        </a:rPr>
                        <a:t>tŷ</a:t>
                      </a:r>
                      <a:r>
                        <a:rPr lang="en-GB" sz="1200" b="0" u="none" kern="100" dirty="0">
                          <a:solidFill>
                            <a:schemeClr val="tx1"/>
                          </a:solidFill>
                          <a:effectLst/>
                          <a:latin typeface="Comic Sans MS" panose="030F0902030302020204" pitchFamily="66" charset="0"/>
                          <a:sym typeface="Barlow SemiCondensed Semi-Bold"/>
                        </a:rPr>
                        <a:t>.</a:t>
                      </a:r>
                      <a:endParaRPr lang="en-US" sz="1200" b="1" u="none" kern="1200" dirty="0">
                        <a:solidFill>
                          <a:schemeClr val="tx1"/>
                        </a:solidFill>
                        <a:latin typeface="Comic Sans MS" panose="030F0902030302020204" pitchFamily="66" charset="0"/>
                        <a:cs typeface="Dreaming Outloud Pro" pitchFamily="66"/>
                      </a:endParaRPr>
                    </a:p>
                    <a:p>
                      <a:pPr lvl="0"/>
                      <a:endParaRPr lang="en-US" sz="1200" b="1" u="none" kern="1200" dirty="0">
                        <a:solidFill>
                          <a:schemeClr val="tx1"/>
                        </a:solidFill>
                        <a:latin typeface="Comic Sans MS" panose="030F0902030302020204" pitchFamily="66" charset="0"/>
                        <a:cs typeface="Dreaming Outloud Pro" pitchFamily="66"/>
                      </a:endParaRPr>
                    </a:p>
                    <a:p>
                      <a:pPr lvl="0"/>
                      <a:r>
                        <a:rPr lang="en-US" sz="1200" b="1" u="none" kern="1200" dirty="0" err="1">
                          <a:solidFill>
                            <a:schemeClr val="tx1"/>
                          </a:solidFill>
                          <a:latin typeface="Comic Sans MS" panose="030F0902030302020204" pitchFamily="66" charset="0"/>
                          <a:cs typeface="Dreaming Outloud Pro" pitchFamily="66"/>
                        </a:rPr>
                        <a:t>Geirfa</a:t>
                      </a:r>
                      <a:r>
                        <a:rPr lang="en-US" sz="1200" b="1" u="none" kern="1200" dirty="0">
                          <a:solidFill>
                            <a:schemeClr val="tx1"/>
                          </a:solidFill>
                          <a:latin typeface="Comic Sans MS" panose="030F0902030302020204" pitchFamily="66" charset="0"/>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kern="100" dirty="0">
                          <a:solidFill>
                            <a:schemeClr val="accent1">
                              <a:lumMod val="60000"/>
                              <a:lumOff val="40000"/>
                            </a:schemeClr>
                          </a:solidFill>
                          <a:effectLst/>
                          <a:latin typeface="Comic Sans MS" panose="030F0902030302020204" pitchFamily="66" charset="0"/>
                          <a:cs typeface="Times New Roman" panose="02020603050405020304" pitchFamily="18" charset="0"/>
                        </a:rPr>
                        <a:t>y </a:t>
                      </a:r>
                      <a:r>
                        <a:rPr lang="en-GB" sz="1200" b="0" u="none" kern="100" dirty="0" err="1">
                          <a:solidFill>
                            <a:schemeClr val="accent1">
                              <a:lumMod val="60000"/>
                              <a:lumOff val="40000"/>
                            </a:schemeClr>
                          </a:solidFill>
                          <a:effectLst/>
                          <a:latin typeface="Comic Sans MS" panose="030F0902030302020204" pitchFamily="66" charset="0"/>
                          <a:cs typeface="Times New Roman" panose="02020603050405020304" pitchFamily="18" charset="0"/>
                        </a:rPr>
                        <a:t>bwythyn</a:t>
                      </a:r>
                      <a:r>
                        <a:rPr lang="en-GB" sz="1200" b="0" u="none" kern="100" dirty="0">
                          <a:solidFill>
                            <a:schemeClr val="accent1">
                              <a:lumMod val="60000"/>
                              <a:lumOff val="40000"/>
                            </a:schemeClr>
                          </a:solidFill>
                          <a:effectLst/>
                          <a:latin typeface="Comic Sans MS" panose="030F0902030302020204" pitchFamily="66" charset="0"/>
                          <a:cs typeface="Times New Roman" panose="02020603050405020304" pitchFamily="18" charset="0"/>
                        </a:rPr>
                        <a:t>, y </a:t>
                      </a:r>
                      <a:r>
                        <a:rPr lang="en-GB" sz="1200" b="0" u="none" kern="100" dirty="0" err="1">
                          <a:solidFill>
                            <a:schemeClr val="accent1">
                              <a:lumMod val="60000"/>
                              <a:lumOff val="40000"/>
                            </a:schemeClr>
                          </a:solidFill>
                          <a:effectLst/>
                          <a:latin typeface="Comic Sans MS" panose="030F0902030302020204" pitchFamily="66" charset="0"/>
                          <a:cs typeface="Times New Roman" panose="02020603050405020304" pitchFamily="18" charset="0"/>
                        </a:rPr>
                        <a:t>byngalo</a:t>
                      </a:r>
                      <a:r>
                        <a:rPr lang="en-GB" sz="1200" b="0" u="none" kern="100" dirty="0">
                          <a:solidFill>
                            <a:schemeClr val="accent1">
                              <a:lumMod val="60000"/>
                              <a:lumOff val="40000"/>
                            </a:schemeClr>
                          </a:solidFill>
                          <a:effectLst/>
                          <a:latin typeface="Comic Sans MS" panose="030F0902030302020204" pitchFamily="66" charset="0"/>
                          <a:cs typeface="Times New Roman" panose="02020603050405020304" pitchFamily="18" charset="0"/>
                        </a:rPr>
                        <a:t>, </a:t>
                      </a:r>
                      <a:r>
                        <a:rPr lang="en-GB" sz="1200" b="0" u="none" kern="100" dirty="0">
                          <a:solidFill>
                            <a:schemeClr val="accent5">
                              <a:lumMod val="60000"/>
                              <a:lumOff val="40000"/>
                            </a:schemeClr>
                          </a:solidFill>
                          <a:effectLst/>
                          <a:latin typeface="Comic Sans MS" panose="030F0902030302020204" pitchFamily="66" charset="0"/>
                          <a:cs typeface="Times New Roman" panose="02020603050405020304" pitchFamily="18" charset="0"/>
                        </a:rPr>
                        <a:t>y </a:t>
                      </a:r>
                      <a:r>
                        <a:rPr lang="en-GB" sz="1200" b="0" u="none" kern="100" dirty="0" err="1">
                          <a:solidFill>
                            <a:schemeClr val="accent5">
                              <a:lumMod val="60000"/>
                              <a:lumOff val="40000"/>
                            </a:schemeClr>
                          </a:solidFill>
                          <a:effectLst/>
                          <a:latin typeface="Comic Sans MS" panose="030F0902030302020204" pitchFamily="66" charset="0"/>
                          <a:cs typeface="Times New Roman" panose="02020603050405020304" pitchFamily="18" charset="0"/>
                        </a:rPr>
                        <a:t>fflat</a:t>
                      </a:r>
                      <a:r>
                        <a:rPr lang="en-GB" sz="1200" b="0" u="none" kern="100" dirty="0">
                          <a:solidFill>
                            <a:schemeClr val="accent5">
                              <a:lumMod val="60000"/>
                              <a:lumOff val="40000"/>
                            </a:schemeClr>
                          </a:solidFill>
                          <a:effectLst/>
                          <a:latin typeface="Comic Sans MS" panose="030F0902030302020204" pitchFamily="66" charset="0"/>
                          <a:cs typeface="Times New Roman" panose="02020603050405020304" pitchFamily="18" charset="0"/>
                        </a:rPr>
                        <a:t>, </a:t>
                      </a:r>
                      <a:r>
                        <a:rPr lang="en-GB" sz="1200" b="0" u="none" kern="100" dirty="0">
                          <a:solidFill>
                            <a:schemeClr val="accent1">
                              <a:lumMod val="60000"/>
                              <a:lumOff val="40000"/>
                            </a:schemeClr>
                          </a:solidFill>
                          <a:effectLst/>
                          <a:latin typeface="Comic Sans MS" panose="030F0902030302020204" pitchFamily="66" charset="0"/>
                          <a:cs typeface="Times New Roman" panose="02020603050405020304" pitchFamily="18" charset="0"/>
                        </a:rPr>
                        <a:t>y </a:t>
                      </a:r>
                      <a:r>
                        <a:rPr lang="en-US" sz="1200" b="0" u="none" dirty="0" err="1">
                          <a:solidFill>
                            <a:schemeClr val="accent1">
                              <a:lumMod val="60000"/>
                              <a:lumOff val="40000"/>
                            </a:schemeClr>
                          </a:solidFill>
                          <a:latin typeface="Comic Sans MS" panose="030F0902030302020204" pitchFamily="66" charset="0"/>
                          <a:sym typeface="Barlow SemiCondensed Semi-Bold"/>
                        </a:rPr>
                        <a:t>tŷ</a:t>
                      </a:r>
                      <a:r>
                        <a:rPr lang="en-US" sz="1200" b="0" u="none" dirty="0">
                          <a:solidFill>
                            <a:schemeClr val="accent1">
                              <a:lumMod val="60000"/>
                              <a:lumOff val="40000"/>
                            </a:schemeClr>
                          </a:solidFill>
                          <a:latin typeface="Comic Sans MS" panose="030F0902030302020204" pitchFamily="66" charset="0"/>
                          <a:sym typeface="Barlow SemiCondensed Semi-Bold"/>
                        </a:rPr>
                        <a:t> </a:t>
                      </a:r>
                      <a:r>
                        <a:rPr lang="en-US" sz="1200" b="0" u="none" dirty="0" err="1">
                          <a:solidFill>
                            <a:schemeClr val="accent1">
                              <a:lumMod val="60000"/>
                              <a:lumOff val="40000"/>
                            </a:schemeClr>
                          </a:solidFill>
                          <a:latin typeface="Comic Sans MS" panose="030F0902030302020204" pitchFamily="66" charset="0"/>
                          <a:sym typeface="Barlow SemiCondensed Semi-Bold"/>
                        </a:rPr>
                        <a:t>ar</a:t>
                      </a:r>
                      <a:r>
                        <a:rPr lang="en-US" sz="1200" b="0" u="none" dirty="0">
                          <a:solidFill>
                            <a:schemeClr val="accent1">
                              <a:lumMod val="60000"/>
                              <a:lumOff val="40000"/>
                            </a:schemeClr>
                          </a:solidFill>
                          <a:latin typeface="Comic Sans MS" panose="030F0902030302020204" pitchFamily="66" charset="0"/>
                          <a:sym typeface="Barlow SemiCondensed Semi-Bold"/>
                        </a:rPr>
                        <a:t> </a:t>
                      </a:r>
                      <a:r>
                        <a:rPr lang="en-US" sz="1200" b="0" u="none" dirty="0" err="1">
                          <a:solidFill>
                            <a:schemeClr val="accent1">
                              <a:lumMod val="60000"/>
                              <a:lumOff val="40000"/>
                            </a:schemeClr>
                          </a:solidFill>
                          <a:latin typeface="Comic Sans MS" panose="030F0902030302020204" pitchFamily="66" charset="0"/>
                          <a:sym typeface="Barlow SemiCondensed Semi-Bold"/>
                        </a:rPr>
                        <a:t>wahân</a:t>
                      </a:r>
                      <a:r>
                        <a:rPr lang="en-US" sz="1200" b="0" u="none" dirty="0">
                          <a:solidFill>
                            <a:schemeClr val="accent1">
                              <a:lumMod val="60000"/>
                              <a:lumOff val="40000"/>
                            </a:schemeClr>
                          </a:solidFill>
                          <a:latin typeface="Comic Sans MS" panose="030F0902030302020204" pitchFamily="66" charset="0"/>
                          <a:sym typeface="Barlow SemiCondensed Semi-Bold"/>
                        </a:rPr>
                        <a:t>, y </a:t>
                      </a:r>
                      <a:r>
                        <a:rPr lang="en-US" sz="1200" b="0" u="none" dirty="0" err="1">
                          <a:solidFill>
                            <a:schemeClr val="accent1">
                              <a:lumMod val="60000"/>
                              <a:lumOff val="40000"/>
                            </a:schemeClr>
                          </a:solidFill>
                          <a:latin typeface="Comic Sans MS" panose="030F0902030302020204" pitchFamily="66" charset="0"/>
                          <a:sym typeface="Barlow SemiCondensed Semi-Bold"/>
                        </a:rPr>
                        <a:t>tŷ</a:t>
                      </a:r>
                      <a:r>
                        <a:rPr lang="en-US" sz="1200" b="0" u="none" dirty="0">
                          <a:solidFill>
                            <a:schemeClr val="accent1">
                              <a:lumMod val="60000"/>
                              <a:lumOff val="40000"/>
                            </a:schemeClr>
                          </a:solidFill>
                          <a:latin typeface="Comic Sans MS" panose="030F0902030302020204" pitchFamily="66" charset="0"/>
                          <a:sym typeface="Barlow SemiCondensed Semi-Bold"/>
                        </a:rPr>
                        <a:t> </a:t>
                      </a:r>
                      <a:r>
                        <a:rPr lang="en-US" sz="1200" b="0" u="none" dirty="0" err="1">
                          <a:solidFill>
                            <a:schemeClr val="accent1">
                              <a:lumMod val="60000"/>
                              <a:lumOff val="40000"/>
                            </a:schemeClr>
                          </a:solidFill>
                          <a:latin typeface="Comic Sans MS" panose="030F0902030302020204" pitchFamily="66" charset="0"/>
                          <a:sym typeface="Barlow SemiCondensed Semi-Bold"/>
                        </a:rPr>
                        <a:t>pâr</a:t>
                      </a:r>
                      <a:r>
                        <a:rPr lang="en-US" sz="1200" b="0" u="none" dirty="0">
                          <a:solidFill>
                            <a:schemeClr val="accent1">
                              <a:lumMod val="60000"/>
                              <a:lumOff val="40000"/>
                            </a:schemeClr>
                          </a:solidFill>
                          <a:latin typeface="Comic Sans MS" panose="030F0902030302020204" pitchFamily="66" charset="0"/>
                          <a:sym typeface="Barlow SemiCondensed Semi-Bold"/>
                        </a:rPr>
                        <a:t>, y </a:t>
                      </a:r>
                      <a:r>
                        <a:rPr lang="en-US" sz="1200" b="0" u="none" dirty="0" err="1">
                          <a:solidFill>
                            <a:schemeClr val="accent1">
                              <a:lumMod val="60000"/>
                              <a:lumOff val="40000"/>
                            </a:schemeClr>
                          </a:solidFill>
                          <a:latin typeface="Comic Sans MS" panose="030F0902030302020204" pitchFamily="66" charset="0"/>
                          <a:sym typeface="Barlow SemiCondensed Semi-Bold"/>
                        </a:rPr>
                        <a:t>tŷ</a:t>
                      </a:r>
                      <a:r>
                        <a:rPr lang="en-US" sz="1200" b="0" u="none" dirty="0">
                          <a:solidFill>
                            <a:schemeClr val="accent1">
                              <a:lumMod val="60000"/>
                              <a:lumOff val="40000"/>
                            </a:schemeClr>
                          </a:solidFill>
                          <a:latin typeface="Comic Sans MS" panose="030F0902030302020204" pitchFamily="66" charset="0"/>
                          <a:sym typeface="Barlow SemiCondensed Semi-Bold"/>
                        </a:rPr>
                        <a:t> teras</a:t>
                      </a:r>
                      <a:r>
                        <a:rPr lang="en-GB" sz="1200" b="0" u="none" kern="100" dirty="0">
                          <a:solidFill>
                            <a:schemeClr val="accent1">
                              <a:lumMod val="60000"/>
                              <a:lumOff val="40000"/>
                            </a:schemeClr>
                          </a:solidFill>
                          <a:effectLst/>
                          <a:latin typeface="Comic Sans MS" panose="030F0902030302020204" pitchFamily="66" charset="0"/>
                          <a:cs typeface="Times New Roman" panose="02020603050405020304" pitchFamily="18" charset="0"/>
                          <a:sym typeface="Barlow SemiCondensed Semi-Bold"/>
                        </a:rPr>
                        <a:t>.</a:t>
                      </a:r>
                      <a:endParaRPr lang="en-GB" sz="1200" u="none" kern="100" dirty="0">
                        <a:solidFill>
                          <a:schemeClr val="accent1">
                            <a:lumMod val="60000"/>
                            <a:lumOff val="40000"/>
                          </a:schemeClr>
                        </a:solidFill>
                        <a:effectLst/>
                        <a:latin typeface="Comic Sans MS" panose="030F0902030302020204" pitchFamily="66" charset="0"/>
                        <a:cs typeface="Times New Roman" panose="02020603050405020304" pitchFamily="18" charset="0"/>
                      </a:endParaRPr>
                    </a:p>
                    <a:p>
                      <a:r>
                        <a:rPr lang="en-US" sz="1200" dirty="0" err="1">
                          <a:solidFill>
                            <a:schemeClr val="accent5">
                              <a:lumMod val="40000"/>
                              <a:lumOff val="60000"/>
                            </a:schemeClr>
                          </a:solidFill>
                          <a:latin typeface="Comic Sans MS" panose="030F0902030302020204" pitchFamily="66" charset="0"/>
                        </a:rPr>
                        <a:t>Cegin</a:t>
                      </a:r>
                      <a:r>
                        <a:rPr lang="en-US" sz="1200" dirty="0">
                          <a:solidFill>
                            <a:schemeClr val="accent5">
                              <a:lumMod val="40000"/>
                              <a:lumOff val="60000"/>
                            </a:schemeClr>
                          </a:solidFill>
                          <a:latin typeface="Comic Sans MS" panose="030F0902030302020204" pitchFamily="66" charset="0"/>
                        </a:rPr>
                        <a:t>, </a:t>
                      </a:r>
                      <a:r>
                        <a:rPr lang="en-US" sz="1200" dirty="0" err="1">
                          <a:solidFill>
                            <a:schemeClr val="accent5">
                              <a:lumMod val="40000"/>
                              <a:lumOff val="60000"/>
                            </a:schemeClr>
                          </a:solidFill>
                          <a:latin typeface="Comic Sans MS" panose="030F0902030302020204" pitchFamily="66" charset="0"/>
                        </a:rPr>
                        <a:t>ystafell</a:t>
                      </a:r>
                      <a:r>
                        <a:rPr lang="en-US" sz="1200" dirty="0">
                          <a:solidFill>
                            <a:schemeClr val="accent5">
                              <a:lumMod val="40000"/>
                              <a:lumOff val="60000"/>
                            </a:schemeClr>
                          </a:solidFill>
                          <a:latin typeface="Comic Sans MS" panose="030F0902030302020204" pitchFamily="66" charset="0"/>
                        </a:rPr>
                        <a:t> </a:t>
                      </a:r>
                      <a:r>
                        <a:rPr lang="en-US" sz="1200" dirty="0" err="1">
                          <a:solidFill>
                            <a:schemeClr val="accent5">
                              <a:lumMod val="40000"/>
                              <a:lumOff val="60000"/>
                            </a:schemeClr>
                          </a:solidFill>
                          <a:latin typeface="Comic Sans MS" panose="030F0902030302020204" pitchFamily="66" charset="0"/>
                        </a:rPr>
                        <a:t>wely</a:t>
                      </a:r>
                      <a:r>
                        <a:rPr lang="en-US" sz="1200" dirty="0">
                          <a:solidFill>
                            <a:schemeClr val="accent5">
                              <a:lumMod val="40000"/>
                              <a:lumOff val="60000"/>
                            </a:schemeClr>
                          </a:solidFill>
                          <a:latin typeface="Comic Sans MS" panose="030F0902030302020204" pitchFamily="66" charset="0"/>
                        </a:rPr>
                        <a:t>, </a:t>
                      </a:r>
                      <a:r>
                        <a:rPr lang="en-US" sz="1200" dirty="0" err="1">
                          <a:solidFill>
                            <a:schemeClr val="accent5">
                              <a:lumMod val="40000"/>
                              <a:lumOff val="60000"/>
                            </a:schemeClr>
                          </a:solidFill>
                          <a:latin typeface="Comic Sans MS" panose="030F0902030302020204" pitchFamily="66" charset="0"/>
                        </a:rPr>
                        <a:t>ystafell</a:t>
                      </a:r>
                      <a:r>
                        <a:rPr lang="en-US" sz="1200" dirty="0">
                          <a:solidFill>
                            <a:schemeClr val="accent5">
                              <a:lumMod val="40000"/>
                              <a:lumOff val="60000"/>
                            </a:schemeClr>
                          </a:solidFill>
                          <a:latin typeface="Comic Sans MS" panose="030F0902030302020204" pitchFamily="66" charset="0"/>
                        </a:rPr>
                        <a:t> </a:t>
                      </a:r>
                      <a:r>
                        <a:rPr lang="en-US" sz="1200" dirty="0" err="1">
                          <a:solidFill>
                            <a:schemeClr val="accent5">
                              <a:lumMod val="40000"/>
                              <a:lumOff val="60000"/>
                            </a:schemeClr>
                          </a:solidFill>
                          <a:latin typeface="Comic Sans MS" panose="030F0902030302020204" pitchFamily="66" charset="0"/>
                        </a:rPr>
                        <a:t>fwyta</a:t>
                      </a:r>
                      <a:r>
                        <a:rPr lang="en-US" sz="1200" dirty="0">
                          <a:solidFill>
                            <a:schemeClr val="accent5">
                              <a:lumMod val="40000"/>
                              <a:lumOff val="60000"/>
                            </a:schemeClr>
                          </a:solidFill>
                          <a:latin typeface="Comic Sans MS" panose="030F0902030302020204" pitchFamily="66" charset="0"/>
                        </a:rPr>
                        <a:t>, </a:t>
                      </a:r>
                      <a:r>
                        <a:rPr lang="en-US" sz="1200" dirty="0" err="1">
                          <a:solidFill>
                            <a:schemeClr val="accent5">
                              <a:lumMod val="40000"/>
                              <a:lumOff val="60000"/>
                            </a:schemeClr>
                          </a:solidFill>
                          <a:latin typeface="Comic Sans MS" panose="030F0902030302020204" pitchFamily="66" charset="0"/>
                        </a:rPr>
                        <a:t>ystafell</a:t>
                      </a:r>
                      <a:r>
                        <a:rPr lang="en-US" sz="1200" dirty="0">
                          <a:solidFill>
                            <a:schemeClr val="accent5">
                              <a:lumMod val="40000"/>
                              <a:lumOff val="60000"/>
                            </a:schemeClr>
                          </a:solidFill>
                          <a:latin typeface="Comic Sans MS" panose="030F0902030302020204" pitchFamily="66" charset="0"/>
                        </a:rPr>
                        <a:t> </a:t>
                      </a:r>
                      <a:r>
                        <a:rPr lang="en-US" sz="1200" dirty="0" err="1">
                          <a:solidFill>
                            <a:schemeClr val="accent5">
                              <a:lumMod val="40000"/>
                              <a:lumOff val="60000"/>
                            </a:schemeClr>
                          </a:solidFill>
                          <a:latin typeface="Comic Sans MS" panose="030F0902030302020204" pitchFamily="66" charset="0"/>
                        </a:rPr>
                        <a:t>ymolchi</a:t>
                      </a:r>
                      <a:r>
                        <a:rPr lang="en-US" sz="1200" dirty="0">
                          <a:solidFill>
                            <a:schemeClr val="accent5">
                              <a:lumMod val="40000"/>
                              <a:lumOff val="60000"/>
                            </a:schemeClr>
                          </a:solidFill>
                          <a:latin typeface="Comic Sans MS" panose="030F0902030302020204" pitchFamily="66" charset="0"/>
                        </a:rPr>
                        <a:t>, </a:t>
                      </a:r>
                      <a:r>
                        <a:rPr lang="en-US" sz="1200" dirty="0" err="1">
                          <a:solidFill>
                            <a:schemeClr val="accent5">
                              <a:lumMod val="40000"/>
                              <a:lumOff val="60000"/>
                            </a:schemeClr>
                          </a:solidFill>
                          <a:latin typeface="Comic Sans MS" panose="030F0902030302020204" pitchFamily="66" charset="0"/>
                        </a:rPr>
                        <a:t>lolfa</a:t>
                      </a:r>
                      <a:r>
                        <a:rPr lang="en-US" sz="1200" dirty="0">
                          <a:solidFill>
                            <a:schemeClr val="accent5">
                              <a:lumMod val="40000"/>
                              <a:lumOff val="60000"/>
                            </a:schemeClr>
                          </a:solidFill>
                          <a:latin typeface="Comic Sans MS" panose="030F0902030302020204" pitchFamily="66" charset="0"/>
                        </a:rPr>
                        <a:t>, </a:t>
                      </a:r>
                      <a:r>
                        <a:rPr lang="en-US" sz="1200" dirty="0" err="1">
                          <a:solidFill>
                            <a:schemeClr val="accent1">
                              <a:lumMod val="60000"/>
                              <a:lumOff val="40000"/>
                            </a:schemeClr>
                          </a:solidFill>
                          <a:latin typeface="Comic Sans MS" panose="030F0902030302020204" pitchFamily="66" charset="0"/>
                        </a:rPr>
                        <a:t>garej</a:t>
                      </a:r>
                      <a:r>
                        <a:rPr lang="en-US" sz="1200" dirty="0">
                          <a:solidFill>
                            <a:schemeClr val="accent1">
                              <a:lumMod val="60000"/>
                              <a:lumOff val="40000"/>
                            </a:schemeClr>
                          </a:solidFill>
                          <a:latin typeface="Comic Sans MS" panose="030F0902030302020204" pitchFamily="66" charset="0"/>
                        </a:rPr>
                        <a:t>,</a:t>
                      </a:r>
                      <a:endParaRPr lang="en-US" sz="1200" dirty="0">
                        <a:solidFill>
                          <a:schemeClr val="accent5">
                            <a:lumMod val="40000"/>
                            <a:lumOff val="60000"/>
                          </a:schemeClr>
                        </a:solidFill>
                        <a:latin typeface="Comic Sans MS" panose="030F0902030302020204" pitchFamily="66" charset="0"/>
                      </a:endParaRPr>
                    </a:p>
                    <a:p>
                      <a:pPr lvl="0"/>
                      <a:endParaRPr lang="en-GB" sz="1200" b="1" u="none" kern="1200" dirty="0">
                        <a:solidFill>
                          <a:srgbClr val="0070C0"/>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none" kern="1200" dirty="0" err="1">
                          <a:solidFill>
                            <a:schemeClr val="tx1"/>
                          </a:solidFill>
                          <a:latin typeface="Comic Sans MS" panose="030F0902030302020204" pitchFamily="66" charset="0"/>
                          <a:cs typeface="Dreaming Outloud Pro" pitchFamily="66"/>
                        </a:rPr>
                        <a:t>Gweithgareddau</a:t>
                      </a:r>
                      <a:r>
                        <a:rPr lang="en-US" sz="1200" b="1" u="none" kern="1200" dirty="0">
                          <a:solidFill>
                            <a:schemeClr val="tx1"/>
                          </a:solidFill>
                          <a:latin typeface="Comic Sans MS" panose="030F0902030302020204" pitchFamily="66" charset="0"/>
                          <a:cs typeface="Dreaming Outloud Pro" pitchFamily="66"/>
                        </a:rPr>
                        <a:t>:</a:t>
                      </a:r>
                      <a:br>
                        <a:rPr lang="en-US" sz="1200" b="1" u="none" kern="1200" dirty="0">
                          <a:solidFill>
                            <a:schemeClr val="tx1"/>
                          </a:solidFill>
                          <a:latin typeface="Comic Sans MS" panose="030F0902030302020204" pitchFamily="66" charset="0"/>
                          <a:cs typeface="Dreaming Outloud Pro" pitchFamily="66"/>
                        </a:rPr>
                      </a:br>
                      <a:r>
                        <a:rPr lang="en-US" sz="1200" b="0" u="none" kern="1200" dirty="0" err="1">
                          <a:solidFill>
                            <a:schemeClr val="tx1"/>
                          </a:solidFill>
                          <a:latin typeface="Comic Sans MS" panose="030F0902030302020204" pitchFamily="66" charset="0"/>
                          <a:cs typeface="Dreaming Outloud Pro" pitchFamily="66"/>
                        </a:rPr>
                        <a:t>Bydd</a:t>
                      </a:r>
                      <a:r>
                        <a:rPr lang="en-US" sz="1200" b="0" u="none" kern="1200" dirty="0">
                          <a:solidFill>
                            <a:schemeClr val="tx1"/>
                          </a:solidFill>
                          <a:latin typeface="Comic Sans MS" panose="030F0902030302020204" pitchFamily="66" charset="0"/>
                          <a:cs typeface="Dreaming Outloud Pro" pitchFamily="66"/>
                        </a:rPr>
                        <a:t> y plant </a:t>
                      </a:r>
                      <a:r>
                        <a:rPr lang="en-US" sz="1200" b="0" u="none" kern="1200" dirty="0" err="1">
                          <a:solidFill>
                            <a:schemeClr val="tx1"/>
                          </a:solidFill>
                          <a:latin typeface="Comic Sans MS" panose="030F0902030302020204" pitchFamily="66" charset="0"/>
                          <a:cs typeface="Dreaming Outloud Pro" pitchFamily="66"/>
                        </a:rPr>
                        <a:t>yn</a:t>
                      </a:r>
                      <a:r>
                        <a:rPr lang="en-US" sz="1200" b="0" u="none" kern="1200" dirty="0">
                          <a:solidFill>
                            <a:schemeClr val="tx1"/>
                          </a:solidFill>
                          <a:latin typeface="Comic Sans MS" panose="030F0902030302020204" pitchFamily="66" charset="0"/>
                          <a:cs typeface="Dreaming Outloud Pro" pitchFamily="66"/>
                        </a:rPr>
                        <a:t> </a:t>
                      </a:r>
                      <a:r>
                        <a:rPr lang="cy-GB" sz="1200" b="0" noProof="0" dirty="0">
                          <a:solidFill>
                            <a:schemeClr val="tx1"/>
                          </a:solidFill>
                          <a:latin typeface="Comic Sans MS" panose="030F0902030302020204" pitchFamily="66" charset="0"/>
                          <a:sym typeface="Barlow SemiCondensed Semi-Bold"/>
                        </a:rPr>
                        <a:t>chwarae </a:t>
                      </a:r>
                      <a:r>
                        <a:rPr lang="cy-GB" sz="1200" b="0" noProof="0" dirty="0">
                          <a:solidFill>
                            <a:schemeClr val="tx1"/>
                          </a:solidFill>
                          <a:latin typeface="Comic Sans MS" panose="030F0902030302020204" pitchFamily="66" charset="0"/>
                        </a:rPr>
                        <a:t>gêm ‘Darllen dy Feddwl i ymarfer patrymau ac wedyn, byddyn nhw’n</a:t>
                      </a:r>
                      <a:r>
                        <a:rPr lang="cy-GB" sz="1200" b="0" kern="100" noProof="0" dirty="0">
                          <a:solidFill>
                            <a:schemeClr val="tx1"/>
                          </a:solidFill>
                          <a:latin typeface="Comic Sans MS" panose="030F0902030302020204" pitchFamily="66" charset="0"/>
                          <a:cs typeface="Times New Roman" panose="02020603050405020304" pitchFamily="18" charset="0"/>
                        </a:rPr>
                        <a:t> </a:t>
                      </a:r>
                      <a:r>
                        <a:rPr lang="cy-GB" sz="1200" b="0" noProof="0" dirty="0">
                          <a:solidFill>
                            <a:schemeClr val="tx1"/>
                          </a:solidFill>
                          <a:latin typeface="Comic Sans MS" panose="030F0902030302020204" pitchFamily="66" charset="0"/>
                        </a:rPr>
                        <a:t>ysgriffenu’r hysbyseb ‘t</a:t>
                      </a:r>
                      <a:r>
                        <a:rPr lang="cy-GB" sz="1200" b="0" noProof="0" dirty="0">
                          <a:solidFill>
                            <a:schemeClr val="tx1"/>
                          </a:solidFill>
                          <a:latin typeface="Comic Sans MS" panose="030F0902030302020204" pitchFamily="66" charset="0"/>
                          <a:sym typeface="Barlow SemiCondensed Semi-Bold"/>
                        </a:rPr>
                        <a:t>ŷ </a:t>
                      </a:r>
                      <a:r>
                        <a:rPr lang="cy-GB" sz="1200" b="0" noProof="0" dirty="0">
                          <a:solidFill>
                            <a:schemeClr val="tx1"/>
                          </a:solidFill>
                          <a:latin typeface="Comic Sans MS" panose="030F0902030302020204" pitchFamily="66" charset="0"/>
                        </a:rPr>
                        <a:t>ar werth.’</a:t>
                      </a:r>
                      <a:r>
                        <a:rPr lang="cy-GB" sz="1200" dirty="0">
                          <a:solidFill>
                            <a:schemeClr val="tx1"/>
                          </a:solidFill>
                          <a:latin typeface="Comic Sans MS" panose="030F0902030302020204" pitchFamily="66" charset="0"/>
                        </a:rPr>
                        <a:t> </a:t>
                      </a:r>
                      <a:endParaRPr lang="en-GB" sz="1200" b="1" u="none" dirty="0">
                        <a:solidFill>
                          <a:schemeClr val="tx1"/>
                        </a:solidFill>
                        <a:latin typeface="Comic Sans MS" panose="030F0902030302020204" pitchFamily="66" charset="0"/>
                        <a:cs typeface="Dreaming Outloud Pro" pitchFamily="66"/>
                      </a:endParaRPr>
                    </a:p>
                    <a:p>
                      <a:pPr lvl="0" algn="ctr"/>
                      <a:endParaRPr lang="en-US" sz="1200" b="1" u="sng" kern="1200" dirty="0">
                        <a:solidFill>
                          <a:sysClr val="windowText" lastClr="000000"/>
                        </a:solidFill>
                        <a:latin typeface="Comic Sans MS" panose="030F0902030302020204" pitchFamily="66" charset="0"/>
                        <a:cs typeface="Dreaming Outloud Pro" pitchFamily="66"/>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lvl="0" algn="ctr"/>
                      <a:r>
                        <a:rPr lang="en-US" sz="1200" b="1" u="sng" kern="1200" dirty="0">
                          <a:solidFill>
                            <a:sysClr val="windowText" lastClr="000000"/>
                          </a:solidFill>
                          <a:latin typeface="Comic Sans MS" panose="030F0902030302020204" pitchFamily="66" charset="0"/>
                          <a:cs typeface="Dreaming Outloud Pro" pitchFamily="66"/>
                        </a:rPr>
                        <a:t>Y </a:t>
                      </a:r>
                      <a:r>
                        <a:rPr lang="en-US" sz="1200" b="1" u="sng" kern="1200" dirty="0" err="1">
                          <a:solidFill>
                            <a:sysClr val="windowText" lastClr="000000"/>
                          </a:solidFill>
                          <a:latin typeface="Comic Sans MS" panose="030F0902030302020204" pitchFamily="66" charset="0"/>
                          <a:cs typeface="Dreaming Outloud Pro" pitchFamily="66"/>
                        </a:rPr>
                        <a:t>Celfyddydau</a:t>
                      </a:r>
                      <a:r>
                        <a:rPr lang="en-US" sz="1200" b="1" u="sng" kern="1200" dirty="0">
                          <a:solidFill>
                            <a:sysClr val="windowText" lastClr="000000"/>
                          </a:solidFill>
                          <a:latin typeface="Comic Sans MS" panose="030F0902030302020204" pitchFamily="66" charset="0"/>
                          <a:cs typeface="Dreaming Outloud Pro" pitchFamily="66"/>
                        </a:rPr>
                        <a:t> </a:t>
                      </a:r>
                      <a:r>
                        <a:rPr lang="en-US" sz="1200" b="1" u="sng" kern="1200" dirty="0" err="1">
                          <a:solidFill>
                            <a:sysClr val="windowText" lastClr="000000"/>
                          </a:solidFill>
                          <a:latin typeface="Comic Sans MS" panose="030F0902030302020204" pitchFamily="66" charset="0"/>
                          <a:cs typeface="Dreaming Outloud Pro" pitchFamily="66"/>
                        </a:rPr>
                        <a:t>Mynegiannol</a:t>
                      </a:r>
                      <a:endParaRPr lang="en-US" sz="1200" b="1" u="sng" kern="1200" dirty="0">
                        <a:solidFill>
                          <a:sysClr val="windowText" lastClr="000000"/>
                        </a:solidFill>
                        <a:latin typeface="Comic Sans MS" panose="030F0902030302020204" pitchFamily="66" charset="0"/>
                        <a:cs typeface="Dreaming Outloud Pro" pitchFamily="66"/>
                      </a:endParaRPr>
                    </a:p>
                    <a:p>
                      <a:pPr lvl="0"/>
                      <a:endParaRPr lang="en-US" sz="1200" b="1" u="sng" kern="1200" dirty="0">
                        <a:solidFill>
                          <a:sysClr val="windowText" lastClr="000000"/>
                        </a:solidFill>
                        <a:latin typeface="Comic Sans MS" panose="030F0902030302020204" pitchFamily="66" charset="0"/>
                        <a:cs typeface="Dreaming Outloud Pro" pitchFamily="66"/>
                      </a:endParaRPr>
                    </a:p>
                    <a:p>
                      <a:pPr lvl="0"/>
                      <a:endParaRPr lang="en-US" sz="1200" b="1" u="sng" kern="1200" dirty="0">
                        <a:solidFill>
                          <a:sysClr val="windowText" lastClr="000000"/>
                        </a:solidFill>
                        <a:latin typeface="Comic Sans MS" panose="030F0902030302020204" pitchFamily="66" charset="0"/>
                        <a:cs typeface="Dreaming Outloud Pro" pitchFamily="66"/>
                      </a:endParaRPr>
                    </a:p>
                    <a:p>
                      <a:pPr lvl="0"/>
                      <a:r>
                        <a:rPr lang="en-US" sz="1200" b="1" u="none" kern="1200" dirty="0">
                          <a:solidFill>
                            <a:schemeClr val="tx1"/>
                          </a:solidFill>
                          <a:latin typeface="Comic Sans MS" panose="030F0902030302020204" pitchFamily="66" charset="0"/>
                          <a:cs typeface="Dreaming Outloud Pro" pitchFamily="66"/>
                        </a:rPr>
                        <a:t>Thema:</a:t>
                      </a:r>
                    </a:p>
                    <a:p>
                      <a:pPr lvl="0"/>
                      <a:r>
                        <a:rPr lang="en-GB" sz="1200" b="0" u="none" kern="1200" dirty="0" err="1">
                          <a:solidFill>
                            <a:schemeClr val="tx1"/>
                          </a:solidFill>
                          <a:latin typeface="Comic Sans MS" panose="030F0902030302020204" pitchFamily="66" charset="0"/>
                          <a:cs typeface="Dreaming Outloud Pro" pitchFamily="66"/>
                        </a:rPr>
                        <a:t>Trafod</a:t>
                      </a:r>
                      <a:r>
                        <a:rPr lang="en-GB" sz="1200" b="0" u="none" kern="1200" dirty="0">
                          <a:solidFill>
                            <a:schemeClr val="tx1"/>
                          </a:solidFill>
                          <a:latin typeface="Comic Sans MS" panose="030F0902030302020204" pitchFamily="66" charset="0"/>
                          <a:cs typeface="Dreaming Outloud Pro" pitchFamily="66"/>
                        </a:rPr>
                        <a:t> am Gelf Sir </a:t>
                      </a:r>
                      <a:r>
                        <a:rPr lang="en-GB" sz="1200" b="0" u="none" kern="1200" dirty="0" err="1">
                          <a:solidFill>
                            <a:schemeClr val="tx1"/>
                          </a:solidFill>
                          <a:latin typeface="Comic Sans MS" panose="030F0902030302020204" pitchFamily="66" charset="0"/>
                          <a:cs typeface="Dreaming Outloud Pro" pitchFamily="66"/>
                        </a:rPr>
                        <a:t>Benfro</a:t>
                      </a:r>
                      <a:endParaRPr lang="en-GB" sz="1200" b="0" u="none" kern="1200" dirty="0">
                        <a:solidFill>
                          <a:schemeClr val="tx1"/>
                        </a:solidFill>
                        <a:latin typeface="Comic Sans MS" panose="030F0902030302020204" pitchFamily="66" charset="0"/>
                        <a:cs typeface="Dreaming Outloud Pro" pitchFamily="66"/>
                      </a:endParaRPr>
                    </a:p>
                    <a:p>
                      <a:pPr lvl="0"/>
                      <a:endParaRPr lang="en-GB" sz="1200" b="1" u="none" kern="1200" dirty="0">
                        <a:solidFill>
                          <a:schemeClr val="tx1"/>
                        </a:solidFill>
                        <a:latin typeface="Comic Sans MS" panose="030F0902030302020204" pitchFamily="66" charset="0"/>
                        <a:cs typeface="Dreaming Outloud Pro" pitchFamily="66"/>
                      </a:endParaRPr>
                    </a:p>
                    <a:p>
                      <a:pPr lvl="0"/>
                      <a:r>
                        <a:rPr lang="en-US" sz="1200" b="1" u="none" kern="1200" dirty="0" err="1">
                          <a:solidFill>
                            <a:schemeClr val="tx1"/>
                          </a:solidFill>
                          <a:latin typeface="Comic Sans MS" panose="030F0902030302020204" pitchFamily="66" charset="0"/>
                          <a:cs typeface="Dreaming Outloud Pro" pitchFamily="66"/>
                        </a:rPr>
                        <a:t>Ffocws</a:t>
                      </a:r>
                      <a:r>
                        <a:rPr lang="en-US" sz="1200" b="1" u="none" kern="1200" dirty="0">
                          <a:solidFill>
                            <a:schemeClr val="tx1"/>
                          </a:solidFill>
                          <a:latin typeface="Comic Sans MS" panose="030F0902030302020204" pitchFamily="66" charset="0"/>
                          <a:cs typeface="Dreaming Outloud Pro" pitchFamily="66"/>
                        </a:rPr>
                        <a:t> </a:t>
                      </a:r>
                      <a:r>
                        <a:rPr lang="en-US" sz="1200" b="1" u="none" kern="1200" dirty="0" err="1">
                          <a:solidFill>
                            <a:schemeClr val="tx1"/>
                          </a:solidFill>
                          <a:latin typeface="Comic Sans MS" panose="030F0902030302020204" pitchFamily="66" charset="0"/>
                          <a:cs typeface="Dreaming Outloud Pro" pitchFamily="66"/>
                        </a:rPr>
                        <a:t>iaith</a:t>
                      </a:r>
                      <a:r>
                        <a:rPr lang="en-US" sz="1200" b="1" u="none" kern="1200" dirty="0">
                          <a:solidFill>
                            <a:schemeClr val="tx1"/>
                          </a:solidFill>
                          <a:latin typeface="Comic Sans MS" panose="030F0902030302020204" pitchFamily="66" charset="0"/>
                          <a:cs typeface="Dreaming Outloud Pro" pitchFamily="66"/>
                        </a:rPr>
                        <a:t>/</a:t>
                      </a:r>
                      <a:r>
                        <a:rPr lang="en-GB" sz="1200" b="1" u="none" kern="1200" dirty="0">
                          <a:solidFill>
                            <a:schemeClr val="tx1"/>
                          </a:solidFill>
                          <a:latin typeface="Comic Sans MS" panose="030F0902030302020204" pitchFamily="66" charset="0"/>
                          <a:cs typeface="Dreaming Outloud Pro" pitchFamily="66"/>
                        </a:rPr>
                        <a:t> </a:t>
                      </a:r>
                      <a:r>
                        <a:rPr lang="en-US" sz="1200" b="1" u="none" kern="1200" dirty="0" err="1">
                          <a:solidFill>
                            <a:schemeClr val="tx1"/>
                          </a:solidFill>
                          <a:latin typeface="Comic Sans MS" panose="030F0902030302020204" pitchFamily="66" charset="0"/>
                          <a:cs typeface="Dreaming Outloud Pro" pitchFamily="66"/>
                        </a:rPr>
                        <a:t>Patrwm</a:t>
                      </a:r>
                      <a:r>
                        <a:rPr lang="en-US" sz="1200" b="1" u="none" kern="1200" dirty="0">
                          <a:solidFill>
                            <a:schemeClr val="tx1"/>
                          </a:solidFill>
                          <a:latin typeface="Comic Sans MS" panose="030F0902030302020204" pitchFamily="66" charset="0"/>
                          <a:cs typeface="Dreaming Outloud Pro" pitchFamily="66"/>
                        </a:rPr>
                        <a:t> / </a:t>
                      </a:r>
                      <a:r>
                        <a:rPr lang="en-US" sz="1200" b="1" u="none" kern="1200" dirty="0" err="1">
                          <a:solidFill>
                            <a:schemeClr val="tx1"/>
                          </a:solidFill>
                          <a:latin typeface="Comic Sans MS" panose="030F0902030302020204" pitchFamily="66" charset="0"/>
                          <a:cs typeface="Dreaming Outloud Pro" pitchFamily="66"/>
                        </a:rPr>
                        <a:t>Patrymau</a:t>
                      </a:r>
                      <a:r>
                        <a:rPr lang="en-US" sz="1200" b="1" u="none" kern="1200" dirty="0">
                          <a:solidFill>
                            <a:schemeClr val="tx1"/>
                          </a:solidFill>
                          <a:latin typeface="Comic Sans MS" panose="030F0902030302020204" pitchFamily="66" charset="0"/>
                          <a:cs typeface="Dreaming Outloud Pro" pitchFamily="66"/>
                        </a:rPr>
                        <a:t>:</a:t>
                      </a:r>
                    </a:p>
                    <a:p>
                      <a:pPr lvl="0"/>
                      <a:r>
                        <a:rPr lang="en-US" sz="1200" b="0" dirty="0">
                          <a:solidFill>
                            <a:schemeClr val="tx1"/>
                          </a:solidFill>
                          <a:latin typeface="Comic Sans MS" panose="030F0902030302020204" pitchFamily="66" charset="0"/>
                          <a:sym typeface="Bryndan Write"/>
                        </a:rPr>
                        <a:t>Beth </a:t>
                      </a:r>
                      <a:r>
                        <a:rPr lang="en-US" sz="1200" b="0" dirty="0" err="1">
                          <a:solidFill>
                            <a:schemeClr val="tx1"/>
                          </a:solidFill>
                          <a:latin typeface="Comic Sans MS" panose="030F0902030302020204" pitchFamily="66" charset="0"/>
                          <a:sym typeface="Bryndan Write"/>
                        </a:rPr>
                        <a:t>rwt</a:t>
                      </a:r>
                      <a:r>
                        <a:rPr lang="en-US" sz="1200" b="0" dirty="0">
                          <a:solidFill>
                            <a:schemeClr val="tx1"/>
                          </a:solidFill>
                          <a:latin typeface="Comic Sans MS" panose="030F0902030302020204" pitchFamily="66" charset="0"/>
                          <a:sym typeface="Bryndan Write"/>
                        </a:rPr>
                        <a:t> </a:t>
                      </a:r>
                      <a:r>
                        <a:rPr lang="en-US" sz="1200" b="0" dirty="0" err="1">
                          <a:solidFill>
                            <a:schemeClr val="tx1"/>
                          </a:solidFill>
                          <a:latin typeface="Comic Sans MS" panose="030F0902030302020204" pitchFamily="66" charset="0"/>
                          <a:sym typeface="Bryndan Write"/>
                        </a:rPr>
                        <a:t>ti’n</a:t>
                      </a:r>
                      <a:r>
                        <a:rPr lang="en-US" sz="1200" b="0" dirty="0">
                          <a:solidFill>
                            <a:schemeClr val="tx1"/>
                          </a:solidFill>
                          <a:latin typeface="Comic Sans MS" panose="030F0902030302020204" pitchFamily="66" charset="0"/>
                          <a:sym typeface="Bryndan Write"/>
                        </a:rPr>
                        <a:t> </a:t>
                      </a:r>
                      <a:r>
                        <a:rPr lang="en-US" sz="1200" b="0" dirty="0" err="1">
                          <a:solidFill>
                            <a:schemeClr val="tx1"/>
                          </a:solidFill>
                          <a:latin typeface="Comic Sans MS" panose="030F0902030302020204" pitchFamily="66" charset="0"/>
                          <a:sym typeface="Bryndan Write"/>
                        </a:rPr>
                        <a:t>feddwl</a:t>
                      </a:r>
                      <a:r>
                        <a:rPr lang="en-US" sz="1200" b="0" dirty="0">
                          <a:solidFill>
                            <a:schemeClr val="tx1"/>
                          </a:solidFill>
                          <a:latin typeface="Comic Sans MS" panose="030F0902030302020204" pitchFamily="66" charset="0"/>
                          <a:sym typeface="Bryndan Write"/>
                        </a:rPr>
                        <a:t> am y </a:t>
                      </a:r>
                      <a:r>
                        <a:rPr lang="en-US" sz="1200" b="0" dirty="0" err="1">
                          <a:solidFill>
                            <a:schemeClr val="tx1"/>
                          </a:solidFill>
                          <a:latin typeface="Comic Sans MS" panose="030F0902030302020204" pitchFamily="66" charset="0"/>
                          <a:sym typeface="Bryndan Write"/>
                        </a:rPr>
                        <a:t>llun</a:t>
                      </a:r>
                      <a:r>
                        <a:rPr lang="en-US" sz="1200" b="0" dirty="0">
                          <a:solidFill>
                            <a:schemeClr val="tx1"/>
                          </a:solidFill>
                          <a:latin typeface="Comic Sans MS" panose="030F0902030302020204" pitchFamily="66" charset="0"/>
                          <a:sym typeface="Bryndan Write"/>
                        </a:rPr>
                        <a:t>?</a:t>
                      </a:r>
                    </a:p>
                    <a:p>
                      <a:pPr lvl="0"/>
                      <a:r>
                        <a:rPr lang="en-US" sz="1200" b="0" u="none" kern="1200" dirty="0" err="1">
                          <a:solidFill>
                            <a:schemeClr val="tx1"/>
                          </a:solidFill>
                          <a:latin typeface="Comic Sans MS" panose="030F0902030302020204" pitchFamily="66" charset="0"/>
                          <a:cs typeface="Dreaming Outloud Pro" pitchFamily="66"/>
                          <a:sym typeface="Bryndan Write"/>
                        </a:rPr>
                        <a:t>Rydw</a:t>
                      </a:r>
                      <a:r>
                        <a:rPr lang="en-US" sz="1200" b="0" u="none" kern="1200" dirty="0">
                          <a:solidFill>
                            <a:schemeClr val="tx1"/>
                          </a:solidFill>
                          <a:latin typeface="Comic Sans MS" panose="030F0902030302020204" pitchFamily="66" charset="0"/>
                          <a:cs typeface="Dreaming Outloud Pro" pitchFamily="66"/>
                          <a:sym typeface="Bryndan Write"/>
                        </a:rPr>
                        <a:t> </a:t>
                      </a:r>
                      <a:r>
                        <a:rPr lang="en-US" sz="1200" b="0" u="none" kern="1200" dirty="0" err="1">
                          <a:solidFill>
                            <a:schemeClr val="tx1"/>
                          </a:solidFill>
                          <a:latin typeface="Comic Sans MS" panose="030F0902030302020204" pitchFamily="66" charset="0"/>
                          <a:cs typeface="Dreaming Outloud Pro" pitchFamily="66"/>
                          <a:sym typeface="Bryndan Write"/>
                        </a:rPr>
                        <a:t>i’n</a:t>
                      </a:r>
                      <a:r>
                        <a:rPr lang="en-US" sz="1200" b="0" u="none" kern="1200" dirty="0">
                          <a:solidFill>
                            <a:schemeClr val="tx1"/>
                          </a:solidFill>
                          <a:latin typeface="Comic Sans MS" panose="030F0902030302020204" pitchFamily="66" charset="0"/>
                          <a:cs typeface="Dreaming Outloud Pro" pitchFamily="66"/>
                          <a:sym typeface="Bryndan Write"/>
                        </a:rPr>
                        <a:t> </a:t>
                      </a:r>
                      <a:r>
                        <a:rPr lang="en-US" sz="1200" b="0" u="none" kern="1200" dirty="0" err="1">
                          <a:solidFill>
                            <a:schemeClr val="tx1"/>
                          </a:solidFill>
                          <a:latin typeface="Comic Sans MS" panose="030F0902030302020204" pitchFamily="66" charset="0"/>
                          <a:cs typeface="Dreaming Outloud Pro" pitchFamily="66"/>
                          <a:sym typeface="Bryndan Write"/>
                        </a:rPr>
                        <a:t>meddwl</a:t>
                      </a:r>
                      <a:r>
                        <a:rPr lang="en-US" sz="1200" b="0" u="none" kern="1200" dirty="0">
                          <a:solidFill>
                            <a:schemeClr val="tx1"/>
                          </a:solidFill>
                          <a:latin typeface="Comic Sans MS" panose="030F0902030302020204" pitchFamily="66" charset="0"/>
                          <a:cs typeface="Dreaming Outloud Pro" pitchFamily="66"/>
                          <a:sym typeface="Bryndan Write"/>
                        </a:rPr>
                        <a:t> bod y </a:t>
                      </a:r>
                      <a:r>
                        <a:rPr lang="en-US" sz="1200" b="0" u="none" kern="1200" dirty="0" err="1">
                          <a:solidFill>
                            <a:schemeClr val="tx1"/>
                          </a:solidFill>
                          <a:latin typeface="Comic Sans MS" panose="030F0902030302020204" pitchFamily="66" charset="0"/>
                          <a:cs typeface="Dreaming Outloud Pro" pitchFamily="66"/>
                          <a:sym typeface="Bryndan Write"/>
                        </a:rPr>
                        <a:t>llun</a:t>
                      </a:r>
                      <a:r>
                        <a:rPr lang="en-US" sz="1200" b="0" u="none" kern="1200" dirty="0">
                          <a:solidFill>
                            <a:schemeClr val="tx1"/>
                          </a:solidFill>
                          <a:latin typeface="Comic Sans MS" panose="030F0902030302020204" pitchFamily="66" charset="0"/>
                          <a:cs typeface="Dreaming Outloud Pro" pitchFamily="66"/>
                          <a:sym typeface="Bryndan Write"/>
                        </a:rPr>
                        <a:t> </a:t>
                      </a:r>
                      <a:r>
                        <a:rPr lang="en-US" sz="1200" b="0" u="none" kern="1200" dirty="0" err="1">
                          <a:solidFill>
                            <a:schemeClr val="tx1"/>
                          </a:solidFill>
                          <a:latin typeface="Comic Sans MS" panose="030F0902030302020204" pitchFamily="66" charset="0"/>
                          <a:cs typeface="Dreaming Outloud Pro" pitchFamily="66"/>
                          <a:sym typeface="Bryndan Write"/>
                        </a:rPr>
                        <a:t>yn</a:t>
                      </a:r>
                      <a:r>
                        <a:rPr lang="en-US" sz="1200" b="0" u="none" kern="1200" dirty="0">
                          <a:solidFill>
                            <a:schemeClr val="tx1"/>
                          </a:solidFill>
                          <a:latin typeface="Comic Sans MS" panose="030F0902030302020204" pitchFamily="66" charset="0"/>
                          <a:cs typeface="Dreaming Outloud Pro" pitchFamily="66"/>
                          <a:sym typeface="Bryndan Write"/>
                        </a:rPr>
                        <a:t>…</a:t>
                      </a:r>
                      <a:endParaRPr lang="en-US" sz="1200" b="1" u="none" kern="1200" dirty="0">
                        <a:solidFill>
                          <a:schemeClr val="tx1"/>
                        </a:solidFill>
                        <a:latin typeface="Comic Sans MS" panose="030F0902030302020204" pitchFamily="66" charset="0"/>
                        <a:cs typeface="Dreaming Outloud Pro" pitchFamily="66"/>
                      </a:endParaRPr>
                    </a:p>
                    <a:p>
                      <a:pPr lvl="0"/>
                      <a:endParaRPr lang="en-US" sz="1200" b="1" u="none" kern="1200" dirty="0">
                        <a:solidFill>
                          <a:schemeClr val="tx1"/>
                        </a:solidFill>
                        <a:latin typeface="Comic Sans MS" panose="030F0902030302020204" pitchFamily="66" charset="0"/>
                        <a:cs typeface="Dreaming Outloud Pro" pitchFamily="66"/>
                      </a:endParaRPr>
                    </a:p>
                    <a:p>
                      <a:pPr lvl="0"/>
                      <a:r>
                        <a:rPr lang="en-US" sz="1200" b="1" u="none" kern="1200" dirty="0" err="1">
                          <a:solidFill>
                            <a:schemeClr val="tx1"/>
                          </a:solidFill>
                          <a:latin typeface="Comic Sans MS" panose="030F0902030302020204" pitchFamily="66" charset="0"/>
                          <a:cs typeface="Dreaming Outloud Pro" pitchFamily="66"/>
                        </a:rPr>
                        <a:t>Geirfa</a:t>
                      </a:r>
                      <a:r>
                        <a:rPr lang="en-US" sz="1200" b="1" u="none" kern="1200" dirty="0">
                          <a:solidFill>
                            <a:schemeClr val="tx1"/>
                          </a:solidFill>
                          <a:latin typeface="Comic Sans MS" panose="030F0902030302020204" pitchFamily="66" charset="0"/>
                          <a:cs typeface="Dreaming Outloud Pro" pitchFamily="66"/>
                        </a:rPr>
                        <a:t>:</a:t>
                      </a:r>
                    </a:p>
                    <a:p>
                      <a:r>
                        <a:rPr lang="en-US" sz="1200" b="0" dirty="0" err="1">
                          <a:solidFill>
                            <a:schemeClr val="tx1"/>
                          </a:solidFill>
                          <a:latin typeface="Comic Sans MS" panose="030F0902030302020204" pitchFamily="66" charset="0"/>
                          <a:ea typeface="Bryndan Write"/>
                          <a:cs typeface="Bryndan Write"/>
                          <a:sym typeface="Bryndan Write"/>
                        </a:rPr>
                        <a:t>effeithiol</a:t>
                      </a:r>
                      <a:br>
                        <a:rPr lang="en-US" sz="1200" b="0" dirty="0">
                          <a:solidFill>
                            <a:schemeClr val="tx1"/>
                          </a:solidFill>
                          <a:latin typeface="Comic Sans MS" panose="030F0902030302020204" pitchFamily="66" charset="0"/>
                          <a:ea typeface="Bryndan Write"/>
                          <a:cs typeface="Bryndan Write"/>
                          <a:sym typeface="Bryndan Write"/>
                        </a:rPr>
                      </a:br>
                      <a:r>
                        <a:rPr lang="en-US" sz="1200" b="0" dirty="0" err="1">
                          <a:solidFill>
                            <a:schemeClr val="tx1"/>
                          </a:solidFill>
                          <a:latin typeface="Comic Sans MS" panose="030F0902030302020204" pitchFamily="66" charset="0"/>
                          <a:ea typeface="Bryndan Write"/>
                          <a:cs typeface="Bryndan Write"/>
                          <a:sym typeface="Bryndan Write"/>
                        </a:rPr>
                        <a:t>lliwgar</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llachar</a:t>
                      </a:r>
                      <a:br>
                        <a:rPr lang="en-US" sz="1200" b="0" dirty="0">
                          <a:solidFill>
                            <a:schemeClr val="tx1"/>
                          </a:solidFill>
                          <a:latin typeface="Comic Sans MS" panose="030F0902030302020204" pitchFamily="66" charset="0"/>
                          <a:ea typeface="Bryndan Write"/>
                          <a:cs typeface="Bryndan Write"/>
                          <a:sym typeface="Bryndan Write"/>
                        </a:rPr>
                      </a:br>
                      <a:r>
                        <a:rPr lang="en-US" sz="1200" b="0" dirty="0" err="1">
                          <a:solidFill>
                            <a:schemeClr val="tx1"/>
                          </a:solidFill>
                          <a:latin typeface="Comic Sans MS" panose="030F0902030302020204" pitchFamily="66" charset="0"/>
                          <a:ea typeface="Bryndan Write"/>
                          <a:cs typeface="Bryndan Write"/>
                          <a:sym typeface="Bryndan Write"/>
                        </a:rPr>
                        <a:t>creadigol</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haniaethol</a:t>
                      </a:r>
                      <a:endParaRPr lang="en-US" sz="1200" b="0" dirty="0">
                        <a:solidFill>
                          <a:schemeClr val="tx1"/>
                        </a:solidFill>
                        <a:latin typeface="Comic Sans MS" panose="030F0902030302020204" pitchFamily="66" charset="0"/>
                        <a:ea typeface="Bryndan Write"/>
                        <a:cs typeface="Bryndan Write"/>
                        <a:sym typeface="Bryndan Writ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err="1">
                          <a:solidFill>
                            <a:schemeClr val="tx1"/>
                          </a:solidFill>
                          <a:latin typeface="Comic Sans MS" panose="030F0902030302020204" pitchFamily="66" charset="0"/>
                          <a:ea typeface="Bryndan Write"/>
                          <a:cs typeface="Bryndan Write"/>
                          <a:sym typeface="Bryndan Write"/>
                        </a:rPr>
                        <a:t>trawiadol</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dramatig</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cyffrous</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tywyll</a:t>
                      </a:r>
                      <a:br>
                        <a:rPr lang="en-US" sz="1200" b="0" dirty="0">
                          <a:solidFill>
                            <a:schemeClr val="tx1"/>
                          </a:solidFill>
                          <a:latin typeface="Comic Sans MS" panose="030F0902030302020204" pitchFamily="66" charset="0"/>
                          <a:ea typeface="Bryndan Write"/>
                          <a:cs typeface="Bryndan Write"/>
                          <a:sym typeface="Bryndan Write"/>
                        </a:rPr>
                      </a:br>
                      <a:endParaRPr lang="en-GB" sz="1200" b="1" u="none" kern="1200" dirty="0">
                        <a:solidFill>
                          <a:srgbClr val="0070C0"/>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none" kern="1200" dirty="0" err="1">
                          <a:solidFill>
                            <a:schemeClr val="tx1"/>
                          </a:solidFill>
                          <a:latin typeface="Comic Sans MS" panose="030F0902030302020204" pitchFamily="66" charset="0"/>
                          <a:cs typeface="Dreaming Outloud Pro" pitchFamily="66"/>
                        </a:rPr>
                        <a:t>Gweithgareddau</a:t>
                      </a:r>
                      <a:r>
                        <a:rPr lang="en-US" sz="1200" b="1" u="none" kern="1200" dirty="0">
                          <a:solidFill>
                            <a:schemeClr val="tx1"/>
                          </a:solidFill>
                          <a:latin typeface="Comic Sans MS" panose="030F0902030302020204" pitchFamily="66" charset="0"/>
                          <a:cs typeface="Dreaming Outloud Pro" pitchFamily="66"/>
                        </a:rPr>
                        <a:t>:</a:t>
                      </a:r>
                      <a:br>
                        <a:rPr lang="en-US" sz="1200" b="1" u="none" kern="1200" dirty="0">
                          <a:solidFill>
                            <a:schemeClr val="tx1"/>
                          </a:solidFill>
                          <a:latin typeface="Comic Sans MS" panose="030F0902030302020204" pitchFamily="66" charset="0"/>
                          <a:cs typeface="Dreaming Outloud Pro" pitchFamily="66"/>
                        </a:rPr>
                      </a:br>
                      <a:r>
                        <a:rPr lang="en-US" sz="1200" b="0" u="none" kern="1200" dirty="0" err="1">
                          <a:solidFill>
                            <a:schemeClr val="tx1"/>
                          </a:solidFill>
                          <a:latin typeface="Comic Sans MS" panose="030F0902030302020204" pitchFamily="66" charset="0"/>
                          <a:cs typeface="Dreaming Outloud Pro" pitchFamily="66"/>
                        </a:rPr>
                        <a:t>Bydd</a:t>
                      </a:r>
                      <a:r>
                        <a:rPr lang="en-US" sz="1200" b="0" u="none" kern="1200" dirty="0">
                          <a:solidFill>
                            <a:schemeClr val="tx1"/>
                          </a:solidFill>
                          <a:latin typeface="Comic Sans MS" panose="030F0902030302020204" pitchFamily="66" charset="0"/>
                          <a:cs typeface="Dreaming Outloud Pro" pitchFamily="66"/>
                        </a:rPr>
                        <a:t> y plant </a:t>
                      </a:r>
                      <a:r>
                        <a:rPr lang="en-US" sz="1200" b="0" u="none" kern="1200" dirty="0" err="1">
                          <a:solidFill>
                            <a:schemeClr val="tx1"/>
                          </a:solidFill>
                          <a:latin typeface="Comic Sans MS" panose="030F0902030302020204" pitchFamily="66" charset="0"/>
                          <a:cs typeface="Dreaming Outloud Pro" pitchFamily="66"/>
                        </a:rPr>
                        <a:t>yn</a:t>
                      </a:r>
                      <a:r>
                        <a:rPr lang="en-US" sz="1200" b="0" u="none" kern="1200" dirty="0">
                          <a:solidFill>
                            <a:schemeClr val="tx1"/>
                          </a:solidFill>
                          <a:latin typeface="Comic Sans MS" panose="030F0902030302020204" pitchFamily="66" charset="0"/>
                          <a:cs typeface="Dreaming Outloud Pro" pitchFamily="66"/>
                        </a:rPr>
                        <a:t> </a:t>
                      </a:r>
                      <a:r>
                        <a:rPr lang="en-US" sz="1200" b="0" u="none" kern="1200" dirty="0" err="1">
                          <a:solidFill>
                            <a:schemeClr val="tx1"/>
                          </a:solidFill>
                          <a:latin typeface="Comic Sans MS" panose="030F0902030302020204" pitchFamily="66" charset="0"/>
                          <a:cs typeface="Dreaming Outloud Pro" pitchFamily="66"/>
                        </a:rPr>
                        <a:t>chwarae</a:t>
                      </a:r>
                      <a:r>
                        <a:rPr lang="en-US" sz="1200" b="0" u="none" kern="1200" dirty="0">
                          <a:solidFill>
                            <a:schemeClr val="tx1"/>
                          </a:solidFill>
                          <a:latin typeface="Comic Sans MS" panose="030F0902030302020204" pitchFamily="66" charset="0"/>
                          <a:cs typeface="Dreaming Outloud Pro" pitchFamily="66"/>
                        </a:rPr>
                        <a:t> </a:t>
                      </a:r>
                      <a:r>
                        <a:rPr lang="cy-GB" sz="1200" b="0" dirty="0">
                          <a:solidFill>
                            <a:schemeClr val="tx1"/>
                          </a:solidFill>
                          <a:latin typeface="Comic Sans MS" panose="030F0902030302020204" pitchFamily="66" charset="0"/>
                        </a:rPr>
                        <a:t>gêm ‘Piff-Paff’ ac wedyn</a:t>
                      </a:r>
                      <a:r>
                        <a:rPr lang="en-US" sz="1200" b="0" u="none" kern="1200" dirty="0">
                          <a:solidFill>
                            <a:schemeClr val="tx1"/>
                          </a:solidFill>
                          <a:latin typeface="Comic Sans MS" panose="030F0902030302020204" pitchFamily="66" charset="0"/>
                          <a:cs typeface="Dreaming Outloud Pro" pitchFamily="66"/>
                        </a:rPr>
                        <a:t> </a:t>
                      </a:r>
                      <a:r>
                        <a:rPr lang="en-US" sz="1200" b="0" u="none" kern="1200" dirty="0" err="1">
                          <a:solidFill>
                            <a:schemeClr val="tx1"/>
                          </a:solidFill>
                          <a:latin typeface="Comic Sans MS" panose="030F0902030302020204" pitchFamily="66" charset="0"/>
                          <a:cs typeface="Dreaming Outloud Pro" pitchFamily="66"/>
                        </a:rPr>
                        <a:t>trafod</a:t>
                      </a:r>
                      <a:r>
                        <a:rPr lang="en-US" sz="1200" b="0" u="none" kern="1200" dirty="0">
                          <a:solidFill>
                            <a:schemeClr val="tx1"/>
                          </a:solidFill>
                          <a:latin typeface="Comic Sans MS" panose="030F0902030302020204" pitchFamily="66" charset="0"/>
                          <a:cs typeface="Dreaming Outloud Pro" pitchFamily="66"/>
                        </a:rPr>
                        <a:t> am y </a:t>
                      </a:r>
                      <a:r>
                        <a:rPr lang="en-US" sz="1200" b="0" u="none" kern="1200" dirty="0" err="1">
                          <a:solidFill>
                            <a:schemeClr val="tx1"/>
                          </a:solidFill>
                          <a:latin typeface="Comic Sans MS" panose="030F0902030302020204" pitchFamily="66" charset="0"/>
                          <a:cs typeface="Dreaming Outloud Pro" pitchFamily="66"/>
                        </a:rPr>
                        <a:t>gwaith</a:t>
                      </a:r>
                      <a:r>
                        <a:rPr lang="en-US" sz="1200" b="0" u="none" kern="1200" dirty="0">
                          <a:solidFill>
                            <a:schemeClr val="tx1"/>
                          </a:solidFill>
                          <a:latin typeface="Comic Sans MS" panose="030F0902030302020204" pitchFamily="66" charset="0"/>
                          <a:cs typeface="Dreaming Outloud Pro" pitchFamily="66"/>
                        </a:rPr>
                        <a:t> </a:t>
                      </a:r>
                      <a:r>
                        <a:rPr lang="en-US" sz="1200" b="0" u="none" kern="1200" dirty="0" err="1">
                          <a:solidFill>
                            <a:schemeClr val="tx1"/>
                          </a:solidFill>
                          <a:latin typeface="Comic Sans MS" panose="030F0902030302020204" pitchFamily="66" charset="0"/>
                          <a:cs typeface="Dreaming Outloud Pro" pitchFamily="66"/>
                        </a:rPr>
                        <a:t>gan</a:t>
                      </a:r>
                      <a:r>
                        <a:rPr lang="en-US" sz="1200" b="0" u="none" kern="1200" dirty="0">
                          <a:solidFill>
                            <a:schemeClr val="tx1"/>
                          </a:solidFill>
                          <a:latin typeface="Comic Sans MS" panose="030F0902030302020204" pitchFamily="66" charset="0"/>
                          <a:cs typeface="Dreaming Outloud Pro" pitchFamily="66"/>
                        </a:rPr>
                        <a:t> Helen Elliot.</a:t>
                      </a:r>
                      <a:endParaRPr lang="en-GB" sz="1200" b="0" u="none" dirty="0">
                        <a:solidFill>
                          <a:schemeClr val="tx1"/>
                        </a:solidFill>
                        <a:latin typeface="Comic Sans MS" panose="030F0902030302020204" pitchFamily="66" charset="0"/>
                        <a:cs typeface="Dreaming Outloud Pro" pitchFamily="66"/>
                      </a:endParaRPr>
                    </a:p>
                    <a:p>
                      <a:pPr lvl="0" algn="ctr"/>
                      <a:endParaRPr lang="en-US" sz="1200" b="1" u="sng" kern="1200" dirty="0">
                        <a:solidFill>
                          <a:sysClr val="windowText" lastClr="000000"/>
                        </a:solidFill>
                        <a:latin typeface="Comic Sans MS" panose="030F0902030302020204" pitchFamily="66" charset="0"/>
                        <a:cs typeface="Dreaming Outloud Pro" pitchFamily="66"/>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lvl="0" algn="ctr"/>
                      <a:r>
                        <a:rPr lang="en-US" sz="1200" b="1" u="sng" kern="1200" dirty="0" err="1">
                          <a:solidFill>
                            <a:sysClr val="windowText" lastClr="000000"/>
                          </a:solidFill>
                          <a:latin typeface="Comic Sans MS" panose="030F0902030302020204" pitchFamily="66" charset="0"/>
                          <a:cs typeface="Dreaming Outloud Pro" pitchFamily="66"/>
                        </a:rPr>
                        <a:t>Gwyddoniaeth</a:t>
                      </a:r>
                      <a:r>
                        <a:rPr lang="en-US" sz="1200" b="1" u="sng" kern="1200" dirty="0">
                          <a:solidFill>
                            <a:sysClr val="windowText" lastClr="000000"/>
                          </a:solidFill>
                          <a:latin typeface="Comic Sans MS" panose="030F0902030302020204" pitchFamily="66" charset="0"/>
                          <a:cs typeface="Dreaming Outloud Pro" pitchFamily="66"/>
                        </a:rPr>
                        <a:t> a </a:t>
                      </a:r>
                      <a:r>
                        <a:rPr lang="en-US" sz="1200" b="1" u="sng" kern="1200" dirty="0" err="1">
                          <a:solidFill>
                            <a:sysClr val="windowText" lastClr="000000"/>
                          </a:solidFill>
                          <a:latin typeface="Comic Sans MS" panose="030F0902030302020204" pitchFamily="66" charset="0"/>
                          <a:cs typeface="Dreaming Outloud Pro" pitchFamily="66"/>
                        </a:rPr>
                        <a:t>Thechnoleg</a:t>
                      </a:r>
                      <a:endParaRPr lang="en-US" sz="1200" b="1" u="sng" kern="1200" dirty="0">
                        <a:solidFill>
                          <a:sysClr val="windowText" lastClr="000000"/>
                        </a:solidFill>
                        <a:latin typeface="Comic Sans MS" panose="030F0902030302020204" pitchFamily="66" charset="0"/>
                        <a:cs typeface="Dreaming Outloud Pro" pitchFamily="66"/>
                      </a:endParaRPr>
                    </a:p>
                    <a:p>
                      <a:pPr lvl="0" algn="ctr"/>
                      <a:endParaRPr lang="en-US" sz="1200" b="1" u="sng" kern="1200" dirty="0">
                        <a:solidFill>
                          <a:sysClr val="windowText" lastClr="000000"/>
                        </a:solidFill>
                        <a:latin typeface="Comic Sans MS" panose="030F0902030302020204" pitchFamily="66" charset="0"/>
                        <a:cs typeface="Dreaming Outloud Pro" pitchFamily="66"/>
                      </a:endParaRPr>
                    </a:p>
                    <a:p>
                      <a:pPr lvl="0" algn="ctr"/>
                      <a:endParaRPr lang="en-US" sz="1200" b="1" u="sng" kern="1200" dirty="0">
                        <a:solidFill>
                          <a:sysClr val="windowText" lastClr="000000"/>
                        </a:solidFill>
                        <a:latin typeface="Comic Sans MS" panose="030F0902030302020204" pitchFamily="66" charset="0"/>
                        <a:cs typeface="Dreaming Outloud Pro" pitchFamily="66"/>
                      </a:endParaRPr>
                    </a:p>
                    <a:p>
                      <a:pPr lvl="0"/>
                      <a:r>
                        <a:rPr lang="en-US" sz="1200" b="1" u="none" kern="1200" dirty="0">
                          <a:solidFill>
                            <a:schemeClr val="tx1"/>
                          </a:solidFill>
                          <a:latin typeface="Comic Sans MS" panose="030F0902030302020204" pitchFamily="66" charset="0"/>
                          <a:cs typeface="Dreaming Outloud Pro" pitchFamily="66"/>
                        </a:rPr>
                        <a:t>Thema: </a:t>
                      </a:r>
                      <a:r>
                        <a:rPr lang="en-US" sz="1200" b="1" u="none" kern="1200" dirty="0" err="1">
                          <a:solidFill>
                            <a:schemeClr val="tx1"/>
                          </a:solidFill>
                          <a:latin typeface="Comic Sans MS" panose="030F0902030302020204" pitchFamily="66" charset="0"/>
                          <a:cs typeface="Dreaming Outloud Pro" pitchFamily="66"/>
                        </a:rPr>
                        <a:t>Cymharu’r</a:t>
                      </a:r>
                      <a:r>
                        <a:rPr lang="en-US" sz="1200" b="1" u="none" kern="1200" dirty="0">
                          <a:solidFill>
                            <a:schemeClr val="tx1"/>
                          </a:solidFill>
                          <a:latin typeface="Comic Sans MS" panose="030F0902030302020204" pitchFamily="66" charset="0"/>
                          <a:cs typeface="Dreaming Outloud Pro" pitchFamily="66"/>
                        </a:rPr>
                        <a:t> Tywydd</a:t>
                      </a:r>
                    </a:p>
                    <a:p>
                      <a:pPr lvl="0"/>
                      <a:endParaRPr lang="en-GB" sz="1200" b="1" u="none" kern="1200" dirty="0">
                        <a:solidFill>
                          <a:schemeClr val="tx1"/>
                        </a:solidFill>
                        <a:latin typeface="Comic Sans MS" panose="030F0902030302020204" pitchFamily="66" charset="0"/>
                        <a:cs typeface="Dreaming Outloud Pro" pitchFamily="66"/>
                      </a:endParaRPr>
                    </a:p>
                    <a:p>
                      <a:pPr lvl="0"/>
                      <a:r>
                        <a:rPr lang="en-US" sz="1200" b="1" u="none" kern="1200" dirty="0" err="1">
                          <a:solidFill>
                            <a:schemeClr val="tx1"/>
                          </a:solidFill>
                          <a:latin typeface="Comic Sans MS" panose="030F0902030302020204" pitchFamily="66" charset="0"/>
                          <a:cs typeface="Dreaming Outloud Pro" pitchFamily="66"/>
                        </a:rPr>
                        <a:t>Ffocws</a:t>
                      </a:r>
                      <a:r>
                        <a:rPr lang="en-US" sz="1200" b="1" u="none" kern="1200" dirty="0">
                          <a:solidFill>
                            <a:schemeClr val="tx1"/>
                          </a:solidFill>
                          <a:latin typeface="Comic Sans MS" panose="030F0902030302020204" pitchFamily="66" charset="0"/>
                          <a:cs typeface="Dreaming Outloud Pro" pitchFamily="66"/>
                        </a:rPr>
                        <a:t> </a:t>
                      </a:r>
                      <a:r>
                        <a:rPr lang="en-US" sz="1200" b="1" u="none" kern="1200" dirty="0" err="1">
                          <a:solidFill>
                            <a:schemeClr val="tx1"/>
                          </a:solidFill>
                          <a:latin typeface="Comic Sans MS" panose="030F0902030302020204" pitchFamily="66" charset="0"/>
                          <a:cs typeface="Dreaming Outloud Pro" pitchFamily="66"/>
                        </a:rPr>
                        <a:t>iaith</a:t>
                      </a:r>
                      <a:r>
                        <a:rPr lang="en-US" sz="1200" b="1" u="none" kern="1200" dirty="0">
                          <a:solidFill>
                            <a:schemeClr val="tx1"/>
                          </a:solidFill>
                          <a:latin typeface="Comic Sans MS" panose="030F0902030302020204" pitchFamily="66" charset="0"/>
                          <a:cs typeface="Dreaming Outloud Pro" pitchFamily="66"/>
                        </a:rPr>
                        <a:t>/</a:t>
                      </a:r>
                      <a:r>
                        <a:rPr lang="en-GB" sz="1200" b="1" u="none" kern="1200" dirty="0">
                          <a:solidFill>
                            <a:schemeClr val="tx1"/>
                          </a:solidFill>
                          <a:latin typeface="Comic Sans MS" panose="030F0902030302020204" pitchFamily="66" charset="0"/>
                          <a:cs typeface="Dreaming Outloud Pro" pitchFamily="66"/>
                        </a:rPr>
                        <a:t> </a:t>
                      </a:r>
                      <a:r>
                        <a:rPr lang="en-US" sz="1200" b="1" u="none" kern="1200" dirty="0" err="1">
                          <a:solidFill>
                            <a:schemeClr val="tx1"/>
                          </a:solidFill>
                          <a:latin typeface="Comic Sans MS" panose="030F0902030302020204" pitchFamily="66" charset="0"/>
                          <a:cs typeface="Dreaming Outloud Pro" pitchFamily="66"/>
                        </a:rPr>
                        <a:t>Patrwm</a:t>
                      </a:r>
                      <a:r>
                        <a:rPr lang="en-US" sz="1200" b="1" u="none" kern="1200" dirty="0">
                          <a:solidFill>
                            <a:schemeClr val="tx1"/>
                          </a:solidFill>
                          <a:latin typeface="Comic Sans MS" panose="030F0902030302020204" pitchFamily="66" charset="0"/>
                          <a:cs typeface="Dreaming Outloud Pro" pitchFamily="66"/>
                        </a:rPr>
                        <a:t> / </a:t>
                      </a:r>
                      <a:r>
                        <a:rPr lang="en-US" sz="1200" b="1" u="none" kern="1200" dirty="0" err="1">
                          <a:solidFill>
                            <a:schemeClr val="tx1"/>
                          </a:solidFill>
                          <a:latin typeface="Comic Sans MS" panose="030F0902030302020204" pitchFamily="66" charset="0"/>
                          <a:cs typeface="Dreaming Outloud Pro" pitchFamily="66"/>
                        </a:rPr>
                        <a:t>Patrymau</a:t>
                      </a:r>
                      <a:r>
                        <a:rPr lang="en-US" sz="1200" b="1" u="none" kern="1200" dirty="0">
                          <a:solidFill>
                            <a:schemeClr val="tx1"/>
                          </a:solidFill>
                          <a:latin typeface="Comic Sans MS" panose="030F0902030302020204" pitchFamily="66" charset="0"/>
                          <a:cs typeface="Dreaming Outloud Pro" pitchFamily="66"/>
                        </a:rPr>
                        <a:t>:</a:t>
                      </a:r>
                    </a:p>
                    <a:p>
                      <a:pPr lvl="0"/>
                      <a:r>
                        <a:rPr lang="en-GB" sz="1200" b="0" u="none" kern="100" dirty="0">
                          <a:solidFill>
                            <a:schemeClr val="tx1"/>
                          </a:solidFill>
                          <a:effectLst/>
                          <a:latin typeface="Comic Sans MS" panose="030F0902030302020204" pitchFamily="66" charset="0"/>
                        </a:rPr>
                        <a:t>Pa </a:t>
                      </a:r>
                      <a:r>
                        <a:rPr lang="en-GB" sz="1200" b="0" u="none" kern="100" dirty="0" err="1">
                          <a:solidFill>
                            <a:schemeClr val="tx1"/>
                          </a:solidFill>
                          <a:effectLst/>
                          <a:latin typeface="Comic Sans MS" panose="030F0902030302020204" pitchFamily="66" charset="0"/>
                        </a:rPr>
                        <a:t>fis</a:t>
                      </a:r>
                      <a:r>
                        <a:rPr lang="en-GB" sz="1200" b="0" u="none" kern="100" dirty="0">
                          <a:solidFill>
                            <a:schemeClr val="tx1"/>
                          </a:solidFill>
                          <a:effectLst/>
                          <a:latin typeface="Comic Sans MS" panose="030F0902030302020204" pitchFamily="66" charset="0"/>
                        </a:rPr>
                        <a:t> </a:t>
                      </a:r>
                      <a:r>
                        <a:rPr lang="en-GB" sz="1200" b="0" u="sng" kern="100" dirty="0" err="1">
                          <a:solidFill>
                            <a:schemeClr val="tx1"/>
                          </a:solidFill>
                          <a:effectLst/>
                          <a:latin typeface="Comic Sans MS" panose="030F0902030302020204" pitchFamily="66" charset="0"/>
                        </a:rPr>
                        <a:t>ydy’r</a:t>
                      </a:r>
                      <a:r>
                        <a:rPr lang="en-GB" sz="1200" b="0" u="sng" kern="100" dirty="0">
                          <a:solidFill>
                            <a:schemeClr val="tx1"/>
                          </a:solidFill>
                          <a:effectLst/>
                          <a:latin typeface="Comic Sans MS" panose="030F0902030302020204" pitchFamily="66" charset="0"/>
                        </a:rPr>
                        <a:t> </a:t>
                      </a:r>
                      <a:r>
                        <a:rPr lang="en-GB" sz="1200" b="0" u="sng" kern="100" dirty="0" err="1">
                          <a:solidFill>
                            <a:schemeClr val="tx1"/>
                          </a:solidFill>
                          <a:effectLst/>
                          <a:latin typeface="Comic Sans MS" panose="030F0902030302020204" pitchFamily="66" charset="0"/>
                        </a:rPr>
                        <a:t>poetha</a:t>
                      </a:r>
                      <a:r>
                        <a:rPr lang="en-GB" sz="1200" b="0" u="none" kern="100" dirty="0">
                          <a:solidFill>
                            <a:schemeClr val="tx1"/>
                          </a:solidFill>
                          <a:effectLst/>
                          <a:latin typeface="Comic Sans MS" panose="030F0902030302020204" pitchFamily="66" charset="0"/>
                        </a:rPr>
                        <a:t> </a:t>
                      </a:r>
                      <a:r>
                        <a:rPr lang="en-GB" sz="1200" b="0" u="none" kern="100" dirty="0" err="1">
                          <a:solidFill>
                            <a:schemeClr val="tx1"/>
                          </a:solidFill>
                          <a:effectLst/>
                          <a:latin typeface="Comic Sans MS" panose="030F0902030302020204" pitchFamily="66" charset="0"/>
                        </a:rPr>
                        <a:t>yn</a:t>
                      </a:r>
                      <a:r>
                        <a:rPr lang="en-GB" sz="1200" b="0" u="none" kern="100" dirty="0">
                          <a:solidFill>
                            <a:schemeClr val="tx1"/>
                          </a:solidFill>
                          <a:effectLst/>
                          <a:latin typeface="Comic Sans MS" panose="030F0902030302020204" pitchFamily="66" charset="0"/>
                        </a:rPr>
                        <a:t> Sir </a:t>
                      </a:r>
                      <a:r>
                        <a:rPr lang="en-GB" sz="1200" b="0" u="none" kern="100" dirty="0" err="1">
                          <a:solidFill>
                            <a:schemeClr val="tx1"/>
                          </a:solidFill>
                          <a:effectLst/>
                          <a:latin typeface="Comic Sans MS" panose="030F0902030302020204" pitchFamily="66" charset="0"/>
                        </a:rPr>
                        <a:t>Benfro</a:t>
                      </a:r>
                      <a:r>
                        <a:rPr lang="en-GB" sz="1200" b="0" u="none" kern="100" dirty="0">
                          <a:solidFill>
                            <a:schemeClr val="tx1"/>
                          </a:solidFill>
                          <a:effectLst/>
                          <a:latin typeface="Comic Sans MS" panose="030F0902030302020204" pitchFamily="66" charset="0"/>
                        </a:rPr>
                        <a:t>? </a:t>
                      </a:r>
                      <a:endParaRPr lang="en-US" sz="1200" b="0" u="none" kern="1200" dirty="0">
                        <a:solidFill>
                          <a:schemeClr val="tx1"/>
                        </a:solidFill>
                        <a:latin typeface="Comic Sans MS" panose="030F0902030302020204" pitchFamily="66" charset="0"/>
                        <a:cs typeface="Dreaming Outloud Pro" pitchFamily="66"/>
                      </a:endParaRPr>
                    </a:p>
                    <a:p>
                      <a:pPr lvl="0"/>
                      <a:r>
                        <a:rPr lang="en-US" sz="1200" b="0" u="none" kern="1200" dirty="0">
                          <a:solidFill>
                            <a:schemeClr val="tx1"/>
                          </a:solidFill>
                          <a:latin typeface="Comic Sans MS" panose="030F0902030302020204" pitchFamily="66" charset="0"/>
                          <a:cs typeface="Dreaming Outloud Pro" pitchFamily="66"/>
                        </a:rPr>
                        <a:t>Mis </a:t>
                      </a:r>
                      <a:r>
                        <a:rPr lang="en-US" sz="1200" b="0" u="none" kern="1200" dirty="0" err="1">
                          <a:solidFill>
                            <a:schemeClr val="tx1"/>
                          </a:solidFill>
                          <a:latin typeface="Comic Sans MS" panose="030F0902030302020204" pitchFamily="66" charset="0"/>
                          <a:cs typeface="Dreaming Outloud Pro" pitchFamily="66"/>
                        </a:rPr>
                        <a:t>Ionawr</a:t>
                      </a:r>
                      <a:r>
                        <a:rPr lang="en-US" sz="1200" b="0" u="none" kern="1200" dirty="0">
                          <a:solidFill>
                            <a:schemeClr val="tx1"/>
                          </a:solidFill>
                          <a:latin typeface="Comic Sans MS" panose="030F0902030302020204" pitchFamily="66" charset="0"/>
                          <a:cs typeface="Dreaming Outloud Pro" pitchFamily="66"/>
                        </a:rPr>
                        <a:t> </a:t>
                      </a:r>
                      <a:r>
                        <a:rPr lang="en-US" sz="1200" b="0" u="none" kern="1200" dirty="0" err="1">
                          <a:solidFill>
                            <a:schemeClr val="tx1"/>
                          </a:solidFill>
                          <a:latin typeface="Comic Sans MS" panose="030F0902030302020204" pitchFamily="66" charset="0"/>
                          <a:cs typeface="Dreaming Outloud Pro" pitchFamily="66"/>
                        </a:rPr>
                        <a:t>ydy’r</a:t>
                      </a:r>
                      <a:r>
                        <a:rPr lang="en-US" sz="1200" b="0" u="none" kern="1200" dirty="0">
                          <a:solidFill>
                            <a:schemeClr val="tx1"/>
                          </a:solidFill>
                          <a:latin typeface="Comic Sans MS" panose="030F0902030302020204" pitchFamily="66" charset="0"/>
                          <a:cs typeface="Dreaming Outloud Pro" pitchFamily="66"/>
                        </a:rPr>
                        <a:t> </a:t>
                      </a:r>
                      <a:r>
                        <a:rPr lang="en-US" sz="1200" b="0" u="none" kern="1200" dirty="0" err="1">
                          <a:solidFill>
                            <a:schemeClr val="tx1"/>
                          </a:solidFill>
                          <a:latin typeface="Comic Sans MS" panose="030F0902030302020204" pitchFamily="66" charset="0"/>
                          <a:cs typeface="Dreaming Outloud Pro" pitchFamily="66"/>
                        </a:rPr>
                        <a:t>poetha</a:t>
                      </a:r>
                      <a:r>
                        <a:rPr lang="en-US" sz="1200" b="0" u="none" kern="1200" dirty="0">
                          <a:solidFill>
                            <a:schemeClr val="tx1"/>
                          </a:solidFill>
                          <a:latin typeface="Comic Sans MS" panose="030F0902030302020204" pitchFamily="66" charset="0"/>
                          <a:cs typeface="Dreaming Outloud Pro" pitchFamily="66"/>
                        </a:rPr>
                        <a:t> </a:t>
                      </a:r>
                      <a:r>
                        <a:rPr lang="en-US" sz="1200" b="0" u="none" kern="1200" dirty="0" err="1">
                          <a:solidFill>
                            <a:schemeClr val="tx1"/>
                          </a:solidFill>
                          <a:latin typeface="Comic Sans MS" panose="030F0902030302020204" pitchFamily="66" charset="0"/>
                          <a:cs typeface="Dreaming Outloud Pro" pitchFamily="66"/>
                        </a:rPr>
                        <a:t>yn</a:t>
                      </a:r>
                      <a:r>
                        <a:rPr lang="en-US" sz="1200" b="0" u="none" kern="1200" dirty="0">
                          <a:solidFill>
                            <a:schemeClr val="tx1"/>
                          </a:solidFill>
                          <a:latin typeface="Comic Sans MS" panose="030F0902030302020204" pitchFamily="66" charset="0"/>
                          <a:cs typeface="Dreaming Outloud Pro" pitchFamily="66"/>
                        </a:rPr>
                        <a:t> Sir </a:t>
                      </a:r>
                      <a:r>
                        <a:rPr lang="en-US" sz="1200" b="0" u="none" kern="1200" dirty="0" err="1">
                          <a:solidFill>
                            <a:schemeClr val="tx1"/>
                          </a:solidFill>
                          <a:latin typeface="Comic Sans MS" panose="030F0902030302020204" pitchFamily="66" charset="0"/>
                          <a:cs typeface="Dreaming Outloud Pro" pitchFamily="66"/>
                        </a:rPr>
                        <a:t>Benfro</a:t>
                      </a:r>
                      <a:r>
                        <a:rPr lang="en-US" sz="1200" b="0" u="none" kern="1200" dirty="0">
                          <a:solidFill>
                            <a:schemeClr val="tx1"/>
                          </a:solidFill>
                          <a:latin typeface="Comic Sans MS" panose="030F0902030302020204" pitchFamily="66" charset="0"/>
                          <a:cs typeface="Dreaming Outloud Pro" pitchFamily="66"/>
                        </a:rPr>
                        <a:t>.</a:t>
                      </a:r>
                    </a:p>
                    <a:p>
                      <a:pPr lvl="0"/>
                      <a:endParaRPr lang="en-US" sz="1200" b="0" u="none" kern="1200" dirty="0">
                        <a:solidFill>
                          <a:schemeClr val="tx1"/>
                        </a:solidFill>
                        <a:latin typeface="Comic Sans MS" panose="030F0902030302020204" pitchFamily="66" charset="0"/>
                        <a:cs typeface="Dreaming Outloud Pro" pitchFamily="66"/>
                      </a:endParaRPr>
                    </a:p>
                    <a:p>
                      <a:pPr lvl="0"/>
                      <a:r>
                        <a:rPr lang="en-US" sz="1200" b="1" u="none" kern="1200" dirty="0" err="1">
                          <a:solidFill>
                            <a:schemeClr val="tx1"/>
                          </a:solidFill>
                          <a:latin typeface="Comic Sans MS" panose="030F0902030302020204" pitchFamily="66" charset="0"/>
                          <a:cs typeface="Dreaming Outloud Pro" pitchFamily="66"/>
                        </a:rPr>
                        <a:t>Geirfa</a:t>
                      </a:r>
                      <a:r>
                        <a:rPr lang="en-US" sz="1200" b="1" u="none" kern="1200" dirty="0">
                          <a:solidFill>
                            <a:schemeClr val="tx1"/>
                          </a:solidFill>
                          <a:latin typeface="Comic Sans MS" panose="030F0902030302020204" pitchFamily="66" charset="0"/>
                          <a:cs typeface="Dreaming Outloud Pro" pitchFamily="66"/>
                        </a:rPr>
                        <a:t>:</a:t>
                      </a:r>
                    </a:p>
                    <a:p>
                      <a:r>
                        <a:rPr lang="en-US" sz="1200" b="0" dirty="0" err="1">
                          <a:solidFill>
                            <a:schemeClr val="tx1"/>
                          </a:solidFill>
                          <a:latin typeface="Comic Sans MS" panose="030F0902030302020204" pitchFamily="66" charset="0"/>
                          <a:ea typeface="Bryndan Write"/>
                          <a:cs typeface="Bryndan Write"/>
                          <a:sym typeface="Bryndan Write"/>
                        </a:rPr>
                        <a:t>Poethaf</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twymaf</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sychaf</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gwlypaf</a:t>
                      </a:r>
                      <a:endParaRPr lang="en-US" sz="1200" b="0" dirty="0">
                        <a:solidFill>
                          <a:schemeClr val="tx1"/>
                        </a:solidFill>
                        <a:latin typeface="Comic Sans MS" panose="030F0902030302020204" pitchFamily="66" charset="0"/>
                        <a:ea typeface="Bryndan Write"/>
                        <a:cs typeface="Bryndan Write"/>
                        <a:sym typeface="Bryndan Write"/>
                      </a:endParaRPr>
                    </a:p>
                    <a:p>
                      <a:r>
                        <a:rPr lang="en-US" sz="1200" b="0" dirty="0" err="1">
                          <a:solidFill>
                            <a:schemeClr val="tx1"/>
                          </a:solidFill>
                          <a:latin typeface="Comic Sans MS" panose="030F0902030302020204" pitchFamily="66" charset="0"/>
                          <a:ea typeface="Bryndan Write"/>
                          <a:cs typeface="Bryndan Write"/>
                          <a:sym typeface="Bryndan Write"/>
                        </a:rPr>
                        <a:t>oeraf</a:t>
                      </a:r>
                      <a:endParaRPr lang="en-US" sz="1200" b="0" dirty="0">
                        <a:solidFill>
                          <a:schemeClr val="tx1"/>
                        </a:solidFill>
                        <a:latin typeface="Comic Sans MS" panose="030F0902030302020204" pitchFamily="66" charset="0"/>
                        <a:ea typeface="Bryndan Write"/>
                        <a:cs typeface="Bryndan Write"/>
                        <a:sym typeface="Bryndan Write"/>
                      </a:endParaRPr>
                    </a:p>
                    <a:p>
                      <a:pPr lvl="0"/>
                      <a:endParaRPr lang="en-GB" sz="1200" b="1" u="none" kern="1200" dirty="0">
                        <a:solidFill>
                          <a:srgbClr val="0070C0"/>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u="none" kern="1200" dirty="0" err="1">
                          <a:solidFill>
                            <a:schemeClr val="tx1"/>
                          </a:solidFill>
                          <a:latin typeface="Comic Sans MS" panose="030F0902030302020204" pitchFamily="66" charset="0"/>
                          <a:cs typeface="Dreaming Outloud Pro" pitchFamily="66"/>
                        </a:rPr>
                        <a:t>Gweithgareddau</a:t>
                      </a:r>
                      <a:r>
                        <a:rPr lang="en-US" sz="1200" b="1" u="none" kern="1200" dirty="0">
                          <a:solidFill>
                            <a:schemeClr val="tx1"/>
                          </a:solidFill>
                          <a:latin typeface="Comic Sans MS" panose="030F0902030302020204" pitchFamily="66" charset="0"/>
                          <a:cs typeface="Dreaming Outloud Pro" pitchFamily="66"/>
                        </a:rPr>
                        <a:t>:</a:t>
                      </a:r>
                      <a:br>
                        <a:rPr lang="en-US" sz="1200" b="1" u="none" kern="1200" dirty="0">
                          <a:solidFill>
                            <a:schemeClr val="tx1"/>
                          </a:solidFill>
                          <a:latin typeface="Comic Sans MS" panose="030F0902030302020204" pitchFamily="66" charset="0"/>
                          <a:cs typeface="Dreaming Outloud Pro" pitchFamily="66"/>
                        </a:rPr>
                      </a:br>
                      <a:r>
                        <a:rPr lang="cy-GB" sz="1200" b="0" u="none" kern="1200" dirty="0">
                          <a:solidFill>
                            <a:schemeClr val="tx1"/>
                          </a:solidFill>
                          <a:latin typeface="Comic Sans MS" panose="030F0902030302020204" pitchFamily="66" charset="0"/>
                          <a:cs typeface="Dreaming Outloud Pro" pitchFamily="66"/>
                        </a:rPr>
                        <a:t>B</a:t>
                      </a:r>
                      <a:r>
                        <a:rPr lang="cy-GB" sz="1200" b="0" dirty="0">
                          <a:solidFill>
                            <a:schemeClr val="tx1"/>
                          </a:solidFill>
                          <a:latin typeface="Comic Sans MS" panose="030F0902030302020204" pitchFamily="66" charset="0"/>
                        </a:rPr>
                        <a:t>ydd y plant yn chwarae gêm Trap-Ddôr a thrafod am y tywydd yn Sir Benfro. Bydd y plant yn edrych ar a gwybodaeth ac wedyn defnyddio'r patrwm ‘pa fis ydy’r gwlypaf yn Sir Benfro?’ i ofyn  cwestiynau.</a:t>
                      </a:r>
                      <a:endParaRPr lang="en-GB" sz="1200" b="0" u="none" dirty="0">
                        <a:solidFill>
                          <a:schemeClr val="tx1"/>
                        </a:solidFill>
                        <a:latin typeface="Comic Sans MS" panose="030F0902030302020204" pitchFamily="66" charset="0"/>
                        <a:cs typeface="Dreaming Outloud Pro" pitchFamily="66"/>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38967439"/>
                  </a:ext>
                </a:extLst>
              </a:tr>
            </a:tbl>
          </a:graphicData>
        </a:graphic>
      </p:graphicFrame>
    </p:spTree>
    <p:extLst>
      <p:ext uri="{BB962C8B-B14F-4D97-AF65-F5344CB8AC3E}">
        <p14:creationId xmlns:p14="http://schemas.microsoft.com/office/powerpoint/2010/main" val="4165087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45433E9E-B29C-6DEF-CBD3-119A8C31B840}"/>
              </a:ext>
            </a:extLst>
          </p:cNvPr>
          <p:cNvGraphicFramePr>
            <a:graphicFrameLocks noGrp="1"/>
          </p:cNvGraphicFramePr>
          <p:nvPr>
            <p:extLst>
              <p:ext uri="{D42A27DB-BD31-4B8C-83A1-F6EECF244321}">
                <p14:modId xmlns:p14="http://schemas.microsoft.com/office/powerpoint/2010/main" val="2867788559"/>
              </p:ext>
            </p:extLst>
          </p:nvPr>
        </p:nvGraphicFramePr>
        <p:xfrm>
          <a:off x="127819" y="153488"/>
          <a:ext cx="8859770" cy="6427786"/>
        </p:xfrm>
        <a:graphic>
          <a:graphicData uri="http://schemas.openxmlformats.org/drawingml/2006/table">
            <a:tbl>
              <a:tblPr firstRow="1" bandRow="1">
                <a:effectLst/>
                <a:tableStyleId>{5C22544A-7EE6-4342-B048-85BDC9FD1C3A}</a:tableStyleId>
              </a:tblPr>
              <a:tblGrid>
                <a:gridCol w="584964">
                  <a:extLst>
                    <a:ext uri="{9D8B030D-6E8A-4147-A177-3AD203B41FA5}">
                      <a16:colId xmlns:a16="http://schemas.microsoft.com/office/drawing/2014/main" val="4192539880"/>
                    </a:ext>
                  </a:extLst>
                </a:gridCol>
                <a:gridCol w="2836533">
                  <a:extLst>
                    <a:ext uri="{9D8B030D-6E8A-4147-A177-3AD203B41FA5}">
                      <a16:colId xmlns:a16="http://schemas.microsoft.com/office/drawing/2014/main" val="2762080797"/>
                    </a:ext>
                  </a:extLst>
                </a:gridCol>
                <a:gridCol w="2551447">
                  <a:extLst>
                    <a:ext uri="{9D8B030D-6E8A-4147-A177-3AD203B41FA5}">
                      <a16:colId xmlns:a16="http://schemas.microsoft.com/office/drawing/2014/main" val="193370500"/>
                    </a:ext>
                  </a:extLst>
                </a:gridCol>
                <a:gridCol w="2886826">
                  <a:extLst>
                    <a:ext uri="{9D8B030D-6E8A-4147-A177-3AD203B41FA5}">
                      <a16:colId xmlns:a16="http://schemas.microsoft.com/office/drawing/2014/main" val="2558032377"/>
                    </a:ext>
                  </a:extLst>
                </a:gridCol>
              </a:tblGrid>
              <a:tr h="6427786">
                <a:tc>
                  <a:txBody>
                    <a:bodyPr/>
                    <a:lstStyle/>
                    <a:p>
                      <a:pPr lvl="0" algn="ctr"/>
                      <a:r>
                        <a:rPr lang="cy-GB" sz="1400" dirty="0">
                          <a:solidFill>
                            <a:sysClr val="windowText" lastClr="000000"/>
                          </a:solidFill>
                          <a:latin typeface="Comic Sans MS" panose="030F0902030302020204" pitchFamily="66" charset="0"/>
                        </a:rPr>
                        <a:t>Fy Ardal</a:t>
                      </a:r>
                      <a:endParaRPr lang="en-GB" sz="1400" b="1" u="none" dirty="0">
                        <a:solidFill>
                          <a:sysClr val="windowText" lastClr="000000"/>
                        </a:solidFill>
                        <a:latin typeface="Comic Sans MS" panose="030F0902030302020204" pitchFamily="66" charset="0"/>
                        <a:cs typeface="Dreaming Outloud Pro" pitchFamily="66"/>
                      </a:endParaRPr>
                    </a:p>
                  </a:txBody>
                  <a:tcPr marL="68580" marR="68580" marT="34290" marB="34290" vert="vert270">
                    <a:lnR w="12700" cap="flat" cmpd="sng" algn="ctr">
                      <a:solidFill>
                        <a:schemeClr val="tx1"/>
                      </a:solidFill>
                      <a:prstDash val="solid"/>
                      <a:round/>
                      <a:headEnd type="none" w="med" len="med"/>
                      <a:tailEnd type="none" w="med" len="med"/>
                    </a:lnR>
                    <a:solidFill>
                      <a:schemeClr val="bg1"/>
                    </a:solidFill>
                  </a:tcPr>
                </a:tc>
                <a:tc>
                  <a:txBody>
                    <a:bodyPr/>
                    <a:lstStyle/>
                    <a:p>
                      <a:pPr lvl="0" algn="ctr"/>
                      <a:r>
                        <a:rPr lang="en-US" sz="1400" b="1" u="sng" kern="1200" dirty="0">
                          <a:solidFill>
                            <a:schemeClr val="tx1"/>
                          </a:solidFill>
                          <a:latin typeface="Comic Sans MS" panose="030F0902030302020204" pitchFamily="66" charset="0"/>
                          <a:cs typeface="Dreaming Outloud Pro" pitchFamily="66"/>
                        </a:rPr>
                        <a:t>Y </a:t>
                      </a:r>
                      <a:r>
                        <a:rPr lang="en-US" sz="1400" b="1" u="sng" kern="1200" dirty="0" err="1">
                          <a:solidFill>
                            <a:schemeClr val="tx1"/>
                          </a:solidFill>
                          <a:latin typeface="Comic Sans MS" panose="030F0902030302020204" pitchFamily="66" charset="0"/>
                          <a:cs typeface="Dreaming Outloud Pro" pitchFamily="66"/>
                        </a:rPr>
                        <a:t>Dyniaethau</a:t>
                      </a:r>
                      <a:endParaRPr lang="en-US" sz="1400" b="1" u="sng" kern="1200" dirty="0">
                        <a:solidFill>
                          <a:schemeClr val="tx1"/>
                        </a:solidFill>
                        <a:latin typeface="Comic Sans MS" panose="030F0902030302020204" pitchFamily="66" charset="0"/>
                        <a:cs typeface="Dreaming Outloud Pro" pitchFamily="66"/>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dirty="0" err="1">
                          <a:solidFill>
                            <a:srgbClr val="FF0000"/>
                          </a:solidFill>
                          <a:latin typeface="Comic Sans MS" panose="030F0902030302020204" pitchFamily="66" charset="0"/>
                        </a:rPr>
                        <a:t>Tasg</a:t>
                      </a:r>
                      <a:r>
                        <a:rPr lang="en-US" sz="1400" b="1" dirty="0">
                          <a:solidFill>
                            <a:srgbClr val="FF0000"/>
                          </a:solidFill>
                          <a:latin typeface="Comic Sans MS" panose="030F0902030302020204" pitchFamily="66" charset="0"/>
                        </a:rPr>
                        <a:t> </a:t>
                      </a:r>
                      <a:r>
                        <a:rPr lang="en-US" sz="1400" b="1" dirty="0" err="1">
                          <a:solidFill>
                            <a:srgbClr val="FF0000"/>
                          </a:solidFill>
                          <a:latin typeface="Comic Sans MS" panose="030F0902030302020204" pitchFamily="66" charset="0"/>
                        </a:rPr>
                        <a:t>ddarllen</a:t>
                      </a:r>
                      <a:endParaRPr lang="en-US" sz="1400" dirty="0">
                        <a:latin typeface="Comic Sans MS" panose="030F0902030302020204" pitchFamily="66" charset="0"/>
                      </a:endParaRPr>
                    </a:p>
                    <a:p>
                      <a:pPr lvl="0"/>
                      <a:endParaRPr lang="en-US" sz="1400" b="1" u="sng" kern="1200" dirty="0">
                        <a:solidFill>
                          <a:sysClr val="windowText" lastClr="000000"/>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u="none" kern="1200" dirty="0">
                          <a:solidFill>
                            <a:schemeClr val="tx1"/>
                          </a:solidFill>
                          <a:latin typeface="Comic Sans MS" panose="030F0902030302020204" pitchFamily="66" charset="0"/>
                          <a:cs typeface="Dreaming Outloud Pro" pitchFamily="66"/>
                        </a:rPr>
                        <a:t>Thema: </a:t>
                      </a:r>
                      <a:r>
                        <a:rPr lang="cy-GB" sz="1400" b="0" i="0" kern="1200" dirty="0">
                          <a:solidFill>
                            <a:schemeClr val="tx1"/>
                          </a:solidFill>
                          <a:effectLst/>
                          <a:latin typeface="Comic Sans MS" panose="030F0902030302020204" pitchFamily="66" charset="0"/>
                          <a:ea typeface="+mn-ea"/>
                          <a:cs typeface="+mn-cs"/>
                        </a:rPr>
                        <a:t> Hanes- </a:t>
                      </a:r>
                      <a:r>
                        <a:rPr lang="cy-GB" sz="1400" b="0" i="0" kern="1200">
                          <a:solidFill>
                            <a:schemeClr val="tx1"/>
                          </a:solidFill>
                          <a:effectLst/>
                          <a:latin typeface="Comic Sans MS" panose="030F0902030302020204" pitchFamily="66" charset="0"/>
                          <a:ea typeface="+mn-ea"/>
                          <a:cs typeface="+mn-cs"/>
                        </a:rPr>
                        <a:t>Y Tuduriaid</a:t>
                      </a:r>
                      <a:endParaRPr lang="en-US" sz="1400" b="1" u="none" kern="1200" dirty="0">
                        <a:solidFill>
                          <a:schemeClr val="tx1"/>
                        </a:solidFill>
                        <a:latin typeface="Comic Sans MS" panose="030F0902030302020204" pitchFamily="66" charset="0"/>
                        <a:cs typeface="Dreaming Outloud Pro" pitchFamily="66"/>
                      </a:endParaRPr>
                    </a:p>
                    <a:p>
                      <a:pPr lvl="0"/>
                      <a:endParaRPr lang="en-GB" sz="1400" b="1" u="none" kern="1200" dirty="0">
                        <a:solidFill>
                          <a:schemeClr val="tx1"/>
                        </a:solidFill>
                        <a:latin typeface="Comic Sans MS" panose="030F0902030302020204" pitchFamily="66" charset="0"/>
                        <a:cs typeface="Dreaming Outloud Pro" pitchFamily="66"/>
                      </a:endParaRPr>
                    </a:p>
                    <a:p>
                      <a:pPr lvl="0"/>
                      <a:r>
                        <a:rPr lang="en-US" sz="1400" b="1" u="none" kern="1200" dirty="0" err="1">
                          <a:solidFill>
                            <a:schemeClr val="tx1"/>
                          </a:solidFill>
                          <a:latin typeface="Comic Sans MS" panose="030F0902030302020204" pitchFamily="66" charset="0"/>
                          <a:cs typeface="Dreaming Outloud Pro" pitchFamily="66"/>
                        </a:rPr>
                        <a:t>Ffocws</a:t>
                      </a:r>
                      <a:r>
                        <a:rPr lang="en-US" sz="1400" b="1" u="none" kern="1200" dirty="0">
                          <a:solidFill>
                            <a:schemeClr val="tx1"/>
                          </a:solidFill>
                          <a:latin typeface="Comic Sans MS" panose="030F0902030302020204" pitchFamily="66" charset="0"/>
                          <a:cs typeface="Dreaming Outloud Pro" pitchFamily="66"/>
                        </a:rPr>
                        <a:t> </a:t>
                      </a:r>
                      <a:r>
                        <a:rPr lang="en-US" sz="1400" b="1" u="none" kern="1200" dirty="0" err="1">
                          <a:solidFill>
                            <a:schemeClr val="tx1"/>
                          </a:solidFill>
                          <a:latin typeface="Comic Sans MS" panose="030F0902030302020204" pitchFamily="66" charset="0"/>
                          <a:cs typeface="Dreaming Outloud Pro" pitchFamily="66"/>
                        </a:rPr>
                        <a:t>iaith</a:t>
                      </a:r>
                      <a:r>
                        <a:rPr lang="en-US" sz="1400" b="1" u="none" kern="1200" dirty="0">
                          <a:solidFill>
                            <a:schemeClr val="tx1"/>
                          </a:solidFill>
                          <a:latin typeface="Comic Sans MS" panose="030F0902030302020204" pitchFamily="66" charset="0"/>
                          <a:cs typeface="Dreaming Outloud Pro" pitchFamily="66"/>
                        </a:rPr>
                        <a:t>/</a:t>
                      </a:r>
                      <a:r>
                        <a:rPr lang="en-GB" sz="1400" b="1" u="none" kern="1200" dirty="0">
                          <a:solidFill>
                            <a:schemeClr val="tx1"/>
                          </a:solidFill>
                          <a:latin typeface="Comic Sans MS" panose="030F0902030302020204" pitchFamily="66" charset="0"/>
                          <a:cs typeface="Dreaming Outloud Pro" pitchFamily="66"/>
                        </a:rPr>
                        <a:t> </a:t>
                      </a:r>
                      <a:r>
                        <a:rPr lang="en-US" sz="1400" b="1" u="none" kern="1200" dirty="0" err="1">
                          <a:solidFill>
                            <a:schemeClr val="tx1"/>
                          </a:solidFill>
                          <a:latin typeface="Comic Sans MS" panose="030F0902030302020204" pitchFamily="66" charset="0"/>
                          <a:cs typeface="Dreaming Outloud Pro" pitchFamily="66"/>
                        </a:rPr>
                        <a:t>Patrwm</a:t>
                      </a:r>
                      <a:r>
                        <a:rPr lang="en-US" sz="1400" b="1" u="none" kern="1200" dirty="0">
                          <a:solidFill>
                            <a:schemeClr val="tx1"/>
                          </a:solidFill>
                          <a:latin typeface="Comic Sans MS" panose="030F0902030302020204" pitchFamily="66" charset="0"/>
                          <a:cs typeface="Dreaming Outloud Pro" pitchFamily="66"/>
                        </a:rPr>
                        <a:t> / </a:t>
                      </a:r>
                      <a:r>
                        <a:rPr lang="en-US" sz="1400" b="1" u="none" kern="1200" dirty="0" err="1">
                          <a:solidFill>
                            <a:schemeClr val="tx1"/>
                          </a:solidFill>
                          <a:latin typeface="Comic Sans MS" panose="030F0902030302020204" pitchFamily="66" charset="0"/>
                          <a:cs typeface="Dreaming Outloud Pro" pitchFamily="66"/>
                        </a:rPr>
                        <a:t>Patrymau</a:t>
                      </a:r>
                      <a:r>
                        <a:rPr lang="en-US" sz="1400" b="1" u="none" kern="1200" dirty="0">
                          <a:solidFill>
                            <a:schemeClr val="tx1"/>
                          </a:solidFill>
                          <a:latin typeface="Comic Sans MS" panose="030F0902030302020204" pitchFamily="66" charset="0"/>
                          <a:cs typeface="Dreaming Outloud Pro" pitchFamily="66"/>
                        </a:rPr>
                        <a:t>:</a:t>
                      </a:r>
                    </a:p>
                    <a:p>
                      <a:pPr lvl="0"/>
                      <a:r>
                        <a:rPr lang="en-US" sz="1400" b="0" u="none" kern="1200" dirty="0" err="1">
                          <a:solidFill>
                            <a:schemeClr val="tx1"/>
                          </a:solidFill>
                          <a:latin typeface="Comic Sans MS" panose="030F0902030302020204" pitchFamily="66" charset="0"/>
                          <a:cs typeface="Dreaming Outloud Pro" pitchFamily="66"/>
                        </a:rPr>
                        <a:t>Amherfaith</a:t>
                      </a:r>
                      <a:endParaRPr lang="en-US" sz="1400" b="0" u="none" kern="1200" dirty="0">
                        <a:solidFill>
                          <a:schemeClr val="tx1"/>
                        </a:solidFill>
                        <a:latin typeface="Comic Sans MS" panose="030F0902030302020204" pitchFamily="66" charset="0"/>
                        <a:cs typeface="Dreaming Outloud Pro" pitchFamily="66"/>
                      </a:endParaRPr>
                    </a:p>
                    <a:p>
                      <a:pPr lvl="0"/>
                      <a:r>
                        <a:rPr lang="en-US" sz="1400" b="0" u="none" kern="1200" dirty="0" err="1">
                          <a:solidFill>
                            <a:schemeClr val="tx1"/>
                          </a:solidFill>
                          <a:latin typeface="Comic Sans MS" panose="030F0902030302020204" pitchFamily="66" charset="0"/>
                          <a:cs typeface="Dreaming Outloud Pro" pitchFamily="66"/>
                        </a:rPr>
                        <a:t>Oedd</a:t>
                      </a:r>
                      <a:r>
                        <a:rPr lang="en-US" sz="1400" b="0" u="none" kern="1200" dirty="0">
                          <a:solidFill>
                            <a:schemeClr val="tx1"/>
                          </a:solidFill>
                          <a:latin typeface="Comic Sans MS" panose="030F0902030302020204" pitchFamily="66" charset="0"/>
                          <a:cs typeface="Dreaming Outloud Pro" pitchFamily="66"/>
                        </a:rPr>
                        <a:t> y </a:t>
                      </a:r>
                      <a:r>
                        <a:rPr lang="en-US" sz="1400" b="0" u="none" kern="1200" dirty="0" err="1">
                          <a:solidFill>
                            <a:schemeClr val="tx1"/>
                          </a:solidFill>
                          <a:latin typeface="Comic Sans MS" panose="030F0902030302020204" pitchFamily="66" charset="0"/>
                          <a:cs typeface="Dreaming Outloud Pro" pitchFamily="66"/>
                        </a:rPr>
                        <a:t>Tuduriaid</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yn</a:t>
                      </a:r>
                      <a:r>
                        <a:rPr lang="en-US" sz="1400" b="0" u="none" kern="1200" dirty="0">
                          <a:solidFill>
                            <a:schemeClr val="tx1"/>
                          </a:solidFill>
                          <a:latin typeface="Comic Sans MS" panose="030F0902030302020204" pitchFamily="66" charset="0"/>
                          <a:cs typeface="Dreaming Outloud Pro" pitchFamily="66"/>
                        </a:rPr>
                        <a:t> </a:t>
                      </a:r>
                      <a:r>
                        <a:rPr lang="en-US" sz="1400" b="0" u="sng" kern="1200" dirty="0" err="1">
                          <a:solidFill>
                            <a:schemeClr val="tx1"/>
                          </a:solidFill>
                          <a:latin typeface="Comic Sans MS" panose="030F0902030302020204" pitchFamily="66" charset="0"/>
                          <a:cs typeface="Dreaming Outloud Pro" pitchFamily="66"/>
                        </a:rPr>
                        <a:t>bwyta</a:t>
                      </a:r>
                      <a:r>
                        <a:rPr lang="en-US" sz="1400" b="0" u="sng" kern="1200" dirty="0">
                          <a:solidFill>
                            <a:schemeClr val="tx1"/>
                          </a:solidFill>
                          <a:latin typeface="Comic Sans MS" panose="030F0902030302020204" pitchFamily="66" charset="0"/>
                          <a:cs typeface="Dreaming Outloud Pro" pitchFamily="66"/>
                        </a:rPr>
                        <a:t> cig?</a:t>
                      </a:r>
                    </a:p>
                    <a:p>
                      <a:pPr lvl="0"/>
                      <a:r>
                        <a:rPr lang="en-US" sz="1400" b="0" u="none" kern="1200" dirty="0" err="1">
                          <a:solidFill>
                            <a:schemeClr val="tx1"/>
                          </a:solidFill>
                          <a:latin typeface="Comic Sans MS" panose="030F0902030302020204" pitchFamily="66" charset="0"/>
                          <a:cs typeface="Dreaming Outloud Pro" pitchFamily="66"/>
                        </a:rPr>
                        <a:t>Oedd</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roedd</a:t>
                      </a:r>
                      <a:r>
                        <a:rPr lang="en-US" sz="1400" b="0" u="none" kern="1200" dirty="0">
                          <a:solidFill>
                            <a:schemeClr val="tx1"/>
                          </a:solidFill>
                          <a:latin typeface="Comic Sans MS" panose="030F0902030302020204" pitchFamily="66" charset="0"/>
                          <a:cs typeface="Dreaming Outloud Pro" pitchFamily="66"/>
                        </a:rPr>
                        <a:t> y </a:t>
                      </a:r>
                      <a:r>
                        <a:rPr lang="en-US" sz="1400" b="0" u="none" kern="1200" dirty="0" err="1">
                          <a:solidFill>
                            <a:schemeClr val="tx1"/>
                          </a:solidFill>
                          <a:latin typeface="Comic Sans MS" panose="030F0902030302020204" pitchFamily="66" charset="0"/>
                          <a:cs typeface="Dreaming Outloud Pro" pitchFamily="66"/>
                        </a:rPr>
                        <a:t>Tuduriaid</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yn</a:t>
                      </a:r>
                      <a:r>
                        <a:rPr lang="en-US" sz="1400" b="0" u="none" kern="1200" dirty="0">
                          <a:solidFill>
                            <a:schemeClr val="tx1"/>
                          </a:solidFill>
                          <a:latin typeface="Comic Sans MS" panose="030F0902030302020204" pitchFamily="66" charset="0"/>
                          <a:cs typeface="Dreaming Outloud Pro" pitchFamily="66"/>
                        </a:rPr>
                        <a:t> </a:t>
                      </a:r>
                      <a:r>
                        <a:rPr lang="en-US" sz="1400" b="0" u="sng" kern="1200" dirty="0" err="1">
                          <a:solidFill>
                            <a:schemeClr val="tx1"/>
                          </a:solidFill>
                          <a:latin typeface="Comic Sans MS" panose="030F0902030302020204" pitchFamily="66" charset="0"/>
                          <a:cs typeface="Dreaming Outloud Pro" pitchFamily="66"/>
                        </a:rPr>
                        <a:t>bwyta</a:t>
                      </a:r>
                      <a:r>
                        <a:rPr lang="en-US" sz="1400" b="0" u="sng" kern="1200" dirty="0">
                          <a:solidFill>
                            <a:schemeClr val="tx1"/>
                          </a:solidFill>
                          <a:latin typeface="Comic Sans MS" panose="030F0902030302020204" pitchFamily="66" charset="0"/>
                          <a:cs typeface="Dreaming Outloud Pro" pitchFamily="66"/>
                        </a:rPr>
                        <a:t> cig</a:t>
                      </a:r>
                    </a:p>
                    <a:p>
                      <a:pPr lvl="0"/>
                      <a:r>
                        <a:rPr lang="en-US" sz="1400" b="0" u="none" kern="1200" dirty="0" err="1">
                          <a:solidFill>
                            <a:schemeClr val="tx1"/>
                          </a:solidFill>
                          <a:latin typeface="Comic Sans MS" panose="030F0902030302020204" pitchFamily="66" charset="0"/>
                          <a:cs typeface="Dreaming Outloud Pro" pitchFamily="66"/>
                        </a:rPr>
                        <a:t>Nac</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oedd</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doedd</a:t>
                      </a:r>
                      <a:r>
                        <a:rPr lang="en-US" sz="1400" b="0" u="none" kern="1200" dirty="0">
                          <a:solidFill>
                            <a:schemeClr val="tx1"/>
                          </a:solidFill>
                          <a:latin typeface="Comic Sans MS" panose="030F0902030302020204" pitchFamily="66" charset="0"/>
                          <a:cs typeface="Dreaming Outloud Pro" pitchFamily="66"/>
                        </a:rPr>
                        <a:t> y </a:t>
                      </a:r>
                      <a:r>
                        <a:rPr lang="en-US" sz="1400" b="0" u="none" kern="1200" dirty="0" err="1">
                          <a:solidFill>
                            <a:schemeClr val="tx1"/>
                          </a:solidFill>
                          <a:latin typeface="Comic Sans MS" panose="030F0902030302020204" pitchFamily="66" charset="0"/>
                          <a:cs typeface="Dreaming Outloud Pro" pitchFamily="66"/>
                        </a:rPr>
                        <a:t>Tuduriaid</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ddim</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yn</a:t>
                      </a:r>
                      <a:r>
                        <a:rPr lang="en-US" sz="1400" b="0" u="none" kern="1200" dirty="0">
                          <a:solidFill>
                            <a:schemeClr val="tx1"/>
                          </a:solidFill>
                          <a:latin typeface="Comic Sans MS" panose="030F0902030302020204" pitchFamily="66" charset="0"/>
                          <a:cs typeface="Dreaming Outloud Pro" pitchFamily="66"/>
                        </a:rPr>
                        <a:t> </a:t>
                      </a:r>
                      <a:r>
                        <a:rPr lang="en-US" sz="1400" b="0" u="sng" kern="1200" dirty="0" err="1">
                          <a:solidFill>
                            <a:schemeClr val="tx1"/>
                          </a:solidFill>
                          <a:latin typeface="Comic Sans MS" panose="030F0902030302020204" pitchFamily="66" charset="0"/>
                          <a:cs typeface="Dreaming Outloud Pro" pitchFamily="66"/>
                        </a:rPr>
                        <a:t>bwyta</a:t>
                      </a:r>
                      <a:r>
                        <a:rPr lang="en-US" sz="1400" b="0" u="sng" kern="1200" dirty="0">
                          <a:solidFill>
                            <a:schemeClr val="tx1"/>
                          </a:solidFill>
                          <a:latin typeface="Comic Sans MS" panose="030F0902030302020204" pitchFamily="66" charset="0"/>
                          <a:cs typeface="Dreaming Outloud Pro" pitchFamily="66"/>
                        </a:rPr>
                        <a:t> cig.</a:t>
                      </a:r>
                    </a:p>
                    <a:p>
                      <a:pPr lvl="0"/>
                      <a:endParaRPr lang="en-US" sz="1400" b="1" u="none" kern="1200" dirty="0">
                        <a:solidFill>
                          <a:schemeClr val="tx1"/>
                        </a:solidFill>
                        <a:latin typeface="Comic Sans MS" panose="030F0902030302020204" pitchFamily="66" charset="0"/>
                        <a:cs typeface="Dreaming Outloud Pro" pitchFamily="66"/>
                      </a:endParaRPr>
                    </a:p>
                    <a:p>
                      <a:pPr lvl="0"/>
                      <a:r>
                        <a:rPr lang="en-US" sz="1400" b="1" u="none" kern="1200" dirty="0" err="1">
                          <a:solidFill>
                            <a:schemeClr val="tx1"/>
                          </a:solidFill>
                          <a:latin typeface="Comic Sans MS" panose="030F0902030302020204" pitchFamily="66" charset="0"/>
                          <a:cs typeface="Dreaming Outloud Pro" pitchFamily="66"/>
                        </a:rPr>
                        <a:t>Geirfa</a:t>
                      </a:r>
                      <a:r>
                        <a:rPr lang="en-US" sz="1400" b="1" u="none" kern="1200" dirty="0">
                          <a:solidFill>
                            <a:schemeClr val="tx1"/>
                          </a:solidFill>
                          <a:latin typeface="Comic Sans MS" panose="030F0902030302020204" pitchFamily="66" charset="0"/>
                          <a:cs typeface="Dreaming Outloud Pro" pitchFamily="66"/>
                        </a:rPr>
                        <a:t>: </a:t>
                      </a:r>
                      <a:r>
                        <a:rPr lang="en-US" sz="1400" b="0" u="none" kern="1200" dirty="0">
                          <a:solidFill>
                            <a:schemeClr val="tx1"/>
                          </a:solidFill>
                          <a:latin typeface="Comic Sans MS" panose="030F0902030302020204" pitchFamily="66" charset="0"/>
                          <a:cs typeface="Dreaming Outloud Pro" pitchFamily="66"/>
                        </a:rPr>
                        <a:t>Y </a:t>
                      </a:r>
                      <a:r>
                        <a:rPr lang="en-US" sz="1400" b="0" u="none" kern="1200" dirty="0" err="1">
                          <a:solidFill>
                            <a:schemeClr val="tx1"/>
                          </a:solidFill>
                          <a:latin typeface="Comic Sans MS" panose="030F0902030302020204" pitchFamily="66" charset="0"/>
                          <a:cs typeface="Dreaming Outloud Pro" pitchFamily="66"/>
                        </a:rPr>
                        <a:t>Tuduriad</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accent5">
                              <a:lumMod val="60000"/>
                              <a:lumOff val="40000"/>
                            </a:schemeClr>
                          </a:solidFill>
                          <a:latin typeface="Comic Sans MS" panose="030F0902030302020204" pitchFamily="66" charset="0"/>
                          <a:cs typeface="Dreaming Outloud Pro" pitchFamily="66"/>
                        </a:rPr>
                        <a:t>gwisg</a:t>
                      </a:r>
                      <a:r>
                        <a:rPr lang="en-US" sz="1400" b="0" u="none" kern="1200" dirty="0">
                          <a:solidFill>
                            <a:schemeClr val="accent5">
                              <a:lumMod val="60000"/>
                              <a:lumOff val="40000"/>
                            </a:schemeClr>
                          </a:solidFill>
                          <a:latin typeface="Comic Sans MS" panose="030F0902030302020204" pitchFamily="66" charset="0"/>
                          <a:cs typeface="Dreaming Outloud Pro" pitchFamily="66"/>
                        </a:rPr>
                        <a:t> </a:t>
                      </a:r>
                      <a:r>
                        <a:rPr lang="en-US" sz="1400" b="0" u="none" kern="1200" dirty="0" err="1">
                          <a:solidFill>
                            <a:schemeClr val="accent5">
                              <a:lumMod val="60000"/>
                              <a:lumOff val="40000"/>
                            </a:schemeClr>
                          </a:solidFill>
                          <a:latin typeface="Comic Sans MS" panose="030F0902030302020204" pitchFamily="66" charset="0"/>
                          <a:cs typeface="Dreaming Outloud Pro" pitchFamily="66"/>
                        </a:rPr>
                        <a:t>ffansi</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a:solidFill>
                            <a:srgbClr val="00B0F0"/>
                          </a:solidFill>
                          <a:latin typeface="Comic Sans MS" panose="030F0902030302020204" pitchFamily="66" charset="0"/>
                          <a:cs typeface="Dreaming Outloud Pro" pitchFamily="66"/>
                        </a:rPr>
                        <a:t>cig, castell</a:t>
                      </a:r>
                      <a:r>
                        <a:rPr lang="en-US" sz="1400" b="0" u="none" kern="1200" dirty="0">
                          <a:solidFill>
                            <a:schemeClr val="tx1"/>
                          </a:solidFill>
                          <a:latin typeface="Comic Sans MS" panose="030F0902030302020204" pitchFamily="66" charset="0"/>
                          <a:cs typeface="Dreaming Outloud Pro" pitchFamily="66"/>
                        </a:rPr>
                        <a:t>, Harri Tudur, Harri VIII, Castell </a:t>
                      </a:r>
                      <a:r>
                        <a:rPr lang="en-US" sz="1400" b="0" u="none" kern="1200" dirty="0" err="1">
                          <a:solidFill>
                            <a:schemeClr val="tx1"/>
                          </a:solidFill>
                          <a:latin typeface="Comic Sans MS" panose="030F0902030302020204" pitchFamily="66" charset="0"/>
                          <a:cs typeface="Dreaming Outloud Pro" pitchFamily="66"/>
                        </a:rPr>
                        <a:t>Penfro</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geni</a:t>
                      </a:r>
                      <a:r>
                        <a:rPr lang="en-US" sz="1400" b="0" u="none" kern="1200" dirty="0">
                          <a:solidFill>
                            <a:schemeClr val="tx1"/>
                          </a:solidFill>
                          <a:latin typeface="Comic Sans MS" panose="030F0902030302020204" pitchFamily="66" charset="0"/>
                          <a:cs typeface="Dreaming Outloud Pro" pitchFamily="66"/>
                        </a:rPr>
                        <a:t>. </a:t>
                      </a:r>
                    </a:p>
                    <a:p>
                      <a:pPr lvl="0"/>
                      <a:endParaRPr lang="en-GB" sz="1400" b="1" u="none" kern="1200" dirty="0">
                        <a:solidFill>
                          <a:srgbClr val="0070C0"/>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u="none" kern="1200" dirty="0" err="1">
                          <a:solidFill>
                            <a:schemeClr val="tx1"/>
                          </a:solidFill>
                          <a:latin typeface="Comic Sans MS" panose="030F0902030302020204" pitchFamily="66" charset="0"/>
                          <a:cs typeface="Dreaming Outloud Pro" pitchFamily="66"/>
                        </a:rPr>
                        <a:t>Gweithgareddau</a:t>
                      </a:r>
                      <a:r>
                        <a:rPr lang="en-US" sz="1400" b="1" u="none" kern="1200" dirty="0">
                          <a:solidFill>
                            <a:schemeClr val="tx1"/>
                          </a:solidFill>
                          <a:latin typeface="Comic Sans MS" panose="030F0902030302020204" pitchFamily="66" charset="0"/>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0" u="none" kern="1200" dirty="0" err="1">
                          <a:solidFill>
                            <a:schemeClr val="tx1"/>
                          </a:solidFill>
                          <a:latin typeface="Comic Sans MS" panose="030F0902030302020204" pitchFamily="66" charset="0"/>
                          <a:cs typeface="Dreaming Outloud Pro" pitchFamily="66"/>
                        </a:rPr>
                        <a:t>Bydd</a:t>
                      </a:r>
                      <a:r>
                        <a:rPr lang="en-US" sz="1400" b="0" u="none" kern="1200" dirty="0">
                          <a:solidFill>
                            <a:schemeClr val="tx1"/>
                          </a:solidFill>
                          <a:latin typeface="Comic Sans MS" panose="030F0902030302020204" pitchFamily="66" charset="0"/>
                          <a:cs typeface="Dreaming Outloud Pro" pitchFamily="66"/>
                        </a:rPr>
                        <a:t> y plant </a:t>
                      </a:r>
                      <a:r>
                        <a:rPr lang="en-US" sz="1400" b="0" u="none" kern="1200" dirty="0" err="1">
                          <a:solidFill>
                            <a:schemeClr val="tx1"/>
                          </a:solidFill>
                          <a:latin typeface="Comic Sans MS" panose="030F0902030302020204" pitchFamily="66" charset="0"/>
                          <a:cs typeface="Dreaming Outloud Pro" pitchFamily="66"/>
                        </a:rPr>
                        <a:t>yn</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gwneud</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tasg</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Darllen</a:t>
                      </a:r>
                      <a:r>
                        <a:rPr lang="en-US" sz="1400" b="0" u="none" kern="1200" dirty="0">
                          <a:solidFill>
                            <a:schemeClr val="tx1"/>
                          </a:solidFill>
                          <a:latin typeface="Comic Sans MS" panose="030F0902030302020204" pitchFamily="66" charset="0"/>
                          <a:cs typeface="Dreaming Outloud Pro" pitchFamily="66"/>
                        </a:rPr>
                        <a:t> Cul’ am y </a:t>
                      </a:r>
                      <a:r>
                        <a:rPr lang="en-US" sz="1400" b="0" u="none" kern="1200" dirty="0" err="1">
                          <a:solidFill>
                            <a:schemeClr val="tx1"/>
                          </a:solidFill>
                          <a:latin typeface="Comic Sans MS" panose="030F0902030302020204" pitchFamily="66" charset="0"/>
                          <a:cs typeface="Dreaming Outloud Pro" pitchFamily="66"/>
                        </a:rPr>
                        <a:t>Tudoriaid</a:t>
                      </a:r>
                      <a:r>
                        <a:rPr lang="en-US" sz="1400" b="0" u="none" kern="1200" dirty="0">
                          <a:solidFill>
                            <a:schemeClr val="tx1"/>
                          </a:solidFill>
                          <a:latin typeface="Comic Sans MS" panose="030F0902030302020204" pitchFamily="66" charset="0"/>
                          <a:cs typeface="Dreaming Outloud Pro" pitchFamily="66"/>
                        </a:rPr>
                        <a:t>.</a:t>
                      </a:r>
                      <a:br>
                        <a:rPr lang="en-US" sz="1400" b="1" u="none" kern="1200" dirty="0">
                          <a:solidFill>
                            <a:schemeClr val="tx1"/>
                          </a:solidFill>
                          <a:latin typeface="Comic Sans MS" panose="030F0902030302020204" pitchFamily="66" charset="0"/>
                          <a:cs typeface="Dreaming Outloud Pro" pitchFamily="66"/>
                        </a:rPr>
                      </a:br>
                      <a:endParaRPr lang="en-GB" sz="1400" b="1" u="none" dirty="0">
                        <a:solidFill>
                          <a:schemeClr val="tx1"/>
                        </a:solidFill>
                        <a:latin typeface="Comic Sans MS" panose="030F0902030302020204" pitchFamily="66" charset="0"/>
                        <a:cs typeface="Dreaming Outloud Pro" pitchFamily="66"/>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lvl="0" algn="ctr"/>
                      <a:r>
                        <a:rPr lang="en-US" sz="1400" b="1" u="sng" kern="1200" dirty="0">
                          <a:solidFill>
                            <a:sysClr val="windowText" lastClr="000000"/>
                          </a:solidFill>
                          <a:latin typeface="Comic Sans MS" panose="030F0902030302020204" pitchFamily="66" charset="0"/>
                          <a:cs typeface="Dreaming Outloud Pro" pitchFamily="66"/>
                        </a:rPr>
                        <a:t>Iechyd a </a:t>
                      </a:r>
                      <a:r>
                        <a:rPr lang="en-US" sz="1400" b="1" u="sng" kern="1200" dirty="0" err="1">
                          <a:solidFill>
                            <a:sysClr val="windowText" lastClr="000000"/>
                          </a:solidFill>
                          <a:latin typeface="Comic Sans MS" panose="030F0902030302020204" pitchFamily="66" charset="0"/>
                          <a:cs typeface="Dreaming Outloud Pro" pitchFamily="66"/>
                        </a:rPr>
                        <a:t>Lles</a:t>
                      </a:r>
                      <a:endParaRPr lang="en-US" sz="1400" b="1" u="sng" kern="1200" dirty="0">
                        <a:solidFill>
                          <a:sysClr val="windowText" lastClr="000000"/>
                        </a:solidFill>
                        <a:latin typeface="Comic Sans MS" panose="030F0902030302020204" pitchFamily="66" charset="0"/>
                        <a:cs typeface="Dreaming Outloud Pro" pitchFamily="66"/>
                      </a:endParaRPr>
                    </a:p>
                    <a:p>
                      <a:pPr lvl="0"/>
                      <a:endParaRPr lang="en-US" sz="1400" b="1" u="none" kern="1200" dirty="0">
                        <a:solidFill>
                          <a:schemeClr val="tx1"/>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u="none" kern="1200" dirty="0">
                          <a:solidFill>
                            <a:schemeClr val="tx1"/>
                          </a:solidFill>
                          <a:latin typeface="Comic Sans MS" panose="030F0902030302020204" pitchFamily="66" charset="0"/>
                          <a:cs typeface="Dreaming Outloud Pro" pitchFamily="66"/>
                        </a:rPr>
                        <a:t>Thema: </a:t>
                      </a:r>
                      <a:r>
                        <a:rPr lang="en-GB" sz="1400" b="1" kern="1200" dirty="0" err="1">
                          <a:solidFill>
                            <a:schemeClr val="tx1"/>
                          </a:solidFill>
                          <a:effectLst/>
                          <a:latin typeface="Comic Sans MS" panose="030F0902030302020204" pitchFamily="66" charset="0"/>
                          <a:ea typeface="+mn-ea"/>
                          <a:cs typeface="+mn-cs"/>
                        </a:rPr>
                        <a:t>Afiechydon</a:t>
                      </a:r>
                      <a:endParaRPr lang="en-GB" sz="1400" b="1" kern="1200" dirty="0">
                        <a:solidFill>
                          <a:schemeClr val="tx1"/>
                        </a:solidFill>
                        <a:effectLst/>
                        <a:latin typeface="Comic Sans MS" panose="030F0902030302020204" pitchFamily="66" charset="0"/>
                        <a:ea typeface="+mn-ea"/>
                        <a:cs typeface="+mn-cs"/>
                      </a:endParaRPr>
                    </a:p>
                    <a:p>
                      <a:pPr lvl="0"/>
                      <a:r>
                        <a:rPr lang="en-US" sz="1400" b="1" u="none" kern="1200" dirty="0">
                          <a:solidFill>
                            <a:schemeClr val="tx1"/>
                          </a:solidFill>
                          <a:latin typeface="Comic Sans MS" panose="030F0902030302020204" pitchFamily="66" charset="0"/>
                          <a:cs typeface="Dreaming Outloud Pro" pitchFamily="66"/>
                        </a:rPr>
                        <a:t>(at y </a:t>
                      </a:r>
                      <a:r>
                        <a:rPr lang="en-US" sz="1400" b="1" u="none" kern="1200" dirty="0" err="1">
                          <a:solidFill>
                            <a:schemeClr val="tx1"/>
                          </a:solidFill>
                          <a:latin typeface="Comic Sans MS" panose="030F0902030302020204" pitchFamily="66" charset="0"/>
                          <a:cs typeface="Dreaming Outloud Pro" pitchFamily="66"/>
                        </a:rPr>
                        <a:t>meddyg</a:t>
                      </a:r>
                      <a:r>
                        <a:rPr lang="en-US" sz="1400" b="1" u="none" kern="1200" dirty="0">
                          <a:solidFill>
                            <a:schemeClr val="tx1"/>
                          </a:solidFill>
                          <a:latin typeface="Comic Sans MS" panose="030F0902030302020204" pitchFamily="66" charset="0"/>
                          <a:cs typeface="Dreaming Outloud Pro" pitchFamily="66"/>
                        </a:rPr>
                        <a:t> </a:t>
                      </a:r>
                      <a:r>
                        <a:rPr lang="en-US" sz="1400" b="1" u="none" kern="1200" dirty="0" err="1">
                          <a:solidFill>
                            <a:schemeClr val="tx1"/>
                          </a:solidFill>
                          <a:latin typeface="Comic Sans MS" panose="030F0902030302020204" pitchFamily="66" charset="0"/>
                          <a:cs typeface="Dreaming Outloud Pro" pitchFamily="66"/>
                        </a:rPr>
                        <a:t>yn</a:t>
                      </a:r>
                      <a:r>
                        <a:rPr lang="en-US" sz="1400" b="1" u="none" kern="1200" dirty="0">
                          <a:solidFill>
                            <a:schemeClr val="tx1"/>
                          </a:solidFill>
                          <a:latin typeface="Comic Sans MS" panose="030F0902030302020204" pitchFamily="66" charset="0"/>
                          <a:cs typeface="Dreaming Outloud Pro" pitchFamily="66"/>
                        </a:rPr>
                        <a:t> y </a:t>
                      </a:r>
                      <a:r>
                        <a:rPr lang="en-US" sz="1400" b="1" u="none" kern="1200" dirty="0" err="1">
                          <a:solidFill>
                            <a:schemeClr val="tx1"/>
                          </a:solidFill>
                          <a:latin typeface="Comic Sans MS" panose="030F0902030302020204" pitchFamily="66" charset="0"/>
                          <a:cs typeface="Dreaming Outloud Pro" pitchFamily="66"/>
                        </a:rPr>
                        <a:t>dref</a:t>
                      </a:r>
                      <a:r>
                        <a:rPr lang="en-US" sz="1400" b="1" u="none" kern="1200" dirty="0">
                          <a:solidFill>
                            <a:schemeClr val="tx1"/>
                          </a:solidFill>
                          <a:latin typeface="Comic Sans MS" panose="030F0902030302020204" pitchFamily="66" charset="0"/>
                          <a:cs typeface="Dreaming Outloud Pro" pitchFamily="66"/>
                        </a:rPr>
                        <a:t>)</a:t>
                      </a:r>
                    </a:p>
                    <a:p>
                      <a:pPr lvl="0"/>
                      <a:endParaRPr lang="en-GB" sz="1400" b="1" u="none" kern="1200" dirty="0">
                        <a:solidFill>
                          <a:schemeClr val="tx1"/>
                        </a:solidFill>
                        <a:latin typeface="Comic Sans MS" panose="030F0902030302020204" pitchFamily="66" charset="0"/>
                        <a:cs typeface="Dreaming Outloud Pro" pitchFamily="66"/>
                      </a:endParaRPr>
                    </a:p>
                    <a:p>
                      <a:pPr lvl="0"/>
                      <a:r>
                        <a:rPr lang="en-US" sz="1400" b="1" u="none" kern="1200" dirty="0" err="1">
                          <a:solidFill>
                            <a:schemeClr val="tx1"/>
                          </a:solidFill>
                          <a:latin typeface="Comic Sans MS" panose="030F0902030302020204" pitchFamily="66" charset="0"/>
                          <a:cs typeface="Dreaming Outloud Pro" pitchFamily="66"/>
                        </a:rPr>
                        <a:t>Ffocws</a:t>
                      </a:r>
                      <a:r>
                        <a:rPr lang="en-US" sz="1400" b="1" u="none" kern="1200" dirty="0">
                          <a:solidFill>
                            <a:schemeClr val="tx1"/>
                          </a:solidFill>
                          <a:latin typeface="Comic Sans MS" panose="030F0902030302020204" pitchFamily="66" charset="0"/>
                          <a:cs typeface="Dreaming Outloud Pro" pitchFamily="66"/>
                        </a:rPr>
                        <a:t> </a:t>
                      </a:r>
                      <a:r>
                        <a:rPr lang="en-US" sz="1400" b="1" u="none" kern="1200" dirty="0" err="1">
                          <a:solidFill>
                            <a:schemeClr val="tx1"/>
                          </a:solidFill>
                          <a:latin typeface="Comic Sans MS" panose="030F0902030302020204" pitchFamily="66" charset="0"/>
                          <a:cs typeface="Dreaming Outloud Pro" pitchFamily="66"/>
                        </a:rPr>
                        <a:t>iaith</a:t>
                      </a:r>
                      <a:r>
                        <a:rPr lang="en-US" sz="1400" b="1" u="none" kern="1200" dirty="0">
                          <a:solidFill>
                            <a:schemeClr val="tx1"/>
                          </a:solidFill>
                          <a:latin typeface="Comic Sans MS" panose="030F0902030302020204" pitchFamily="66" charset="0"/>
                          <a:cs typeface="Dreaming Outloud Pro" pitchFamily="66"/>
                        </a:rPr>
                        <a:t>/</a:t>
                      </a:r>
                      <a:r>
                        <a:rPr lang="en-GB" sz="1400" b="1" u="none" kern="1200" dirty="0">
                          <a:solidFill>
                            <a:schemeClr val="tx1"/>
                          </a:solidFill>
                          <a:latin typeface="Comic Sans MS" panose="030F0902030302020204" pitchFamily="66" charset="0"/>
                          <a:cs typeface="Dreaming Outloud Pro" pitchFamily="66"/>
                        </a:rPr>
                        <a:t> </a:t>
                      </a:r>
                      <a:r>
                        <a:rPr lang="en-US" sz="1400" b="1" u="none" kern="1200" dirty="0" err="1">
                          <a:solidFill>
                            <a:schemeClr val="tx1"/>
                          </a:solidFill>
                          <a:latin typeface="Comic Sans MS" panose="030F0902030302020204" pitchFamily="66" charset="0"/>
                          <a:cs typeface="Dreaming Outloud Pro" pitchFamily="66"/>
                        </a:rPr>
                        <a:t>Patrwm</a:t>
                      </a:r>
                      <a:r>
                        <a:rPr lang="en-US" sz="1400" b="1" u="none" kern="1200" dirty="0">
                          <a:solidFill>
                            <a:schemeClr val="tx1"/>
                          </a:solidFill>
                          <a:latin typeface="Comic Sans MS" panose="030F0902030302020204" pitchFamily="66" charset="0"/>
                          <a:cs typeface="Dreaming Outloud Pro" pitchFamily="66"/>
                        </a:rPr>
                        <a:t> / </a:t>
                      </a:r>
                      <a:r>
                        <a:rPr lang="en-US" sz="1400" b="1" u="none" kern="1200" dirty="0" err="1">
                          <a:solidFill>
                            <a:schemeClr val="tx1"/>
                          </a:solidFill>
                          <a:latin typeface="Comic Sans MS" panose="030F0902030302020204" pitchFamily="66" charset="0"/>
                          <a:cs typeface="Dreaming Outloud Pro" pitchFamily="66"/>
                        </a:rPr>
                        <a:t>Patrymau</a:t>
                      </a:r>
                      <a:r>
                        <a:rPr lang="en-US" sz="1400" b="1" u="none" kern="1200" dirty="0">
                          <a:solidFill>
                            <a:schemeClr val="tx1"/>
                          </a:solidFill>
                          <a:latin typeface="Comic Sans MS" panose="030F0902030302020204" pitchFamily="66" charset="0"/>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tx1"/>
                          </a:solidFill>
                          <a:effectLst/>
                          <a:latin typeface="Comic Sans MS" panose="030F0902030302020204" pitchFamily="66" charset="0"/>
                          <a:ea typeface="+mn-ea"/>
                          <a:cs typeface="+mn-cs"/>
                        </a:rPr>
                        <a:t>Beth </a:t>
                      </a:r>
                      <a:r>
                        <a:rPr lang="en-GB" sz="1400" b="0" kern="1200" dirty="0" err="1">
                          <a:solidFill>
                            <a:schemeClr val="tx1"/>
                          </a:solidFill>
                          <a:effectLst/>
                          <a:latin typeface="Comic Sans MS" panose="030F0902030302020204" pitchFamily="66" charset="0"/>
                          <a:ea typeface="+mn-ea"/>
                          <a:cs typeface="+mn-cs"/>
                        </a:rPr>
                        <a:t>sy’n</a:t>
                      </a:r>
                      <a:r>
                        <a:rPr lang="en-GB" sz="1400" b="0" kern="1200" dirty="0">
                          <a:solidFill>
                            <a:schemeClr val="tx1"/>
                          </a:solidFill>
                          <a:effectLst/>
                          <a:latin typeface="Comic Sans MS" panose="030F0902030302020204" pitchFamily="66" charset="0"/>
                          <a:ea typeface="+mn-ea"/>
                          <a:cs typeface="+mn-cs"/>
                        </a:rPr>
                        <a:t> bod </a:t>
                      </a:r>
                      <a:r>
                        <a:rPr lang="en-GB" sz="1400" b="0" kern="1200" dirty="0" err="1">
                          <a:solidFill>
                            <a:schemeClr val="tx1"/>
                          </a:solidFill>
                          <a:effectLst/>
                          <a:latin typeface="Comic Sans MS" panose="030F0902030302020204" pitchFamily="66" charset="0"/>
                          <a:ea typeface="+mn-ea"/>
                          <a:cs typeface="+mn-cs"/>
                        </a:rPr>
                        <a:t>arnat</a:t>
                      </a:r>
                      <a:r>
                        <a:rPr lang="en-GB" sz="1400" b="0" kern="1200" dirty="0">
                          <a:solidFill>
                            <a:schemeClr val="tx1"/>
                          </a:solidFill>
                          <a:effectLst/>
                          <a:latin typeface="Comic Sans MS" panose="030F0902030302020204" pitchFamily="66" charset="0"/>
                          <a:ea typeface="+mn-ea"/>
                          <a:cs typeface="+mn-cs"/>
                        </a:rPr>
                        <a:t> </a:t>
                      </a:r>
                      <a:r>
                        <a:rPr lang="en-GB" sz="1400" b="0" kern="1200" dirty="0" err="1">
                          <a:solidFill>
                            <a:schemeClr val="tx1"/>
                          </a:solidFill>
                          <a:effectLst/>
                          <a:latin typeface="Comic Sans MS" panose="030F0902030302020204" pitchFamily="66" charset="0"/>
                          <a:ea typeface="+mn-ea"/>
                          <a:cs typeface="+mn-cs"/>
                        </a:rPr>
                        <a:t>ti</a:t>
                      </a:r>
                      <a:r>
                        <a:rPr lang="en-GB" sz="1400" b="0" kern="1200" dirty="0">
                          <a:solidFill>
                            <a:schemeClr val="tx1"/>
                          </a:solidFill>
                          <a:effectLst/>
                          <a:latin typeface="Comic Sans MS" panose="030F0902030302020204" pitchFamily="66"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dirty="0">
                          <a:solidFill>
                            <a:schemeClr val="tx1"/>
                          </a:solidFill>
                          <a:effectLst/>
                          <a:latin typeface="Comic Sans MS" panose="030F0902030302020204" pitchFamily="66" charset="0"/>
                          <a:ea typeface="+mn-ea"/>
                          <a:cs typeface="+mn-cs"/>
                        </a:rPr>
                        <a:t>Mae </a:t>
                      </a:r>
                      <a:r>
                        <a:rPr lang="en-GB" sz="1400" b="0" kern="1200" dirty="0" err="1">
                          <a:solidFill>
                            <a:schemeClr val="tx1"/>
                          </a:solidFill>
                          <a:effectLst/>
                          <a:latin typeface="Comic Sans MS" panose="030F0902030302020204" pitchFamily="66" charset="0"/>
                          <a:ea typeface="+mn-ea"/>
                          <a:cs typeface="+mn-cs"/>
                        </a:rPr>
                        <a:t>annwyd</a:t>
                      </a:r>
                      <a:r>
                        <a:rPr lang="en-GB" sz="1400" b="0" kern="1200" dirty="0">
                          <a:solidFill>
                            <a:schemeClr val="tx1"/>
                          </a:solidFill>
                          <a:effectLst/>
                          <a:latin typeface="Comic Sans MS" panose="030F0902030302020204" pitchFamily="66" charset="0"/>
                          <a:ea typeface="+mn-ea"/>
                          <a:cs typeface="+mn-cs"/>
                        </a:rPr>
                        <a:t> arna </a:t>
                      </a:r>
                      <a:r>
                        <a:rPr lang="en-GB" sz="1400" b="0" kern="1200" dirty="0" err="1">
                          <a:solidFill>
                            <a:schemeClr val="tx1"/>
                          </a:solidFill>
                          <a:effectLst/>
                          <a:latin typeface="Comic Sans MS" panose="030F0902030302020204" pitchFamily="66" charset="0"/>
                          <a:ea typeface="+mn-ea"/>
                          <a:cs typeface="+mn-cs"/>
                        </a:rPr>
                        <a:t>i</a:t>
                      </a:r>
                      <a:r>
                        <a:rPr lang="en-GB" sz="1400" b="0" kern="1200" dirty="0">
                          <a:solidFill>
                            <a:schemeClr val="tx1"/>
                          </a:solidFill>
                          <a:effectLst/>
                          <a:latin typeface="Comic Sans MS" panose="030F0902030302020204" pitchFamily="66" charset="0"/>
                          <a:ea typeface="+mn-ea"/>
                          <a:cs typeface="+mn-cs"/>
                        </a:rPr>
                        <a:t>.</a:t>
                      </a:r>
                    </a:p>
                    <a:p>
                      <a:pPr lvl="0"/>
                      <a:endParaRPr lang="en-US" sz="1400" b="1" u="none" kern="1200" dirty="0">
                        <a:solidFill>
                          <a:schemeClr val="tx1"/>
                        </a:solidFill>
                        <a:latin typeface="Comic Sans MS" panose="030F0902030302020204" pitchFamily="66" charset="0"/>
                        <a:cs typeface="Dreaming Outloud Pro" pitchFamily="66"/>
                      </a:endParaRPr>
                    </a:p>
                    <a:p>
                      <a:pPr lvl="0"/>
                      <a:endParaRPr lang="en-US" sz="1400" b="1" u="none" kern="1200" dirty="0">
                        <a:solidFill>
                          <a:schemeClr val="tx1"/>
                        </a:solidFill>
                        <a:latin typeface="Comic Sans MS" panose="030F0902030302020204" pitchFamily="66" charset="0"/>
                        <a:cs typeface="Dreaming Outloud Pro" pitchFamily="66"/>
                      </a:endParaRPr>
                    </a:p>
                    <a:p>
                      <a:pPr lvl="0"/>
                      <a:r>
                        <a:rPr lang="en-US" sz="1400" b="1" u="none" kern="1200" dirty="0" err="1">
                          <a:solidFill>
                            <a:schemeClr val="tx1"/>
                          </a:solidFill>
                          <a:latin typeface="Comic Sans MS" panose="030F0902030302020204" pitchFamily="66" charset="0"/>
                          <a:cs typeface="Dreaming Outloud Pro" pitchFamily="66"/>
                        </a:rPr>
                        <a:t>Geirfa</a:t>
                      </a:r>
                      <a:r>
                        <a:rPr lang="en-US" sz="1400" b="1" u="none" kern="1200" dirty="0">
                          <a:solidFill>
                            <a:schemeClr val="tx1"/>
                          </a:solidFill>
                          <a:latin typeface="Comic Sans MS" panose="030F0902030302020204" pitchFamily="66" charset="0"/>
                          <a:cs typeface="Dreaming Outloud Pro" pitchFamily="66"/>
                        </a:rPr>
                        <a:t>:</a:t>
                      </a:r>
                    </a:p>
                    <a:p>
                      <a:r>
                        <a:rPr lang="en-US" sz="1400" b="0" dirty="0" err="1">
                          <a:solidFill>
                            <a:srgbClr val="00B0F0"/>
                          </a:solidFill>
                          <a:latin typeface="Comic Sans MS" panose="030F0902030302020204" pitchFamily="66" charset="0"/>
                        </a:rPr>
                        <a:t>annwyd</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annwyd</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trwm</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peswch</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peswch</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cas</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ffliw</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gwres</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gwres</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uchel</a:t>
                      </a:r>
                      <a:endParaRPr lang="en-US" sz="1400" b="0" dirty="0">
                        <a:solidFill>
                          <a:srgbClr val="00B0F0"/>
                        </a:solidFill>
                        <a:latin typeface="Comic Sans MS" panose="030F0902030302020204" pitchFamily="66" charset="0"/>
                      </a:endParaRPr>
                    </a:p>
                    <a:p>
                      <a:r>
                        <a:rPr lang="en-US" sz="1400" b="0" dirty="0" err="1">
                          <a:solidFill>
                            <a:schemeClr val="accent5">
                              <a:lumMod val="60000"/>
                              <a:lumOff val="40000"/>
                            </a:schemeClr>
                          </a:solidFill>
                          <a:latin typeface="Comic Sans MS" panose="030F0902030302020204" pitchFamily="66" charset="0"/>
                        </a:rPr>
                        <a:t>brech</a:t>
                      </a:r>
                      <a:r>
                        <a:rPr lang="en-US" sz="1400" b="0" dirty="0">
                          <a:solidFill>
                            <a:schemeClr val="accent5">
                              <a:lumMod val="60000"/>
                              <a:lumOff val="40000"/>
                            </a:schemeClr>
                          </a:solidFill>
                          <a:latin typeface="Comic Sans MS" panose="030F0902030302020204" pitchFamily="66" charset="0"/>
                        </a:rPr>
                        <a:t> y </a:t>
                      </a:r>
                      <a:r>
                        <a:rPr lang="en-US" sz="1400" b="0" dirty="0" err="1">
                          <a:solidFill>
                            <a:schemeClr val="accent5">
                              <a:lumMod val="60000"/>
                              <a:lumOff val="40000"/>
                            </a:schemeClr>
                          </a:solidFill>
                          <a:latin typeface="Comic Sans MS" panose="030F0902030302020204" pitchFamily="66" charset="0"/>
                        </a:rPr>
                        <a:t>ieir</a:t>
                      </a:r>
                      <a:endParaRPr lang="en-US" sz="1400" b="0" dirty="0">
                        <a:solidFill>
                          <a:schemeClr val="accent5">
                            <a:lumMod val="60000"/>
                            <a:lumOff val="40000"/>
                          </a:schemeClr>
                        </a:solidFill>
                        <a:latin typeface="Comic Sans MS" panose="030F0902030302020204" pitchFamily="66" charset="0"/>
                      </a:endParaRPr>
                    </a:p>
                    <a:p>
                      <a:r>
                        <a:rPr lang="en-US" sz="1400" b="0" dirty="0" err="1">
                          <a:solidFill>
                            <a:srgbClr val="00B0F0"/>
                          </a:solidFill>
                          <a:latin typeface="Comic Sans MS" panose="030F0902030302020204" pitchFamily="66" charset="0"/>
                        </a:rPr>
                        <a:t>dannodd</a:t>
                      </a:r>
                      <a:endParaRPr lang="en-US" sz="1400" b="0" dirty="0">
                        <a:solidFill>
                          <a:srgbClr val="00B0F0"/>
                        </a:solidFill>
                        <a:latin typeface="Comic Sans MS" panose="030F0902030302020204" pitchFamily="66" charset="0"/>
                      </a:endParaRPr>
                    </a:p>
                    <a:p>
                      <a:pPr lvl="0"/>
                      <a:endParaRPr lang="en-GB" sz="1400" b="1" u="none" kern="1200" dirty="0">
                        <a:solidFill>
                          <a:srgbClr val="0070C0"/>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u="none" kern="1200" dirty="0" err="1">
                          <a:solidFill>
                            <a:schemeClr val="tx1"/>
                          </a:solidFill>
                          <a:latin typeface="Comic Sans MS" panose="030F0902030302020204" pitchFamily="66" charset="0"/>
                          <a:cs typeface="Dreaming Outloud Pro" pitchFamily="66"/>
                        </a:rPr>
                        <a:t>Gweithgareddau</a:t>
                      </a:r>
                      <a:r>
                        <a:rPr lang="en-US" sz="1400" b="1" u="none" kern="1200" dirty="0">
                          <a:solidFill>
                            <a:schemeClr val="tx1"/>
                          </a:solidFill>
                          <a:latin typeface="Comic Sans MS" panose="030F0902030302020204" pitchFamily="66" charset="0"/>
                          <a:cs typeface="Dreaming Outloud Pro" pitchFamily="66"/>
                        </a:rPr>
                        <a:t>:</a:t>
                      </a:r>
                      <a:br>
                        <a:rPr lang="en-US" sz="1400" b="1" u="none" kern="1200" dirty="0">
                          <a:solidFill>
                            <a:schemeClr val="tx1"/>
                          </a:solidFill>
                          <a:latin typeface="Comic Sans MS" panose="030F0902030302020204" pitchFamily="66" charset="0"/>
                          <a:cs typeface="Dreaming Outloud Pro" pitchFamily="66"/>
                        </a:rPr>
                      </a:br>
                      <a:r>
                        <a:rPr lang="en-US" sz="1400" b="0" u="none" kern="1200" dirty="0" err="1">
                          <a:solidFill>
                            <a:schemeClr val="tx1"/>
                          </a:solidFill>
                          <a:latin typeface="Comic Sans MS" panose="030F0902030302020204" pitchFamily="66" charset="0"/>
                          <a:cs typeface="Dreaming Outloud Pro" pitchFamily="66"/>
                        </a:rPr>
                        <a:t>Bydd</a:t>
                      </a:r>
                      <a:r>
                        <a:rPr lang="en-US" sz="1400" b="0" u="none" kern="1200" dirty="0">
                          <a:solidFill>
                            <a:schemeClr val="tx1"/>
                          </a:solidFill>
                          <a:latin typeface="Comic Sans MS" panose="030F0902030302020204" pitchFamily="66" charset="0"/>
                          <a:cs typeface="Dreaming Outloud Pro" pitchFamily="66"/>
                        </a:rPr>
                        <a:t> y plant </a:t>
                      </a:r>
                      <a:r>
                        <a:rPr lang="en-US" sz="1400" b="0" u="none" kern="1200" dirty="0" err="1">
                          <a:solidFill>
                            <a:schemeClr val="tx1"/>
                          </a:solidFill>
                          <a:latin typeface="Comic Sans MS" panose="030F0902030302020204" pitchFamily="66" charset="0"/>
                          <a:cs typeface="Dreaming Outloud Pro" pitchFamily="66"/>
                        </a:rPr>
                        <a:t>yn</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chwarae</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Darllen</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dy</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feddwl</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i</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siarad</a:t>
                      </a:r>
                      <a:r>
                        <a:rPr lang="en-US" sz="1400" b="0" u="none" kern="1200" dirty="0">
                          <a:solidFill>
                            <a:schemeClr val="tx1"/>
                          </a:solidFill>
                          <a:latin typeface="Comic Sans MS" panose="030F0902030302020204" pitchFamily="66" charset="0"/>
                          <a:cs typeface="Dreaming Outloud Pro" pitchFamily="66"/>
                        </a:rPr>
                        <a:t> at y </a:t>
                      </a:r>
                      <a:r>
                        <a:rPr lang="en-US" sz="1400" b="0" u="none" kern="1200" dirty="0" err="1">
                          <a:solidFill>
                            <a:schemeClr val="tx1"/>
                          </a:solidFill>
                          <a:latin typeface="Comic Sans MS" panose="030F0902030302020204" pitchFamily="66" charset="0"/>
                          <a:cs typeface="Dreaming Outloud Pro" pitchFamily="66"/>
                        </a:rPr>
                        <a:t>meddyg</a:t>
                      </a:r>
                      <a:r>
                        <a:rPr lang="en-US" sz="1400" b="0" u="none" kern="1200" dirty="0">
                          <a:solidFill>
                            <a:schemeClr val="tx1"/>
                          </a:solidFill>
                          <a:latin typeface="Comic Sans MS" panose="030F0902030302020204" pitchFamily="66" charset="0"/>
                          <a:cs typeface="Dreaming Outloud Pro" pitchFamily="66"/>
                        </a:rPr>
                        <a:t> </a:t>
                      </a:r>
                      <a:r>
                        <a:rPr lang="en-US" sz="1400" b="0" u="none" kern="1200" dirty="0" err="1">
                          <a:solidFill>
                            <a:schemeClr val="tx1"/>
                          </a:solidFill>
                          <a:latin typeface="Comic Sans MS" panose="030F0902030302020204" pitchFamily="66" charset="0"/>
                          <a:cs typeface="Dreaming Outloud Pro" pitchFamily="66"/>
                        </a:rPr>
                        <a:t>yn</a:t>
                      </a:r>
                      <a:r>
                        <a:rPr lang="en-US" sz="1400" b="0" u="none" kern="1200" dirty="0">
                          <a:solidFill>
                            <a:schemeClr val="tx1"/>
                          </a:solidFill>
                          <a:latin typeface="Comic Sans MS" panose="030F0902030302020204" pitchFamily="66" charset="0"/>
                          <a:cs typeface="Dreaming Outloud Pro" pitchFamily="66"/>
                        </a:rPr>
                        <a:t> y </a:t>
                      </a:r>
                      <a:r>
                        <a:rPr lang="en-US" sz="1400" b="0" u="none" kern="1200" dirty="0" err="1">
                          <a:solidFill>
                            <a:schemeClr val="tx1"/>
                          </a:solidFill>
                          <a:latin typeface="Comic Sans MS" panose="030F0902030302020204" pitchFamily="66" charset="0"/>
                          <a:cs typeface="Dreaming Outloud Pro" pitchFamily="66"/>
                        </a:rPr>
                        <a:t>dref</a:t>
                      </a:r>
                      <a:r>
                        <a:rPr lang="en-US" sz="1400" b="0" u="none" kern="1200" dirty="0">
                          <a:solidFill>
                            <a:schemeClr val="tx1"/>
                          </a:solidFill>
                          <a:latin typeface="Comic Sans MS" panose="030F0902030302020204" pitchFamily="66" charset="0"/>
                          <a:cs typeface="Dreaming Outloud Pro" pitchFamily="66"/>
                        </a:rPr>
                        <a:t>.</a:t>
                      </a:r>
                      <a:endParaRPr lang="en-GB" sz="1400" b="0" u="none" dirty="0">
                        <a:solidFill>
                          <a:schemeClr val="tx1"/>
                        </a:solidFill>
                        <a:latin typeface="Comic Sans MS" panose="030F0902030302020204" pitchFamily="66" charset="0"/>
                        <a:cs typeface="Dreaming Outloud Pro" pitchFamily="66"/>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u="sng" kern="1200" dirty="0" err="1">
                          <a:solidFill>
                            <a:sysClr val="windowText" lastClr="000000"/>
                          </a:solidFill>
                          <a:latin typeface="Comic Sans MS" panose="030F0902030302020204" pitchFamily="66" charset="0"/>
                          <a:cs typeface="Dreaming Outloud Pro" pitchFamily="66"/>
                        </a:rPr>
                        <a:t>Mathemateg</a:t>
                      </a:r>
                      <a:r>
                        <a:rPr lang="en-US" sz="1400" b="1" u="sng" kern="1200" dirty="0">
                          <a:solidFill>
                            <a:sysClr val="windowText" lastClr="000000"/>
                          </a:solidFill>
                          <a:latin typeface="Comic Sans MS" panose="030F0902030302020204" pitchFamily="66" charset="0"/>
                          <a:cs typeface="Dreaming Outloud Pro" pitchFamily="66"/>
                        </a:rPr>
                        <a:t> a </a:t>
                      </a:r>
                      <a:r>
                        <a:rPr lang="en-US" sz="1400" b="1" u="sng" kern="1200" dirty="0" err="1">
                          <a:solidFill>
                            <a:sysClr val="windowText" lastClr="000000"/>
                          </a:solidFill>
                          <a:latin typeface="Comic Sans MS" panose="030F0902030302020204" pitchFamily="66" charset="0"/>
                          <a:cs typeface="Dreaming Outloud Pro" pitchFamily="66"/>
                        </a:rPr>
                        <a:t>Rhifedd</a:t>
                      </a:r>
                      <a:r>
                        <a:rPr lang="en-US" sz="1400" b="1" u="sng" kern="1200" dirty="0">
                          <a:solidFill>
                            <a:sysClr val="windowText" lastClr="000000"/>
                          </a:solidFill>
                          <a:latin typeface="Comic Sans MS" panose="030F0902030302020204" pitchFamily="66" charset="0"/>
                          <a:cs typeface="Dreaming Outloud Pro" pitchFamily="66"/>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b="1" dirty="0" err="1">
                          <a:solidFill>
                            <a:srgbClr val="FF0000"/>
                          </a:solidFill>
                          <a:latin typeface="Comic Sans MS" panose="030F0902030302020204" pitchFamily="66" charset="0"/>
                        </a:rPr>
                        <a:t>Tasg</a:t>
                      </a:r>
                      <a:r>
                        <a:rPr lang="en-US" sz="1400" b="1" dirty="0">
                          <a:solidFill>
                            <a:srgbClr val="FF0000"/>
                          </a:solidFill>
                          <a:latin typeface="Comic Sans MS" panose="030F0902030302020204" pitchFamily="66" charset="0"/>
                        </a:rPr>
                        <a:t> </a:t>
                      </a:r>
                      <a:r>
                        <a:rPr lang="en-US" sz="1400" b="1" dirty="0" err="1">
                          <a:solidFill>
                            <a:srgbClr val="FF0000"/>
                          </a:solidFill>
                          <a:latin typeface="Comic Sans MS" panose="030F0902030302020204" pitchFamily="66" charset="0"/>
                        </a:rPr>
                        <a:t>wrando</a:t>
                      </a:r>
                      <a:endParaRPr lang="en-US" sz="1400" dirty="0">
                        <a:latin typeface="Comic Sans MS" panose="030F09020303020202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1" u="none" kern="1200" dirty="0">
                        <a:solidFill>
                          <a:schemeClr val="tx1"/>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u="none" kern="1200" dirty="0">
                          <a:solidFill>
                            <a:schemeClr val="tx1"/>
                          </a:solidFill>
                          <a:latin typeface="Comic Sans MS" panose="030F0902030302020204" pitchFamily="66" charset="0"/>
                          <a:cs typeface="Dreaming Outloud Pro" pitchFamily="66"/>
                        </a:rPr>
                        <a:t>Thema: </a:t>
                      </a:r>
                      <a:r>
                        <a:rPr lang="cy-GB" sz="1400" b="0" i="0" u="none" kern="1200" dirty="0">
                          <a:solidFill>
                            <a:schemeClr val="tx1"/>
                          </a:solidFill>
                          <a:effectLst/>
                          <a:latin typeface="Comic Sans MS" panose="030F0902030302020204" pitchFamily="66" charset="0"/>
                          <a:ea typeface="+mn-ea"/>
                          <a:cs typeface="+mn-cs"/>
                        </a:rPr>
                        <a:t>A</a:t>
                      </a:r>
                      <a:r>
                        <a:rPr lang="cy-GB" sz="1400" b="0" i="0" kern="1200" dirty="0">
                          <a:solidFill>
                            <a:schemeClr val="tx1"/>
                          </a:solidFill>
                          <a:effectLst/>
                          <a:latin typeface="Comic Sans MS" panose="030F0902030302020204" pitchFamily="66" charset="0"/>
                          <a:ea typeface="+mn-ea"/>
                          <a:cs typeface="+mn-cs"/>
                        </a:rPr>
                        <a:t>rddodiaid yn y dref</a:t>
                      </a:r>
                    </a:p>
                    <a:p>
                      <a:pPr lvl="0"/>
                      <a:endParaRPr lang="en-GB" sz="1400" b="1" u="none" kern="1200" dirty="0">
                        <a:solidFill>
                          <a:schemeClr val="tx1"/>
                        </a:solidFill>
                        <a:latin typeface="Comic Sans MS" panose="030F0902030302020204" pitchFamily="66" charset="0"/>
                        <a:cs typeface="Dreaming Outloud Pro" pitchFamily="66"/>
                      </a:endParaRPr>
                    </a:p>
                    <a:p>
                      <a:pPr lvl="0"/>
                      <a:r>
                        <a:rPr lang="en-US" sz="1400" b="1" u="none" kern="1200" dirty="0" err="1">
                          <a:solidFill>
                            <a:schemeClr val="tx1"/>
                          </a:solidFill>
                          <a:latin typeface="Comic Sans MS" panose="030F0902030302020204" pitchFamily="66" charset="0"/>
                          <a:cs typeface="Dreaming Outloud Pro" pitchFamily="66"/>
                        </a:rPr>
                        <a:t>Ffocws</a:t>
                      </a:r>
                      <a:r>
                        <a:rPr lang="en-US" sz="1400" b="1" u="none" kern="1200" dirty="0">
                          <a:solidFill>
                            <a:schemeClr val="tx1"/>
                          </a:solidFill>
                          <a:latin typeface="Comic Sans MS" panose="030F0902030302020204" pitchFamily="66" charset="0"/>
                          <a:cs typeface="Dreaming Outloud Pro" pitchFamily="66"/>
                        </a:rPr>
                        <a:t> </a:t>
                      </a:r>
                      <a:r>
                        <a:rPr lang="en-US" sz="1400" b="1" u="none" kern="1200" dirty="0" err="1">
                          <a:solidFill>
                            <a:schemeClr val="tx1"/>
                          </a:solidFill>
                          <a:latin typeface="Comic Sans MS" panose="030F0902030302020204" pitchFamily="66" charset="0"/>
                          <a:cs typeface="Dreaming Outloud Pro" pitchFamily="66"/>
                        </a:rPr>
                        <a:t>iaith</a:t>
                      </a:r>
                      <a:r>
                        <a:rPr lang="en-US" sz="1400" b="1" u="none" kern="1200" dirty="0">
                          <a:solidFill>
                            <a:schemeClr val="tx1"/>
                          </a:solidFill>
                          <a:latin typeface="Comic Sans MS" panose="030F0902030302020204" pitchFamily="66" charset="0"/>
                          <a:cs typeface="Dreaming Outloud Pro" pitchFamily="66"/>
                        </a:rPr>
                        <a:t>/</a:t>
                      </a:r>
                      <a:r>
                        <a:rPr lang="en-GB" sz="1400" b="1" u="none" kern="1200" dirty="0">
                          <a:solidFill>
                            <a:schemeClr val="tx1"/>
                          </a:solidFill>
                          <a:latin typeface="Comic Sans MS" panose="030F0902030302020204" pitchFamily="66" charset="0"/>
                          <a:cs typeface="Dreaming Outloud Pro" pitchFamily="66"/>
                        </a:rPr>
                        <a:t> </a:t>
                      </a:r>
                      <a:r>
                        <a:rPr lang="en-US" sz="1400" b="1" u="none" kern="1200" dirty="0" err="1">
                          <a:solidFill>
                            <a:schemeClr val="tx1"/>
                          </a:solidFill>
                          <a:latin typeface="Comic Sans MS" panose="030F0902030302020204" pitchFamily="66" charset="0"/>
                          <a:cs typeface="Dreaming Outloud Pro" pitchFamily="66"/>
                        </a:rPr>
                        <a:t>Patrwm</a:t>
                      </a:r>
                      <a:r>
                        <a:rPr lang="en-US" sz="1400" b="1" u="none" kern="1200" dirty="0">
                          <a:solidFill>
                            <a:schemeClr val="tx1"/>
                          </a:solidFill>
                          <a:latin typeface="Comic Sans MS" panose="030F0902030302020204" pitchFamily="66" charset="0"/>
                          <a:cs typeface="Dreaming Outloud Pro" pitchFamily="66"/>
                        </a:rPr>
                        <a:t> / </a:t>
                      </a:r>
                      <a:r>
                        <a:rPr lang="en-US" sz="1400" b="1" u="none" kern="1200" dirty="0" err="1">
                          <a:solidFill>
                            <a:schemeClr val="tx1"/>
                          </a:solidFill>
                          <a:latin typeface="Comic Sans MS" panose="030F0902030302020204" pitchFamily="66" charset="0"/>
                          <a:cs typeface="Dreaming Outloud Pro" pitchFamily="66"/>
                        </a:rPr>
                        <a:t>Patrymau</a:t>
                      </a:r>
                      <a:r>
                        <a:rPr lang="en-US" sz="1400" b="1" u="none" kern="1200" dirty="0">
                          <a:solidFill>
                            <a:schemeClr val="tx1"/>
                          </a:solidFill>
                          <a:latin typeface="Comic Sans MS" panose="030F0902030302020204" pitchFamily="66" charset="0"/>
                          <a:cs typeface="Dreaming Outloud Pro" pitchFamily="66"/>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none" kern="100" dirty="0">
                          <a:solidFill>
                            <a:schemeClr val="tx1"/>
                          </a:solidFill>
                          <a:effectLst/>
                          <a:latin typeface="Comic Sans MS" panose="030F0902030302020204" pitchFamily="66" charset="0"/>
                        </a:rPr>
                        <a:t>Ble </a:t>
                      </a:r>
                      <a:r>
                        <a:rPr lang="en-GB" sz="1400" b="0" u="none" kern="100" dirty="0" err="1">
                          <a:solidFill>
                            <a:schemeClr val="tx1"/>
                          </a:solidFill>
                          <a:effectLst/>
                          <a:latin typeface="Comic Sans MS" panose="030F0902030302020204" pitchFamily="66" charset="0"/>
                        </a:rPr>
                        <a:t>mae’r</a:t>
                      </a:r>
                      <a:r>
                        <a:rPr lang="en-GB" sz="1400" b="0" u="none" kern="100" dirty="0">
                          <a:solidFill>
                            <a:schemeClr val="tx1"/>
                          </a:solidFill>
                          <a:effectLst/>
                          <a:latin typeface="Comic Sans MS" panose="030F0902030302020204" pitchFamily="66" charset="0"/>
                        </a:rPr>
                        <a:t> </a:t>
                      </a:r>
                      <a:r>
                        <a:rPr lang="en-GB" sz="1400" b="0" u="none" kern="100" dirty="0" err="1">
                          <a:solidFill>
                            <a:schemeClr val="tx1"/>
                          </a:solidFill>
                          <a:effectLst/>
                          <a:latin typeface="Comic Sans MS" panose="030F0902030302020204" pitchFamily="66" charset="0"/>
                        </a:rPr>
                        <a:t>caffi</a:t>
                      </a:r>
                      <a:r>
                        <a:rPr lang="en-GB" sz="1400" b="0" u="none" kern="100" dirty="0">
                          <a:solidFill>
                            <a:schemeClr val="tx1"/>
                          </a:solidFill>
                          <a:effectLst/>
                          <a:latin typeface="Comic Sans MS" panose="030F0902030302020204" pitchFamily="66" charset="0"/>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none" kern="100" dirty="0" err="1">
                          <a:solidFill>
                            <a:schemeClr val="tx1"/>
                          </a:solidFill>
                          <a:effectLst/>
                          <a:latin typeface="Comic Sans MS" panose="030F0902030302020204" pitchFamily="66" charset="0"/>
                          <a:cs typeface="Dreaming Outloud Pro" pitchFamily="66"/>
                        </a:rPr>
                        <a:t>Mae’r</a:t>
                      </a:r>
                      <a:r>
                        <a:rPr lang="en-GB" sz="1400" b="0" u="none" kern="100" dirty="0">
                          <a:solidFill>
                            <a:schemeClr val="tx1"/>
                          </a:solidFill>
                          <a:effectLst/>
                          <a:latin typeface="Comic Sans MS" panose="030F0902030302020204" pitchFamily="66" charset="0"/>
                          <a:cs typeface="Dreaming Outloud Pro" pitchFamily="66"/>
                        </a:rPr>
                        <a:t> </a:t>
                      </a:r>
                      <a:r>
                        <a:rPr lang="en-GB" sz="1400" b="0" u="none" kern="100" dirty="0" err="1">
                          <a:solidFill>
                            <a:schemeClr val="tx1"/>
                          </a:solidFill>
                          <a:effectLst/>
                          <a:latin typeface="Comic Sans MS" panose="030F0902030302020204" pitchFamily="66" charset="0"/>
                          <a:cs typeface="Dreaming Outloud Pro" pitchFamily="66"/>
                        </a:rPr>
                        <a:t>caffi</a:t>
                      </a:r>
                      <a:r>
                        <a:rPr lang="en-GB" sz="1400" b="0" u="none" kern="100" dirty="0">
                          <a:solidFill>
                            <a:schemeClr val="tx1"/>
                          </a:solidFill>
                          <a:effectLst/>
                          <a:latin typeface="Comic Sans MS" panose="030F0902030302020204" pitchFamily="66" charset="0"/>
                          <a:cs typeface="Dreaming Outloud Pro" pitchFamily="66"/>
                        </a:rPr>
                        <a:t> </a:t>
                      </a:r>
                      <a:r>
                        <a:rPr lang="en-GB" sz="1400" b="0" u="none" kern="100" dirty="0" err="1">
                          <a:solidFill>
                            <a:schemeClr val="tx1"/>
                          </a:solidFill>
                          <a:effectLst/>
                          <a:latin typeface="Comic Sans MS" panose="030F0902030302020204" pitchFamily="66" charset="0"/>
                          <a:cs typeface="Dreaming Outloud Pro" pitchFamily="66"/>
                        </a:rPr>
                        <a:t>wrth</a:t>
                      </a:r>
                      <a:r>
                        <a:rPr lang="en-GB" sz="1400" b="0" u="none" kern="100" dirty="0">
                          <a:solidFill>
                            <a:schemeClr val="tx1"/>
                          </a:solidFill>
                          <a:effectLst/>
                          <a:latin typeface="Comic Sans MS" panose="030F0902030302020204" pitchFamily="66" charset="0"/>
                          <a:cs typeface="Dreaming Outloud Pro" pitchFamily="66"/>
                        </a:rPr>
                        <a:t> </a:t>
                      </a:r>
                      <a:r>
                        <a:rPr lang="en-GB" sz="1400" b="0" u="none" kern="100" dirty="0" err="1">
                          <a:solidFill>
                            <a:schemeClr val="tx1"/>
                          </a:solidFill>
                          <a:effectLst/>
                          <a:latin typeface="Comic Sans MS" panose="030F0902030302020204" pitchFamily="66" charset="0"/>
                          <a:cs typeface="Dreaming Outloud Pro" pitchFamily="66"/>
                        </a:rPr>
                        <a:t>ochr</a:t>
                      </a:r>
                      <a:r>
                        <a:rPr lang="en-GB" sz="1400" b="0" u="none" kern="100" dirty="0">
                          <a:solidFill>
                            <a:schemeClr val="tx1"/>
                          </a:solidFill>
                          <a:effectLst/>
                          <a:latin typeface="Comic Sans MS" panose="030F0902030302020204" pitchFamily="66" charset="0"/>
                          <a:cs typeface="Dreaming Outloud Pro" pitchFamily="66"/>
                        </a:rPr>
                        <a:t> </a:t>
                      </a:r>
                      <a:r>
                        <a:rPr lang="en-GB" sz="1400" b="0" u="none" kern="100" dirty="0" err="1">
                          <a:solidFill>
                            <a:schemeClr val="tx1"/>
                          </a:solidFill>
                          <a:effectLst/>
                          <a:latin typeface="Comic Sans MS" panose="030F0902030302020204" pitchFamily="66" charset="0"/>
                          <a:cs typeface="Dreaming Outloud Pro" pitchFamily="66"/>
                        </a:rPr>
                        <a:t>y’r</a:t>
                      </a:r>
                      <a:r>
                        <a:rPr lang="en-GB" sz="1400" b="0" u="none" kern="100" dirty="0">
                          <a:solidFill>
                            <a:schemeClr val="tx1"/>
                          </a:solidFill>
                          <a:effectLst/>
                          <a:latin typeface="Comic Sans MS" panose="030F0902030302020204" pitchFamily="66" charset="0"/>
                          <a:cs typeface="Dreaming Outloud Pro" pitchFamily="66"/>
                        </a:rPr>
                        <a:t> </a:t>
                      </a:r>
                      <a:r>
                        <a:rPr lang="en-GB" sz="1400" b="0" u="none" kern="100" dirty="0" err="1">
                          <a:solidFill>
                            <a:schemeClr val="tx1"/>
                          </a:solidFill>
                          <a:effectLst/>
                          <a:latin typeface="Comic Sans MS" panose="030F0902030302020204" pitchFamily="66" charset="0"/>
                          <a:cs typeface="Dreaming Outloud Pro" pitchFamily="66"/>
                        </a:rPr>
                        <a:t>ysgol</a:t>
                      </a:r>
                      <a:endParaRPr lang="en-US" sz="1400" b="0" u="none" kern="1200" dirty="0">
                        <a:solidFill>
                          <a:schemeClr val="tx1"/>
                        </a:solidFill>
                        <a:latin typeface="Comic Sans MS" panose="030F0902030302020204" pitchFamily="66" charset="0"/>
                        <a:cs typeface="Dreaming Outloud Pro" pitchFamily="66"/>
                      </a:endParaRPr>
                    </a:p>
                    <a:p>
                      <a:pPr lvl="0"/>
                      <a:endParaRPr lang="en-US" sz="1400" b="1" u="none" kern="1200" dirty="0">
                        <a:solidFill>
                          <a:schemeClr val="tx1"/>
                        </a:solidFill>
                        <a:latin typeface="Comic Sans MS" panose="030F0902030302020204" pitchFamily="66" charset="0"/>
                        <a:cs typeface="Dreaming Outloud Pro" pitchFamily="66"/>
                      </a:endParaRPr>
                    </a:p>
                    <a:p>
                      <a:pPr lvl="0"/>
                      <a:r>
                        <a:rPr lang="en-US" sz="1400" b="1" u="none" kern="1200" dirty="0" err="1">
                          <a:solidFill>
                            <a:schemeClr val="tx1"/>
                          </a:solidFill>
                          <a:latin typeface="Comic Sans MS" panose="030F0902030302020204" pitchFamily="66" charset="0"/>
                          <a:cs typeface="Dreaming Outloud Pro" pitchFamily="66"/>
                        </a:rPr>
                        <a:t>Geirfa</a:t>
                      </a:r>
                      <a:r>
                        <a:rPr lang="en-US" sz="1400" b="1" u="none" kern="1200" dirty="0">
                          <a:solidFill>
                            <a:schemeClr val="tx1"/>
                          </a:solidFill>
                          <a:latin typeface="Comic Sans MS" panose="030F0902030302020204" pitchFamily="66" charset="0"/>
                          <a:cs typeface="Dreaming Outloud Pro" pitchFamily="66"/>
                        </a:rPr>
                        <a:t>:</a:t>
                      </a:r>
                    </a:p>
                    <a:p>
                      <a:r>
                        <a:rPr lang="en-US" sz="1400" b="0" dirty="0" err="1">
                          <a:solidFill>
                            <a:srgbClr val="00B0F0"/>
                          </a:solidFill>
                          <a:latin typeface="Comic Sans MS" panose="030F0902030302020204" pitchFamily="66" charset="0"/>
                          <a:ea typeface="Bryndan Write"/>
                          <a:cs typeface="Bryndan Write"/>
                          <a:sym typeface="Bryndan Write"/>
                        </a:rPr>
                        <a:t>Caffi</a:t>
                      </a:r>
                      <a:r>
                        <a:rPr lang="en-US" sz="1400" b="0" dirty="0">
                          <a:solidFill>
                            <a:srgbClr val="00B0F0"/>
                          </a:solidFill>
                          <a:latin typeface="Comic Sans MS" panose="030F0902030302020204" pitchFamily="66" charset="0"/>
                          <a:ea typeface="Bryndan Write"/>
                          <a:cs typeface="Bryndan Write"/>
                          <a:sym typeface="Bryndan Write"/>
                        </a:rPr>
                        <a:t>, </a:t>
                      </a:r>
                      <a:r>
                        <a:rPr lang="en-US" sz="1400" b="0" dirty="0" err="1">
                          <a:solidFill>
                            <a:srgbClr val="00B0F0"/>
                          </a:solidFill>
                          <a:latin typeface="Comic Sans MS" panose="030F0902030302020204" pitchFamily="66" charset="0"/>
                          <a:ea typeface="Bryndan Write"/>
                          <a:cs typeface="Bryndan Write"/>
                          <a:sym typeface="Bryndan Write"/>
                        </a:rPr>
                        <a:t>gwesty</a:t>
                      </a:r>
                      <a:r>
                        <a:rPr lang="en-US" sz="1400" b="0" dirty="0">
                          <a:solidFill>
                            <a:srgbClr val="00B0F0"/>
                          </a:solidFill>
                          <a:latin typeface="Comic Sans MS" panose="030F0902030302020204" pitchFamily="66" charset="0"/>
                          <a:ea typeface="Bryndan Write"/>
                          <a:cs typeface="Bryndan Write"/>
                          <a:sym typeface="Bryndan Write"/>
                        </a:rPr>
                        <a:t>, banc, </a:t>
                      </a:r>
                      <a:r>
                        <a:rPr lang="en-US" sz="1400" b="0" dirty="0" err="1">
                          <a:solidFill>
                            <a:srgbClr val="00B0F0"/>
                          </a:solidFill>
                          <a:latin typeface="Comic Sans MS" panose="030F0902030302020204" pitchFamily="66" charset="0"/>
                          <a:ea typeface="Bryndan Write"/>
                          <a:cs typeface="Bryndan Write"/>
                          <a:sym typeface="Bryndan Write"/>
                        </a:rPr>
                        <a:t>ysbyty</a:t>
                      </a:r>
                      <a:r>
                        <a:rPr lang="en-US" sz="1400" b="0" dirty="0">
                          <a:solidFill>
                            <a:srgbClr val="00B0F0"/>
                          </a:solidFill>
                          <a:latin typeface="Comic Sans MS" panose="030F0902030302020204" pitchFamily="66" charset="0"/>
                          <a:ea typeface="Bryndan Write"/>
                          <a:cs typeface="Bryndan Write"/>
                          <a:sym typeface="Bryndan Write"/>
                        </a:rPr>
                        <a:t>, </a:t>
                      </a:r>
                      <a:r>
                        <a:rPr lang="en-US" sz="1400" b="0" dirty="0" err="1">
                          <a:solidFill>
                            <a:schemeClr val="accent5">
                              <a:lumMod val="60000"/>
                              <a:lumOff val="40000"/>
                            </a:schemeClr>
                          </a:solidFill>
                          <a:latin typeface="Comic Sans MS" panose="030F0902030302020204" pitchFamily="66" charset="0"/>
                          <a:ea typeface="Bryndan Write"/>
                          <a:cs typeface="Bryndan Write"/>
                          <a:sym typeface="Bryndan Write"/>
                        </a:rPr>
                        <a:t>llyfrygell</a:t>
                      </a:r>
                      <a:r>
                        <a:rPr lang="en-US" sz="1400" b="0" dirty="0">
                          <a:solidFill>
                            <a:schemeClr val="accent5">
                              <a:lumMod val="60000"/>
                              <a:lumOff val="40000"/>
                            </a:schemeClr>
                          </a:solidFill>
                          <a:latin typeface="Comic Sans MS" panose="030F0902030302020204" pitchFamily="66" charset="0"/>
                          <a:ea typeface="Bryndan Write"/>
                          <a:cs typeface="Bryndan Write"/>
                          <a:sym typeface="Bryndan Write"/>
                        </a:rPr>
                        <a:t>, </a:t>
                      </a:r>
                      <a:r>
                        <a:rPr lang="en-US" sz="1400" b="0" dirty="0" err="1">
                          <a:solidFill>
                            <a:schemeClr val="accent5">
                              <a:lumMod val="60000"/>
                              <a:lumOff val="40000"/>
                            </a:schemeClr>
                          </a:solidFill>
                          <a:latin typeface="Comic Sans MS" panose="030F0902030302020204" pitchFamily="66" charset="0"/>
                          <a:ea typeface="Bryndan Write"/>
                          <a:cs typeface="Bryndan Write"/>
                          <a:sym typeface="Bryndan Write"/>
                        </a:rPr>
                        <a:t>sinema</a:t>
                      </a:r>
                      <a:r>
                        <a:rPr lang="en-US" sz="1400" b="0" dirty="0">
                          <a:solidFill>
                            <a:schemeClr val="accent5">
                              <a:lumMod val="60000"/>
                              <a:lumOff val="40000"/>
                            </a:schemeClr>
                          </a:solidFill>
                          <a:latin typeface="Comic Sans MS" panose="030F0902030302020204" pitchFamily="66" charset="0"/>
                          <a:ea typeface="Bryndan Write"/>
                          <a:cs typeface="Bryndan Write"/>
                          <a:sym typeface="Bryndan Write"/>
                        </a:rPr>
                        <a:t>, </a:t>
                      </a:r>
                      <a:r>
                        <a:rPr lang="en-US" sz="1400" b="0" dirty="0" err="1">
                          <a:solidFill>
                            <a:schemeClr val="accent5">
                              <a:lumMod val="60000"/>
                              <a:lumOff val="40000"/>
                            </a:schemeClr>
                          </a:solidFill>
                          <a:latin typeface="Comic Sans MS" panose="030F0902030302020204" pitchFamily="66" charset="0"/>
                          <a:ea typeface="Bryndan Write"/>
                          <a:cs typeface="Bryndan Write"/>
                          <a:sym typeface="Bryndan Write"/>
                        </a:rPr>
                        <a:t>ysgol</a:t>
                      </a:r>
                      <a:r>
                        <a:rPr lang="en-US" sz="1400" b="0" dirty="0">
                          <a:solidFill>
                            <a:schemeClr val="tx1"/>
                          </a:solidFill>
                          <a:latin typeface="Comic Sans MS" panose="030F0902030302020204" pitchFamily="66" charset="0"/>
                          <a:ea typeface="Bryndan Write"/>
                          <a:cs typeface="Bryndan Write"/>
                          <a:sym typeface="Bryndan Write"/>
                        </a:rPr>
                        <a:t>, </a:t>
                      </a:r>
                      <a:r>
                        <a:rPr lang="en-US" sz="1400" b="0" dirty="0" err="1">
                          <a:solidFill>
                            <a:schemeClr val="accent5">
                              <a:lumMod val="60000"/>
                              <a:lumOff val="40000"/>
                            </a:schemeClr>
                          </a:solidFill>
                          <a:latin typeface="Comic Sans MS" panose="030F0902030302020204" pitchFamily="66" charset="0"/>
                          <a:ea typeface="Bryndan Write"/>
                          <a:cs typeface="Bryndan Write"/>
                          <a:sym typeface="Bryndan Write"/>
                        </a:rPr>
                        <a:t>swyddfa’r</a:t>
                      </a:r>
                      <a:r>
                        <a:rPr lang="en-US" sz="1400" b="0" dirty="0">
                          <a:solidFill>
                            <a:schemeClr val="accent5">
                              <a:lumMod val="60000"/>
                              <a:lumOff val="40000"/>
                            </a:schemeClr>
                          </a:solidFill>
                          <a:latin typeface="Comic Sans MS" panose="030F0902030302020204" pitchFamily="66" charset="0"/>
                          <a:ea typeface="Bryndan Write"/>
                          <a:cs typeface="Bryndan Write"/>
                          <a:sym typeface="Bryndan Write"/>
                        </a:rPr>
                        <a:t> post, </a:t>
                      </a:r>
                      <a:r>
                        <a:rPr lang="en-US" sz="1400" b="0" dirty="0" err="1">
                          <a:solidFill>
                            <a:schemeClr val="accent5">
                              <a:lumMod val="60000"/>
                              <a:lumOff val="40000"/>
                            </a:schemeClr>
                          </a:solidFill>
                          <a:latin typeface="Comic Sans MS" panose="030F0902030302020204" pitchFamily="66" charset="0"/>
                          <a:ea typeface="Bryndan Write"/>
                          <a:cs typeface="Bryndan Write"/>
                          <a:sym typeface="Bryndan Write"/>
                        </a:rPr>
                        <a:t>gorsaf</a:t>
                      </a:r>
                      <a:r>
                        <a:rPr lang="en-US" sz="1400" b="0" dirty="0">
                          <a:solidFill>
                            <a:schemeClr val="accent5">
                              <a:lumMod val="60000"/>
                              <a:lumOff val="40000"/>
                            </a:schemeClr>
                          </a:solidFill>
                          <a:latin typeface="Comic Sans MS" panose="030F0902030302020204" pitchFamily="66" charset="0"/>
                          <a:ea typeface="Bryndan Write"/>
                          <a:cs typeface="Bryndan Write"/>
                          <a:sym typeface="Bryndan Write"/>
                        </a:rPr>
                        <a:t> </a:t>
                      </a:r>
                      <a:r>
                        <a:rPr lang="en-US" sz="1400" b="0" dirty="0" err="1">
                          <a:solidFill>
                            <a:schemeClr val="accent5">
                              <a:lumMod val="60000"/>
                              <a:lumOff val="40000"/>
                            </a:schemeClr>
                          </a:solidFill>
                          <a:latin typeface="Comic Sans MS" panose="030F0902030302020204" pitchFamily="66" charset="0"/>
                          <a:ea typeface="Bryndan Write"/>
                          <a:cs typeface="Bryndan Write"/>
                          <a:sym typeface="Bryndan Write"/>
                        </a:rPr>
                        <a:t>heddlu</a:t>
                      </a:r>
                      <a:r>
                        <a:rPr lang="en-US" sz="1400" b="0" dirty="0">
                          <a:solidFill>
                            <a:schemeClr val="accent5">
                              <a:lumMod val="60000"/>
                              <a:lumOff val="40000"/>
                            </a:schemeClr>
                          </a:solidFill>
                          <a:latin typeface="Comic Sans MS" panose="030F0902030302020204" pitchFamily="66" charset="0"/>
                          <a:ea typeface="Bryndan Write"/>
                          <a:cs typeface="Bryndan Write"/>
                          <a:sym typeface="Bryndan Write"/>
                        </a:rPr>
                        <a:t>, </a:t>
                      </a:r>
                      <a:r>
                        <a:rPr lang="en-US" sz="1400" b="0" dirty="0" err="1">
                          <a:solidFill>
                            <a:schemeClr val="accent5">
                              <a:lumMod val="60000"/>
                              <a:lumOff val="40000"/>
                            </a:schemeClr>
                          </a:solidFill>
                          <a:latin typeface="Comic Sans MS" panose="030F0902030302020204" pitchFamily="66" charset="0"/>
                          <a:ea typeface="Bryndan Write"/>
                          <a:cs typeface="Bryndan Write"/>
                          <a:sym typeface="Bryndan Write"/>
                        </a:rPr>
                        <a:t>amgueddfa</a:t>
                      </a:r>
                      <a:r>
                        <a:rPr lang="en-US" sz="1400" b="0" dirty="0">
                          <a:solidFill>
                            <a:schemeClr val="accent5">
                              <a:lumMod val="60000"/>
                              <a:lumOff val="40000"/>
                            </a:schemeClr>
                          </a:solidFill>
                          <a:latin typeface="Comic Sans MS" panose="030F0902030302020204" pitchFamily="66" charset="0"/>
                          <a:ea typeface="Bryndan Write"/>
                          <a:cs typeface="Bryndan Write"/>
                          <a:sym typeface="Bryndan Write"/>
                        </a:rPr>
                        <a:t>.</a:t>
                      </a:r>
                      <a:endParaRPr lang="en-US" sz="1400" b="0" dirty="0">
                        <a:solidFill>
                          <a:schemeClr val="tx1"/>
                        </a:solidFill>
                        <a:latin typeface="Comic Sans MS" panose="030F0902030302020204" pitchFamily="66" charset="0"/>
                        <a:ea typeface="Bryndan Write"/>
                        <a:cs typeface="Bryndan Write"/>
                        <a:sym typeface="Bryndan Write"/>
                      </a:endParaRPr>
                    </a:p>
                    <a:p>
                      <a:endParaRPr lang="en-GB" sz="1400" b="0" u="none" kern="1200" dirty="0">
                        <a:solidFill>
                          <a:srgbClr val="0070C0"/>
                        </a:solidFill>
                        <a:latin typeface="Comic Sans MS" panose="030F0902030302020204" pitchFamily="66" charset="0"/>
                        <a:cs typeface="Dreaming Outloud Pro" pitchFamily="66"/>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u="none" kern="1200" dirty="0" err="1">
                          <a:solidFill>
                            <a:schemeClr val="tx1"/>
                          </a:solidFill>
                          <a:latin typeface="Comic Sans MS" panose="030F0902030302020204" pitchFamily="66" charset="0"/>
                          <a:cs typeface="Dreaming Outloud Pro" pitchFamily="66"/>
                        </a:rPr>
                        <a:t>Gweithgareddau</a:t>
                      </a:r>
                      <a:r>
                        <a:rPr lang="en-US" sz="1400" b="1" u="none" kern="1200" dirty="0">
                          <a:solidFill>
                            <a:schemeClr val="tx1"/>
                          </a:solidFill>
                          <a:latin typeface="Comic Sans MS" panose="030F0902030302020204" pitchFamily="66" charset="0"/>
                          <a:cs typeface="Dreaming Outloud Pro" pitchFamily="66"/>
                        </a:rPr>
                        <a:t>:</a:t>
                      </a:r>
                      <a:br>
                        <a:rPr lang="en-US" sz="1400" b="1" u="none" kern="1200" dirty="0">
                          <a:solidFill>
                            <a:schemeClr val="tx1"/>
                          </a:solidFill>
                          <a:latin typeface="Comic Sans MS" panose="030F0902030302020204" pitchFamily="66" charset="0"/>
                          <a:cs typeface="Dreaming Outloud Pro" pitchFamily="66"/>
                        </a:rPr>
                      </a:br>
                      <a:r>
                        <a:rPr lang="cy-GB" sz="1400" b="0" noProof="0" dirty="0">
                          <a:solidFill>
                            <a:schemeClr val="tx1"/>
                          </a:solidFill>
                          <a:latin typeface="Comic Sans MS" panose="030F0902030302020204" pitchFamily="66" charset="0"/>
                          <a:sym typeface="Barlow SemiCondensed Semi-Bold"/>
                        </a:rPr>
                        <a:t>Bydd y plant yn chwarae </a:t>
                      </a:r>
                      <a:r>
                        <a:rPr lang="cy-GB" sz="1400" b="0" noProof="0" dirty="0">
                          <a:solidFill>
                            <a:schemeClr val="tx1"/>
                          </a:solidFill>
                          <a:latin typeface="Comic Sans MS" panose="030F0902030302020204" pitchFamily="66" charset="0"/>
                        </a:rPr>
                        <a:t>gêm ‘</a:t>
                      </a:r>
                      <a:r>
                        <a:rPr lang="en-US" sz="1400" dirty="0" err="1">
                          <a:solidFill>
                            <a:schemeClr val="tx1"/>
                          </a:solidFill>
                          <a:latin typeface="Comic Sans MS" panose="030F0902030302020204" pitchFamily="66" charset="0"/>
                        </a:rPr>
                        <a:t>Lleidr</a:t>
                      </a:r>
                      <a:r>
                        <a:rPr lang="en-US" sz="1400" dirty="0">
                          <a:solidFill>
                            <a:schemeClr val="tx1"/>
                          </a:solidFill>
                          <a:latin typeface="Comic Sans MS" panose="030F0902030302020204" pitchFamily="66" charset="0"/>
                        </a:rPr>
                        <a:t> </a:t>
                      </a:r>
                      <a:r>
                        <a:rPr lang="en-US" sz="1400" dirty="0" err="1">
                          <a:solidFill>
                            <a:schemeClr val="tx1"/>
                          </a:solidFill>
                          <a:latin typeface="Comic Sans MS" panose="030F0902030302020204" pitchFamily="66" charset="0"/>
                        </a:rPr>
                        <a:t>Brawddegau</a:t>
                      </a:r>
                      <a:r>
                        <a:rPr lang="en-US" sz="1400" dirty="0">
                          <a:solidFill>
                            <a:schemeClr val="tx1"/>
                          </a:solidFill>
                          <a:latin typeface="Comic Sans MS" panose="030F0902030302020204" pitchFamily="66" charset="0"/>
                        </a:rPr>
                        <a:t>’ </a:t>
                      </a:r>
                      <a:r>
                        <a:rPr lang="cy-GB" sz="1400" b="0" noProof="0" dirty="0">
                          <a:solidFill>
                            <a:schemeClr val="tx1"/>
                          </a:solidFill>
                          <a:latin typeface="Comic Sans MS" panose="030F0902030302020204" pitchFamily="66" charset="0"/>
                        </a:rPr>
                        <a:t>i ymarfer patrymau ac wedyn, byddyn nhw’n</a:t>
                      </a:r>
                      <a:r>
                        <a:rPr lang="cy-GB" sz="1400" b="0" kern="100" noProof="0" dirty="0">
                          <a:solidFill>
                            <a:schemeClr val="tx1"/>
                          </a:solidFill>
                          <a:latin typeface="Comic Sans MS" panose="030F0902030302020204" pitchFamily="66" charset="0"/>
                          <a:cs typeface="Times New Roman" panose="02020603050405020304" pitchFamily="18" charset="0"/>
                        </a:rPr>
                        <a:t> </a:t>
                      </a:r>
                      <a:r>
                        <a:rPr lang="cy-GB" sz="1400" b="0" noProof="0" dirty="0">
                          <a:solidFill>
                            <a:schemeClr val="tx1"/>
                          </a:solidFill>
                          <a:latin typeface="Comic Sans MS" panose="030F0902030302020204" pitchFamily="66" charset="0"/>
                        </a:rPr>
                        <a:t>gwrando ar yr athro/athrawes a ysgriffenu’r ar y map.</a:t>
                      </a:r>
                      <a:endParaRPr lang="en-GB" sz="1400" b="1" u="none" dirty="0">
                        <a:solidFill>
                          <a:schemeClr val="tx1"/>
                        </a:solidFill>
                        <a:latin typeface="Comic Sans MS" panose="030F0902030302020204" pitchFamily="66" charset="0"/>
                        <a:cs typeface="Dreaming Outloud Pro" pitchFamily="66"/>
                      </a:endParaRPr>
                    </a:p>
                  </a:txBody>
                  <a:tcPr marL="51435" marR="514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961405406"/>
                  </a:ext>
                </a:extLst>
              </a:tr>
            </a:tbl>
          </a:graphicData>
        </a:graphic>
      </p:graphicFrame>
    </p:spTree>
    <p:extLst>
      <p:ext uri="{BB962C8B-B14F-4D97-AF65-F5344CB8AC3E}">
        <p14:creationId xmlns:p14="http://schemas.microsoft.com/office/powerpoint/2010/main" val="799586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EA81A-1C5D-B128-EF89-D0DCEF3A6A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F7D40B-6B55-3324-CE1C-AEEC914BFAB2}"/>
              </a:ext>
            </a:extLst>
          </p:cNvPr>
          <p:cNvSpPr>
            <a:spLocks noGrp="1"/>
          </p:cNvSpPr>
          <p:nvPr>
            <p:ph type="ctrTitle"/>
          </p:nvPr>
        </p:nvSpPr>
        <p:spPr/>
        <p:txBody>
          <a:bodyPr/>
          <a:lstStyle/>
          <a:p>
            <a:r>
              <a:rPr lang="en-US" dirty="0" err="1"/>
              <a:t>Ieithoedd</a:t>
            </a:r>
            <a:r>
              <a:rPr lang="en-US" dirty="0"/>
              <a:t>, </a:t>
            </a:r>
            <a:r>
              <a:rPr lang="en-US" dirty="0" err="1"/>
              <a:t>Llythrennedd</a:t>
            </a:r>
            <a:r>
              <a:rPr lang="en-US" dirty="0"/>
              <a:t> a </a:t>
            </a:r>
            <a:r>
              <a:rPr lang="en-US" dirty="0" err="1"/>
              <a:t>Chyfarthrebu</a:t>
            </a:r>
            <a:endParaRPr lang="en-US" dirty="0"/>
          </a:p>
        </p:txBody>
      </p:sp>
      <p:sp>
        <p:nvSpPr>
          <p:cNvPr id="4" name="Freeform 29">
            <a:extLst>
              <a:ext uri="{FF2B5EF4-FFF2-40B4-BE49-F238E27FC236}">
                <a16:creationId xmlns:a16="http://schemas.microsoft.com/office/drawing/2014/main" id="{30F48293-820D-1649-78CA-EA1A565071FB}"/>
              </a:ext>
            </a:extLst>
          </p:cNvPr>
          <p:cNvSpPr/>
          <p:nvPr/>
        </p:nvSpPr>
        <p:spPr>
          <a:xfrm>
            <a:off x="3602182" y="4119191"/>
            <a:ext cx="2276771" cy="2461368"/>
          </a:xfrm>
          <a:custGeom>
            <a:avLst/>
            <a:gdLst/>
            <a:ahLst/>
            <a:cxnLst/>
            <a:rect l="l" t="t" r="r" b="b"/>
            <a:pathLst>
              <a:path w="1410192" h="1585227">
                <a:moveTo>
                  <a:pt x="0" y="0"/>
                </a:moveTo>
                <a:lnTo>
                  <a:pt x="1410192" y="0"/>
                </a:lnTo>
                <a:lnTo>
                  <a:pt x="1410192" y="1585228"/>
                </a:lnTo>
                <a:lnTo>
                  <a:pt x="0" y="158522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5" name="TextBox 4">
            <a:extLst>
              <a:ext uri="{FF2B5EF4-FFF2-40B4-BE49-F238E27FC236}">
                <a16:creationId xmlns:a16="http://schemas.microsoft.com/office/drawing/2014/main" id="{F4C1025B-2BD6-BE6E-036D-7D9725DF9A7F}"/>
              </a:ext>
            </a:extLst>
          </p:cNvPr>
          <p:cNvSpPr txBox="1"/>
          <p:nvPr/>
        </p:nvSpPr>
        <p:spPr>
          <a:xfrm>
            <a:off x="3296508" y="3445245"/>
            <a:ext cx="2888117" cy="369332"/>
          </a:xfrm>
          <a:prstGeom prst="rect">
            <a:avLst/>
          </a:prstGeom>
          <a:noFill/>
        </p:spPr>
        <p:txBody>
          <a:bodyPr wrap="square">
            <a:spAutoFit/>
          </a:bodyPr>
          <a:lstStyle/>
          <a:p>
            <a:r>
              <a:rPr lang="en-US" b="1" dirty="0" err="1">
                <a:solidFill>
                  <a:srgbClr val="FF0000"/>
                </a:solidFill>
              </a:rPr>
              <a:t>Tasg</a:t>
            </a:r>
            <a:r>
              <a:rPr lang="en-US" b="1" dirty="0">
                <a:solidFill>
                  <a:srgbClr val="FF0000"/>
                </a:solidFill>
              </a:rPr>
              <a:t> </a:t>
            </a:r>
            <a:r>
              <a:rPr lang="en-US" b="1" dirty="0" err="1">
                <a:solidFill>
                  <a:srgbClr val="FF0000"/>
                </a:solidFill>
              </a:rPr>
              <a:t>ysgrifennu</a:t>
            </a:r>
            <a:r>
              <a:rPr lang="en-US" b="1" dirty="0">
                <a:solidFill>
                  <a:srgbClr val="FF0000"/>
                </a:solidFill>
              </a:rPr>
              <a:t> a </a:t>
            </a:r>
            <a:r>
              <a:rPr lang="en-US" b="1" dirty="0" err="1">
                <a:solidFill>
                  <a:srgbClr val="FF0000"/>
                </a:solidFill>
              </a:rPr>
              <a:t>siarad</a:t>
            </a:r>
            <a:r>
              <a:rPr lang="en-US" b="1" dirty="0">
                <a:solidFill>
                  <a:srgbClr val="FF0000"/>
                </a:solidFill>
              </a:rPr>
              <a:t> </a:t>
            </a:r>
            <a:endParaRPr lang="en-US" dirty="0"/>
          </a:p>
        </p:txBody>
      </p:sp>
    </p:spTree>
    <p:extLst>
      <p:ext uri="{BB962C8B-B14F-4D97-AF65-F5344CB8AC3E}">
        <p14:creationId xmlns:p14="http://schemas.microsoft.com/office/powerpoint/2010/main" val="3337442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10467-7E2E-D099-28D2-9F2EA85D609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6CCC1F0-3322-F522-D9A9-FC41D39D7934}"/>
              </a:ext>
            </a:extLst>
          </p:cNvPr>
          <p:cNvSpPr txBox="1"/>
          <p:nvPr/>
        </p:nvSpPr>
        <p:spPr>
          <a:xfrm>
            <a:off x="127116" y="122013"/>
            <a:ext cx="8670520" cy="6340197"/>
          </a:xfrm>
          <a:prstGeom prst="rect">
            <a:avLst/>
          </a:prstGeom>
          <a:noFill/>
        </p:spPr>
        <p:txBody>
          <a:bodyPr wrap="square">
            <a:spAutoFit/>
          </a:bodyPr>
          <a:lstStyle/>
          <a:p>
            <a:pPr marL="108598" algn="just"/>
            <a:r>
              <a:rPr lang="cy-GB" b="1" u="sng" noProof="0" dirty="0"/>
              <a:t>Crynodeb o Weithgaredd</a:t>
            </a:r>
          </a:p>
          <a:p>
            <a:pPr marL="108598" algn="just"/>
            <a:endParaRPr lang="cy-GB" noProof="0" dirty="0"/>
          </a:p>
          <a:p>
            <a:pPr marL="108598" algn="just"/>
            <a:r>
              <a:rPr lang="cy-GB" noProof="0" dirty="0"/>
              <a:t>Dyma weithgareddau Yr Ieithoedd, Llythrennedd a Chyfarthrebu. </a:t>
            </a:r>
          </a:p>
          <a:p>
            <a:pPr marL="108598" algn="just"/>
            <a:endParaRPr lang="cy-GB" noProof="0" dirty="0"/>
          </a:p>
          <a:p>
            <a:pPr marL="108598" algn="just"/>
            <a:r>
              <a:rPr lang="cy-GB" b="1" noProof="0" dirty="0"/>
              <a:t>Nod y Wers ydy adolygu y patrymau ‘</a:t>
            </a:r>
            <a:r>
              <a:rPr lang="cy-GB" b="1" kern="100" noProof="0" dirty="0"/>
              <a:t>Ble mae’r </a:t>
            </a:r>
            <a:r>
              <a:rPr lang="cy-GB" b="1" noProof="0" dirty="0">
                <a:sym typeface="Barlow SemiCondensed Semi-Bold"/>
              </a:rPr>
              <a:t>tŷ</a:t>
            </a:r>
            <a:r>
              <a:rPr lang="cy-GB" b="1" kern="100" noProof="0" dirty="0"/>
              <a:t>?’ ac ‘Oes ___ yn y </a:t>
            </a:r>
            <a:r>
              <a:rPr lang="cy-GB" b="1" noProof="0" dirty="0">
                <a:sym typeface="Barlow SemiCondensed Semi-Bold"/>
              </a:rPr>
              <a:t>tŷ? Bydd y plant yn chwarae </a:t>
            </a:r>
            <a:r>
              <a:rPr lang="cy-GB" b="1" noProof="0" dirty="0"/>
              <a:t>gêm ‘Darllen dy Feddwl i ymarfer patrymau ac wedyn, byddyn nhw’n</a:t>
            </a:r>
            <a:r>
              <a:rPr lang="cy-GB" b="1" kern="100" noProof="0" dirty="0">
                <a:cs typeface="Times New Roman" panose="02020603050405020304" pitchFamily="18" charset="0"/>
              </a:rPr>
              <a:t> </a:t>
            </a:r>
            <a:r>
              <a:rPr lang="cy-GB" b="1" noProof="0" dirty="0"/>
              <a:t>ysgriffenu’r hysbyseb ‘t</a:t>
            </a:r>
            <a:r>
              <a:rPr lang="cy-GB" b="1" noProof="0" dirty="0">
                <a:sym typeface="Barlow SemiCondensed Semi-Bold"/>
              </a:rPr>
              <a:t>ŷ </a:t>
            </a:r>
            <a:r>
              <a:rPr lang="cy-GB" b="1" noProof="0" dirty="0"/>
              <a:t>ar werth.’</a:t>
            </a:r>
          </a:p>
          <a:p>
            <a:pPr marL="108598" algn="just"/>
            <a:endParaRPr lang="cy-GB" noProof="0" dirty="0"/>
          </a:p>
          <a:p>
            <a:pPr marL="108598" algn="just"/>
            <a:r>
              <a:rPr lang="cy-GB" noProof="0" dirty="0">
                <a:latin typeface="Calibri" panose="020F0502020204030204" pitchFamily="34" charset="0"/>
                <a:cs typeface="Calibri" panose="020F0502020204030204" pitchFamily="34" charset="0"/>
              </a:rPr>
              <a:t>Yn y dasg hon, bydd y plant yn ymarfer eu sgiliau siarad, darllen ac ysgrifennu. Yn gyntaf, bydd yr athro neu’r athrawes yn drilio'r adeiladwr ac ymarfer y patrymau a'r geirfa gyda’r cardiau fflach a gêm ‘</a:t>
            </a:r>
            <a:r>
              <a:rPr lang="en" dirty="0" err="1">
                <a:latin typeface="Calibri" panose="020F0502020204030204" pitchFamily="34" charset="0"/>
                <a:cs typeface="Calibri" panose="020F0502020204030204" pitchFamily="34" charset="0"/>
              </a:rPr>
              <a:t>Cyfieithu</a:t>
            </a:r>
            <a:r>
              <a:rPr lang="en" dirty="0">
                <a:latin typeface="Calibri" panose="020F0502020204030204" pitchFamily="34" charset="0"/>
                <a:cs typeface="Calibri" panose="020F0502020204030204" pitchFamily="34" charset="0"/>
              </a:rPr>
              <a:t> </a:t>
            </a:r>
            <a:r>
              <a:rPr lang="en" dirty="0" err="1">
                <a:latin typeface="Calibri" panose="020F0502020204030204" pitchFamily="34" charset="0"/>
                <a:cs typeface="Calibri" panose="020F0502020204030204" pitchFamily="34" charset="0"/>
              </a:rPr>
              <a:t>Mosaig</a:t>
            </a:r>
            <a:r>
              <a:rPr lang="en"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i</a:t>
            </a:r>
            <a:r>
              <a:rPr lang="en" dirty="0">
                <a:latin typeface="Calibri" panose="020F0502020204030204" pitchFamily="34" charset="0"/>
                <a:cs typeface="Calibri" panose="020F0502020204030204" pitchFamily="34" charset="0"/>
              </a:rPr>
              <a:t> </a:t>
            </a:r>
            <a:r>
              <a:rPr lang="en" dirty="0" err="1">
                <a:latin typeface="Calibri" panose="020F0502020204030204" pitchFamily="34" charset="0"/>
                <a:cs typeface="Calibri" panose="020F0502020204030204" pitchFamily="34" charset="0"/>
              </a:rPr>
              <a:t>ymarfer</a:t>
            </a:r>
            <a:r>
              <a:rPr lang="en" dirty="0">
                <a:latin typeface="Calibri" panose="020F0502020204030204" pitchFamily="34" charset="0"/>
                <a:cs typeface="Calibri" panose="020F0502020204030204" pitchFamily="34" charset="0"/>
              </a:rPr>
              <a:t> </a:t>
            </a:r>
            <a:r>
              <a:rPr lang="en" dirty="0" err="1">
                <a:latin typeface="Calibri" panose="020F0502020204030204" pitchFamily="34" charset="0"/>
                <a:cs typeface="Calibri" panose="020F0502020204030204" pitchFamily="34" charset="0"/>
              </a:rPr>
              <a:t>sgiliau</a:t>
            </a:r>
            <a:r>
              <a:rPr lang="en" dirty="0">
                <a:latin typeface="Calibri" panose="020F0502020204030204" pitchFamily="34" charset="0"/>
                <a:cs typeface="Calibri" panose="020F0502020204030204" pitchFamily="34" charset="0"/>
              </a:rPr>
              <a:t> </a:t>
            </a:r>
            <a:r>
              <a:rPr lang="en" dirty="0" err="1">
                <a:latin typeface="Calibri" panose="020F0502020204030204" pitchFamily="34" charset="0"/>
                <a:cs typeface="Calibri" panose="020F0502020204030204" pitchFamily="34" charset="0"/>
              </a:rPr>
              <a:t>darllen</a:t>
            </a:r>
            <a:r>
              <a:rPr lang="en" dirty="0">
                <a:latin typeface="Calibri" panose="020F0502020204030204" pitchFamily="34" charset="0"/>
                <a:cs typeface="Calibri" panose="020F0502020204030204" pitchFamily="34" charset="0"/>
              </a:rPr>
              <a:t> a </a:t>
            </a:r>
            <a:r>
              <a:rPr lang="en" dirty="0" err="1">
                <a:latin typeface="Calibri" panose="020F0502020204030204" pitchFamily="34" charset="0"/>
                <a:cs typeface="Calibri" panose="020F0502020204030204" pitchFamily="34" charset="0"/>
              </a:rPr>
              <a:t>chyfiethu</a:t>
            </a:r>
            <a:r>
              <a:rPr lang="en" b="1" dirty="0">
                <a:latin typeface="Calibri" panose="020F0502020204030204" pitchFamily="34" charset="0"/>
                <a:cs typeface="Calibri" panose="020F0502020204030204" pitchFamily="34" charset="0"/>
              </a:rPr>
              <a:t>.</a:t>
            </a:r>
          </a:p>
          <a:p>
            <a:pPr marL="108598" algn="just"/>
            <a:r>
              <a:rPr lang="cy-GB" noProof="0" dirty="0">
                <a:latin typeface="Calibri" panose="020F0502020204030204" pitchFamily="34" charset="0"/>
                <a:cs typeface="Calibri" panose="020F0502020204030204" pitchFamily="34" charset="0"/>
              </a:rPr>
              <a:t>Wedyn, bydd yr athro </a:t>
            </a:r>
            <a:r>
              <a:rPr lang="en-US" dirty="0" err="1">
                <a:latin typeface="Calibri" panose="020F0502020204030204" pitchFamily="34" charset="0"/>
                <a:cs typeface="Calibri" panose="020F0502020204030204" pitchFamily="34" charset="0"/>
              </a:rPr>
              <a:t>neu’r</a:t>
            </a:r>
            <a:r>
              <a:rPr lang="cy-GB" noProof="0" dirty="0">
                <a:latin typeface="Calibri" panose="020F0502020204030204" pitchFamily="34" charset="0"/>
                <a:cs typeface="Calibri" panose="020F0502020204030204" pitchFamily="34" charset="0"/>
              </a:rPr>
              <a:t> athrawes rhoi'r plant yr enghraifft i ddarllen. Ac wedyn, bydd y plant yn ysgrifennu hysbyseb. </a:t>
            </a:r>
            <a:r>
              <a:rPr lang="cy-GB" dirty="0">
                <a:latin typeface="Calibri" panose="020F0502020204030204" pitchFamily="34" charset="0"/>
                <a:cs typeface="Calibri" panose="020F0502020204030204" pitchFamily="34" charset="0"/>
              </a:rPr>
              <a:t>B</a:t>
            </a:r>
            <a:r>
              <a:rPr lang="cy-GB" noProof="0" dirty="0">
                <a:latin typeface="Calibri" panose="020F0502020204030204" pitchFamily="34" charset="0"/>
                <a:cs typeface="Calibri" panose="020F0502020204030204" pitchFamily="34" charset="0"/>
              </a:rPr>
              <a:t>ydd y plant yn ysgrifennu a chaiff y plant ddefnyddio y mat iaith i helpu. Bydd y plentyn yn </a:t>
            </a:r>
            <a:r>
              <a:rPr lang="cy-GB" dirty="0">
                <a:latin typeface="Calibri" panose="020F0502020204030204" pitchFamily="34" charset="0"/>
                <a:cs typeface="Calibri" panose="020F0502020204030204" pitchFamily="34" charset="0"/>
              </a:rPr>
              <a:t>gweithio un i un gyda’r cynorthwyydd addysgu</a:t>
            </a:r>
            <a:r>
              <a:rPr lang="cy-GB" noProof="0" dirty="0">
                <a:latin typeface="Calibri" panose="020F0502020204030204" pitchFamily="34" charset="0"/>
                <a:cs typeface="Calibri" panose="020F0502020204030204" pitchFamily="34" charset="0"/>
              </a:rPr>
              <a:t>.</a:t>
            </a:r>
          </a:p>
          <a:p>
            <a:pPr marL="108598" algn="just"/>
            <a:endParaRPr lang="cy-GB" dirty="0">
              <a:latin typeface="Calibri" panose="020F0502020204030204" pitchFamily="34" charset="0"/>
              <a:cs typeface="Calibri" panose="020F0502020204030204" pitchFamily="34" charset="0"/>
            </a:endParaRPr>
          </a:p>
          <a:p>
            <a:pPr marL="108598" algn="just"/>
            <a:r>
              <a:rPr lang="cy-GB" noProof="0" dirty="0">
                <a:latin typeface="Calibri" panose="020F0502020204030204" pitchFamily="34" charset="0"/>
                <a:cs typeface="Calibri" panose="020F0502020204030204" pitchFamily="34" charset="0"/>
              </a:rPr>
              <a:t>Dylai’r plant fod wedi dysgu’r eirfa felly, </a:t>
            </a:r>
            <a:r>
              <a:rPr lang="en-US" noProof="0" dirty="0">
                <a:latin typeface="Calibri" panose="020F0502020204030204" pitchFamily="34" charset="0"/>
                <a:cs typeface="Calibri" panose="020F0502020204030204" pitchFamily="34" charset="0"/>
              </a:rPr>
              <a:t>a</a:t>
            </a:r>
            <a:r>
              <a:rPr lang="en-US" dirty="0">
                <a:latin typeface="Calibri" panose="020F0502020204030204" pitchFamily="34" charset="0"/>
                <a:cs typeface="Calibri" panose="020F0502020204030204" pitchFamily="34" charset="0"/>
              </a:rPr>
              <a:t>r </a:t>
            </a:r>
            <a:r>
              <a:rPr lang="en-US" dirty="0" err="1">
                <a:latin typeface="Calibri" panose="020F0502020204030204" pitchFamily="34" charset="0"/>
                <a:cs typeface="Calibri" panose="020F0502020204030204" pitchFamily="34" charset="0"/>
              </a:rPr>
              <a:t>ôl</a:t>
            </a:r>
            <a:r>
              <a:rPr lang="en-US" dirty="0">
                <a:latin typeface="Calibri" panose="020F0502020204030204" pitchFamily="34" charset="0"/>
                <a:cs typeface="Calibri" panose="020F0502020204030204" pitchFamily="34" charset="0"/>
              </a:rPr>
              <a:t> y </a:t>
            </a:r>
            <a:r>
              <a:rPr lang="en-US" dirty="0" err="1">
                <a:latin typeface="Calibri" panose="020F0502020204030204" pitchFamily="34" charset="0"/>
                <a:cs typeface="Calibri" panose="020F0502020204030204" pitchFamily="34" charset="0"/>
              </a:rPr>
              <a:t>dasg</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ysgrifennu</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bydd</a:t>
            </a:r>
            <a:r>
              <a:rPr lang="en-US" dirty="0">
                <a:latin typeface="Calibri" panose="020F0502020204030204" pitchFamily="34" charset="0"/>
                <a:cs typeface="Calibri" panose="020F0502020204030204" pitchFamily="34" charset="0"/>
              </a:rPr>
              <a:t> y plant </a:t>
            </a:r>
            <a:r>
              <a:rPr lang="en-US" dirty="0" err="1">
                <a:latin typeface="Calibri" panose="020F0502020204030204" pitchFamily="34" charset="0"/>
                <a:cs typeface="Calibri" panose="020F0502020204030204" pitchFamily="34" charset="0"/>
              </a:rPr>
              <a:t>yn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wneud</a:t>
            </a:r>
            <a:r>
              <a:rPr lang="en-US" dirty="0">
                <a:latin typeface="Calibri" panose="020F0502020204030204" pitchFamily="34" charset="0"/>
                <a:cs typeface="Calibri" panose="020F0502020204030204" pitchFamily="34" charset="0"/>
              </a:rPr>
              <a:t> y </a:t>
            </a:r>
            <a:r>
              <a:rPr lang="en-US" dirty="0" err="1">
                <a:latin typeface="Calibri" panose="020F0502020204030204" pitchFamily="34" charset="0"/>
                <a:cs typeface="Calibri" panose="020F0502020204030204" pitchFamily="34" charset="0"/>
              </a:rPr>
              <a:t>dasg</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siarad</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Bydd</a:t>
            </a:r>
            <a:r>
              <a:rPr lang="en-US" dirty="0">
                <a:latin typeface="Calibri" panose="020F0502020204030204" pitchFamily="34" charset="0"/>
                <a:cs typeface="Calibri" panose="020F0502020204030204" pitchFamily="34" charset="0"/>
              </a:rPr>
              <a:t> yr </a:t>
            </a:r>
            <a:r>
              <a:rPr lang="en-US" dirty="0" err="1">
                <a:latin typeface="Calibri" panose="020F0502020204030204" pitchFamily="34" charset="0"/>
                <a:cs typeface="Calibri" panose="020F0502020204030204" pitchFamily="34" charset="0"/>
              </a:rPr>
              <a:t>athro</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neu’r</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athrawes</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rhoi'r</a:t>
            </a:r>
            <a:r>
              <a:rPr lang="en-US" dirty="0">
                <a:latin typeface="Calibri" panose="020F0502020204030204" pitchFamily="34" charset="0"/>
                <a:cs typeface="Calibri" panose="020F0502020204030204" pitchFamily="34" charset="0"/>
              </a:rPr>
              <a:t> plant </a:t>
            </a:r>
            <a:r>
              <a:rPr lang="en-US" dirty="0" err="1">
                <a:latin typeface="Calibri" panose="020F0502020204030204" pitchFamily="34" charset="0"/>
                <a:cs typeface="Calibri" panose="020F0502020204030204" pitchFamily="34" charset="0"/>
              </a:rPr>
              <a:t>carden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glonc</a:t>
            </a:r>
            <a:r>
              <a:rPr lang="en-US" dirty="0">
                <a:latin typeface="Calibri" panose="020F0502020204030204" pitchFamily="34" charset="0"/>
                <a:cs typeface="Calibri" panose="020F0502020204030204" pitchFamily="34" charset="0"/>
              </a:rPr>
              <a:t> (</a:t>
            </a:r>
            <a:r>
              <a:rPr lang="cy-GB" dirty="0">
                <a:latin typeface="Calibri" panose="020F0502020204030204" pitchFamily="34" charset="0"/>
                <a:cs typeface="Calibri" panose="020F0502020204030204" pitchFamily="34" charset="0"/>
              </a:rPr>
              <a:t>gwahaniaethol)</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i</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baratoi</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Dylai’r</a:t>
            </a:r>
            <a:r>
              <a:rPr lang="en-US" dirty="0">
                <a:latin typeface="Calibri" panose="020F0502020204030204" pitchFamily="34" charset="0"/>
                <a:cs typeface="Calibri" panose="020F0502020204030204" pitchFamily="34" charset="0"/>
              </a:rPr>
              <a:t> plant </a:t>
            </a:r>
            <a:r>
              <a:rPr lang="en-US" dirty="0" err="1">
                <a:latin typeface="Calibri" panose="020F0502020204030204" pitchFamily="34" charset="0"/>
                <a:cs typeface="Calibri" panose="020F0502020204030204" pitchFamily="34" charset="0"/>
              </a:rPr>
              <a:t>yn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ymarfer</a:t>
            </a:r>
            <a:r>
              <a:rPr lang="en-US" dirty="0">
                <a:latin typeface="Calibri" panose="020F0502020204030204" pitchFamily="34" charset="0"/>
                <a:cs typeface="Calibri" panose="020F0502020204030204" pitchFamily="34" charset="0"/>
              </a:rPr>
              <a:t> ac </a:t>
            </a:r>
            <a:r>
              <a:rPr lang="en-US" dirty="0" err="1">
                <a:latin typeface="Calibri" panose="020F0502020204030204" pitchFamily="34" charset="0"/>
                <a:cs typeface="Calibri" panose="020F0502020204030204" pitchFamily="34" charset="0"/>
              </a:rPr>
              <a:t>wedyn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mewn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parau</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bydd</a:t>
            </a:r>
            <a:r>
              <a:rPr lang="en-US" dirty="0">
                <a:latin typeface="Calibri" panose="020F0502020204030204" pitchFamily="34" charset="0"/>
                <a:cs typeface="Calibri" panose="020F0502020204030204" pitchFamily="34" charset="0"/>
              </a:rPr>
              <a:t> y plant </a:t>
            </a:r>
            <a:r>
              <a:rPr lang="en-US" dirty="0" err="1">
                <a:latin typeface="Calibri" panose="020F0502020204030204" pitchFamily="34" charset="0"/>
                <a:cs typeface="Calibri" panose="020F0502020204030204" pitchFamily="34" charset="0"/>
              </a:rPr>
              <a:t>yn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siarad</a:t>
            </a:r>
            <a:r>
              <a:rPr lang="en-US" dirty="0">
                <a:latin typeface="Calibri" panose="020F0502020204030204" pitchFamily="34" charset="0"/>
                <a:cs typeface="Calibri" panose="020F0502020204030204" pitchFamily="34" charset="0"/>
              </a:rPr>
              <a:t> am </a:t>
            </a:r>
            <a:r>
              <a:rPr lang="en-US" dirty="0" err="1">
                <a:latin typeface="Calibri" panose="020F0502020204030204" pitchFamily="34" charset="0"/>
                <a:cs typeface="Calibri" panose="020F0502020204030204" pitchFamily="34" charset="0"/>
              </a:rPr>
              <a:t>bedair</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munud</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Wedyn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dylai’r</a:t>
            </a:r>
            <a:r>
              <a:rPr lang="en-US" dirty="0">
                <a:latin typeface="Calibri" panose="020F0502020204030204" pitchFamily="34" charset="0"/>
                <a:cs typeface="Calibri" panose="020F0502020204030204" pitchFamily="34" charset="0"/>
              </a:rPr>
              <a:t> plant </a:t>
            </a:r>
            <a:r>
              <a:rPr lang="en-US" dirty="0" err="1">
                <a:latin typeface="Calibri" panose="020F0502020204030204" pitchFamily="34" charset="0"/>
                <a:cs typeface="Calibri" panose="020F0502020204030204" pitchFamily="34" charset="0"/>
              </a:rPr>
              <a:t>yn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siarad</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eto</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ond</a:t>
            </a:r>
            <a:r>
              <a:rPr lang="en-US" dirty="0">
                <a:latin typeface="Calibri" panose="020F0502020204030204" pitchFamily="34" charset="0"/>
                <a:cs typeface="Calibri" panose="020F0502020204030204" pitchFamily="34" charset="0"/>
              </a:rPr>
              <a:t> am </a:t>
            </a:r>
            <a:r>
              <a:rPr lang="en-US" dirty="0" err="1">
                <a:latin typeface="Calibri" panose="020F0502020204030204" pitchFamily="34" charset="0"/>
                <a:cs typeface="Calibri" panose="020F0502020204030204" pitchFamily="34" charset="0"/>
              </a:rPr>
              <a:t>dair</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munud</a:t>
            </a:r>
            <a:r>
              <a:rPr lang="en-US" dirty="0">
                <a:latin typeface="Calibri" panose="020F0502020204030204" pitchFamily="34" charset="0"/>
                <a:cs typeface="Calibri" panose="020F0502020204030204" pitchFamily="34" charset="0"/>
              </a:rPr>
              <a:t>. Eto am </a:t>
            </a:r>
            <a:r>
              <a:rPr lang="en-US" dirty="0" err="1">
                <a:latin typeface="Calibri" panose="020F0502020204030204" pitchFamily="34" charset="0"/>
                <a:cs typeface="Calibri" panose="020F0502020204030204" pitchFamily="34" charset="0"/>
              </a:rPr>
              <a:t>ddwy</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funud</a:t>
            </a:r>
            <a:r>
              <a:rPr lang="en-US" dirty="0">
                <a:latin typeface="Calibri" panose="020F0502020204030204" pitchFamily="34" charset="0"/>
                <a:cs typeface="Calibri" panose="020F0502020204030204" pitchFamily="34" charset="0"/>
              </a:rPr>
              <a:t> ac </a:t>
            </a:r>
            <a:r>
              <a:rPr lang="en-US" dirty="0" err="1">
                <a:latin typeface="Calibri" panose="020F0502020204030204" pitchFamily="34" charset="0"/>
                <a:cs typeface="Calibri" panose="020F0502020204030204" pitchFamily="34" charset="0"/>
              </a:rPr>
              <a:t>eto</a:t>
            </a:r>
            <a:r>
              <a:rPr lang="en-US" dirty="0">
                <a:latin typeface="Calibri" panose="020F0502020204030204" pitchFamily="34" charset="0"/>
                <a:cs typeface="Calibri" panose="020F0502020204030204" pitchFamily="34" charset="0"/>
              </a:rPr>
              <a:t> am un </a:t>
            </a:r>
            <a:r>
              <a:rPr lang="en-US" dirty="0" err="1">
                <a:latin typeface="Calibri" panose="020F0502020204030204" pitchFamily="34" charset="0"/>
                <a:cs typeface="Calibri" panose="020F0502020204030204" pitchFamily="34" charset="0"/>
              </a:rPr>
              <a:t>funud</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i</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ddatblygu</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rhuglder</a:t>
            </a:r>
            <a:r>
              <a:rPr lang="en-US" dirty="0">
                <a:latin typeface="Calibri" panose="020F0502020204030204" pitchFamily="34" charset="0"/>
                <a:cs typeface="Calibri" panose="020F0502020204030204" pitchFamily="34" charset="0"/>
              </a:rPr>
              <a:t>. </a:t>
            </a:r>
          </a:p>
          <a:p>
            <a:pPr marL="108598" algn="just"/>
            <a:r>
              <a:rPr lang="en-US" dirty="0">
                <a:latin typeface="Calibri" panose="020F0502020204030204" pitchFamily="34" charset="0"/>
                <a:cs typeface="Calibri" panose="020F0502020204030204" pitchFamily="34" charset="0"/>
              </a:rPr>
              <a:t>(Gallen </a:t>
            </a:r>
            <a:r>
              <a:rPr lang="en-US" dirty="0" err="1">
                <a:latin typeface="Calibri" panose="020F0502020204030204" pitchFamily="34" charset="0"/>
                <a:cs typeface="Calibri" panose="020F0502020204030204" pitchFamily="34" charset="0"/>
              </a:rPr>
              <a:t>nhw</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recordio</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gyda</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chamera</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os</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byddan</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nhw</a:t>
            </a:r>
            <a:r>
              <a:rPr lang="en-US" dirty="0">
                <a:latin typeface="Calibri" panose="020F0502020204030204" pitchFamily="34" charset="0"/>
                <a:cs typeface="Calibri" panose="020F0502020204030204" pitchFamily="34" charset="0"/>
              </a:rPr>
              <a:t> </a:t>
            </a:r>
            <a:r>
              <a:rPr lang="en-US" dirty="0" err="1">
                <a:latin typeface="Calibri" panose="020F0502020204030204" pitchFamily="34" charset="0"/>
                <a:cs typeface="Calibri" panose="020F0502020204030204" pitchFamily="34" charset="0"/>
              </a:rPr>
              <a:t>eisiau</a:t>
            </a:r>
            <a:r>
              <a:rPr lang="en-US" dirty="0">
                <a:latin typeface="Calibri" panose="020F0502020204030204" pitchFamily="34" charset="0"/>
                <a:cs typeface="Calibri" panose="020F0502020204030204" pitchFamily="34" charset="0"/>
              </a:rPr>
              <a:t>).</a:t>
            </a:r>
          </a:p>
          <a:p>
            <a:pPr marL="108598" algn="just"/>
            <a:endParaRPr lang="en-US" sz="1400" dirty="0"/>
          </a:p>
          <a:p>
            <a:pPr marL="108598" algn="just"/>
            <a:endParaRPr lang="en-US" sz="1400" dirty="0">
              <a:highlight>
                <a:srgbClr val="FFFF00"/>
              </a:highlight>
            </a:endParaRPr>
          </a:p>
        </p:txBody>
      </p:sp>
    </p:spTree>
    <p:extLst>
      <p:ext uri="{BB962C8B-B14F-4D97-AF65-F5344CB8AC3E}">
        <p14:creationId xmlns:p14="http://schemas.microsoft.com/office/powerpoint/2010/main" val="1982908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C9B056-84BE-348C-6474-A3C05A319BB1}"/>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3812CDB-2647-DFAC-EA81-CCDC797BDEFB}"/>
              </a:ext>
            </a:extLst>
          </p:cNvPr>
          <p:cNvGraphicFramePr>
            <a:graphicFrameLocks noGrp="1"/>
          </p:cNvGraphicFramePr>
          <p:nvPr>
            <p:extLst>
              <p:ext uri="{D42A27DB-BD31-4B8C-83A1-F6EECF244321}">
                <p14:modId xmlns:p14="http://schemas.microsoft.com/office/powerpoint/2010/main" val="3811302028"/>
              </p:ext>
            </p:extLst>
          </p:nvPr>
        </p:nvGraphicFramePr>
        <p:xfrm>
          <a:off x="271293" y="173736"/>
          <a:ext cx="8601414" cy="5346085"/>
        </p:xfrm>
        <a:graphic>
          <a:graphicData uri="http://schemas.openxmlformats.org/drawingml/2006/table">
            <a:tbl>
              <a:tblPr firstRow="1" firstCol="1" bandRow="1">
                <a:tableStyleId>{5C22544A-7EE6-4342-B048-85BDC9FD1C3A}</a:tableStyleId>
              </a:tblPr>
              <a:tblGrid>
                <a:gridCol w="1720283">
                  <a:extLst>
                    <a:ext uri="{9D8B030D-6E8A-4147-A177-3AD203B41FA5}">
                      <a16:colId xmlns:a16="http://schemas.microsoft.com/office/drawing/2014/main" val="3600652311"/>
                    </a:ext>
                  </a:extLst>
                </a:gridCol>
                <a:gridCol w="1649845">
                  <a:extLst>
                    <a:ext uri="{9D8B030D-6E8A-4147-A177-3AD203B41FA5}">
                      <a16:colId xmlns:a16="http://schemas.microsoft.com/office/drawing/2014/main" val="1793513228"/>
                    </a:ext>
                  </a:extLst>
                </a:gridCol>
                <a:gridCol w="594913">
                  <a:extLst>
                    <a:ext uri="{9D8B030D-6E8A-4147-A177-3AD203B41FA5}">
                      <a16:colId xmlns:a16="http://schemas.microsoft.com/office/drawing/2014/main" val="3303713300"/>
                    </a:ext>
                  </a:extLst>
                </a:gridCol>
                <a:gridCol w="780420">
                  <a:extLst>
                    <a:ext uri="{9D8B030D-6E8A-4147-A177-3AD203B41FA5}">
                      <a16:colId xmlns:a16="http://schemas.microsoft.com/office/drawing/2014/main" val="154066133"/>
                    </a:ext>
                  </a:extLst>
                </a:gridCol>
                <a:gridCol w="3855953">
                  <a:extLst>
                    <a:ext uri="{9D8B030D-6E8A-4147-A177-3AD203B41FA5}">
                      <a16:colId xmlns:a16="http://schemas.microsoft.com/office/drawing/2014/main" val="3147558417"/>
                    </a:ext>
                  </a:extLst>
                </a:gridCol>
              </a:tblGrid>
              <a:tr h="206930">
                <a:tc gridSpan="5">
                  <a:txBody>
                    <a:bodyPr/>
                    <a:lstStyle/>
                    <a:p>
                      <a:pPr algn="ctr">
                        <a:lnSpc>
                          <a:spcPct val="115000"/>
                        </a:lnSpc>
                        <a:spcAft>
                          <a:spcPts val="800"/>
                        </a:spcAft>
                        <a:buNone/>
                      </a:pPr>
                      <a:r>
                        <a:rPr lang="en-GB" sz="1600" kern="100" dirty="0">
                          <a:solidFill>
                            <a:schemeClr val="tx1"/>
                          </a:solidFill>
                          <a:effectLst/>
                          <a:latin typeface="Comic Sans MS" panose="030F0902030302020204" pitchFamily="66" charset="0"/>
                        </a:rPr>
                        <a:t>Y </a:t>
                      </a:r>
                      <a:r>
                        <a:rPr lang="en-GB" sz="1600" kern="100" dirty="0" err="1">
                          <a:solidFill>
                            <a:schemeClr val="tx1"/>
                          </a:solidFill>
                          <a:effectLst/>
                          <a:latin typeface="Comic Sans MS" panose="030F0902030302020204" pitchFamily="66" charset="0"/>
                        </a:rPr>
                        <a:t>Adeiladwr</a:t>
                      </a:r>
                      <a:endParaRPr lang="en-GB" sz="16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tcPr>
                </a:tc>
                <a:tc hMerge="1">
                  <a:txBody>
                    <a:bodyPr/>
                    <a:lstStyle/>
                    <a:p>
                      <a:endParaRPr lang="en-US"/>
                    </a:p>
                  </a:txBody>
                  <a:tcPr>
                    <a:lnL w="12700" cap="flat" cmpd="sng" algn="ctr">
                      <a:solidFill>
                        <a:schemeClr val="tx1"/>
                      </a:solidFill>
                      <a:prstDash val="solid"/>
                      <a:round/>
                      <a:headEnd type="none" w="med" len="med"/>
                      <a:tailEnd type="none" w="med" len="med"/>
                    </a:lnL>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732741170"/>
                  </a:ext>
                </a:extLst>
              </a:tr>
              <a:tr h="392630">
                <a:tc gridSpan="5">
                  <a:txBody>
                    <a:bodyPr/>
                    <a:lstStyle/>
                    <a:p>
                      <a:pPr algn="ctr">
                        <a:lnSpc>
                          <a:spcPct val="115000"/>
                        </a:lnSpc>
                        <a:spcAft>
                          <a:spcPts val="800"/>
                        </a:spcAft>
                        <a:buNone/>
                      </a:pPr>
                      <a:r>
                        <a:rPr lang="en-GB" sz="1600" u="none" kern="100">
                          <a:solidFill>
                            <a:schemeClr val="tx1"/>
                          </a:solidFill>
                          <a:effectLst/>
                          <a:latin typeface="Comic Sans MS" panose="030F0902030302020204" pitchFamily="66" charset="0"/>
                        </a:rPr>
                        <a:t>T</a:t>
                      </a:r>
                      <a:r>
                        <a:rPr lang="en-US" sz="1600" b="0" u="none" err="1">
                          <a:solidFill>
                            <a:schemeClr val="tx1"/>
                          </a:solidFill>
                          <a:latin typeface="Comic Sans MS" panose="030F0902030302020204" pitchFamily="66" charset="0"/>
                          <a:sym typeface="Barlow SemiCondensed Semi-Bold"/>
                        </a:rPr>
                        <a:t>ŷ</a:t>
                      </a:r>
                      <a:r>
                        <a:rPr lang="en-GB" sz="1600" u="none" kern="100">
                          <a:solidFill>
                            <a:schemeClr val="tx1"/>
                          </a:solidFill>
                          <a:effectLst/>
                          <a:latin typeface="Comic Sans MS" panose="030F0902030302020204" pitchFamily="66" charset="0"/>
                        </a:rPr>
                        <a:t> </a:t>
                      </a:r>
                      <a:r>
                        <a:rPr lang="en-GB" sz="1600" u="none" kern="100" err="1">
                          <a:solidFill>
                            <a:schemeClr val="tx1"/>
                          </a:solidFill>
                          <a:effectLst/>
                          <a:latin typeface="Comic Sans MS" panose="030F0902030302020204" pitchFamily="66" charset="0"/>
                        </a:rPr>
                        <a:t>Ar</a:t>
                      </a:r>
                      <a:r>
                        <a:rPr lang="en-GB" sz="1600" u="none" kern="100">
                          <a:solidFill>
                            <a:schemeClr val="tx1"/>
                          </a:solidFill>
                          <a:effectLst/>
                          <a:latin typeface="Comic Sans MS" panose="030F0902030302020204" pitchFamily="66" charset="0"/>
                        </a:rPr>
                        <a:t> Werth</a:t>
                      </a:r>
                      <a:endParaRPr lang="en-GB" sz="1600" u="sng"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hMerge="1">
                  <a:txBody>
                    <a:bodyPr/>
                    <a:lstStyle/>
                    <a:p>
                      <a:endParaRPr lang="en-US"/>
                    </a:p>
                  </a:txBody>
                  <a:tcPr>
                    <a:lnL w="12700" cap="flat" cmpd="sng" algn="ctr">
                      <a:solidFill>
                        <a:schemeClr val="tx1"/>
                      </a:solidFill>
                      <a:prstDash val="solid"/>
                      <a:round/>
                      <a:headEnd type="none" w="med" len="med"/>
                      <a:tailEnd type="none" w="med" len="med"/>
                    </a:lnL>
                  </a:tcPr>
                </a:tc>
                <a:tc hMerge="1">
                  <a:txBody>
                    <a:bodyPr/>
                    <a:lstStyle/>
                    <a:p>
                      <a:endParaRPr lang="en-US"/>
                    </a:p>
                  </a:txBody>
                  <a:tcPr>
                    <a:lnL w="12700" cap="flat" cmpd="sng" algn="ctr">
                      <a:solidFill>
                        <a:schemeClr val="tx1"/>
                      </a:solidFill>
                      <a:prstDash val="solid"/>
                      <a:round/>
                      <a:headEnd type="none" w="med" len="med"/>
                      <a:tailEnd type="none" w="med" len="med"/>
                    </a:lnL>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417115487"/>
                  </a:ext>
                </a:extLst>
              </a:tr>
              <a:tr h="392630">
                <a:tc>
                  <a:txBody>
                    <a:bodyPr/>
                    <a:lstStyle/>
                    <a:p>
                      <a:pPr algn="ctr">
                        <a:lnSpc>
                          <a:spcPct val="115000"/>
                        </a:lnSpc>
                        <a:spcAft>
                          <a:spcPts val="800"/>
                        </a:spcAft>
                        <a:buNone/>
                      </a:pPr>
                      <a:r>
                        <a:rPr lang="en-GB" sz="1800" u="none" kern="10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Edrychwch</a:t>
                      </a:r>
                      <a:r>
                        <a:rPr lang="en-GB" sz="18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800" u="none" kern="10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ar</a:t>
                      </a:r>
                      <a:endParaRPr lang="en-GB" sz="18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15000"/>
                        </a:lnSpc>
                        <a:spcAft>
                          <a:spcPts val="800"/>
                        </a:spcAft>
                        <a:buNone/>
                      </a:pPr>
                      <a:r>
                        <a:rPr lang="en-GB" sz="1800" b="0" u="none" kern="100" dirty="0">
                          <a:solidFill>
                            <a:schemeClr val="tx1"/>
                          </a:solidFill>
                          <a:effectLst/>
                          <a:latin typeface="Comic Sans MS" panose="030F0902030302020204" pitchFamily="66" charset="0"/>
                          <a:cs typeface="Times New Roman" panose="02020603050405020304" pitchFamily="18" charset="0"/>
                        </a:rPr>
                        <a:t>y </a:t>
                      </a:r>
                      <a:r>
                        <a:rPr lang="en-GB" sz="1800" b="0" u="none" kern="100" dirty="0" err="1">
                          <a:solidFill>
                            <a:schemeClr val="tx1"/>
                          </a:solidFill>
                          <a:effectLst/>
                          <a:latin typeface="Comic Sans MS" panose="030F0902030302020204" pitchFamily="66" charset="0"/>
                          <a:cs typeface="Times New Roman" panose="02020603050405020304" pitchFamily="18" charset="0"/>
                        </a:rPr>
                        <a:t>bwythyn</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p>
                      <a:pPr algn="ctr">
                        <a:lnSpc>
                          <a:spcPct val="115000"/>
                        </a:lnSpc>
                        <a:spcAft>
                          <a:spcPts val="800"/>
                        </a:spcAft>
                        <a:buNone/>
                      </a:pPr>
                      <a:r>
                        <a:rPr lang="en-GB" sz="1800" b="0" u="none" kern="100" dirty="0">
                          <a:solidFill>
                            <a:schemeClr val="tx1"/>
                          </a:solidFill>
                          <a:effectLst/>
                          <a:latin typeface="Comic Sans MS" panose="030F0902030302020204" pitchFamily="66" charset="0"/>
                          <a:cs typeface="Times New Roman" panose="02020603050405020304" pitchFamily="18" charset="0"/>
                        </a:rPr>
                        <a:t>y </a:t>
                      </a:r>
                      <a:r>
                        <a:rPr lang="en-GB" sz="1800" b="0" u="none" kern="100" dirty="0" err="1">
                          <a:solidFill>
                            <a:schemeClr val="tx1"/>
                          </a:solidFill>
                          <a:effectLst/>
                          <a:latin typeface="Comic Sans MS" panose="030F0902030302020204" pitchFamily="66" charset="0"/>
                          <a:cs typeface="Times New Roman" panose="02020603050405020304" pitchFamily="18" charset="0"/>
                        </a:rPr>
                        <a:t>byngalo</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p>
                      <a:pPr algn="ctr">
                        <a:lnSpc>
                          <a:spcPct val="115000"/>
                        </a:lnSpc>
                        <a:spcAft>
                          <a:spcPts val="800"/>
                        </a:spcAft>
                        <a:buNone/>
                      </a:pPr>
                      <a:r>
                        <a:rPr lang="en-GB" sz="1800" b="0" u="none" kern="100" dirty="0">
                          <a:solidFill>
                            <a:schemeClr val="tx1"/>
                          </a:solidFill>
                          <a:effectLst/>
                          <a:latin typeface="Comic Sans MS" panose="030F0902030302020204" pitchFamily="66" charset="0"/>
                          <a:cs typeface="Times New Roman" panose="02020603050405020304" pitchFamily="18" charset="0"/>
                        </a:rPr>
                        <a:t>y </a:t>
                      </a:r>
                      <a:r>
                        <a:rPr lang="en-GB" sz="1800" b="0" u="none" kern="100" dirty="0" err="1">
                          <a:solidFill>
                            <a:schemeClr val="tx1"/>
                          </a:solidFill>
                          <a:effectLst/>
                          <a:latin typeface="Comic Sans MS" panose="030F0902030302020204" pitchFamily="66" charset="0"/>
                          <a:cs typeface="Times New Roman" panose="02020603050405020304" pitchFamily="18" charset="0"/>
                        </a:rPr>
                        <a:t>fflat</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GB" sz="1800" b="0" u="none" kern="100" dirty="0">
                          <a:solidFill>
                            <a:schemeClr val="tx1"/>
                          </a:solidFill>
                          <a:effectLst/>
                          <a:latin typeface="Comic Sans MS" panose="030F0902030302020204" pitchFamily="66" charset="0"/>
                          <a:cs typeface="Times New Roman" panose="02020603050405020304" pitchFamily="18" charset="0"/>
                        </a:rPr>
                        <a:t>y </a:t>
                      </a:r>
                      <a:r>
                        <a:rPr lang="en-US" sz="1800" b="0" u="none" dirty="0" err="1">
                          <a:solidFill>
                            <a:schemeClr val="tx1"/>
                          </a:solidFill>
                          <a:latin typeface="Comic Sans MS" panose="030F0902030302020204" pitchFamily="66" charset="0"/>
                          <a:sym typeface="Barlow SemiCondensed Semi-Bold"/>
                        </a:rPr>
                        <a:t>tŷ</a:t>
                      </a:r>
                      <a:r>
                        <a:rPr lang="en-US" sz="1800" b="0" u="none" dirty="0">
                          <a:solidFill>
                            <a:schemeClr val="tx1"/>
                          </a:solidFill>
                          <a:latin typeface="Comic Sans MS" panose="030F0902030302020204" pitchFamily="66" charset="0"/>
                          <a:sym typeface="Barlow SemiCondensed Semi-Bold"/>
                        </a:rPr>
                        <a:t> </a:t>
                      </a:r>
                      <a:r>
                        <a:rPr lang="en-US" sz="1800" b="0" u="none" dirty="0" err="1">
                          <a:solidFill>
                            <a:schemeClr val="tx1"/>
                          </a:solidFill>
                          <a:latin typeface="Comic Sans MS" panose="030F0902030302020204" pitchFamily="66" charset="0"/>
                          <a:sym typeface="Barlow SemiCondensed Semi-Bold"/>
                        </a:rPr>
                        <a:t>ar</a:t>
                      </a:r>
                      <a:r>
                        <a:rPr lang="en-US" sz="1800" b="0" u="none" dirty="0">
                          <a:solidFill>
                            <a:schemeClr val="tx1"/>
                          </a:solidFill>
                          <a:latin typeface="Comic Sans MS" panose="030F0902030302020204" pitchFamily="66" charset="0"/>
                          <a:sym typeface="Barlow SemiCondensed Semi-Bold"/>
                        </a:rPr>
                        <a:t> </a:t>
                      </a:r>
                      <a:r>
                        <a:rPr lang="en-US" sz="1800" b="0" u="none" dirty="0" err="1">
                          <a:solidFill>
                            <a:schemeClr val="tx1"/>
                          </a:solidFill>
                          <a:latin typeface="Comic Sans MS" panose="030F0902030302020204" pitchFamily="66" charset="0"/>
                          <a:sym typeface="Barlow SemiCondensed Semi-Bold"/>
                        </a:rPr>
                        <a:t>wahân</a:t>
                      </a:r>
                      <a:endParaRPr lang="en-US" sz="1800" b="0" u="none" dirty="0">
                        <a:solidFill>
                          <a:schemeClr val="tx1"/>
                        </a:solidFill>
                        <a:latin typeface="Comic Sans MS" panose="030F0902030302020204" pitchFamily="66" charset="0"/>
                        <a:sym typeface="Barlow SemiCondensed Semi-Bold"/>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US" sz="1800" b="0" u="none" dirty="0">
                          <a:solidFill>
                            <a:schemeClr val="tx1"/>
                          </a:solidFill>
                          <a:latin typeface="Comic Sans MS" panose="030F0902030302020204" pitchFamily="66" charset="0"/>
                          <a:sym typeface="Barlow SemiCondensed Semi-Bold"/>
                        </a:rPr>
                        <a:t>y </a:t>
                      </a:r>
                      <a:r>
                        <a:rPr lang="en-US" sz="1800" b="0" u="none" dirty="0" err="1">
                          <a:solidFill>
                            <a:schemeClr val="tx1"/>
                          </a:solidFill>
                          <a:latin typeface="Comic Sans MS" panose="030F0902030302020204" pitchFamily="66" charset="0"/>
                          <a:sym typeface="Barlow SemiCondensed Semi-Bold"/>
                        </a:rPr>
                        <a:t>tŷ</a:t>
                      </a:r>
                      <a:r>
                        <a:rPr lang="en-US" sz="1800" b="0" u="none" dirty="0">
                          <a:solidFill>
                            <a:schemeClr val="tx1"/>
                          </a:solidFill>
                          <a:latin typeface="Comic Sans MS" panose="030F0902030302020204" pitchFamily="66" charset="0"/>
                          <a:sym typeface="Barlow SemiCondensed Semi-Bold"/>
                        </a:rPr>
                        <a:t> </a:t>
                      </a:r>
                      <a:r>
                        <a:rPr lang="en-US" sz="1800" b="0" u="none" dirty="0" err="1">
                          <a:solidFill>
                            <a:schemeClr val="tx1"/>
                          </a:solidFill>
                          <a:latin typeface="Comic Sans MS" panose="030F0902030302020204" pitchFamily="66" charset="0"/>
                          <a:sym typeface="Barlow SemiCondensed Semi-Bold"/>
                        </a:rPr>
                        <a:t>pâr</a:t>
                      </a:r>
                      <a:endParaRPr lang="en-US" sz="1800" b="0" u="none" dirty="0">
                        <a:solidFill>
                          <a:schemeClr val="tx1"/>
                        </a:solidFill>
                        <a:latin typeface="Comic Sans MS" panose="030F0902030302020204" pitchFamily="66" charset="0"/>
                        <a:sym typeface="Barlow SemiCondensed Semi-Bold"/>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US" sz="1800" b="0" u="none" dirty="0">
                          <a:solidFill>
                            <a:schemeClr val="tx1"/>
                          </a:solidFill>
                          <a:latin typeface="Comic Sans MS" panose="030F0902030302020204" pitchFamily="66" charset="0"/>
                          <a:sym typeface="Barlow SemiCondensed Semi-Bold"/>
                        </a:rPr>
                        <a:t>y </a:t>
                      </a:r>
                      <a:r>
                        <a:rPr lang="en-US" sz="1800" b="0" u="none" dirty="0" err="1">
                          <a:solidFill>
                            <a:schemeClr val="tx1"/>
                          </a:solidFill>
                          <a:latin typeface="Comic Sans MS" panose="030F0902030302020204" pitchFamily="66" charset="0"/>
                          <a:sym typeface="Barlow SemiCondensed Semi-Bold"/>
                        </a:rPr>
                        <a:t>tŷ</a:t>
                      </a:r>
                      <a:r>
                        <a:rPr lang="en-US" sz="1800" b="0" u="none" dirty="0">
                          <a:solidFill>
                            <a:schemeClr val="tx1"/>
                          </a:solidFill>
                          <a:latin typeface="Comic Sans MS" panose="030F0902030302020204" pitchFamily="66" charset="0"/>
                          <a:sym typeface="Barlow SemiCondensed Semi-Bold"/>
                        </a:rPr>
                        <a:t> teras</a:t>
                      </a:r>
                      <a:r>
                        <a:rPr lang="en-GB" sz="1800" u="none" kern="100" dirty="0">
                          <a:solidFill>
                            <a:schemeClr val="tx1"/>
                          </a:solidFill>
                          <a:effectLst/>
                          <a:latin typeface="Comic Sans MS" panose="030F0902030302020204" pitchFamily="66" charset="0"/>
                          <a:cs typeface="Times New Roman" panose="02020603050405020304" pitchFamily="18" charset="0"/>
                        </a:rPr>
                        <a:t> </a:t>
                      </a:r>
                    </a:p>
                  </a:txBody>
                  <a:tcPr marL="37437" marR="37437" marT="0" marB="0">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solidFill>
                      <a:schemeClr val="bg1"/>
                    </a:solidFill>
                  </a:tcPr>
                </a:tc>
                <a:tc gridSpan="2">
                  <a:txBody>
                    <a:bodyPr/>
                    <a:lstStyle/>
                    <a:p>
                      <a:r>
                        <a:rPr lang="en-US" sz="1800" u="none" err="1">
                          <a:latin typeface="Comic Sans MS" panose="030F0902030302020204" pitchFamily="66" charset="0"/>
                        </a:rPr>
                        <a:t>Mae’n</a:t>
                      </a:r>
                      <a:endParaRPr lang="en-US" sz="1800" u="none">
                        <a:latin typeface="Comic Sans MS" panose="030F0902030302020204" pitchFamily="66" charset="0"/>
                      </a:endParaRPr>
                    </a:p>
                  </a:txBody>
                  <a:tcPr marL="37437" marR="37437" marT="0" marB="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sz="1600" u="none" dirty="0">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800" u="none" err="1">
                          <a:latin typeface="Comic Sans MS" panose="030F0902030302020204" pitchFamily="66" charset="0"/>
                        </a:rPr>
                        <a:t>anhygoel</a:t>
                      </a:r>
                      <a:endParaRPr lang="en-US" sz="1800" u="none">
                        <a:latin typeface="Comic Sans MS" panose="030F0902030302020204" pitchFamily="66" charset="0"/>
                      </a:endParaRPr>
                    </a:p>
                    <a:p>
                      <a:r>
                        <a:rPr lang="en-US" sz="1800" u="none" err="1">
                          <a:latin typeface="Comic Sans MS" panose="030F0902030302020204" pitchFamily="66" charset="0"/>
                        </a:rPr>
                        <a:t>hyfryd</a:t>
                      </a:r>
                      <a:endParaRPr lang="en-US" sz="1800" u="none">
                        <a:latin typeface="Comic Sans MS" panose="030F0902030302020204" pitchFamily="66" charset="0"/>
                      </a:endParaRPr>
                    </a:p>
                    <a:p>
                      <a:r>
                        <a:rPr lang="en-US" sz="1800" u="none">
                          <a:latin typeface="Comic Sans MS" panose="030F0902030302020204" pitchFamily="66" charset="0"/>
                        </a:rPr>
                        <a:t>hen</a:t>
                      </a:r>
                    </a:p>
                    <a:p>
                      <a:r>
                        <a:rPr lang="en-US" sz="1800" u="none" err="1">
                          <a:solidFill>
                            <a:srgbClr val="FF0000"/>
                          </a:solidFill>
                          <a:latin typeface="Comic Sans MS" panose="030F0902030302020204" pitchFamily="66" charset="0"/>
                        </a:rPr>
                        <a:t>f</a:t>
                      </a:r>
                      <a:r>
                        <a:rPr lang="en-US" sz="1800" u="none" err="1">
                          <a:latin typeface="Comic Sans MS" panose="030F0902030302020204" pitchFamily="66" charset="0"/>
                        </a:rPr>
                        <a:t>odern</a:t>
                      </a:r>
                      <a:endParaRPr lang="en-US" sz="1800" u="none">
                        <a:latin typeface="Comic Sans MS" panose="030F0902030302020204" pitchFamily="66" charset="0"/>
                      </a:endParaRPr>
                    </a:p>
                    <a:p>
                      <a:r>
                        <a:rPr lang="en-US" sz="1800" u="none" err="1">
                          <a:solidFill>
                            <a:srgbClr val="FF0000"/>
                          </a:solidFill>
                          <a:latin typeface="Comic Sans MS" panose="030F0902030302020204" pitchFamily="66" charset="0"/>
                        </a:rPr>
                        <a:t>f</a:t>
                      </a:r>
                      <a:r>
                        <a:rPr lang="en-US" sz="1800" u="none" err="1">
                          <a:solidFill>
                            <a:schemeClr val="tx1"/>
                          </a:solidFill>
                          <a:latin typeface="Comic Sans MS" panose="030F0902030302020204" pitchFamily="66" charset="0"/>
                        </a:rPr>
                        <a:t>ach</a:t>
                      </a:r>
                      <a:endParaRPr lang="en-US" sz="1800" u="none">
                        <a:solidFill>
                          <a:schemeClr val="tx1"/>
                        </a:solidFill>
                        <a:latin typeface="Comic Sans MS" panose="030F09020303020202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u="none" err="1">
                          <a:solidFill>
                            <a:srgbClr val="FF0000"/>
                          </a:solidFill>
                          <a:latin typeface="Comic Sans MS" panose="030F0902030302020204" pitchFamily="66" charset="0"/>
                        </a:rPr>
                        <a:t>f</a:t>
                      </a:r>
                      <a:r>
                        <a:rPr lang="en-US" sz="1800" u="none" err="1">
                          <a:solidFill>
                            <a:schemeClr val="tx1"/>
                          </a:solidFill>
                          <a:latin typeface="Comic Sans MS" panose="030F0902030302020204" pitchFamily="66" charset="0"/>
                        </a:rPr>
                        <a:t>awr</a:t>
                      </a:r>
                      <a:endParaRPr lang="en-US" sz="1800" u="none">
                        <a:solidFill>
                          <a:schemeClr val="tx1"/>
                        </a:solidFill>
                        <a:latin typeface="Comic Sans MS" panose="030F0902030302020204" pitchFamily="66" charset="0"/>
                      </a:endParaRPr>
                    </a:p>
                    <a:p>
                      <a:r>
                        <a:rPr lang="en-US" sz="1800" u="none" err="1">
                          <a:solidFill>
                            <a:srgbClr val="FF0000"/>
                          </a:solidFill>
                          <a:latin typeface="Comic Sans MS" panose="030F0902030302020204" pitchFamily="66" charset="0"/>
                        </a:rPr>
                        <a:t>dd</a:t>
                      </a:r>
                      <a:r>
                        <a:rPr lang="en-US" sz="1800" u="none" err="1">
                          <a:solidFill>
                            <a:schemeClr val="tx1"/>
                          </a:solidFill>
                          <a:latin typeface="Comic Sans MS" panose="030F0902030302020204" pitchFamily="66" charset="0"/>
                        </a:rPr>
                        <a:t>iddorol</a:t>
                      </a:r>
                      <a:endParaRPr lang="en-US" sz="1800" u="none">
                        <a:solidFill>
                          <a:schemeClr val="tx1"/>
                        </a:solidFill>
                        <a:latin typeface="Comic Sans MS" panose="030F0902030302020204" pitchFamily="66" charset="0"/>
                      </a:endParaRPr>
                    </a:p>
                    <a:p>
                      <a:endParaRPr lang="en-US" sz="1800" u="none">
                        <a:solidFill>
                          <a:srgbClr val="FF0000"/>
                        </a:solidFill>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375901549"/>
                  </a:ext>
                </a:extLst>
              </a:tr>
              <a:tr h="392630">
                <a:tc gridSpan="5">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600" u="none" kern="100">
                          <a:solidFill>
                            <a:schemeClr val="tx1"/>
                          </a:solidFill>
                          <a:effectLst/>
                          <a:latin typeface="Comic Sans MS" panose="030F0902030302020204" pitchFamily="66" charset="0"/>
                        </a:rPr>
                        <a:t>Ble </a:t>
                      </a:r>
                      <a:r>
                        <a:rPr lang="en-GB" sz="1600" u="none" kern="100" err="1">
                          <a:solidFill>
                            <a:schemeClr val="tx1"/>
                          </a:solidFill>
                          <a:effectLst/>
                          <a:latin typeface="Comic Sans MS" panose="030F0902030302020204" pitchFamily="66" charset="0"/>
                        </a:rPr>
                        <a:t>mae’r</a:t>
                      </a:r>
                      <a:r>
                        <a:rPr lang="en-GB" sz="1600" u="none" kern="100">
                          <a:solidFill>
                            <a:schemeClr val="tx1"/>
                          </a:solidFill>
                          <a:effectLst/>
                          <a:latin typeface="Comic Sans MS" panose="030F0902030302020204" pitchFamily="66" charset="0"/>
                        </a:rPr>
                        <a:t> </a:t>
                      </a:r>
                      <a:r>
                        <a:rPr lang="en-US" sz="1600" b="0" u="none" err="1">
                          <a:solidFill>
                            <a:schemeClr val="tx1"/>
                          </a:solidFill>
                          <a:latin typeface="Comic Sans MS" panose="030F0902030302020204" pitchFamily="66" charset="0"/>
                          <a:sym typeface="Barlow SemiCondensed Semi-Bold"/>
                        </a:rPr>
                        <a:t>tŷ</a:t>
                      </a:r>
                      <a:r>
                        <a:rPr lang="en-GB" sz="1600" u="none" kern="100">
                          <a:solidFill>
                            <a:schemeClr val="tx1"/>
                          </a:solidFill>
                          <a:effectLst/>
                          <a:latin typeface="Comic Sans MS" panose="030F0902030302020204" pitchFamily="66" charset="0"/>
                        </a:rPr>
                        <a:t>?</a:t>
                      </a:r>
                      <a:endParaRPr lang="en-GB" sz="16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40000"/>
                        <a:lumOff val="60000"/>
                      </a:schemeClr>
                    </a:solidFill>
                  </a:tcPr>
                </a:tc>
                <a:tc hMerge="1">
                  <a:txBody>
                    <a:bodyPr/>
                    <a:lstStyle/>
                    <a:p>
                      <a:endParaRPr lang="en-US"/>
                    </a:p>
                  </a:txBody>
                  <a:tcPr>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hMerge="1">
                  <a:txBody>
                    <a:bodyPr/>
                    <a:lstStyle/>
                    <a:p>
                      <a:endParaRPr lang="en-US"/>
                    </a:p>
                  </a:txBody>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810925440"/>
                  </a:ext>
                </a:extLst>
              </a:tr>
              <a:tr h="1746014">
                <a:tc gridSpan="3">
                  <a:txBody>
                    <a:bodyPr/>
                    <a:lstStyle/>
                    <a:p>
                      <a:pPr algn="l">
                        <a:lnSpc>
                          <a:spcPct val="115000"/>
                        </a:lnSpc>
                        <a:spcAft>
                          <a:spcPts val="800"/>
                        </a:spcAft>
                        <a:buNone/>
                      </a:pPr>
                      <a:r>
                        <a:rPr lang="en-GB" sz="1800" b="0" kern="100" dirty="0">
                          <a:solidFill>
                            <a:schemeClr val="tx1"/>
                          </a:solidFill>
                          <a:effectLst/>
                          <a:latin typeface="Comic Sans MS" panose="030F0902030302020204" pitchFamily="66" charset="0"/>
                        </a:rPr>
                        <a:t> </a:t>
                      </a:r>
                    </a:p>
                    <a:p>
                      <a:pPr algn="l">
                        <a:lnSpc>
                          <a:spcPct val="115000"/>
                        </a:lnSpc>
                        <a:spcAft>
                          <a:spcPts val="800"/>
                        </a:spcAft>
                        <a:buNone/>
                      </a:pPr>
                      <a:r>
                        <a:rPr lang="en-GB" sz="1800" b="0" kern="100" dirty="0" err="1">
                          <a:solidFill>
                            <a:schemeClr val="tx1"/>
                          </a:solidFill>
                          <a:effectLst/>
                          <a:latin typeface="Comic Sans MS" panose="030F0902030302020204" pitchFamily="66" charset="0"/>
                        </a:rPr>
                        <a:t>Mae’r</a:t>
                      </a:r>
                      <a:r>
                        <a:rPr lang="en-GB" sz="1800" b="0" kern="100" dirty="0">
                          <a:solidFill>
                            <a:schemeClr val="tx1"/>
                          </a:solidFill>
                          <a:effectLst/>
                          <a:latin typeface="Comic Sans MS" panose="030F0902030302020204" pitchFamily="66" charset="0"/>
                        </a:rPr>
                        <a:t> </a:t>
                      </a:r>
                      <a:r>
                        <a:rPr lang="en-US" sz="1800" b="0" u="none" dirty="0" err="1">
                          <a:solidFill>
                            <a:schemeClr val="tx1"/>
                          </a:solidFill>
                          <a:latin typeface="Comic Sans MS" panose="030F0902030302020204" pitchFamily="66" charset="0"/>
                          <a:sym typeface="Barlow SemiCondensed Semi-Bold"/>
                        </a:rPr>
                        <a:t>tŷ</a:t>
                      </a: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tcPr>
                </a:tc>
                <a:tc hMerge="1">
                  <a:txBody>
                    <a:bodyPr/>
                    <a:lstStyle/>
                    <a:p>
                      <a:endParaRPr lang="en-US" sz="1600" dirty="0">
                        <a:solidFill>
                          <a:schemeClr val="tx1"/>
                        </a:solidFill>
                        <a:latin typeface="Comic Sans MS" panose="030F0902030302020204" pitchFamily="66" charset="0"/>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kern="100" dirty="0" err="1">
                          <a:solidFill>
                            <a:schemeClr val="tx1"/>
                          </a:solidFill>
                          <a:effectLst/>
                          <a:latin typeface="Comic Sans MS" panose="030F0902030302020204" pitchFamily="66" charset="0"/>
                          <a:cs typeface="Times New Roman" panose="02020603050405020304" pitchFamily="18" charset="0"/>
                        </a:rPr>
                        <a:t>yn</a:t>
                      </a:r>
                      <a:r>
                        <a:rPr lang="en-GB" sz="1800" u="none" kern="100" dirty="0">
                          <a:solidFill>
                            <a:schemeClr val="tx1"/>
                          </a:solidFill>
                          <a:effectLst/>
                          <a:latin typeface="Comic Sans MS" panose="030F0902030302020204" pitchFamily="66" charset="0"/>
                          <a:cs typeface="Times New Roman" panose="02020603050405020304" pitchFamily="18" charset="0"/>
                        </a:rPr>
                        <a:t> y </a:t>
                      </a:r>
                      <a:r>
                        <a:rPr lang="en-GB" sz="1800" u="none" kern="100" dirty="0" err="1">
                          <a:solidFill>
                            <a:schemeClr val="tx1"/>
                          </a:solidFill>
                          <a:effectLst/>
                          <a:latin typeface="Comic Sans MS" panose="030F0902030302020204" pitchFamily="66" charset="0"/>
                          <a:cs typeface="Times New Roman" panose="02020603050405020304" pitchFamily="18" charset="0"/>
                        </a:rPr>
                        <a:t>wlad</a:t>
                      </a:r>
                      <a:endParaRPr lang="en-US" sz="2000" dirty="0"/>
                    </a:p>
                    <a:p>
                      <a:r>
                        <a:rPr lang="en-GB" sz="18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yn</a:t>
                      </a:r>
                      <a:r>
                        <a:rPr lang="en-GB" sz="18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8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Aberdaugleddau</a:t>
                      </a:r>
                      <a:endParaRPr lang="en-GB" sz="18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p>
                      <a:r>
                        <a:rPr lang="en-GB" sz="1800" u="none" kern="100" dirty="0" err="1">
                          <a:solidFill>
                            <a:schemeClr val="tx1"/>
                          </a:solidFill>
                          <a:effectLst/>
                          <a:latin typeface="Comic Sans MS" panose="030F0902030302020204" pitchFamily="66" charset="0"/>
                          <a:cs typeface="Times New Roman" panose="02020603050405020304" pitchFamily="18" charset="0"/>
                        </a:rPr>
                        <a:t>yn</a:t>
                      </a:r>
                      <a:r>
                        <a:rPr lang="en-GB" sz="1800" u="none" kern="100" dirty="0">
                          <a:solidFill>
                            <a:schemeClr val="tx1"/>
                          </a:solidFill>
                          <a:effectLst/>
                          <a:latin typeface="Comic Sans MS" panose="030F0902030302020204" pitchFamily="66" charset="0"/>
                          <a:cs typeface="Times New Roman" panose="02020603050405020304" pitchFamily="18" charset="0"/>
                        </a:rPr>
                        <a:t> </a:t>
                      </a:r>
                      <a:r>
                        <a:rPr lang="en-GB" sz="1800" u="none" kern="100" dirty="0" err="1">
                          <a:solidFill>
                            <a:schemeClr val="tx1"/>
                          </a:solidFill>
                          <a:effectLst/>
                          <a:latin typeface="Comic Sans MS" panose="030F0902030302020204" pitchFamily="66" charset="0"/>
                          <a:cs typeface="Times New Roman" panose="02020603050405020304" pitchFamily="18" charset="0"/>
                        </a:rPr>
                        <a:t>Hwlffordd</a:t>
                      </a:r>
                      <a:endParaRPr lang="en-GB" sz="1800" u="none" kern="100" dirty="0">
                        <a:solidFill>
                          <a:schemeClr val="tx1"/>
                        </a:solidFill>
                        <a:effectLst/>
                        <a:latin typeface="Comic Sans MS" panose="030F0902030302020204" pitchFamily="66" charset="0"/>
                        <a:cs typeface="Times New Roman" panose="02020603050405020304" pitchFamily="18" charset="0"/>
                      </a:endParaRPr>
                    </a:p>
                    <a:p>
                      <a:r>
                        <a:rPr lang="en-GB" sz="1800" u="none" kern="100" dirty="0" err="1">
                          <a:solidFill>
                            <a:schemeClr val="tx1"/>
                          </a:solidFill>
                          <a:effectLst/>
                          <a:latin typeface="Comic Sans MS" panose="030F0902030302020204" pitchFamily="66" charset="0"/>
                          <a:cs typeface="Times New Roman" panose="02020603050405020304" pitchFamily="18" charset="0"/>
                        </a:rPr>
                        <a:t>yn</a:t>
                      </a:r>
                      <a:r>
                        <a:rPr lang="en-GB" sz="1800" u="none" kern="100" dirty="0">
                          <a:solidFill>
                            <a:schemeClr val="tx1"/>
                          </a:solidFill>
                          <a:effectLst/>
                          <a:latin typeface="Comic Sans MS" panose="030F0902030302020204" pitchFamily="66" charset="0"/>
                          <a:cs typeface="Times New Roman" panose="02020603050405020304" pitchFamily="18" charset="0"/>
                        </a:rPr>
                        <a:t> </a:t>
                      </a:r>
                      <a:r>
                        <a:rPr lang="en-GB" sz="1800" u="none" kern="100" dirty="0" err="1">
                          <a:solidFill>
                            <a:schemeClr val="tx1"/>
                          </a:solidFill>
                          <a:effectLst/>
                          <a:latin typeface="Comic Sans MS" panose="030F0902030302020204" pitchFamily="66" charset="0"/>
                          <a:cs typeface="Times New Roman" panose="02020603050405020304" pitchFamily="18" charset="0"/>
                        </a:rPr>
                        <a:t>Arberth</a:t>
                      </a:r>
                      <a:endParaRPr lang="en-GB" sz="1800" u="none" kern="100" dirty="0">
                        <a:solidFill>
                          <a:schemeClr val="tx1"/>
                        </a:solidFill>
                        <a:effectLst/>
                        <a:latin typeface="Comic Sans MS" panose="030F0902030302020204" pitchFamily="66" charset="0"/>
                        <a:cs typeface="Times New Roman" panose="02020603050405020304" pitchFamily="18" charset="0"/>
                      </a:endParaRPr>
                    </a:p>
                    <a:p>
                      <a:r>
                        <a:rPr lang="en-GB" sz="1800" u="none" kern="100" dirty="0" err="1">
                          <a:solidFill>
                            <a:srgbClr val="FF0000"/>
                          </a:solidFill>
                          <a:effectLst/>
                          <a:latin typeface="Comic Sans MS" panose="030F0902030302020204" pitchFamily="66" charset="0"/>
                          <a:cs typeface="Times New Roman" panose="02020603050405020304" pitchFamily="18" charset="0"/>
                        </a:rPr>
                        <a:t>yn</a:t>
                      </a:r>
                      <a:r>
                        <a:rPr lang="en-GB" sz="1800" u="none" kern="100" dirty="0">
                          <a:solidFill>
                            <a:srgbClr val="FF0000"/>
                          </a:solidFill>
                          <a:effectLst/>
                          <a:latin typeface="Comic Sans MS" panose="030F0902030302020204" pitchFamily="66" charset="0"/>
                          <a:cs typeface="Times New Roman" panose="02020603050405020304" pitchFamily="18" charset="0"/>
                        </a:rPr>
                        <a:t> </a:t>
                      </a:r>
                      <a:r>
                        <a:rPr lang="en-GB" sz="1800" u="none" kern="100" dirty="0" err="1">
                          <a:solidFill>
                            <a:srgbClr val="FF0000"/>
                          </a:solidFill>
                          <a:effectLst/>
                          <a:latin typeface="Comic Sans MS" panose="030F0902030302020204" pitchFamily="66" charset="0"/>
                          <a:cs typeface="Times New Roman" panose="02020603050405020304" pitchFamily="18" charset="0"/>
                        </a:rPr>
                        <a:t>N</a:t>
                      </a:r>
                      <a:r>
                        <a:rPr lang="en-GB" sz="1800" u="none" kern="100" dirty="0" err="1">
                          <a:solidFill>
                            <a:schemeClr val="tx1"/>
                          </a:solidFill>
                          <a:effectLst/>
                          <a:latin typeface="Comic Sans MS" panose="030F0902030302020204" pitchFamily="66" charset="0"/>
                          <a:cs typeface="Times New Roman" panose="02020603050405020304" pitchFamily="18" charset="0"/>
                        </a:rPr>
                        <a:t>inbych</a:t>
                      </a:r>
                      <a:r>
                        <a:rPr lang="en-GB" sz="1800" u="none" kern="100" dirty="0">
                          <a:solidFill>
                            <a:schemeClr val="tx1"/>
                          </a:solidFill>
                          <a:effectLst/>
                          <a:latin typeface="Comic Sans MS" panose="030F0902030302020204" pitchFamily="66" charset="0"/>
                          <a:cs typeface="Times New Roman" panose="02020603050405020304" pitchFamily="18" charset="0"/>
                        </a:rPr>
                        <a:t>-Y-</a:t>
                      </a:r>
                      <a:r>
                        <a:rPr lang="en-GB" sz="1800" u="none" kern="100" dirty="0" err="1">
                          <a:solidFill>
                            <a:schemeClr val="tx1"/>
                          </a:solidFill>
                          <a:effectLst/>
                          <a:latin typeface="Comic Sans MS" panose="030F0902030302020204" pitchFamily="66" charset="0"/>
                          <a:cs typeface="Times New Roman" panose="02020603050405020304" pitchFamily="18" charset="0"/>
                        </a:rPr>
                        <a:t>Pysgod</a:t>
                      </a:r>
                      <a:endParaRPr lang="en-GB" sz="1800" u="none" kern="100" dirty="0">
                        <a:solidFill>
                          <a:schemeClr val="tx1"/>
                        </a:solidFill>
                        <a:effectLst/>
                        <a:latin typeface="Comic Sans MS" panose="030F0902030302020204" pitchFamily="66"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kern="100" dirty="0" err="1">
                          <a:solidFill>
                            <a:srgbClr val="FF0000"/>
                          </a:solidFill>
                          <a:effectLst/>
                          <a:latin typeface="Comic Sans MS" panose="030F0902030302020204" pitchFamily="66" charset="0"/>
                          <a:cs typeface="Times New Roman" panose="02020603050405020304" pitchFamily="18" charset="0"/>
                        </a:rPr>
                        <a:t>yn</a:t>
                      </a:r>
                      <a:r>
                        <a:rPr lang="en-GB" sz="1800" u="none" kern="100" dirty="0">
                          <a:solidFill>
                            <a:srgbClr val="FF0000"/>
                          </a:solidFill>
                          <a:effectLst/>
                          <a:latin typeface="Comic Sans MS" panose="030F0902030302020204" pitchFamily="66" charset="0"/>
                          <a:cs typeface="Times New Roman" panose="02020603050405020304" pitchFamily="18" charset="0"/>
                        </a:rPr>
                        <a:t> N</a:t>
                      </a:r>
                      <a:r>
                        <a:rPr lang="en-GB" sz="1800" u="none" kern="100" dirty="0">
                          <a:solidFill>
                            <a:schemeClr val="tx1"/>
                          </a:solidFill>
                          <a:effectLst/>
                          <a:latin typeface="Comic Sans MS" panose="030F0902030302020204" pitchFamily="66" charset="0"/>
                          <a:cs typeface="Times New Roman" panose="02020603050405020304" pitchFamily="18" charset="0"/>
                        </a:rPr>
                        <a:t>oc </a:t>
                      </a:r>
                      <a:r>
                        <a:rPr lang="en-GB" sz="1800" u="none" kern="100" dirty="0" err="1">
                          <a:solidFill>
                            <a:schemeClr val="tx1"/>
                          </a:solidFill>
                          <a:effectLst/>
                          <a:latin typeface="Comic Sans MS" panose="030F0902030302020204" pitchFamily="66" charset="0"/>
                          <a:cs typeface="Times New Roman" panose="02020603050405020304" pitchFamily="18" charset="0"/>
                        </a:rPr>
                        <a:t>Penfro</a:t>
                      </a:r>
                      <a:endParaRPr lang="en-GB" sz="1800" u="none" kern="100" dirty="0">
                        <a:solidFill>
                          <a:schemeClr val="tx1"/>
                        </a:solidFill>
                        <a:effectLst/>
                        <a:latin typeface="Comic Sans MS" panose="030F0902030302020204" pitchFamily="66" charset="0"/>
                        <a:cs typeface="Times New Roman" panose="02020603050405020304" pitchFamily="18" charset="0"/>
                      </a:endParaRPr>
                    </a:p>
                    <a:p>
                      <a:r>
                        <a:rPr lang="en-GB" sz="1800" u="none" kern="100" dirty="0" err="1">
                          <a:solidFill>
                            <a:srgbClr val="FF0000"/>
                          </a:solidFill>
                          <a:effectLst/>
                          <a:latin typeface="Comic Sans MS" panose="030F0902030302020204" pitchFamily="66" charset="0"/>
                          <a:cs typeface="Times New Roman" panose="02020603050405020304" pitchFamily="18" charset="0"/>
                        </a:rPr>
                        <a:t>ym</a:t>
                      </a:r>
                      <a:r>
                        <a:rPr lang="en-GB" sz="1800" u="none" kern="100" dirty="0">
                          <a:solidFill>
                            <a:srgbClr val="FF0000"/>
                          </a:solidFill>
                          <a:effectLst/>
                          <a:latin typeface="Comic Sans MS" panose="030F0902030302020204" pitchFamily="66" charset="0"/>
                          <a:cs typeface="Times New Roman" panose="02020603050405020304" pitchFamily="18" charset="0"/>
                        </a:rPr>
                        <a:t> </a:t>
                      </a:r>
                      <a:r>
                        <a:rPr lang="en-GB" sz="1800" u="none" kern="100" dirty="0" err="1">
                          <a:solidFill>
                            <a:srgbClr val="FF0000"/>
                          </a:solidFill>
                          <a:effectLst/>
                          <a:latin typeface="Comic Sans MS" panose="030F0902030302020204" pitchFamily="66" charset="0"/>
                          <a:cs typeface="Times New Roman" panose="02020603050405020304" pitchFamily="18" charset="0"/>
                        </a:rPr>
                        <a:t>M</a:t>
                      </a:r>
                      <a:r>
                        <a:rPr lang="en-GB" sz="1800" u="none" kern="100" dirty="0" err="1">
                          <a:solidFill>
                            <a:schemeClr val="tx1"/>
                          </a:solidFill>
                          <a:effectLst/>
                          <a:latin typeface="Comic Sans MS" panose="030F0902030302020204" pitchFamily="66" charset="0"/>
                          <a:cs typeface="Times New Roman" panose="02020603050405020304" pitchFamily="18" charset="0"/>
                        </a:rPr>
                        <a:t>henfro</a:t>
                      </a:r>
                      <a:endParaRPr lang="en-GB" sz="180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dirty="0"/>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54630151"/>
                  </a:ext>
                </a:extLst>
              </a:tr>
            </a:tbl>
          </a:graphicData>
        </a:graphic>
      </p:graphicFrame>
    </p:spTree>
    <p:extLst>
      <p:ext uri="{BB962C8B-B14F-4D97-AF65-F5344CB8AC3E}">
        <p14:creationId xmlns:p14="http://schemas.microsoft.com/office/powerpoint/2010/main" val="3320439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10ABC1-A84F-0B1B-7F13-037D07F02265}"/>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D9243E4-3F20-69E3-1E20-B484CE68F8AF}"/>
              </a:ext>
            </a:extLst>
          </p:cNvPr>
          <p:cNvGraphicFramePr>
            <a:graphicFrameLocks noGrp="1"/>
          </p:cNvGraphicFramePr>
          <p:nvPr>
            <p:extLst>
              <p:ext uri="{D42A27DB-BD31-4B8C-83A1-F6EECF244321}">
                <p14:modId xmlns:p14="http://schemas.microsoft.com/office/powerpoint/2010/main" val="3417875476"/>
              </p:ext>
            </p:extLst>
          </p:nvPr>
        </p:nvGraphicFramePr>
        <p:xfrm>
          <a:off x="142514" y="182020"/>
          <a:ext cx="8601414" cy="2997327"/>
        </p:xfrm>
        <a:graphic>
          <a:graphicData uri="http://schemas.openxmlformats.org/drawingml/2006/table">
            <a:tbl>
              <a:tblPr firstRow="1" firstCol="1" bandRow="1">
                <a:tableStyleId>{5C22544A-7EE6-4342-B048-85BDC9FD1C3A}</a:tableStyleId>
              </a:tblPr>
              <a:tblGrid>
                <a:gridCol w="1054587">
                  <a:extLst>
                    <a:ext uri="{9D8B030D-6E8A-4147-A177-3AD203B41FA5}">
                      <a16:colId xmlns:a16="http://schemas.microsoft.com/office/drawing/2014/main" val="1245862648"/>
                    </a:ext>
                  </a:extLst>
                </a:gridCol>
                <a:gridCol w="987552">
                  <a:extLst>
                    <a:ext uri="{9D8B030D-6E8A-4147-A177-3AD203B41FA5}">
                      <a16:colId xmlns:a16="http://schemas.microsoft.com/office/drawing/2014/main" val="2002686988"/>
                    </a:ext>
                  </a:extLst>
                </a:gridCol>
                <a:gridCol w="1078992">
                  <a:extLst>
                    <a:ext uri="{9D8B030D-6E8A-4147-A177-3AD203B41FA5}">
                      <a16:colId xmlns:a16="http://schemas.microsoft.com/office/drawing/2014/main" val="3264286798"/>
                    </a:ext>
                  </a:extLst>
                </a:gridCol>
                <a:gridCol w="1875514">
                  <a:extLst>
                    <a:ext uri="{9D8B030D-6E8A-4147-A177-3AD203B41FA5}">
                      <a16:colId xmlns:a16="http://schemas.microsoft.com/office/drawing/2014/main" val="3440266383"/>
                    </a:ext>
                  </a:extLst>
                </a:gridCol>
                <a:gridCol w="3604769">
                  <a:extLst>
                    <a:ext uri="{9D8B030D-6E8A-4147-A177-3AD203B41FA5}">
                      <a16:colId xmlns:a16="http://schemas.microsoft.com/office/drawing/2014/main" val="1268902395"/>
                    </a:ext>
                  </a:extLst>
                </a:gridCol>
              </a:tblGrid>
              <a:tr h="206930">
                <a:tc gridSpan="5">
                  <a:txBody>
                    <a:bodyPr/>
                    <a:lstStyle/>
                    <a:p>
                      <a:pPr algn="ctr">
                        <a:lnSpc>
                          <a:spcPct val="115000"/>
                        </a:lnSpc>
                        <a:spcAft>
                          <a:spcPts val="800"/>
                        </a:spcAft>
                        <a:buNone/>
                      </a:pPr>
                      <a:r>
                        <a:rPr lang="en-GB" sz="1800" b="0" i="0" kern="1200" dirty="0">
                          <a:solidFill>
                            <a:schemeClr val="tx1"/>
                          </a:solidFill>
                          <a:effectLst/>
                          <a:latin typeface="Comic Sans MS" panose="030F0902030302020204" pitchFamily="66" charset="0"/>
                          <a:ea typeface="+mn-ea"/>
                          <a:cs typeface="+mn-cs"/>
                        </a:rPr>
                        <a:t> Yr </a:t>
                      </a:r>
                      <a:r>
                        <a:rPr lang="en-GB" sz="1800" b="0" i="0" kern="1200" dirty="0" err="1">
                          <a:solidFill>
                            <a:schemeClr val="tx1"/>
                          </a:solidFill>
                          <a:effectLst/>
                          <a:latin typeface="Comic Sans MS" panose="030F0902030302020204" pitchFamily="66" charset="0"/>
                          <a:ea typeface="+mn-ea"/>
                          <a:cs typeface="+mn-cs"/>
                        </a:rPr>
                        <a:t>Adeiladwr</a:t>
                      </a:r>
                      <a:endParaRPr lang="en-GB" sz="14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57918528"/>
                  </a:ext>
                </a:extLst>
              </a:tr>
              <a:tr h="392630">
                <a:tc gridSpan="5">
                  <a:txBody>
                    <a:bodyPr/>
                    <a:lstStyle/>
                    <a:p>
                      <a:pPr algn="ctr">
                        <a:lnSpc>
                          <a:spcPct val="115000"/>
                        </a:lnSpc>
                        <a:spcAft>
                          <a:spcPts val="800"/>
                        </a:spcAft>
                        <a:buNone/>
                      </a:pPr>
                      <a:r>
                        <a:rPr lang="en-GB" sz="1400" b="1" u="none" kern="100">
                          <a:solidFill>
                            <a:schemeClr val="tx1"/>
                          </a:solidFill>
                          <a:effectLst/>
                          <a:latin typeface="Comic Sans MS" panose="030F0902030302020204" pitchFamily="66" charset="0"/>
                        </a:rPr>
                        <a:t>Oes </a:t>
                      </a:r>
                      <a:r>
                        <a:rPr lang="en-GB" sz="1400" b="1" u="none" kern="100" err="1">
                          <a:solidFill>
                            <a:schemeClr val="tx1"/>
                          </a:solidFill>
                          <a:effectLst/>
                          <a:latin typeface="Comic Sans MS" panose="030F0902030302020204" pitchFamily="66" charset="0"/>
                        </a:rPr>
                        <a:t>cegin</a:t>
                      </a:r>
                      <a:r>
                        <a:rPr lang="en-GB" sz="1400" b="1" u="none" kern="100">
                          <a:solidFill>
                            <a:schemeClr val="tx1"/>
                          </a:solidFill>
                          <a:effectLst/>
                          <a:latin typeface="Comic Sans MS" panose="030F0902030302020204" pitchFamily="66" charset="0"/>
                        </a:rPr>
                        <a:t> </a:t>
                      </a:r>
                      <a:r>
                        <a:rPr lang="en-GB" sz="1400" b="1" u="none" kern="100" err="1">
                          <a:solidFill>
                            <a:schemeClr val="tx1"/>
                          </a:solidFill>
                          <a:effectLst/>
                          <a:latin typeface="Comic Sans MS" panose="030F0902030302020204" pitchFamily="66" charset="0"/>
                        </a:rPr>
                        <a:t>yn</a:t>
                      </a:r>
                      <a:r>
                        <a:rPr lang="en-GB" sz="1400" b="1" u="none" kern="100">
                          <a:solidFill>
                            <a:schemeClr val="tx1"/>
                          </a:solidFill>
                          <a:effectLst/>
                          <a:latin typeface="Comic Sans MS" panose="030F0902030302020204" pitchFamily="66" charset="0"/>
                        </a:rPr>
                        <a:t> y </a:t>
                      </a:r>
                      <a:r>
                        <a:rPr lang="en-US" sz="1400" b="1" u="none" err="1">
                          <a:solidFill>
                            <a:schemeClr val="tx1"/>
                          </a:solidFill>
                          <a:latin typeface="Comic Sans MS" panose="030F0902030302020204" pitchFamily="66" charset="0"/>
                          <a:sym typeface="Barlow SemiCondensed Semi-Bold"/>
                        </a:rPr>
                        <a:t>tŷ</a:t>
                      </a:r>
                      <a:r>
                        <a:rPr lang="en-US" sz="1400" b="1" u="none">
                          <a:solidFill>
                            <a:schemeClr val="tx1"/>
                          </a:solidFill>
                          <a:latin typeface="Comic Sans MS" panose="030F0902030302020204" pitchFamily="66" charset="0"/>
                          <a:sym typeface="Barlow SemiCondensed Semi-Bold"/>
                        </a:rPr>
                        <a:t> </a:t>
                      </a:r>
                      <a:r>
                        <a:rPr lang="en-GB" sz="1400" b="1" u="none" kern="100">
                          <a:solidFill>
                            <a:schemeClr val="tx1"/>
                          </a:solidFill>
                          <a:effectLst/>
                          <a:latin typeface="Comic Sans MS" panose="030F0902030302020204" pitchFamily="66" charset="0"/>
                        </a:rPr>
                        <a:t>?</a:t>
                      </a:r>
                      <a:endParaRPr lang="en-GB" sz="1400" b="1"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03626015"/>
                  </a:ext>
                </a:extLst>
              </a:tr>
              <a:tr h="1030595">
                <a:tc>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cy-GB" sz="1400" b="0" i="0" kern="1200">
                          <a:solidFill>
                            <a:schemeClr val="dk1"/>
                          </a:solidFill>
                          <a:effectLst/>
                          <a:latin typeface="Comic Sans MS" panose="030F0902030302020204" pitchFamily="66" charset="0"/>
                          <a:ea typeface="+mn-ea"/>
                          <a:cs typeface="+mn-cs"/>
                        </a:rPr>
                        <a:t>Cadarnhaol</a:t>
                      </a:r>
                    </a:p>
                    <a:p>
                      <a:pPr algn="ctr">
                        <a:lnSpc>
                          <a:spcPct val="115000"/>
                        </a:lnSpc>
                        <a:spcAft>
                          <a:spcPts val="800"/>
                        </a:spcAft>
                        <a:buNone/>
                      </a:pPr>
                      <a:endParaRPr lang="en-GB" sz="1400" u="sng"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vert="vert27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15000"/>
                        </a:lnSpc>
                        <a:spcAft>
                          <a:spcPts val="800"/>
                        </a:spcAft>
                        <a:buNone/>
                      </a:pPr>
                      <a:r>
                        <a:rPr lang="en-GB" sz="14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Oes</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15000"/>
                        </a:lnSpc>
                        <a:spcAft>
                          <a:spcPts val="800"/>
                        </a:spcAft>
                        <a:buNone/>
                      </a:pPr>
                      <a:r>
                        <a:rPr lang="en-GB" sz="14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Mae</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a:solidFill>
                            <a:schemeClr val="tx1"/>
                          </a:solidFill>
                          <a:latin typeface="Comic Sans MS" panose="030F0902030302020204" pitchFamily="66" charset="0"/>
                          <a:ea typeface="Bryndan Write"/>
                          <a:cs typeface="Bryndan Write"/>
                          <a:sym typeface="Bryndan Write"/>
                        </a:rPr>
                        <a:t>un </a:t>
                      </a:r>
                      <a:r>
                        <a:rPr lang="en-US" sz="1400" err="1">
                          <a:solidFill>
                            <a:schemeClr val="tx1"/>
                          </a:solidFill>
                          <a:latin typeface="Comic Sans MS" panose="030F0902030302020204" pitchFamily="66" charset="0"/>
                          <a:ea typeface="Bryndan Write"/>
                          <a:cs typeface="Bryndan Write"/>
                          <a:sym typeface="Bryndan Write"/>
                        </a:rPr>
                        <a:t>garej</a:t>
                      </a:r>
                      <a:endParaRPr lang="en-US" sz="1400">
                        <a:solidFill>
                          <a:schemeClr val="tx1"/>
                        </a:solidFill>
                        <a:latin typeface="Comic Sans MS" panose="030F0902030302020204" pitchFamily="66" charset="0"/>
                        <a:ea typeface="Bryndan Write"/>
                        <a:cs typeface="Bryndan Write"/>
                        <a:sym typeface="Bryndan Write"/>
                      </a:endParaRPr>
                    </a:p>
                    <a:p>
                      <a:r>
                        <a:rPr lang="en-US" sz="1400" err="1">
                          <a:solidFill>
                            <a:schemeClr val="tx1"/>
                          </a:solidFill>
                          <a:latin typeface="Comic Sans MS" panose="030F0902030302020204" pitchFamily="66" charset="0"/>
                          <a:ea typeface="Bryndan Write"/>
                          <a:cs typeface="Bryndan Write"/>
                          <a:sym typeface="Bryndan Write"/>
                        </a:rPr>
                        <a:t>dwy</a:t>
                      </a:r>
                      <a:r>
                        <a:rPr lang="en-US" sz="1400">
                          <a:solidFill>
                            <a:schemeClr val="tx1"/>
                          </a:solidFill>
                          <a:latin typeface="Comic Sans MS" panose="030F0902030302020204" pitchFamily="66" charset="0"/>
                          <a:ea typeface="Bryndan Write"/>
                          <a:cs typeface="Bryndan Write"/>
                          <a:sym typeface="Bryndan Write"/>
                        </a:rPr>
                        <a:t> </a:t>
                      </a:r>
                      <a:r>
                        <a:rPr lang="en-US" sz="1400" err="1">
                          <a:solidFill>
                            <a:schemeClr val="tx1"/>
                          </a:solidFill>
                          <a:latin typeface="Comic Sans MS" panose="030F0902030302020204" pitchFamily="66" charset="0"/>
                          <a:ea typeface="Bryndan Write"/>
                          <a:cs typeface="Bryndan Write"/>
                          <a:sym typeface="Bryndan Write"/>
                        </a:rPr>
                        <a:t>lolfa</a:t>
                      </a:r>
                      <a:endParaRPr lang="en-US" sz="1400">
                        <a:solidFill>
                          <a:schemeClr val="tx1"/>
                        </a:solidFill>
                        <a:latin typeface="Comic Sans MS" panose="030F0902030302020204" pitchFamily="66" charset="0"/>
                        <a:ea typeface="Bryndan Write"/>
                        <a:cs typeface="Bryndan Write"/>
                        <a:sym typeface="Bryndan Write"/>
                      </a:endParaRPr>
                    </a:p>
                    <a:p>
                      <a:r>
                        <a:rPr lang="en-US" sz="1400" err="1">
                          <a:solidFill>
                            <a:schemeClr val="tx1"/>
                          </a:solidFill>
                          <a:latin typeface="Comic Sans MS" panose="030F0902030302020204" pitchFamily="66" charset="0"/>
                          <a:ea typeface="Bryndan Write"/>
                          <a:cs typeface="Bryndan Write"/>
                          <a:sym typeface="Bryndan Write"/>
                        </a:rPr>
                        <a:t>tair</a:t>
                      </a:r>
                      <a:r>
                        <a:rPr lang="en-US" sz="1400">
                          <a:solidFill>
                            <a:schemeClr val="tx1"/>
                          </a:solidFill>
                          <a:latin typeface="Comic Sans MS" panose="030F0902030302020204" pitchFamily="66" charset="0"/>
                          <a:ea typeface="Bryndan Write"/>
                          <a:cs typeface="Bryndan Write"/>
                          <a:sym typeface="Bryndan Write"/>
                        </a:rPr>
                        <a:t> </a:t>
                      </a:r>
                      <a:r>
                        <a:rPr lang="en-US" sz="1400" err="1">
                          <a:solidFill>
                            <a:schemeClr val="tx1"/>
                          </a:solidFill>
                          <a:latin typeface="Comic Sans MS" panose="030F0902030302020204" pitchFamily="66" charset="0"/>
                          <a:ea typeface="Bryndan Write"/>
                          <a:cs typeface="Bryndan Write"/>
                          <a:sym typeface="Bryndan Write"/>
                        </a:rPr>
                        <a:t>ystafell</a:t>
                      </a:r>
                      <a:r>
                        <a:rPr lang="en-US" sz="1400">
                          <a:solidFill>
                            <a:schemeClr val="tx1"/>
                          </a:solidFill>
                          <a:latin typeface="Comic Sans MS" panose="030F0902030302020204" pitchFamily="66" charset="0"/>
                          <a:ea typeface="Bryndan Write"/>
                          <a:cs typeface="Bryndan Write"/>
                          <a:sym typeface="Bryndan Write"/>
                        </a:rPr>
                        <a:t> </a:t>
                      </a:r>
                      <a:r>
                        <a:rPr lang="en-US" sz="1400" err="1">
                          <a:solidFill>
                            <a:schemeClr val="tx1"/>
                          </a:solidFill>
                          <a:latin typeface="Comic Sans MS" panose="030F0902030302020204" pitchFamily="66" charset="0"/>
                          <a:ea typeface="Bryndan Write"/>
                          <a:cs typeface="Bryndan Write"/>
                          <a:sym typeface="Bryndan Write"/>
                        </a:rPr>
                        <a:t>wely</a:t>
                      </a:r>
                      <a:endParaRPr lang="en-US" sz="140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rowSpan="2">
                  <a:txBody>
                    <a:bodyPr/>
                    <a:lstStyle/>
                    <a:p>
                      <a:r>
                        <a:rPr lang="en-GB" sz="1400" u="none" kern="10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yn</a:t>
                      </a:r>
                      <a:r>
                        <a:rPr lang="en-GB" sz="14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y </a:t>
                      </a:r>
                      <a:r>
                        <a:rPr lang="en-US" sz="1400" b="0" u="none" err="1">
                          <a:solidFill>
                            <a:schemeClr val="tx1"/>
                          </a:solidFill>
                          <a:latin typeface="Comic Sans MS" panose="030F0902030302020204" pitchFamily="66" charset="0"/>
                          <a:sym typeface="Barlow SemiCondensed Semi-Bold"/>
                        </a:rPr>
                        <a:t>tŷ</a:t>
                      </a:r>
                      <a:r>
                        <a:rPr lang="en-US" sz="1400" b="0" u="none">
                          <a:solidFill>
                            <a:schemeClr val="tx1"/>
                          </a:solidFill>
                          <a:latin typeface="Comic Sans MS" panose="030F0902030302020204" pitchFamily="66" charset="0"/>
                          <a:sym typeface="Barlow SemiCondensed Semi-Bold"/>
                        </a:rPr>
                        <a:t> </a:t>
                      </a:r>
                      <a:endParaRPr lang="en-GB" sz="14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70048291"/>
                  </a:ext>
                </a:extLst>
              </a:tr>
              <a:tr h="934059">
                <a:tc>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b="0" kern="10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Negyddol</a:t>
                      </a:r>
                      <a:endParaRPr lang="en-GB" sz="1400" b="0"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p>
                      <a:pPr algn="ctr">
                        <a:lnSpc>
                          <a:spcPct val="115000"/>
                        </a:lnSpc>
                        <a:spcAft>
                          <a:spcPts val="800"/>
                        </a:spcAft>
                        <a:buNone/>
                      </a:pPr>
                      <a:endParaRPr lang="en-GB" sz="1400" u="sng"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vert="vert27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15000"/>
                        </a:lnSpc>
                        <a:spcAft>
                          <a:spcPts val="800"/>
                        </a:spcAft>
                        <a:buNone/>
                      </a:pPr>
                      <a:r>
                        <a:rPr lang="en-GB" sz="1400" u="none" kern="10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Nac</a:t>
                      </a:r>
                      <a:r>
                        <a:rPr lang="en-GB" sz="14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400" u="none" kern="10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oes</a:t>
                      </a:r>
                      <a:endParaRPr lang="en-GB" sz="14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lnSpc>
                          <a:spcPct val="115000"/>
                        </a:lnSpc>
                        <a:spcAft>
                          <a:spcPts val="800"/>
                        </a:spcAft>
                        <a:buNone/>
                      </a:pPr>
                      <a:r>
                        <a:rPr lang="en-GB" sz="1400" u="none"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does dim</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err="1">
                          <a:latin typeface="Comic Sans MS" panose="030F0902030302020204" pitchFamily="66" charset="0"/>
                        </a:rPr>
                        <a:t>garej</a:t>
                      </a:r>
                      <a:endParaRPr lang="en-US" sz="1400" dirty="0">
                        <a:latin typeface="Comic Sans MS" panose="030F0902030302020204" pitchFamily="66" charset="0"/>
                      </a:endParaRPr>
                    </a:p>
                    <a:p>
                      <a:r>
                        <a:rPr lang="en-US" sz="1400" dirty="0" err="1">
                          <a:latin typeface="Comic Sans MS" panose="030F0902030302020204" pitchFamily="66" charset="0"/>
                        </a:rPr>
                        <a:t>cegin</a:t>
                      </a:r>
                      <a:endParaRPr lang="en-US" sz="1400" dirty="0">
                        <a:latin typeface="Comic Sans MS" panose="030F0902030302020204" pitchFamily="66" charset="0"/>
                      </a:endParaRPr>
                    </a:p>
                    <a:p>
                      <a:r>
                        <a:rPr lang="en-US" sz="1400" dirty="0" err="1">
                          <a:latin typeface="Comic Sans MS" panose="030F0902030302020204" pitchFamily="66" charset="0"/>
                        </a:rPr>
                        <a:t>ystafell</a:t>
                      </a:r>
                      <a:r>
                        <a:rPr lang="en-US" sz="1400" dirty="0">
                          <a:latin typeface="Comic Sans MS" panose="030F0902030302020204" pitchFamily="66" charset="0"/>
                        </a:rPr>
                        <a:t> </a:t>
                      </a:r>
                      <a:r>
                        <a:rPr lang="en-US" sz="1400" dirty="0" err="1">
                          <a:latin typeface="Comic Sans MS" panose="030F0902030302020204" pitchFamily="66" charset="0"/>
                        </a:rPr>
                        <a:t>wely</a:t>
                      </a:r>
                      <a:endParaRPr lang="en-US" sz="1400" dirty="0">
                        <a:latin typeface="Comic Sans MS" panose="030F0902030302020204" pitchFamily="66" charset="0"/>
                      </a:endParaRPr>
                    </a:p>
                    <a:p>
                      <a:r>
                        <a:rPr lang="en-US" sz="1400" dirty="0" err="1">
                          <a:latin typeface="Comic Sans MS" panose="030F0902030302020204" pitchFamily="66" charset="0"/>
                        </a:rPr>
                        <a:t>ystafell</a:t>
                      </a:r>
                      <a:r>
                        <a:rPr lang="en-US" sz="1400" dirty="0">
                          <a:latin typeface="Comic Sans MS" panose="030F0902030302020204" pitchFamily="66" charset="0"/>
                        </a:rPr>
                        <a:t> </a:t>
                      </a:r>
                      <a:r>
                        <a:rPr lang="en-US" sz="1400" dirty="0" err="1">
                          <a:latin typeface="Comic Sans MS" panose="030F0902030302020204" pitchFamily="66" charset="0"/>
                        </a:rPr>
                        <a:t>fwyta</a:t>
                      </a:r>
                      <a:endParaRPr lang="en-US" sz="1400" dirty="0">
                        <a:latin typeface="Comic Sans MS" panose="030F0902030302020204" pitchFamily="66" charset="0"/>
                      </a:endParaRPr>
                    </a:p>
                    <a:p>
                      <a:r>
                        <a:rPr lang="en-US" sz="1400" dirty="0" err="1">
                          <a:latin typeface="Comic Sans MS" panose="030F0902030302020204" pitchFamily="66" charset="0"/>
                        </a:rPr>
                        <a:t>ystafell</a:t>
                      </a:r>
                      <a:r>
                        <a:rPr lang="en-US" sz="1400" dirty="0">
                          <a:latin typeface="Comic Sans MS" panose="030F0902030302020204" pitchFamily="66" charset="0"/>
                        </a:rPr>
                        <a:t> </a:t>
                      </a:r>
                      <a:r>
                        <a:rPr lang="en-US" sz="1400" dirty="0" err="1">
                          <a:latin typeface="Comic Sans MS" panose="030F0902030302020204" pitchFamily="66" charset="0"/>
                        </a:rPr>
                        <a:t>ymolchi</a:t>
                      </a:r>
                      <a:endParaRPr lang="en-US" sz="1400" dirty="0">
                        <a:latin typeface="Comic Sans MS" panose="030F0902030302020204" pitchFamily="66" charset="0"/>
                      </a:endParaRPr>
                    </a:p>
                    <a:p>
                      <a:r>
                        <a:rPr lang="en-US" sz="1400" dirty="0" err="1">
                          <a:latin typeface="Comic Sans MS" panose="030F0902030302020204" pitchFamily="66" charset="0"/>
                        </a:rPr>
                        <a:t>lolfa</a:t>
                      </a:r>
                      <a:endParaRPr lang="en-US" sz="1400" dirty="0">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vMerge="1">
                  <a:txBody>
                    <a:bodyPr/>
                    <a:lstStyle/>
                    <a:p>
                      <a:endParaRPr lang="en-US" dirty="0"/>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690218831"/>
                  </a:ext>
                </a:extLst>
              </a:tr>
            </a:tbl>
          </a:graphicData>
        </a:graphic>
      </p:graphicFrame>
      <p:graphicFrame>
        <p:nvGraphicFramePr>
          <p:cNvPr id="4" name="Table 3">
            <a:extLst>
              <a:ext uri="{FF2B5EF4-FFF2-40B4-BE49-F238E27FC236}">
                <a16:creationId xmlns:a16="http://schemas.microsoft.com/office/drawing/2014/main" id="{35EDC900-87A0-4E4D-97E5-FC5924528AB0}"/>
              </a:ext>
            </a:extLst>
          </p:cNvPr>
          <p:cNvGraphicFramePr>
            <a:graphicFrameLocks noGrp="1"/>
          </p:cNvGraphicFramePr>
          <p:nvPr/>
        </p:nvGraphicFramePr>
        <p:xfrm>
          <a:off x="142514" y="3550253"/>
          <a:ext cx="8667747" cy="2987040"/>
        </p:xfrm>
        <a:graphic>
          <a:graphicData uri="http://schemas.openxmlformats.org/drawingml/2006/table">
            <a:tbl>
              <a:tblPr firstRow="1" firstCol="1" bandRow="1">
                <a:tableStyleId>{5C22544A-7EE6-4342-B048-85BDC9FD1C3A}</a:tableStyleId>
              </a:tblPr>
              <a:tblGrid>
                <a:gridCol w="826075">
                  <a:extLst>
                    <a:ext uri="{9D8B030D-6E8A-4147-A177-3AD203B41FA5}">
                      <a16:colId xmlns:a16="http://schemas.microsoft.com/office/drawing/2014/main" val="157027165"/>
                    </a:ext>
                  </a:extLst>
                </a:gridCol>
                <a:gridCol w="2074902">
                  <a:extLst>
                    <a:ext uri="{9D8B030D-6E8A-4147-A177-3AD203B41FA5}">
                      <a16:colId xmlns:a16="http://schemas.microsoft.com/office/drawing/2014/main" val="2153242510"/>
                    </a:ext>
                  </a:extLst>
                </a:gridCol>
                <a:gridCol w="753042">
                  <a:extLst>
                    <a:ext uri="{9D8B030D-6E8A-4147-A177-3AD203B41FA5}">
                      <a16:colId xmlns:a16="http://schemas.microsoft.com/office/drawing/2014/main" val="1419788671"/>
                    </a:ext>
                  </a:extLst>
                </a:gridCol>
                <a:gridCol w="1748769">
                  <a:extLst>
                    <a:ext uri="{9D8B030D-6E8A-4147-A177-3AD203B41FA5}">
                      <a16:colId xmlns:a16="http://schemas.microsoft.com/office/drawing/2014/main" val="216583296"/>
                    </a:ext>
                  </a:extLst>
                </a:gridCol>
                <a:gridCol w="924947">
                  <a:extLst>
                    <a:ext uri="{9D8B030D-6E8A-4147-A177-3AD203B41FA5}">
                      <a16:colId xmlns:a16="http://schemas.microsoft.com/office/drawing/2014/main" val="3849653638"/>
                    </a:ext>
                  </a:extLst>
                </a:gridCol>
                <a:gridCol w="2340012">
                  <a:extLst>
                    <a:ext uri="{9D8B030D-6E8A-4147-A177-3AD203B41FA5}">
                      <a16:colId xmlns:a16="http://schemas.microsoft.com/office/drawing/2014/main" val="358003373"/>
                    </a:ext>
                  </a:extLst>
                </a:gridCol>
              </a:tblGrid>
              <a:tr h="460376">
                <a:tc>
                  <a:txBody>
                    <a:bodyPr/>
                    <a:lstStyle/>
                    <a:p>
                      <a:pPr algn="ctr">
                        <a:lnSpc>
                          <a:spcPct val="115000"/>
                        </a:lnSpc>
                        <a:spcAft>
                          <a:spcPts val="800"/>
                        </a:spcAft>
                        <a:buNone/>
                      </a:pPr>
                      <a:r>
                        <a:rPr lang="en-GB" sz="1400"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1</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3">
                  <a:txBody>
                    <a:bodyPr/>
                    <a:lstStyle/>
                    <a:p>
                      <a:r>
                        <a:rPr lang="en-GB" sz="1400" b="0" kern="1200" err="1">
                          <a:solidFill>
                            <a:srgbClr val="00B0F0"/>
                          </a:solidFill>
                          <a:effectLst/>
                          <a:latin typeface="Comic Sans MS" panose="030F0902030302020204" pitchFamily="66" charset="0"/>
                          <a:ea typeface="+mn-ea"/>
                          <a:cs typeface="+mn-cs"/>
                        </a:rPr>
                        <a:t>garej</a:t>
                      </a:r>
                      <a:endParaRPr lang="en-GB" sz="1400" b="1" kern="1200">
                        <a:solidFill>
                          <a:srgbClr val="00B0F0"/>
                        </a:solidFill>
                        <a:effectLst/>
                        <a:latin typeface="Comic Sans MS" panose="030F0902030302020204" pitchFamily="66" charset="0"/>
                        <a:ea typeface="+mn-ea"/>
                        <a:cs typeface="+mn-cs"/>
                      </a:endParaRPr>
                    </a:p>
                    <a:p>
                      <a:endParaRPr lang="en-GB" sz="1400" b="1" kern="1200">
                        <a:solidFill>
                          <a:srgbClr val="00B0F0"/>
                        </a:solidFill>
                        <a:effectLst/>
                        <a:latin typeface="Comic Sans MS" panose="030F0902030302020204" pitchFamily="66" charset="0"/>
                        <a:ea typeface="+mn-ea"/>
                        <a:cs typeface="+mn-cs"/>
                      </a:endParaRPr>
                    </a:p>
                    <a:p>
                      <a:endParaRPr lang="en-GB" sz="1400" b="1" kern="1200">
                        <a:solidFill>
                          <a:srgbClr val="00B0F0"/>
                        </a:solidFill>
                        <a:effectLst/>
                        <a:latin typeface="Comic Sans MS" panose="030F0902030302020204" pitchFamily="66" charset="0"/>
                        <a:ea typeface="+mn-ea"/>
                        <a:cs typeface="+mn-cs"/>
                      </a:endParaRPr>
                    </a:p>
                    <a:p>
                      <a:endParaRPr lang="en-GB" sz="1400" b="1" kern="1200">
                        <a:solidFill>
                          <a:srgbClr val="00B0F0"/>
                        </a:solidFill>
                        <a:effectLst/>
                        <a:latin typeface="Comic Sans MS" panose="030F0902030302020204" pitchFamily="66" charset="0"/>
                        <a:ea typeface="+mn-ea"/>
                        <a:cs typeface="+mn-cs"/>
                      </a:endParaRPr>
                    </a:p>
                    <a:p>
                      <a:endParaRPr lang="en-GB" sz="1400" b="1" kern="1200">
                        <a:solidFill>
                          <a:srgbClr val="00B0F0"/>
                        </a:solidFill>
                        <a:effectLst/>
                        <a:latin typeface="Comic Sans MS" panose="030F0902030302020204" pitchFamily="66" charset="0"/>
                        <a:ea typeface="+mn-ea"/>
                        <a:cs typeface="+mn-cs"/>
                      </a:endParaRPr>
                    </a:p>
                    <a:p>
                      <a:endParaRPr lang="en-GB" sz="1400" b="1" kern="1200">
                        <a:solidFill>
                          <a:srgbClr val="00B0F0"/>
                        </a:solidFill>
                        <a:effectLst/>
                        <a:latin typeface="Comic Sans MS" panose="030F0902030302020204" pitchFamily="66" charset="0"/>
                        <a:ea typeface="+mn-ea"/>
                        <a:cs typeface="+mn-cs"/>
                      </a:endParaRPr>
                    </a:p>
                    <a:p>
                      <a:endParaRPr lang="en-GB" sz="1400" b="1" kern="1200">
                        <a:solidFill>
                          <a:srgbClr val="00B0F0"/>
                        </a:solidFill>
                        <a:effectLst/>
                        <a:latin typeface="Comic Sans MS" panose="030F09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err="1">
                          <a:solidFill>
                            <a:srgbClr val="FF0000"/>
                          </a:solidFill>
                          <a:effectLst/>
                          <a:latin typeface="Comic Sans MS" panose="030F0902030302020204" pitchFamily="66" charset="0"/>
                          <a:ea typeface="+mn-ea"/>
                          <a:cs typeface="+mn-cs"/>
                        </a:rPr>
                        <a:t>g</a:t>
                      </a:r>
                      <a:r>
                        <a:rPr lang="en-GB" sz="1400" b="0" kern="1200" err="1">
                          <a:solidFill>
                            <a:schemeClr val="accent5">
                              <a:lumMod val="60000"/>
                              <a:lumOff val="40000"/>
                            </a:schemeClr>
                          </a:solidFill>
                          <a:effectLst/>
                          <a:latin typeface="Comic Sans MS" panose="030F0902030302020204" pitchFamily="66" charset="0"/>
                          <a:ea typeface="+mn-ea"/>
                          <a:cs typeface="+mn-cs"/>
                        </a:rPr>
                        <a:t>egin</a:t>
                      </a:r>
                      <a:endParaRPr lang="en-GB" sz="1400" b="0" kern="1200">
                        <a:solidFill>
                          <a:schemeClr val="accent5">
                            <a:lumMod val="60000"/>
                            <a:lumOff val="40000"/>
                          </a:schemeClr>
                        </a:solidFill>
                        <a:effectLst/>
                        <a:latin typeface="Comic Sans MS" panose="030F09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a:solidFill>
                            <a:srgbClr val="FF0000"/>
                          </a:solidFill>
                          <a:effectLst/>
                          <a:latin typeface="Comic Sans MS" panose="030F0902030302020204" pitchFamily="66" charset="0"/>
                          <a:ea typeface="+mn-ea"/>
                          <a:cs typeface="+mn-cs"/>
                        </a:rPr>
                        <a:t>_</a:t>
                      </a:r>
                      <a:r>
                        <a:rPr lang="en-GB" sz="1400" b="0" kern="1200" err="1">
                          <a:solidFill>
                            <a:schemeClr val="accent5">
                              <a:lumMod val="60000"/>
                              <a:lumOff val="40000"/>
                            </a:schemeClr>
                          </a:solidFill>
                          <a:effectLst/>
                          <a:latin typeface="Comic Sans MS" panose="030F0902030302020204" pitchFamily="66" charset="0"/>
                          <a:ea typeface="+mn-ea"/>
                          <a:cs typeface="+mn-cs"/>
                        </a:rPr>
                        <a:t>ardd</a:t>
                      </a:r>
                      <a:endParaRPr lang="en-GB" sz="1400" b="0" kern="1200">
                        <a:solidFill>
                          <a:schemeClr val="accent5">
                            <a:lumMod val="60000"/>
                            <a:lumOff val="40000"/>
                          </a:schemeClr>
                        </a:solidFill>
                        <a:effectLst/>
                        <a:latin typeface="Comic Sans MS" panose="030F0902030302020204" pitchFamily="66" charset="0"/>
                        <a:ea typeface="+mn-ea"/>
                        <a:cs typeface="+mn-cs"/>
                      </a:endParaRPr>
                    </a:p>
                    <a:p>
                      <a:r>
                        <a:rPr lang="en-GB" sz="1400" b="0" kern="1200" err="1">
                          <a:solidFill>
                            <a:schemeClr val="accent5">
                              <a:lumMod val="40000"/>
                              <a:lumOff val="60000"/>
                            </a:schemeClr>
                          </a:solidFill>
                          <a:effectLst/>
                          <a:latin typeface="Comic Sans MS" panose="030F0902030302020204" pitchFamily="66" charset="0"/>
                          <a:ea typeface="+mn-ea"/>
                          <a:cs typeface="+mn-cs"/>
                        </a:rPr>
                        <a:t>lolfa</a:t>
                      </a:r>
                      <a:endParaRPr lang="en-GB" sz="1400" b="0" kern="1200">
                        <a:solidFill>
                          <a:schemeClr val="accent5">
                            <a:lumMod val="40000"/>
                            <a:lumOff val="60000"/>
                          </a:schemeClr>
                        </a:solidFill>
                        <a:effectLst/>
                        <a:latin typeface="Comic Sans MS" panose="030F0902030302020204" pitchFamily="66" charset="0"/>
                        <a:ea typeface="+mn-ea"/>
                        <a:cs typeface="+mn-cs"/>
                      </a:endParaRPr>
                    </a:p>
                    <a:p>
                      <a:r>
                        <a:rPr lang="en-GB" sz="1400" b="0" kern="1200" err="1">
                          <a:solidFill>
                            <a:schemeClr val="accent5">
                              <a:lumMod val="40000"/>
                              <a:lumOff val="60000"/>
                            </a:schemeClr>
                          </a:solidFill>
                          <a:effectLst/>
                          <a:latin typeface="Comic Sans MS" panose="030F0902030302020204" pitchFamily="66" charset="0"/>
                          <a:ea typeface="+mn-ea"/>
                          <a:cs typeface="+mn-cs"/>
                        </a:rPr>
                        <a:t>ystafell</a:t>
                      </a:r>
                      <a:r>
                        <a:rPr lang="en-GB" sz="1400" b="0" kern="1200">
                          <a:solidFill>
                            <a:schemeClr val="accent5">
                              <a:lumMod val="40000"/>
                              <a:lumOff val="60000"/>
                            </a:schemeClr>
                          </a:solidFill>
                          <a:effectLst/>
                          <a:latin typeface="Comic Sans MS" panose="030F0902030302020204" pitchFamily="66" charset="0"/>
                          <a:ea typeface="+mn-ea"/>
                          <a:cs typeface="+mn-cs"/>
                        </a:rPr>
                        <a:t> </a:t>
                      </a:r>
                      <a:r>
                        <a:rPr lang="en-GB" sz="1400" b="0" kern="1200" err="1">
                          <a:solidFill>
                            <a:schemeClr val="accent5">
                              <a:lumMod val="40000"/>
                              <a:lumOff val="60000"/>
                            </a:schemeClr>
                          </a:solidFill>
                          <a:effectLst/>
                          <a:latin typeface="Comic Sans MS" panose="030F0902030302020204" pitchFamily="66" charset="0"/>
                          <a:ea typeface="+mn-ea"/>
                          <a:cs typeface="+mn-cs"/>
                        </a:rPr>
                        <a:t>fwyta</a:t>
                      </a:r>
                      <a:endParaRPr lang="en-GB" sz="1400" b="0" kern="1200">
                        <a:solidFill>
                          <a:schemeClr val="accent5">
                            <a:lumMod val="40000"/>
                            <a:lumOff val="60000"/>
                          </a:schemeClr>
                        </a:solidFill>
                        <a:effectLst/>
                        <a:latin typeface="Comic Sans MS" panose="030F0902030302020204" pitchFamily="66" charset="0"/>
                        <a:ea typeface="+mn-ea"/>
                        <a:cs typeface="+mn-cs"/>
                      </a:endParaRPr>
                    </a:p>
                    <a:p>
                      <a:r>
                        <a:rPr lang="en-GB" sz="1400" b="0" kern="1200" err="1">
                          <a:solidFill>
                            <a:schemeClr val="accent5">
                              <a:lumMod val="60000"/>
                              <a:lumOff val="40000"/>
                            </a:schemeClr>
                          </a:solidFill>
                          <a:effectLst/>
                          <a:latin typeface="Comic Sans MS" panose="030F0902030302020204" pitchFamily="66" charset="0"/>
                          <a:ea typeface="+mn-ea"/>
                          <a:cs typeface="+mn-cs"/>
                        </a:rPr>
                        <a:t>ystafell</a:t>
                      </a:r>
                      <a:r>
                        <a:rPr lang="en-GB" sz="1400" b="0" kern="1200">
                          <a:solidFill>
                            <a:schemeClr val="accent5">
                              <a:lumMod val="60000"/>
                              <a:lumOff val="40000"/>
                            </a:schemeClr>
                          </a:solidFill>
                          <a:effectLst/>
                          <a:latin typeface="Comic Sans MS" panose="030F0902030302020204" pitchFamily="66" charset="0"/>
                          <a:ea typeface="+mn-ea"/>
                          <a:cs typeface="+mn-cs"/>
                        </a:rPr>
                        <a:t> </a:t>
                      </a:r>
                      <a:r>
                        <a:rPr lang="en-GB" sz="1400" b="0" kern="1200" err="1">
                          <a:solidFill>
                            <a:schemeClr val="accent5">
                              <a:lumMod val="60000"/>
                              <a:lumOff val="40000"/>
                            </a:schemeClr>
                          </a:solidFill>
                          <a:effectLst/>
                          <a:latin typeface="Comic Sans MS" panose="030F0902030302020204" pitchFamily="66" charset="0"/>
                          <a:ea typeface="+mn-ea"/>
                          <a:cs typeface="+mn-cs"/>
                        </a:rPr>
                        <a:t>wely</a:t>
                      </a:r>
                      <a:endParaRPr lang="en-GB" sz="1400" b="0" kern="1200">
                        <a:solidFill>
                          <a:schemeClr val="accent5">
                            <a:lumMod val="60000"/>
                            <a:lumOff val="40000"/>
                          </a:schemeClr>
                        </a:solidFill>
                        <a:effectLst/>
                        <a:latin typeface="Comic Sans MS" panose="030F09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err="1">
                          <a:solidFill>
                            <a:schemeClr val="accent5">
                              <a:lumMod val="60000"/>
                              <a:lumOff val="40000"/>
                            </a:schemeClr>
                          </a:solidFill>
                          <a:effectLst/>
                          <a:latin typeface="Comic Sans MS" panose="030F0902030302020204" pitchFamily="66" charset="0"/>
                          <a:ea typeface="+mn-ea"/>
                          <a:cs typeface="+mn-cs"/>
                        </a:rPr>
                        <a:t>ystafell</a:t>
                      </a:r>
                      <a:r>
                        <a:rPr lang="en-GB" sz="1400" b="0" kern="1200">
                          <a:solidFill>
                            <a:schemeClr val="accent5">
                              <a:lumMod val="60000"/>
                              <a:lumOff val="40000"/>
                            </a:schemeClr>
                          </a:solidFill>
                          <a:effectLst/>
                          <a:latin typeface="Comic Sans MS" panose="030F0902030302020204" pitchFamily="66" charset="0"/>
                          <a:ea typeface="+mn-ea"/>
                          <a:cs typeface="+mn-cs"/>
                        </a:rPr>
                        <a:t> </a:t>
                      </a:r>
                      <a:r>
                        <a:rPr lang="en-GB" sz="1400" b="0" kern="1200" err="1">
                          <a:solidFill>
                            <a:schemeClr val="accent5">
                              <a:lumMod val="60000"/>
                              <a:lumOff val="40000"/>
                            </a:schemeClr>
                          </a:solidFill>
                          <a:effectLst/>
                          <a:latin typeface="Comic Sans MS" panose="030F0902030302020204" pitchFamily="66" charset="0"/>
                          <a:ea typeface="+mn-ea"/>
                          <a:cs typeface="+mn-cs"/>
                        </a:rPr>
                        <a:t>ymolchi</a:t>
                      </a:r>
                      <a:endParaRPr lang="en-GB" sz="1400" b="0" kern="1200">
                        <a:solidFill>
                          <a:schemeClr val="accent5">
                            <a:lumMod val="60000"/>
                            <a:lumOff val="40000"/>
                          </a:schemeClr>
                        </a:solidFill>
                        <a:effectLst/>
                        <a:latin typeface="Comic Sans MS" panose="030F0902030302020204" pitchFamily="66" charset="0"/>
                        <a:ea typeface="+mn-ea"/>
                        <a:cs typeface="+mn-cs"/>
                      </a:endParaRPr>
                    </a:p>
                    <a:p>
                      <a:endParaRPr lang="en-GB" sz="1400" b="0" kern="1200">
                        <a:solidFill>
                          <a:schemeClr val="accent5">
                            <a:lumMod val="60000"/>
                            <a:lumOff val="40000"/>
                          </a:schemeClr>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TlToBr w="12700" cmpd="sng">
                      <a:noFill/>
                      <a:prstDash val="solid"/>
                    </a:lnTlToBr>
                    <a:lnBlToTr w="12700" cmpd="sng">
                      <a:noFill/>
                      <a:prstDash val="solid"/>
                    </a:lnBlToTr>
                    <a:solidFill>
                      <a:schemeClr val="bg1"/>
                    </a:solidFill>
                  </a:tcPr>
                </a:tc>
                <a:tc>
                  <a:txBody>
                    <a:bodyPr/>
                    <a:lstStyle/>
                    <a:p>
                      <a:pPr algn="ctr"/>
                      <a:r>
                        <a:rPr lang="en-GB" sz="1400" b="0" kern="1200">
                          <a:solidFill>
                            <a:schemeClr val="tx1"/>
                          </a:solidFill>
                          <a:effectLst/>
                          <a:latin typeface="Comic Sans MS" panose="030F0902030302020204" pitchFamily="66" charset="0"/>
                          <a:ea typeface="+mn-ea"/>
                          <a:cs typeface="+mn-cs"/>
                        </a:rPr>
                        <a:t>2</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2">
                  <a:txBody>
                    <a:bodyPr/>
                    <a:lstStyle/>
                    <a:p>
                      <a:r>
                        <a:rPr lang="en-GB" sz="1400" b="0" kern="1200">
                          <a:solidFill>
                            <a:schemeClr val="accent4">
                              <a:lumMod val="60000"/>
                              <a:lumOff val="40000"/>
                            </a:schemeClr>
                          </a:solidFill>
                          <a:effectLst/>
                          <a:latin typeface="Comic Sans MS" panose="030F0902030302020204" pitchFamily="66" charset="0"/>
                          <a:ea typeface="+mn-ea"/>
                          <a:cs typeface="+mn-cs"/>
                        </a:rPr>
                        <a:t>_</a:t>
                      </a:r>
                      <a:r>
                        <a:rPr lang="en-GB" sz="1400" b="0" kern="1200" err="1">
                          <a:solidFill>
                            <a:schemeClr val="accent4">
                              <a:lumMod val="60000"/>
                              <a:lumOff val="40000"/>
                            </a:schemeClr>
                          </a:solidFill>
                          <a:effectLst/>
                          <a:latin typeface="Comic Sans MS" panose="030F0902030302020204" pitchFamily="66" charset="0"/>
                          <a:ea typeface="+mn-ea"/>
                          <a:cs typeface="+mn-cs"/>
                        </a:rPr>
                        <a:t>arej</a:t>
                      </a:r>
                      <a:endParaRPr lang="en-GB" sz="1400" b="1" kern="1200">
                        <a:solidFill>
                          <a:schemeClr val="accent4">
                            <a:lumMod val="60000"/>
                            <a:lumOff val="40000"/>
                          </a:schemeClr>
                        </a:solidFill>
                        <a:effectLst/>
                        <a:latin typeface="Comic Sans MS" panose="030F0902030302020204" pitchFamily="66" charset="0"/>
                        <a:ea typeface="+mn-ea"/>
                        <a:cs typeface="+mn-cs"/>
                      </a:endParaRPr>
                    </a:p>
                    <a:p>
                      <a:endParaRPr lang="en-GB" sz="14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GB" sz="1400" b="0" kern="1200">
                          <a:solidFill>
                            <a:schemeClr val="tx1"/>
                          </a:solidFill>
                          <a:effectLst/>
                          <a:latin typeface="Comic Sans MS" panose="030F0902030302020204" pitchFamily="66" charset="0"/>
                          <a:ea typeface="+mn-ea"/>
                          <a:cs typeface="+mn-cs"/>
                        </a:rPr>
                        <a:t>3</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2">
                  <a:txBody>
                    <a:bodyPr/>
                    <a:lstStyle/>
                    <a:p>
                      <a:r>
                        <a:rPr lang="en-GB" sz="1400" b="0" kern="1200" err="1">
                          <a:solidFill>
                            <a:schemeClr val="accent4">
                              <a:lumMod val="60000"/>
                              <a:lumOff val="40000"/>
                            </a:schemeClr>
                          </a:solidFill>
                          <a:effectLst/>
                          <a:latin typeface="Comic Sans MS" panose="030F0902030302020204" pitchFamily="66" charset="0"/>
                          <a:ea typeface="+mn-ea"/>
                          <a:cs typeface="+mn-cs"/>
                        </a:rPr>
                        <a:t>garej</a:t>
                      </a:r>
                      <a:endParaRPr lang="en-GB" sz="1400" b="1" kern="1200">
                        <a:solidFill>
                          <a:schemeClr val="accent4">
                            <a:lumMod val="60000"/>
                            <a:lumOff val="40000"/>
                          </a:schemeClr>
                        </a:solidFill>
                        <a:effectLst/>
                        <a:latin typeface="Comic Sans MS" panose="030F0902030302020204" pitchFamily="66" charset="0"/>
                        <a:ea typeface="+mn-ea"/>
                        <a:cs typeface="+mn-cs"/>
                      </a:endParaRPr>
                    </a:p>
                    <a:p>
                      <a:endParaRPr lang="en-GB" sz="14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09948984"/>
                  </a:ext>
                </a:extLst>
              </a:tr>
              <a:tr h="353027">
                <a:tc rowSpan="2">
                  <a:txBody>
                    <a:bodyPr/>
                    <a:lstStyle/>
                    <a:p>
                      <a:pPr algn="ctr">
                        <a:lnSpc>
                          <a:spcPct val="115000"/>
                        </a:lnSpc>
                        <a:spcAft>
                          <a:spcPts val="800"/>
                        </a:spcAft>
                        <a:buNone/>
                      </a:pPr>
                      <a:r>
                        <a:rPr lang="en-GB" sz="1400" kern="10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Un </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dirty="0"/>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GB" sz="1400" b="0" kern="1200" err="1">
                          <a:solidFill>
                            <a:schemeClr val="tx1"/>
                          </a:solidFill>
                          <a:effectLst/>
                          <a:latin typeface="Comic Sans MS" panose="030F0902030302020204" pitchFamily="66" charset="0"/>
                          <a:ea typeface="+mn-ea"/>
                          <a:cs typeface="+mn-cs"/>
                        </a:rPr>
                        <a:t>dau</a:t>
                      </a:r>
                      <a:endParaRPr lang="en-GB" sz="14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dirty="0"/>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GB" sz="1400" b="0" kern="1200">
                          <a:solidFill>
                            <a:schemeClr val="tx1"/>
                          </a:solidFill>
                          <a:effectLst/>
                          <a:latin typeface="Comic Sans MS" panose="030F0902030302020204" pitchFamily="66" charset="0"/>
                          <a:ea typeface="+mn-ea"/>
                          <a:cs typeface="+mn-cs"/>
                        </a:rPr>
                        <a:t>tri</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dirty="0"/>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47857502"/>
                  </a:ext>
                </a:extLst>
              </a:tr>
              <a:tr h="1427358">
                <a:tc vMerge="1">
                  <a:txBody>
                    <a:bodyPr/>
                    <a:lstStyle/>
                    <a:p>
                      <a:endParaRPr lang="en-US"/>
                    </a:p>
                  </a:txBody>
                  <a:tcPr/>
                </a:tc>
                <a:tc vMerge="1">
                  <a:txBody>
                    <a:bodyPr/>
                    <a:lstStyle/>
                    <a:p>
                      <a:endParaRPr lang="en-US"/>
                    </a:p>
                  </a:txBody>
                  <a:tcPr/>
                </a:tc>
                <a:tc>
                  <a:txBody>
                    <a:bodyPr/>
                    <a:lstStyle/>
                    <a:p>
                      <a:pPr algn="ctr"/>
                      <a:r>
                        <a:rPr lang="en-GB" sz="1400" b="0" kern="1200" err="1">
                          <a:solidFill>
                            <a:schemeClr val="tx1"/>
                          </a:solidFill>
                          <a:effectLst/>
                          <a:latin typeface="Comic Sans MS" panose="030F0902030302020204" pitchFamily="66" charset="0"/>
                          <a:ea typeface="+mn-ea"/>
                          <a:cs typeface="+mn-cs"/>
                        </a:rPr>
                        <a:t>dwy</a:t>
                      </a:r>
                      <a:endParaRPr lang="en-GB" sz="14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err="1">
                          <a:solidFill>
                            <a:srgbClr val="FF0000"/>
                          </a:solidFill>
                          <a:effectLst/>
                          <a:latin typeface="Comic Sans MS" panose="030F0902030302020204" pitchFamily="66" charset="0"/>
                          <a:ea typeface="+mn-ea"/>
                          <a:cs typeface="+mn-cs"/>
                        </a:rPr>
                        <a:t>g</a:t>
                      </a:r>
                      <a:r>
                        <a:rPr lang="en-GB" sz="1400" b="0" kern="1200" err="1">
                          <a:solidFill>
                            <a:schemeClr val="accent5">
                              <a:lumMod val="60000"/>
                              <a:lumOff val="40000"/>
                            </a:schemeClr>
                          </a:solidFill>
                          <a:effectLst/>
                          <a:latin typeface="Comic Sans MS" panose="030F0902030302020204" pitchFamily="66" charset="0"/>
                          <a:ea typeface="+mn-ea"/>
                          <a:cs typeface="+mn-cs"/>
                        </a:rPr>
                        <a:t>egin</a:t>
                      </a:r>
                      <a:endParaRPr lang="en-GB" sz="1400" b="0" kern="1200">
                        <a:solidFill>
                          <a:schemeClr val="accent5">
                            <a:lumMod val="60000"/>
                            <a:lumOff val="40000"/>
                          </a:schemeClr>
                        </a:solidFill>
                        <a:effectLst/>
                        <a:latin typeface="Comic Sans MS" panose="030F09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a:solidFill>
                            <a:srgbClr val="FF0000"/>
                          </a:solidFill>
                          <a:effectLst/>
                          <a:latin typeface="Comic Sans MS" panose="030F0902030302020204" pitchFamily="66" charset="0"/>
                          <a:ea typeface="+mn-ea"/>
                          <a:cs typeface="+mn-cs"/>
                        </a:rPr>
                        <a:t>_</a:t>
                      </a:r>
                      <a:r>
                        <a:rPr lang="en-GB" sz="1400" b="0" kern="1200" err="1">
                          <a:solidFill>
                            <a:schemeClr val="accent5">
                              <a:lumMod val="60000"/>
                              <a:lumOff val="40000"/>
                            </a:schemeClr>
                          </a:solidFill>
                          <a:effectLst/>
                          <a:latin typeface="Comic Sans MS" panose="030F0902030302020204" pitchFamily="66" charset="0"/>
                          <a:ea typeface="+mn-ea"/>
                          <a:cs typeface="+mn-cs"/>
                        </a:rPr>
                        <a:t>ardd</a:t>
                      </a:r>
                      <a:endParaRPr lang="en-GB" sz="1400" b="0" kern="1200">
                        <a:solidFill>
                          <a:schemeClr val="accent5">
                            <a:lumMod val="60000"/>
                            <a:lumOff val="40000"/>
                          </a:schemeClr>
                        </a:solidFill>
                        <a:effectLst/>
                        <a:latin typeface="Comic Sans MS" panose="030F0902030302020204" pitchFamily="66" charset="0"/>
                        <a:ea typeface="+mn-ea"/>
                        <a:cs typeface="+mn-cs"/>
                      </a:endParaRPr>
                    </a:p>
                    <a:p>
                      <a:r>
                        <a:rPr lang="en-GB" sz="1400" b="0" kern="1200" err="1">
                          <a:solidFill>
                            <a:schemeClr val="accent5">
                              <a:lumMod val="40000"/>
                              <a:lumOff val="60000"/>
                            </a:schemeClr>
                          </a:solidFill>
                          <a:effectLst/>
                          <a:latin typeface="Comic Sans MS" panose="030F0902030302020204" pitchFamily="66" charset="0"/>
                          <a:ea typeface="+mn-ea"/>
                          <a:cs typeface="+mn-cs"/>
                        </a:rPr>
                        <a:t>lolfa</a:t>
                      </a:r>
                      <a:endParaRPr lang="en-GB" sz="1400" b="0" kern="1200">
                        <a:solidFill>
                          <a:schemeClr val="accent5">
                            <a:lumMod val="40000"/>
                            <a:lumOff val="60000"/>
                          </a:schemeClr>
                        </a:solidFill>
                        <a:effectLst/>
                        <a:latin typeface="Comic Sans MS" panose="030F0902030302020204" pitchFamily="66" charset="0"/>
                        <a:ea typeface="+mn-ea"/>
                        <a:cs typeface="+mn-cs"/>
                      </a:endParaRPr>
                    </a:p>
                    <a:p>
                      <a:r>
                        <a:rPr lang="en-GB" sz="1400" b="0" kern="1200" err="1">
                          <a:solidFill>
                            <a:schemeClr val="accent5">
                              <a:lumMod val="40000"/>
                              <a:lumOff val="60000"/>
                            </a:schemeClr>
                          </a:solidFill>
                          <a:effectLst/>
                          <a:latin typeface="Comic Sans MS" panose="030F0902030302020204" pitchFamily="66" charset="0"/>
                          <a:ea typeface="+mn-ea"/>
                          <a:cs typeface="+mn-cs"/>
                        </a:rPr>
                        <a:t>ystafell</a:t>
                      </a:r>
                      <a:r>
                        <a:rPr lang="en-GB" sz="1400" b="0" kern="1200">
                          <a:solidFill>
                            <a:schemeClr val="accent5">
                              <a:lumMod val="40000"/>
                              <a:lumOff val="60000"/>
                            </a:schemeClr>
                          </a:solidFill>
                          <a:effectLst/>
                          <a:latin typeface="Comic Sans MS" panose="030F0902030302020204" pitchFamily="66" charset="0"/>
                          <a:ea typeface="+mn-ea"/>
                          <a:cs typeface="+mn-cs"/>
                        </a:rPr>
                        <a:t> </a:t>
                      </a:r>
                      <a:r>
                        <a:rPr lang="en-GB" sz="1400" b="0" kern="1200" err="1">
                          <a:solidFill>
                            <a:schemeClr val="accent5">
                              <a:lumMod val="40000"/>
                              <a:lumOff val="60000"/>
                            </a:schemeClr>
                          </a:solidFill>
                          <a:effectLst/>
                          <a:latin typeface="Comic Sans MS" panose="030F0902030302020204" pitchFamily="66" charset="0"/>
                          <a:ea typeface="+mn-ea"/>
                          <a:cs typeface="+mn-cs"/>
                        </a:rPr>
                        <a:t>fwyta</a:t>
                      </a:r>
                      <a:endParaRPr lang="en-GB" sz="1400" b="0" kern="1200">
                        <a:solidFill>
                          <a:schemeClr val="accent5">
                            <a:lumMod val="40000"/>
                            <a:lumOff val="60000"/>
                          </a:schemeClr>
                        </a:solidFill>
                        <a:effectLst/>
                        <a:latin typeface="Comic Sans MS" panose="030F0902030302020204" pitchFamily="66" charset="0"/>
                        <a:ea typeface="+mn-ea"/>
                        <a:cs typeface="+mn-cs"/>
                      </a:endParaRPr>
                    </a:p>
                    <a:p>
                      <a:r>
                        <a:rPr lang="en-GB" sz="1400" b="0" kern="1200" err="1">
                          <a:solidFill>
                            <a:schemeClr val="accent5">
                              <a:lumMod val="60000"/>
                              <a:lumOff val="40000"/>
                            </a:schemeClr>
                          </a:solidFill>
                          <a:effectLst/>
                          <a:latin typeface="Comic Sans MS" panose="030F0902030302020204" pitchFamily="66" charset="0"/>
                          <a:ea typeface="+mn-ea"/>
                          <a:cs typeface="+mn-cs"/>
                        </a:rPr>
                        <a:t>ystafell</a:t>
                      </a:r>
                      <a:r>
                        <a:rPr lang="en-GB" sz="1400" b="0" kern="1200">
                          <a:solidFill>
                            <a:schemeClr val="accent5">
                              <a:lumMod val="60000"/>
                              <a:lumOff val="40000"/>
                            </a:schemeClr>
                          </a:solidFill>
                          <a:effectLst/>
                          <a:latin typeface="Comic Sans MS" panose="030F0902030302020204" pitchFamily="66" charset="0"/>
                          <a:ea typeface="+mn-ea"/>
                          <a:cs typeface="+mn-cs"/>
                        </a:rPr>
                        <a:t> </a:t>
                      </a:r>
                      <a:r>
                        <a:rPr lang="en-GB" sz="1400" b="0" kern="1200" err="1">
                          <a:solidFill>
                            <a:schemeClr val="accent5">
                              <a:lumMod val="60000"/>
                              <a:lumOff val="40000"/>
                            </a:schemeClr>
                          </a:solidFill>
                          <a:effectLst/>
                          <a:latin typeface="Comic Sans MS" panose="030F0902030302020204" pitchFamily="66" charset="0"/>
                          <a:ea typeface="+mn-ea"/>
                          <a:cs typeface="+mn-cs"/>
                        </a:rPr>
                        <a:t>wely</a:t>
                      </a:r>
                      <a:endParaRPr lang="en-GB" sz="1400" b="0" kern="1200">
                        <a:solidFill>
                          <a:schemeClr val="accent5">
                            <a:lumMod val="60000"/>
                            <a:lumOff val="40000"/>
                          </a:schemeClr>
                        </a:solidFill>
                        <a:effectLst/>
                        <a:latin typeface="Comic Sans MS" panose="030F09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err="1">
                          <a:solidFill>
                            <a:schemeClr val="accent5">
                              <a:lumMod val="60000"/>
                              <a:lumOff val="40000"/>
                            </a:schemeClr>
                          </a:solidFill>
                          <a:effectLst/>
                          <a:latin typeface="Comic Sans MS" panose="030F0902030302020204" pitchFamily="66" charset="0"/>
                          <a:ea typeface="+mn-ea"/>
                          <a:cs typeface="+mn-cs"/>
                        </a:rPr>
                        <a:t>ystafell</a:t>
                      </a:r>
                      <a:r>
                        <a:rPr lang="en-GB" sz="1400" b="0" kern="1200">
                          <a:solidFill>
                            <a:schemeClr val="accent5">
                              <a:lumMod val="60000"/>
                              <a:lumOff val="40000"/>
                            </a:schemeClr>
                          </a:solidFill>
                          <a:effectLst/>
                          <a:latin typeface="Comic Sans MS" panose="030F0902030302020204" pitchFamily="66" charset="0"/>
                          <a:ea typeface="+mn-ea"/>
                          <a:cs typeface="+mn-cs"/>
                        </a:rPr>
                        <a:t> </a:t>
                      </a:r>
                      <a:r>
                        <a:rPr lang="en-GB" sz="1400" b="0" kern="1200" err="1">
                          <a:solidFill>
                            <a:schemeClr val="accent5">
                              <a:lumMod val="60000"/>
                              <a:lumOff val="40000"/>
                            </a:schemeClr>
                          </a:solidFill>
                          <a:effectLst/>
                          <a:latin typeface="Comic Sans MS" panose="030F0902030302020204" pitchFamily="66" charset="0"/>
                          <a:ea typeface="+mn-ea"/>
                          <a:cs typeface="+mn-cs"/>
                        </a:rPr>
                        <a:t>ymolchi</a:t>
                      </a:r>
                      <a:endParaRPr lang="en-GB" sz="1400" b="0" kern="1200">
                        <a:solidFill>
                          <a:schemeClr val="accent5">
                            <a:lumMod val="60000"/>
                            <a:lumOff val="40000"/>
                          </a:schemeClr>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GB" sz="1400" b="0" kern="1200" err="1">
                          <a:solidFill>
                            <a:schemeClr val="tx1"/>
                          </a:solidFill>
                          <a:effectLst/>
                          <a:latin typeface="Comic Sans MS" panose="030F0902030302020204" pitchFamily="66" charset="0"/>
                          <a:ea typeface="+mn-ea"/>
                          <a:cs typeface="+mn-cs"/>
                        </a:rPr>
                        <a:t>tair</a:t>
                      </a:r>
                      <a:endParaRPr lang="en-GB" sz="14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err="1">
                          <a:solidFill>
                            <a:srgbClr val="FF0000"/>
                          </a:solidFill>
                          <a:effectLst/>
                          <a:latin typeface="Comic Sans MS" panose="030F0902030302020204" pitchFamily="66" charset="0"/>
                          <a:ea typeface="+mn-ea"/>
                          <a:cs typeface="+mn-cs"/>
                        </a:rPr>
                        <a:t>ch</a:t>
                      </a:r>
                      <a:r>
                        <a:rPr lang="en-GB" sz="1400" b="0" kern="1200" err="1">
                          <a:solidFill>
                            <a:schemeClr val="tx1"/>
                          </a:solidFill>
                          <a:effectLst/>
                          <a:latin typeface="Comic Sans MS" panose="030F0902030302020204" pitchFamily="66" charset="0"/>
                          <a:ea typeface="+mn-ea"/>
                          <a:cs typeface="+mn-cs"/>
                        </a:rPr>
                        <a:t>egin</a:t>
                      </a:r>
                      <a:endParaRPr lang="en-GB" sz="1400" b="1" kern="1200">
                        <a:solidFill>
                          <a:schemeClr val="tx1"/>
                        </a:solidFill>
                        <a:effectLst/>
                        <a:latin typeface="Comic Sans MS" panose="030F09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err="1">
                          <a:solidFill>
                            <a:schemeClr val="accent5">
                              <a:lumMod val="40000"/>
                              <a:lumOff val="60000"/>
                            </a:schemeClr>
                          </a:solidFill>
                          <a:effectLst/>
                          <a:latin typeface="Comic Sans MS" panose="030F0902030302020204" pitchFamily="66" charset="0"/>
                          <a:ea typeface="+mn-ea"/>
                          <a:cs typeface="+mn-cs"/>
                        </a:rPr>
                        <a:t>g</a:t>
                      </a:r>
                      <a:r>
                        <a:rPr lang="en-GB" sz="1400" b="0" kern="1200" err="1">
                          <a:solidFill>
                            <a:schemeClr val="accent5">
                              <a:lumMod val="60000"/>
                              <a:lumOff val="40000"/>
                            </a:schemeClr>
                          </a:solidFill>
                          <a:effectLst/>
                          <a:latin typeface="Comic Sans MS" panose="030F0902030302020204" pitchFamily="66" charset="0"/>
                          <a:ea typeface="+mn-ea"/>
                          <a:cs typeface="+mn-cs"/>
                        </a:rPr>
                        <a:t>ardd</a:t>
                      </a:r>
                      <a:endParaRPr lang="en-GB" sz="1400" b="0" kern="1200">
                        <a:solidFill>
                          <a:schemeClr val="accent5">
                            <a:lumMod val="60000"/>
                            <a:lumOff val="40000"/>
                          </a:schemeClr>
                        </a:solidFill>
                        <a:effectLst/>
                        <a:latin typeface="Comic Sans MS" panose="030F0902030302020204" pitchFamily="66" charset="0"/>
                        <a:ea typeface="+mn-ea"/>
                        <a:cs typeface="+mn-cs"/>
                      </a:endParaRPr>
                    </a:p>
                    <a:p>
                      <a:r>
                        <a:rPr lang="en-GB" sz="1400" b="0" kern="1200" err="1">
                          <a:solidFill>
                            <a:schemeClr val="accent5">
                              <a:lumMod val="40000"/>
                              <a:lumOff val="60000"/>
                            </a:schemeClr>
                          </a:solidFill>
                          <a:effectLst/>
                          <a:latin typeface="Comic Sans MS" panose="030F0902030302020204" pitchFamily="66" charset="0"/>
                          <a:ea typeface="+mn-ea"/>
                          <a:cs typeface="+mn-cs"/>
                        </a:rPr>
                        <a:t>lolfa</a:t>
                      </a:r>
                      <a:endParaRPr lang="en-GB" sz="1400" b="0" kern="1200">
                        <a:solidFill>
                          <a:schemeClr val="accent5">
                            <a:lumMod val="40000"/>
                            <a:lumOff val="60000"/>
                          </a:schemeClr>
                        </a:solidFill>
                        <a:effectLst/>
                        <a:latin typeface="Comic Sans MS" panose="030F0902030302020204" pitchFamily="66" charset="0"/>
                        <a:ea typeface="+mn-ea"/>
                        <a:cs typeface="+mn-cs"/>
                      </a:endParaRPr>
                    </a:p>
                    <a:p>
                      <a:r>
                        <a:rPr lang="en-GB" sz="1400" b="0" kern="1200" err="1">
                          <a:solidFill>
                            <a:schemeClr val="accent5">
                              <a:lumMod val="40000"/>
                              <a:lumOff val="60000"/>
                            </a:schemeClr>
                          </a:solidFill>
                          <a:effectLst/>
                          <a:latin typeface="Comic Sans MS" panose="030F0902030302020204" pitchFamily="66" charset="0"/>
                          <a:ea typeface="+mn-ea"/>
                          <a:cs typeface="+mn-cs"/>
                        </a:rPr>
                        <a:t>ystafell</a:t>
                      </a:r>
                      <a:r>
                        <a:rPr lang="en-GB" sz="1400" b="0" kern="1200">
                          <a:solidFill>
                            <a:schemeClr val="accent5">
                              <a:lumMod val="40000"/>
                              <a:lumOff val="60000"/>
                            </a:schemeClr>
                          </a:solidFill>
                          <a:effectLst/>
                          <a:latin typeface="Comic Sans MS" panose="030F0902030302020204" pitchFamily="66" charset="0"/>
                          <a:ea typeface="+mn-ea"/>
                          <a:cs typeface="+mn-cs"/>
                        </a:rPr>
                        <a:t> </a:t>
                      </a:r>
                      <a:r>
                        <a:rPr lang="en-GB" sz="1400" b="0" kern="1200" err="1">
                          <a:solidFill>
                            <a:schemeClr val="accent5">
                              <a:lumMod val="40000"/>
                              <a:lumOff val="60000"/>
                            </a:schemeClr>
                          </a:solidFill>
                          <a:effectLst/>
                          <a:latin typeface="Comic Sans MS" panose="030F0902030302020204" pitchFamily="66" charset="0"/>
                          <a:ea typeface="+mn-ea"/>
                          <a:cs typeface="+mn-cs"/>
                        </a:rPr>
                        <a:t>fwyta</a:t>
                      </a:r>
                      <a:endParaRPr lang="en-GB" sz="1400" b="0" kern="1200">
                        <a:solidFill>
                          <a:schemeClr val="accent5">
                            <a:lumMod val="40000"/>
                            <a:lumOff val="60000"/>
                          </a:schemeClr>
                        </a:solidFill>
                        <a:effectLst/>
                        <a:latin typeface="Comic Sans MS" panose="030F0902030302020204" pitchFamily="66" charset="0"/>
                        <a:ea typeface="+mn-ea"/>
                        <a:cs typeface="+mn-cs"/>
                      </a:endParaRPr>
                    </a:p>
                    <a:p>
                      <a:r>
                        <a:rPr lang="en-GB" sz="1400" b="0" kern="1200" err="1">
                          <a:solidFill>
                            <a:schemeClr val="accent5">
                              <a:lumMod val="60000"/>
                              <a:lumOff val="40000"/>
                            </a:schemeClr>
                          </a:solidFill>
                          <a:effectLst/>
                          <a:latin typeface="Comic Sans MS" panose="030F0902030302020204" pitchFamily="66" charset="0"/>
                          <a:ea typeface="+mn-ea"/>
                          <a:cs typeface="+mn-cs"/>
                        </a:rPr>
                        <a:t>ystafell</a:t>
                      </a:r>
                      <a:r>
                        <a:rPr lang="en-GB" sz="1400" b="0" kern="1200">
                          <a:solidFill>
                            <a:schemeClr val="accent5">
                              <a:lumMod val="60000"/>
                              <a:lumOff val="40000"/>
                            </a:schemeClr>
                          </a:solidFill>
                          <a:effectLst/>
                          <a:latin typeface="Comic Sans MS" panose="030F0902030302020204" pitchFamily="66" charset="0"/>
                          <a:ea typeface="+mn-ea"/>
                          <a:cs typeface="+mn-cs"/>
                        </a:rPr>
                        <a:t> </a:t>
                      </a:r>
                      <a:r>
                        <a:rPr lang="en-GB" sz="1400" b="0" kern="1200" err="1">
                          <a:solidFill>
                            <a:schemeClr val="accent5">
                              <a:lumMod val="60000"/>
                              <a:lumOff val="40000"/>
                            </a:schemeClr>
                          </a:solidFill>
                          <a:effectLst/>
                          <a:latin typeface="Comic Sans MS" panose="030F0902030302020204" pitchFamily="66" charset="0"/>
                          <a:ea typeface="+mn-ea"/>
                          <a:cs typeface="+mn-cs"/>
                        </a:rPr>
                        <a:t>wely</a:t>
                      </a:r>
                      <a:endParaRPr lang="en-GB" sz="1400" b="0" kern="1200">
                        <a:solidFill>
                          <a:schemeClr val="accent5">
                            <a:lumMod val="60000"/>
                            <a:lumOff val="40000"/>
                          </a:schemeClr>
                        </a:solidFill>
                        <a:effectLst/>
                        <a:latin typeface="Comic Sans MS" panose="030F0902030302020204" pitchFamily="66"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kern="1200" err="1">
                          <a:solidFill>
                            <a:schemeClr val="accent5">
                              <a:lumMod val="60000"/>
                              <a:lumOff val="40000"/>
                            </a:schemeClr>
                          </a:solidFill>
                          <a:effectLst/>
                          <a:latin typeface="Comic Sans MS" panose="030F0902030302020204" pitchFamily="66" charset="0"/>
                          <a:ea typeface="+mn-ea"/>
                          <a:cs typeface="+mn-cs"/>
                        </a:rPr>
                        <a:t>ystafell</a:t>
                      </a:r>
                      <a:r>
                        <a:rPr lang="en-GB" sz="1400" b="0" kern="1200">
                          <a:solidFill>
                            <a:schemeClr val="accent5">
                              <a:lumMod val="60000"/>
                              <a:lumOff val="40000"/>
                            </a:schemeClr>
                          </a:solidFill>
                          <a:effectLst/>
                          <a:latin typeface="Comic Sans MS" panose="030F0902030302020204" pitchFamily="66" charset="0"/>
                          <a:ea typeface="+mn-ea"/>
                          <a:cs typeface="+mn-cs"/>
                        </a:rPr>
                        <a:t> </a:t>
                      </a:r>
                      <a:r>
                        <a:rPr lang="en-GB" sz="1400" b="0" kern="1200" err="1">
                          <a:solidFill>
                            <a:schemeClr val="accent5">
                              <a:lumMod val="60000"/>
                              <a:lumOff val="40000"/>
                            </a:schemeClr>
                          </a:solidFill>
                          <a:effectLst/>
                          <a:latin typeface="Comic Sans MS" panose="030F0902030302020204" pitchFamily="66" charset="0"/>
                          <a:ea typeface="+mn-ea"/>
                          <a:cs typeface="+mn-cs"/>
                        </a:rPr>
                        <a:t>ymolchi</a:t>
                      </a:r>
                      <a:endParaRPr lang="en-GB" sz="1400" b="0" kern="1200">
                        <a:solidFill>
                          <a:schemeClr val="accent5">
                            <a:lumMod val="60000"/>
                            <a:lumOff val="40000"/>
                          </a:schemeClr>
                        </a:solidFill>
                        <a:effectLst/>
                        <a:latin typeface="Comic Sans MS" panose="030F0902030302020204" pitchFamily="66" charset="0"/>
                        <a:ea typeface="+mn-ea"/>
                        <a:cs typeface="+mn-cs"/>
                      </a:endParaRPr>
                    </a:p>
                    <a:p>
                      <a:endParaRPr lang="en-GB" sz="14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14620230"/>
                  </a:ext>
                </a:extLst>
              </a:tr>
            </a:tbl>
          </a:graphicData>
        </a:graphic>
      </p:graphicFrame>
    </p:spTree>
    <p:extLst>
      <p:ext uri="{BB962C8B-B14F-4D97-AF65-F5344CB8AC3E}">
        <p14:creationId xmlns:p14="http://schemas.microsoft.com/office/powerpoint/2010/main" val="3010414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FA3FD38-F707-D8B7-BFC9-2705ED4488CE}"/>
              </a:ext>
            </a:extLst>
          </p:cNvPr>
          <p:cNvGraphicFramePr>
            <a:graphicFrameLocks noGrp="1"/>
          </p:cNvGraphicFramePr>
          <p:nvPr/>
        </p:nvGraphicFramePr>
        <p:xfrm>
          <a:off x="130939" y="363970"/>
          <a:ext cx="8686801" cy="4659443"/>
        </p:xfrm>
        <a:graphic>
          <a:graphicData uri="http://schemas.openxmlformats.org/drawingml/2006/table">
            <a:tbl>
              <a:tblPr firstRow="1" firstCol="1" bandRow="1">
                <a:tableStyleId>{5C22544A-7EE6-4342-B048-85BDC9FD1C3A}</a:tableStyleId>
              </a:tblPr>
              <a:tblGrid>
                <a:gridCol w="1160546">
                  <a:extLst>
                    <a:ext uri="{9D8B030D-6E8A-4147-A177-3AD203B41FA5}">
                      <a16:colId xmlns:a16="http://schemas.microsoft.com/office/drawing/2014/main" val="3675477559"/>
                    </a:ext>
                  </a:extLst>
                </a:gridCol>
                <a:gridCol w="1505251">
                  <a:extLst>
                    <a:ext uri="{9D8B030D-6E8A-4147-A177-3AD203B41FA5}">
                      <a16:colId xmlns:a16="http://schemas.microsoft.com/office/drawing/2014/main" val="4249016914"/>
                    </a:ext>
                  </a:extLst>
                </a:gridCol>
                <a:gridCol w="1132531">
                  <a:extLst>
                    <a:ext uri="{9D8B030D-6E8A-4147-A177-3AD203B41FA5}">
                      <a16:colId xmlns:a16="http://schemas.microsoft.com/office/drawing/2014/main" val="2036223935"/>
                    </a:ext>
                  </a:extLst>
                </a:gridCol>
                <a:gridCol w="1877971">
                  <a:extLst>
                    <a:ext uri="{9D8B030D-6E8A-4147-A177-3AD203B41FA5}">
                      <a16:colId xmlns:a16="http://schemas.microsoft.com/office/drawing/2014/main" val="1547754734"/>
                    </a:ext>
                  </a:extLst>
                </a:gridCol>
                <a:gridCol w="998782">
                  <a:extLst>
                    <a:ext uri="{9D8B030D-6E8A-4147-A177-3AD203B41FA5}">
                      <a16:colId xmlns:a16="http://schemas.microsoft.com/office/drawing/2014/main" val="2107718710"/>
                    </a:ext>
                  </a:extLst>
                </a:gridCol>
                <a:gridCol w="2011720">
                  <a:extLst>
                    <a:ext uri="{9D8B030D-6E8A-4147-A177-3AD203B41FA5}">
                      <a16:colId xmlns:a16="http://schemas.microsoft.com/office/drawing/2014/main" val="4278381682"/>
                    </a:ext>
                  </a:extLst>
                </a:gridCol>
              </a:tblGrid>
              <a:tr h="682048">
                <a:tc>
                  <a:txBody>
                    <a:bodyPr/>
                    <a:lstStyle/>
                    <a:p>
                      <a:pPr algn="ctr"/>
                      <a:r>
                        <a:rPr lang="en-GB" sz="2000" b="0" kern="1200">
                          <a:solidFill>
                            <a:schemeClr val="tx1"/>
                          </a:solidFill>
                          <a:effectLst/>
                          <a:latin typeface="Comic Sans MS" panose="030F0902030302020204" pitchFamily="66" charset="0"/>
                          <a:ea typeface="+mn-ea"/>
                          <a:cs typeface="+mn-cs"/>
                        </a:rPr>
                        <a:t>4</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2">
                  <a:txBody>
                    <a:bodyPr/>
                    <a:lstStyle/>
                    <a:p>
                      <a:r>
                        <a:rPr lang="en-US" sz="2000" err="1">
                          <a:solidFill>
                            <a:schemeClr val="accent4">
                              <a:lumMod val="60000"/>
                              <a:lumOff val="40000"/>
                            </a:schemeClr>
                          </a:solidFill>
                          <a:latin typeface="Comic Sans MS" panose="030F0902030302020204" pitchFamily="66" charset="0"/>
                        </a:rPr>
                        <a:t>garej</a:t>
                      </a:r>
                      <a:endParaRPr lang="en-US" sz="2000">
                        <a:solidFill>
                          <a:schemeClr val="accent4">
                            <a:lumMod val="60000"/>
                            <a:lumOff val="40000"/>
                          </a:schemeClr>
                        </a:solidFill>
                        <a:latin typeface="Comic Sans MS" panose="030F0902030302020204" pitchFamily="66" charset="0"/>
                      </a:endParaRPr>
                    </a:p>
                    <a:p>
                      <a:endParaRPr lang="en-GB" sz="20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GB" sz="2000" b="0" kern="1200">
                          <a:solidFill>
                            <a:schemeClr val="tx1"/>
                          </a:solidFill>
                          <a:effectLst/>
                          <a:latin typeface="Comic Sans MS" panose="030F0902030302020204" pitchFamily="66" charset="0"/>
                          <a:ea typeface="+mn-ea"/>
                          <a:cs typeface="+mn-cs"/>
                        </a:rPr>
                        <a:t>5</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2">
                  <a:txBody>
                    <a:bodyPr/>
                    <a:lstStyle/>
                    <a:p>
                      <a:r>
                        <a:rPr lang="en-US" sz="2000" err="1">
                          <a:solidFill>
                            <a:schemeClr val="accent4">
                              <a:lumMod val="60000"/>
                              <a:lumOff val="40000"/>
                            </a:schemeClr>
                          </a:solidFill>
                          <a:latin typeface="Comic Sans MS" panose="030F0902030302020204" pitchFamily="66" charset="0"/>
                        </a:rPr>
                        <a:t>garej</a:t>
                      </a:r>
                      <a:endParaRPr lang="en-US" sz="2000">
                        <a:solidFill>
                          <a:schemeClr val="accent4">
                            <a:lumMod val="60000"/>
                            <a:lumOff val="40000"/>
                          </a:schemeClr>
                        </a:solidFill>
                        <a:latin typeface="Comic Sans MS" panose="030F0902030302020204" pitchFamily="66" charset="0"/>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GB" sz="2000" b="0" kern="1200">
                          <a:solidFill>
                            <a:schemeClr val="tx1"/>
                          </a:solidFill>
                          <a:effectLst/>
                          <a:latin typeface="Comic Sans MS" panose="030F0902030302020204" pitchFamily="66" charset="0"/>
                          <a:ea typeface="+mn-ea"/>
                          <a:cs typeface="+mn-cs"/>
                        </a:rPr>
                        <a:t>6</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rowSpan="2">
                  <a:txBody>
                    <a:bodyPr/>
                    <a:lstStyle/>
                    <a:p>
                      <a:r>
                        <a:rPr lang="en-US" sz="2000" err="1">
                          <a:solidFill>
                            <a:schemeClr val="accent4">
                              <a:lumMod val="60000"/>
                              <a:lumOff val="40000"/>
                            </a:schemeClr>
                          </a:solidFill>
                          <a:latin typeface="Comic Sans MS" panose="030F0902030302020204" pitchFamily="66" charset="0"/>
                        </a:rPr>
                        <a:t>garej</a:t>
                      </a:r>
                      <a:endParaRPr lang="en-US" sz="2000">
                        <a:solidFill>
                          <a:schemeClr val="accent4">
                            <a:lumMod val="60000"/>
                            <a:lumOff val="40000"/>
                          </a:schemeClr>
                        </a:solidFill>
                        <a:latin typeface="Comic Sans MS" panose="030F0902030302020204" pitchFamily="66" charset="0"/>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42586056"/>
                  </a:ext>
                </a:extLst>
              </a:tr>
              <a:tr h="1234195">
                <a:tc>
                  <a:txBody>
                    <a:bodyPr/>
                    <a:lstStyle/>
                    <a:p>
                      <a:r>
                        <a:rPr lang="en-GB" sz="2000" b="0" kern="1200" err="1">
                          <a:solidFill>
                            <a:schemeClr val="tx1"/>
                          </a:solidFill>
                          <a:effectLst/>
                          <a:latin typeface="Comic Sans MS" panose="030F0902030302020204" pitchFamily="66" charset="0"/>
                          <a:ea typeface="+mn-ea"/>
                          <a:cs typeface="+mn-cs"/>
                        </a:rPr>
                        <a:t>pedwar</a:t>
                      </a:r>
                      <a:endParaRPr lang="en-GB" sz="20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dirty="0"/>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000" b="0" kern="1200">
                          <a:solidFill>
                            <a:schemeClr val="tx1"/>
                          </a:solidFill>
                          <a:effectLst/>
                          <a:latin typeface="Comic Sans MS" panose="030F0902030302020204" pitchFamily="66" charset="0"/>
                          <a:ea typeface="+mn-ea"/>
                          <a:cs typeface="+mn-cs"/>
                        </a:rPr>
                        <a:t>pump</a:t>
                      </a: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dirty="0"/>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000" b="0" kern="1200" err="1">
                          <a:solidFill>
                            <a:schemeClr val="tx1"/>
                          </a:solidFill>
                          <a:effectLst/>
                          <a:latin typeface="Comic Sans MS" panose="030F0902030302020204" pitchFamily="66" charset="0"/>
                          <a:ea typeface="+mn-ea"/>
                          <a:cs typeface="+mn-cs"/>
                        </a:rPr>
                        <a:t>chwech</a:t>
                      </a:r>
                      <a:endParaRPr lang="en-GB" sz="20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vMerge="1">
                  <a:txBody>
                    <a:bodyPr/>
                    <a:lstStyle/>
                    <a:p>
                      <a:endParaRPr dirty="0"/>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363466807"/>
                  </a:ext>
                </a:extLst>
              </a:tr>
              <a:tr h="2241975">
                <a:tc>
                  <a:txBody>
                    <a:bodyPr/>
                    <a:lstStyle/>
                    <a:p>
                      <a:r>
                        <a:rPr lang="en-GB" sz="2000" b="0" kern="1200" err="1">
                          <a:solidFill>
                            <a:schemeClr val="tx1"/>
                          </a:solidFill>
                          <a:effectLst/>
                          <a:latin typeface="Comic Sans MS" panose="030F0902030302020204" pitchFamily="66" charset="0"/>
                          <a:ea typeface="+mn-ea"/>
                          <a:cs typeface="+mn-cs"/>
                        </a:rPr>
                        <a:t>pedair</a:t>
                      </a:r>
                      <a:endParaRPr lang="en-GB" sz="20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2000" err="1">
                          <a:solidFill>
                            <a:schemeClr val="accent5">
                              <a:lumMod val="40000"/>
                              <a:lumOff val="60000"/>
                            </a:schemeClr>
                          </a:solidFill>
                          <a:latin typeface="Comic Sans MS" panose="030F0902030302020204" pitchFamily="66" charset="0"/>
                        </a:rPr>
                        <a:t>cegin</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wely</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fwyta</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ymolchi</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lolfa</a:t>
                      </a:r>
                      <a:endParaRPr lang="en-US" sz="2000">
                        <a:solidFill>
                          <a:schemeClr val="accent5">
                            <a:lumMod val="40000"/>
                            <a:lumOff val="60000"/>
                          </a:schemeClr>
                        </a:solidFill>
                        <a:latin typeface="Comic Sans MS" panose="030F0902030302020204" pitchFamily="66" charset="0"/>
                      </a:endParaRPr>
                    </a:p>
                    <a:p>
                      <a:endParaRPr lang="en-GB" sz="20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000" b="0" kern="1200" err="1">
                          <a:solidFill>
                            <a:schemeClr val="tx1"/>
                          </a:solidFill>
                          <a:effectLst/>
                          <a:latin typeface="Comic Sans MS" panose="030F0902030302020204" pitchFamily="66" charset="0"/>
                          <a:ea typeface="+mn-ea"/>
                          <a:cs typeface="+mn-cs"/>
                        </a:rPr>
                        <a:t>pum</a:t>
                      </a:r>
                      <a:endParaRPr lang="en-GB" sz="20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2000" err="1">
                          <a:solidFill>
                            <a:schemeClr val="accent5">
                              <a:lumMod val="40000"/>
                              <a:lumOff val="60000"/>
                            </a:schemeClr>
                          </a:solidFill>
                          <a:latin typeface="Comic Sans MS" panose="030F0902030302020204" pitchFamily="66" charset="0"/>
                        </a:rPr>
                        <a:t>cegin</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wely</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fwyta</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ymolchi</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lolfa</a:t>
                      </a:r>
                      <a:endParaRPr lang="en-US" sz="2000">
                        <a:solidFill>
                          <a:schemeClr val="accent5">
                            <a:lumMod val="40000"/>
                            <a:lumOff val="60000"/>
                          </a:schemeClr>
                        </a:solidFill>
                        <a:latin typeface="Comic Sans MS" panose="030F0902030302020204" pitchFamily="66" charset="0"/>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2000" b="0" kern="1200" err="1">
                          <a:solidFill>
                            <a:schemeClr val="tx1"/>
                          </a:solidFill>
                          <a:effectLst/>
                          <a:latin typeface="Comic Sans MS" panose="030F0902030302020204" pitchFamily="66" charset="0"/>
                          <a:ea typeface="+mn-ea"/>
                          <a:cs typeface="+mn-cs"/>
                        </a:rPr>
                        <a:t>chewch</a:t>
                      </a:r>
                      <a:endParaRPr lang="en-GB" sz="2000" b="0" kern="1200">
                        <a:solidFill>
                          <a:schemeClr val="tx1"/>
                        </a:solidFill>
                        <a:effectLst/>
                        <a:latin typeface="Comic Sans MS" panose="030F0902030302020204" pitchFamily="66" charset="0"/>
                        <a:ea typeface="+mn-ea"/>
                        <a:cs typeface="+mn-cs"/>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2000" err="1">
                          <a:solidFill>
                            <a:schemeClr val="accent5">
                              <a:lumMod val="40000"/>
                              <a:lumOff val="60000"/>
                            </a:schemeClr>
                          </a:solidFill>
                          <a:latin typeface="Comic Sans MS" panose="030F0902030302020204" pitchFamily="66" charset="0"/>
                        </a:rPr>
                        <a:t>chegin</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wely</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fwyta</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ystafell</a:t>
                      </a:r>
                      <a:r>
                        <a:rPr lang="en-US" sz="2000">
                          <a:solidFill>
                            <a:schemeClr val="accent5">
                              <a:lumMod val="40000"/>
                              <a:lumOff val="60000"/>
                            </a:schemeClr>
                          </a:solidFill>
                          <a:latin typeface="Comic Sans MS" panose="030F0902030302020204" pitchFamily="66" charset="0"/>
                        </a:rPr>
                        <a:t> </a:t>
                      </a:r>
                      <a:r>
                        <a:rPr lang="en-US" sz="2000" err="1">
                          <a:solidFill>
                            <a:schemeClr val="accent5">
                              <a:lumMod val="40000"/>
                              <a:lumOff val="60000"/>
                            </a:schemeClr>
                          </a:solidFill>
                          <a:latin typeface="Comic Sans MS" panose="030F0902030302020204" pitchFamily="66" charset="0"/>
                        </a:rPr>
                        <a:t>ymolchi</a:t>
                      </a:r>
                      <a:endParaRPr lang="en-US" sz="2000">
                        <a:solidFill>
                          <a:schemeClr val="accent5">
                            <a:lumMod val="40000"/>
                            <a:lumOff val="60000"/>
                          </a:schemeClr>
                        </a:solidFill>
                        <a:latin typeface="Comic Sans MS" panose="030F0902030302020204" pitchFamily="66" charset="0"/>
                      </a:endParaRPr>
                    </a:p>
                    <a:p>
                      <a:r>
                        <a:rPr lang="en-US" sz="2000" err="1">
                          <a:solidFill>
                            <a:schemeClr val="accent5">
                              <a:lumMod val="40000"/>
                              <a:lumOff val="60000"/>
                            </a:schemeClr>
                          </a:solidFill>
                          <a:latin typeface="Comic Sans MS" panose="030F0902030302020204" pitchFamily="66" charset="0"/>
                        </a:rPr>
                        <a:t>lolfa</a:t>
                      </a:r>
                      <a:endParaRPr lang="en-US" sz="2000">
                        <a:solidFill>
                          <a:schemeClr val="accent5">
                            <a:lumMod val="40000"/>
                            <a:lumOff val="60000"/>
                          </a:schemeClr>
                        </a:solidFill>
                        <a:latin typeface="Comic Sans MS" panose="030F0902030302020204" pitchFamily="66" charset="0"/>
                      </a:endParaRPr>
                    </a:p>
                  </a:txBody>
                  <a:tcPr marL="43781" marR="43781"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7282263"/>
                  </a:ext>
                </a:extLst>
              </a:tr>
            </a:tbl>
          </a:graphicData>
        </a:graphic>
      </p:graphicFrame>
    </p:spTree>
    <p:extLst>
      <p:ext uri="{BB962C8B-B14F-4D97-AF65-F5344CB8AC3E}">
        <p14:creationId xmlns:p14="http://schemas.microsoft.com/office/powerpoint/2010/main" val="1076737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193649" y="3511946"/>
            <a:ext cx="2055584" cy="2831314"/>
            <a:chOff x="0" y="0"/>
            <a:chExt cx="2536406" cy="3493588"/>
          </a:xfrm>
          <a:solidFill>
            <a:schemeClr val="tx2">
              <a:lumMod val="40000"/>
              <a:lumOff val="60000"/>
            </a:schemeClr>
          </a:solidFill>
        </p:grpSpPr>
        <p:sp>
          <p:nvSpPr>
            <p:cNvPr id="7" name="Freeform 7"/>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a:solidFill>
                  <a:schemeClr val="accent5">
                    <a:lumMod val="60000"/>
                    <a:lumOff val="40000"/>
                  </a:schemeClr>
                </a:solidFill>
                <a:latin typeface="Comic Sans MS" panose="030F0902030302020204" pitchFamily="66" charset="0"/>
              </a:endParaRPr>
            </a:p>
          </p:txBody>
        </p:sp>
      </p:grpSp>
      <p:grpSp>
        <p:nvGrpSpPr>
          <p:cNvPr id="8" name="Group 8"/>
          <p:cNvGrpSpPr/>
          <p:nvPr/>
        </p:nvGrpSpPr>
        <p:grpSpPr>
          <a:xfrm>
            <a:off x="320211" y="5608276"/>
            <a:ext cx="1802413" cy="620870"/>
            <a:chOff x="0" y="0"/>
            <a:chExt cx="2224016" cy="766098"/>
          </a:xfrm>
        </p:grpSpPr>
        <p:sp>
          <p:nvSpPr>
            <p:cNvPr id="9" name="Freeform 9"/>
            <p:cNvSpPr/>
            <p:nvPr/>
          </p:nvSpPr>
          <p:spPr>
            <a:xfrm>
              <a:off x="0" y="0"/>
              <a:ext cx="2224017" cy="766099"/>
            </a:xfrm>
            <a:custGeom>
              <a:avLst/>
              <a:gdLst/>
              <a:ahLst/>
              <a:cxnLst/>
              <a:rect l="l" t="t" r="r" b="b"/>
              <a:pathLst>
                <a:path w="2224017" h="766099">
                  <a:moveTo>
                    <a:pt x="2099556" y="766098"/>
                  </a:moveTo>
                  <a:lnTo>
                    <a:pt x="124460" y="766098"/>
                  </a:lnTo>
                  <a:cubicBezTo>
                    <a:pt x="55880" y="766098"/>
                    <a:pt x="0" y="710218"/>
                    <a:pt x="0" y="641638"/>
                  </a:cubicBezTo>
                  <a:lnTo>
                    <a:pt x="0" y="124460"/>
                  </a:lnTo>
                  <a:cubicBezTo>
                    <a:pt x="0" y="55880"/>
                    <a:pt x="55880" y="0"/>
                    <a:pt x="124460" y="0"/>
                  </a:cubicBezTo>
                  <a:lnTo>
                    <a:pt x="2099557" y="0"/>
                  </a:lnTo>
                  <a:cubicBezTo>
                    <a:pt x="2168136" y="0"/>
                    <a:pt x="2224017" y="55880"/>
                    <a:pt x="2224017" y="124460"/>
                  </a:cubicBezTo>
                  <a:lnTo>
                    <a:pt x="2224017" y="641638"/>
                  </a:lnTo>
                  <a:cubicBezTo>
                    <a:pt x="2224017" y="710218"/>
                    <a:pt x="2168136" y="766099"/>
                    <a:pt x="2099557" y="766099"/>
                  </a:cubicBezTo>
                  <a:close/>
                </a:path>
              </a:pathLst>
            </a:custGeom>
            <a:solidFill>
              <a:srgbClr val="FFFFFF"/>
            </a:solidFill>
          </p:spPr>
          <p:txBody>
            <a:bodyPr/>
            <a:lstStyle/>
            <a:p>
              <a:endParaRPr lang="en-US">
                <a:solidFill>
                  <a:schemeClr val="accent5">
                    <a:lumMod val="60000"/>
                    <a:lumOff val="40000"/>
                  </a:schemeClr>
                </a:solidFill>
                <a:latin typeface="Comic Sans MS" panose="030F0902030302020204" pitchFamily="66" charset="0"/>
              </a:endParaRPr>
            </a:p>
          </p:txBody>
        </p:sp>
      </p:grpSp>
      <p:grpSp>
        <p:nvGrpSpPr>
          <p:cNvPr id="10" name="Group 10"/>
          <p:cNvGrpSpPr/>
          <p:nvPr/>
        </p:nvGrpSpPr>
        <p:grpSpPr>
          <a:xfrm>
            <a:off x="2404030" y="517734"/>
            <a:ext cx="2055584" cy="2831314"/>
            <a:chOff x="0" y="0"/>
            <a:chExt cx="2536406" cy="3493588"/>
          </a:xfrm>
          <a:solidFill>
            <a:schemeClr val="tx1">
              <a:lumMod val="95000"/>
              <a:lumOff val="5000"/>
            </a:schemeClr>
          </a:solidFill>
        </p:grpSpPr>
        <p:sp>
          <p:nvSpPr>
            <p:cNvPr id="11" name="Freeform 11"/>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sz="1539">
                <a:latin typeface="Comic Sans MS" panose="030F0902030302020204" pitchFamily="66" charset="0"/>
              </a:endParaRPr>
            </a:p>
          </p:txBody>
        </p:sp>
      </p:grpSp>
      <p:grpSp>
        <p:nvGrpSpPr>
          <p:cNvPr id="12" name="Group 12"/>
          <p:cNvGrpSpPr/>
          <p:nvPr/>
        </p:nvGrpSpPr>
        <p:grpSpPr>
          <a:xfrm>
            <a:off x="2530592" y="2614064"/>
            <a:ext cx="1802413" cy="620870"/>
            <a:chOff x="0" y="0"/>
            <a:chExt cx="2224016" cy="766098"/>
          </a:xfrm>
        </p:grpSpPr>
        <p:sp>
          <p:nvSpPr>
            <p:cNvPr id="13" name="Freeform 13"/>
            <p:cNvSpPr/>
            <p:nvPr/>
          </p:nvSpPr>
          <p:spPr>
            <a:xfrm>
              <a:off x="0" y="0"/>
              <a:ext cx="2224017" cy="766099"/>
            </a:xfrm>
            <a:custGeom>
              <a:avLst/>
              <a:gdLst/>
              <a:ahLst/>
              <a:cxnLst/>
              <a:rect l="l" t="t" r="r" b="b"/>
              <a:pathLst>
                <a:path w="2224017" h="766099">
                  <a:moveTo>
                    <a:pt x="2099556" y="766098"/>
                  </a:moveTo>
                  <a:lnTo>
                    <a:pt x="124460" y="766098"/>
                  </a:lnTo>
                  <a:cubicBezTo>
                    <a:pt x="55880" y="766098"/>
                    <a:pt x="0" y="710218"/>
                    <a:pt x="0" y="641638"/>
                  </a:cubicBezTo>
                  <a:lnTo>
                    <a:pt x="0" y="124460"/>
                  </a:lnTo>
                  <a:cubicBezTo>
                    <a:pt x="0" y="55880"/>
                    <a:pt x="55880" y="0"/>
                    <a:pt x="124460" y="0"/>
                  </a:cubicBezTo>
                  <a:lnTo>
                    <a:pt x="2099557" y="0"/>
                  </a:lnTo>
                  <a:cubicBezTo>
                    <a:pt x="2168136" y="0"/>
                    <a:pt x="2224017" y="55880"/>
                    <a:pt x="2224017" y="124460"/>
                  </a:cubicBezTo>
                  <a:lnTo>
                    <a:pt x="2224017" y="641638"/>
                  </a:lnTo>
                  <a:cubicBezTo>
                    <a:pt x="2224017" y="710218"/>
                    <a:pt x="2168136" y="766099"/>
                    <a:pt x="2099557" y="766099"/>
                  </a:cubicBezTo>
                  <a:close/>
                </a:path>
              </a:pathLst>
            </a:custGeom>
            <a:solidFill>
              <a:srgbClr val="FFFFFF"/>
            </a:solidFill>
          </p:spPr>
          <p:txBody>
            <a:bodyPr/>
            <a:lstStyle/>
            <a:p>
              <a:endParaRPr lang="en-US">
                <a:solidFill>
                  <a:schemeClr val="accent5">
                    <a:lumMod val="60000"/>
                    <a:lumOff val="40000"/>
                  </a:schemeClr>
                </a:solidFill>
                <a:latin typeface="Comic Sans MS" panose="030F0902030302020204" pitchFamily="66" charset="0"/>
              </a:endParaRPr>
            </a:p>
          </p:txBody>
        </p:sp>
      </p:grpSp>
      <p:grpSp>
        <p:nvGrpSpPr>
          <p:cNvPr id="14" name="Group 14"/>
          <p:cNvGrpSpPr/>
          <p:nvPr/>
        </p:nvGrpSpPr>
        <p:grpSpPr>
          <a:xfrm>
            <a:off x="2404008" y="3511946"/>
            <a:ext cx="2055584" cy="2831314"/>
            <a:chOff x="0" y="0"/>
            <a:chExt cx="2536406" cy="3493588"/>
          </a:xfrm>
          <a:solidFill>
            <a:schemeClr val="tx2"/>
          </a:solidFill>
        </p:grpSpPr>
        <p:sp>
          <p:nvSpPr>
            <p:cNvPr id="15" name="Freeform 15"/>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a:solidFill>
                  <a:schemeClr val="accent5">
                    <a:lumMod val="60000"/>
                    <a:lumOff val="40000"/>
                  </a:schemeClr>
                </a:solidFill>
                <a:latin typeface="Comic Sans MS" panose="030F0902030302020204" pitchFamily="66" charset="0"/>
              </a:endParaRPr>
            </a:p>
          </p:txBody>
        </p:sp>
      </p:grpSp>
      <p:sp>
        <p:nvSpPr>
          <p:cNvPr id="16" name="Freeform 16"/>
          <p:cNvSpPr/>
          <p:nvPr/>
        </p:nvSpPr>
        <p:spPr>
          <a:xfrm>
            <a:off x="2530570" y="3609684"/>
            <a:ext cx="1800372" cy="1841595"/>
          </a:xfrm>
          <a:custGeom>
            <a:avLst/>
            <a:gdLst/>
            <a:ahLst/>
            <a:cxnLst/>
            <a:rect l="l" t="t" r="r" b="b"/>
            <a:pathLst>
              <a:path w="2105435" h="2153643">
                <a:moveTo>
                  <a:pt x="0" y="0"/>
                </a:moveTo>
                <a:lnTo>
                  <a:pt x="2105435" y="0"/>
                </a:lnTo>
                <a:lnTo>
                  <a:pt x="2105435" y="2153643"/>
                </a:lnTo>
                <a:lnTo>
                  <a:pt x="0" y="2153643"/>
                </a:lnTo>
                <a:lnTo>
                  <a:pt x="0" y="0"/>
                </a:lnTo>
                <a:close/>
              </a:path>
            </a:pathLst>
          </a:custGeom>
          <a:blipFill>
            <a:blip r:embed="rId2">
              <a:extLst>
                <a:ext uri="{96DAC541-7B7A-43D3-8B79-37D633B846F1}">
                  <asvg:svgBlip xmlns:asvg="http://schemas.microsoft.com/office/drawing/2016/SVG/main" r:embed="rId3"/>
                </a:ext>
              </a:extLst>
            </a:blip>
            <a:stretch>
              <a:fillRect l="-24355" r="-27748"/>
            </a:stretch>
          </a:blipFill>
        </p:spPr>
        <p:txBody>
          <a:bodyPr/>
          <a:lstStyle/>
          <a:p>
            <a:endParaRPr lang="en-US">
              <a:solidFill>
                <a:schemeClr val="accent5">
                  <a:lumMod val="60000"/>
                  <a:lumOff val="40000"/>
                </a:schemeClr>
              </a:solidFill>
              <a:latin typeface="Comic Sans MS" panose="030F0902030302020204" pitchFamily="66" charset="0"/>
            </a:endParaRPr>
          </a:p>
        </p:txBody>
      </p:sp>
      <p:grpSp>
        <p:nvGrpSpPr>
          <p:cNvPr id="17" name="Group 17"/>
          <p:cNvGrpSpPr/>
          <p:nvPr/>
        </p:nvGrpSpPr>
        <p:grpSpPr>
          <a:xfrm>
            <a:off x="2530570" y="5608276"/>
            <a:ext cx="1802413" cy="620870"/>
            <a:chOff x="0" y="0"/>
            <a:chExt cx="2224016" cy="766098"/>
          </a:xfrm>
        </p:grpSpPr>
        <p:sp>
          <p:nvSpPr>
            <p:cNvPr id="18" name="Freeform 18"/>
            <p:cNvSpPr/>
            <p:nvPr/>
          </p:nvSpPr>
          <p:spPr>
            <a:xfrm>
              <a:off x="0" y="0"/>
              <a:ext cx="2224017" cy="766099"/>
            </a:xfrm>
            <a:custGeom>
              <a:avLst/>
              <a:gdLst/>
              <a:ahLst/>
              <a:cxnLst/>
              <a:rect l="l" t="t" r="r" b="b"/>
              <a:pathLst>
                <a:path w="2224017" h="766099">
                  <a:moveTo>
                    <a:pt x="2099556" y="766098"/>
                  </a:moveTo>
                  <a:lnTo>
                    <a:pt x="124460" y="766098"/>
                  </a:lnTo>
                  <a:cubicBezTo>
                    <a:pt x="55880" y="766098"/>
                    <a:pt x="0" y="710218"/>
                    <a:pt x="0" y="641638"/>
                  </a:cubicBezTo>
                  <a:lnTo>
                    <a:pt x="0" y="124460"/>
                  </a:lnTo>
                  <a:cubicBezTo>
                    <a:pt x="0" y="55880"/>
                    <a:pt x="55880" y="0"/>
                    <a:pt x="124460" y="0"/>
                  </a:cubicBezTo>
                  <a:lnTo>
                    <a:pt x="2099557" y="0"/>
                  </a:lnTo>
                  <a:cubicBezTo>
                    <a:pt x="2168136" y="0"/>
                    <a:pt x="2224017" y="55880"/>
                    <a:pt x="2224017" y="124460"/>
                  </a:cubicBezTo>
                  <a:lnTo>
                    <a:pt x="2224017" y="641638"/>
                  </a:lnTo>
                  <a:cubicBezTo>
                    <a:pt x="2224017" y="710218"/>
                    <a:pt x="2168136" y="766099"/>
                    <a:pt x="2099557" y="766099"/>
                  </a:cubicBezTo>
                  <a:close/>
                </a:path>
              </a:pathLst>
            </a:custGeom>
            <a:solidFill>
              <a:srgbClr val="FFFFFF"/>
            </a:solidFill>
          </p:spPr>
          <p:txBody>
            <a:bodyPr/>
            <a:lstStyle/>
            <a:p>
              <a:endParaRPr lang="en-US">
                <a:solidFill>
                  <a:schemeClr val="accent5">
                    <a:lumMod val="60000"/>
                    <a:lumOff val="40000"/>
                  </a:schemeClr>
                </a:solidFill>
                <a:latin typeface="Comic Sans MS" panose="030F0902030302020204" pitchFamily="66" charset="0"/>
              </a:endParaRPr>
            </a:p>
          </p:txBody>
        </p:sp>
      </p:grpSp>
      <p:grpSp>
        <p:nvGrpSpPr>
          <p:cNvPr id="19" name="Group 19"/>
          <p:cNvGrpSpPr/>
          <p:nvPr/>
        </p:nvGrpSpPr>
        <p:grpSpPr>
          <a:xfrm>
            <a:off x="4617980" y="517734"/>
            <a:ext cx="2055584" cy="2831314"/>
            <a:chOff x="0" y="0"/>
            <a:chExt cx="2536406" cy="3493588"/>
          </a:xfrm>
          <a:solidFill>
            <a:srgbClr val="FFC000"/>
          </a:solidFill>
        </p:grpSpPr>
        <p:sp>
          <p:nvSpPr>
            <p:cNvPr id="20" name="Freeform 20"/>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sz="1539">
                <a:latin typeface="Comic Sans MS" panose="030F0902030302020204" pitchFamily="66" charset="0"/>
              </a:endParaRPr>
            </a:p>
          </p:txBody>
        </p:sp>
      </p:grpSp>
      <p:grpSp>
        <p:nvGrpSpPr>
          <p:cNvPr id="21" name="Group 21"/>
          <p:cNvGrpSpPr/>
          <p:nvPr/>
        </p:nvGrpSpPr>
        <p:grpSpPr>
          <a:xfrm>
            <a:off x="4744543" y="2614064"/>
            <a:ext cx="1802413" cy="620870"/>
            <a:chOff x="0" y="0"/>
            <a:chExt cx="2224016" cy="766098"/>
          </a:xfrm>
        </p:grpSpPr>
        <p:sp>
          <p:nvSpPr>
            <p:cNvPr id="22" name="Freeform 22"/>
            <p:cNvSpPr/>
            <p:nvPr/>
          </p:nvSpPr>
          <p:spPr>
            <a:xfrm>
              <a:off x="0" y="0"/>
              <a:ext cx="2224017" cy="766099"/>
            </a:xfrm>
            <a:custGeom>
              <a:avLst/>
              <a:gdLst/>
              <a:ahLst/>
              <a:cxnLst/>
              <a:rect l="l" t="t" r="r" b="b"/>
              <a:pathLst>
                <a:path w="2224017" h="766099">
                  <a:moveTo>
                    <a:pt x="2099556" y="766098"/>
                  </a:moveTo>
                  <a:lnTo>
                    <a:pt x="124460" y="766098"/>
                  </a:lnTo>
                  <a:cubicBezTo>
                    <a:pt x="55880" y="766098"/>
                    <a:pt x="0" y="710218"/>
                    <a:pt x="0" y="641638"/>
                  </a:cubicBezTo>
                  <a:lnTo>
                    <a:pt x="0" y="124460"/>
                  </a:lnTo>
                  <a:cubicBezTo>
                    <a:pt x="0" y="55880"/>
                    <a:pt x="55880" y="0"/>
                    <a:pt x="124460" y="0"/>
                  </a:cubicBezTo>
                  <a:lnTo>
                    <a:pt x="2099557" y="0"/>
                  </a:lnTo>
                  <a:cubicBezTo>
                    <a:pt x="2168136" y="0"/>
                    <a:pt x="2224017" y="55880"/>
                    <a:pt x="2224017" y="124460"/>
                  </a:cubicBezTo>
                  <a:lnTo>
                    <a:pt x="2224017" y="641638"/>
                  </a:lnTo>
                  <a:cubicBezTo>
                    <a:pt x="2224017" y="710218"/>
                    <a:pt x="2168136" y="766099"/>
                    <a:pt x="2099557" y="766099"/>
                  </a:cubicBezTo>
                  <a:close/>
                </a:path>
              </a:pathLst>
            </a:custGeom>
            <a:solidFill>
              <a:srgbClr val="FFFFFF"/>
            </a:solidFill>
          </p:spPr>
          <p:txBody>
            <a:bodyPr/>
            <a:lstStyle/>
            <a:p>
              <a:endParaRPr lang="en-US">
                <a:solidFill>
                  <a:schemeClr val="accent5">
                    <a:lumMod val="60000"/>
                    <a:lumOff val="40000"/>
                  </a:schemeClr>
                </a:solidFill>
                <a:latin typeface="Comic Sans MS" panose="030F0902030302020204" pitchFamily="66" charset="0"/>
              </a:endParaRPr>
            </a:p>
          </p:txBody>
        </p:sp>
      </p:grpSp>
      <p:grpSp>
        <p:nvGrpSpPr>
          <p:cNvPr id="23" name="Group 23"/>
          <p:cNvGrpSpPr/>
          <p:nvPr/>
        </p:nvGrpSpPr>
        <p:grpSpPr>
          <a:xfrm>
            <a:off x="4617958" y="3511946"/>
            <a:ext cx="2055584" cy="2831314"/>
            <a:chOff x="0" y="0"/>
            <a:chExt cx="2536406" cy="3493588"/>
          </a:xfrm>
        </p:grpSpPr>
        <p:sp>
          <p:nvSpPr>
            <p:cNvPr id="24" name="Freeform 24"/>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solidFill>
              <a:srgbClr val="9E6F21"/>
            </a:solidFill>
          </p:spPr>
          <p:txBody>
            <a:bodyPr/>
            <a:lstStyle/>
            <a:p>
              <a:endParaRPr lang="en-US">
                <a:solidFill>
                  <a:schemeClr val="accent5">
                    <a:lumMod val="60000"/>
                    <a:lumOff val="40000"/>
                  </a:schemeClr>
                </a:solidFill>
                <a:latin typeface="Comic Sans MS" panose="030F0902030302020204" pitchFamily="66" charset="0"/>
              </a:endParaRPr>
            </a:p>
          </p:txBody>
        </p:sp>
      </p:grpSp>
      <p:sp>
        <p:nvSpPr>
          <p:cNvPr id="25" name="Freeform 25"/>
          <p:cNvSpPr/>
          <p:nvPr/>
        </p:nvSpPr>
        <p:spPr>
          <a:xfrm>
            <a:off x="4742807" y="3648237"/>
            <a:ext cx="1794891" cy="1820299"/>
          </a:xfrm>
          <a:custGeom>
            <a:avLst/>
            <a:gdLst/>
            <a:ahLst/>
            <a:cxnLst/>
            <a:rect l="l" t="t" r="r" b="b"/>
            <a:pathLst>
              <a:path w="2099025" h="2128738">
                <a:moveTo>
                  <a:pt x="0" y="0"/>
                </a:moveTo>
                <a:lnTo>
                  <a:pt x="2099025" y="0"/>
                </a:lnTo>
                <a:lnTo>
                  <a:pt x="2099025" y="2128738"/>
                </a:lnTo>
                <a:lnTo>
                  <a:pt x="0" y="2128738"/>
                </a:lnTo>
                <a:lnTo>
                  <a:pt x="0" y="0"/>
                </a:lnTo>
                <a:close/>
              </a:path>
            </a:pathLst>
          </a:custGeom>
          <a:blipFill>
            <a:blip r:embed="rId4">
              <a:extLst>
                <a:ext uri="{96DAC541-7B7A-43D3-8B79-37D633B846F1}">
                  <asvg:svgBlip xmlns:asvg="http://schemas.microsoft.com/office/drawing/2016/SVG/main" r:embed="rId5"/>
                </a:ext>
              </a:extLst>
            </a:blip>
            <a:stretch>
              <a:fillRect r="-50179" b="-3287"/>
            </a:stretch>
          </a:blipFill>
        </p:spPr>
        <p:txBody>
          <a:bodyPr/>
          <a:lstStyle/>
          <a:p>
            <a:endParaRPr lang="en-US">
              <a:solidFill>
                <a:schemeClr val="accent5">
                  <a:lumMod val="60000"/>
                  <a:lumOff val="40000"/>
                </a:schemeClr>
              </a:solidFill>
              <a:latin typeface="Comic Sans MS" panose="030F0902030302020204" pitchFamily="66" charset="0"/>
            </a:endParaRPr>
          </a:p>
        </p:txBody>
      </p:sp>
      <p:grpSp>
        <p:nvGrpSpPr>
          <p:cNvPr id="26" name="Group 26"/>
          <p:cNvGrpSpPr/>
          <p:nvPr/>
        </p:nvGrpSpPr>
        <p:grpSpPr>
          <a:xfrm>
            <a:off x="4744521" y="5608276"/>
            <a:ext cx="1802413" cy="620870"/>
            <a:chOff x="0" y="0"/>
            <a:chExt cx="2224016" cy="766098"/>
          </a:xfrm>
        </p:grpSpPr>
        <p:sp>
          <p:nvSpPr>
            <p:cNvPr id="27" name="Freeform 27"/>
            <p:cNvSpPr/>
            <p:nvPr/>
          </p:nvSpPr>
          <p:spPr>
            <a:xfrm>
              <a:off x="0" y="0"/>
              <a:ext cx="2224017" cy="766099"/>
            </a:xfrm>
            <a:custGeom>
              <a:avLst/>
              <a:gdLst/>
              <a:ahLst/>
              <a:cxnLst/>
              <a:rect l="l" t="t" r="r" b="b"/>
              <a:pathLst>
                <a:path w="2224017" h="766099">
                  <a:moveTo>
                    <a:pt x="2099556" y="766098"/>
                  </a:moveTo>
                  <a:lnTo>
                    <a:pt x="124460" y="766098"/>
                  </a:lnTo>
                  <a:cubicBezTo>
                    <a:pt x="55880" y="766098"/>
                    <a:pt x="0" y="710218"/>
                    <a:pt x="0" y="641638"/>
                  </a:cubicBezTo>
                  <a:lnTo>
                    <a:pt x="0" y="124460"/>
                  </a:lnTo>
                  <a:cubicBezTo>
                    <a:pt x="0" y="55880"/>
                    <a:pt x="55880" y="0"/>
                    <a:pt x="124460" y="0"/>
                  </a:cubicBezTo>
                  <a:lnTo>
                    <a:pt x="2099557" y="0"/>
                  </a:lnTo>
                  <a:cubicBezTo>
                    <a:pt x="2168136" y="0"/>
                    <a:pt x="2224017" y="55880"/>
                    <a:pt x="2224017" y="124460"/>
                  </a:cubicBezTo>
                  <a:lnTo>
                    <a:pt x="2224017" y="641638"/>
                  </a:lnTo>
                  <a:cubicBezTo>
                    <a:pt x="2224017" y="710218"/>
                    <a:pt x="2168136" y="766099"/>
                    <a:pt x="2099557" y="766099"/>
                  </a:cubicBezTo>
                  <a:close/>
                </a:path>
              </a:pathLst>
            </a:custGeom>
            <a:solidFill>
              <a:srgbClr val="FFFFFF"/>
            </a:solidFill>
          </p:spPr>
          <p:txBody>
            <a:bodyPr/>
            <a:lstStyle/>
            <a:p>
              <a:endParaRPr lang="en-US">
                <a:solidFill>
                  <a:schemeClr val="accent5">
                    <a:lumMod val="60000"/>
                    <a:lumOff val="40000"/>
                  </a:schemeClr>
                </a:solidFill>
                <a:latin typeface="Comic Sans MS" panose="030F0902030302020204" pitchFamily="66" charset="0"/>
              </a:endParaRPr>
            </a:p>
          </p:txBody>
        </p:sp>
      </p:grpSp>
      <p:grpSp>
        <p:nvGrpSpPr>
          <p:cNvPr id="28" name="Group 28"/>
          <p:cNvGrpSpPr/>
          <p:nvPr/>
        </p:nvGrpSpPr>
        <p:grpSpPr>
          <a:xfrm>
            <a:off x="6828339" y="517734"/>
            <a:ext cx="2055584" cy="2831314"/>
            <a:chOff x="0" y="0"/>
            <a:chExt cx="2536406" cy="3493588"/>
          </a:xfrm>
        </p:grpSpPr>
        <p:sp>
          <p:nvSpPr>
            <p:cNvPr id="29" name="Freeform 29"/>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solidFill>
              <a:srgbClr val="9E6F21"/>
            </a:solidFill>
          </p:spPr>
          <p:txBody>
            <a:bodyPr/>
            <a:lstStyle/>
            <a:p>
              <a:endParaRPr lang="en-US" sz="1539">
                <a:latin typeface="Comic Sans MS" panose="030F0902030302020204" pitchFamily="66" charset="0"/>
              </a:endParaRPr>
            </a:p>
          </p:txBody>
        </p:sp>
      </p:grpSp>
      <p:grpSp>
        <p:nvGrpSpPr>
          <p:cNvPr id="30" name="Group 30"/>
          <p:cNvGrpSpPr/>
          <p:nvPr/>
        </p:nvGrpSpPr>
        <p:grpSpPr>
          <a:xfrm>
            <a:off x="6954902" y="2614064"/>
            <a:ext cx="1802413" cy="620870"/>
            <a:chOff x="0" y="0"/>
            <a:chExt cx="2224016" cy="766098"/>
          </a:xfrm>
        </p:grpSpPr>
        <p:sp>
          <p:nvSpPr>
            <p:cNvPr id="31" name="Freeform 31"/>
            <p:cNvSpPr/>
            <p:nvPr/>
          </p:nvSpPr>
          <p:spPr>
            <a:xfrm>
              <a:off x="0" y="0"/>
              <a:ext cx="2224017" cy="766099"/>
            </a:xfrm>
            <a:custGeom>
              <a:avLst/>
              <a:gdLst/>
              <a:ahLst/>
              <a:cxnLst/>
              <a:rect l="l" t="t" r="r" b="b"/>
              <a:pathLst>
                <a:path w="2224017" h="766099">
                  <a:moveTo>
                    <a:pt x="2099556" y="766098"/>
                  </a:moveTo>
                  <a:lnTo>
                    <a:pt x="124460" y="766098"/>
                  </a:lnTo>
                  <a:cubicBezTo>
                    <a:pt x="55880" y="766098"/>
                    <a:pt x="0" y="710218"/>
                    <a:pt x="0" y="641638"/>
                  </a:cubicBezTo>
                  <a:lnTo>
                    <a:pt x="0" y="124460"/>
                  </a:lnTo>
                  <a:cubicBezTo>
                    <a:pt x="0" y="55880"/>
                    <a:pt x="55880" y="0"/>
                    <a:pt x="124460" y="0"/>
                  </a:cubicBezTo>
                  <a:lnTo>
                    <a:pt x="2099557" y="0"/>
                  </a:lnTo>
                  <a:cubicBezTo>
                    <a:pt x="2168136" y="0"/>
                    <a:pt x="2224017" y="55880"/>
                    <a:pt x="2224017" y="124460"/>
                  </a:cubicBezTo>
                  <a:lnTo>
                    <a:pt x="2224017" y="641638"/>
                  </a:lnTo>
                  <a:cubicBezTo>
                    <a:pt x="2224017" y="710218"/>
                    <a:pt x="2168136" y="766099"/>
                    <a:pt x="2099557" y="766099"/>
                  </a:cubicBezTo>
                  <a:close/>
                </a:path>
              </a:pathLst>
            </a:custGeom>
            <a:solidFill>
              <a:srgbClr val="FFFFFF"/>
            </a:solidFill>
          </p:spPr>
          <p:txBody>
            <a:bodyPr/>
            <a:lstStyle/>
            <a:p>
              <a:endParaRPr lang="en-US">
                <a:solidFill>
                  <a:schemeClr val="accent5">
                    <a:lumMod val="60000"/>
                    <a:lumOff val="40000"/>
                  </a:schemeClr>
                </a:solidFill>
                <a:latin typeface="Comic Sans MS" panose="030F0902030302020204" pitchFamily="66" charset="0"/>
              </a:endParaRPr>
            </a:p>
          </p:txBody>
        </p:sp>
      </p:grpSp>
      <p:grpSp>
        <p:nvGrpSpPr>
          <p:cNvPr id="32" name="Group 32"/>
          <p:cNvGrpSpPr/>
          <p:nvPr/>
        </p:nvGrpSpPr>
        <p:grpSpPr>
          <a:xfrm>
            <a:off x="193649" y="492562"/>
            <a:ext cx="2055584" cy="2831314"/>
            <a:chOff x="0" y="0"/>
            <a:chExt cx="2536406" cy="3493588"/>
          </a:xfrm>
          <a:solidFill>
            <a:srgbClr val="92D050"/>
          </a:solidFill>
        </p:grpSpPr>
        <p:sp>
          <p:nvSpPr>
            <p:cNvPr id="33" name="Freeform 33"/>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sz="1539">
                <a:latin typeface="Comic Sans MS" panose="030F0902030302020204" pitchFamily="66" charset="0"/>
              </a:endParaRPr>
            </a:p>
          </p:txBody>
        </p:sp>
      </p:grpSp>
      <p:sp>
        <p:nvSpPr>
          <p:cNvPr id="34" name="Freeform 34"/>
          <p:cNvSpPr/>
          <p:nvPr/>
        </p:nvSpPr>
        <p:spPr>
          <a:xfrm>
            <a:off x="318454" y="628854"/>
            <a:ext cx="1804171" cy="1841595"/>
          </a:xfrm>
          <a:custGeom>
            <a:avLst/>
            <a:gdLst/>
            <a:ahLst/>
            <a:cxnLst/>
            <a:rect l="l" t="t" r="r" b="b"/>
            <a:pathLst>
              <a:path w="2109878" h="2153643">
                <a:moveTo>
                  <a:pt x="0" y="0"/>
                </a:moveTo>
                <a:lnTo>
                  <a:pt x="2109878" y="0"/>
                </a:lnTo>
                <a:lnTo>
                  <a:pt x="2109878" y="2153643"/>
                </a:lnTo>
                <a:lnTo>
                  <a:pt x="0" y="2153643"/>
                </a:lnTo>
                <a:lnTo>
                  <a:pt x="0" y="0"/>
                </a:lnTo>
                <a:close/>
              </a:path>
            </a:pathLst>
          </a:custGeom>
          <a:blipFill>
            <a:blip r:embed="rId6"/>
            <a:stretch>
              <a:fillRect r="-56435"/>
            </a:stretch>
          </a:blipFill>
        </p:spPr>
        <p:txBody>
          <a:bodyPr/>
          <a:lstStyle/>
          <a:p>
            <a:endParaRPr lang="en-US" sz="1539">
              <a:latin typeface="Comic Sans MS" panose="030F0902030302020204" pitchFamily="66" charset="0"/>
            </a:endParaRPr>
          </a:p>
        </p:txBody>
      </p:sp>
      <p:grpSp>
        <p:nvGrpSpPr>
          <p:cNvPr id="35" name="Group 35"/>
          <p:cNvGrpSpPr/>
          <p:nvPr/>
        </p:nvGrpSpPr>
        <p:grpSpPr>
          <a:xfrm>
            <a:off x="320212" y="2588892"/>
            <a:ext cx="1802413" cy="620870"/>
            <a:chOff x="0" y="0"/>
            <a:chExt cx="2224016" cy="766098"/>
          </a:xfrm>
        </p:grpSpPr>
        <p:sp>
          <p:nvSpPr>
            <p:cNvPr id="36" name="Freeform 36"/>
            <p:cNvSpPr/>
            <p:nvPr/>
          </p:nvSpPr>
          <p:spPr>
            <a:xfrm>
              <a:off x="0" y="0"/>
              <a:ext cx="2224017" cy="766099"/>
            </a:xfrm>
            <a:custGeom>
              <a:avLst/>
              <a:gdLst/>
              <a:ahLst/>
              <a:cxnLst/>
              <a:rect l="l" t="t" r="r" b="b"/>
              <a:pathLst>
                <a:path w="2224017" h="766099">
                  <a:moveTo>
                    <a:pt x="2099556" y="766098"/>
                  </a:moveTo>
                  <a:lnTo>
                    <a:pt x="124460" y="766098"/>
                  </a:lnTo>
                  <a:cubicBezTo>
                    <a:pt x="55880" y="766098"/>
                    <a:pt x="0" y="710218"/>
                    <a:pt x="0" y="641638"/>
                  </a:cubicBezTo>
                  <a:lnTo>
                    <a:pt x="0" y="124460"/>
                  </a:lnTo>
                  <a:cubicBezTo>
                    <a:pt x="0" y="55880"/>
                    <a:pt x="55880" y="0"/>
                    <a:pt x="124460" y="0"/>
                  </a:cubicBezTo>
                  <a:lnTo>
                    <a:pt x="2099557" y="0"/>
                  </a:lnTo>
                  <a:cubicBezTo>
                    <a:pt x="2168136" y="0"/>
                    <a:pt x="2224017" y="55880"/>
                    <a:pt x="2224017" y="124460"/>
                  </a:cubicBezTo>
                  <a:lnTo>
                    <a:pt x="2224017" y="641638"/>
                  </a:lnTo>
                  <a:cubicBezTo>
                    <a:pt x="2224017" y="710218"/>
                    <a:pt x="2168136" y="766099"/>
                    <a:pt x="2099557" y="766099"/>
                  </a:cubicBezTo>
                  <a:close/>
                </a:path>
              </a:pathLst>
            </a:custGeom>
            <a:solidFill>
              <a:srgbClr val="FFFFFF"/>
            </a:solidFill>
          </p:spPr>
          <p:txBody>
            <a:bodyPr/>
            <a:lstStyle/>
            <a:p>
              <a:endParaRPr lang="en-US">
                <a:solidFill>
                  <a:schemeClr val="accent5">
                    <a:lumMod val="60000"/>
                    <a:lumOff val="40000"/>
                  </a:schemeClr>
                </a:solidFill>
                <a:latin typeface="Comic Sans MS" panose="030F0902030302020204" pitchFamily="66" charset="0"/>
              </a:endParaRPr>
            </a:p>
          </p:txBody>
        </p:sp>
      </p:grpSp>
      <p:sp>
        <p:nvSpPr>
          <p:cNvPr id="37" name="Freeform 37"/>
          <p:cNvSpPr/>
          <p:nvPr/>
        </p:nvSpPr>
        <p:spPr>
          <a:xfrm>
            <a:off x="4742807" y="631185"/>
            <a:ext cx="1802338" cy="1841595"/>
          </a:xfrm>
          <a:custGeom>
            <a:avLst/>
            <a:gdLst/>
            <a:ahLst/>
            <a:cxnLst/>
            <a:rect l="l" t="t" r="r" b="b"/>
            <a:pathLst>
              <a:path w="2107734" h="2153643">
                <a:moveTo>
                  <a:pt x="0" y="0"/>
                </a:moveTo>
                <a:lnTo>
                  <a:pt x="2107735" y="0"/>
                </a:lnTo>
                <a:lnTo>
                  <a:pt x="2107735" y="2153643"/>
                </a:lnTo>
                <a:lnTo>
                  <a:pt x="0" y="2153643"/>
                </a:lnTo>
                <a:lnTo>
                  <a:pt x="0" y="0"/>
                </a:lnTo>
                <a:close/>
              </a:path>
            </a:pathLst>
          </a:custGeom>
          <a:blipFill>
            <a:blip r:embed="rId7"/>
            <a:stretch>
              <a:fillRect r="-42408"/>
            </a:stretch>
          </a:blipFill>
        </p:spPr>
        <p:txBody>
          <a:bodyPr/>
          <a:lstStyle/>
          <a:p>
            <a:endParaRPr lang="en-US" sz="1539">
              <a:latin typeface="Comic Sans MS" panose="030F0902030302020204" pitchFamily="66" charset="0"/>
            </a:endParaRPr>
          </a:p>
        </p:txBody>
      </p:sp>
      <p:sp>
        <p:nvSpPr>
          <p:cNvPr id="38" name="Freeform 38"/>
          <p:cNvSpPr/>
          <p:nvPr/>
        </p:nvSpPr>
        <p:spPr>
          <a:xfrm>
            <a:off x="2532399" y="631185"/>
            <a:ext cx="1802435" cy="1841595"/>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8"/>
            <a:stretch>
              <a:fillRect l="-2747" r="-65784"/>
            </a:stretch>
          </a:blipFill>
        </p:spPr>
        <p:txBody>
          <a:bodyPr/>
          <a:lstStyle/>
          <a:p>
            <a:endParaRPr lang="en-US" sz="1539">
              <a:latin typeface="Comic Sans MS" panose="030F0902030302020204" pitchFamily="66" charset="0"/>
            </a:endParaRPr>
          </a:p>
        </p:txBody>
      </p:sp>
      <p:sp>
        <p:nvSpPr>
          <p:cNvPr id="39" name="Freeform 39"/>
          <p:cNvSpPr/>
          <p:nvPr/>
        </p:nvSpPr>
        <p:spPr>
          <a:xfrm>
            <a:off x="6970580" y="654025"/>
            <a:ext cx="1802435" cy="1841595"/>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9"/>
            <a:stretch>
              <a:fillRect l="-33797" b="-3452"/>
            </a:stretch>
          </a:blipFill>
        </p:spPr>
        <p:txBody>
          <a:bodyPr/>
          <a:lstStyle/>
          <a:p>
            <a:endParaRPr lang="en-US" sz="1539">
              <a:latin typeface="Comic Sans MS" panose="030F0902030302020204" pitchFamily="66" charset="0"/>
            </a:endParaRPr>
          </a:p>
        </p:txBody>
      </p:sp>
      <p:sp>
        <p:nvSpPr>
          <p:cNvPr id="40" name="Freeform 40"/>
          <p:cNvSpPr/>
          <p:nvPr/>
        </p:nvSpPr>
        <p:spPr>
          <a:xfrm>
            <a:off x="294513" y="3648238"/>
            <a:ext cx="1853810" cy="1803042"/>
          </a:xfrm>
          <a:custGeom>
            <a:avLst/>
            <a:gdLst/>
            <a:ahLst/>
            <a:cxnLst/>
            <a:rect l="l" t="t" r="r" b="b"/>
            <a:pathLst>
              <a:path w="2167928" h="2108557">
                <a:moveTo>
                  <a:pt x="0" y="0"/>
                </a:moveTo>
                <a:lnTo>
                  <a:pt x="2167928" y="0"/>
                </a:lnTo>
                <a:lnTo>
                  <a:pt x="2167928" y="2108557"/>
                </a:lnTo>
                <a:lnTo>
                  <a:pt x="0" y="2108557"/>
                </a:lnTo>
                <a:lnTo>
                  <a:pt x="0" y="0"/>
                </a:lnTo>
                <a:close/>
              </a:path>
            </a:pathLst>
          </a:custGeom>
          <a:blipFill>
            <a:blip r:embed="rId10">
              <a:extLst>
                <a:ext uri="{96DAC541-7B7A-43D3-8B79-37D633B846F1}">
                  <asvg:svgBlip xmlns:asvg="http://schemas.microsoft.com/office/drawing/2016/SVG/main" r:embed="rId11"/>
                </a:ext>
              </a:extLst>
            </a:blip>
            <a:stretch>
              <a:fillRect l="-17798" r="-22905"/>
            </a:stretch>
          </a:blipFill>
        </p:spPr>
        <p:txBody>
          <a:bodyPr/>
          <a:lstStyle/>
          <a:p>
            <a:endParaRPr lang="en-US">
              <a:solidFill>
                <a:schemeClr val="accent5">
                  <a:lumMod val="60000"/>
                  <a:lumOff val="40000"/>
                </a:schemeClr>
              </a:solidFill>
              <a:latin typeface="Comic Sans MS" panose="030F0902030302020204" pitchFamily="66" charset="0"/>
            </a:endParaRPr>
          </a:p>
        </p:txBody>
      </p:sp>
      <p:sp>
        <p:nvSpPr>
          <p:cNvPr id="42" name="TextBox 42"/>
          <p:cNvSpPr txBox="1"/>
          <p:nvPr/>
        </p:nvSpPr>
        <p:spPr>
          <a:xfrm>
            <a:off x="351610" y="5681880"/>
            <a:ext cx="1771036" cy="365678"/>
          </a:xfrm>
          <a:prstGeom prst="rect">
            <a:avLst/>
          </a:prstGeom>
        </p:spPr>
        <p:txBody>
          <a:bodyPr lIns="0" tIns="0" rIns="0" bIns="0" rtlCol="0" anchor="t">
            <a:spAutoFit/>
          </a:bodyPr>
          <a:lstStyle/>
          <a:p>
            <a:pPr algn="ctr">
              <a:lnSpc>
                <a:spcPts val="3231"/>
              </a:lnSpc>
            </a:pPr>
            <a:r>
              <a:rPr lang="en-US" err="1">
                <a:solidFill>
                  <a:schemeClr val="accent5">
                    <a:lumMod val="60000"/>
                    <a:lumOff val="40000"/>
                  </a:schemeClr>
                </a:solidFill>
                <a:latin typeface="Comic Sans MS" panose="030F0902030302020204" pitchFamily="66" charset="0"/>
                <a:ea typeface="Libra Sans"/>
                <a:cs typeface="Libra Sans"/>
                <a:sym typeface="Libra Sans"/>
              </a:rPr>
              <a:t>ystafell</a:t>
            </a:r>
            <a:r>
              <a:rPr lang="en-US">
                <a:solidFill>
                  <a:schemeClr val="accent5">
                    <a:lumMod val="60000"/>
                    <a:lumOff val="40000"/>
                  </a:schemeClr>
                </a:solidFill>
                <a:latin typeface="Comic Sans MS" panose="030F0902030302020204" pitchFamily="66" charset="0"/>
                <a:ea typeface="Libra Sans"/>
                <a:cs typeface="Libra Sans"/>
                <a:sym typeface="Libra Sans"/>
              </a:rPr>
              <a:t> </a:t>
            </a:r>
            <a:r>
              <a:rPr lang="en-US" err="1">
                <a:solidFill>
                  <a:schemeClr val="accent5">
                    <a:lumMod val="60000"/>
                    <a:lumOff val="40000"/>
                  </a:schemeClr>
                </a:solidFill>
                <a:latin typeface="Comic Sans MS" panose="030F0902030302020204" pitchFamily="66" charset="0"/>
                <a:ea typeface="Libra Sans"/>
                <a:cs typeface="Libra Sans"/>
                <a:sym typeface="Libra Sans"/>
              </a:rPr>
              <a:t>ymolchi</a:t>
            </a:r>
            <a:endParaRPr lang="en-US">
              <a:solidFill>
                <a:schemeClr val="accent5">
                  <a:lumMod val="60000"/>
                  <a:lumOff val="40000"/>
                </a:schemeClr>
              </a:solidFill>
              <a:latin typeface="Comic Sans MS" panose="030F0902030302020204" pitchFamily="66" charset="0"/>
              <a:ea typeface="Libra Sans"/>
              <a:cs typeface="Libra Sans"/>
              <a:sym typeface="Libra Sans"/>
            </a:endParaRPr>
          </a:p>
        </p:txBody>
      </p:sp>
      <p:sp>
        <p:nvSpPr>
          <p:cNvPr id="43" name="TextBox 43"/>
          <p:cNvSpPr txBox="1"/>
          <p:nvPr/>
        </p:nvSpPr>
        <p:spPr>
          <a:xfrm>
            <a:off x="2561992" y="2687667"/>
            <a:ext cx="1771036" cy="365678"/>
          </a:xfrm>
          <a:prstGeom prst="rect">
            <a:avLst/>
          </a:prstGeom>
        </p:spPr>
        <p:txBody>
          <a:bodyPr lIns="0" tIns="0" rIns="0" bIns="0" rtlCol="0" anchor="t">
            <a:spAutoFit/>
          </a:bodyPr>
          <a:lstStyle/>
          <a:p>
            <a:pPr algn="ctr">
              <a:lnSpc>
                <a:spcPts val="3231"/>
              </a:lnSpc>
            </a:pPr>
            <a:r>
              <a:rPr lang="en-US" err="1">
                <a:solidFill>
                  <a:schemeClr val="accent5">
                    <a:lumMod val="60000"/>
                    <a:lumOff val="40000"/>
                  </a:schemeClr>
                </a:solidFill>
                <a:latin typeface="Comic Sans MS" panose="030F0902030302020204" pitchFamily="66" charset="0"/>
                <a:ea typeface="Libra Sans"/>
                <a:cs typeface="Libra Sans"/>
                <a:sym typeface="Libra Sans"/>
              </a:rPr>
              <a:t>cegin</a:t>
            </a:r>
            <a:endParaRPr lang="en-US">
              <a:solidFill>
                <a:schemeClr val="accent5">
                  <a:lumMod val="60000"/>
                  <a:lumOff val="40000"/>
                </a:schemeClr>
              </a:solidFill>
              <a:latin typeface="Comic Sans MS" panose="030F0902030302020204" pitchFamily="66" charset="0"/>
              <a:ea typeface="Libra Sans"/>
              <a:cs typeface="Libra Sans"/>
              <a:sym typeface="Libra Sans"/>
            </a:endParaRPr>
          </a:p>
        </p:txBody>
      </p:sp>
      <p:sp>
        <p:nvSpPr>
          <p:cNvPr id="44" name="TextBox 44"/>
          <p:cNvSpPr txBox="1"/>
          <p:nvPr/>
        </p:nvSpPr>
        <p:spPr>
          <a:xfrm>
            <a:off x="2561969" y="5681880"/>
            <a:ext cx="1771036" cy="365678"/>
          </a:xfrm>
          <a:prstGeom prst="rect">
            <a:avLst/>
          </a:prstGeom>
        </p:spPr>
        <p:txBody>
          <a:bodyPr lIns="0" tIns="0" rIns="0" bIns="0" rtlCol="0" anchor="t">
            <a:spAutoFit/>
          </a:bodyPr>
          <a:lstStyle/>
          <a:p>
            <a:pPr algn="ctr">
              <a:lnSpc>
                <a:spcPts val="3231"/>
              </a:lnSpc>
            </a:pPr>
            <a:r>
              <a:rPr lang="en-US" err="1">
                <a:solidFill>
                  <a:srgbClr val="0070C0"/>
                </a:solidFill>
                <a:latin typeface="Comic Sans MS" panose="030F0902030302020204" pitchFamily="66" charset="0"/>
                <a:ea typeface="Libra Sans"/>
                <a:cs typeface="Libra Sans"/>
                <a:sym typeface="Libra Sans"/>
              </a:rPr>
              <a:t>garej</a:t>
            </a:r>
            <a:endParaRPr lang="en-US">
              <a:solidFill>
                <a:srgbClr val="0070C0"/>
              </a:solidFill>
              <a:latin typeface="Comic Sans MS" panose="030F0902030302020204" pitchFamily="66" charset="0"/>
              <a:ea typeface="Libra Sans"/>
              <a:cs typeface="Libra Sans"/>
              <a:sym typeface="Libra Sans"/>
            </a:endParaRPr>
          </a:p>
        </p:txBody>
      </p:sp>
      <p:sp>
        <p:nvSpPr>
          <p:cNvPr id="45" name="TextBox 45"/>
          <p:cNvSpPr txBox="1"/>
          <p:nvPr/>
        </p:nvSpPr>
        <p:spPr>
          <a:xfrm>
            <a:off x="4775942" y="2687667"/>
            <a:ext cx="1771036" cy="365678"/>
          </a:xfrm>
          <a:prstGeom prst="rect">
            <a:avLst/>
          </a:prstGeom>
        </p:spPr>
        <p:txBody>
          <a:bodyPr lIns="0" tIns="0" rIns="0" bIns="0" rtlCol="0" anchor="t">
            <a:spAutoFit/>
          </a:bodyPr>
          <a:lstStyle/>
          <a:p>
            <a:pPr algn="ctr">
              <a:lnSpc>
                <a:spcPts val="3231"/>
              </a:lnSpc>
            </a:pPr>
            <a:r>
              <a:rPr lang="en-US" err="1">
                <a:solidFill>
                  <a:schemeClr val="accent5">
                    <a:lumMod val="60000"/>
                    <a:lumOff val="40000"/>
                  </a:schemeClr>
                </a:solidFill>
                <a:latin typeface="Comic Sans MS" panose="030F0902030302020204" pitchFamily="66" charset="0"/>
                <a:ea typeface="Libra Sans"/>
                <a:cs typeface="Libra Sans"/>
                <a:sym typeface="Libra Sans"/>
              </a:rPr>
              <a:t>lolfa</a:t>
            </a:r>
            <a:endParaRPr lang="en-US">
              <a:solidFill>
                <a:schemeClr val="accent5">
                  <a:lumMod val="60000"/>
                  <a:lumOff val="40000"/>
                </a:schemeClr>
              </a:solidFill>
              <a:latin typeface="Comic Sans MS" panose="030F0902030302020204" pitchFamily="66" charset="0"/>
              <a:ea typeface="Libra Sans"/>
              <a:cs typeface="Libra Sans"/>
              <a:sym typeface="Libra Sans"/>
            </a:endParaRPr>
          </a:p>
        </p:txBody>
      </p:sp>
      <p:sp>
        <p:nvSpPr>
          <p:cNvPr id="46" name="TextBox 46"/>
          <p:cNvSpPr txBox="1"/>
          <p:nvPr/>
        </p:nvSpPr>
        <p:spPr>
          <a:xfrm>
            <a:off x="4775921" y="5679251"/>
            <a:ext cx="1771036" cy="365678"/>
          </a:xfrm>
          <a:prstGeom prst="rect">
            <a:avLst/>
          </a:prstGeom>
        </p:spPr>
        <p:txBody>
          <a:bodyPr lIns="0" tIns="0" rIns="0" bIns="0" rtlCol="0" anchor="t">
            <a:spAutoFit/>
          </a:bodyPr>
          <a:lstStyle/>
          <a:p>
            <a:pPr algn="ctr">
              <a:lnSpc>
                <a:spcPts val="3231"/>
              </a:lnSpc>
            </a:pPr>
            <a:r>
              <a:rPr lang="en-US" dirty="0" err="1">
                <a:solidFill>
                  <a:schemeClr val="accent5">
                    <a:lumMod val="60000"/>
                    <a:lumOff val="40000"/>
                  </a:schemeClr>
                </a:solidFill>
                <a:latin typeface="Comic Sans MS" panose="030F0902030302020204" pitchFamily="66" charset="0"/>
                <a:ea typeface="Libra Sans"/>
                <a:cs typeface="Libra Sans"/>
                <a:sym typeface="Libra Sans"/>
              </a:rPr>
              <a:t>ystafell</a:t>
            </a:r>
            <a:r>
              <a:rPr lang="en-US" dirty="0">
                <a:solidFill>
                  <a:schemeClr val="accent5">
                    <a:lumMod val="60000"/>
                    <a:lumOff val="40000"/>
                  </a:schemeClr>
                </a:solidFill>
                <a:latin typeface="Comic Sans MS" panose="030F0902030302020204" pitchFamily="66" charset="0"/>
                <a:ea typeface="Libra Sans"/>
                <a:cs typeface="Libra Sans"/>
                <a:sym typeface="Libra Sans"/>
              </a:rPr>
              <a:t> </a:t>
            </a:r>
            <a:r>
              <a:rPr lang="en-US" dirty="0" err="1">
                <a:solidFill>
                  <a:srgbClr val="FF0000"/>
                </a:solidFill>
                <a:latin typeface="Comic Sans MS" panose="030F0902030302020204" pitchFamily="66" charset="0"/>
                <a:ea typeface="Libra Sans"/>
                <a:cs typeface="Libra Sans"/>
                <a:sym typeface="Libra Sans"/>
              </a:rPr>
              <a:t>f</a:t>
            </a:r>
            <a:r>
              <a:rPr lang="en-US" dirty="0" err="1">
                <a:solidFill>
                  <a:schemeClr val="accent5">
                    <a:lumMod val="60000"/>
                    <a:lumOff val="40000"/>
                  </a:schemeClr>
                </a:solidFill>
                <a:latin typeface="Comic Sans MS" panose="030F0902030302020204" pitchFamily="66" charset="0"/>
                <a:ea typeface="Libra Sans"/>
                <a:cs typeface="Libra Sans"/>
                <a:sym typeface="Libra Sans"/>
              </a:rPr>
              <a:t>wyta</a:t>
            </a:r>
            <a:endParaRPr lang="en-US" dirty="0">
              <a:solidFill>
                <a:schemeClr val="accent5">
                  <a:lumMod val="60000"/>
                  <a:lumOff val="40000"/>
                </a:schemeClr>
              </a:solidFill>
              <a:latin typeface="Comic Sans MS" panose="030F0902030302020204" pitchFamily="66" charset="0"/>
              <a:ea typeface="Libra Sans"/>
              <a:cs typeface="Libra Sans"/>
              <a:sym typeface="Libra Sans"/>
            </a:endParaRPr>
          </a:p>
        </p:txBody>
      </p:sp>
      <p:sp>
        <p:nvSpPr>
          <p:cNvPr id="47" name="TextBox 47"/>
          <p:cNvSpPr txBox="1"/>
          <p:nvPr/>
        </p:nvSpPr>
        <p:spPr>
          <a:xfrm>
            <a:off x="6986302" y="2687667"/>
            <a:ext cx="1771036" cy="365678"/>
          </a:xfrm>
          <a:prstGeom prst="rect">
            <a:avLst/>
          </a:prstGeom>
        </p:spPr>
        <p:txBody>
          <a:bodyPr lIns="0" tIns="0" rIns="0" bIns="0" rtlCol="0" anchor="t">
            <a:spAutoFit/>
          </a:bodyPr>
          <a:lstStyle/>
          <a:p>
            <a:pPr algn="ctr">
              <a:lnSpc>
                <a:spcPts val="3231"/>
              </a:lnSpc>
            </a:pPr>
            <a:r>
              <a:rPr lang="en-US" dirty="0" err="1">
                <a:solidFill>
                  <a:schemeClr val="accent5">
                    <a:lumMod val="60000"/>
                    <a:lumOff val="40000"/>
                  </a:schemeClr>
                </a:solidFill>
                <a:latin typeface="Comic Sans MS" panose="030F0902030302020204" pitchFamily="66" charset="0"/>
                <a:ea typeface="Libra Sans"/>
                <a:cs typeface="Libra Sans"/>
                <a:sym typeface="Libra Sans"/>
              </a:rPr>
              <a:t>ystafell</a:t>
            </a:r>
            <a:r>
              <a:rPr lang="en-US" dirty="0">
                <a:solidFill>
                  <a:schemeClr val="accent5">
                    <a:lumMod val="60000"/>
                    <a:lumOff val="40000"/>
                  </a:schemeClr>
                </a:solidFill>
                <a:latin typeface="Comic Sans MS" panose="030F0902030302020204" pitchFamily="66" charset="0"/>
                <a:ea typeface="Libra Sans"/>
                <a:cs typeface="Libra Sans"/>
                <a:sym typeface="Libra Sans"/>
              </a:rPr>
              <a:t> </a:t>
            </a:r>
            <a:r>
              <a:rPr lang="en-US" dirty="0">
                <a:solidFill>
                  <a:srgbClr val="FF0000"/>
                </a:solidFill>
                <a:latin typeface="Comic Sans MS" panose="030F0902030302020204" pitchFamily="66" charset="0"/>
                <a:ea typeface="Libra Sans"/>
                <a:cs typeface="Libra Sans"/>
                <a:sym typeface="Libra Sans"/>
              </a:rPr>
              <a:t>_</a:t>
            </a:r>
            <a:r>
              <a:rPr lang="en-US" dirty="0" err="1">
                <a:solidFill>
                  <a:schemeClr val="accent5">
                    <a:lumMod val="60000"/>
                    <a:lumOff val="40000"/>
                  </a:schemeClr>
                </a:solidFill>
                <a:latin typeface="Comic Sans MS" panose="030F0902030302020204" pitchFamily="66" charset="0"/>
                <a:ea typeface="Libra Sans"/>
                <a:cs typeface="Libra Sans"/>
                <a:sym typeface="Libra Sans"/>
              </a:rPr>
              <a:t>wely</a:t>
            </a:r>
            <a:endParaRPr lang="en-US" dirty="0">
              <a:solidFill>
                <a:schemeClr val="accent5">
                  <a:lumMod val="60000"/>
                  <a:lumOff val="40000"/>
                </a:schemeClr>
              </a:solidFill>
              <a:latin typeface="Comic Sans MS" panose="030F0902030302020204" pitchFamily="66" charset="0"/>
              <a:ea typeface="Libra Sans"/>
              <a:cs typeface="Libra Sans"/>
              <a:sym typeface="Libra Sans"/>
            </a:endParaRPr>
          </a:p>
        </p:txBody>
      </p:sp>
      <p:sp>
        <p:nvSpPr>
          <p:cNvPr id="48" name="TextBox 48"/>
          <p:cNvSpPr txBox="1"/>
          <p:nvPr/>
        </p:nvSpPr>
        <p:spPr>
          <a:xfrm>
            <a:off x="351611" y="2659867"/>
            <a:ext cx="1771036" cy="365678"/>
          </a:xfrm>
          <a:prstGeom prst="rect">
            <a:avLst/>
          </a:prstGeom>
        </p:spPr>
        <p:txBody>
          <a:bodyPr lIns="0" tIns="0" rIns="0" bIns="0" rtlCol="0" anchor="t">
            <a:spAutoFit/>
          </a:bodyPr>
          <a:lstStyle/>
          <a:p>
            <a:pPr algn="ctr">
              <a:lnSpc>
                <a:spcPts val="3231"/>
              </a:lnSpc>
            </a:pPr>
            <a:r>
              <a:rPr lang="en-US" err="1">
                <a:solidFill>
                  <a:schemeClr val="accent5">
                    <a:lumMod val="60000"/>
                    <a:lumOff val="40000"/>
                  </a:schemeClr>
                </a:solidFill>
                <a:latin typeface="Comic Sans MS" panose="030F0902030302020204" pitchFamily="66" charset="0"/>
                <a:ea typeface="Libra Sans"/>
                <a:cs typeface="Libra Sans"/>
                <a:sym typeface="Libra Sans"/>
              </a:rPr>
              <a:t>gardd</a:t>
            </a:r>
            <a:endParaRPr lang="en-US">
              <a:solidFill>
                <a:schemeClr val="accent5">
                  <a:lumMod val="60000"/>
                  <a:lumOff val="40000"/>
                </a:schemeClr>
              </a:solidFill>
              <a:latin typeface="Comic Sans MS" panose="030F0902030302020204" pitchFamily="66" charset="0"/>
              <a:ea typeface="Libra Sans"/>
              <a:cs typeface="Libra Sans"/>
              <a:sym typeface="Libra Sans"/>
            </a:endParaRPr>
          </a:p>
        </p:txBody>
      </p:sp>
    </p:spTree>
    <p:extLst>
      <p:ext uri="{BB962C8B-B14F-4D97-AF65-F5344CB8AC3E}">
        <p14:creationId xmlns:p14="http://schemas.microsoft.com/office/powerpoint/2010/main" val="1963016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A1CBE-F6B8-4C16-461E-A92AB548DB44}"/>
            </a:ext>
          </a:extLst>
        </p:cNvPr>
        <p:cNvGrpSpPr/>
        <p:nvPr/>
      </p:nvGrpSpPr>
      <p:grpSpPr>
        <a:xfrm>
          <a:off x="0" y="0"/>
          <a:ext cx="0" cy="0"/>
          <a:chOff x="0" y="0"/>
          <a:chExt cx="0" cy="0"/>
        </a:xfrm>
      </p:grpSpPr>
      <p:pic>
        <p:nvPicPr>
          <p:cNvPr id="21" name="Picture 20" descr="A group of houses with words&#10;&#10;AI-generated content may be incorrect.">
            <a:extLst>
              <a:ext uri="{FF2B5EF4-FFF2-40B4-BE49-F238E27FC236}">
                <a16:creationId xmlns:a16="http://schemas.microsoft.com/office/drawing/2014/main" id="{0853C3F0-9155-6AA8-9D0F-F78B9EED91CC}"/>
              </a:ext>
            </a:extLst>
          </p:cNvPr>
          <p:cNvPicPr>
            <a:picLocks noChangeAspect="1"/>
          </p:cNvPicPr>
          <p:nvPr/>
        </p:nvPicPr>
        <p:blipFill>
          <a:blip r:embed="rId2"/>
          <a:stretch>
            <a:fillRect/>
          </a:stretch>
        </p:blipFill>
        <p:spPr>
          <a:xfrm>
            <a:off x="0" y="265544"/>
            <a:ext cx="9197398" cy="6363855"/>
          </a:xfrm>
          <a:prstGeom prst="rect">
            <a:avLst/>
          </a:prstGeom>
        </p:spPr>
      </p:pic>
    </p:spTree>
    <p:extLst>
      <p:ext uri="{BB962C8B-B14F-4D97-AF65-F5344CB8AC3E}">
        <p14:creationId xmlns:p14="http://schemas.microsoft.com/office/powerpoint/2010/main" val="2302442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DF540C-DA50-B812-2BA6-53BF6AFA40F4}"/>
            </a:ext>
          </a:extLst>
        </p:cNvPr>
        <p:cNvGrpSpPr/>
        <p:nvPr/>
      </p:nvGrpSpPr>
      <p:grpSpPr>
        <a:xfrm>
          <a:off x="0" y="0"/>
          <a:ext cx="0" cy="0"/>
          <a:chOff x="0" y="0"/>
          <a:chExt cx="0" cy="0"/>
        </a:xfrm>
      </p:grpSpPr>
      <p:grpSp>
        <p:nvGrpSpPr>
          <p:cNvPr id="6" name="Group 6">
            <a:extLst>
              <a:ext uri="{FF2B5EF4-FFF2-40B4-BE49-F238E27FC236}">
                <a16:creationId xmlns:a16="http://schemas.microsoft.com/office/drawing/2014/main" id="{8EB96711-0965-A25D-8DEE-59B525980A36}"/>
              </a:ext>
            </a:extLst>
          </p:cNvPr>
          <p:cNvGrpSpPr/>
          <p:nvPr/>
        </p:nvGrpSpPr>
        <p:grpSpPr>
          <a:xfrm>
            <a:off x="193649" y="3820556"/>
            <a:ext cx="2055584" cy="2831314"/>
            <a:chOff x="0" y="0"/>
            <a:chExt cx="2536406" cy="3493588"/>
          </a:xfrm>
          <a:solidFill>
            <a:schemeClr val="tx2">
              <a:lumMod val="40000"/>
              <a:lumOff val="60000"/>
            </a:schemeClr>
          </a:solidFill>
        </p:grpSpPr>
        <p:sp>
          <p:nvSpPr>
            <p:cNvPr id="7" name="Freeform 7">
              <a:extLst>
                <a:ext uri="{FF2B5EF4-FFF2-40B4-BE49-F238E27FC236}">
                  <a16:creationId xmlns:a16="http://schemas.microsoft.com/office/drawing/2014/main" id="{BB4E9494-0BE8-0DFF-C0E2-B176FA8A4850}"/>
                </a:ext>
              </a:extLst>
            </p:cNvPr>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a:solidFill>
                  <a:schemeClr val="accent5">
                    <a:lumMod val="60000"/>
                    <a:lumOff val="40000"/>
                  </a:schemeClr>
                </a:solidFill>
                <a:latin typeface="Comic Sans MS" panose="030F0902030302020204" pitchFamily="66" charset="0"/>
              </a:endParaRPr>
            </a:p>
          </p:txBody>
        </p:sp>
      </p:grpSp>
      <p:grpSp>
        <p:nvGrpSpPr>
          <p:cNvPr id="10" name="Group 10">
            <a:extLst>
              <a:ext uri="{FF2B5EF4-FFF2-40B4-BE49-F238E27FC236}">
                <a16:creationId xmlns:a16="http://schemas.microsoft.com/office/drawing/2014/main" id="{140DEDFB-B0E1-BC0D-8FFB-9BA982D95AE1}"/>
              </a:ext>
            </a:extLst>
          </p:cNvPr>
          <p:cNvGrpSpPr/>
          <p:nvPr/>
        </p:nvGrpSpPr>
        <p:grpSpPr>
          <a:xfrm>
            <a:off x="2404030" y="826344"/>
            <a:ext cx="2055584" cy="2831314"/>
            <a:chOff x="0" y="0"/>
            <a:chExt cx="2536406" cy="3493588"/>
          </a:xfrm>
          <a:solidFill>
            <a:schemeClr val="tx1">
              <a:lumMod val="95000"/>
              <a:lumOff val="5000"/>
            </a:schemeClr>
          </a:solidFill>
        </p:grpSpPr>
        <p:sp>
          <p:nvSpPr>
            <p:cNvPr id="11" name="Freeform 11">
              <a:extLst>
                <a:ext uri="{FF2B5EF4-FFF2-40B4-BE49-F238E27FC236}">
                  <a16:creationId xmlns:a16="http://schemas.microsoft.com/office/drawing/2014/main" id="{F1597C8C-6A01-9474-B065-635BBFD086B8}"/>
                </a:ext>
              </a:extLst>
            </p:cNvPr>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sz="1539">
                <a:latin typeface="Comic Sans MS" panose="030F0902030302020204" pitchFamily="66" charset="0"/>
              </a:endParaRPr>
            </a:p>
          </p:txBody>
        </p:sp>
      </p:grpSp>
      <p:grpSp>
        <p:nvGrpSpPr>
          <p:cNvPr id="14" name="Group 14">
            <a:extLst>
              <a:ext uri="{FF2B5EF4-FFF2-40B4-BE49-F238E27FC236}">
                <a16:creationId xmlns:a16="http://schemas.microsoft.com/office/drawing/2014/main" id="{935E807B-3A9E-C029-8306-335F442DD6EE}"/>
              </a:ext>
            </a:extLst>
          </p:cNvPr>
          <p:cNvGrpSpPr/>
          <p:nvPr/>
        </p:nvGrpSpPr>
        <p:grpSpPr>
          <a:xfrm>
            <a:off x="2404008" y="3820556"/>
            <a:ext cx="2055584" cy="2831314"/>
            <a:chOff x="0" y="0"/>
            <a:chExt cx="2536406" cy="3493588"/>
          </a:xfrm>
          <a:solidFill>
            <a:schemeClr val="tx2"/>
          </a:solidFill>
        </p:grpSpPr>
        <p:sp>
          <p:nvSpPr>
            <p:cNvPr id="15" name="Freeform 15">
              <a:extLst>
                <a:ext uri="{FF2B5EF4-FFF2-40B4-BE49-F238E27FC236}">
                  <a16:creationId xmlns:a16="http://schemas.microsoft.com/office/drawing/2014/main" id="{9CA55037-FDC5-470D-67A4-023548F2EBB7}"/>
                </a:ext>
              </a:extLst>
            </p:cNvPr>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a:solidFill>
                  <a:schemeClr val="accent5">
                    <a:lumMod val="60000"/>
                    <a:lumOff val="40000"/>
                  </a:schemeClr>
                </a:solidFill>
                <a:latin typeface="Comic Sans MS" panose="030F0902030302020204" pitchFamily="66" charset="0"/>
              </a:endParaRPr>
            </a:p>
          </p:txBody>
        </p:sp>
      </p:grpSp>
      <p:sp>
        <p:nvSpPr>
          <p:cNvPr id="16" name="Freeform 16">
            <a:extLst>
              <a:ext uri="{FF2B5EF4-FFF2-40B4-BE49-F238E27FC236}">
                <a16:creationId xmlns:a16="http://schemas.microsoft.com/office/drawing/2014/main" id="{FF02717F-A8C7-3A53-BA55-0F3C60BDC8FB}"/>
              </a:ext>
            </a:extLst>
          </p:cNvPr>
          <p:cNvSpPr/>
          <p:nvPr/>
        </p:nvSpPr>
        <p:spPr>
          <a:xfrm>
            <a:off x="2530570" y="3918294"/>
            <a:ext cx="1800372" cy="1841595"/>
          </a:xfrm>
          <a:custGeom>
            <a:avLst/>
            <a:gdLst/>
            <a:ahLst/>
            <a:cxnLst/>
            <a:rect l="l" t="t" r="r" b="b"/>
            <a:pathLst>
              <a:path w="2105435" h="2153643">
                <a:moveTo>
                  <a:pt x="0" y="0"/>
                </a:moveTo>
                <a:lnTo>
                  <a:pt x="2105435" y="0"/>
                </a:lnTo>
                <a:lnTo>
                  <a:pt x="2105435" y="2153643"/>
                </a:lnTo>
                <a:lnTo>
                  <a:pt x="0" y="2153643"/>
                </a:lnTo>
                <a:lnTo>
                  <a:pt x="0" y="0"/>
                </a:lnTo>
                <a:close/>
              </a:path>
            </a:pathLst>
          </a:custGeom>
          <a:blipFill>
            <a:blip r:embed="rId2">
              <a:extLst>
                <a:ext uri="{96DAC541-7B7A-43D3-8B79-37D633B846F1}">
                  <asvg:svgBlip xmlns:asvg="http://schemas.microsoft.com/office/drawing/2016/SVG/main" r:embed="rId3"/>
                </a:ext>
              </a:extLst>
            </a:blip>
            <a:stretch>
              <a:fillRect l="-24355" r="-27748"/>
            </a:stretch>
          </a:blipFill>
        </p:spPr>
        <p:txBody>
          <a:bodyPr/>
          <a:lstStyle/>
          <a:p>
            <a:endParaRPr lang="en-US">
              <a:solidFill>
                <a:schemeClr val="accent5">
                  <a:lumMod val="60000"/>
                  <a:lumOff val="40000"/>
                </a:schemeClr>
              </a:solidFill>
              <a:latin typeface="Comic Sans MS" panose="030F0902030302020204" pitchFamily="66" charset="0"/>
            </a:endParaRPr>
          </a:p>
        </p:txBody>
      </p:sp>
      <p:grpSp>
        <p:nvGrpSpPr>
          <p:cNvPr id="19" name="Group 19">
            <a:extLst>
              <a:ext uri="{FF2B5EF4-FFF2-40B4-BE49-F238E27FC236}">
                <a16:creationId xmlns:a16="http://schemas.microsoft.com/office/drawing/2014/main" id="{1BA4A9DC-1929-D396-7E11-6A5339FE97EB}"/>
              </a:ext>
            </a:extLst>
          </p:cNvPr>
          <p:cNvGrpSpPr/>
          <p:nvPr/>
        </p:nvGrpSpPr>
        <p:grpSpPr>
          <a:xfrm>
            <a:off x="4617980" y="826344"/>
            <a:ext cx="2055584" cy="2831314"/>
            <a:chOff x="0" y="0"/>
            <a:chExt cx="2536406" cy="3493588"/>
          </a:xfrm>
          <a:solidFill>
            <a:srgbClr val="FFC000"/>
          </a:solidFill>
        </p:grpSpPr>
        <p:sp>
          <p:nvSpPr>
            <p:cNvPr id="20" name="Freeform 20">
              <a:extLst>
                <a:ext uri="{FF2B5EF4-FFF2-40B4-BE49-F238E27FC236}">
                  <a16:creationId xmlns:a16="http://schemas.microsoft.com/office/drawing/2014/main" id="{FA41C43C-8167-CD90-7F2E-452723673AAD}"/>
                </a:ext>
              </a:extLst>
            </p:cNvPr>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sz="1539">
                <a:latin typeface="Comic Sans MS" panose="030F0902030302020204" pitchFamily="66" charset="0"/>
              </a:endParaRPr>
            </a:p>
          </p:txBody>
        </p:sp>
      </p:grpSp>
      <p:grpSp>
        <p:nvGrpSpPr>
          <p:cNvPr id="23" name="Group 23">
            <a:extLst>
              <a:ext uri="{FF2B5EF4-FFF2-40B4-BE49-F238E27FC236}">
                <a16:creationId xmlns:a16="http://schemas.microsoft.com/office/drawing/2014/main" id="{C2EF0AC0-4290-6A31-2A18-BC2447A5A744}"/>
              </a:ext>
            </a:extLst>
          </p:cNvPr>
          <p:cNvGrpSpPr/>
          <p:nvPr/>
        </p:nvGrpSpPr>
        <p:grpSpPr>
          <a:xfrm>
            <a:off x="4617958" y="3820556"/>
            <a:ext cx="2055584" cy="2831314"/>
            <a:chOff x="0" y="0"/>
            <a:chExt cx="2536406" cy="3493588"/>
          </a:xfrm>
        </p:grpSpPr>
        <p:sp>
          <p:nvSpPr>
            <p:cNvPr id="24" name="Freeform 24">
              <a:extLst>
                <a:ext uri="{FF2B5EF4-FFF2-40B4-BE49-F238E27FC236}">
                  <a16:creationId xmlns:a16="http://schemas.microsoft.com/office/drawing/2014/main" id="{2F78E682-7FA3-A65C-843F-FA79B28A5C32}"/>
                </a:ext>
              </a:extLst>
            </p:cNvPr>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solidFill>
              <a:srgbClr val="9E6F21"/>
            </a:solidFill>
          </p:spPr>
          <p:txBody>
            <a:bodyPr/>
            <a:lstStyle/>
            <a:p>
              <a:endParaRPr lang="en-US">
                <a:solidFill>
                  <a:schemeClr val="accent5">
                    <a:lumMod val="60000"/>
                    <a:lumOff val="40000"/>
                  </a:schemeClr>
                </a:solidFill>
                <a:latin typeface="Comic Sans MS" panose="030F0902030302020204" pitchFamily="66" charset="0"/>
              </a:endParaRPr>
            </a:p>
          </p:txBody>
        </p:sp>
      </p:grpSp>
      <p:sp>
        <p:nvSpPr>
          <p:cNvPr id="25" name="Freeform 25">
            <a:extLst>
              <a:ext uri="{FF2B5EF4-FFF2-40B4-BE49-F238E27FC236}">
                <a16:creationId xmlns:a16="http://schemas.microsoft.com/office/drawing/2014/main" id="{BE5720F1-4FF4-7CB4-FAD9-00DD7AB2C50A}"/>
              </a:ext>
            </a:extLst>
          </p:cNvPr>
          <p:cNvSpPr/>
          <p:nvPr/>
        </p:nvSpPr>
        <p:spPr>
          <a:xfrm>
            <a:off x="4742807" y="3956847"/>
            <a:ext cx="1794891" cy="1820299"/>
          </a:xfrm>
          <a:custGeom>
            <a:avLst/>
            <a:gdLst/>
            <a:ahLst/>
            <a:cxnLst/>
            <a:rect l="l" t="t" r="r" b="b"/>
            <a:pathLst>
              <a:path w="2099025" h="2128738">
                <a:moveTo>
                  <a:pt x="0" y="0"/>
                </a:moveTo>
                <a:lnTo>
                  <a:pt x="2099025" y="0"/>
                </a:lnTo>
                <a:lnTo>
                  <a:pt x="2099025" y="2128738"/>
                </a:lnTo>
                <a:lnTo>
                  <a:pt x="0" y="2128738"/>
                </a:lnTo>
                <a:lnTo>
                  <a:pt x="0" y="0"/>
                </a:lnTo>
                <a:close/>
              </a:path>
            </a:pathLst>
          </a:custGeom>
          <a:blipFill>
            <a:blip r:embed="rId4">
              <a:extLst>
                <a:ext uri="{96DAC541-7B7A-43D3-8B79-37D633B846F1}">
                  <asvg:svgBlip xmlns:asvg="http://schemas.microsoft.com/office/drawing/2016/SVG/main" r:embed="rId5"/>
                </a:ext>
              </a:extLst>
            </a:blip>
            <a:stretch>
              <a:fillRect r="-50179" b="-3287"/>
            </a:stretch>
          </a:blipFill>
        </p:spPr>
        <p:txBody>
          <a:bodyPr/>
          <a:lstStyle/>
          <a:p>
            <a:endParaRPr lang="en-US">
              <a:solidFill>
                <a:schemeClr val="accent5">
                  <a:lumMod val="60000"/>
                  <a:lumOff val="40000"/>
                </a:schemeClr>
              </a:solidFill>
              <a:latin typeface="Comic Sans MS" panose="030F0902030302020204" pitchFamily="66" charset="0"/>
            </a:endParaRPr>
          </a:p>
        </p:txBody>
      </p:sp>
      <p:grpSp>
        <p:nvGrpSpPr>
          <p:cNvPr id="28" name="Group 28">
            <a:extLst>
              <a:ext uri="{FF2B5EF4-FFF2-40B4-BE49-F238E27FC236}">
                <a16:creationId xmlns:a16="http://schemas.microsoft.com/office/drawing/2014/main" id="{F1C7A40E-8633-5B38-9963-727F27F204AF}"/>
              </a:ext>
            </a:extLst>
          </p:cNvPr>
          <p:cNvGrpSpPr/>
          <p:nvPr/>
        </p:nvGrpSpPr>
        <p:grpSpPr>
          <a:xfrm>
            <a:off x="6828339" y="826344"/>
            <a:ext cx="2055584" cy="2831314"/>
            <a:chOff x="0" y="0"/>
            <a:chExt cx="2536406" cy="3493588"/>
          </a:xfrm>
        </p:grpSpPr>
        <p:sp>
          <p:nvSpPr>
            <p:cNvPr id="29" name="Freeform 29">
              <a:extLst>
                <a:ext uri="{FF2B5EF4-FFF2-40B4-BE49-F238E27FC236}">
                  <a16:creationId xmlns:a16="http://schemas.microsoft.com/office/drawing/2014/main" id="{948E22F3-2B8F-6D71-A8EE-B64AE65D6951}"/>
                </a:ext>
              </a:extLst>
            </p:cNvPr>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solidFill>
              <a:srgbClr val="9E6F21"/>
            </a:solidFill>
          </p:spPr>
          <p:txBody>
            <a:bodyPr/>
            <a:lstStyle/>
            <a:p>
              <a:endParaRPr lang="en-US" sz="1539">
                <a:latin typeface="Comic Sans MS" panose="030F0902030302020204" pitchFamily="66" charset="0"/>
              </a:endParaRPr>
            </a:p>
          </p:txBody>
        </p:sp>
      </p:grpSp>
      <p:grpSp>
        <p:nvGrpSpPr>
          <p:cNvPr id="32" name="Group 32">
            <a:extLst>
              <a:ext uri="{FF2B5EF4-FFF2-40B4-BE49-F238E27FC236}">
                <a16:creationId xmlns:a16="http://schemas.microsoft.com/office/drawing/2014/main" id="{627CDA07-0712-7D46-6F37-A15EB6D7DBAA}"/>
              </a:ext>
            </a:extLst>
          </p:cNvPr>
          <p:cNvGrpSpPr/>
          <p:nvPr/>
        </p:nvGrpSpPr>
        <p:grpSpPr>
          <a:xfrm>
            <a:off x="193649" y="801172"/>
            <a:ext cx="2055584" cy="2831314"/>
            <a:chOff x="0" y="0"/>
            <a:chExt cx="2536406" cy="3493588"/>
          </a:xfrm>
          <a:solidFill>
            <a:srgbClr val="92D050"/>
          </a:solidFill>
        </p:grpSpPr>
        <p:sp>
          <p:nvSpPr>
            <p:cNvPr id="33" name="Freeform 33">
              <a:extLst>
                <a:ext uri="{FF2B5EF4-FFF2-40B4-BE49-F238E27FC236}">
                  <a16:creationId xmlns:a16="http://schemas.microsoft.com/office/drawing/2014/main" id="{5FDE25CC-0B22-715A-D042-69D53D41C2C6}"/>
                </a:ext>
              </a:extLst>
            </p:cNvPr>
            <p:cNvSpPr/>
            <p:nvPr/>
          </p:nvSpPr>
          <p:spPr>
            <a:xfrm>
              <a:off x="0" y="0"/>
              <a:ext cx="2536406" cy="3493588"/>
            </a:xfrm>
            <a:custGeom>
              <a:avLst/>
              <a:gdLst/>
              <a:ahLst/>
              <a:cxnLst/>
              <a:rect l="l" t="t" r="r" b="b"/>
              <a:pathLst>
                <a:path w="2536406" h="3493588">
                  <a:moveTo>
                    <a:pt x="2411946" y="3493588"/>
                  </a:moveTo>
                  <a:lnTo>
                    <a:pt x="124460" y="3493588"/>
                  </a:lnTo>
                  <a:cubicBezTo>
                    <a:pt x="55880" y="3493588"/>
                    <a:pt x="0" y="3437708"/>
                    <a:pt x="0" y="3369128"/>
                  </a:cubicBezTo>
                  <a:lnTo>
                    <a:pt x="0" y="124460"/>
                  </a:lnTo>
                  <a:cubicBezTo>
                    <a:pt x="0" y="55880"/>
                    <a:pt x="55880" y="0"/>
                    <a:pt x="124460" y="0"/>
                  </a:cubicBezTo>
                  <a:lnTo>
                    <a:pt x="2411946" y="0"/>
                  </a:lnTo>
                  <a:cubicBezTo>
                    <a:pt x="2480526" y="0"/>
                    <a:pt x="2536406" y="55880"/>
                    <a:pt x="2536406" y="124460"/>
                  </a:cubicBezTo>
                  <a:lnTo>
                    <a:pt x="2536406" y="3369128"/>
                  </a:lnTo>
                  <a:cubicBezTo>
                    <a:pt x="2536406" y="3437708"/>
                    <a:pt x="2480526" y="3493588"/>
                    <a:pt x="2411946" y="3493588"/>
                  </a:cubicBezTo>
                  <a:close/>
                </a:path>
              </a:pathLst>
            </a:custGeom>
            <a:grpFill/>
          </p:spPr>
          <p:txBody>
            <a:bodyPr/>
            <a:lstStyle/>
            <a:p>
              <a:endParaRPr lang="en-US" sz="1539">
                <a:latin typeface="Comic Sans MS" panose="030F0902030302020204" pitchFamily="66" charset="0"/>
              </a:endParaRPr>
            </a:p>
          </p:txBody>
        </p:sp>
      </p:grpSp>
      <p:sp>
        <p:nvSpPr>
          <p:cNvPr id="34" name="Freeform 34">
            <a:extLst>
              <a:ext uri="{FF2B5EF4-FFF2-40B4-BE49-F238E27FC236}">
                <a16:creationId xmlns:a16="http://schemas.microsoft.com/office/drawing/2014/main" id="{BF392C22-7622-288C-11B3-4D188C2FC9C7}"/>
              </a:ext>
            </a:extLst>
          </p:cNvPr>
          <p:cNvSpPr/>
          <p:nvPr/>
        </p:nvSpPr>
        <p:spPr>
          <a:xfrm>
            <a:off x="318454" y="937464"/>
            <a:ext cx="1804171" cy="1841595"/>
          </a:xfrm>
          <a:custGeom>
            <a:avLst/>
            <a:gdLst/>
            <a:ahLst/>
            <a:cxnLst/>
            <a:rect l="l" t="t" r="r" b="b"/>
            <a:pathLst>
              <a:path w="2109878" h="2153643">
                <a:moveTo>
                  <a:pt x="0" y="0"/>
                </a:moveTo>
                <a:lnTo>
                  <a:pt x="2109878" y="0"/>
                </a:lnTo>
                <a:lnTo>
                  <a:pt x="2109878" y="2153643"/>
                </a:lnTo>
                <a:lnTo>
                  <a:pt x="0" y="2153643"/>
                </a:lnTo>
                <a:lnTo>
                  <a:pt x="0" y="0"/>
                </a:lnTo>
                <a:close/>
              </a:path>
            </a:pathLst>
          </a:custGeom>
          <a:blipFill>
            <a:blip r:embed="rId6"/>
            <a:stretch>
              <a:fillRect r="-56435"/>
            </a:stretch>
          </a:blipFill>
        </p:spPr>
        <p:txBody>
          <a:bodyPr/>
          <a:lstStyle/>
          <a:p>
            <a:endParaRPr lang="en-US" sz="1539">
              <a:latin typeface="Comic Sans MS" panose="030F0902030302020204" pitchFamily="66" charset="0"/>
            </a:endParaRPr>
          </a:p>
        </p:txBody>
      </p:sp>
      <p:sp>
        <p:nvSpPr>
          <p:cNvPr id="37" name="Freeform 37">
            <a:extLst>
              <a:ext uri="{FF2B5EF4-FFF2-40B4-BE49-F238E27FC236}">
                <a16:creationId xmlns:a16="http://schemas.microsoft.com/office/drawing/2014/main" id="{A61815ED-BF2F-2BB0-9F2F-9A0AD0746961}"/>
              </a:ext>
            </a:extLst>
          </p:cNvPr>
          <p:cNvSpPr/>
          <p:nvPr/>
        </p:nvSpPr>
        <p:spPr>
          <a:xfrm>
            <a:off x="4742807" y="939795"/>
            <a:ext cx="1802338" cy="1841595"/>
          </a:xfrm>
          <a:custGeom>
            <a:avLst/>
            <a:gdLst/>
            <a:ahLst/>
            <a:cxnLst/>
            <a:rect l="l" t="t" r="r" b="b"/>
            <a:pathLst>
              <a:path w="2107734" h="2153643">
                <a:moveTo>
                  <a:pt x="0" y="0"/>
                </a:moveTo>
                <a:lnTo>
                  <a:pt x="2107735" y="0"/>
                </a:lnTo>
                <a:lnTo>
                  <a:pt x="2107735" y="2153643"/>
                </a:lnTo>
                <a:lnTo>
                  <a:pt x="0" y="2153643"/>
                </a:lnTo>
                <a:lnTo>
                  <a:pt x="0" y="0"/>
                </a:lnTo>
                <a:close/>
              </a:path>
            </a:pathLst>
          </a:custGeom>
          <a:blipFill>
            <a:blip r:embed="rId7"/>
            <a:stretch>
              <a:fillRect r="-42408"/>
            </a:stretch>
          </a:blipFill>
        </p:spPr>
        <p:txBody>
          <a:bodyPr/>
          <a:lstStyle/>
          <a:p>
            <a:endParaRPr lang="en-US" sz="1539">
              <a:latin typeface="Comic Sans MS" panose="030F0902030302020204" pitchFamily="66" charset="0"/>
            </a:endParaRPr>
          </a:p>
        </p:txBody>
      </p:sp>
      <p:sp>
        <p:nvSpPr>
          <p:cNvPr id="38" name="Freeform 38">
            <a:extLst>
              <a:ext uri="{FF2B5EF4-FFF2-40B4-BE49-F238E27FC236}">
                <a16:creationId xmlns:a16="http://schemas.microsoft.com/office/drawing/2014/main" id="{21B79DE4-16C5-6EC5-B192-A7CE5FFA86E3}"/>
              </a:ext>
            </a:extLst>
          </p:cNvPr>
          <p:cNvSpPr/>
          <p:nvPr/>
        </p:nvSpPr>
        <p:spPr>
          <a:xfrm>
            <a:off x="2532399" y="939795"/>
            <a:ext cx="1802435" cy="1841595"/>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8"/>
            <a:stretch>
              <a:fillRect l="-2747" r="-65784"/>
            </a:stretch>
          </a:blipFill>
        </p:spPr>
        <p:txBody>
          <a:bodyPr/>
          <a:lstStyle/>
          <a:p>
            <a:endParaRPr lang="en-US" sz="1539">
              <a:latin typeface="Comic Sans MS" panose="030F0902030302020204" pitchFamily="66" charset="0"/>
            </a:endParaRPr>
          </a:p>
        </p:txBody>
      </p:sp>
      <p:sp>
        <p:nvSpPr>
          <p:cNvPr id="39" name="Freeform 39">
            <a:extLst>
              <a:ext uri="{FF2B5EF4-FFF2-40B4-BE49-F238E27FC236}">
                <a16:creationId xmlns:a16="http://schemas.microsoft.com/office/drawing/2014/main" id="{FBC01732-878E-4AE1-53DB-6B388163B5BC}"/>
              </a:ext>
            </a:extLst>
          </p:cNvPr>
          <p:cNvSpPr/>
          <p:nvPr/>
        </p:nvSpPr>
        <p:spPr>
          <a:xfrm>
            <a:off x="6970580" y="962635"/>
            <a:ext cx="1802435" cy="1841595"/>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9"/>
            <a:stretch>
              <a:fillRect l="-33797" b="-3452"/>
            </a:stretch>
          </a:blipFill>
        </p:spPr>
        <p:txBody>
          <a:bodyPr/>
          <a:lstStyle/>
          <a:p>
            <a:endParaRPr lang="en-US" sz="1539">
              <a:latin typeface="Comic Sans MS" panose="030F0902030302020204" pitchFamily="66" charset="0"/>
            </a:endParaRPr>
          </a:p>
        </p:txBody>
      </p:sp>
      <p:sp>
        <p:nvSpPr>
          <p:cNvPr id="40" name="Freeform 40">
            <a:extLst>
              <a:ext uri="{FF2B5EF4-FFF2-40B4-BE49-F238E27FC236}">
                <a16:creationId xmlns:a16="http://schemas.microsoft.com/office/drawing/2014/main" id="{60900552-3E43-5DD0-5DC7-0BE365A93096}"/>
              </a:ext>
            </a:extLst>
          </p:cNvPr>
          <p:cNvSpPr/>
          <p:nvPr/>
        </p:nvSpPr>
        <p:spPr>
          <a:xfrm>
            <a:off x="294513" y="3956848"/>
            <a:ext cx="1853810" cy="1803042"/>
          </a:xfrm>
          <a:custGeom>
            <a:avLst/>
            <a:gdLst/>
            <a:ahLst/>
            <a:cxnLst/>
            <a:rect l="l" t="t" r="r" b="b"/>
            <a:pathLst>
              <a:path w="2167928" h="2108557">
                <a:moveTo>
                  <a:pt x="0" y="0"/>
                </a:moveTo>
                <a:lnTo>
                  <a:pt x="2167928" y="0"/>
                </a:lnTo>
                <a:lnTo>
                  <a:pt x="2167928" y="2108557"/>
                </a:lnTo>
                <a:lnTo>
                  <a:pt x="0" y="2108557"/>
                </a:lnTo>
                <a:lnTo>
                  <a:pt x="0" y="0"/>
                </a:lnTo>
                <a:close/>
              </a:path>
            </a:pathLst>
          </a:custGeom>
          <a:blipFill>
            <a:blip r:embed="rId10">
              <a:extLst>
                <a:ext uri="{96DAC541-7B7A-43D3-8B79-37D633B846F1}">
                  <asvg:svgBlip xmlns:asvg="http://schemas.microsoft.com/office/drawing/2016/SVG/main" r:embed="rId11"/>
                </a:ext>
              </a:extLst>
            </a:blip>
            <a:stretch>
              <a:fillRect l="-17798" r="-22905"/>
            </a:stretch>
          </a:blipFill>
        </p:spPr>
        <p:txBody>
          <a:bodyPr/>
          <a:lstStyle/>
          <a:p>
            <a:endParaRPr lang="en-US">
              <a:solidFill>
                <a:schemeClr val="accent5">
                  <a:lumMod val="60000"/>
                  <a:lumOff val="40000"/>
                </a:schemeClr>
              </a:solidFill>
              <a:latin typeface="Comic Sans MS" panose="030F0902030302020204" pitchFamily="66" charset="0"/>
            </a:endParaRPr>
          </a:p>
        </p:txBody>
      </p:sp>
      <p:sp>
        <p:nvSpPr>
          <p:cNvPr id="2" name="TextBox 1">
            <a:extLst>
              <a:ext uri="{FF2B5EF4-FFF2-40B4-BE49-F238E27FC236}">
                <a16:creationId xmlns:a16="http://schemas.microsoft.com/office/drawing/2014/main" id="{9648DA2E-C80B-B5BF-F430-C34089421FA9}"/>
              </a:ext>
            </a:extLst>
          </p:cNvPr>
          <p:cNvSpPr txBox="1"/>
          <p:nvPr/>
        </p:nvSpPr>
        <p:spPr>
          <a:xfrm>
            <a:off x="318455" y="102870"/>
            <a:ext cx="8631896" cy="646331"/>
          </a:xfrm>
          <a:prstGeom prst="rect">
            <a:avLst/>
          </a:prstGeom>
          <a:noFill/>
        </p:spPr>
        <p:txBody>
          <a:bodyPr wrap="square" rtlCol="0">
            <a:spAutoFit/>
          </a:bodyPr>
          <a:lstStyle/>
          <a:p>
            <a:r>
              <a:rPr lang="en-US" dirty="0" err="1">
                <a:latin typeface="Comic Sans MS" panose="030F0902030302020204" pitchFamily="66" charset="0"/>
              </a:rPr>
              <a:t>Dyma’r</a:t>
            </a:r>
            <a:r>
              <a:rPr lang="en-US" dirty="0">
                <a:latin typeface="Comic Sans MS" panose="030F0902030302020204" pitchFamily="66" charset="0"/>
              </a:rPr>
              <a:t> </a:t>
            </a:r>
            <a:r>
              <a:rPr lang="en-US" dirty="0" err="1">
                <a:latin typeface="Comic Sans MS" panose="030F0902030302020204" pitchFamily="66" charset="0"/>
              </a:rPr>
              <a:t>cardiau</a:t>
            </a:r>
            <a:r>
              <a:rPr lang="en-US" dirty="0">
                <a:latin typeface="Comic Sans MS" panose="030F0902030302020204" pitchFamily="66" charset="0"/>
              </a:rPr>
              <a:t> </a:t>
            </a:r>
            <a:r>
              <a:rPr lang="en-US" dirty="0" err="1">
                <a:latin typeface="Comic Sans MS" panose="030F0902030302020204" pitchFamily="66" charset="0"/>
              </a:rPr>
              <a:t>fflach</a:t>
            </a:r>
            <a:r>
              <a:rPr lang="en-US" dirty="0">
                <a:latin typeface="Comic Sans MS" panose="030F0902030302020204" pitchFamily="66" charset="0"/>
              </a:rPr>
              <a:t> </a:t>
            </a:r>
            <a:r>
              <a:rPr lang="en-US" dirty="0" err="1">
                <a:latin typeface="Comic Sans MS" panose="030F0902030302020204" pitchFamily="66" charset="0"/>
              </a:rPr>
              <a:t>gyda</a:t>
            </a:r>
            <a:r>
              <a:rPr lang="en-US" dirty="0">
                <a:latin typeface="Comic Sans MS" panose="030F0902030302020204" pitchFamily="66" charset="0"/>
              </a:rPr>
              <a:t> </a:t>
            </a:r>
            <a:r>
              <a:rPr lang="en-US" dirty="0" err="1">
                <a:latin typeface="Comic Sans MS" panose="030F0902030302020204" pitchFamily="66" charset="0"/>
              </a:rPr>
              <a:t>lluniau</a:t>
            </a:r>
            <a:r>
              <a:rPr lang="en-US" dirty="0">
                <a:latin typeface="Comic Sans MS" panose="030F0902030302020204" pitchFamily="66" charset="0"/>
              </a:rPr>
              <a:t>. Does dim </a:t>
            </a:r>
            <a:r>
              <a:rPr lang="en-US" dirty="0" err="1">
                <a:latin typeface="Comic Sans MS" panose="030F0902030302020204" pitchFamily="66" charset="0"/>
              </a:rPr>
              <a:t>geirfa</a:t>
            </a:r>
            <a:r>
              <a:rPr lang="en-US" dirty="0">
                <a:latin typeface="Comic Sans MS" panose="030F0902030302020204" pitchFamily="66" charset="0"/>
              </a:rPr>
              <a:t> </a:t>
            </a:r>
            <a:r>
              <a:rPr lang="en-US" dirty="0" err="1">
                <a:latin typeface="Comic Sans MS" panose="030F0902030302020204" pitchFamily="66" charset="0"/>
              </a:rPr>
              <a:t>gyda</a:t>
            </a:r>
            <a:r>
              <a:rPr lang="en-US" dirty="0">
                <a:latin typeface="Comic Sans MS" panose="030F0902030302020204" pitchFamily="66" charset="0"/>
              </a:rPr>
              <a:t> </a:t>
            </a:r>
            <a:r>
              <a:rPr lang="en-US" dirty="0" err="1">
                <a:latin typeface="Comic Sans MS" panose="030F0902030302020204" pitchFamily="66" charset="0"/>
              </a:rPr>
              <a:t>nhw</a:t>
            </a:r>
            <a:r>
              <a:rPr lang="en-US" dirty="0">
                <a:latin typeface="Comic Sans MS" panose="030F0902030302020204" pitchFamily="66" charset="0"/>
              </a:rPr>
              <a:t> </a:t>
            </a:r>
            <a:r>
              <a:rPr lang="en-US" dirty="0" err="1">
                <a:latin typeface="Comic Sans MS" panose="030F0902030302020204" pitchFamily="66" charset="0"/>
              </a:rPr>
              <a:t>achos</a:t>
            </a:r>
            <a:r>
              <a:rPr lang="en-US" dirty="0">
                <a:latin typeface="Comic Sans MS" panose="030F0902030302020204" pitchFamily="66" charset="0"/>
              </a:rPr>
              <a:t> </a:t>
            </a:r>
            <a:r>
              <a:rPr lang="en-US" dirty="0" err="1">
                <a:latin typeface="Comic Sans MS" panose="030F0902030302020204" pitchFamily="66" charset="0"/>
              </a:rPr>
              <a:t>bydd</a:t>
            </a:r>
            <a:r>
              <a:rPr lang="en-US" dirty="0">
                <a:latin typeface="Comic Sans MS" panose="030F0902030302020204" pitchFamily="66" charset="0"/>
              </a:rPr>
              <a:t> </a:t>
            </a:r>
            <a:r>
              <a:rPr lang="en-US" dirty="0" err="1">
                <a:latin typeface="Comic Sans MS" panose="030F0902030302020204" pitchFamily="66" charset="0"/>
              </a:rPr>
              <a:t>athro</a:t>
            </a:r>
            <a:r>
              <a:rPr lang="en-US" dirty="0">
                <a:latin typeface="Comic Sans MS" panose="030F0902030302020204" pitchFamily="66" charset="0"/>
              </a:rPr>
              <a:t>/</a:t>
            </a:r>
            <a:r>
              <a:rPr lang="en-US" dirty="0" err="1">
                <a:latin typeface="Comic Sans MS" panose="030F0902030302020204" pitchFamily="66" charset="0"/>
              </a:rPr>
              <a:t>athrawes</a:t>
            </a:r>
            <a:r>
              <a:rPr lang="en-US" dirty="0">
                <a:latin typeface="Comic Sans MS" panose="030F0902030302020204" pitchFamily="66" charset="0"/>
              </a:rPr>
              <a:t> </a:t>
            </a:r>
            <a:r>
              <a:rPr lang="en-US" dirty="0" err="1">
                <a:latin typeface="Comic Sans MS" panose="030F0902030302020204" pitchFamily="66" charset="0"/>
              </a:rPr>
              <a:t>yn</a:t>
            </a:r>
            <a:r>
              <a:rPr lang="en-US" dirty="0">
                <a:latin typeface="Comic Sans MS" panose="030F0902030302020204" pitchFamily="66" charset="0"/>
              </a:rPr>
              <a:t> </a:t>
            </a:r>
            <a:r>
              <a:rPr lang="en-US" dirty="0" err="1">
                <a:latin typeface="Comic Sans MS" panose="030F0902030302020204" pitchFamily="66" charset="0"/>
              </a:rPr>
              <a:t>defnyddio</a:t>
            </a:r>
            <a:r>
              <a:rPr lang="en-US" dirty="0">
                <a:latin typeface="Comic Sans MS" panose="030F0902030302020204" pitchFamily="66" charset="0"/>
              </a:rPr>
              <a:t> </a:t>
            </a:r>
            <a:r>
              <a:rPr lang="en-US" dirty="0" err="1">
                <a:latin typeface="Comic Sans MS" panose="030F0902030302020204" pitchFamily="66" charset="0"/>
              </a:rPr>
              <a:t>i</a:t>
            </a:r>
            <a:r>
              <a:rPr lang="en-US" dirty="0">
                <a:latin typeface="Comic Sans MS" panose="030F0902030302020204" pitchFamily="66" charset="0"/>
              </a:rPr>
              <a:t> </a:t>
            </a:r>
            <a:r>
              <a:rPr lang="en-US" dirty="0" err="1">
                <a:latin typeface="Comic Sans MS" panose="030F0902030302020204" pitchFamily="66" charset="0"/>
              </a:rPr>
              <a:t>asesu</a:t>
            </a:r>
            <a:r>
              <a:rPr lang="en-US" dirty="0">
                <a:latin typeface="Comic Sans MS" panose="030F0902030302020204" pitchFamily="66" charset="0"/>
              </a:rPr>
              <a:t> </a:t>
            </a:r>
            <a:r>
              <a:rPr lang="en-US" dirty="0" err="1">
                <a:latin typeface="Comic Sans MS" panose="030F0902030302020204" pitchFamily="66" charset="0"/>
              </a:rPr>
              <a:t>geirfa</a:t>
            </a:r>
            <a:r>
              <a:rPr lang="en-US" dirty="0">
                <a:latin typeface="Comic Sans MS" panose="030F0902030302020204" pitchFamily="66" charset="0"/>
              </a:rPr>
              <a:t> </a:t>
            </a:r>
            <a:r>
              <a:rPr lang="en-US" dirty="0" err="1">
                <a:latin typeface="Comic Sans MS" panose="030F0902030302020204" pitchFamily="66" charset="0"/>
              </a:rPr>
              <a:t>gyda’r</a:t>
            </a:r>
            <a:r>
              <a:rPr lang="en-US" dirty="0">
                <a:latin typeface="Comic Sans MS" panose="030F0902030302020204" pitchFamily="66" charset="0"/>
              </a:rPr>
              <a:t> plant</a:t>
            </a:r>
            <a:r>
              <a:rPr lang="en-US" dirty="0"/>
              <a:t>.</a:t>
            </a:r>
          </a:p>
        </p:txBody>
      </p:sp>
    </p:spTree>
    <p:extLst>
      <p:ext uri="{BB962C8B-B14F-4D97-AF65-F5344CB8AC3E}">
        <p14:creationId xmlns:p14="http://schemas.microsoft.com/office/powerpoint/2010/main" val="2567888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36526-3C91-B975-CAC9-24022D2875D9}"/>
            </a:ext>
          </a:extLst>
        </p:cNvPr>
        <p:cNvGrpSpPr/>
        <p:nvPr/>
      </p:nvGrpSpPr>
      <p:grpSpPr>
        <a:xfrm>
          <a:off x="0" y="0"/>
          <a:ext cx="0" cy="0"/>
          <a:chOff x="0" y="0"/>
          <a:chExt cx="0" cy="0"/>
        </a:xfrm>
      </p:grpSpPr>
      <p:pic>
        <p:nvPicPr>
          <p:cNvPr id="21" name="Picture 20" descr="A group of houses with words&#10;&#10;AI-generated content may be incorrect.">
            <a:extLst>
              <a:ext uri="{FF2B5EF4-FFF2-40B4-BE49-F238E27FC236}">
                <a16:creationId xmlns:a16="http://schemas.microsoft.com/office/drawing/2014/main" id="{2AE05A58-D377-9866-22BC-3E240B14C90A}"/>
              </a:ext>
            </a:extLst>
          </p:cNvPr>
          <p:cNvPicPr>
            <a:picLocks noChangeAspect="1"/>
          </p:cNvPicPr>
          <p:nvPr/>
        </p:nvPicPr>
        <p:blipFill>
          <a:blip r:embed="rId2"/>
          <a:stretch>
            <a:fillRect/>
          </a:stretch>
        </p:blipFill>
        <p:spPr>
          <a:xfrm>
            <a:off x="0" y="265544"/>
            <a:ext cx="9197398" cy="6363855"/>
          </a:xfrm>
          <a:prstGeom prst="rect">
            <a:avLst/>
          </a:prstGeom>
        </p:spPr>
      </p:pic>
      <p:grpSp>
        <p:nvGrpSpPr>
          <p:cNvPr id="8" name="Group 7">
            <a:extLst>
              <a:ext uri="{FF2B5EF4-FFF2-40B4-BE49-F238E27FC236}">
                <a16:creationId xmlns:a16="http://schemas.microsoft.com/office/drawing/2014/main" id="{AC9F0CA4-3D7C-1B0B-0C7A-94455EDEED24}"/>
              </a:ext>
            </a:extLst>
          </p:cNvPr>
          <p:cNvGrpSpPr/>
          <p:nvPr/>
        </p:nvGrpSpPr>
        <p:grpSpPr>
          <a:xfrm>
            <a:off x="331470" y="422910"/>
            <a:ext cx="8481060" cy="3686174"/>
            <a:chOff x="331470" y="422910"/>
            <a:chExt cx="8481060" cy="3686174"/>
          </a:xfrm>
        </p:grpSpPr>
        <p:sp>
          <p:nvSpPr>
            <p:cNvPr id="2" name="Rectangle 1">
              <a:extLst>
                <a:ext uri="{FF2B5EF4-FFF2-40B4-BE49-F238E27FC236}">
                  <a16:creationId xmlns:a16="http://schemas.microsoft.com/office/drawing/2014/main" id="{78C91595-FB62-B3CD-D951-1F7BA86C98F6}"/>
                </a:ext>
              </a:extLst>
            </p:cNvPr>
            <p:cNvSpPr/>
            <p:nvPr/>
          </p:nvSpPr>
          <p:spPr>
            <a:xfrm>
              <a:off x="331470" y="422910"/>
              <a:ext cx="1645920" cy="5372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50887336-8470-467D-49F6-BEB51FCC4A24}"/>
                </a:ext>
              </a:extLst>
            </p:cNvPr>
            <p:cNvSpPr/>
            <p:nvPr/>
          </p:nvSpPr>
          <p:spPr>
            <a:xfrm>
              <a:off x="2609850" y="422910"/>
              <a:ext cx="1645920" cy="5372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A1EE8EE5-DD2B-5F7D-1B20-3A36DF3F2E0A}"/>
                </a:ext>
              </a:extLst>
            </p:cNvPr>
            <p:cNvSpPr/>
            <p:nvPr/>
          </p:nvSpPr>
          <p:spPr>
            <a:xfrm>
              <a:off x="4888230" y="422910"/>
              <a:ext cx="1645920" cy="5372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340B942-B561-0292-9319-2A8E3CA46DAC}"/>
                </a:ext>
              </a:extLst>
            </p:cNvPr>
            <p:cNvSpPr/>
            <p:nvPr/>
          </p:nvSpPr>
          <p:spPr>
            <a:xfrm>
              <a:off x="7166610" y="422910"/>
              <a:ext cx="1645920" cy="5372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FDB7220C-3F0E-DC36-996A-3C687332931F}"/>
                </a:ext>
              </a:extLst>
            </p:cNvPr>
            <p:cNvSpPr/>
            <p:nvPr/>
          </p:nvSpPr>
          <p:spPr>
            <a:xfrm>
              <a:off x="2609850" y="3571874"/>
              <a:ext cx="1645920" cy="5372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127E33E-0A7D-75BA-EE2B-E6270D09E4B6}"/>
                </a:ext>
              </a:extLst>
            </p:cNvPr>
            <p:cNvSpPr/>
            <p:nvPr/>
          </p:nvSpPr>
          <p:spPr>
            <a:xfrm>
              <a:off x="331470" y="3571874"/>
              <a:ext cx="1645920" cy="53721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74475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9A9973-4FED-40A4-A976-3B341D8B61D7}"/>
              </a:ext>
            </a:extLst>
          </p:cNvPr>
          <p:cNvSpPr txBox="1"/>
          <p:nvPr/>
        </p:nvSpPr>
        <p:spPr>
          <a:xfrm>
            <a:off x="96983" y="924507"/>
            <a:ext cx="9047017" cy="1169551"/>
          </a:xfrm>
          <a:prstGeom prst="rect">
            <a:avLst/>
          </a:prstGeom>
          <a:noFill/>
        </p:spPr>
        <p:txBody>
          <a:bodyPr wrap="square">
            <a:spAutoFit/>
          </a:bodyPr>
          <a:lstStyle/>
          <a:p>
            <a:r>
              <a:rPr lang="en-US" sz="1400" dirty="0" err="1">
                <a:latin typeface="Comic Sans MS" panose="030F0902030302020204" pitchFamily="66" charset="0"/>
              </a:rPr>
              <a:t>Rydych</a:t>
            </a:r>
            <a:r>
              <a:rPr lang="en-US" sz="1400" dirty="0">
                <a:latin typeface="Comic Sans MS" panose="030F0902030302020204" pitchFamily="66" charset="0"/>
              </a:rPr>
              <a:t> </a:t>
            </a:r>
            <a:r>
              <a:rPr lang="en-US" sz="1400" dirty="0" err="1">
                <a:latin typeface="Comic Sans MS" panose="030F0902030302020204" pitchFamily="66" charset="0"/>
              </a:rPr>
              <a:t>chi’n</a:t>
            </a:r>
            <a:r>
              <a:rPr lang="en-US" sz="1400" dirty="0">
                <a:latin typeface="Comic Sans MS" panose="030F0902030302020204" pitchFamily="66" charset="0"/>
              </a:rPr>
              <a:t> </a:t>
            </a:r>
            <a:r>
              <a:rPr lang="en-US" sz="1400" dirty="0" err="1">
                <a:latin typeface="Comic Sans MS" panose="030F0902030302020204" pitchFamily="66" charset="0"/>
              </a:rPr>
              <a:t>mynd</a:t>
            </a:r>
            <a:r>
              <a:rPr lang="en-US" sz="1400" dirty="0">
                <a:latin typeface="Comic Sans MS" panose="030F0902030302020204" pitchFamily="66" charset="0"/>
              </a:rPr>
              <a:t> </a:t>
            </a:r>
            <a:r>
              <a:rPr lang="en-US" sz="1400" dirty="0" err="1">
                <a:latin typeface="Comic Sans MS" panose="030F0902030302020204" pitchFamily="66" charset="0"/>
              </a:rPr>
              <a:t>i</a:t>
            </a:r>
            <a:r>
              <a:rPr lang="en-US" sz="1400" dirty="0">
                <a:latin typeface="Comic Sans MS" panose="030F0902030302020204" pitchFamily="66" charset="0"/>
              </a:rPr>
              <a:t> </a:t>
            </a:r>
            <a:r>
              <a:rPr lang="en-US" sz="1400" dirty="0" err="1">
                <a:latin typeface="Comic Sans MS" panose="030F0902030302020204" pitchFamily="66" charset="0"/>
              </a:rPr>
              <a:t>siarad</a:t>
            </a:r>
            <a:r>
              <a:rPr lang="en-US" sz="1400" dirty="0">
                <a:latin typeface="Comic Sans MS" panose="030F0902030302020204" pitchFamily="66" charset="0"/>
              </a:rPr>
              <a:t> am </a:t>
            </a:r>
            <a:r>
              <a:rPr lang="en-US" sz="1400" dirty="0" err="1">
                <a:latin typeface="Comic Sans MS" panose="030F0902030302020204" pitchFamily="66" charset="0"/>
              </a:rPr>
              <a:t>dai</a:t>
            </a:r>
            <a:r>
              <a:rPr lang="en-US" sz="1400" dirty="0">
                <a:latin typeface="Comic Sans MS" panose="030F0902030302020204" pitchFamily="66" charset="0"/>
              </a:rPr>
              <a:t>. </a:t>
            </a:r>
            <a:r>
              <a:rPr lang="en-US" sz="1400" dirty="0" err="1">
                <a:latin typeface="Comic Sans MS" panose="030F0902030302020204" pitchFamily="66" charset="0"/>
              </a:rPr>
              <a:t>Defnyddiwch</a:t>
            </a:r>
            <a:r>
              <a:rPr lang="en-US" sz="1400" dirty="0">
                <a:latin typeface="Comic Sans MS" panose="030F0902030302020204" pitchFamily="66" charset="0"/>
              </a:rPr>
              <a:t> </a:t>
            </a:r>
            <a:r>
              <a:rPr lang="en-US" sz="1400" dirty="0" err="1">
                <a:latin typeface="Comic Sans MS" panose="030F0902030302020204" pitchFamily="66" charset="0"/>
              </a:rPr>
              <a:t>eich</a:t>
            </a:r>
            <a:r>
              <a:rPr lang="en-US" sz="1400" dirty="0">
                <a:latin typeface="Comic Sans MS" panose="030F0902030302020204" pitchFamily="66" charset="0"/>
              </a:rPr>
              <a:t> </a:t>
            </a:r>
            <a:r>
              <a:rPr lang="en-US" sz="1400" dirty="0" err="1">
                <a:latin typeface="Comic Sans MS" panose="030F0902030302020204" pitchFamily="66" charset="0"/>
              </a:rPr>
              <a:t>ysgol</a:t>
            </a:r>
            <a:r>
              <a:rPr lang="en-US" sz="1400" dirty="0">
                <a:latin typeface="Comic Sans MS" panose="030F0902030302020204" pitchFamily="66" charset="0"/>
              </a:rPr>
              <a:t> </a:t>
            </a:r>
            <a:r>
              <a:rPr lang="en-US" sz="1400" dirty="0" err="1">
                <a:latin typeface="Comic Sans MS" panose="030F0902030302020204" pitchFamily="66" charset="0"/>
              </a:rPr>
              <a:t>baratoi</a:t>
            </a:r>
            <a:r>
              <a:rPr lang="en-US" sz="1400" dirty="0">
                <a:latin typeface="Comic Sans MS" panose="030F0902030302020204" pitchFamily="66" charset="0"/>
              </a:rPr>
              <a:t> </a:t>
            </a:r>
            <a:r>
              <a:rPr lang="en-US" sz="1400" dirty="0" err="1">
                <a:latin typeface="Comic Sans MS" panose="030F0902030302020204" pitchFamily="66" charset="0"/>
              </a:rPr>
              <a:t>i</a:t>
            </a:r>
            <a:r>
              <a:rPr lang="en-US" sz="1400" dirty="0">
                <a:latin typeface="Comic Sans MS" panose="030F0902030302020204" pitchFamily="66" charset="0"/>
              </a:rPr>
              <a:t> </a:t>
            </a:r>
            <a:r>
              <a:rPr lang="en-US" sz="1400" dirty="0" err="1">
                <a:latin typeface="Comic Sans MS" panose="030F0902030302020204" pitchFamily="66" charset="0"/>
              </a:rPr>
              <a:t>baratoi</a:t>
            </a:r>
            <a:r>
              <a:rPr lang="en-US" sz="1400" dirty="0">
                <a:latin typeface="Comic Sans MS" panose="030F0902030302020204" pitchFamily="66" charset="0"/>
              </a:rPr>
              <a:t> </a:t>
            </a:r>
            <a:r>
              <a:rPr lang="en-US" sz="1400" dirty="0" err="1">
                <a:latin typeface="Comic Sans MS" panose="030F0902030302020204" pitchFamily="66" charset="0"/>
              </a:rPr>
              <a:t>eich</a:t>
            </a:r>
            <a:r>
              <a:rPr lang="en-US" sz="1400" dirty="0">
                <a:latin typeface="Comic Sans MS" panose="030F0902030302020204" pitchFamily="66" charset="0"/>
              </a:rPr>
              <a:t> </a:t>
            </a:r>
            <a:r>
              <a:rPr lang="en-US" sz="1400" dirty="0" err="1">
                <a:latin typeface="Comic Sans MS" panose="030F0902030302020204" pitchFamily="66" charset="0"/>
              </a:rPr>
              <a:t>sgwrs</a:t>
            </a:r>
            <a:r>
              <a:rPr lang="en-US" sz="1400" dirty="0">
                <a:latin typeface="Comic Sans MS" panose="030F0902030302020204" pitchFamily="66" charset="0"/>
              </a:rPr>
              <a:t>. </a:t>
            </a:r>
            <a:r>
              <a:rPr lang="en-US" sz="1400" dirty="0" err="1">
                <a:latin typeface="Comic Sans MS" panose="030F0902030302020204" pitchFamily="66" charset="0"/>
              </a:rPr>
              <a:t>Dewiswch</a:t>
            </a:r>
            <a:r>
              <a:rPr lang="en-US" sz="1400" dirty="0">
                <a:latin typeface="Comic Sans MS" panose="030F0902030302020204" pitchFamily="66" charset="0"/>
              </a:rPr>
              <a:t> un </a:t>
            </a:r>
            <a:r>
              <a:rPr lang="en-US" sz="1400" dirty="0" err="1">
                <a:latin typeface="Comic Sans MS" panose="030F0902030302020204" pitchFamily="66" charset="0"/>
              </a:rPr>
              <a:t>seren</a:t>
            </a:r>
            <a:r>
              <a:rPr lang="en-US" sz="1400" dirty="0">
                <a:latin typeface="Comic Sans MS" panose="030F0902030302020204" pitchFamily="66" charset="0"/>
              </a:rPr>
              <a:t> neu </a:t>
            </a:r>
            <a:r>
              <a:rPr lang="en-US" sz="1400" dirty="0" err="1">
                <a:latin typeface="Comic Sans MS" panose="030F0902030302020204" pitchFamily="66" charset="0"/>
              </a:rPr>
              <a:t>ddwy</a:t>
            </a:r>
            <a:r>
              <a:rPr lang="en-US" sz="1400" dirty="0">
                <a:latin typeface="Comic Sans MS" panose="030F0902030302020204" pitchFamily="66" charset="0"/>
              </a:rPr>
              <a:t> </a:t>
            </a:r>
            <a:r>
              <a:rPr lang="en-US" sz="1400" dirty="0" err="1">
                <a:latin typeface="Comic Sans MS" panose="030F0902030302020204" pitchFamily="66" charset="0"/>
              </a:rPr>
              <a:t>seren</a:t>
            </a:r>
            <a:r>
              <a:rPr lang="en-US" sz="1400" dirty="0">
                <a:latin typeface="Comic Sans MS" panose="030F0902030302020204" pitchFamily="66" charset="0"/>
              </a:rPr>
              <a:t> </a:t>
            </a:r>
            <a:r>
              <a:rPr lang="en-US" sz="1400" dirty="0" err="1">
                <a:latin typeface="Comic Sans MS" panose="030F0902030302020204" pitchFamily="66" charset="0"/>
              </a:rPr>
              <a:t>os</a:t>
            </a:r>
            <a:r>
              <a:rPr lang="en-US" sz="1400" dirty="0">
                <a:latin typeface="Comic Sans MS" panose="030F0902030302020204" pitchFamily="66" charset="0"/>
              </a:rPr>
              <a:t> </a:t>
            </a:r>
            <a:r>
              <a:rPr lang="en-US" sz="1400" dirty="0" err="1">
                <a:latin typeface="Comic Sans MS" panose="030F0902030302020204" pitchFamily="66" charset="0"/>
              </a:rPr>
              <a:t>rydych</a:t>
            </a:r>
            <a:r>
              <a:rPr lang="en-US" sz="1400" dirty="0">
                <a:latin typeface="Comic Sans MS" panose="030F0902030302020204" pitchFamily="66" charset="0"/>
              </a:rPr>
              <a:t> chi </a:t>
            </a:r>
            <a:r>
              <a:rPr lang="en-US" sz="1400" dirty="0" err="1">
                <a:latin typeface="Comic Sans MS" panose="030F0902030302020204" pitchFamily="66" charset="0"/>
              </a:rPr>
              <a:t>eisiau</a:t>
            </a:r>
            <a:r>
              <a:rPr lang="en-US" sz="1400" dirty="0">
                <a:latin typeface="Comic Sans MS" panose="030F0902030302020204" pitchFamily="66" charset="0"/>
              </a:rPr>
              <a:t> her. </a:t>
            </a:r>
            <a:r>
              <a:rPr lang="en-US" sz="1400" dirty="0" err="1">
                <a:latin typeface="Comic Sans MS" panose="030F0902030302020204" pitchFamily="66" charset="0"/>
              </a:rPr>
              <a:t>Byddwch</a:t>
            </a:r>
            <a:r>
              <a:rPr lang="en-US" sz="1400" dirty="0">
                <a:latin typeface="Comic Sans MS" panose="030F0902030302020204" pitchFamily="66" charset="0"/>
              </a:rPr>
              <a:t> </a:t>
            </a:r>
            <a:r>
              <a:rPr lang="en-US" sz="1400" dirty="0" err="1">
                <a:latin typeface="Comic Sans MS" panose="030F0902030302020204" pitchFamily="66" charset="0"/>
              </a:rPr>
              <a:t>yn</a:t>
            </a:r>
            <a:r>
              <a:rPr lang="en-US" sz="1400" dirty="0">
                <a:latin typeface="Comic Sans MS" panose="030F0902030302020204" pitchFamily="66" charset="0"/>
              </a:rPr>
              <a:t> </a:t>
            </a:r>
            <a:r>
              <a:rPr lang="en-US" sz="1400" dirty="0" err="1">
                <a:latin typeface="Comic Sans MS" panose="030F0902030302020204" pitchFamily="66" charset="0"/>
              </a:rPr>
              <a:t>gweithio</a:t>
            </a:r>
            <a:r>
              <a:rPr lang="en-US" sz="1400" dirty="0">
                <a:latin typeface="Comic Sans MS" panose="030F0902030302020204" pitchFamily="66" charset="0"/>
              </a:rPr>
              <a:t> </a:t>
            </a:r>
            <a:r>
              <a:rPr lang="en-US" sz="1400" dirty="0" err="1">
                <a:latin typeface="Comic Sans MS" panose="030F0902030302020204" pitchFamily="66" charset="0"/>
              </a:rPr>
              <a:t>mewn</a:t>
            </a:r>
            <a:r>
              <a:rPr lang="en-US" sz="1400" dirty="0">
                <a:latin typeface="Comic Sans MS" panose="030F0902030302020204" pitchFamily="66" charset="0"/>
              </a:rPr>
              <a:t> </a:t>
            </a:r>
            <a:r>
              <a:rPr lang="en-US" sz="1400" dirty="0" err="1">
                <a:latin typeface="Comic Sans MS" panose="030F0902030302020204" pitchFamily="66" charset="0"/>
              </a:rPr>
              <a:t>grwpiau</a:t>
            </a:r>
            <a:r>
              <a:rPr lang="en-US" sz="1400" dirty="0">
                <a:latin typeface="Comic Sans MS" panose="030F0902030302020204" pitchFamily="66" charset="0"/>
              </a:rPr>
              <a:t> o </a:t>
            </a:r>
            <a:r>
              <a:rPr lang="en-US" sz="1400" dirty="0" err="1">
                <a:latin typeface="Comic Sans MS" panose="030F0902030302020204" pitchFamily="66" charset="0"/>
              </a:rPr>
              <a:t>dri</a:t>
            </a:r>
            <a:r>
              <a:rPr lang="en-US" sz="1400" dirty="0">
                <a:latin typeface="Comic Sans MS" panose="030F0902030302020204" pitchFamily="66" charset="0"/>
              </a:rPr>
              <a:t>. </a:t>
            </a:r>
            <a:r>
              <a:rPr lang="en-US" sz="1400" dirty="0" err="1">
                <a:latin typeface="Comic Sans MS" panose="030F0902030302020204" pitchFamily="66" charset="0"/>
              </a:rPr>
              <a:t>Bydd</a:t>
            </a:r>
            <a:r>
              <a:rPr lang="en-US" sz="1400" dirty="0">
                <a:latin typeface="Comic Sans MS" panose="030F0902030302020204" pitchFamily="66" charset="0"/>
              </a:rPr>
              <a:t> person 1 </a:t>
            </a:r>
            <a:r>
              <a:rPr lang="en-US" sz="1400" dirty="0" err="1">
                <a:latin typeface="Comic Sans MS" panose="030F0902030302020204" pitchFamily="66" charset="0"/>
              </a:rPr>
              <a:t>yn</a:t>
            </a:r>
            <a:r>
              <a:rPr lang="en-US" sz="1400" dirty="0">
                <a:latin typeface="Comic Sans MS" panose="030F0902030302020204" pitchFamily="66" charset="0"/>
              </a:rPr>
              <a:t> </a:t>
            </a:r>
            <a:r>
              <a:rPr lang="en-US" sz="1400" dirty="0" err="1">
                <a:latin typeface="Comic Sans MS" panose="030F0902030302020204" pitchFamily="66" charset="0"/>
              </a:rPr>
              <a:t>siarad</a:t>
            </a:r>
            <a:r>
              <a:rPr lang="en-US" sz="1400" dirty="0">
                <a:latin typeface="Comic Sans MS" panose="030F0902030302020204" pitchFamily="66" charset="0"/>
              </a:rPr>
              <a:t> </a:t>
            </a:r>
            <a:r>
              <a:rPr lang="en-US" sz="1400" dirty="0" err="1">
                <a:latin typeface="Comic Sans MS" panose="030F0902030302020204" pitchFamily="66" charset="0"/>
              </a:rPr>
              <a:t>yn</a:t>
            </a:r>
            <a:r>
              <a:rPr lang="en-US" sz="1400" dirty="0">
                <a:latin typeface="Comic Sans MS" panose="030F0902030302020204" pitchFamily="66" charset="0"/>
              </a:rPr>
              <a:t> </a:t>
            </a:r>
            <a:r>
              <a:rPr lang="en-US" sz="1400" dirty="0" err="1">
                <a:latin typeface="Comic Sans MS" panose="030F0902030302020204" pitchFamily="66" charset="0"/>
              </a:rPr>
              <a:t>gyntaf</a:t>
            </a:r>
            <a:r>
              <a:rPr lang="en-US" sz="1400" dirty="0">
                <a:latin typeface="Comic Sans MS" panose="030F0902030302020204" pitchFamily="66" charset="0"/>
              </a:rPr>
              <a:t> am </a:t>
            </a:r>
            <a:r>
              <a:rPr lang="en-US" sz="1400" dirty="0" err="1">
                <a:latin typeface="Comic Sans MS" panose="030F0902030302020204" pitchFamily="66" charset="0"/>
              </a:rPr>
              <a:t>bedwar</a:t>
            </a:r>
            <a:r>
              <a:rPr lang="en-US" sz="1400" dirty="0">
                <a:latin typeface="Comic Sans MS" panose="030F0902030302020204" pitchFamily="66" charset="0"/>
              </a:rPr>
              <a:t> </a:t>
            </a:r>
            <a:r>
              <a:rPr lang="en-US" sz="1400" dirty="0" err="1">
                <a:latin typeface="Comic Sans MS" panose="030F0902030302020204" pitchFamily="66" charset="0"/>
              </a:rPr>
              <a:t>munud</a:t>
            </a:r>
            <a:r>
              <a:rPr lang="en-US" sz="1400" dirty="0">
                <a:latin typeface="Comic Sans MS" panose="030F0902030302020204" pitchFamily="66" charset="0"/>
              </a:rPr>
              <a:t>, </a:t>
            </a:r>
            <a:r>
              <a:rPr lang="en-US" sz="1400" dirty="0" err="1">
                <a:latin typeface="Comic Sans MS" panose="030F0902030302020204" pitchFamily="66" charset="0"/>
              </a:rPr>
              <a:t>bydd</a:t>
            </a:r>
            <a:r>
              <a:rPr lang="en-US" sz="1400" dirty="0">
                <a:latin typeface="Comic Sans MS" panose="030F0902030302020204" pitchFamily="66" charset="0"/>
              </a:rPr>
              <a:t> person 2 </a:t>
            </a:r>
            <a:r>
              <a:rPr lang="en-US" sz="1400" dirty="0" err="1">
                <a:latin typeface="Comic Sans MS" panose="030F0902030302020204" pitchFamily="66" charset="0"/>
              </a:rPr>
              <a:t>yn</a:t>
            </a:r>
            <a:r>
              <a:rPr lang="en-US" sz="1400" dirty="0">
                <a:latin typeface="Comic Sans MS" panose="030F0902030302020204" pitchFamily="66" charset="0"/>
              </a:rPr>
              <a:t> </a:t>
            </a:r>
            <a:r>
              <a:rPr lang="en-US" sz="1400" dirty="0" err="1">
                <a:latin typeface="Comic Sans MS" panose="030F0902030302020204" pitchFamily="66" charset="0"/>
              </a:rPr>
              <a:t>ysgrifennu</a:t>
            </a:r>
            <a:r>
              <a:rPr lang="en-US" sz="1400" dirty="0">
                <a:latin typeface="Comic Sans MS" panose="030F0902030302020204" pitchFamily="66" charset="0"/>
              </a:rPr>
              <a:t> </a:t>
            </a:r>
            <a:r>
              <a:rPr lang="en-US" sz="1400" dirty="0" err="1">
                <a:latin typeface="Comic Sans MS" panose="030F0902030302020204" pitchFamily="66" charset="0"/>
              </a:rPr>
              <a:t>nodiau</a:t>
            </a:r>
            <a:r>
              <a:rPr lang="en-US" sz="1400" dirty="0">
                <a:latin typeface="Comic Sans MS" panose="030F0902030302020204" pitchFamily="66" charset="0"/>
              </a:rPr>
              <a:t> a </a:t>
            </a:r>
            <a:r>
              <a:rPr lang="en-US" sz="1400" dirty="0" err="1">
                <a:latin typeface="Comic Sans MS" panose="030F0902030302020204" pitchFamily="66" charset="0"/>
              </a:rPr>
              <a:t>bydd</a:t>
            </a:r>
            <a:r>
              <a:rPr lang="en-US" sz="1400" dirty="0">
                <a:latin typeface="Comic Sans MS" panose="030F0902030302020204" pitchFamily="66" charset="0"/>
              </a:rPr>
              <a:t> person 3 </a:t>
            </a:r>
            <a:r>
              <a:rPr lang="en-US" sz="1400" dirty="0" err="1">
                <a:latin typeface="Comic Sans MS" panose="030F0902030302020204" pitchFamily="66" charset="0"/>
              </a:rPr>
              <a:t>yn</a:t>
            </a:r>
            <a:r>
              <a:rPr lang="en-GB" sz="1400" dirty="0">
                <a:latin typeface="Comic Sans MS" panose="030F0902030302020204" pitchFamily="66" charset="0"/>
              </a:rPr>
              <a:t> </a:t>
            </a:r>
            <a:r>
              <a:rPr lang="en-GB" sz="1400" dirty="0" err="1">
                <a:latin typeface="Comic Sans MS" panose="030F0902030302020204" pitchFamily="66" charset="0"/>
              </a:rPr>
              <a:t>gwrando'n</a:t>
            </a:r>
            <a:r>
              <a:rPr lang="en-GB" sz="1400" dirty="0">
                <a:latin typeface="Comic Sans MS" panose="030F0902030302020204" pitchFamily="66" charset="0"/>
              </a:rPr>
              <a:t> </a:t>
            </a:r>
            <a:r>
              <a:rPr lang="en-GB" sz="1400" dirty="0" err="1">
                <a:latin typeface="Comic Sans MS" panose="030F0902030302020204" pitchFamily="66" charset="0"/>
              </a:rPr>
              <a:t>ofalus</a:t>
            </a:r>
            <a:r>
              <a:rPr lang="en-GB" sz="1400" dirty="0">
                <a:latin typeface="Comic Sans MS" panose="030F0902030302020204" pitchFamily="66" charset="0"/>
              </a:rPr>
              <a:t> </a:t>
            </a:r>
            <a:r>
              <a:rPr lang="en-GB" sz="1400" dirty="0" err="1">
                <a:latin typeface="Comic Sans MS" panose="030F0902030302020204" pitchFamily="66" charset="0"/>
              </a:rPr>
              <a:t>ar</a:t>
            </a:r>
            <a:r>
              <a:rPr lang="en-GB" sz="1400" dirty="0">
                <a:latin typeface="Comic Sans MS" panose="030F0902030302020204" pitchFamily="66" charset="0"/>
              </a:rPr>
              <a:t> yr </a:t>
            </a:r>
            <a:r>
              <a:rPr lang="en-GB" sz="1400" dirty="0" err="1">
                <a:latin typeface="Comic Sans MS" panose="030F0902030302020204" pitchFamily="66" charset="0"/>
              </a:rPr>
              <a:t>adborth</a:t>
            </a:r>
            <a:r>
              <a:rPr lang="en-US" sz="1400" dirty="0">
                <a:latin typeface="Comic Sans MS" panose="030F0902030302020204" pitchFamily="66" charset="0"/>
              </a:rPr>
              <a:t>. </a:t>
            </a:r>
            <a:r>
              <a:rPr lang="en-US" sz="1400" dirty="0" err="1">
                <a:latin typeface="Comic Sans MS" panose="030F0902030302020204" pitchFamily="66" charset="0"/>
              </a:rPr>
              <a:t>Ar</a:t>
            </a:r>
            <a:r>
              <a:rPr lang="en-US" sz="1400" dirty="0">
                <a:latin typeface="Comic Sans MS" panose="030F0902030302020204" pitchFamily="66" charset="0"/>
              </a:rPr>
              <a:t> </a:t>
            </a:r>
            <a:r>
              <a:rPr lang="en-US" sz="1400" dirty="0" err="1">
                <a:latin typeface="Comic Sans MS" panose="030F0902030302020204" pitchFamily="66" charset="0"/>
              </a:rPr>
              <a:t>ôl</a:t>
            </a:r>
            <a:r>
              <a:rPr lang="en-US" sz="1400" dirty="0">
                <a:latin typeface="Comic Sans MS" panose="030F0902030302020204" pitchFamily="66" charset="0"/>
              </a:rPr>
              <a:t> </a:t>
            </a:r>
            <a:r>
              <a:rPr lang="en-US" sz="1400" dirty="0" err="1">
                <a:latin typeface="Comic Sans MS" panose="030F0902030302020204" pitchFamily="66" charset="0"/>
              </a:rPr>
              <a:t>cyflwyniad</a:t>
            </a:r>
            <a:r>
              <a:rPr lang="en-US" sz="1400" dirty="0">
                <a:latin typeface="Comic Sans MS" panose="030F0902030302020204" pitchFamily="66" charset="0"/>
              </a:rPr>
              <a:t> 1, </a:t>
            </a:r>
            <a:r>
              <a:rPr lang="en-GB" sz="1400" dirty="0" err="1">
                <a:latin typeface="Comic Sans MS" panose="030F0902030302020204" pitchFamily="66" charset="0"/>
              </a:rPr>
              <a:t>rhaid</a:t>
            </a:r>
            <a:r>
              <a:rPr lang="en-GB" sz="1400" dirty="0">
                <a:latin typeface="Comic Sans MS" panose="030F0902030302020204" pitchFamily="66" charset="0"/>
              </a:rPr>
              <a:t> </a:t>
            </a:r>
            <a:r>
              <a:rPr lang="en-GB" sz="1400" dirty="0" err="1">
                <a:latin typeface="Comic Sans MS" panose="030F0902030302020204" pitchFamily="66" charset="0"/>
              </a:rPr>
              <a:t>i</a:t>
            </a:r>
            <a:r>
              <a:rPr lang="en-GB" sz="1400" dirty="0">
                <a:latin typeface="Comic Sans MS" panose="030F0902030302020204" pitchFamily="66" charset="0"/>
              </a:rPr>
              <a:t> </a:t>
            </a:r>
            <a:r>
              <a:rPr lang="en-GB" sz="1400" dirty="0" err="1">
                <a:latin typeface="Comic Sans MS" panose="030F0902030302020204" pitchFamily="66" charset="0"/>
              </a:rPr>
              <a:t>berson</a:t>
            </a:r>
            <a:r>
              <a:rPr lang="en-GB" sz="1400" dirty="0">
                <a:latin typeface="Comic Sans MS" panose="030F0902030302020204" pitchFamily="66" charset="0"/>
              </a:rPr>
              <a:t> 1 </a:t>
            </a:r>
            <a:r>
              <a:rPr lang="en-GB" sz="1400" dirty="0" err="1">
                <a:latin typeface="Comic Sans MS" panose="030F0902030302020204" pitchFamily="66" charset="0"/>
              </a:rPr>
              <a:t>ddarllen</a:t>
            </a:r>
            <a:r>
              <a:rPr lang="en-GB" sz="1400" dirty="0">
                <a:latin typeface="Comic Sans MS" panose="030F0902030302020204" pitchFamily="66" charset="0"/>
              </a:rPr>
              <a:t>/</a:t>
            </a:r>
            <a:r>
              <a:rPr lang="en-GB" sz="1400" dirty="0" err="1">
                <a:latin typeface="Comic Sans MS" panose="030F0902030302020204" pitchFamily="66" charset="0"/>
              </a:rPr>
              <a:t>ddweud</a:t>
            </a:r>
            <a:r>
              <a:rPr lang="en-GB" sz="1400" dirty="0">
                <a:latin typeface="Comic Sans MS" panose="030F0902030302020204" pitchFamily="66" charset="0"/>
              </a:rPr>
              <a:t> </a:t>
            </a:r>
            <a:r>
              <a:rPr lang="en-GB" sz="1400" dirty="0" err="1">
                <a:latin typeface="Comic Sans MS" panose="030F0902030302020204" pitchFamily="66" charset="0"/>
              </a:rPr>
              <a:t>ei</a:t>
            </a:r>
            <a:r>
              <a:rPr lang="en-GB" sz="1400" dirty="0">
                <a:latin typeface="Comic Sans MS" panose="030F0902030302020204" pitchFamily="66" charset="0"/>
              </a:rPr>
              <a:t> </a:t>
            </a:r>
            <a:r>
              <a:rPr lang="en-US" sz="1400" dirty="0" err="1">
                <a:latin typeface="Comic Sans MS" panose="030F0902030302020204" pitchFamily="66" charset="0"/>
              </a:rPr>
              <a:t>sgwrs</a:t>
            </a:r>
            <a:r>
              <a:rPr lang="en-US" sz="1400" dirty="0">
                <a:latin typeface="Comic Sans MS" panose="030F0902030302020204" pitchFamily="66" charset="0"/>
              </a:rPr>
              <a:t> o </a:t>
            </a:r>
            <a:r>
              <a:rPr lang="en-US" sz="1400" dirty="0" err="1">
                <a:latin typeface="Comic Sans MS" panose="030F0902030302020204" pitchFamily="66" charset="0"/>
              </a:rPr>
              <a:t>fewn</a:t>
            </a:r>
            <a:r>
              <a:rPr lang="en-US" sz="1400" dirty="0">
                <a:latin typeface="Comic Sans MS" panose="030F0902030302020204" pitchFamily="66" charset="0"/>
              </a:rPr>
              <a:t> tri </a:t>
            </a:r>
            <a:r>
              <a:rPr lang="en-US" sz="1400" dirty="0" err="1">
                <a:latin typeface="Comic Sans MS" panose="030F0902030302020204" pitchFamily="66" charset="0"/>
              </a:rPr>
              <a:t>munud</a:t>
            </a:r>
            <a:r>
              <a:rPr lang="en-US" sz="1400" dirty="0">
                <a:latin typeface="Comic Sans MS" panose="030F0902030302020204" pitchFamily="66" charset="0"/>
              </a:rPr>
              <a:t> ac </a:t>
            </a:r>
            <a:r>
              <a:rPr lang="en-US" sz="1400" dirty="0" err="1">
                <a:latin typeface="Comic Sans MS" panose="030F0902030302020204" pitchFamily="66" charset="0"/>
              </a:rPr>
              <a:t>wedyn</a:t>
            </a:r>
            <a:r>
              <a:rPr lang="en-US" sz="1400" dirty="0">
                <a:latin typeface="Comic Sans MS" panose="030F0902030302020204" pitchFamily="66" charset="0"/>
              </a:rPr>
              <a:t> o </a:t>
            </a:r>
            <a:r>
              <a:rPr lang="en-US" sz="1400" dirty="0" err="1">
                <a:latin typeface="Comic Sans MS" panose="030F0902030302020204" pitchFamily="66" charset="0"/>
              </a:rPr>
              <a:t>fewn</a:t>
            </a:r>
            <a:r>
              <a:rPr lang="en-US" sz="1400" dirty="0">
                <a:latin typeface="Comic Sans MS" panose="030F0902030302020204" pitchFamily="66" charset="0"/>
              </a:rPr>
              <a:t> </a:t>
            </a:r>
            <a:r>
              <a:rPr lang="en-US" sz="1400" dirty="0" err="1">
                <a:latin typeface="Comic Sans MS" panose="030F0902030302020204" pitchFamily="66" charset="0"/>
              </a:rPr>
              <a:t>dau</a:t>
            </a:r>
            <a:r>
              <a:rPr lang="en-US" sz="1400" dirty="0">
                <a:latin typeface="Comic Sans MS" panose="030F0902030302020204" pitchFamily="66" charset="0"/>
              </a:rPr>
              <a:t> </a:t>
            </a:r>
            <a:r>
              <a:rPr lang="en-US" sz="1400" dirty="0" err="1">
                <a:latin typeface="Comic Sans MS" panose="030F0902030302020204" pitchFamily="66" charset="0"/>
              </a:rPr>
              <a:t>funud</a:t>
            </a:r>
            <a:r>
              <a:rPr lang="en-US" sz="1400" dirty="0">
                <a:latin typeface="Comic Sans MS" panose="030F0902030302020204" pitchFamily="66" charset="0"/>
              </a:rPr>
              <a:t>. </a:t>
            </a:r>
            <a:r>
              <a:rPr lang="en-US" sz="1400" dirty="0" err="1">
                <a:latin typeface="Comic Sans MS" panose="030F0902030302020204" pitchFamily="66" charset="0"/>
              </a:rPr>
              <a:t>Pob</a:t>
            </a:r>
            <a:r>
              <a:rPr lang="en-US" sz="1400" dirty="0">
                <a:latin typeface="Comic Sans MS" panose="030F0902030302020204" pitchFamily="66" charset="0"/>
              </a:rPr>
              <a:t> </a:t>
            </a:r>
            <a:r>
              <a:rPr lang="en-US" sz="1400" dirty="0" err="1">
                <a:latin typeface="Comic Sans MS" panose="030F0902030302020204" pitchFamily="66" charset="0"/>
              </a:rPr>
              <a:t>lwc</a:t>
            </a:r>
            <a:r>
              <a:rPr lang="en-US" sz="1400" dirty="0">
                <a:latin typeface="Comic Sans MS" panose="030F0902030302020204" pitchFamily="66" charset="0"/>
              </a:rPr>
              <a:t> </a:t>
            </a:r>
            <a:r>
              <a:rPr lang="en-US" sz="1400" dirty="0" err="1">
                <a:latin typeface="Comic Sans MS" panose="030F0902030302020204" pitchFamily="66" charset="0"/>
              </a:rPr>
              <a:t>bawb</a:t>
            </a:r>
            <a:r>
              <a:rPr lang="en-US" sz="1400" dirty="0">
                <a:latin typeface="Comic Sans MS" panose="030F0902030302020204" pitchFamily="66" charset="0"/>
              </a:rPr>
              <a:t>!</a:t>
            </a:r>
          </a:p>
        </p:txBody>
      </p:sp>
      <p:sp>
        <p:nvSpPr>
          <p:cNvPr id="8" name="TextBox 7">
            <a:extLst>
              <a:ext uri="{FF2B5EF4-FFF2-40B4-BE49-F238E27FC236}">
                <a16:creationId xmlns:a16="http://schemas.microsoft.com/office/drawing/2014/main" id="{A87B1E9B-E110-3412-829A-D8903FC8A0CF}"/>
              </a:ext>
            </a:extLst>
          </p:cNvPr>
          <p:cNvSpPr txBox="1"/>
          <p:nvPr/>
        </p:nvSpPr>
        <p:spPr>
          <a:xfrm>
            <a:off x="871784" y="73332"/>
            <a:ext cx="6515914" cy="821122"/>
          </a:xfrm>
          <a:prstGeom prst="rect">
            <a:avLst/>
          </a:prstGeom>
          <a:noFill/>
        </p:spPr>
        <p:txBody>
          <a:bodyPr wrap="square" rtlCol="0">
            <a:spAutoFit/>
          </a:bodyPr>
          <a:lstStyle/>
          <a:p>
            <a:r>
              <a:rPr lang="en-US" sz="2736" dirty="0" err="1">
                <a:solidFill>
                  <a:srgbClr val="7030A0"/>
                </a:solidFill>
                <a:latin typeface="Comic Sans MS" panose="030F0902030302020204" pitchFamily="66" charset="0"/>
              </a:rPr>
              <a:t>Siarad</a:t>
            </a:r>
            <a:r>
              <a:rPr lang="en-US" sz="2736" dirty="0">
                <a:solidFill>
                  <a:srgbClr val="7030A0"/>
                </a:solidFill>
                <a:latin typeface="Comic Sans MS" panose="030F0902030302020204" pitchFamily="66" charset="0"/>
              </a:rPr>
              <a:t> am </a:t>
            </a:r>
            <a:r>
              <a:rPr lang="en-US" sz="2736" dirty="0" err="1">
                <a:solidFill>
                  <a:srgbClr val="7030A0"/>
                </a:solidFill>
                <a:latin typeface="Comic Sans MS" panose="030F0902030302020204" pitchFamily="66" charset="0"/>
              </a:rPr>
              <a:t>pedwar</a:t>
            </a:r>
            <a:r>
              <a:rPr lang="en-US" sz="2736" dirty="0">
                <a:solidFill>
                  <a:srgbClr val="7030A0"/>
                </a:solidFill>
                <a:latin typeface="Comic Sans MS" panose="030F0902030302020204" pitchFamily="66" charset="0"/>
              </a:rPr>
              <a:t>, tri, </a:t>
            </a:r>
            <a:r>
              <a:rPr lang="en-US" sz="2736" dirty="0" err="1">
                <a:solidFill>
                  <a:srgbClr val="7030A0"/>
                </a:solidFill>
                <a:latin typeface="Comic Sans MS" panose="030F0902030302020204" pitchFamily="66" charset="0"/>
              </a:rPr>
              <a:t>dau</a:t>
            </a:r>
            <a:r>
              <a:rPr lang="en-US" sz="2736" dirty="0">
                <a:solidFill>
                  <a:srgbClr val="7030A0"/>
                </a:solidFill>
                <a:latin typeface="Comic Sans MS" panose="030F0902030302020204" pitchFamily="66" charset="0"/>
              </a:rPr>
              <a:t> </a:t>
            </a:r>
            <a:r>
              <a:rPr lang="en-US" sz="2736" dirty="0" err="1">
                <a:solidFill>
                  <a:srgbClr val="7030A0"/>
                </a:solidFill>
                <a:latin typeface="Comic Sans MS" panose="030F0902030302020204" pitchFamily="66" charset="0"/>
              </a:rPr>
              <a:t>munud</a:t>
            </a:r>
            <a:r>
              <a:rPr lang="en-US" sz="2736" dirty="0">
                <a:solidFill>
                  <a:srgbClr val="7030A0"/>
                </a:solidFill>
                <a:latin typeface="Comic Sans MS" panose="030F0902030302020204" pitchFamily="66" charset="0"/>
              </a:rPr>
              <a:t>!</a:t>
            </a:r>
          </a:p>
          <a:p>
            <a:pPr algn="ctr"/>
            <a:r>
              <a:rPr lang="en-GB" sz="2000" u="sng" dirty="0">
                <a:solidFill>
                  <a:srgbClr val="000000"/>
                </a:solidFill>
                <a:latin typeface="Comic Sans MS" panose="030F0902030302020204" pitchFamily="66" charset="0"/>
                <a:ea typeface="Aptos" panose="020B0004020202020204" pitchFamily="34" charset="0"/>
                <a:cs typeface="Times New Roman" panose="02020603050405020304" pitchFamily="18" charset="0"/>
              </a:rPr>
              <a:t>(</a:t>
            </a:r>
            <a:r>
              <a:rPr lang="en-GB" sz="2000" u="sng" dirty="0" err="1">
                <a:solidFill>
                  <a:srgbClr val="000000"/>
                </a:solidFill>
                <a:latin typeface="Comic Sans MS" panose="030F0902030302020204" pitchFamily="66" charset="0"/>
                <a:ea typeface="Aptos" panose="020B0004020202020204" pitchFamily="34" charset="0"/>
                <a:cs typeface="Times New Roman" panose="02020603050405020304" pitchFamily="18" charset="0"/>
              </a:rPr>
              <a:t>Gorchmynion</a:t>
            </a:r>
            <a:r>
              <a:rPr lang="en-GB" sz="2000" u="sng" dirty="0">
                <a:solidFill>
                  <a:srgbClr val="000000"/>
                </a:solidFill>
                <a:latin typeface="Comic Sans MS" panose="030F0902030302020204" pitchFamily="66" charset="0"/>
                <a:ea typeface="Aptos" panose="020B0004020202020204" pitchFamily="34" charset="0"/>
                <a:cs typeface="Times New Roman" panose="02020603050405020304" pitchFamily="18" charset="0"/>
              </a:rPr>
              <a:t> am y plant)</a:t>
            </a:r>
            <a:endParaRPr lang="en-US" dirty="0">
              <a:solidFill>
                <a:srgbClr val="7030A0"/>
              </a:solidFill>
              <a:latin typeface="Comic Sans MS" panose="030F0902030302020204" pitchFamily="66" charset="0"/>
            </a:endParaRPr>
          </a:p>
        </p:txBody>
      </p:sp>
      <p:graphicFrame>
        <p:nvGraphicFramePr>
          <p:cNvPr id="2" name="Table 1">
            <a:extLst>
              <a:ext uri="{FF2B5EF4-FFF2-40B4-BE49-F238E27FC236}">
                <a16:creationId xmlns:a16="http://schemas.microsoft.com/office/drawing/2014/main" id="{B69E2DEC-7018-A344-E696-AB716E115CB4}"/>
              </a:ext>
            </a:extLst>
          </p:cNvPr>
          <p:cNvGraphicFramePr>
            <a:graphicFrameLocks noGrp="1"/>
          </p:cNvGraphicFramePr>
          <p:nvPr>
            <p:extLst>
              <p:ext uri="{D42A27DB-BD31-4B8C-83A1-F6EECF244321}">
                <p14:modId xmlns:p14="http://schemas.microsoft.com/office/powerpoint/2010/main" val="2314597402"/>
              </p:ext>
            </p:extLst>
          </p:nvPr>
        </p:nvGraphicFramePr>
        <p:xfrm>
          <a:off x="1689465" y="2878691"/>
          <a:ext cx="2406993" cy="3054802"/>
        </p:xfrm>
        <a:graphic>
          <a:graphicData uri="http://schemas.openxmlformats.org/drawingml/2006/table">
            <a:tbl>
              <a:tblPr firstRow="1" bandRow="1">
                <a:tableStyleId>{5C22544A-7EE6-4342-B048-85BDC9FD1C3A}</a:tableStyleId>
              </a:tblPr>
              <a:tblGrid>
                <a:gridCol w="2406993">
                  <a:extLst>
                    <a:ext uri="{9D8B030D-6E8A-4147-A177-3AD203B41FA5}">
                      <a16:colId xmlns:a16="http://schemas.microsoft.com/office/drawing/2014/main" val="2178727816"/>
                    </a:ext>
                  </a:extLst>
                </a:gridCol>
              </a:tblGrid>
              <a:tr h="617122">
                <a:tc>
                  <a:txBody>
                    <a:bodyPr/>
                    <a:lstStyle/>
                    <a:p>
                      <a:pPr algn="ctr"/>
                      <a:r>
                        <a:rPr lang="en-US" sz="1400" dirty="0">
                          <a:solidFill>
                            <a:sysClr val="windowText" lastClr="000000"/>
                          </a:solidFill>
                          <a:latin typeface="Comic Sans MS" panose="030F0902030302020204" pitchFamily="66" charset="0"/>
                        </a:rPr>
                        <a:t>Ble </a:t>
                      </a:r>
                      <a:r>
                        <a:rPr lang="en-US" sz="1400" dirty="0" err="1">
                          <a:solidFill>
                            <a:sysClr val="windowText" lastClr="000000"/>
                          </a:solidFill>
                          <a:latin typeface="Comic Sans MS" panose="030F0902030302020204" pitchFamily="66" charset="0"/>
                        </a:rPr>
                        <a:t>mae’r</a:t>
                      </a:r>
                      <a:r>
                        <a:rPr lang="en-US" sz="1400" dirty="0">
                          <a:solidFill>
                            <a:sysClr val="windowText" lastClr="000000"/>
                          </a:solidFill>
                          <a:latin typeface="Comic Sans MS" panose="030F0902030302020204" pitchFamily="66" charset="0"/>
                        </a:rPr>
                        <a:t>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 </a:t>
                      </a:r>
                      <a:br>
                        <a:rPr lang="en-US" sz="1400" b="0" u="none" dirty="0">
                          <a:solidFill>
                            <a:schemeClr val="tx1"/>
                          </a:solidFill>
                          <a:latin typeface="Comic Sans MS" panose="030F0902030302020204" pitchFamily="66" charset="0"/>
                          <a:sym typeface="Barlow SemiCondensed Semi-Bold"/>
                        </a:rPr>
                      </a:br>
                      <a:r>
                        <a:rPr lang="en-US" sz="1400" b="0" u="none" dirty="0" err="1">
                          <a:solidFill>
                            <a:schemeClr val="tx1"/>
                          </a:solidFill>
                          <a:latin typeface="Comic Sans MS" panose="030F0902030302020204" pitchFamily="66" charset="0"/>
                          <a:sym typeface="Barlow SemiCondensed Semi-Bold"/>
                        </a:rPr>
                        <a:t>yn</a:t>
                      </a:r>
                      <a:r>
                        <a:rPr lang="en-US" sz="1400" b="0" u="none" dirty="0">
                          <a:solidFill>
                            <a:schemeClr val="tx1"/>
                          </a:solidFill>
                          <a:latin typeface="Comic Sans MS" panose="030F0902030302020204" pitchFamily="66" charset="0"/>
                          <a:sym typeface="Barlow SemiCondensed Semi-Bold"/>
                        </a:rPr>
                        <a:t> </a:t>
                      </a:r>
                      <a:r>
                        <a:rPr lang="en-US" sz="1400" b="0" u="none" dirty="0" err="1">
                          <a:solidFill>
                            <a:schemeClr val="tx1"/>
                          </a:solidFill>
                          <a:latin typeface="Comic Sans MS" panose="030F0902030302020204" pitchFamily="66" charset="0"/>
                          <a:sym typeface="Barlow SemiCondensed Semi-Bold"/>
                        </a:rPr>
                        <a:t>Hwlffordd</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1174077056"/>
                  </a:ext>
                </a:extLst>
              </a:tr>
              <a:tr h="490331">
                <a:tc>
                  <a:txBody>
                    <a:bodyPr/>
                    <a:lstStyle/>
                    <a:p>
                      <a:pPr algn="ctr"/>
                      <a:r>
                        <a:rPr lang="en-US" sz="1400" dirty="0">
                          <a:solidFill>
                            <a:sysClr val="windowText" lastClr="000000"/>
                          </a:solidFill>
                          <a:latin typeface="Comic Sans MS" panose="030F0902030302020204" pitchFamily="66" charset="0"/>
                        </a:rPr>
                        <a:t>Pa </a:t>
                      </a:r>
                      <a:r>
                        <a:rPr lang="en-US" sz="1400" dirty="0" err="1">
                          <a:solidFill>
                            <a:sysClr val="windowText" lastClr="000000"/>
                          </a:solidFill>
                          <a:latin typeface="Comic Sans MS" panose="030F0902030302020204" pitchFamily="66" charset="0"/>
                        </a:rPr>
                        <a:t>fath</a:t>
                      </a:r>
                      <a:r>
                        <a:rPr lang="en-US" sz="1400" dirty="0">
                          <a:solidFill>
                            <a:sysClr val="windowText" lastClr="000000"/>
                          </a:solidFill>
                          <a:latin typeface="Comic Sans MS" panose="030F0902030302020204" pitchFamily="66" charset="0"/>
                        </a:rPr>
                        <a:t> o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p>
                    <a:p>
                      <a:pPr algn="ct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-teras</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3808066307"/>
                  </a:ext>
                </a:extLst>
              </a:tr>
              <a:tr h="595023">
                <a:tc>
                  <a:txBody>
                    <a:bodyPr/>
                    <a:lstStyle/>
                    <a:p>
                      <a:pPr algn="ctr"/>
                      <a:r>
                        <a:rPr lang="en-US" sz="1400" dirty="0">
                          <a:solidFill>
                            <a:sysClr val="windowText" lastClr="000000"/>
                          </a:solidFill>
                          <a:latin typeface="Comic Sans MS" panose="030F0902030302020204" pitchFamily="66" charset="0"/>
                        </a:rPr>
                        <a:t>Sawl </a:t>
                      </a:r>
                      <a:r>
                        <a:rPr lang="en-US" sz="1400" dirty="0" err="1">
                          <a:solidFill>
                            <a:sysClr val="windowText" lastClr="000000"/>
                          </a:solidFill>
                          <a:latin typeface="Comic Sans MS" panose="030F0902030302020204" pitchFamily="66" charset="0"/>
                        </a:rPr>
                        <a:t>ystafell</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wely</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yn</a:t>
                      </a:r>
                      <a:r>
                        <a:rPr lang="en-US" sz="1400" dirty="0">
                          <a:solidFill>
                            <a:sysClr val="windowText" lastClr="000000"/>
                          </a:solidFill>
                          <a:latin typeface="Comic Sans MS" panose="030F0902030302020204" pitchFamily="66" charset="0"/>
                        </a:rPr>
                        <a:t> y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br>
                        <a:rPr lang="en-US" sz="1400" b="0" u="none" dirty="0">
                          <a:solidFill>
                            <a:schemeClr val="tx1"/>
                          </a:solidFill>
                          <a:latin typeface="Comic Sans MS" panose="030F0902030302020204" pitchFamily="66" charset="0"/>
                          <a:sym typeface="Barlow SemiCondensed Semi-Bold"/>
                        </a:rPr>
                      </a:br>
                      <a:r>
                        <a:rPr lang="en-US" sz="1400" b="0" u="none" dirty="0">
                          <a:solidFill>
                            <a:schemeClr val="tx1"/>
                          </a:solidFill>
                          <a:latin typeface="Comic Sans MS" panose="030F0902030302020204" pitchFamily="66" charset="0"/>
                          <a:sym typeface="Barlow SemiCondensed Semi-Bold"/>
                        </a:rPr>
                        <a:t>Un </a:t>
                      </a:r>
                      <a:r>
                        <a:rPr lang="en-US" sz="1400" b="0" u="none" dirty="0" err="1">
                          <a:solidFill>
                            <a:schemeClr val="tx1"/>
                          </a:solidFill>
                          <a:latin typeface="Comic Sans MS" panose="030F0902030302020204" pitchFamily="66" charset="0"/>
                          <a:sym typeface="Barlow SemiCondensed Semi-Bold"/>
                        </a:rPr>
                        <a:t>ystafell</a:t>
                      </a:r>
                      <a:r>
                        <a:rPr lang="en-US" sz="1400" b="0" u="none" dirty="0">
                          <a:solidFill>
                            <a:schemeClr val="tx1"/>
                          </a:solidFill>
                          <a:latin typeface="Comic Sans MS" panose="030F0902030302020204" pitchFamily="66" charset="0"/>
                          <a:sym typeface="Barlow SemiCondensed Semi-Bold"/>
                        </a:rPr>
                        <a:t> </a:t>
                      </a:r>
                      <a:r>
                        <a:rPr lang="en-US" sz="1400" b="0" u="none" dirty="0" err="1">
                          <a:solidFill>
                            <a:schemeClr val="tx1"/>
                          </a:solidFill>
                          <a:latin typeface="Comic Sans MS" panose="030F0902030302020204" pitchFamily="66" charset="0"/>
                          <a:sym typeface="Barlow SemiCondensed Semi-Bold"/>
                        </a:rPr>
                        <a:t>wely</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4051550752"/>
                  </a:ext>
                </a:extLst>
              </a:tr>
              <a:tr h="516835">
                <a:tc>
                  <a:txBody>
                    <a:bodyPr/>
                    <a:lstStyle/>
                    <a:p>
                      <a:pPr algn="ctr"/>
                      <a:r>
                        <a:rPr lang="en-US" sz="1400" dirty="0">
                          <a:solidFill>
                            <a:sysClr val="windowText" lastClr="000000"/>
                          </a:solidFill>
                          <a:latin typeface="Comic Sans MS" panose="030F0902030302020204" pitchFamily="66" charset="0"/>
                        </a:rPr>
                        <a:t>Oes </a:t>
                      </a:r>
                      <a:r>
                        <a:rPr lang="en-US" sz="1400" dirty="0" err="1">
                          <a:solidFill>
                            <a:sysClr val="windowText" lastClr="000000"/>
                          </a:solidFill>
                          <a:latin typeface="Comic Sans MS" panose="030F0902030302020204" pitchFamily="66" charset="0"/>
                        </a:rPr>
                        <a:t>lolfa</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fawr</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yn</a:t>
                      </a:r>
                      <a:r>
                        <a:rPr lang="en-US" sz="1400" dirty="0">
                          <a:solidFill>
                            <a:sysClr val="windowText" lastClr="000000"/>
                          </a:solidFill>
                          <a:latin typeface="Comic Sans MS" panose="030F0902030302020204" pitchFamily="66" charset="0"/>
                        </a:rPr>
                        <a:t> y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br>
                        <a:rPr lang="en-US" sz="1400" b="0" u="none" dirty="0">
                          <a:solidFill>
                            <a:schemeClr val="tx1"/>
                          </a:solidFill>
                          <a:latin typeface="Comic Sans MS" panose="030F0902030302020204" pitchFamily="66" charset="0"/>
                          <a:sym typeface="Barlow SemiCondensed Semi-Bold"/>
                        </a:rPr>
                      </a:br>
                      <a:r>
                        <a:rPr lang="en-US" sz="1400" b="0" u="none" dirty="0">
                          <a:solidFill>
                            <a:schemeClr val="tx1"/>
                          </a:solidFill>
                          <a:latin typeface="Comic Sans MS" panose="030F0902030302020204" pitchFamily="66" charset="0"/>
                          <a:sym typeface="Barlow SemiCondensed Semi-Bold"/>
                        </a:rPr>
                        <a:t>Oes</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346770615"/>
                  </a:ext>
                </a:extLst>
              </a:tr>
              <a:tr h="806337">
                <a:tc>
                  <a:txBody>
                    <a:bodyPr/>
                    <a:lstStyle/>
                    <a:p>
                      <a:pPr algn="ctr"/>
                      <a:r>
                        <a:rPr lang="en-US" sz="1400" dirty="0">
                          <a:solidFill>
                            <a:sysClr val="windowText" lastClr="000000"/>
                          </a:solidFill>
                          <a:latin typeface="Comic Sans MS" panose="030F0902030302020204" pitchFamily="66" charset="0"/>
                        </a:rPr>
                        <a:t>Oes </a:t>
                      </a:r>
                      <a:r>
                        <a:rPr lang="en-US" sz="1400" dirty="0" err="1">
                          <a:solidFill>
                            <a:sysClr val="windowText" lastClr="000000"/>
                          </a:solidFill>
                          <a:latin typeface="Comic Sans MS" panose="030F0902030302020204" pitchFamily="66" charset="0"/>
                        </a:rPr>
                        <a:t>gardd</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gyda’r</a:t>
                      </a:r>
                      <a:r>
                        <a:rPr lang="en-US" sz="1400" dirty="0">
                          <a:solidFill>
                            <a:sysClr val="windowText" lastClr="000000"/>
                          </a:solidFill>
                          <a:latin typeface="Comic Sans MS" panose="030F0902030302020204" pitchFamily="66" charset="0"/>
                        </a:rPr>
                        <a:t>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p>
                    <a:p>
                      <a:pPr algn="ctr"/>
                      <a:r>
                        <a:rPr lang="en-US" sz="1400" b="0" u="none" dirty="0">
                          <a:solidFill>
                            <a:schemeClr val="tx1"/>
                          </a:solidFill>
                          <a:latin typeface="Comic Sans MS" panose="030F0902030302020204" pitchFamily="66" charset="0"/>
                          <a:sym typeface="Barlow SemiCondensed Semi-Bold"/>
                        </a:rPr>
                        <a:t>Oes</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581242136"/>
                  </a:ext>
                </a:extLst>
              </a:tr>
            </a:tbl>
          </a:graphicData>
        </a:graphic>
      </p:graphicFrame>
      <p:graphicFrame>
        <p:nvGraphicFramePr>
          <p:cNvPr id="3" name="Table 2">
            <a:extLst>
              <a:ext uri="{FF2B5EF4-FFF2-40B4-BE49-F238E27FC236}">
                <a16:creationId xmlns:a16="http://schemas.microsoft.com/office/drawing/2014/main" id="{2EA6288F-8D75-A62D-7D97-7BABDE261F30}"/>
              </a:ext>
            </a:extLst>
          </p:cNvPr>
          <p:cNvGraphicFramePr>
            <a:graphicFrameLocks noGrp="1"/>
          </p:cNvGraphicFramePr>
          <p:nvPr>
            <p:extLst>
              <p:ext uri="{D42A27DB-BD31-4B8C-83A1-F6EECF244321}">
                <p14:modId xmlns:p14="http://schemas.microsoft.com/office/powerpoint/2010/main" val="2545808852"/>
              </p:ext>
            </p:extLst>
          </p:nvPr>
        </p:nvGraphicFramePr>
        <p:xfrm>
          <a:off x="4851978" y="2191508"/>
          <a:ext cx="2535719" cy="3877876"/>
        </p:xfrm>
        <a:graphic>
          <a:graphicData uri="http://schemas.openxmlformats.org/drawingml/2006/table">
            <a:tbl>
              <a:tblPr firstRow="1" bandRow="1">
                <a:tableStyleId>{5C22544A-7EE6-4342-B048-85BDC9FD1C3A}</a:tableStyleId>
              </a:tblPr>
              <a:tblGrid>
                <a:gridCol w="2535719">
                  <a:extLst>
                    <a:ext uri="{9D8B030D-6E8A-4147-A177-3AD203B41FA5}">
                      <a16:colId xmlns:a16="http://schemas.microsoft.com/office/drawing/2014/main" val="2178727816"/>
                    </a:ext>
                  </a:extLst>
                </a:gridCol>
              </a:tblGrid>
              <a:tr h="450314">
                <a:tc>
                  <a:txBody>
                    <a:bodyPr/>
                    <a:lstStyle/>
                    <a:p>
                      <a:pPr algn="ctr"/>
                      <a:r>
                        <a:rPr lang="en-US" sz="1400" dirty="0">
                          <a:solidFill>
                            <a:sysClr val="windowText" lastClr="000000"/>
                          </a:solidFill>
                          <a:latin typeface="Comic Sans MS" panose="030F0902030302020204" pitchFamily="66" charset="0"/>
                        </a:rPr>
                        <a:t>Ble </a:t>
                      </a:r>
                      <a:r>
                        <a:rPr lang="en-US" sz="1400" dirty="0" err="1">
                          <a:solidFill>
                            <a:sysClr val="windowText" lastClr="000000"/>
                          </a:solidFill>
                          <a:latin typeface="Comic Sans MS" panose="030F0902030302020204" pitchFamily="66" charset="0"/>
                        </a:rPr>
                        <a:t>mae’r</a:t>
                      </a:r>
                      <a:r>
                        <a:rPr lang="en-US" sz="1400" dirty="0">
                          <a:solidFill>
                            <a:sysClr val="windowText" lastClr="000000"/>
                          </a:solidFill>
                          <a:latin typeface="Comic Sans MS" panose="030F0902030302020204" pitchFamily="66" charset="0"/>
                        </a:rPr>
                        <a:t>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20000"/>
                        <a:lumOff val="80000"/>
                      </a:schemeClr>
                    </a:solidFill>
                  </a:tcPr>
                </a:tc>
                <a:extLst>
                  <a:ext uri="{0D108BD9-81ED-4DB2-BD59-A6C34878D82A}">
                    <a16:rowId xmlns:a16="http://schemas.microsoft.com/office/drawing/2014/main" val="1174077056"/>
                  </a:ext>
                </a:extLst>
              </a:tr>
              <a:tr h="449771">
                <a:tc>
                  <a:txBody>
                    <a:bodyPr/>
                    <a:lstStyle/>
                    <a:p>
                      <a:pPr algn="ctr"/>
                      <a:r>
                        <a:rPr lang="en-US" sz="1400" dirty="0">
                          <a:solidFill>
                            <a:sysClr val="windowText" lastClr="000000"/>
                          </a:solidFill>
                          <a:latin typeface="Comic Sans MS" panose="030F0902030302020204" pitchFamily="66" charset="0"/>
                        </a:rPr>
                        <a:t>Pa </a:t>
                      </a:r>
                      <a:r>
                        <a:rPr lang="en-US" sz="1400" dirty="0" err="1">
                          <a:solidFill>
                            <a:sysClr val="windowText" lastClr="000000"/>
                          </a:solidFill>
                          <a:latin typeface="Comic Sans MS" panose="030F0902030302020204" pitchFamily="66" charset="0"/>
                        </a:rPr>
                        <a:t>fath</a:t>
                      </a:r>
                      <a:r>
                        <a:rPr lang="en-US" sz="1400" dirty="0">
                          <a:solidFill>
                            <a:sysClr val="windowText" lastClr="000000"/>
                          </a:solidFill>
                          <a:latin typeface="Comic Sans MS" panose="030F0902030302020204" pitchFamily="66" charset="0"/>
                        </a:rPr>
                        <a:t> o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3808066307"/>
                  </a:ext>
                </a:extLst>
              </a:tr>
              <a:tr h="635882">
                <a:tc>
                  <a:txBody>
                    <a:bodyPr/>
                    <a:lstStyle/>
                    <a:p>
                      <a:pPr algn="ctr"/>
                      <a:r>
                        <a:rPr lang="en-US" sz="1400" dirty="0">
                          <a:solidFill>
                            <a:sysClr val="windowText" lastClr="000000"/>
                          </a:solidFill>
                          <a:latin typeface="Comic Sans MS" panose="030F0902030302020204" pitchFamily="66" charset="0"/>
                        </a:rPr>
                        <a:t>Sawl </a:t>
                      </a:r>
                      <a:r>
                        <a:rPr lang="en-US" sz="1400" dirty="0" err="1">
                          <a:solidFill>
                            <a:sysClr val="windowText" lastClr="000000"/>
                          </a:solidFill>
                          <a:latin typeface="Comic Sans MS" panose="030F0902030302020204" pitchFamily="66" charset="0"/>
                        </a:rPr>
                        <a:t>ystafell</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yn</a:t>
                      </a:r>
                      <a:r>
                        <a:rPr lang="en-US" sz="1400" dirty="0">
                          <a:solidFill>
                            <a:sysClr val="windowText" lastClr="000000"/>
                          </a:solidFill>
                          <a:latin typeface="Comic Sans MS" panose="030F0902030302020204" pitchFamily="66" charset="0"/>
                        </a:rPr>
                        <a:t> y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3">
                        <a:lumMod val="60000"/>
                        <a:lumOff val="40000"/>
                      </a:schemeClr>
                    </a:solidFill>
                  </a:tcPr>
                </a:tc>
                <a:extLst>
                  <a:ext uri="{0D108BD9-81ED-4DB2-BD59-A6C34878D82A}">
                    <a16:rowId xmlns:a16="http://schemas.microsoft.com/office/drawing/2014/main" val="309258564"/>
                  </a:ext>
                </a:extLst>
              </a:tr>
              <a:tr h="666901">
                <a:tc>
                  <a:txBody>
                    <a:bodyPr/>
                    <a:lstStyle/>
                    <a:p>
                      <a:pPr algn="ctr"/>
                      <a:r>
                        <a:rPr lang="en-US" sz="1400" dirty="0">
                          <a:solidFill>
                            <a:sysClr val="windowText" lastClr="000000"/>
                          </a:solidFill>
                          <a:latin typeface="Comic Sans MS" panose="030F0902030302020204" pitchFamily="66" charset="0"/>
                        </a:rPr>
                        <a:t>Sawl </a:t>
                      </a:r>
                      <a:r>
                        <a:rPr lang="en-US" sz="1400" dirty="0" err="1">
                          <a:solidFill>
                            <a:sysClr val="windowText" lastClr="000000"/>
                          </a:solidFill>
                          <a:latin typeface="Comic Sans MS" panose="030F0902030302020204" pitchFamily="66" charset="0"/>
                        </a:rPr>
                        <a:t>ystafell</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wely</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yn</a:t>
                      </a:r>
                      <a:r>
                        <a:rPr lang="en-US" sz="1400" dirty="0">
                          <a:solidFill>
                            <a:sysClr val="windowText" lastClr="000000"/>
                          </a:solidFill>
                          <a:latin typeface="Comic Sans MS" panose="030F0902030302020204" pitchFamily="66" charset="0"/>
                        </a:rPr>
                        <a:t> y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4051550752"/>
                  </a:ext>
                </a:extLst>
              </a:tr>
              <a:tr h="635884">
                <a:tc>
                  <a:txBody>
                    <a:bodyPr/>
                    <a:lstStyle/>
                    <a:p>
                      <a:pPr algn="ctr"/>
                      <a:r>
                        <a:rPr lang="en-US" sz="1400" dirty="0">
                          <a:solidFill>
                            <a:sysClr val="windowText" lastClr="000000"/>
                          </a:solidFill>
                          <a:latin typeface="Comic Sans MS" panose="030F0902030302020204" pitchFamily="66" charset="0"/>
                        </a:rPr>
                        <a:t>Oes </a:t>
                      </a:r>
                      <a:r>
                        <a:rPr lang="en-US" sz="1400" dirty="0" err="1">
                          <a:solidFill>
                            <a:sysClr val="windowText" lastClr="000000"/>
                          </a:solidFill>
                          <a:latin typeface="Comic Sans MS" panose="030F0902030302020204" pitchFamily="66" charset="0"/>
                        </a:rPr>
                        <a:t>lolfa</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fawr</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yn</a:t>
                      </a:r>
                      <a:r>
                        <a:rPr lang="en-US" sz="1400" dirty="0">
                          <a:solidFill>
                            <a:sysClr val="windowText" lastClr="000000"/>
                          </a:solidFill>
                          <a:latin typeface="Comic Sans MS" panose="030F0902030302020204" pitchFamily="66" charset="0"/>
                        </a:rPr>
                        <a:t> y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346770615"/>
                  </a:ext>
                </a:extLst>
              </a:tr>
              <a:tr h="527316">
                <a:tc>
                  <a:txBody>
                    <a:bodyPr/>
                    <a:lstStyle/>
                    <a:p>
                      <a:pPr algn="ctr"/>
                      <a:r>
                        <a:rPr lang="en-US" sz="1400" dirty="0">
                          <a:solidFill>
                            <a:sysClr val="windowText" lastClr="000000"/>
                          </a:solidFill>
                          <a:latin typeface="Comic Sans MS" panose="030F0902030302020204" pitchFamily="66" charset="0"/>
                        </a:rPr>
                        <a:t>Oes </a:t>
                      </a:r>
                      <a:r>
                        <a:rPr lang="en-US" sz="1400" dirty="0" err="1">
                          <a:solidFill>
                            <a:sysClr val="windowText" lastClr="000000"/>
                          </a:solidFill>
                          <a:latin typeface="Comic Sans MS" panose="030F0902030302020204" pitchFamily="66" charset="0"/>
                        </a:rPr>
                        <a:t>garej</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gyda’r</a:t>
                      </a:r>
                      <a:r>
                        <a:rPr lang="en-US" sz="1400" dirty="0">
                          <a:solidFill>
                            <a:sysClr val="windowText" lastClr="000000"/>
                          </a:solidFill>
                          <a:latin typeface="Comic Sans MS" panose="030F0902030302020204" pitchFamily="66" charset="0"/>
                        </a:rPr>
                        <a:t>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992946528"/>
                  </a:ext>
                </a:extLst>
              </a:tr>
              <a:tr h="511808">
                <a:tc>
                  <a:txBody>
                    <a:bodyPr/>
                    <a:lstStyle/>
                    <a:p>
                      <a:pPr algn="ctr"/>
                      <a:r>
                        <a:rPr lang="en-US" sz="1400" dirty="0">
                          <a:solidFill>
                            <a:sysClr val="windowText" lastClr="000000"/>
                          </a:solidFill>
                          <a:latin typeface="Comic Sans MS" panose="030F0902030302020204" pitchFamily="66" charset="0"/>
                        </a:rPr>
                        <a:t>Oes </a:t>
                      </a:r>
                      <a:r>
                        <a:rPr lang="en-US" sz="1400" dirty="0" err="1">
                          <a:solidFill>
                            <a:sysClr val="windowText" lastClr="000000"/>
                          </a:solidFill>
                          <a:latin typeface="Comic Sans MS" panose="030F0902030302020204" pitchFamily="66" charset="0"/>
                        </a:rPr>
                        <a:t>gardd</a:t>
                      </a:r>
                      <a:r>
                        <a:rPr lang="en-US" sz="1400" dirty="0">
                          <a:solidFill>
                            <a:sysClr val="windowText" lastClr="000000"/>
                          </a:solidFill>
                          <a:latin typeface="Comic Sans MS" panose="030F0902030302020204" pitchFamily="66" charset="0"/>
                        </a:rPr>
                        <a:t> </a:t>
                      </a:r>
                      <a:r>
                        <a:rPr lang="en-US" sz="1400" dirty="0" err="1">
                          <a:solidFill>
                            <a:sysClr val="windowText" lastClr="000000"/>
                          </a:solidFill>
                          <a:latin typeface="Comic Sans MS" panose="030F0902030302020204" pitchFamily="66" charset="0"/>
                        </a:rPr>
                        <a:t>gyda’r</a:t>
                      </a:r>
                      <a:r>
                        <a:rPr lang="en-US" sz="1400" dirty="0">
                          <a:solidFill>
                            <a:sysClr val="windowText" lastClr="000000"/>
                          </a:solidFill>
                          <a:latin typeface="Comic Sans MS" panose="030F0902030302020204" pitchFamily="66" charset="0"/>
                        </a:rPr>
                        <a:t> </a:t>
                      </a:r>
                      <a:r>
                        <a:rPr lang="en-US" sz="1400" b="0" u="none" dirty="0" err="1">
                          <a:solidFill>
                            <a:schemeClr val="tx1"/>
                          </a:solidFill>
                          <a:latin typeface="Comic Sans MS" panose="030F0902030302020204" pitchFamily="66" charset="0"/>
                          <a:sym typeface="Barlow SemiCondensed Semi-Bold"/>
                        </a:rPr>
                        <a:t>tŷ</a:t>
                      </a:r>
                      <a:r>
                        <a:rPr lang="en-US" sz="1400" b="0" u="none" dirty="0">
                          <a:solidFill>
                            <a:schemeClr val="tx1"/>
                          </a:solidFill>
                          <a:latin typeface="Comic Sans MS" panose="030F0902030302020204" pitchFamily="66" charset="0"/>
                          <a:sym typeface="Barlow SemiCondensed Semi-Bold"/>
                        </a:rPr>
                        <a:t>?</a:t>
                      </a:r>
                      <a:endParaRPr lang="en-US" sz="140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extLst>
                  <a:ext uri="{0D108BD9-81ED-4DB2-BD59-A6C34878D82A}">
                    <a16:rowId xmlns:a16="http://schemas.microsoft.com/office/drawing/2014/main" val="1581242136"/>
                  </a:ext>
                </a:extLst>
              </a:tr>
            </a:tbl>
          </a:graphicData>
        </a:graphic>
      </p:graphicFrame>
      <p:pic>
        <p:nvPicPr>
          <p:cNvPr id="4" name="Picture 3" descr="A chart of multicolored text&#10;&#10;AI-generated content may be incorrect.">
            <a:extLst>
              <a:ext uri="{FF2B5EF4-FFF2-40B4-BE49-F238E27FC236}">
                <a16:creationId xmlns:a16="http://schemas.microsoft.com/office/drawing/2014/main" id="{CC7AA552-259E-B15D-D65A-0887CC2EC315}"/>
              </a:ext>
            </a:extLst>
          </p:cNvPr>
          <p:cNvPicPr>
            <a:picLocks noChangeAspect="1"/>
          </p:cNvPicPr>
          <p:nvPr/>
        </p:nvPicPr>
        <p:blipFill>
          <a:blip r:embed="rId2"/>
          <a:srcRect t="87021"/>
          <a:stretch>
            <a:fillRect/>
          </a:stretch>
        </p:blipFill>
        <p:spPr>
          <a:xfrm>
            <a:off x="1762699" y="6205275"/>
            <a:ext cx="5489876" cy="511828"/>
          </a:xfrm>
          <a:prstGeom prst="rect">
            <a:avLst/>
          </a:prstGeom>
        </p:spPr>
      </p:pic>
      <p:sp>
        <p:nvSpPr>
          <p:cNvPr id="6" name="TextBox 5">
            <a:extLst>
              <a:ext uri="{FF2B5EF4-FFF2-40B4-BE49-F238E27FC236}">
                <a16:creationId xmlns:a16="http://schemas.microsoft.com/office/drawing/2014/main" id="{479DB6E1-EC18-1295-2BBC-4C1636166F51}"/>
              </a:ext>
            </a:extLst>
          </p:cNvPr>
          <p:cNvSpPr txBox="1"/>
          <p:nvPr/>
        </p:nvSpPr>
        <p:spPr>
          <a:xfrm>
            <a:off x="96983" y="2255542"/>
            <a:ext cx="6191937" cy="461665"/>
          </a:xfrm>
          <a:prstGeom prst="rect">
            <a:avLst/>
          </a:prstGeom>
          <a:noFill/>
        </p:spPr>
        <p:txBody>
          <a:bodyPr wrap="square" rtlCol="0">
            <a:spAutoFit/>
          </a:bodyPr>
          <a:lstStyle/>
          <a:p>
            <a:pPr algn="ctr"/>
            <a:r>
              <a:rPr lang="en-GB" sz="2400" dirty="0" err="1">
                <a:solidFill>
                  <a:srgbClr val="7030A0"/>
                </a:solidFill>
                <a:latin typeface="Comic Sans MS" panose="030F0902030302020204" pitchFamily="66" charset="0"/>
              </a:rPr>
              <a:t>Ysgolion</a:t>
            </a:r>
            <a:r>
              <a:rPr lang="en-GB" sz="2400" dirty="0">
                <a:solidFill>
                  <a:srgbClr val="7030A0"/>
                </a:solidFill>
                <a:latin typeface="Comic Sans MS" panose="030F0902030302020204" pitchFamily="66" charset="0"/>
              </a:rPr>
              <a:t> </a:t>
            </a:r>
            <a:r>
              <a:rPr lang="en-GB" sz="2400" dirty="0" err="1">
                <a:solidFill>
                  <a:srgbClr val="7030A0"/>
                </a:solidFill>
                <a:latin typeface="Comic Sans MS" panose="030F0902030302020204" pitchFamily="66" charset="0"/>
              </a:rPr>
              <a:t>Paratoi</a:t>
            </a:r>
            <a:endParaRPr lang="en-US" sz="1600" dirty="0">
              <a:solidFill>
                <a:srgbClr val="7030A0"/>
              </a:solidFill>
              <a:latin typeface="Comic Sans MS" panose="030F0902030302020204" pitchFamily="66" charset="0"/>
            </a:endParaRPr>
          </a:p>
        </p:txBody>
      </p:sp>
    </p:spTree>
    <p:extLst>
      <p:ext uri="{BB962C8B-B14F-4D97-AF65-F5344CB8AC3E}">
        <p14:creationId xmlns:p14="http://schemas.microsoft.com/office/powerpoint/2010/main" val="1734389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52A01E6-EE5E-6A44-903D-C72E653D8DCA}"/>
              </a:ext>
            </a:extLst>
          </p:cNvPr>
          <p:cNvSpPr txBox="1"/>
          <p:nvPr/>
        </p:nvSpPr>
        <p:spPr>
          <a:xfrm>
            <a:off x="574766" y="0"/>
            <a:ext cx="7720149" cy="923330"/>
          </a:xfrm>
          <a:prstGeom prst="rect">
            <a:avLst/>
          </a:prstGeom>
          <a:noFill/>
        </p:spPr>
        <p:txBody>
          <a:bodyPr wrap="square">
            <a:spAutoFit/>
          </a:bodyPr>
          <a:lstStyle/>
          <a:p>
            <a:pPr algn="ctr"/>
            <a:r>
              <a:rPr lang="en" b="1" u="sng" dirty="0" err="1">
                <a:latin typeface="Comic Sans MS" panose="030F0902030302020204" pitchFamily="66" charset="0"/>
              </a:rPr>
              <a:t>Cyfieithu</a:t>
            </a:r>
            <a:r>
              <a:rPr lang="en" b="1" u="sng" dirty="0">
                <a:latin typeface="Comic Sans MS" panose="030F0902030302020204" pitchFamily="66" charset="0"/>
              </a:rPr>
              <a:t> </a:t>
            </a:r>
            <a:r>
              <a:rPr lang="en" b="1" u="sng" dirty="0" err="1">
                <a:latin typeface="Comic Sans MS" panose="030F0902030302020204" pitchFamily="66" charset="0"/>
              </a:rPr>
              <a:t>Mosaig</a:t>
            </a:r>
            <a:endParaRPr lang="en" b="1" u="sng" dirty="0">
              <a:latin typeface="Comic Sans MS" panose="030F0902030302020204" pitchFamily="66" charset="0"/>
            </a:endParaRPr>
          </a:p>
          <a:p>
            <a:pPr algn="ctr"/>
            <a:r>
              <a:rPr lang="en-US" dirty="0" err="1">
                <a:latin typeface="Comic Sans MS" panose="030F0902030302020204" pitchFamily="66" charset="0"/>
              </a:rPr>
              <a:t>Cyfieithwch</a:t>
            </a:r>
            <a:r>
              <a:rPr lang="en-US" dirty="0">
                <a:latin typeface="Comic Sans MS" panose="030F0902030302020204" pitchFamily="66" charset="0"/>
              </a:rPr>
              <a:t> bob </a:t>
            </a:r>
            <a:r>
              <a:rPr lang="en-US" dirty="0" err="1">
                <a:latin typeface="Comic Sans MS" panose="030F0902030302020204" pitchFamily="66" charset="0"/>
              </a:rPr>
              <a:t>brawddeg</a:t>
            </a:r>
            <a:r>
              <a:rPr lang="en-US" dirty="0">
                <a:latin typeface="Comic Sans MS" panose="030F0902030302020204" pitchFamily="66" charset="0"/>
              </a:rPr>
              <a:t> </a:t>
            </a:r>
            <a:r>
              <a:rPr lang="en-US" dirty="0" err="1">
                <a:latin typeface="Comic Sans MS" panose="030F0902030302020204" pitchFamily="66" charset="0"/>
              </a:rPr>
              <a:t>ar</a:t>
            </a:r>
            <a:r>
              <a:rPr lang="en-US" dirty="0">
                <a:latin typeface="Comic Sans MS" panose="030F0902030302020204" pitchFamily="66" charset="0"/>
              </a:rPr>
              <a:t> </a:t>
            </a:r>
            <a:r>
              <a:rPr lang="en-US" dirty="0" err="1">
                <a:latin typeface="Comic Sans MS" panose="030F0902030302020204" pitchFamily="66" charset="0"/>
              </a:rPr>
              <a:t>waelod</a:t>
            </a:r>
            <a:r>
              <a:rPr lang="en-US" dirty="0">
                <a:latin typeface="Comic Sans MS" panose="030F0902030302020204" pitchFamily="66" charset="0"/>
              </a:rPr>
              <a:t> y </a:t>
            </a:r>
            <a:r>
              <a:rPr lang="en-US" dirty="0" err="1">
                <a:latin typeface="Comic Sans MS" panose="030F0902030302020204" pitchFamily="66" charset="0"/>
              </a:rPr>
              <a:t>dudalen</a:t>
            </a:r>
            <a:r>
              <a:rPr lang="en-US" dirty="0">
                <a:latin typeface="Comic Sans MS" panose="030F0902030302020204" pitchFamily="66" charset="0"/>
              </a:rPr>
              <a:t> </a:t>
            </a:r>
            <a:r>
              <a:rPr lang="en-US" dirty="0" err="1">
                <a:latin typeface="Comic Sans MS" panose="030F0902030302020204" pitchFamily="66" charset="0"/>
              </a:rPr>
              <a:t>i'r</a:t>
            </a:r>
            <a:r>
              <a:rPr lang="en-US" dirty="0">
                <a:latin typeface="Comic Sans MS" panose="030F0902030302020204" pitchFamily="66" charset="0"/>
              </a:rPr>
              <a:t> </a:t>
            </a:r>
            <a:r>
              <a:rPr lang="en-US" dirty="0" err="1">
                <a:latin typeface="Comic Sans MS" panose="030F0902030302020204" pitchFamily="66" charset="0"/>
              </a:rPr>
              <a:t>Gymraeg</a:t>
            </a:r>
            <a:r>
              <a:rPr lang="en-US" dirty="0">
                <a:latin typeface="Comic Sans MS" panose="030F0902030302020204" pitchFamily="66" charset="0"/>
              </a:rPr>
              <a:t> </a:t>
            </a:r>
            <a:r>
              <a:rPr lang="en-US" dirty="0" err="1">
                <a:latin typeface="Comic Sans MS" panose="030F0902030302020204" pitchFamily="66" charset="0"/>
              </a:rPr>
              <a:t>trwy</a:t>
            </a:r>
            <a:r>
              <a:rPr lang="en-US" dirty="0">
                <a:latin typeface="Comic Sans MS" panose="030F0902030302020204" pitchFamily="66" charset="0"/>
              </a:rPr>
              <a:t> </a:t>
            </a:r>
            <a:r>
              <a:rPr lang="en-US" dirty="0" err="1">
                <a:latin typeface="Comic Sans MS" panose="030F0902030302020204" pitchFamily="66" charset="0"/>
              </a:rPr>
              <a:t>liwio'r</a:t>
            </a:r>
            <a:r>
              <a:rPr lang="en-US" dirty="0">
                <a:latin typeface="Comic Sans MS" panose="030F0902030302020204" pitchFamily="66" charset="0"/>
              </a:rPr>
              <a:t> teils </a:t>
            </a:r>
            <a:r>
              <a:rPr lang="en-US" dirty="0" err="1">
                <a:latin typeface="Comic Sans MS" panose="030F0902030302020204" pitchFamily="66" charset="0"/>
              </a:rPr>
              <a:t>gyda'r</a:t>
            </a:r>
            <a:r>
              <a:rPr lang="en-US" dirty="0">
                <a:latin typeface="Comic Sans MS" panose="030F0902030302020204" pitchFamily="66" charset="0"/>
              </a:rPr>
              <a:t> </a:t>
            </a:r>
            <a:r>
              <a:rPr lang="en-US" dirty="0" err="1">
                <a:latin typeface="Comic Sans MS" panose="030F0902030302020204" pitchFamily="66" charset="0"/>
              </a:rPr>
              <a:t>lliw</a:t>
            </a:r>
            <a:r>
              <a:rPr lang="en-US" dirty="0">
                <a:latin typeface="Comic Sans MS" panose="030F0902030302020204" pitchFamily="66" charset="0"/>
              </a:rPr>
              <a:t> </a:t>
            </a:r>
            <a:r>
              <a:rPr lang="en-US" dirty="0" err="1">
                <a:latin typeface="Comic Sans MS" panose="030F0902030302020204" pitchFamily="66" charset="0"/>
              </a:rPr>
              <a:t>cywir</a:t>
            </a:r>
            <a:r>
              <a:rPr lang="en-US" b="1" dirty="0">
                <a:solidFill>
                  <a:schemeClr val="accent1"/>
                </a:solidFill>
                <a:latin typeface="Comic Sans MS" panose="030F0902030302020204" pitchFamily="66" charset="0"/>
              </a:rPr>
              <a:t>.</a:t>
            </a:r>
            <a:endParaRPr lang="en-US" dirty="0">
              <a:latin typeface="Comic Sans MS" panose="030F0902030302020204" pitchFamily="66" charset="0"/>
            </a:endParaRPr>
          </a:p>
        </p:txBody>
      </p:sp>
      <p:pic>
        <p:nvPicPr>
          <p:cNvPr id="6" name="Picture 5" descr="A table with black text&#10;&#10;AI-generated content may be incorrect.">
            <a:extLst>
              <a:ext uri="{FF2B5EF4-FFF2-40B4-BE49-F238E27FC236}">
                <a16:creationId xmlns:a16="http://schemas.microsoft.com/office/drawing/2014/main" id="{99741605-D006-D2DD-322B-E8D16B0B4DA2}"/>
              </a:ext>
            </a:extLst>
          </p:cNvPr>
          <p:cNvPicPr>
            <a:picLocks noChangeAspect="1"/>
          </p:cNvPicPr>
          <p:nvPr/>
        </p:nvPicPr>
        <p:blipFill>
          <a:blip r:embed="rId2"/>
          <a:stretch>
            <a:fillRect/>
          </a:stretch>
        </p:blipFill>
        <p:spPr>
          <a:xfrm>
            <a:off x="522515" y="1165104"/>
            <a:ext cx="7772400" cy="3530491"/>
          </a:xfrm>
          <a:prstGeom prst="rect">
            <a:avLst/>
          </a:prstGeom>
        </p:spPr>
      </p:pic>
      <p:pic>
        <p:nvPicPr>
          <p:cNvPr id="8" name="Picture 7" descr="A group of black text&#10;&#10;AI-generated content may be incorrect.">
            <a:extLst>
              <a:ext uri="{FF2B5EF4-FFF2-40B4-BE49-F238E27FC236}">
                <a16:creationId xmlns:a16="http://schemas.microsoft.com/office/drawing/2014/main" id="{832B84DD-8E23-33B1-B4F5-C88336E60837}"/>
              </a:ext>
            </a:extLst>
          </p:cNvPr>
          <p:cNvPicPr>
            <a:picLocks noChangeAspect="1"/>
          </p:cNvPicPr>
          <p:nvPr/>
        </p:nvPicPr>
        <p:blipFill>
          <a:blip r:embed="rId3"/>
          <a:stretch>
            <a:fillRect/>
          </a:stretch>
        </p:blipFill>
        <p:spPr>
          <a:xfrm>
            <a:off x="685800" y="4819668"/>
            <a:ext cx="7772400" cy="1746456"/>
          </a:xfrm>
          <a:prstGeom prst="rect">
            <a:avLst/>
          </a:prstGeom>
        </p:spPr>
      </p:pic>
    </p:spTree>
    <p:extLst>
      <p:ext uri="{BB962C8B-B14F-4D97-AF65-F5344CB8AC3E}">
        <p14:creationId xmlns:p14="http://schemas.microsoft.com/office/powerpoint/2010/main" val="2324225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9298BB16-E75E-AE44-EB40-5C1E8A3FF88D}"/>
              </a:ext>
            </a:extLst>
          </p:cNvPr>
          <p:cNvSpPr txBox="1"/>
          <p:nvPr/>
        </p:nvSpPr>
        <p:spPr>
          <a:xfrm>
            <a:off x="228600" y="438150"/>
            <a:ext cx="8686800" cy="6134100"/>
          </a:xfrm>
          <a:prstGeom prst="rect">
            <a:avLst/>
          </a:prstGeom>
          <a:noFill/>
        </p:spPr>
        <p:txBody>
          <a:bodyPr wrap="square">
            <a:noAutofit/>
          </a:bodyPr>
          <a:lstStyle/>
          <a:p>
            <a:pPr algn="ctr">
              <a:lnSpc>
                <a:spcPct val="115000"/>
              </a:lnSpc>
              <a:spcAft>
                <a:spcPts val="800"/>
              </a:spcAft>
              <a:buNone/>
            </a:pPr>
            <a:r>
              <a:rPr lang="cy-GB" sz="2800" u="sng" kern="1200" noProof="1">
                <a:solidFill>
                  <a:srgbClr val="000000"/>
                </a:solidFill>
                <a:effectLst/>
                <a:latin typeface="Calibri" panose="020F0502020204030204" pitchFamily="34" charset="0"/>
                <a:ea typeface="Aptos" panose="020B0004020202020204" pitchFamily="34" charset="0"/>
                <a:cs typeface="Calibri" panose="020F0502020204030204" pitchFamily="34" charset="0"/>
              </a:rPr>
              <a:t>Gorchmynion am y </a:t>
            </a:r>
            <a:r>
              <a:rPr lang="cy-GB" sz="2800" u="sng" kern="1200" noProof="1">
                <a:solidFill>
                  <a:srgbClr val="1F1F1F"/>
                </a:solidFill>
                <a:effectLst/>
                <a:latin typeface="Calibri" panose="020F0502020204030204" pitchFamily="34" charset="0"/>
                <a:ea typeface="Aptos" panose="020B0004020202020204" pitchFamily="34" charset="0"/>
                <a:cs typeface="Calibri" panose="020F0502020204030204" pitchFamily="34" charset="0"/>
              </a:rPr>
              <a:t>Cynorthwyydd Dosbarth</a:t>
            </a:r>
          </a:p>
          <a:p>
            <a:pPr algn="ctr">
              <a:lnSpc>
                <a:spcPct val="115000"/>
              </a:lnSpc>
              <a:spcAft>
                <a:spcPts val="800"/>
              </a:spcAft>
              <a:buNone/>
            </a:pPr>
            <a:r>
              <a:rPr lang="cy-GB" sz="2800" u="sng" kern="1200" noProof="1">
                <a:solidFill>
                  <a:srgbClr val="1F1F1F"/>
                </a:solidFill>
                <a:effectLst/>
                <a:latin typeface="Calibri" panose="020F0502020204030204" pitchFamily="34" charset="0"/>
                <a:ea typeface="Aptos" panose="020B0004020202020204" pitchFamily="34" charset="0"/>
                <a:cs typeface="Calibri" panose="020F0502020204030204" pitchFamily="34" charset="0"/>
              </a:rPr>
              <a:t>(Byddi di’n gweithio un i un)</a:t>
            </a:r>
          </a:p>
          <a:p>
            <a:pPr algn="ctr">
              <a:lnSpc>
                <a:spcPct val="115000"/>
              </a:lnSpc>
              <a:spcAft>
                <a:spcPts val="800"/>
              </a:spcAft>
              <a:buNone/>
            </a:pPr>
            <a:r>
              <a:rPr lang="cy-GB" i="1" noProof="1">
                <a:solidFill>
                  <a:srgbClr val="1F1F1F"/>
                </a:solidFill>
                <a:latin typeface="Calibri" panose="020F0502020204030204" pitchFamily="34" charset="0"/>
                <a:ea typeface="Aptos" panose="020B0004020202020204" pitchFamily="34" charset="0"/>
                <a:cs typeface="Calibri" panose="020F0502020204030204" pitchFamily="34" charset="0"/>
              </a:rPr>
              <a:t>Byddi di’n angen taflen waith (un seren), Mat iaith (un seren), cardiau fflach gyda’r lluniau a geirfa, pensil, glud a llyfr gwaith plentyn.</a:t>
            </a:r>
          </a:p>
          <a:p>
            <a:pPr algn="ctr">
              <a:lnSpc>
                <a:spcPct val="115000"/>
              </a:lnSpc>
              <a:spcAft>
                <a:spcPts val="800"/>
              </a:spcAft>
              <a:buNone/>
            </a:pPr>
            <a:endParaRPr lang="cy-GB" sz="1000" i="1" kern="100" noProof="1">
              <a:effectLst/>
              <a:latin typeface="Calibri" panose="020F0502020204030204" pitchFamily="34" charset="0"/>
              <a:ea typeface="Aptos" panose="020B0004020202020204" pitchFamily="34" charset="0"/>
              <a:cs typeface="Calibri" panose="020F0502020204030204" pitchFamily="34" charset="0"/>
            </a:endParaRPr>
          </a:p>
          <a:p>
            <a:pPr>
              <a:lnSpc>
                <a:spcPct val="115000"/>
              </a:lnSpc>
              <a:spcAft>
                <a:spcPts val="800"/>
              </a:spcAft>
              <a:buNone/>
            </a:pPr>
            <a: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t>Dwed wrth y plentyn, “bore da. Eistedd yn llonydd. Edrycha arna i a gwranda.”</a:t>
            </a:r>
          </a:p>
          <a:p>
            <a:pPr>
              <a:lnSpc>
                <a:spcPct val="115000"/>
              </a:lnSpc>
              <a:spcAft>
                <a:spcPts val="800"/>
              </a:spcAft>
              <a:buNone/>
            </a:pPr>
            <a: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t>Dwed wrth y plentyn “yn y dasg hon, byddwn ni mynd i ysgrifennu  am y fflat yn y dref.” </a:t>
            </a:r>
          </a:p>
          <a:p>
            <a:pPr>
              <a:lnSpc>
                <a:spcPct val="115000"/>
              </a:lnSpc>
              <a:spcAft>
                <a:spcPts val="800"/>
              </a:spcAft>
              <a:buNone/>
            </a:pPr>
            <a: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t>Allet ti ddefnyddio’r gardiau fflach gyda’r lluniau a geirfa i ymarfer yr eirfa newydd os gweli di’n dda?</a:t>
            </a:r>
          </a:p>
          <a:p>
            <a:pPr>
              <a:lnSpc>
                <a:spcPct val="115000"/>
              </a:lnSpc>
              <a:spcAft>
                <a:spcPts val="800"/>
              </a:spcAft>
              <a:buNone/>
            </a:pPr>
            <a: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t>Ar ôl mae’r plentyn yn ymarfer yr eirfa, dwed wrth y plentyn, “rydw i eisiau i ti edrych ar dy daflen waith.”  Darllena'r brawddegau a gofynna i’r plentyn y cwestiynau, ‘ble mae’r tŷ?’, ‘oes lolfa yn y fflat?’, ‘oes ystafell cegin yn y fflat?’, ‘Sawl ystafell wely yn y fflat?’</a:t>
            </a:r>
          </a:p>
          <a:p>
            <a:pPr>
              <a:lnSpc>
                <a:spcPct val="115000"/>
              </a:lnSpc>
              <a:spcAft>
                <a:spcPts val="800"/>
              </a:spcAft>
              <a:buNone/>
            </a:pPr>
            <a: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t>Gofynna’r plentyn “wyt ti’n deall? </a:t>
            </a:r>
            <a:r>
              <a:rPr lang="en-GB" sz="1600" dirty="0" err="1">
                <a:latin typeface="Calibri" panose="020F0502020204030204" pitchFamily="34" charset="0"/>
                <a:cs typeface="Calibri" panose="020F0502020204030204" pitchFamily="34" charset="0"/>
              </a:rPr>
              <a:t>Ffwrdd</a:t>
            </a:r>
            <a:r>
              <a:rPr lang="en-GB" sz="1600" dirty="0">
                <a:latin typeface="Calibri" panose="020F0502020204030204" pitchFamily="34" charset="0"/>
                <a:cs typeface="Calibri" panose="020F0502020204030204" pitchFamily="34" charset="0"/>
              </a:rPr>
              <a:t> </a:t>
            </a:r>
            <a:r>
              <a:rPr lang="en-GB" sz="1600" dirty="0" err="1">
                <a:latin typeface="Calibri" panose="020F0502020204030204" pitchFamily="34" charset="0"/>
                <a:cs typeface="Calibri" panose="020F0502020204030204" pitchFamily="34" charset="0"/>
              </a:rPr>
              <a:t>â</a:t>
            </a:r>
            <a:r>
              <a:rPr lang="en-GB" sz="1600" dirty="0">
                <a:latin typeface="Calibri" panose="020F0502020204030204" pitchFamily="34" charset="0"/>
                <a:cs typeface="Calibri" panose="020F0502020204030204" pitchFamily="34" charset="0"/>
              </a:rPr>
              <a:t> </a:t>
            </a:r>
            <a:r>
              <a:rPr lang="en-GB" sz="1600" dirty="0" err="1">
                <a:latin typeface="Calibri" panose="020F0502020204030204" pitchFamily="34" charset="0"/>
                <a:cs typeface="Calibri" panose="020F0502020204030204" pitchFamily="34" charset="0"/>
              </a:rPr>
              <a:t>ni</a:t>
            </a:r>
            <a:r>
              <a:rPr lang="en-GB" sz="1600" dirty="0">
                <a:latin typeface="Calibri" panose="020F0502020204030204" pitchFamily="34" charset="0"/>
                <a:cs typeface="Calibri" panose="020F0502020204030204" pitchFamily="34" charset="0"/>
              </a:rPr>
              <a:t>!”</a:t>
            </a:r>
            <a:r>
              <a:rPr lang="cy-GB" sz="1400" noProof="1">
                <a:solidFill>
                  <a:srgbClr val="000000"/>
                </a:solidFill>
                <a:latin typeface="Calibri" panose="020F0502020204030204" pitchFamily="34" charset="0"/>
                <a:ea typeface="Aptos" panose="020B0004020202020204" pitchFamily="34" charset="0"/>
                <a:cs typeface="Calibri" panose="020F0502020204030204" pitchFamily="34" charset="0"/>
              </a:rPr>
              <a:t> </a:t>
            </a:r>
            <a: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t>Helpa’r plentyn i roi’r eirfa gywir yn y bylchau. Cofia'r mat iaith at y plentyn, dwed wrth y plentyn, “allet ti edrych ar dy fat iaith os gweli di’n dda?”</a:t>
            </a:r>
            <a:b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br>
            <a: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t>Ar y diwedd, gofynna “wyt ti wedi mwynhau’r dasg?”</a:t>
            </a:r>
          </a:p>
          <a:p>
            <a:pPr>
              <a:lnSpc>
                <a:spcPct val="115000"/>
              </a:lnSpc>
              <a:spcAft>
                <a:spcPts val="800"/>
              </a:spcAft>
              <a:buNone/>
            </a:pPr>
            <a:r>
              <a:rPr lang="cy-GB" sz="1600" noProof="1">
                <a:solidFill>
                  <a:srgbClr val="000000"/>
                </a:solidFill>
                <a:latin typeface="Calibri" panose="020F0502020204030204" pitchFamily="34" charset="0"/>
                <a:ea typeface="Aptos" panose="020B0004020202020204" pitchFamily="34" charset="0"/>
                <a:cs typeface="Calibri" panose="020F0502020204030204" pitchFamily="34" charset="0"/>
              </a:rPr>
              <a:t>Dylai’r plentyn yn gludo’r daflen waith yn ei llyfr gwaith hi/ ei lyfr gwaith. Gofynna, “wnei di dacluso nawr?”</a:t>
            </a:r>
            <a:endParaRPr lang="cy-GB" sz="1600" kern="100" noProof="1">
              <a:solidFill>
                <a:srgbClr val="000000"/>
              </a:solidFill>
              <a:effectLst/>
              <a:latin typeface="Calibri" panose="020F0502020204030204" pitchFamily="34" charset="0"/>
              <a:ea typeface="Aptos" panose="020B0004020202020204" pitchFamily="34" charset="0"/>
              <a:cs typeface="Calibri" panose="020F0502020204030204" pitchFamily="34" charset="0"/>
            </a:endParaRPr>
          </a:p>
        </p:txBody>
      </p:sp>
    </p:spTree>
    <p:extLst>
      <p:ext uri="{BB962C8B-B14F-4D97-AF65-F5344CB8AC3E}">
        <p14:creationId xmlns:p14="http://schemas.microsoft.com/office/powerpoint/2010/main" val="35894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8ED74D-AD2B-C402-0214-7AC4927BF93C}"/>
            </a:ext>
          </a:extLst>
        </p:cNvPr>
        <p:cNvGrpSpPr/>
        <p:nvPr/>
      </p:nvGrpSpPr>
      <p:grpSpPr>
        <a:xfrm>
          <a:off x="0" y="0"/>
          <a:ext cx="0" cy="0"/>
          <a:chOff x="0" y="0"/>
          <a:chExt cx="0" cy="0"/>
        </a:xfrm>
      </p:grpSpPr>
      <p:sp>
        <p:nvSpPr>
          <p:cNvPr id="4" name="Freeform 22">
            <a:extLst>
              <a:ext uri="{FF2B5EF4-FFF2-40B4-BE49-F238E27FC236}">
                <a16:creationId xmlns:a16="http://schemas.microsoft.com/office/drawing/2014/main" id="{87678DFA-814E-D9A2-A4F1-941F8532D6A1}"/>
              </a:ext>
            </a:extLst>
          </p:cNvPr>
          <p:cNvSpPr/>
          <p:nvPr/>
        </p:nvSpPr>
        <p:spPr>
          <a:xfrm>
            <a:off x="0" y="0"/>
            <a:ext cx="9144004" cy="6858000"/>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sp>
        <p:nvSpPr>
          <p:cNvPr id="6" name="TextBox 29">
            <a:extLst>
              <a:ext uri="{FF2B5EF4-FFF2-40B4-BE49-F238E27FC236}">
                <a16:creationId xmlns:a16="http://schemas.microsoft.com/office/drawing/2014/main" id="{645E6846-31E1-AC4E-5513-DBFF823FB3AE}"/>
              </a:ext>
            </a:extLst>
          </p:cNvPr>
          <p:cNvSpPr txBox="1"/>
          <p:nvPr/>
        </p:nvSpPr>
        <p:spPr>
          <a:xfrm>
            <a:off x="1328928" y="707486"/>
            <a:ext cx="7022591" cy="545599"/>
          </a:xfrm>
          <a:prstGeom prst="rect">
            <a:avLst/>
          </a:prstGeom>
        </p:spPr>
        <p:txBody>
          <a:bodyPr wrap="square" lIns="0" tIns="0" rIns="0" bIns="0" rtlCol="0" anchor="t">
            <a:spAutoFit/>
          </a:bodyPr>
          <a:lstStyle/>
          <a:p>
            <a:pPr algn="ctr">
              <a:lnSpc>
                <a:spcPts val="4173"/>
              </a:lnSpc>
              <a:spcBef>
                <a:spcPct val="0"/>
              </a:spcBef>
            </a:pPr>
            <a:r>
              <a:rPr lang="en-US" sz="4400" b="1" dirty="0" err="1">
                <a:solidFill>
                  <a:srgbClr val="0070C0"/>
                </a:solidFill>
                <a:latin typeface="Comic Sans MS" panose="030F0902030302020204" pitchFamily="66" charset="0"/>
                <a:ea typeface="Barlow SemiCondensed Semi-Bold"/>
                <a:cs typeface="Barlow SemiCondensed Semi-Bold"/>
                <a:sym typeface="Barlow SemiCondensed Semi-Bold"/>
              </a:rPr>
              <a:t>Ar</a:t>
            </a:r>
            <a:r>
              <a:rPr lang="en-US" sz="4400" b="1" dirty="0">
                <a:solidFill>
                  <a:srgbClr val="0070C0"/>
                </a:solidFill>
                <a:latin typeface="Comic Sans MS" panose="030F0902030302020204" pitchFamily="66" charset="0"/>
                <a:ea typeface="Barlow SemiCondensed Semi-Bold"/>
                <a:cs typeface="Barlow SemiCondensed Semi-Bold"/>
                <a:sym typeface="Barlow SemiCondensed Semi-Bold"/>
              </a:rPr>
              <a:t> Werth: </a:t>
            </a:r>
            <a:r>
              <a:rPr lang="en-US" sz="4400" b="1" dirty="0" err="1">
                <a:solidFill>
                  <a:srgbClr val="0070C0"/>
                </a:solidFill>
                <a:latin typeface="Comic Sans MS" panose="030F0902030302020204" pitchFamily="66" charset="0"/>
                <a:ea typeface="Barlow SemiCondensed Semi-Bold"/>
                <a:cs typeface="Barlow SemiCondensed Semi-Bold"/>
                <a:sym typeface="Barlow SemiCondensed Semi-Bold"/>
              </a:rPr>
              <a:t>Fflat</a:t>
            </a:r>
            <a:endParaRPr lang="en-US" sz="4400" b="1" dirty="0">
              <a:solidFill>
                <a:srgbClr val="0070C0"/>
              </a:solidFill>
              <a:latin typeface="Comic Sans MS" panose="030F0902030302020204" pitchFamily="66" charset="0"/>
              <a:ea typeface="Barlow SemiCondensed Semi-Bold"/>
              <a:cs typeface="Barlow SemiCondensed Semi-Bold"/>
              <a:sym typeface="Barlow SemiCondensed Semi-Bold"/>
            </a:endParaRPr>
          </a:p>
        </p:txBody>
      </p:sp>
      <p:sp>
        <p:nvSpPr>
          <p:cNvPr id="7" name="TextBox 29">
            <a:extLst>
              <a:ext uri="{FF2B5EF4-FFF2-40B4-BE49-F238E27FC236}">
                <a16:creationId xmlns:a16="http://schemas.microsoft.com/office/drawing/2014/main" id="{B64F5D8E-08E4-40D8-45B8-EBBD37353B38}"/>
              </a:ext>
            </a:extLst>
          </p:cNvPr>
          <p:cNvSpPr txBox="1"/>
          <p:nvPr/>
        </p:nvSpPr>
        <p:spPr>
          <a:xfrm>
            <a:off x="3554332" y="2914055"/>
            <a:ext cx="5364480" cy="506934"/>
          </a:xfrm>
          <a:prstGeom prst="rect">
            <a:avLst/>
          </a:prstGeom>
        </p:spPr>
        <p:txBody>
          <a:bodyPr wrap="square" lIns="0" tIns="0" rIns="0" bIns="0" rtlCol="0" anchor="t">
            <a:spAutoFit/>
          </a:bodyPr>
          <a:lstStyle/>
          <a:p>
            <a:pPr algn="ctr">
              <a:lnSpc>
                <a:spcPts val="4173"/>
              </a:lnSpc>
              <a:spcBef>
                <a:spcPct val="0"/>
              </a:spcBef>
            </a:pPr>
            <a:r>
              <a:rPr lang="en-US" sz="3200" b="1">
                <a:latin typeface="Comic Sans MS" panose="030F0902030302020204" pitchFamily="66" charset="0"/>
                <a:ea typeface="Barlow SemiCondensed Semi-Bold"/>
                <a:cs typeface="Barlow SemiCondensed Semi-Bold"/>
                <a:sym typeface="Barlow SemiCondensed Semi-Bold"/>
              </a:rPr>
              <a:t>Ble?: Yn </a:t>
            </a:r>
            <a:r>
              <a:rPr lang="en-US" sz="3200" b="1" err="1">
                <a:latin typeface="Comic Sans MS" panose="030F0902030302020204" pitchFamily="66" charset="0"/>
                <a:ea typeface="Barlow SemiCondensed Semi-Bold"/>
                <a:cs typeface="Barlow SemiCondensed Semi-Bold"/>
                <a:sym typeface="Barlow SemiCondensed Semi-Bold"/>
              </a:rPr>
              <a:t>Aberdaugleddau</a:t>
            </a:r>
            <a:endParaRPr lang="en-US" sz="3200" b="1">
              <a:latin typeface="Comic Sans MS" panose="030F0902030302020204" pitchFamily="66" charset="0"/>
              <a:ea typeface="Barlow SemiCondensed Semi-Bold"/>
              <a:cs typeface="Barlow SemiCondensed Semi-Bold"/>
              <a:sym typeface="Barlow SemiCondensed Semi-Bold"/>
            </a:endParaRPr>
          </a:p>
        </p:txBody>
      </p:sp>
      <p:sp>
        <p:nvSpPr>
          <p:cNvPr id="10" name="Freeform 38">
            <a:extLst>
              <a:ext uri="{FF2B5EF4-FFF2-40B4-BE49-F238E27FC236}">
                <a16:creationId xmlns:a16="http://schemas.microsoft.com/office/drawing/2014/main" id="{42C59C85-DA27-44F6-91D8-AB3FBB0AB77C}"/>
              </a:ext>
            </a:extLst>
          </p:cNvPr>
          <p:cNvSpPr/>
          <p:nvPr/>
        </p:nvSpPr>
        <p:spPr>
          <a:xfrm>
            <a:off x="1877737" y="4379864"/>
            <a:ext cx="1260768" cy="1178886"/>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2"/>
            <a:stretch>
              <a:fillRect l="-2747" r="-65784"/>
            </a:stretch>
          </a:blipFill>
        </p:spPr>
        <p:txBody>
          <a:bodyPr/>
          <a:lstStyle/>
          <a:p>
            <a:endParaRPr lang="en-US" sz="1539">
              <a:latin typeface="Comic Sans MS" panose="030F0902030302020204" pitchFamily="66" charset="0"/>
            </a:endParaRPr>
          </a:p>
        </p:txBody>
      </p:sp>
      <p:sp>
        <p:nvSpPr>
          <p:cNvPr id="11" name="TextBox 29">
            <a:extLst>
              <a:ext uri="{FF2B5EF4-FFF2-40B4-BE49-F238E27FC236}">
                <a16:creationId xmlns:a16="http://schemas.microsoft.com/office/drawing/2014/main" id="{BB098EA7-DD68-23D5-1231-417546C9EAF4}"/>
              </a:ext>
            </a:extLst>
          </p:cNvPr>
          <p:cNvSpPr txBox="1"/>
          <p:nvPr/>
        </p:nvSpPr>
        <p:spPr>
          <a:xfrm>
            <a:off x="1575203" y="5713356"/>
            <a:ext cx="1732832" cy="468333"/>
          </a:xfrm>
          <a:prstGeom prst="rect">
            <a:avLst/>
          </a:prstGeom>
        </p:spPr>
        <p:txBody>
          <a:bodyPr wrap="square" lIns="0" tIns="0" rIns="0" bIns="0" rtlCol="0" anchor="t">
            <a:spAutoFit/>
          </a:bodyPr>
          <a:lstStyle/>
          <a:p>
            <a:pPr algn="ctr">
              <a:lnSpc>
                <a:spcPts val="4173"/>
              </a:lnSpc>
              <a:spcBef>
                <a:spcPct val="0"/>
              </a:spcBef>
            </a:pPr>
            <a:r>
              <a:rPr lang="en-US" sz="2000" b="1" dirty="0">
                <a:latin typeface="Comic Sans MS" panose="030F0902030302020204" pitchFamily="66" charset="0"/>
                <a:ea typeface="Barlow SemiCondensed Semi-Bold"/>
                <a:cs typeface="Barlow SemiCondensed Semi-Bold"/>
                <a:sym typeface="Barlow SemiCondensed Semi-Bold"/>
              </a:rPr>
              <a:t>un </a:t>
            </a:r>
            <a:r>
              <a:rPr lang="en-US" sz="2000" b="1" dirty="0" err="1">
                <a:solidFill>
                  <a:srgbClr val="FF0000"/>
                </a:solidFill>
                <a:latin typeface="Comic Sans MS" panose="030F0902030302020204" pitchFamily="66" charset="0"/>
                <a:ea typeface="Barlow SemiCondensed Semi-Bold"/>
                <a:cs typeface="Barlow SemiCondensed Semi-Bold"/>
                <a:sym typeface="Barlow SemiCondensed Semi-Bold"/>
              </a:rPr>
              <a:t>g</a:t>
            </a:r>
            <a:r>
              <a:rPr lang="en-US" sz="2000" b="1" dirty="0" err="1">
                <a:latin typeface="Comic Sans MS" panose="030F0902030302020204" pitchFamily="66" charset="0"/>
                <a:ea typeface="Barlow SemiCondensed Semi-Bold"/>
                <a:cs typeface="Barlow SemiCondensed Semi-Bold"/>
                <a:sym typeface="Barlow SemiCondensed Semi-Bold"/>
              </a:rPr>
              <a:t>egin</a:t>
            </a:r>
            <a:endParaRPr lang="en-US" sz="2000" b="1" dirty="0">
              <a:latin typeface="Comic Sans MS" panose="030F0902030302020204" pitchFamily="66" charset="0"/>
              <a:ea typeface="Barlow SemiCondensed Semi-Bold"/>
              <a:cs typeface="Barlow SemiCondensed Semi-Bold"/>
              <a:sym typeface="Barlow SemiCondensed Semi-Bold"/>
            </a:endParaRPr>
          </a:p>
        </p:txBody>
      </p:sp>
      <p:sp>
        <p:nvSpPr>
          <p:cNvPr id="12" name="TextBox 29">
            <a:extLst>
              <a:ext uri="{FF2B5EF4-FFF2-40B4-BE49-F238E27FC236}">
                <a16:creationId xmlns:a16="http://schemas.microsoft.com/office/drawing/2014/main" id="{ED01FCDC-2763-91DD-C03F-E4F0747A577B}"/>
              </a:ext>
            </a:extLst>
          </p:cNvPr>
          <p:cNvSpPr txBox="1"/>
          <p:nvPr/>
        </p:nvSpPr>
        <p:spPr>
          <a:xfrm>
            <a:off x="3446173" y="5713356"/>
            <a:ext cx="2153062" cy="468333"/>
          </a:xfrm>
          <a:prstGeom prst="rect">
            <a:avLst/>
          </a:prstGeom>
        </p:spPr>
        <p:txBody>
          <a:bodyPr wrap="square" lIns="0" tIns="0" rIns="0" bIns="0" rtlCol="0" anchor="t">
            <a:spAutoFit/>
          </a:bodyPr>
          <a:lstStyle/>
          <a:p>
            <a:pPr algn="ctr">
              <a:lnSpc>
                <a:spcPts val="4173"/>
              </a:lnSpc>
              <a:spcBef>
                <a:spcPct val="0"/>
              </a:spcBef>
            </a:pPr>
            <a:r>
              <a:rPr lang="en-US" sz="2000" b="1">
                <a:latin typeface="Comic Sans MS" panose="030F0902030302020204" pitchFamily="66" charset="0"/>
                <a:ea typeface="Barlow SemiCondensed Semi-Bold"/>
                <a:cs typeface="Barlow SemiCondensed Semi-Bold"/>
                <a:sym typeface="Barlow SemiCondensed Semi-Bold"/>
              </a:rPr>
              <a:t>un </a:t>
            </a:r>
            <a:r>
              <a:rPr lang="en-US" sz="2000" b="1" err="1">
                <a:latin typeface="Comic Sans MS" panose="030F0902030302020204" pitchFamily="66" charset="0"/>
                <a:ea typeface="Barlow SemiCondensed Semi-Bold"/>
                <a:cs typeface="Barlow SemiCondensed Semi-Bold"/>
                <a:sym typeface="Barlow SemiCondensed Semi-Bold"/>
              </a:rPr>
              <a:t>ystafell</a:t>
            </a:r>
            <a:r>
              <a:rPr lang="en-US" sz="2000" b="1">
                <a:latin typeface="Comic Sans MS" panose="030F0902030302020204" pitchFamily="66" charset="0"/>
                <a:ea typeface="Barlow SemiCondensed Semi-Bold"/>
                <a:cs typeface="Barlow SemiCondensed Semi-Bold"/>
                <a:sym typeface="Barlow SemiCondensed Semi-Bold"/>
              </a:rPr>
              <a:t> </a:t>
            </a:r>
            <a:r>
              <a:rPr lang="en-US" sz="2000" b="1" err="1">
                <a:latin typeface="Comic Sans MS" panose="030F0902030302020204" pitchFamily="66" charset="0"/>
                <a:ea typeface="Barlow SemiCondensed Semi-Bold"/>
                <a:cs typeface="Barlow SemiCondensed Semi-Bold"/>
                <a:sym typeface="Barlow SemiCondensed Semi-Bold"/>
              </a:rPr>
              <a:t>wely</a:t>
            </a:r>
            <a:endParaRPr lang="en-US" sz="2000" b="1">
              <a:latin typeface="Comic Sans MS" panose="030F0902030302020204" pitchFamily="66" charset="0"/>
              <a:ea typeface="Barlow SemiCondensed Semi-Bold"/>
              <a:cs typeface="Barlow SemiCondensed Semi-Bold"/>
              <a:sym typeface="Barlow SemiCondensed Semi-Bold"/>
            </a:endParaRPr>
          </a:p>
        </p:txBody>
      </p:sp>
      <p:sp>
        <p:nvSpPr>
          <p:cNvPr id="13" name="Freeform 39">
            <a:extLst>
              <a:ext uri="{FF2B5EF4-FFF2-40B4-BE49-F238E27FC236}">
                <a16:creationId xmlns:a16="http://schemas.microsoft.com/office/drawing/2014/main" id="{3F83478E-EBEB-16C4-81E0-433AD42FC43F}"/>
              </a:ext>
            </a:extLst>
          </p:cNvPr>
          <p:cNvSpPr/>
          <p:nvPr/>
        </p:nvSpPr>
        <p:spPr>
          <a:xfrm>
            <a:off x="3796202" y="4474169"/>
            <a:ext cx="1260769" cy="1172825"/>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3"/>
            <a:stretch>
              <a:fillRect l="-33797" b="-3452"/>
            </a:stretch>
          </a:blipFill>
        </p:spPr>
        <p:txBody>
          <a:bodyPr/>
          <a:lstStyle/>
          <a:p>
            <a:endParaRPr lang="en-US" sz="1539">
              <a:latin typeface="Comic Sans MS" panose="030F0902030302020204" pitchFamily="66" charset="0"/>
            </a:endParaRPr>
          </a:p>
        </p:txBody>
      </p:sp>
      <p:sp>
        <p:nvSpPr>
          <p:cNvPr id="16" name="Freeform 53">
            <a:extLst>
              <a:ext uri="{FF2B5EF4-FFF2-40B4-BE49-F238E27FC236}">
                <a16:creationId xmlns:a16="http://schemas.microsoft.com/office/drawing/2014/main" id="{C1EEC242-5218-3507-797D-EB2BFCD9988E}"/>
              </a:ext>
            </a:extLst>
          </p:cNvPr>
          <p:cNvSpPr/>
          <p:nvPr/>
        </p:nvSpPr>
        <p:spPr>
          <a:xfrm>
            <a:off x="739656" y="1317757"/>
            <a:ext cx="2552184" cy="2535457"/>
          </a:xfrm>
          <a:custGeom>
            <a:avLst/>
            <a:gdLst/>
            <a:ahLst/>
            <a:cxnLst/>
            <a:rect l="l" t="t" r="r" b="b"/>
            <a:pathLst>
              <a:path w="1902794" h="1821925">
                <a:moveTo>
                  <a:pt x="0" y="0"/>
                </a:moveTo>
                <a:lnTo>
                  <a:pt x="1902794" y="0"/>
                </a:lnTo>
                <a:lnTo>
                  <a:pt x="1902794" y="1821925"/>
                </a:lnTo>
                <a:lnTo>
                  <a:pt x="0" y="1821925"/>
                </a:lnTo>
                <a:lnTo>
                  <a:pt x="0" y="0"/>
                </a:lnTo>
                <a:close/>
              </a:path>
            </a:pathLst>
          </a:custGeom>
          <a:blipFill>
            <a:blip r:embed="rId4"/>
            <a:stretch>
              <a:fillRect/>
            </a:stretch>
          </a:blipFill>
        </p:spPr>
        <p:txBody>
          <a:bodyPr/>
          <a:lstStyle/>
          <a:p>
            <a:endParaRPr lang="en-US"/>
          </a:p>
        </p:txBody>
      </p:sp>
      <p:sp>
        <p:nvSpPr>
          <p:cNvPr id="19" name="Freeform 37">
            <a:extLst>
              <a:ext uri="{FF2B5EF4-FFF2-40B4-BE49-F238E27FC236}">
                <a16:creationId xmlns:a16="http://schemas.microsoft.com/office/drawing/2014/main" id="{D7C3958E-8065-3436-0080-BDF9CDBD5A63}"/>
              </a:ext>
            </a:extLst>
          </p:cNvPr>
          <p:cNvSpPr/>
          <p:nvPr/>
        </p:nvSpPr>
        <p:spPr>
          <a:xfrm>
            <a:off x="6005497" y="4474169"/>
            <a:ext cx="1260769" cy="1300177"/>
          </a:xfrm>
          <a:custGeom>
            <a:avLst/>
            <a:gdLst/>
            <a:ahLst/>
            <a:cxnLst/>
            <a:rect l="l" t="t" r="r" b="b"/>
            <a:pathLst>
              <a:path w="2107734" h="2153643">
                <a:moveTo>
                  <a:pt x="0" y="0"/>
                </a:moveTo>
                <a:lnTo>
                  <a:pt x="2107735" y="0"/>
                </a:lnTo>
                <a:lnTo>
                  <a:pt x="2107735" y="2153643"/>
                </a:lnTo>
                <a:lnTo>
                  <a:pt x="0" y="2153643"/>
                </a:lnTo>
                <a:lnTo>
                  <a:pt x="0" y="0"/>
                </a:lnTo>
                <a:close/>
              </a:path>
            </a:pathLst>
          </a:custGeom>
          <a:blipFill>
            <a:blip r:embed="rId5"/>
            <a:stretch>
              <a:fillRect r="-42408"/>
            </a:stretch>
          </a:blipFill>
        </p:spPr>
        <p:txBody>
          <a:bodyPr/>
          <a:lstStyle/>
          <a:p>
            <a:endParaRPr lang="en-US" sz="1539">
              <a:latin typeface="Comic Sans MS" panose="030F0902030302020204" pitchFamily="66" charset="0"/>
            </a:endParaRPr>
          </a:p>
        </p:txBody>
      </p:sp>
      <p:sp>
        <p:nvSpPr>
          <p:cNvPr id="20" name="TextBox 29">
            <a:extLst>
              <a:ext uri="{FF2B5EF4-FFF2-40B4-BE49-F238E27FC236}">
                <a16:creationId xmlns:a16="http://schemas.microsoft.com/office/drawing/2014/main" id="{B1A27158-35EE-6962-A564-F9FEC5409C23}"/>
              </a:ext>
            </a:extLst>
          </p:cNvPr>
          <p:cNvSpPr txBox="1"/>
          <p:nvPr/>
        </p:nvSpPr>
        <p:spPr>
          <a:xfrm>
            <a:off x="5697892" y="5794993"/>
            <a:ext cx="1540872" cy="468333"/>
          </a:xfrm>
          <a:prstGeom prst="rect">
            <a:avLst/>
          </a:prstGeom>
        </p:spPr>
        <p:txBody>
          <a:bodyPr wrap="square" lIns="0" tIns="0" rIns="0" bIns="0" rtlCol="0" anchor="t">
            <a:spAutoFit/>
          </a:bodyPr>
          <a:lstStyle/>
          <a:p>
            <a:pPr algn="ctr">
              <a:lnSpc>
                <a:spcPts val="4173"/>
              </a:lnSpc>
              <a:spcBef>
                <a:spcPct val="0"/>
              </a:spcBef>
            </a:pPr>
            <a:r>
              <a:rPr lang="en-US" sz="2000" b="1">
                <a:latin typeface="Comic Sans MS" panose="030F0902030302020204" pitchFamily="66" charset="0"/>
                <a:ea typeface="Barlow SemiCondensed Semi-Bold"/>
                <a:cs typeface="Barlow SemiCondensed Semi-Bold"/>
                <a:sym typeface="Barlow SemiCondensed Semi-Bold"/>
              </a:rPr>
              <a:t>un </a:t>
            </a:r>
            <a:r>
              <a:rPr lang="en-US" sz="2000" b="1" err="1">
                <a:latin typeface="Comic Sans MS" panose="030F0902030302020204" pitchFamily="66" charset="0"/>
                <a:ea typeface="Barlow SemiCondensed Semi-Bold"/>
                <a:cs typeface="Barlow SemiCondensed Semi-Bold"/>
                <a:sym typeface="Barlow SemiCondensed Semi-Bold"/>
              </a:rPr>
              <a:t>lolfa</a:t>
            </a:r>
            <a:r>
              <a:rPr lang="en-US" sz="2000" b="1">
                <a:latin typeface="Comic Sans MS" panose="030F0902030302020204" pitchFamily="66" charset="0"/>
                <a:ea typeface="Barlow SemiCondensed Semi-Bold"/>
                <a:cs typeface="Barlow SemiCondensed Semi-Bold"/>
                <a:sym typeface="Barlow SemiCondensed Semi-Bold"/>
              </a:rPr>
              <a:t> </a:t>
            </a:r>
          </a:p>
        </p:txBody>
      </p:sp>
      <p:sp>
        <p:nvSpPr>
          <p:cNvPr id="2" name="Freeform 11">
            <a:extLst>
              <a:ext uri="{FF2B5EF4-FFF2-40B4-BE49-F238E27FC236}">
                <a16:creationId xmlns:a16="http://schemas.microsoft.com/office/drawing/2014/main" id="{C95388D8-545F-E4F7-A781-791F984366E5}"/>
              </a:ext>
            </a:extLst>
          </p:cNvPr>
          <p:cNvSpPr/>
          <p:nvPr/>
        </p:nvSpPr>
        <p:spPr>
          <a:xfrm>
            <a:off x="3361321" y="2786722"/>
            <a:ext cx="434881" cy="740223"/>
          </a:xfrm>
          <a:custGeom>
            <a:avLst/>
            <a:gdLst/>
            <a:ahLst/>
            <a:cxnLst/>
            <a:rect l="l" t="t" r="r" b="b"/>
            <a:pathLst>
              <a:path w="434881" h="740223">
                <a:moveTo>
                  <a:pt x="0" y="0"/>
                </a:moveTo>
                <a:lnTo>
                  <a:pt x="434881" y="0"/>
                </a:lnTo>
                <a:lnTo>
                  <a:pt x="434881" y="740223"/>
                </a:lnTo>
                <a:lnTo>
                  <a:pt x="0" y="74022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pic>
        <p:nvPicPr>
          <p:cNvPr id="8" name="Picture 7" descr="A chart of multicolored text&#10;&#10;AI-generated content may be incorrect.">
            <a:extLst>
              <a:ext uri="{FF2B5EF4-FFF2-40B4-BE49-F238E27FC236}">
                <a16:creationId xmlns:a16="http://schemas.microsoft.com/office/drawing/2014/main" id="{E8B6D1FC-816B-E113-7105-7C5EABF99134}"/>
              </a:ext>
            </a:extLst>
          </p:cNvPr>
          <p:cNvPicPr>
            <a:picLocks noChangeAspect="1"/>
          </p:cNvPicPr>
          <p:nvPr/>
        </p:nvPicPr>
        <p:blipFill>
          <a:blip r:embed="rId8"/>
          <a:srcRect l="5200" t="86423" r="70533"/>
          <a:stretch>
            <a:fillRect/>
          </a:stretch>
        </p:blipFill>
        <p:spPr>
          <a:xfrm>
            <a:off x="7091182" y="207162"/>
            <a:ext cx="1656579" cy="665778"/>
          </a:xfrm>
          <a:prstGeom prst="rect">
            <a:avLst/>
          </a:prstGeom>
        </p:spPr>
      </p:pic>
    </p:spTree>
    <p:extLst>
      <p:ext uri="{BB962C8B-B14F-4D97-AF65-F5344CB8AC3E}">
        <p14:creationId xmlns:p14="http://schemas.microsoft.com/office/powerpoint/2010/main" val="225071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6FC8F-1EE2-B7D7-EB4F-6564D06674B6}"/>
            </a:ext>
          </a:extLst>
        </p:cNvPr>
        <p:cNvGrpSpPr/>
        <p:nvPr/>
      </p:nvGrpSpPr>
      <p:grpSpPr>
        <a:xfrm>
          <a:off x="0" y="0"/>
          <a:ext cx="0" cy="0"/>
          <a:chOff x="0" y="0"/>
          <a:chExt cx="0" cy="0"/>
        </a:xfrm>
      </p:grpSpPr>
      <p:sp>
        <p:nvSpPr>
          <p:cNvPr id="4" name="Freeform 22">
            <a:extLst>
              <a:ext uri="{FF2B5EF4-FFF2-40B4-BE49-F238E27FC236}">
                <a16:creationId xmlns:a16="http://schemas.microsoft.com/office/drawing/2014/main" id="{AD9FB4D1-F7D7-2048-3CF6-9248570B87A0}"/>
              </a:ext>
            </a:extLst>
          </p:cNvPr>
          <p:cNvSpPr/>
          <p:nvPr/>
        </p:nvSpPr>
        <p:spPr>
          <a:xfrm>
            <a:off x="0" y="0"/>
            <a:ext cx="9144004" cy="6858000"/>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sp>
        <p:nvSpPr>
          <p:cNvPr id="7" name="TextBox 29">
            <a:extLst>
              <a:ext uri="{FF2B5EF4-FFF2-40B4-BE49-F238E27FC236}">
                <a16:creationId xmlns:a16="http://schemas.microsoft.com/office/drawing/2014/main" id="{82B72E80-1B07-4888-713C-8597823D8793}"/>
              </a:ext>
            </a:extLst>
          </p:cNvPr>
          <p:cNvSpPr txBox="1"/>
          <p:nvPr/>
        </p:nvSpPr>
        <p:spPr>
          <a:xfrm>
            <a:off x="1479044" y="1453637"/>
            <a:ext cx="6259066" cy="506934"/>
          </a:xfrm>
          <a:prstGeom prst="rect">
            <a:avLst/>
          </a:prstGeom>
        </p:spPr>
        <p:txBody>
          <a:bodyPr wrap="square" lIns="0" tIns="0" rIns="0" bIns="0" rtlCol="0" anchor="t">
            <a:spAutoFit/>
          </a:bodyPr>
          <a:lstStyle/>
          <a:p>
            <a:pPr algn="ctr">
              <a:lnSpc>
                <a:spcPts val="4173"/>
              </a:lnSpc>
              <a:spcBef>
                <a:spcPct val="0"/>
              </a:spcBef>
            </a:pPr>
            <a:r>
              <a:rPr lang="en-US" sz="3200" b="1" dirty="0">
                <a:latin typeface="Comic Sans MS" panose="030F0902030302020204" pitchFamily="66" charset="0"/>
                <a:ea typeface="Barlow SemiCondensed Semi-Bold"/>
                <a:cs typeface="Barlow SemiCondensed Semi-Bold"/>
                <a:sym typeface="Barlow SemiCondensed Semi-Bold"/>
              </a:rPr>
              <a:t>Ble?: Yn____________</a:t>
            </a:r>
          </a:p>
        </p:txBody>
      </p:sp>
      <p:sp>
        <p:nvSpPr>
          <p:cNvPr id="2" name="Freeform 22">
            <a:extLst>
              <a:ext uri="{FF2B5EF4-FFF2-40B4-BE49-F238E27FC236}">
                <a16:creationId xmlns:a16="http://schemas.microsoft.com/office/drawing/2014/main" id="{7F74CC49-6641-43BC-EC97-959F52EE2861}"/>
              </a:ext>
            </a:extLst>
          </p:cNvPr>
          <p:cNvSpPr/>
          <p:nvPr/>
        </p:nvSpPr>
        <p:spPr>
          <a:xfrm>
            <a:off x="3108370" y="2161123"/>
            <a:ext cx="2927255" cy="2087320"/>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sp>
        <p:nvSpPr>
          <p:cNvPr id="3" name="TextBox 29">
            <a:extLst>
              <a:ext uri="{FF2B5EF4-FFF2-40B4-BE49-F238E27FC236}">
                <a16:creationId xmlns:a16="http://schemas.microsoft.com/office/drawing/2014/main" id="{9B452CEC-A093-16D6-889F-2B45ED5F212B}"/>
              </a:ext>
            </a:extLst>
          </p:cNvPr>
          <p:cNvSpPr txBox="1"/>
          <p:nvPr/>
        </p:nvSpPr>
        <p:spPr>
          <a:xfrm>
            <a:off x="489484" y="4508896"/>
            <a:ext cx="8030918" cy="2109873"/>
          </a:xfrm>
          <a:prstGeom prst="rect">
            <a:avLst/>
          </a:prstGeom>
        </p:spPr>
        <p:txBody>
          <a:bodyPr wrap="square" lIns="0" tIns="0" rIns="0" bIns="0" rtlCol="0" anchor="t">
            <a:spAutoFit/>
          </a:bodyPr>
          <a:lstStyle/>
          <a:p>
            <a:pPr algn="ctr">
              <a:lnSpc>
                <a:spcPts val="4173"/>
              </a:lnSpc>
              <a:spcBef>
                <a:spcPct val="0"/>
              </a:spcBef>
            </a:pPr>
            <a:r>
              <a:rPr lang="en-US" sz="2800" dirty="0">
                <a:latin typeface="Comic Sans MS" panose="030F0902030302020204" pitchFamily="66" charset="0"/>
                <a:ea typeface="Barlow SemiCondensed Semi-Bold"/>
                <a:cs typeface="Barlow SemiCondensed Semi-Bold"/>
                <a:sym typeface="Barlow SemiCondensed Semi-Bold"/>
              </a:rPr>
              <a:t>Dyma _______</a:t>
            </a:r>
            <a:r>
              <a:rPr lang="en-US" sz="2800" dirty="0" err="1">
                <a:latin typeface="Comic Sans MS" panose="030F0902030302020204" pitchFamily="66" charset="0"/>
                <a:ea typeface="Barlow SemiCondensed Semi-Bold"/>
                <a:cs typeface="Barlow SemiCondensed Semi-Bold"/>
                <a:sym typeface="Barlow SemiCondensed Semi-Bold"/>
              </a:rPr>
              <a:t>yn</a:t>
            </a:r>
            <a:r>
              <a:rPr lang="en-US" sz="2800" dirty="0">
                <a:latin typeface="Comic Sans MS" panose="030F0902030302020204" pitchFamily="66" charset="0"/>
                <a:ea typeface="Barlow SemiCondensed Semi-Bold"/>
                <a:cs typeface="Barlow SemiCondensed Semi-Bold"/>
                <a:sym typeface="Barlow SemiCondensed Semi-Bold"/>
              </a:rPr>
              <a:t> ______________.</a:t>
            </a:r>
          </a:p>
          <a:p>
            <a:pPr algn="ctr">
              <a:lnSpc>
                <a:spcPts val="4173"/>
              </a:lnSpc>
              <a:spcBef>
                <a:spcPct val="0"/>
              </a:spcBef>
            </a:pPr>
            <a:r>
              <a:rPr lang="en-US" sz="2800" dirty="0">
                <a:latin typeface="Comic Sans MS" panose="030F0902030302020204" pitchFamily="66" charset="0"/>
                <a:ea typeface="Barlow SemiCondensed Semi-Bold"/>
                <a:cs typeface="Barlow SemiCondensed Semi-Bold"/>
                <a:sym typeface="Barlow SemiCondensed Semi-Bold"/>
              </a:rPr>
              <a:t>Mae _______</a:t>
            </a:r>
            <a:r>
              <a:rPr lang="en-GB" sz="2800" kern="100" dirty="0" err="1">
                <a:latin typeface="Comic Sans MS" panose="030F0902030302020204" pitchFamily="66" charset="0"/>
                <a:ea typeface="Aptos" panose="020B0004020202020204" pitchFamily="34" charset="0"/>
                <a:cs typeface="Times New Roman" panose="02020603050405020304" pitchFamily="18" charset="0"/>
              </a:rPr>
              <a:t>yn</a:t>
            </a:r>
            <a:r>
              <a:rPr lang="en-GB" sz="2800" kern="100" dirty="0">
                <a:latin typeface="Comic Sans MS" panose="030F0902030302020204" pitchFamily="66" charset="0"/>
                <a:ea typeface="Aptos" panose="020B0004020202020204" pitchFamily="34" charset="0"/>
                <a:cs typeface="Times New Roman" panose="02020603050405020304" pitchFamily="18" charset="0"/>
              </a:rPr>
              <a:t> y </a:t>
            </a:r>
            <a:r>
              <a:rPr lang="en-US" sz="2800" dirty="0" err="1">
                <a:latin typeface="Comic Sans MS" panose="030F0902030302020204" pitchFamily="66" charset="0"/>
                <a:sym typeface="Barlow SemiCondensed Semi-Bold"/>
              </a:rPr>
              <a:t>tŷ</a:t>
            </a:r>
            <a:r>
              <a:rPr lang="en-US" sz="2800" dirty="0">
                <a:latin typeface="Comic Sans MS" panose="030F0902030302020204" pitchFamily="66" charset="0"/>
                <a:sym typeface="Barlow SemiCondensed Semi-Bold"/>
              </a:rPr>
              <a:t>. </a:t>
            </a:r>
          </a:p>
          <a:p>
            <a:pPr algn="ctr">
              <a:lnSpc>
                <a:spcPts val="4173"/>
              </a:lnSpc>
              <a:spcBef>
                <a:spcPct val="0"/>
              </a:spcBef>
            </a:pPr>
            <a:r>
              <a:rPr lang="en-US" sz="2800" dirty="0">
                <a:latin typeface="Comic Sans MS" panose="030F0902030302020204" pitchFamily="66" charset="0"/>
                <a:sym typeface="Barlow SemiCondensed Semi-Bold"/>
              </a:rPr>
              <a:t>Mae _____</a:t>
            </a:r>
            <a:r>
              <a:rPr lang="en-US" sz="2800" dirty="0" err="1">
                <a:latin typeface="Comic Sans MS" panose="030F0902030302020204" pitchFamily="66" charset="0"/>
                <a:sym typeface="Barlow SemiCondensed Semi-Bold"/>
              </a:rPr>
              <a:t>ystafell</a:t>
            </a:r>
            <a:r>
              <a:rPr lang="en-US" sz="2800" dirty="0">
                <a:latin typeface="Comic Sans MS" panose="030F0902030302020204" pitchFamily="66" charset="0"/>
                <a:sym typeface="Barlow SemiCondensed Semi-Bold"/>
              </a:rPr>
              <a:t> </a:t>
            </a:r>
            <a:r>
              <a:rPr lang="en-US" sz="2800" dirty="0" err="1">
                <a:latin typeface="Comic Sans MS" panose="030F0902030302020204" pitchFamily="66" charset="0"/>
                <a:sym typeface="Barlow SemiCondensed Semi-Bold"/>
              </a:rPr>
              <a:t>wely</a:t>
            </a:r>
            <a:r>
              <a:rPr lang="en-US" sz="2800" dirty="0">
                <a:latin typeface="Comic Sans MS" panose="030F0902030302020204" pitchFamily="66" charset="0"/>
                <a:sym typeface="Barlow SemiCondensed Semi-Bold"/>
              </a:rPr>
              <a:t> </a:t>
            </a:r>
            <a:r>
              <a:rPr lang="en-GB" sz="2800" kern="100" dirty="0" err="1">
                <a:latin typeface="Comic Sans MS" panose="030F0902030302020204" pitchFamily="66" charset="0"/>
                <a:ea typeface="Aptos" panose="020B0004020202020204" pitchFamily="34" charset="0"/>
                <a:cs typeface="Times New Roman" panose="02020603050405020304" pitchFamily="18" charset="0"/>
              </a:rPr>
              <a:t>yn</a:t>
            </a:r>
            <a:r>
              <a:rPr lang="en-GB" sz="2800" kern="100" dirty="0">
                <a:latin typeface="Comic Sans MS" panose="030F0902030302020204" pitchFamily="66" charset="0"/>
                <a:ea typeface="Aptos" panose="020B0004020202020204" pitchFamily="34" charset="0"/>
                <a:cs typeface="Times New Roman" panose="02020603050405020304" pitchFamily="18" charset="0"/>
              </a:rPr>
              <a:t> y </a:t>
            </a:r>
            <a:r>
              <a:rPr lang="en-US" sz="2800" dirty="0" err="1">
                <a:latin typeface="Comic Sans MS" panose="030F0902030302020204" pitchFamily="66" charset="0"/>
                <a:sym typeface="Barlow SemiCondensed Semi-Bold"/>
              </a:rPr>
              <a:t>tŷ</a:t>
            </a:r>
            <a:r>
              <a:rPr lang="en-US" sz="2800" dirty="0">
                <a:latin typeface="Comic Sans MS" panose="030F0902030302020204" pitchFamily="66" charset="0"/>
                <a:sym typeface="Barlow SemiCondensed Semi-Bold"/>
              </a:rPr>
              <a:t> </a:t>
            </a:r>
            <a:r>
              <a:rPr lang="en-GB" sz="2800" kern="100" dirty="0">
                <a:latin typeface="Comic Sans MS" panose="030F0902030302020204" pitchFamily="66" charset="0"/>
                <a:cs typeface="Times New Roman" panose="02020603050405020304" pitchFamily="18" charset="0"/>
                <a:sym typeface="Barlow SemiCondensed Semi-Bold"/>
              </a:rPr>
              <a:t>. </a:t>
            </a:r>
          </a:p>
          <a:p>
            <a:pPr algn="ctr">
              <a:lnSpc>
                <a:spcPts val="4173"/>
              </a:lnSpc>
              <a:spcBef>
                <a:spcPct val="0"/>
              </a:spcBef>
            </a:pPr>
            <a:r>
              <a:rPr lang="en-GB" sz="2800" kern="100" dirty="0">
                <a:latin typeface="Comic Sans MS" panose="030F0902030302020204" pitchFamily="66" charset="0"/>
                <a:cs typeface="Times New Roman" panose="02020603050405020304" pitchFamily="18" charset="0"/>
                <a:sym typeface="Barlow SemiCondensed Semi-Bold"/>
              </a:rPr>
              <a:t>Mae ________</a:t>
            </a:r>
            <a:r>
              <a:rPr lang="en-GB" sz="2800" kern="100" dirty="0" err="1">
                <a:latin typeface="Comic Sans MS" panose="030F0902030302020204" pitchFamily="66" charset="0"/>
                <a:ea typeface="Aptos" panose="020B0004020202020204" pitchFamily="34" charset="0"/>
                <a:cs typeface="Times New Roman" panose="02020603050405020304" pitchFamily="18" charset="0"/>
              </a:rPr>
              <a:t>yn</a:t>
            </a:r>
            <a:r>
              <a:rPr lang="en-GB" sz="2800" kern="100" dirty="0">
                <a:latin typeface="Comic Sans MS" panose="030F0902030302020204" pitchFamily="66" charset="0"/>
                <a:ea typeface="Aptos" panose="020B0004020202020204" pitchFamily="34" charset="0"/>
                <a:cs typeface="Times New Roman" panose="02020603050405020304" pitchFamily="18" charset="0"/>
              </a:rPr>
              <a:t> y </a:t>
            </a:r>
            <a:r>
              <a:rPr lang="en-US" sz="2800" dirty="0" err="1">
                <a:latin typeface="Comic Sans MS" panose="030F0902030302020204" pitchFamily="66" charset="0"/>
                <a:sym typeface="Barlow SemiCondensed Semi-Bold"/>
              </a:rPr>
              <a:t>tŷ</a:t>
            </a:r>
            <a:r>
              <a:rPr lang="en-US" sz="2800" dirty="0">
                <a:latin typeface="Comic Sans MS" panose="030F0902030302020204" pitchFamily="66" charset="0"/>
                <a:sym typeface="Barlow SemiCondensed Semi-Bold"/>
              </a:rPr>
              <a:t> </a:t>
            </a:r>
            <a:r>
              <a:rPr lang="en-GB" sz="2800" kern="100" dirty="0">
                <a:latin typeface="Comic Sans MS" panose="030F0902030302020204" pitchFamily="66" charset="0"/>
                <a:cs typeface="Times New Roman" panose="02020603050405020304" pitchFamily="18" charset="0"/>
                <a:sym typeface="Barlow SemiCondensed Semi-Bold"/>
              </a:rPr>
              <a:t>.</a:t>
            </a:r>
          </a:p>
        </p:txBody>
      </p:sp>
      <p:sp>
        <p:nvSpPr>
          <p:cNvPr id="5" name="TextBox 29">
            <a:extLst>
              <a:ext uri="{FF2B5EF4-FFF2-40B4-BE49-F238E27FC236}">
                <a16:creationId xmlns:a16="http://schemas.microsoft.com/office/drawing/2014/main" id="{12AAC290-0E26-40DA-FFA7-F912F9C127E9}"/>
              </a:ext>
            </a:extLst>
          </p:cNvPr>
          <p:cNvSpPr txBox="1"/>
          <p:nvPr/>
        </p:nvSpPr>
        <p:spPr>
          <a:xfrm>
            <a:off x="658368" y="707486"/>
            <a:ext cx="7693151" cy="545599"/>
          </a:xfrm>
          <a:prstGeom prst="rect">
            <a:avLst/>
          </a:prstGeom>
        </p:spPr>
        <p:txBody>
          <a:bodyPr wrap="square" lIns="0" tIns="0" rIns="0" bIns="0" rtlCol="0" anchor="t">
            <a:spAutoFit/>
          </a:bodyPr>
          <a:lstStyle/>
          <a:p>
            <a:pPr algn="ctr">
              <a:lnSpc>
                <a:spcPts val="4173"/>
              </a:lnSpc>
              <a:spcBef>
                <a:spcPct val="0"/>
              </a:spcBef>
            </a:pPr>
            <a:r>
              <a:rPr lang="en-US" sz="4400" b="1" dirty="0" err="1">
                <a:solidFill>
                  <a:srgbClr val="0070C0"/>
                </a:solidFill>
                <a:latin typeface="Comic Sans MS" panose="030F0902030302020204" pitchFamily="66" charset="0"/>
                <a:ea typeface="Barlow SemiCondensed Semi-Bold"/>
                <a:cs typeface="Barlow SemiCondensed Semi-Bold"/>
                <a:sym typeface="Barlow SemiCondensed Semi-Bold"/>
              </a:rPr>
              <a:t>Ar</a:t>
            </a:r>
            <a:r>
              <a:rPr lang="en-US" sz="4400" b="1" dirty="0">
                <a:solidFill>
                  <a:srgbClr val="0070C0"/>
                </a:solidFill>
                <a:latin typeface="Comic Sans MS" panose="030F0902030302020204" pitchFamily="66" charset="0"/>
                <a:ea typeface="Barlow SemiCondensed Semi-Bold"/>
                <a:cs typeface="Barlow SemiCondensed Semi-Bold"/>
                <a:sym typeface="Barlow SemiCondensed Semi-Bold"/>
              </a:rPr>
              <a:t> Werth: </a:t>
            </a:r>
            <a:r>
              <a:rPr lang="en-US" sz="4400" b="1" dirty="0" err="1">
                <a:solidFill>
                  <a:srgbClr val="0070C0"/>
                </a:solidFill>
                <a:latin typeface="Comic Sans MS" panose="030F0902030302020204" pitchFamily="66" charset="0"/>
                <a:ea typeface="Barlow SemiCondensed Semi-Bold"/>
                <a:cs typeface="Barlow SemiCondensed Semi-Bold"/>
                <a:sym typeface="Barlow SemiCondensed Semi-Bold"/>
              </a:rPr>
              <a:t>Fflat</a:t>
            </a:r>
            <a:endParaRPr lang="en-US" sz="4400" b="1" dirty="0">
              <a:solidFill>
                <a:srgbClr val="0070C0"/>
              </a:solidFill>
              <a:latin typeface="Comic Sans MS" panose="030F0902030302020204" pitchFamily="66" charset="0"/>
              <a:ea typeface="Barlow SemiCondensed Semi-Bold"/>
              <a:cs typeface="Barlow SemiCondensed Semi-Bold"/>
              <a:sym typeface="Barlow SemiCondensed Semi-Bold"/>
            </a:endParaRPr>
          </a:p>
        </p:txBody>
      </p:sp>
      <p:sp>
        <p:nvSpPr>
          <p:cNvPr id="10" name="Freeform 11">
            <a:extLst>
              <a:ext uri="{FF2B5EF4-FFF2-40B4-BE49-F238E27FC236}">
                <a16:creationId xmlns:a16="http://schemas.microsoft.com/office/drawing/2014/main" id="{0BE65AE6-68FB-4AB5-0683-CE4567A1972A}"/>
              </a:ext>
            </a:extLst>
          </p:cNvPr>
          <p:cNvSpPr/>
          <p:nvPr/>
        </p:nvSpPr>
        <p:spPr>
          <a:xfrm>
            <a:off x="1664921" y="1336992"/>
            <a:ext cx="434881" cy="740223"/>
          </a:xfrm>
          <a:custGeom>
            <a:avLst/>
            <a:gdLst/>
            <a:ahLst/>
            <a:cxnLst/>
            <a:rect l="l" t="t" r="r" b="b"/>
            <a:pathLst>
              <a:path w="434881" h="740223">
                <a:moveTo>
                  <a:pt x="0" y="0"/>
                </a:moveTo>
                <a:lnTo>
                  <a:pt x="434881" y="0"/>
                </a:lnTo>
                <a:lnTo>
                  <a:pt x="434881" y="740223"/>
                </a:lnTo>
                <a:lnTo>
                  <a:pt x="0" y="7402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Freeform 53">
            <a:extLst>
              <a:ext uri="{FF2B5EF4-FFF2-40B4-BE49-F238E27FC236}">
                <a16:creationId xmlns:a16="http://schemas.microsoft.com/office/drawing/2014/main" id="{1BA65956-C5A3-DD28-36F2-8934AE9E7356}"/>
              </a:ext>
            </a:extLst>
          </p:cNvPr>
          <p:cNvSpPr/>
          <p:nvPr/>
        </p:nvSpPr>
        <p:spPr>
          <a:xfrm>
            <a:off x="3623310" y="2332452"/>
            <a:ext cx="1908809" cy="1759487"/>
          </a:xfrm>
          <a:custGeom>
            <a:avLst/>
            <a:gdLst/>
            <a:ahLst/>
            <a:cxnLst/>
            <a:rect l="l" t="t" r="r" b="b"/>
            <a:pathLst>
              <a:path w="1902794" h="1821925">
                <a:moveTo>
                  <a:pt x="0" y="0"/>
                </a:moveTo>
                <a:lnTo>
                  <a:pt x="1902794" y="0"/>
                </a:lnTo>
                <a:lnTo>
                  <a:pt x="1902794" y="1821925"/>
                </a:lnTo>
                <a:lnTo>
                  <a:pt x="0" y="1821925"/>
                </a:lnTo>
                <a:lnTo>
                  <a:pt x="0" y="0"/>
                </a:lnTo>
                <a:close/>
              </a:path>
            </a:pathLst>
          </a:custGeom>
          <a:blipFill>
            <a:blip r:embed="rId4"/>
            <a:stretch>
              <a:fillRect/>
            </a:stretch>
          </a:blipFill>
        </p:spPr>
        <p:txBody>
          <a:bodyPr/>
          <a:lstStyle/>
          <a:p>
            <a:endParaRPr lang="en-US"/>
          </a:p>
        </p:txBody>
      </p:sp>
      <p:pic>
        <p:nvPicPr>
          <p:cNvPr id="8" name="Picture 7" descr="A chart of multicolored text&#10;&#10;AI-generated content may be incorrect.">
            <a:extLst>
              <a:ext uri="{FF2B5EF4-FFF2-40B4-BE49-F238E27FC236}">
                <a16:creationId xmlns:a16="http://schemas.microsoft.com/office/drawing/2014/main" id="{03ECA0FB-7487-8A6C-09CC-3012C117DA03}"/>
              </a:ext>
            </a:extLst>
          </p:cNvPr>
          <p:cNvPicPr>
            <a:picLocks noChangeAspect="1"/>
          </p:cNvPicPr>
          <p:nvPr/>
        </p:nvPicPr>
        <p:blipFill>
          <a:blip r:embed="rId5"/>
          <a:srcRect l="5200" t="86423" r="70533"/>
          <a:stretch>
            <a:fillRect/>
          </a:stretch>
        </p:blipFill>
        <p:spPr>
          <a:xfrm>
            <a:off x="7091182" y="207162"/>
            <a:ext cx="1656579" cy="665778"/>
          </a:xfrm>
          <a:prstGeom prst="rect">
            <a:avLst/>
          </a:prstGeom>
        </p:spPr>
      </p:pic>
    </p:spTree>
    <p:extLst>
      <p:ext uri="{BB962C8B-B14F-4D97-AF65-F5344CB8AC3E}">
        <p14:creationId xmlns:p14="http://schemas.microsoft.com/office/powerpoint/2010/main" val="4182789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849DA3-E211-5E86-7234-53EBFBCFD300}"/>
            </a:ext>
          </a:extLst>
        </p:cNvPr>
        <p:cNvGrpSpPr/>
        <p:nvPr/>
      </p:nvGrpSpPr>
      <p:grpSpPr>
        <a:xfrm>
          <a:off x="0" y="0"/>
          <a:ext cx="0" cy="0"/>
          <a:chOff x="0" y="0"/>
          <a:chExt cx="0" cy="0"/>
        </a:xfrm>
      </p:grpSpPr>
      <p:sp>
        <p:nvSpPr>
          <p:cNvPr id="50" name="Freeform 2">
            <a:extLst>
              <a:ext uri="{FF2B5EF4-FFF2-40B4-BE49-F238E27FC236}">
                <a16:creationId xmlns:a16="http://schemas.microsoft.com/office/drawing/2014/main" id="{77C230D3-7B94-1BC7-AA76-7B5C3AFCC2BA}"/>
              </a:ext>
            </a:extLst>
          </p:cNvPr>
          <p:cNvSpPr/>
          <p:nvPr/>
        </p:nvSpPr>
        <p:spPr>
          <a:xfrm>
            <a:off x="0" y="0"/>
            <a:ext cx="9144000" cy="6858000"/>
          </a:xfrm>
          <a:custGeom>
            <a:avLst/>
            <a:gdLst/>
            <a:ahLst/>
            <a:cxnLst/>
            <a:rect l="l" t="t" r="r" b="b"/>
            <a:pathLst>
              <a:path w="11963848" h="11963848">
                <a:moveTo>
                  <a:pt x="0" y="0"/>
                </a:moveTo>
                <a:lnTo>
                  <a:pt x="11963848" y="0"/>
                </a:lnTo>
                <a:lnTo>
                  <a:pt x="11963848" y="11963848"/>
                </a:lnTo>
                <a:lnTo>
                  <a:pt x="0" y="11963848"/>
                </a:lnTo>
                <a:lnTo>
                  <a:pt x="0" y="0"/>
                </a:lnTo>
                <a:close/>
              </a:path>
            </a:pathLst>
          </a:custGeom>
          <a:blipFill>
            <a:blip r:embed="rId2">
              <a:alphaModFix amt="20000"/>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13">
            <a:extLst>
              <a:ext uri="{FF2B5EF4-FFF2-40B4-BE49-F238E27FC236}">
                <a16:creationId xmlns:a16="http://schemas.microsoft.com/office/drawing/2014/main" id="{66D3DF3A-1F01-1A80-8CD2-6917D3917FCE}"/>
              </a:ext>
            </a:extLst>
          </p:cNvPr>
          <p:cNvGrpSpPr/>
          <p:nvPr/>
        </p:nvGrpSpPr>
        <p:grpSpPr>
          <a:xfrm rot="-5400000">
            <a:off x="6718265" y="840940"/>
            <a:ext cx="2157559" cy="2423332"/>
            <a:chOff x="0" y="0"/>
            <a:chExt cx="362023" cy="915239"/>
          </a:xfrm>
        </p:grpSpPr>
        <p:sp>
          <p:nvSpPr>
            <p:cNvPr id="4" name="Freeform 14">
              <a:extLst>
                <a:ext uri="{FF2B5EF4-FFF2-40B4-BE49-F238E27FC236}">
                  <a16:creationId xmlns:a16="http://schemas.microsoft.com/office/drawing/2014/main" id="{0228E72A-DC50-4C8D-9010-900E082C7E2D}"/>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5" name="TextBox 15">
              <a:extLst>
                <a:ext uri="{FF2B5EF4-FFF2-40B4-BE49-F238E27FC236}">
                  <a16:creationId xmlns:a16="http://schemas.microsoft.com/office/drawing/2014/main" id="{2753068F-C268-934C-5569-28889FE00B6C}"/>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0" name="Group 10">
            <a:extLst>
              <a:ext uri="{FF2B5EF4-FFF2-40B4-BE49-F238E27FC236}">
                <a16:creationId xmlns:a16="http://schemas.microsoft.com/office/drawing/2014/main" id="{E154547B-86B7-882E-205F-E9F4F6CE1481}"/>
              </a:ext>
            </a:extLst>
          </p:cNvPr>
          <p:cNvGrpSpPr/>
          <p:nvPr/>
        </p:nvGrpSpPr>
        <p:grpSpPr>
          <a:xfrm rot="-5400000">
            <a:off x="1720081" y="2776649"/>
            <a:ext cx="1216945" cy="4118961"/>
            <a:chOff x="0" y="0"/>
            <a:chExt cx="362023" cy="915239"/>
          </a:xfrm>
        </p:grpSpPr>
        <p:sp>
          <p:nvSpPr>
            <p:cNvPr id="11" name="Freeform 11">
              <a:extLst>
                <a:ext uri="{FF2B5EF4-FFF2-40B4-BE49-F238E27FC236}">
                  <a16:creationId xmlns:a16="http://schemas.microsoft.com/office/drawing/2014/main" id="{865EA204-7A79-AA88-9A31-68803551A2BD}"/>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2" name="TextBox 12">
              <a:extLst>
                <a:ext uri="{FF2B5EF4-FFF2-40B4-BE49-F238E27FC236}">
                  <a16:creationId xmlns:a16="http://schemas.microsoft.com/office/drawing/2014/main" id="{D838E507-2CBD-2E8E-CE75-14001E89ACD8}"/>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6" name="Group 16">
            <a:extLst>
              <a:ext uri="{FF2B5EF4-FFF2-40B4-BE49-F238E27FC236}">
                <a16:creationId xmlns:a16="http://schemas.microsoft.com/office/drawing/2014/main" id="{A5B20DF2-9118-79C0-0669-3F1DED2F1BB8}"/>
              </a:ext>
            </a:extLst>
          </p:cNvPr>
          <p:cNvGrpSpPr/>
          <p:nvPr/>
        </p:nvGrpSpPr>
        <p:grpSpPr>
          <a:xfrm rot="-5400000">
            <a:off x="3947392" y="-2597922"/>
            <a:ext cx="542309" cy="6192169"/>
            <a:chOff x="0" y="0"/>
            <a:chExt cx="80156" cy="915239"/>
          </a:xfrm>
        </p:grpSpPr>
        <p:sp>
          <p:nvSpPr>
            <p:cNvPr id="17" name="Freeform 17">
              <a:extLst>
                <a:ext uri="{FF2B5EF4-FFF2-40B4-BE49-F238E27FC236}">
                  <a16:creationId xmlns:a16="http://schemas.microsoft.com/office/drawing/2014/main" id="{4B0D8CBC-93B2-9C8A-1D84-5E8E9808DA3B}"/>
                </a:ext>
              </a:extLst>
            </p:cNvPr>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a:extLst>
                <a:ext uri="{FF2B5EF4-FFF2-40B4-BE49-F238E27FC236}">
                  <a16:creationId xmlns:a16="http://schemas.microsoft.com/office/drawing/2014/main" id="{41973465-CDD4-705E-0EDA-D1308919BC76}"/>
                </a:ext>
              </a:extLst>
            </p:cNvPr>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a:extLst>
              <a:ext uri="{FF2B5EF4-FFF2-40B4-BE49-F238E27FC236}">
                <a16:creationId xmlns:a16="http://schemas.microsoft.com/office/drawing/2014/main" id="{2D0F2FED-270F-F1BB-BCA0-4739865C17E4}"/>
              </a:ext>
            </a:extLst>
          </p:cNvPr>
          <p:cNvSpPr txBox="1"/>
          <p:nvPr/>
        </p:nvSpPr>
        <p:spPr>
          <a:xfrm>
            <a:off x="1122462" y="290197"/>
            <a:ext cx="6192169" cy="374783"/>
          </a:xfrm>
          <a:prstGeom prst="rect">
            <a:avLst/>
          </a:prstGeom>
        </p:spPr>
        <p:txBody>
          <a:bodyPr lIns="0" tIns="0" rIns="0" bIns="0" rtlCol="0" anchor="t">
            <a:spAutoFit/>
          </a:bodyPr>
          <a:lstStyle/>
          <a:p>
            <a:pPr algn="ctr">
              <a:lnSpc>
                <a:spcPts val="3112"/>
              </a:lnSpc>
              <a:spcBef>
                <a:spcPct val="0"/>
              </a:spcBef>
            </a:pPr>
            <a:r>
              <a:rPr lang="en-US" sz="2222">
                <a:solidFill>
                  <a:srgbClr val="000000"/>
                </a:solidFill>
                <a:latin typeface="Comic Sans MS" panose="030F0902030302020204" pitchFamily="66" charset="0"/>
                <a:ea typeface="League Spartan"/>
                <a:cs typeface="League Spartan"/>
                <a:sym typeface="League Spartan"/>
              </a:rPr>
              <a:t>Mat Iaith- </a:t>
            </a:r>
            <a:r>
              <a:rPr lang="en-US" sz="2222" err="1">
                <a:solidFill>
                  <a:srgbClr val="000000"/>
                </a:solidFill>
                <a:latin typeface="Comic Sans MS" panose="030F0902030302020204" pitchFamily="66" charset="0"/>
                <a:ea typeface="League Spartan"/>
                <a:cs typeface="League Spartan"/>
                <a:sym typeface="League Spartan"/>
              </a:rPr>
              <a:t>Ysgrifennu</a:t>
            </a:r>
            <a:r>
              <a:rPr lang="en-US" sz="2222">
                <a:solidFill>
                  <a:srgbClr val="000000"/>
                </a:solidFill>
                <a:latin typeface="Chalkboard" panose="03050602040202020205" pitchFamily="66" charset="77"/>
                <a:ea typeface="League Spartan"/>
                <a:cs typeface="League Spartan"/>
                <a:sym typeface="League Spartan"/>
              </a:rPr>
              <a:t> </a:t>
            </a:r>
            <a:r>
              <a:rPr lang="en-US" sz="2222" err="1">
                <a:solidFill>
                  <a:srgbClr val="000000"/>
                </a:solidFill>
                <a:latin typeface="Chalkboard" panose="03050602040202020205" pitchFamily="66" charset="77"/>
                <a:ea typeface="League Spartan"/>
                <a:cs typeface="League Spartan"/>
                <a:sym typeface="League Spartan"/>
              </a:rPr>
              <a:t>Hysbyseb</a:t>
            </a:r>
            <a:endParaRPr lang="en-US" sz="2222">
              <a:solidFill>
                <a:srgbClr val="000000"/>
              </a:solidFill>
              <a:latin typeface="Comic Sans MS" panose="030F0902030302020204" pitchFamily="66" charset="0"/>
              <a:ea typeface="League Spartan"/>
              <a:cs typeface="League Spartan"/>
              <a:sym typeface="League Spartan"/>
            </a:endParaRPr>
          </a:p>
        </p:txBody>
      </p:sp>
      <p:sp>
        <p:nvSpPr>
          <p:cNvPr id="23" name="TextBox 22">
            <a:extLst>
              <a:ext uri="{FF2B5EF4-FFF2-40B4-BE49-F238E27FC236}">
                <a16:creationId xmlns:a16="http://schemas.microsoft.com/office/drawing/2014/main" id="{4F4BA349-D35A-1CBB-1B40-91C5F3C2C839}"/>
              </a:ext>
            </a:extLst>
          </p:cNvPr>
          <p:cNvSpPr txBox="1"/>
          <p:nvPr/>
        </p:nvSpPr>
        <p:spPr>
          <a:xfrm>
            <a:off x="795740" y="4364476"/>
            <a:ext cx="3720894" cy="923330"/>
          </a:xfrm>
          <a:prstGeom prst="rect">
            <a:avLst/>
          </a:prstGeom>
          <a:noFill/>
        </p:spPr>
        <p:txBody>
          <a:bodyPr wrap="square">
            <a:spAutoFit/>
          </a:bodyPr>
          <a:lstStyle/>
          <a:p>
            <a:r>
              <a:rPr lang="en-US">
                <a:latin typeface="Comic Sans MS" panose="030F0902030302020204" pitchFamily="66" charset="0"/>
                <a:ea typeface="Bryndan Write"/>
                <a:cs typeface="Bryndan Write"/>
                <a:sym typeface="Bryndan Write"/>
              </a:rPr>
              <a:t>Mae un </a:t>
            </a:r>
            <a:r>
              <a:rPr lang="en-US" err="1">
                <a:latin typeface="Comic Sans MS" panose="030F0902030302020204" pitchFamily="66" charset="0"/>
                <a:ea typeface="Bryndan Write"/>
                <a:cs typeface="Bryndan Write"/>
                <a:sym typeface="Bryndan Write"/>
              </a:rPr>
              <a:t>garej</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a:p>
            <a:r>
              <a:rPr lang="en-US">
                <a:latin typeface="Comic Sans MS" panose="030F0902030302020204" pitchFamily="66" charset="0"/>
                <a:ea typeface="Bryndan Write"/>
                <a:cs typeface="Bryndan Write"/>
                <a:sym typeface="Bryndan Write"/>
              </a:rPr>
              <a:t>Mae </a:t>
            </a:r>
            <a:r>
              <a:rPr lang="en-US" err="1">
                <a:latin typeface="Comic Sans MS" panose="030F0902030302020204" pitchFamily="66" charset="0"/>
                <a:ea typeface="Bryndan Write"/>
                <a:cs typeface="Bryndan Write"/>
                <a:sym typeface="Bryndan Write"/>
              </a:rPr>
              <a:t>dwy</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lolfa</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a:p>
            <a:r>
              <a:rPr lang="en-US">
                <a:latin typeface="Comic Sans MS" panose="030F0902030302020204" pitchFamily="66" charset="0"/>
                <a:ea typeface="Bryndan Write"/>
                <a:cs typeface="Bryndan Write"/>
                <a:sym typeface="Bryndan Write"/>
              </a:rPr>
              <a:t>Mae </a:t>
            </a:r>
            <a:r>
              <a:rPr lang="en-US" err="1">
                <a:latin typeface="Comic Sans MS" panose="030F0902030302020204" pitchFamily="66" charset="0"/>
                <a:ea typeface="Bryndan Write"/>
                <a:cs typeface="Bryndan Write"/>
                <a:sym typeface="Bryndan Write"/>
              </a:rPr>
              <a:t>tair</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ystafell</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wely</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p:txBody>
      </p:sp>
      <p:grpSp>
        <p:nvGrpSpPr>
          <p:cNvPr id="20" name="Group 10">
            <a:extLst>
              <a:ext uri="{FF2B5EF4-FFF2-40B4-BE49-F238E27FC236}">
                <a16:creationId xmlns:a16="http://schemas.microsoft.com/office/drawing/2014/main" id="{E4F25C4A-1F85-4AE7-6FDD-D5D5B80D6ECF}"/>
              </a:ext>
            </a:extLst>
          </p:cNvPr>
          <p:cNvGrpSpPr/>
          <p:nvPr/>
        </p:nvGrpSpPr>
        <p:grpSpPr>
          <a:xfrm rot="-5400000">
            <a:off x="4885023" y="1539717"/>
            <a:ext cx="2139276" cy="1007497"/>
            <a:chOff x="0" y="0"/>
            <a:chExt cx="362023" cy="915239"/>
          </a:xfrm>
        </p:grpSpPr>
        <p:sp>
          <p:nvSpPr>
            <p:cNvPr id="22" name="Freeform 11">
              <a:extLst>
                <a:ext uri="{FF2B5EF4-FFF2-40B4-BE49-F238E27FC236}">
                  <a16:creationId xmlns:a16="http://schemas.microsoft.com/office/drawing/2014/main" id="{3D8823EE-D863-D989-DFDE-DC3E6614E8CC}"/>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24" name="TextBox 12">
              <a:extLst>
                <a:ext uri="{FF2B5EF4-FFF2-40B4-BE49-F238E27FC236}">
                  <a16:creationId xmlns:a16="http://schemas.microsoft.com/office/drawing/2014/main" id="{091A582F-FE57-5B6B-4FAA-2ADE473BBD46}"/>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1" name="TextBox 30">
            <a:extLst>
              <a:ext uri="{FF2B5EF4-FFF2-40B4-BE49-F238E27FC236}">
                <a16:creationId xmlns:a16="http://schemas.microsoft.com/office/drawing/2014/main" id="{59965182-1B4B-8A25-6044-24989839EB3D}"/>
              </a:ext>
            </a:extLst>
          </p:cNvPr>
          <p:cNvSpPr txBox="1"/>
          <p:nvPr/>
        </p:nvSpPr>
        <p:spPr>
          <a:xfrm>
            <a:off x="6679252" y="1185228"/>
            <a:ext cx="2498993" cy="1569660"/>
          </a:xfrm>
          <a:prstGeom prst="rect">
            <a:avLst/>
          </a:prstGeom>
          <a:noFill/>
        </p:spPr>
        <p:txBody>
          <a:bodyPr wrap="square">
            <a:spAutoFit/>
          </a:bodyPr>
          <a:lstStyle/>
          <a:p>
            <a:r>
              <a:rPr lang="en-GB" sz="1600" kern="100" err="1">
                <a:latin typeface="Comic Sans MS" panose="030F0902030302020204" pitchFamily="66" charset="0"/>
                <a:ea typeface="Aptos" panose="020B0004020202020204" pitchFamily="34" charset="0"/>
                <a:cs typeface="Times New Roman" panose="02020603050405020304" pitchFamily="18" charset="0"/>
              </a:rPr>
              <a:t>yn</a:t>
            </a:r>
            <a:r>
              <a:rPr lang="en-GB" sz="1600" kern="100">
                <a:latin typeface="Comic Sans MS" panose="030F0902030302020204" pitchFamily="66" charset="0"/>
                <a:ea typeface="Aptos" panose="020B0004020202020204" pitchFamily="34" charset="0"/>
                <a:cs typeface="Times New Roman" panose="02020603050405020304" pitchFamily="18" charset="0"/>
              </a:rPr>
              <a:t> </a:t>
            </a:r>
            <a:r>
              <a:rPr lang="en-GB" sz="1600" kern="100" err="1">
                <a:latin typeface="Comic Sans MS" panose="030F0902030302020204" pitchFamily="66" charset="0"/>
                <a:ea typeface="Aptos" panose="020B0004020202020204" pitchFamily="34" charset="0"/>
                <a:cs typeface="Times New Roman" panose="02020603050405020304" pitchFamily="18" charset="0"/>
              </a:rPr>
              <a:t>Aberdaugleddau</a:t>
            </a:r>
            <a:endParaRPr lang="en-GB" sz="1600" kern="100">
              <a:latin typeface="Comic Sans MS" panose="030F0902030302020204" pitchFamily="66" charset="0"/>
              <a:ea typeface="Aptos" panose="020B0004020202020204" pitchFamily="34" charset="0"/>
              <a:cs typeface="Times New Roman" panose="02020603050405020304" pitchFamily="18" charset="0"/>
            </a:endParaRPr>
          </a:p>
          <a:p>
            <a:r>
              <a:rPr lang="en-GB" sz="1600" kern="100" err="1">
                <a:latin typeface="Comic Sans MS" panose="030F0902030302020204" pitchFamily="66" charset="0"/>
                <a:cs typeface="Times New Roman" panose="02020603050405020304" pitchFamily="18" charset="0"/>
              </a:rPr>
              <a:t>yn</a:t>
            </a:r>
            <a:r>
              <a:rPr lang="en-GB" sz="1600" kern="100">
                <a:latin typeface="Comic Sans MS" panose="030F0902030302020204" pitchFamily="66" charset="0"/>
                <a:cs typeface="Times New Roman" panose="02020603050405020304" pitchFamily="18" charset="0"/>
              </a:rPr>
              <a:t> </a:t>
            </a:r>
            <a:r>
              <a:rPr lang="en-GB" sz="1600" kern="100" err="1">
                <a:latin typeface="Comic Sans MS" panose="030F0902030302020204" pitchFamily="66" charset="0"/>
                <a:cs typeface="Times New Roman" panose="02020603050405020304" pitchFamily="18" charset="0"/>
              </a:rPr>
              <a:t>Hwlffordd</a:t>
            </a:r>
            <a:endParaRPr lang="en-GB" sz="1600" kern="100">
              <a:latin typeface="Comic Sans MS" panose="030F0902030302020204" pitchFamily="66" charset="0"/>
              <a:cs typeface="Times New Roman" panose="02020603050405020304" pitchFamily="18" charset="0"/>
            </a:endParaRPr>
          </a:p>
          <a:p>
            <a:r>
              <a:rPr lang="en-GB" sz="1600" kern="100" err="1">
                <a:latin typeface="Comic Sans MS" panose="030F0902030302020204" pitchFamily="66" charset="0"/>
                <a:cs typeface="Times New Roman" panose="02020603050405020304" pitchFamily="18" charset="0"/>
              </a:rPr>
              <a:t>yn</a:t>
            </a:r>
            <a:r>
              <a:rPr lang="en-GB" sz="1600" kern="100">
                <a:latin typeface="Comic Sans MS" panose="030F0902030302020204" pitchFamily="66" charset="0"/>
                <a:cs typeface="Times New Roman" panose="02020603050405020304" pitchFamily="18" charset="0"/>
              </a:rPr>
              <a:t> </a:t>
            </a:r>
            <a:r>
              <a:rPr lang="en-GB" sz="1600" kern="100" err="1">
                <a:latin typeface="Comic Sans MS" panose="030F0902030302020204" pitchFamily="66" charset="0"/>
                <a:cs typeface="Times New Roman" panose="02020603050405020304" pitchFamily="18" charset="0"/>
              </a:rPr>
              <a:t>Arberth</a:t>
            </a:r>
            <a:endParaRPr lang="en-GB" sz="1600" kern="100">
              <a:latin typeface="Comic Sans MS" panose="030F0902030302020204" pitchFamily="66" charset="0"/>
              <a:cs typeface="Times New Roman" panose="02020603050405020304" pitchFamily="18" charset="0"/>
            </a:endParaRPr>
          </a:p>
          <a:p>
            <a:r>
              <a:rPr lang="en-GB" sz="1600" kern="100" err="1">
                <a:solidFill>
                  <a:srgbClr val="FF0000"/>
                </a:solidFill>
                <a:latin typeface="Comic Sans MS" panose="030F0902030302020204" pitchFamily="66" charset="0"/>
                <a:cs typeface="Times New Roman" panose="02020603050405020304" pitchFamily="18" charset="0"/>
              </a:rPr>
              <a:t>yn</a:t>
            </a:r>
            <a:r>
              <a:rPr lang="en-GB" sz="1600" kern="100">
                <a:solidFill>
                  <a:srgbClr val="FF0000"/>
                </a:solidFill>
                <a:latin typeface="Comic Sans MS" panose="030F0902030302020204" pitchFamily="66" charset="0"/>
                <a:cs typeface="Times New Roman" panose="02020603050405020304" pitchFamily="18" charset="0"/>
              </a:rPr>
              <a:t> </a:t>
            </a:r>
            <a:r>
              <a:rPr lang="en-GB" sz="1600" kern="100" err="1">
                <a:solidFill>
                  <a:srgbClr val="FF0000"/>
                </a:solidFill>
                <a:latin typeface="Comic Sans MS" panose="030F0902030302020204" pitchFamily="66" charset="0"/>
                <a:cs typeface="Times New Roman" panose="02020603050405020304" pitchFamily="18" charset="0"/>
              </a:rPr>
              <a:t>N</a:t>
            </a:r>
            <a:r>
              <a:rPr lang="en-GB" sz="1600" kern="100" err="1">
                <a:latin typeface="Comic Sans MS" panose="030F0902030302020204" pitchFamily="66" charset="0"/>
                <a:cs typeface="Times New Roman" panose="02020603050405020304" pitchFamily="18" charset="0"/>
              </a:rPr>
              <a:t>inbych</a:t>
            </a:r>
            <a:r>
              <a:rPr lang="en-GB" sz="1600" kern="100">
                <a:latin typeface="Comic Sans MS" panose="030F0902030302020204" pitchFamily="66" charset="0"/>
                <a:cs typeface="Times New Roman" panose="02020603050405020304" pitchFamily="18" charset="0"/>
              </a:rPr>
              <a:t>-Y-</a:t>
            </a:r>
            <a:r>
              <a:rPr lang="en-GB" sz="1600" kern="100" err="1">
                <a:latin typeface="Comic Sans MS" panose="030F0902030302020204" pitchFamily="66" charset="0"/>
                <a:cs typeface="Times New Roman" panose="02020603050405020304" pitchFamily="18" charset="0"/>
              </a:rPr>
              <a:t>Pysgod</a:t>
            </a:r>
            <a:endParaRPr lang="en-GB" sz="1600" kern="100">
              <a:latin typeface="Comic Sans MS" panose="030F0902030302020204" pitchFamily="66" charset="0"/>
              <a:cs typeface="Times New Roman" panose="02020603050405020304" pitchFamily="18" charset="0"/>
            </a:endParaRPr>
          </a:p>
          <a:p>
            <a:pPr lvl="0" defTabSz="914400">
              <a:defRPr/>
            </a:pPr>
            <a:r>
              <a:rPr lang="en-GB" sz="1600" kern="100" err="1">
                <a:solidFill>
                  <a:srgbClr val="FF0000"/>
                </a:solidFill>
                <a:latin typeface="Comic Sans MS" panose="030F0902030302020204" pitchFamily="66" charset="0"/>
                <a:cs typeface="Times New Roman" panose="02020603050405020304" pitchFamily="18" charset="0"/>
              </a:rPr>
              <a:t>yn</a:t>
            </a:r>
            <a:r>
              <a:rPr lang="en-GB" sz="1600" kern="100">
                <a:solidFill>
                  <a:srgbClr val="FF0000"/>
                </a:solidFill>
                <a:latin typeface="Comic Sans MS" panose="030F0902030302020204" pitchFamily="66" charset="0"/>
                <a:cs typeface="Times New Roman" panose="02020603050405020304" pitchFamily="18" charset="0"/>
              </a:rPr>
              <a:t> N</a:t>
            </a:r>
            <a:r>
              <a:rPr lang="en-GB" sz="1600" kern="100">
                <a:latin typeface="Comic Sans MS" panose="030F0902030302020204" pitchFamily="66" charset="0"/>
                <a:cs typeface="Times New Roman" panose="02020603050405020304" pitchFamily="18" charset="0"/>
              </a:rPr>
              <a:t>oc </a:t>
            </a:r>
            <a:r>
              <a:rPr lang="en-GB" sz="1600" kern="100" err="1">
                <a:latin typeface="Comic Sans MS" panose="030F0902030302020204" pitchFamily="66" charset="0"/>
                <a:cs typeface="Times New Roman" panose="02020603050405020304" pitchFamily="18" charset="0"/>
              </a:rPr>
              <a:t>Penfro</a:t>
            </a:r>
            <a:endParaRPr lang="en-GB" sz="1600" kern="100">
              <a:latin typeface="Comic Sans MS" panose="030F0902030302020204" pitchFamily="66" charset="0"/>
              <a:cs typeface="Times New Roman" panose="02020603050405020304" pitchFamily="18" charset="0"/>
            </a:endParaRPr>
          </a:p>
          <a:p>
            <a:r>
              <a:rPr lang="en-GB" sz="1600" kern="100" err="1">
                <a:solidFill>
                  <a:srgbClr val="FF0000"/>
                </a:solidFill>
                <a:latin typeface="Comic Sans MS" panose="030F0902030302020204" pitchFamily="66" charset="0"/>
                <a:cs typeface="Times New Roman" panose="02020603050405020304" pitchFamily="18" charset="0"/>
              </a:rPr>
              <a:t>ym</a:t>
            </a:r>
            <a:r>
              <a:rPr lang="en-GB" sz="1600" kern="100">
                <a:solidFill>
                  <a:srgbClr val="FF0000"/>
                </a:solidFill>
                <a:latin typeface="Comic Sans MS" panose="030F0902030302020204" pitchFamily="66" charset="0"/>
                <a:cs typeface="Times New Roman" panose="02020603050405020304" pitchFamily="18" charset="0"/>
              </a:rPr>
              <a:t> </a:t>
            </a:r>
            <a:r>
              <a:rPr lang="en-GB" sz="1600" kern="100" err="1">
                <a:solidFill>
                  <a:srgbClr val="FF0000"/>
                </a:solidFill>
                <a:latin typeface="Comic Sans MS" panose="030F0902030302020204" pitchFamily="66" charset="0"/>
                <a:cs typeface="Times New Roman" panose="02020603050405020304" pitchFamily="18" charset="0"/>
              </a:rPr>
              <a:t>M</a:t>
            </a:r>
            <a:r>
              <a:rPr lang="en-GB" sz="1600" kern="100" err="1">
                <a:latin typeface="Comic Sans MS" panose="030F0902030302020204" pitchFamily="66" charset="0"/>
                <a:cs typeface="Times New Roman" panose="02020603050405020304" pitchFamily="18" charset="0"/>
              </a:rPr>
              <a:t>henfro</a:t>
            </a:r>
            <a:endParaRPr lang="en-US" sz="1400">
              <a:latin typeface="Comic Sans MS" panose="030F0902030302020204" pitchFamily="66" charset="0"/>
            </a:endParaRPr>
          </a:p>
        </p:txBody>
      </p:sp>
      <p:sp>
        <p:nvSpPr>
          <p:cNvPr id="28" name="TextBox 27">
            <a:extLst>
              <a:ext uri="{FF2B5EF4-FFF2-40B4-BE49-F238E27FC236}">
                <a16:creationId xmlns:a16="http://schemas.microsoft.com/office/drawing/2014/main" id="{5AB9B61A-AE57-4E2D-E26B-6AB71C0E5387}"/>
              </a:ext>
            </a:extLst>
          </p:cNvPr>
          <p:cNvSpPr txBox="1"/>
          <p:nvPr/>
        </p:nvSpPr>
        <p:spPr>
          <a:xfrm>
            <a:off x="5424711" y="1523521"/>
            <a:ext cx="4572000" cy="389145"/>
          </a:xfrm>
          <a:prstGeom prst="rect">
            <a:avLst/>
          </a:prstGeom>
          <a:noFill/>
        </p:spPr>
        <p:txBody>
          <a:bodyPr wrap="square">
            <a:spAutoFit/>
          </a:bodyPr>
          <a:lstStyle/>
          <a:p>
            <a:pPr algn="l">
              <a:lnSpc>
                <a:spcPct val="115000"/>
              </a:lnSpc>
              <a:spcAft>
                <a:spcPts val="800"/>
              </a:spcAft>
              <a:buNone/>
            </a:pPr>
            <a:r>
              <a:rPr lang="en-GB" sz="1800" b="0" kern="100" err="1">
                <a:solidFill>
                  <a:schemeClr val="tx1"/>
                </a:solidFill>
                <a:effectLst/>
                <a:latin typeface="Comic Sans MS" panose="030F0902030302020204" pitchFamily="66" charset="0"/>
              </a:rPr>
              <a:t>Mae’r</a:t>
            </a:r>
            <a:r>
              <a:rPr lang="en-GB" sz="1800" b="0" kern="100">
                <a:solidFill>
                  <a:schemeClr val="tx1"/>
                </a:solidFill>
                <a:effectLst/>
                <a:latin typeface="Comic Sans MS" panose="030F0902030302020204" pitchFamily="66" charset="0"/>
              </a:rPr>
              <a:t> </a:t>
            </a:r>
            <a:r>
              <a:rPr lang="en-US" sz="1800" b="0" u="none" err="1">
                <a:solidFill>
                  <a:schemeClr val="tx1"/>
                </a:solidFill>
                <a:latin typeface="Comic Sans MS" panose="030F0902030302020204" pitchFamily="66" charset="0"/>
                <a:sym typeface="Barlow SemiCondensed Semi-Bold"/>
              </a:rPr>
              <a:t>tŷ</a:t>
            </a:r>
            <a:endParaRPr lang="en-GB" sz="1800" b="0" kern="100">
              <a:solidFill>
                <a:schemeClr val="tx1"/>
              </a:solidFill>
              <a:effectLst/>
              <a:latin typeface="Comic Sans MS" panose="030F0902030302020204" pitchFamily="66" charset="0"/>
              <a:cs typeface="Times New Roman" panose="02020603050405020304" pitchFamily="18" charset="0"/>
            </a:endParaRPr>
          </a:p>
        </p:txBody>
      </p:sp>
      <p:grpSp>
        <p:nvGrpSpPr>
          <p:cNvPr id="29" name="Group 10">
            <a:extLst>
              <a:ext uri="{FF2B5EF4-FFF2-40B4-BE49-F238E27FC236}">
                <a16:creationId xmlns:a16="http://schemas.microsoft.com/office/drawing/2014/main" id="{0F06AC53-FDE6-040A-DBAF-900DA61B4A4E}"/>
              </a:ext>
            </a:extLst>
          </p:cNvPr>
          <p:cNvGrpSpPr/>
          <p:nvPr/>
        </p:nvGrpSpPr>
        <p:grpSpPr>
          <a:xfrm rot="-5400000">
            <a:off x="-146691" y="1331354"/>
            <a:ext cx="2139276" cy="1564950"/>
            <a:chOff x="0" y="0"/>
            <a:chExt cx="362023" cy="915239"/>
          </a:xfrm>
        </p:grpSpPr>
        <p:sp>
          <p:nvSpPr>
            <p:cNvPr id="30" name="Freeform 11">
              <a:extLst>
                <a:ext uri="{FF2B5EF4-FFF2-40B4-BE49-F238E27FC236}">
                  <a16:creationId xmlns:a16="http://schemas.microsoft.com/office/drawing/2014/main" id="{9981E2EE-687F-E107-7F0C-5FA6D502D8FD}"/>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32" name="TextBox 12">
              <a:extLst>
                <a:ext uri="{FF2B5EF4-FFF2-40B4-BE49-F238E27FC236}">
                  <a16:creationId xmlns:a16="http://schemas.microsoft.com/office/drawing/2014/main" id="{321CF468-8308-1E11-0D5A-0A436B3AC0A9}"/>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4" name="TextBox 33">
            <a:extLst>
              <a:ext uri="{FF2B5EF4-FFF2-40B4-BE49-F238E27FC236}">
                <a16:creationId xmlns:a16="http://schemas.microsoft.com/office/drawing/2014/main" id="{1D094EBC-13CB-EFA1-6E1E-5F818FA0021C}"/>
              </a:ext>
            </a:extLst>
          </p:cNvPr>
          <p:cNvSpPr txBox="1"/>
          <p:nvPr/>
        </p:nvSpPr>
        <p:spPr>
          <a:xfrm>
            <a:off x="115793" y="1694490"/>
            <a:ext cx="4572000" cy="389145"/>
          </a:xfrm>
          <a:prstGeom prst="rect">
            <a:avLst/>
          </a:prstGeom>
          <a:noFill/>
        </p:spPr>
        <p:txBody>
          <a:bodyPr wrap="square">
            <a:spAutoFit/>
          </a:bodyPr>
          <a:lstStyle/>
          <a:p>
            <a:pPr algn="l">
              <a:lnSpc>
                <a:spcPct val="115000"/>
              </a:lnSpc>
              <a:spcAft>
                <a:spcPts val="800"/>
              </a:spcAft>
              <a:buNone/>
            </a:pPr>
            <a:r>
              <a:rPr lang="en-GB" sz="1800" b="0" kern="100" dirty="0" err="1">
                <a:solidFill>
                  <a:schemeClr val="tx1"/>
                </a:solidFill>
                <a:effectLst/>
                <a:latin typeface="Comic Sans MS" panose="030F0902030302020204" pitchFamily="66" charset="0"/>
              </a:rPr>
              <a:t>Edrychwch</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ar</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pic>
        <p:nvPicPr>
          <p:cNvPr id="48" name="Drawing 1">
            <a:extLst>
              <a:ext uri="{FF2B5EF4-FFF2-40B4-BE49-F238E27FC236}">
                <a16:creationId xmlns:a16="http://schemas.microsoft.com/office/drawing/2014/main" id="{BD31D677-308E-1E9C-5C85-7AB71D24FF1D}"/>
              </a:ext>
            </a:extLst>
          </p:cNvPr>
          <p:cNvPicPr>
            <a:picLocks noChangeAspect="1"/>
          </p:cNvPicPr>
          <p:nvPr/>
        </p:nvPicPr>
        <p:blipFill>
          <a:blip r:embed="rId4"/>
          <a:stretch>
            <a:fillRect/>
          </a:stretch>
        </p:blipFill>
        <p:spPr>
          <a:xfrm>
            <a:off x="307441" y="4541079"/>
            <a:ext cx="556002" cy="556002"/>
          </a:xfrm>
          <a:prstGeom prst="rect">
            <a:avLst/>
          </a:prstGeom>
        </p:spPr>
      </p:pic>
      <p:pic>
        <p:nvPicPr>
          <p:cNvPr id="27" name="Picture 26" descr="A collection of cards with different objects&#10;&#10;AI-generated content may be incorrect.">
            <a:extLst>
              <a:ext uri="{FF2B5EF4-FFF2-40B4-BE49-F238E27FC236}">
                <a16:creationId xmlns:a16="http://schemas.microsoft.com/office/drawing/2014/main" id="{3B54E5F8-4A2A-EEF2-2CFC-58559F27FB0D}"/>
              </a:ext>
            </a:extLst>
          </p:cNvPr>
          <p:cNvPicPr>
            <a:picLocks noChangeAspect="1"/>
          </p:cNvPicPr>
          <p:nvPr/>
        </p:nvPicPr>
        <p:blipFill>
          <a:blip r:embed="rId5"/>
          <a:stretch>
            <a:fillRect/>
          </a:stretch>
        </p:blipFill>
        <p:spPr>
          <a:xfrm>
            <a:off x="4516634" y="3497033"/>
            <a:ext cx="4593453" cy="3095329"/>
          </a:xfrm>
          <a:prstGeom prst="rect">
            <a:avLst/>
          </a:prstGeom>
        </p:spPr>
      </p:pic>
      <p:pic>
        <p:nvPicPr>
          <p:cNvPr id="6" name="Picture 5" descr="A group of colorful houses&#10;&#10;AI-generated content may be incorrect.">
            <a:extLst>
              <a:ext uri="{FF2B5EF4-FFF2-40B4-BE49-F238E27FC236}">
                <a16:creationId xmlns:a16="http://schemas.microsoft.com/office/drawing/2014/main" id="{37B52747-4DF2-C11E-9BF5-6F840A52B304}"/>
              </a:ext>
            </a:extLst>
          </p:cNvPr>
          <p:cNvPicPr>
            <a:picLocks noChangeAspect="1"/>
          </p:cNvPicPr>
          <p:nvPr/>
        </p:nvPicPr>
        <p:blipFill>
          <a:blip r:embed="rId6"/>
          <a:stretch>
            <a:fillRect/>
          </a:stretch>
        </p:blipFill>
        <p:spPr>
          <a:xfrm>
            <a:off x="1937799" y="875018"/>
            <a:ext cx="3486912" cy="2417234"/>
          </a:xfrm>
          <a:prstGeom prst="rect">
            <a:avLst/>
          </a:prstGeom>
        </p:spPr>
      </p:pic>
      <p:pic>
        <p:nvPicPr>
          <p:cNvPr id="7" name="Picture 6" descr="A chart of multicolored text&#10;&#10;AI-generated content may be incorrect.">
            <a:extLst>
              <a:ext uri="{FF2B5EF4-FFF2-40B4-BE49-F238E27FC236}">
                <a16:creationId xmlns:a16="http://schemas.microsoft.com/office/drawing/2014/main" id="{A885FAA1-6220-892E-11A9-99ADD58943A8}"/>
              </a:ext>
            </a:extLst>
          </p:cNvPr>
          <p:cNvPicPr>
            <a:picLocks noChangeAspect="1"/>
          </p:cNvPicPr>
          <p:nvPr/>
        </p:nvPicPr>
        <p:blipFill>
          <a:blip r:embed="rId7"/>
          <a:srcRect l="5200" t="86423" r="70533"/>
          <a:stretch>
            <a:fillRect/>
          </a:stretch>
        </p:blipFill>
        <p:spPr>
          <a:xfrm>
            <a:off x="7415475" y="148378"/>
            <a:ext cx="1656579" cy="665778"/>
          </a:xfrm>
          <a:prstGeom prst="rect">
            <a:avLst/>
          </a:prstGeom>
        </p:spPr>
      </p:pic>
    </p:spTree>
    <p:extLst>
      <p:ext uri="{BB962C8B-B14F-4D97-AF65-F5344CB8AC3E}">
        <p14:creationId xmlns:p14="http://schemas.microsoft.com/office/powerpoint/2010/main" val="10607274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0">
            <a:extLst>
              <a:ext uri="{FF2B5EF4-FFF2-40B4-BE49-F238E27FC236}">
                <a16:creationId xmlns:a16="http://schemas.microsoft.com/office/drawing/2014/main" id="{960F0C5C-7D50-B182-4BD7-A17B69CA9298}"/>
              </a:ext>
            </a:extLst>
          </p:cNvPr>
          <p:cNvGrpSpPr/>
          <p:nvPr/>
        </p:nvGrpSpPr>
        <p:grpSpPr>
          <a:xfrm>
            <a:off x="292608" y="280416"/>
            <a:ext cx="8497824" cy="6352032"/>
            <a:chOff x="0" y="0"/>
            <a:chExt cx="2101684" cy="3039022"/>
          </a:xfrm>
        </p:grpSpPr>
        <p:sp>
          <p:nvSpPr>
            <p:cNvPr id="3" name="Freeform 21">
              <a:extLst>
                <a:ext uri="{FF2B5EF4-FFF2-40B4-BE49-F238E27FC236}">
                  <a16:creationId xmlns:a16="http://schemas.microsoft.com/office/drawing/2014/main" id="{29BCF4CE-9A5D-5733-4AB1-9BC01869D322}"/>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4" name="Freeform 22">
              <a:extLst>
                <a:ext uri="{FF2B5EF4-FFF2-40B4-BE49-F238E27FC236}">
                  <a16:creationId xmlns:a16="http://schemas.microsoft.com/office/drawing/2014/main" id="{87FAA523-03B5-40FB-DBB9-850980480F6B}"/>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grpSp>
      <p:sp>
        <p:nvSpPr>
          <p:cNvPr id="5" name="Freeform 50">
            <a:extLst>
              <a:ext uri="{FF2B5EF4-FFF2-40B4-BE49-F238E27FC236}">
                <a16:creationId xmlns:a16="http://schemas.microsoft.com/office/drawing/2014/main" id="{B250BD1A-2C94-F916-B09C-1CBF0CEDC927}"/>
              </a:ext>
            </a:extLst>
          </p:cNvPr>
          <p:cNvSpPr/>
          <p:nvPr/>
        </p:nvSpPr>
        <p:spPr>
          <a:xfrm>
            <a:off x="964531" y="1536526"/>
            <a:ext cx="3229517" cy="2755058"/>
          </a:xfrm>
          <a:custGeom>
            <a:avLst/>
            <a:gdLst/>
            <a:ahLst/>
            <a:cxnLst/>
            <a:rect l="l" t="t" r="r" b="b"/>
            <a:pathLst>
              <a:path w="1818657" h="1418553">
                <a:moveTo>
                  <a:pt x="0" y="0"/>
                </a:moveTo>
                <a:lnTo>
                  <a:pt x="1818657" y="0"/>
                </a:lnTo>
                <a:lnTo>
                  <a:pt x="1818657" y="1418553"/>
                </a:lnTo>
                <a:lnTo>
                  <a:pt x="0" y="14185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29">
            <a:extLst>
              <a:ext uri="{FF2B5EF4-FFF2-40B4-BE49-F238E27FC236}">
                <a16:creationId xmlns:a16="http://schemas.microsoft.com/office/drawing/2014/main" id="{41FC4B22-71EC-56B6-86C6-69671ADF2FFA}"/>
              </a:ext>
            </a:extLst>
          </p:cNvPr>
          <p:cNvSpPr txBox="1"/>
          <p:nvPr/>
        </p:nvSpPr>
        <p:spPr>
          <a:xfrm>
            <a:off x="1226299" y="1024526"/>
            <a:ext cx="7022591" cy="545599"/>
          </a:xfrm>
          <a:prstGeom prst="rect">
            <a:avLst/>
          </a:prstGeom>
        </p:spPr>
        <p:txBody>
          <a:bodyPr wrap="square" lIns="0" tIns="0" rIns="0" bIns="0" rtlCol="0" anchor="t">
            <a:spAutoFit/>
          </a:bodyPr>
          <a:lstStyle/>
          <a:p>
            <a:pPr algn="ctr">
              <a:lnSpc>
                <a:spcPts val="4173"/>
              </a:lnSpc>
              <a:spcBef>
                <a:spcPct val="0"/>
              </a:spcBef>
            </a:pPr>
            <a:r>
              <a:rPr lang="en-US" sz="4400" b="1" dirty="0" err="1">
                <a:solidFill>
                  <a:srgbClr val="0070C0"/>
                </a:solidFill>
                <a:latin typeface="Comic Sans MS" panose="030F0902030302020204" pitchFamily="66" charset="0"/>
                <a:ea typeface="Barlow SemiCondensed Semi-Bold"/>
                <a:cs typeface="Barlow SemiCondensed Semi-Bold"/>
                <a:sym typeface="Barlow SemiCondensed Semi-Bold"/>
              </a:rPr>
              <a:t>Ar</a:t>
            </a:r>
            <a:r>
              <a:rPr lang="en-US" sz="4400" b="1" dirty="0">
                <a:solidFill>
                  <a:srgbClr val="0070C0"/>
                </a:solidFill>
                <a:latin typeface="Comic Sans MS" panose="030F0902030302020204" pitchFamily="66" charset="0"/>
                <a:ea typeface="Barlow SemiCondensed Semi-Bold"/>
                <a:cs typeface="Barlow SemiCondensed Semi-Bold"/>
                <a:sym typeface="Barlow SemiCondensed Semi-Bold"/>
              </a:rPr>
              <a:t> Werth: </a:t>
            </a:r>
            <a:r>
              <a:rPr lang="en-US" sz="4400" b="1" dirty="0" err="1">
                <a:solidFill>
                  <a:srgbClr val="0070C0"/>
                </a:solidFill>
                <a:latin typeface="Comic Sans MS" panose="030F0902030302020204" pitchFamily="66" charset="0"/>
                <a:ea typeface="Barlow SemiCondensed Semi-Bold"/>
                <a:cs typeface="Barlow SemiCondensed Semi-Bold"/>
                <a:sym typeface="Barlow SemiCondensed Semi-Bold"/>
              </a:rPr>
              <a:t>Tŷ</a:t>
            </a:r>
            <a:r>
              <a:rPr lang="en-US" sz="4400" b="1" dirty="0">
                <a:solidFill>
                  <a:srgbClr val="0070C0"/>
                </a:solidFill>
                <a:latin typeface="Comic Sans MS" panose="030F0902030302020204" pitchFamily="66" charset="0"/>
                <a:ea typeface="Barlow SemiCondensed Semi-Bold"/>
                <a:cs typeface="Barlow SemiCondensed Semi-Bold"/>
                <a:sym typeface="Barlow SemiCondensed Semi-Bold"/>
              </a:rPr>
              <a:t> </a:t>
            </a:r>
            <a:r>
              <a:rPr lang="en-US" sz="4400" b="1" dirty="0" err="1">
                <a:solidFill>
                  <a:srgbClr val="0070C0"/>
                </a:solidFill>
                <a:latin typeface="Comic Sans MS" panose="030F0902030302020204" pitchFamily="66" charset="0"/>
                <a:ea typeface="Barlow SemiCondensed Semi-Bold"/>
                <a:cs typeface="Barlow SemiCondensed Semi-Bold"/>
                <a:sym typeface="Barlow SemiCondensed Semi-Bold"/>
              </a:rPr>
              <a:t>ar</a:t>
            </a:r>
            <a:r>
              <a:rPr lang="en-US" sz="4400" b="1" dirty="0">
                <a:solidFill>
                  <a:srgbClr val="0070C0"/>
                </a:solidFill>
                <a:latin typeface="Comic Sans MS" panose="030F0902030302020204" pitchFamily="66" charset="0"/>
                <a:ea typeface="Barlow SemiCondensed Semi-Bold"/>
                <a:cs typeface="Barlow SemiCondensed Semi-Bold"/>
                <a:sym typeface="Barlow SemiCondensed Semi-Bold"/>
              </a:rPr>
              <a:t> </a:t>
            </a:r>
            <a:r>
              <a:rPr lang="en-US" sz="4400" b="1" dirty="0" err="1">
                <a:solidFill>
                  <a:srgbClr val="0070C0"/>
                </a:solidFill>
                <a:latin typeface="Comic Sans MS" panose="030F0902030302020204" pitchFamily="66" charset="0"/>
                <a:ea typeface="Barlow SemiCondensed Semi-Bold"/>
                <a:cs typeface="Barlow SemiCondensed Semi-Bold"/>
                <a:sym typeface="Barlow SemiCondensed Semi-Bold"/>
              </a:rPr>
              <a:t>Wahân</a:t>
            </a:r>
            <a:endParaRPr lang="en-US" sz="4400" b="1" dirty="0">
              <a:solidFill>
                <a:srgbClr val="0070C0"/>
              </a:solidFill>
              <a:latin typeface="Comic Sans MS" panose="030F0902030302020204" pitchFamily="66" charset="0"/>
              <a:ea typeface="Barlow SemiCondensed Semi-Bold"/>
              <a:cs typeface="Barlow SemiCondensed Semi-Bold"/>
              <a:sym typeface="Barlow SemiCondensed Semi-Bold"/>
            </a:endParaRPr>
          </a:p>
        </p:txBody>
      </p:sp>
      <p:sp>
        <p:nvSpPr>
          <p:cNvPr id="7" name="TextBox 29">
            <a:extLst>
              <a:ext uri="{FF2B5EF4-FFF2-40B4-BE49-F238E27FC236}">
                <a16:creationId xmlns:a16="http://schemas.microsoft.com/office/drawing/2014/main" id="{8FD0941D-734E-8682-4920-B01B1D1F4EE0}"/>
              </a:ext>
            </a:extLst>
          </p:cNvPr>
          <p:cNvSpPr txBox="1"/>
          <p:nvPr/>
        </p:nvSpPr>
        <p:spPr>
          <a:xfrm>
            <a:off x="3554332" y="2914055"/>
            <a:ext cx="5364480" cy="506934"/>
          </a:xfrm>
          <a:prstGeom prst="rect">
            <a:avLst/>
          </a:prstGeom>
        </p:spPr>
        <p:txBody>
          <a:bodyPr wrap="square" lIns="0" tIns="0" rIns="0" bIns="0" rtlCol="0" anchor="t">
            <a:spAutoFit/>
          </a:bodyPr>
          <a:lstStyle/>
          <a:p>
            <a:pPr algn="ctr">
              <a:lnSpc>
                <a:spcPts val="4173"/>
              </a:lnSpc>
              <a:spcBef>
                <a:spcPct val="0"/>
              </a:spcBef>
            </a:pPr>
            <a:r>
              <a:rPr lang="en-US" sz="3200" b="1">
                <a:latin typeface="Comic Sans MS" panose="030F0902030302020204" pitchFamily="66" charset="0"/>
                <a:ea typeface="Barlow SemiCondensed Semi-Bold"/>
                <a:cs typeface="Barlow SemiCondensed Semi-Bold"/>
                <a:sym typeface="Barlow SemiCondensed Semi-Bold"/>
              </a:rPr>
              <a:t>Ble?: Yn </a:t>
            </a:r>
            <a:r>
              <a:rPr lang="en-US" sz="3200" b="1" err="1">
                <a:latin typeface="Comic Sans MS" panose="030F0902030302020204" pitchFamily="66" charset="0"/>
                <a:ea typeface="Barlow SemiCondensed Semi-Bold"/>
                <a:cs typeface="Barlow SemiCondensed Semi-Bold"/>
                <a:sym typeface="Barlow SemiCondensed Semi-Bold"/>
              </a:rPr>
              <a:t>Hwlffordd</a:t>
            </a:r>
            <a:endParaRPr lang="en-US" sz="3200" b="1">
              <a:latin typeface="Comic Sans MS" panose="030F0902030302020204" pitchFamily="66" charset="0"/>
              <a:ea typeface="Barlow SemiCondensed Semi-Bold"/>
              <a:cs typeface="Barlow SemiCondensed Semi-Bold"/>
              <a:sym typeface="Barlow SemiCondensed Semi-Bold"/>
            </a:endParaRPr>
          </a:p>
        </p:txBody>
      </p:sp>
      <p:sp>
        <p:nvSpPr>
          <p:cNvPr id="8" name="Freeform 34">
            <a:extLst>
              <a:ext uri="{FF2B5EF4-FFF2-40B4-BE49-F238E27FC236}">
                <a16:creationId xmlns:a16="http://schemas.microsoft.com/office/drawing/2014/main" id="{32359A8C-255E-3DD9-5849-95967E4BF917}"/>
              </a:ext>
            </a:extLst>
          </p:cNvPr>
          <p:cNvSpPr/>
          <p:nvPr/>
        </p:nvSpPr>
        <p:spPr>
          <a:xfrm>
            <a:off x="647592" y="4747264"/>
            <a:ext cx="1108010" cy="1080655"/>
          </a:xfrm>
          <a:custGeom>
            <a:avLst/>
            <a:gdLst/>
            <a:ahLst/>
            <a:cxnLst/>
            <a:rect l="l" t="t" r="r" b="b"/>
            <a:pathLst>
              <a:path w="2109878" h="2153643">
                <a:moveTo>
                  <a:pt x="0" y="0"/>
                </a:moveTo>
                <a:lnTo>
                  <a:pt x="2109878" y="0"/>
                </a:lnTo>
                <a:lnTo>
                  <a:pt x="2109878" y="2153643"/>
                </a:lnTo>
                <a:lnTo>
                  <a:pt x="0" y="2153643"/>
                </a:lnTo>
                <a:lnTo>
                  <a:pt x="0" y="0"/>
                </a:lnTo>
                <a:close/>
              </a:path>
            </a:pathLst>
          </a:custGeom>
          <a:blipFill>
            <a:blip r:embed="rId4"/>
            <a:stretch>
              <a:fillRect r="-56435"/>
            </a:stretch>
          </a:blipFill>
        </p:spPr>
        <p:txBody>
          <a:bodyPr/>
          <a:lstStyle/>
          <a:p>
            <a:endParaRPr lang="en-US" sz="1539">
              <a:latin typeface="Comic Sans MS" panose="030F0902030302020204" pitchFamily="66" charset="0"/>
            </a:endParaRPr>
          </a:p>
        </p:txBody>
      </p:sp>
      <p:sp>
        <p:nvSpPr>
          <p:cNvPr id="9" name="TextBox 29">
            <a:extLst>
              <a:ext uri="{FF2B5EF4-FFF2-40B4-BE49-F238E27FC236}">
                <a16:creationId xmlns:a16="http://schemas.microsoft.com/office/drawing/2014/main" id="{47B1073C-8FA2-6A49-2971-26B72D97DEF8}"/>
              </a:ext>
            </a:extLst>
          </p:cNvPr>
          <p:cNvSpPr txBox="1"/>
          <p:nvPr/>
        </p:nvSpPr>
        <p:spPr>
          <a:xfrm>
            <a:off x="647592" y="5818278"/>
            <a:ext cx="1108010" cy="468333"/>
          </a:xfrm>
          <a:prstGeom prst="rect">
            <a:avLst/>
          </a:prstGeom>
        </p:spPr>
        <p:txBody>
          <a:bodyPr wrap="square" lIns="0" tIns="0" rIns="0" bIns="0" rtlCol="0" anchor="t">
            <a:spAutoFit/>
          </a:bodyPr>
          <a:lstStyle/>
          <a:p>
            <a:pPr algn="ctr">
              <a:lnSpc>
                <a:spcPts val="4173"/>
              </a:lnSpc>
              <a:spcBef>
                <a:spcPct val="0"/>
              </a:spcBef>
            </a:pPr>
            <a:r>
              <a:rPr lang="en-US" sz="2000" b="1">
                <a:latin typeface="Comic Sans MS" panose="030F0902030302020204" pitchFamily="66" charset="0"/>
                <a:ea typeface="Barlow SemiCondensed Semi-Bold"/>
                <a:cs typeface="Barlow SemiCondensed Semi-Bold"/>
                <a:sym typeface="Barlow SemiCondensed Semi-Bold"/>
              </a:rPr>
              <a:t>un </a:t>
            </a:r>
            <a:r>
              <a:rPr lang="en-US" sz="2000" b="1" err="1">
                <a:latin typeface="Comic Sans MS" panose="030F0902030302020204" pitchFamily="66" charset="0"/>
                <a:ea typeface="Barlow SemiCondensed Semi-Bold"/>
                <a:cs typeface="Barlow SemiCondensed Semi-Bold"/>
                <a:sym typeface="Barlow SemiCondensed Semi-Bold"/>
              </a:rPr>
              <a:t>gardd</a:t>
            </a:r>
            <a:endParaRPr lang="en-US" sz="2000" b="1">
              <a:latin typeface="Comic Sans MS" panose="030F0902030302020204" pitchFamily="66" charset="0"/>
              <a:ea typeface="Barlow SemiCondensed Semi-Bold"/>
              <a:cs typeface="Barlow SemiCondensed Semi-Bold"/>
              <a:sym typeface="Barlow SemiCondensed Semi-Bold"/>
            </a:endParaRPr>
          </a:p>
        </p:txBody>
      </p:sp>
      <p:sp>
        <p:nvSpPr>
          <p:cNvPr id="10" name="Freeform 38">
            <a:extLst>
              <a:ext uri="{FF2B5EF4-FFF2-40B4-BE49-F238E27FC236}">
                <a16:creationId xmlns:a16="http://schemas.microsoft.com/office/drawing/2014/main" id="{7990A665-E05A-EA58-5B58-CAE1DBF917FC}"/>
              </a:ext>
            </a:extLst>
          </p:cNvPr>
          <p:cNvSpPr/>
          <p:nvPr/>
        </p:nvSpPr>
        <p:spPr>
          <a:xfrm>
            <a:off x="2267684" y="4685246"/>
            <a:ext cx="1260768" cy="1178886"/>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5"/>
            <a:stretch>
              <a:fillRect l="-2747" r="-65784"/>
            </a:stretch>
          </a:blipFill>
        </p:spPr>
        <p:txBody>
          <a:bodyPr/>
          <a:lstStyle/>
          <a:p>
            <a:endParaRPr lang="en-US" sz="1539">
              <a:latin typeface="Comic Sans MS" panose="030F0902030302020204" pitchFamily="66" charset="0"/>
            </a:endParaRPr>
          </a:p>
        </p:txBody>
      </p:sp>
      <p:sp>
        <p:nvSpPr>
          <p:cNvPr id="11" name="TextBox 29">
            <a:extLst>
              <a:ext uri="{FF2B5EF4-FFF2-40B4-BE49-F238E27FC236}">
                <a16:creationId xmlns:a16="http://schemas.microsoft.com/office/drawing/2014/main" id="{297EBA1D-0B71-1698-CCFB-AD06674D0974}"/>
              </a:ext>
            </a:extLst>
          </p:cNvPr>
          <p:cNvSpPr txBox="1"/>
          <p:nvPr/>
        </p:nvSpPr>
        <p:spPr>
          <a:xfrm>
            <a:off x="2103996" y="5860095"/>
            <a:ext cx="1732832" cy="468333"/>
          </a:xfrm>
          <a:prstGeom prst="rect">
            <a:avLst/>
          </a:prstGeom>
        </p:spPr>
        <p:txBody>
          <a:bodyPr wrap="square" lIns="0" tIns="0" rIns="0" bIns="0" rtlCol="0" anchor="t">
            <a:spAutoFit/>
          </a:bodyPr>
          <a:lstStyle/>
          <a:p>
            <a:pPr algn="ctr">
              <a:lnSpc>
                <a:spcPts val="4173"/>
              </a:lnSpc>
              <a:spcBef>
                <a:spcPct val="0"/>
              </a:spcBef>
            </a:pPr>
            <a:r>
              <a:rPr lang="en-US" sz="2000" b="1">
                <a:latin typeface="Comic Sans MS" panose="030F0902030302020204" pitchFamily="66" charset="0"/>
                <a:ea typeface="Barlow SemiCondensed Semi-Bold"/>
                <a:cs typeface="Barlow SemiCondensed Semi-Bold"/>
                <a:sym typeface="Barlow SemiCondensed Semi-Bold"/>
              </a:rPr>
              <a:t>un </a:t>
            </a:r>
            <a:r>
              <a:rPr lang="en-US" sz="2000" b="1" err="1">
                <a:solidFill>
                  <a:srgbClr val="FF0000"/>
                </a:solidFill>
                <a:latin typeface="Comic Sans MS" panose="030F0902030302020204" pitchFamily="66" charset="0"/>
                <a:ea typeface="Barlow SemiCondensed Semi-Bold"/>
                <a:cs typeface="Barlow SemiCondensed Semi-Bold"/>
                <a:sym typeface="Barlow SemiCondensed Semi-Bold"/>
              </a:rPr>
              <a:t>g</a:t>
            </a:r>
            <a:r>
              <a:rPr lang="en-US" sz="2000" b="1" err="1">
                <a:latin typeface="Comic Sans MS" panose="030F0902030302020204" pitchFamily="66" charset="0"/>
                <a:ea typeface="Barlow SemiCondensed Semi-Bold"/>
                <a:cs typeface="Barlow SemiCondensed Semi-Bold"/>
                <a:sym typeface="Barlow SemiCondensed Semi-Bold"/>
              </a:rPr>
              <a:t>egin</a:t>
            </a:r>
            <a:r>
              <a:rPr lang="en-US" sz="2000" b="1">
                <a:latin typeface="Comic Sans MS" panose="030F0902030302020204" pitchFamily="66" charset="0"/>
                <a:ea typeface="Barlow SemiCondensed Semi-Bold"/>
                <a:cs typeface="Barlow SemiCondensed Semi-Bold"/>
                <a:sym typeface="Barlow SemiCondensed Semi-Bold"/>
              </a:rPr>
              <a:t> </a:t>
            </a:r>
            <a:r>
              <a:rPr lang="en-US" sz="2000" b="1" err="1">
                <a:latin typeface="Comic Sans MS" panose="030F0902030302020204" pitchFamily="66" charset="0"/>
                <a:ea typeface="Barlow SemiCondensed Semi-Bold"/>
                <a:cs typeface="Barlow SemiCondensed Semi-Bold"/>
                <a:sym typeface="Barlow SemiCondensed Semi-Bold"/>
              </a:rPr>
              <a:t>fawr</a:t>
            </a:r>
            <a:endParaRPr lang="en-US" sz="2000" b="1">
              <a:latin typeface="Comic Sans MS" panose="030F0902030302020204" pitchFamily="66" charset="0"/>
              <a:ea typeface="Barlow SemiCondensed Semi-Bold"/>
              <a:cs typeface="Barlow SemiCondensed Semi-Bold"/>
              <a:sym typeface="Barlow SemiCondensed Semi-Bold"/>
            </a:endParaRPr>
          </a:p>
        </p:txBody>
      </p:sp>
      <p:sp>
        <p:nvSpPr>
          <p:cNvPr id="12" name="TextBox 29">
            <a:extLst>
              <a:ext uri="{FF2B5EF4-FFF2-40B4-BE49-F238E27FC236}">
                <a16:creationId xmlns:a16="http://schemas.microsoft.com/office/drawing/2014/main" id="{417C2F0C-D72C-BDC0-2D1A-83BEB14FB0D8}"/>
              </a:ext>
            </a:extLst>
          </p:cNvPr>
          <p:cNvSpPr txBox="1"/>
          <p:nvPr/>
        </p:nvSpPr>
        <p:spPr>
          <a:xfrm>
            <a:off x="3836828" y="5860095"/>
            <a:ext cx="2399744" cy="468333"/>
          </a:xfrm>
          <a:prstGeom prst="rect">
            <a:avLst/>
          </a:prstGeom>
        </p:spPr>
        <p:txBody>
          <a:bodyPr wrap="square" lIns="0" tIns="0" rIns="0" bIns="0" rtlCol="0" anchor="t">
            <a:spAutoFit/>
          </a:bodyPr>
          <a:lstStyle/>
          <a:p>
            <a:pPr algn="ctr">
              <a:lnSpc>
                <a:spcPts val="4173"/>
              </a:lnSpc>
              <a:spcBef>
                <a:spcPct val="0"/>
              </a:spcBef>
            </a:pPr>
            <a:r>
              <a:rPr lang="en-US" sz="2000" b="1" dirty="0" err="1">
                <a:latin typeface="Comic Sans MS" panose="030F0902030302020204" pitchFamily="66" charset="0"/>
                <a:ea typeface="Barlow SemiCondensed Semi-Bold"/>
                <a:cs typeface="Barlow SemiCondensed Semi-Bold"/>
                <a:sym typeface="Barlow SemiCondensed Semi-Bold"/>
              </a:rPr>
              <a:t>dwy</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err="1">
                <a:latin typeface="Comic Sans MS" panose="030F0902030302020204" pitchFamily="66" charset="0"/>
                <a:ea typeface="Barlow SemiCondensed Semi-Bold"/>
                <a:cs typeface="Barlow SemiCondensed Semi-Bold"/>
                <a:sym typeface="Barlow SemiCondensed Semi-Bold"/>
              </a:rPr>
              <a:t>ystafell</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a:solidFill>
                  <a:srgbClr val="FF0000"/>
                </a:solidFill>
                <a:latin typeface="Comic Sans MS" panose="030F0902030302020204" pitchFamily="66" charset="0"/>
                <a:ea typeface="Barlow SemiCondensed Semi-Bold"/>
                <a:cs typeface="Barlow SemiCondensed Semi-Bold"/>
                <a:sym typeface="Barlow SemiCondensed Semi-Bold"/>
              </a:rPr>
              <a:t>_</a:t>
            </a:r>
            <a:r>
              <a:rPr lang="en-US" sz="2000" b="1" dirty="0" err="1">
                <a:latin typeface="Comic Sans MS" panose="030F0902030302020204" pitchFamily="66" charset="0"/>
                <a:ea typeface="Barlow SemiCondensed Semi-Bold"/>
                <a:cs typeface="Barlow SemiCondensed Semi-Bold"/>
                <a:sym typeface="Barlow SemiCondensed Semi-Bold"/>
              </a:rPr>
              <a:t>wely</a:t>
            </a:r>
            <a:endParaRPr lang="en-US" sz="2000" b="1" dirty="0">
              <a:latin typeface="Comic Sans MS" panose="030F0902030302020204" pitchFamily="66" charset="0"/>
              <a:ea typeface="Barlow SemiCondensed Semi-Bold"/>
              <a:cs typeface="Barlow SemiCondensed Semi-Bold"/>
              <a:sym typeface="Barlow SemiCondensed Semi-Bold"/>
            </a:endParaRPr>
          </a:p>
        </p:txBody>
      </p:sp>
      <p:sp>
        <p:nvSpPr>
          <p:cNvPr id="13" name="Freeform 39">
            <a:extLst>
              <a:ext uri="{FF2B5EF4-FFF2-40B4-BE49-F238E27FC236}">
                <a16:creationId xmlns:a16="http://schemas.microsoft.com/office/drawing/2014/main" id="{941FA126-A218-1785-A3A6-4BA3CEF44E8A}"/>
              </a:ext>
            </a:extLst>
          </p:cNvPr>
          <p:cNvSpPr/>
          <p:nvPr/>
        </p:nvSpPr>
        <p:spPr>
          <a:xfrm>
            <a:off x="4512476" y="4733821"/>
            <a:ext cx="1260769" cy="1172825"/>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6"/>
            <a:stretch>
              <a:fillRect l="-33797" b="-3452"/>
            </a:stretch>
          </a:blipFill>
        </p:spPr>
        <p:txBody>
          <a:bodyPr/>
          <a:lstStyle/>
          <a:p>
            <a:endParaRPr lang="en-US" sz="1539">
              <a:latin typeface="Comic Sans MS" panose="030F0902030302020204" pitchFamily="66" charset="0"/>
            </a:endParaRPr>
          </a:p>
        </p:txBody>
      </p:sp>
      <p:sp>
        <p:nvSpPr>
          <p:cNvPr id="16" name="Freeform 11">
            <a:extLst>
              <a:ext uri="{FF2B5EF4-FFF2-40B4-BE49-F238E27FC236}">
                <a16:creationId xmlns:a16="http://schemas.microsoft.com/office/drawing/2014/main" id="{866A2BEB-C8CD-D7A7-AE05-5097E18DAF13}"/>
              </a:ext>
            </a:extLst>
          </p:cNvPr>
          <p:cNvSpPr/>
          <p:nvPr/>
        </p:nvSpPr>
        <p:spPr>
          <a:xfrm>
            <a:off x="3976607" y="2716208"/>
            <a:ext cx="434881" cy="740223"/>
          </a:xfrm>
          <a:custGeom>
            <a:avLst/>
            <a:gdLst/>
            <a:ahLst/>
            <a:cxnLst/>
            <a:rect l="l" t="t" r="r" b="b"/>
            <a:pathLst>
              <a:path w="434881" h="740223">
                <a:moveTo>
                  <a:pt x="0" y="0"/>
                </a:moveTo>
                <a:lnTo>
                  <a:pt x="434881" y="0"/>
                </a:lnTo>
                <a:lnTo>
                  <a:pt x="434881" y="740223"/>
                </a:lnTo>
                <a:lnTo>
                  <a:pt x="0" y="74022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19" name="TextBox 29">
            <a:extLst>
              <a:ext uri="{FF2B5EF4-FFF2-40B4-BE49-F238E27FC236}">
                <a16:creationId xmlns:a16="http://schemas.microsoft.com/office/drawing/2014/main" id="{660654B6-5812-A87D-3480-41D6BCAC91AD}"/>
              </a:ext>
            </a:extLst>
          </p:cNvPr>
          <p:cNvSpPr txBox="1"/>
          <p:nvPr/>
        </p:nvSpPr>
        <p:spPr>
          <a:xfrm>
            <a:off x="6236572" y="5865813"/>
            <a:ext cx="2289338" cy="468333"/>
          </a:xfrm>
          <a:prstGeom prst="rect">
            <a:avLst/>
          </a:prstGeom>
        </p:spPr>
        <p:txBody>
          <a:bodyPr wrap="square" lIns="0" tIns="0" rIns="0" bIns="0" rtlCol="0" anchor="t">
            <a:spAutoFit/>
          </a:bodyPr>
          <a:lstStyle/>
          <a:p>
            <a:pPr algn="ctr">
              <a:lnSpc>
                <a:spcPts val="4173"/>
              </a:lnSpc>
              <a:spcBef>
                <a:spcPct val="0"/>
              </a:spcBef>
            </a:pPr>
            <a:r>
              <a:rPr lang="en-US" sz="2000" b="1" dirty="0">
                <a:latin typeface="Comic Sans MS" panose="030F0902030302020204" pitchFamily="66" charset="0"/>
                <a:ea typeface="Barlow SemiCondensed Semi-Bold"/>
                <a:cs typeface="Barlow SemiCondensed Semi-Bold"/>
                <a:sym typeface="Barlow SemiCondensed Semi-Bold"/>
              </a:rPr>
              <a:t>un </a:t>
            </a:r>
            <a:r>
              <a:rPr lang="en-US" sz="2000" b="1" dirty="0" err="1">
                <a:latin typeface="Comic Sans MS" panose="030F0902030302020204" pitchFamily="66" charset="0"/>
                <a:ea typeface="Barlow SemiCondensed Semi-Bold"/>
                <a:cs typeface="Barlow SemiCondensed Semi-Bold"/>
                <a:sym typeface="Barlow SemiCondensed Semi-Bold"/>
              </a:rPr>
              <a:t>ystafell</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err="1">
                <a:latin typeface="Comic Sans MS" panose="030F0902030302020204" pitchFamily="66" charset="0"/>
                <a:ea typeface="Barlow SemiCondensed Semi-Bold"/>
                <a:cs typeface="Barlow SemiCondensed Semi-Bold"/>
                <a:sym typeface="Barlow SemiCondensed Semi-Bold"/>
              </a:rPr>
              <a:t>ymolchi</a:t>
            </a:r>
            <a:r>
              <a:rPr lang="en-US" sz="2000" b="1" dirty="0">
                <a:latin typeface="Comic Sans MS" panose="030F0902030302020204" pitchFamily="66" charset="0"/>
                <a:ea typeface="Barlow SemiCondensed Semi-Bold"/>
                <a:cs typeface="Barlow SemiCondensed Semi-Bold"/>
                <a:sym typeface="Barlow SemiCondensed Semi-Bold"/>
              </a:rPr>
              <a:t> </a:t>
            </a:r>
          </a:p>
        </p:txBody>
      </p:sp>
      <p:sp>
        <p:nvSpPr>
          <p:cNvPr id="20" name="Freeform 40">
            <a:extLst>
              <a:ext uri="{FF2B5EF4-FFF2-40B4-BE49-F238E27FC236}">
                <a16:creationId xmlns:a16="http://schemas.microsoft.com/office/drawing/2014/main" id="{28768473-1D5D-3FFB-C0F4-ECB10B7AD87D}"/>
              </a:ext>
            </a:extLst>
          </p:cNvPr>
          <p:cNvSpPr/>
          <p:nvPr/>
        </p:nvSpPr>
        <p:spPr>
          <a:xfrm>
            <a:off x="6794323" y="4580073"/>
            <a:ext cx="1238589" cy="1197211"/>
          </a:xfrm>
          <a:custGeom>
            <a:avLst/>
            <a:gdLst/>
            <a:ahLst/>
            <a:cxnLst/>
            <a:rect l="l" t="t" r="r" b="b"/>
            <a:pathLst>
              <a:path w="2167928" h="2108557">
                <a:moveTo>
                  <a:pt x="0" y="0"/>
                </a:moveTo>
                <a:lnTo>
                  <a:pt x="2167928" y="0"/>
                </a:lnTo>
                <a:lnTo>
                  <a:pt x="2167928" y="2108557"/>
                </a:lnTo>
                <a:lnTo>
                  <a:pt x="0" y="2108557"/>
                </a:lnTo>
                <a:lnTo>
                  <a:pt x="0" y="0"/>
                </a:lnTo>
                <a:close/>
              </a:path>
            </a:pathLst>
          </a:custGeom>
          <a:blipFill>
            <a:blip r:embed="rId9">
              <a:extLst>
                <a:ext uri="{96DAC541-7B7A-43D3-8B79-37D633B846F1}">
                  <asvg:svgBlip xmlns:asvg="http://schemas.microsoft.com/office/drawing/2016/SVG/main" r:embed="rId10"/>
                </a:ext>
              </a:extLst>
            </a:blip>
            <a:stretch>
              <a:fillRect l="-17798" r="-22905"/>
            </a:stretch>
          </a:blipFill>
        </p:spPr>
        <p:txBody>
          <a:bodyPr/>
          <a:lstStyle/>
          <a:p>
            <a:endParaRPr lang="en-US">
              <a:solidFill>
                <a:schemeClr val="accent5">
                  <a:lumMod val="60000"/>
                  <a:lumOff val="40000"/>
                </a:schemeClr>
              </a:solidFill>
              <a:latin typeface="Comic Sans MS" panose="030F0902030302020204" pitchFamily="66" charset="0"/>
            </a:endParaRPr>
          </a:p>
        </p:txBody>
      </p:sp>
      <p:pic>
        <p:nvPicPr>
          <p:cNvPr id="21" name="Picture 20" descr="A chart of multicolored text&#10;&#10;AI-generated content may be incorrect.">
            <a:extLst>
              <a:ext uri="{FF2B5EF4-FFF2-40B4-BE49-F238E27FC236}">
                <a16:creationId xmlns:a16="http://schemas.microsoft.com/office/drawing/2014/main" id="{C5BC8389-0480-9D12-826F-B35D8C1081FF}"/>
              </a:ext>
            </a:extLst>
          </p:cNvPr>
          <p:cNvPicPr>
            <a:picLocks noChangeAspect="1"/>
          </p:cNvPicPr>
          <p:nvPr/>
        </p:nvPicPr>
        <p:blipFill>
          <a:blip r:embed="rId11"/>
          <a:srcRect l="58040" t="90089"/>
          <a:stretch>
            <a:fillRect/>
          </a:stretch>
        </p:blipFill>
        <p:spPr>
          <a:xfrm>
            <a:off x="5968317" y="506613"/>
            <a:ext cx="2469515" cy="418989"/>
          </a:xfrm>
          <a:prstGeom prst="rect">
            <a:avLst/>
          </a:prstGeom>
        </p:spPr>
      </p:pic>
    </p:spTree>
    <p:extLst>
      <p:ext uri="{BB962C8B-B14F-4D97-AF65-F5344CB8AC3E}">
        <p14:creationId xmlns:p14="http://schemas.microsoft.com/office/powerpoint/2010/main" val="41437427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216954-721A-9DA6-4653-4A7A4335D10D}"/>
            </a:ext>
          </a:extLst>
        </p:cNvPr>
        <p:cNvGrpSpPr/>
        <p:nvPr/>
      </p:nvGrpSpPr>
      <p:grpSpPr>
        <a:xfrm>
          <a:off x="0" y="0"/>
          <a:ext cx="0" cy="0"/>
          <a:chOff x="0" y="0"/>
          <a:chExt cx="0" cy="0"/>
        </a:xfrm>
      </p:grpSpPr>
      <p:sp>
        <p:nvSpPr>
          <p:cNvPr id="50" name="Freeform 2">
            <a:extLst>
              <a:ext uri="{FF2B5EF4-FFF2-40B4-BE49-F238E27FC236}">
                <a16:creationId xmlns:a16="http://schemas.microsoft.com/office/drawing/2014/main" id="{9ED98107-C9E2-36D8-1E17-196874AAFC0E}"/>
              </a:ext>
            </a:extLst>
          </p:cNvPr>
          <p:cNvSpPr/>
          <p:nvPr/>
        </p:nvSpPr>
        <p:spPr>
          <a:xfrm>
            <a:off x="0" y="0"/>
            <a:ext cx="9144000" cy="6858000"/>
          </a:xfrm>
          <a:custGeom>
            <a:avLst/>
            <a:gdLst/>
            <a:ahLst/>
            <a:cxnLst/>
            <a:rect l="l" t="t" r="r" b="b"/>
            <a:pathLst>
              <a:path w="11963848" h="11963848">
                <a:moveTo>
                  <a:pt x="0" y="0"/>
                </a:moveTo>
                <a:lnTo>
                  <a:pt x="11963848" y="0"/>
                </a:lnTo>
                <a:lnTo>
                  <a:pt x="11963848" y="11963848"/>
                </a:lnTo>
                <a:lnTo>
                  <a:pt x="0" y="11963848"/>
                </a:lnTo>
                <a:lnTo>
                  <a:pt x="0" y="0"/>
                </a:lnTo>
                <a:close/>
              </a:path>
            </a:pathLst>
          </a:custGeom>
          <a:blipFill>
            <a:blip r:embed="rId2">
              <a:alphaModFix amt="20000"/>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13">
            <a:extLst>
              <a:ext uri="{FF2B5EF4-FFF2-40B4-BE49-F238E27FC236}">
                <a16:creationId xmlns:a16="http://schemas.microsoft.com/office/drawing/2014/main" id="{DAA285BB-A4EB-38A6-ED53-046EC579F9D0}"/>
              </a:ext>
            </a:extLst>
          </p:cNvPr>
          <p:cNvGrpSpPr/>
          <p:nvPr/>
        </p:nvGrpSpPr>
        <p:grpSpPr>
          <a:xfrm rot="-5400000">
            <a:off x="6429483" y="797454"/>
            <a:ext cx="2157559" cy="2423332"/>
            <a:chOff x="0" y="0"/>
            <a:chExt cx="362023" cy="915239"/>
          </a:xfrm>
        </p:grpSpPr>
        <p:sp>
          <p:nvSpPr>
            <p:cNvPr id="4" name="Freeform 14">
              <a:extLst>
                <a:ext uri="{FF2B5EF4-FFF2-40B4-BE49-F238E27FC236}">
                  <a16:creationId xmlns:a16="http://schemas.microsoft.com/office/drawing/2014/main" id="{E3D8AF71-F4E1-E50C-8E12-725895A5CB0B}"/>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5" name="TextBox 15">
              <a:extLst>
                <a:ext uri="{FF2B5EF4-FFF2-40B4-BE49-F238E27FC236}">
                  <a16:creationId xmlns:a16="http://schemas.microsoft.com/office/drawing/2014/main" id="{06CD9A21-A47C-5C82-5137-49740969AC77}"/>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0" name="Group 10">
            <a:extLst>
              <a:ext uri="{FF2B5EF4-FFF2-40B4-BE49-F238E27FC236}">
                <a16:creationId xmlns:a16="http://schemas.microsoft.com/office/drawing/2014/main" id="{0C991FDD-D820-A31D-0323-EEB40CFA511F}"/>
              </a:ext>
            </a:extLst>
          </p:cNvPr>
          <p:cNvGrpSpPr/>
          <p:nvPr/>
        </p:nvGrpSpPr>
        <p:grpSpPr>
          <a:xfrm rot="-5400000">
            <a:off x="1720081" y="2776649"/>
            <a:ext cx="1216945" cy="4118961"/>
            <a:chOff x="0" y="0"/>
            <a:chExt cx="362023" cy="915239"/>
          </a:xfrm>
        </p:grpSpPr>
        <p:sp>
          <p:nvSpPr>
            <p:cNvPr id="11" name="Freeform 11">
              <a:extLst>
                <a:ext uri="{FF2B5EF4-FFF2-40B4-BE49-F238E27FC236}">
                  <a16:creationId xmlns:a16="http://schemas.microsoft.com/office/drawing/2014/main" id="{70BBE75F-6AD0-6350-7617-9B03EE1875DB}"/>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2" name="TextBox 12">
              <a:extLst>
                <a:ext uri="{FF2B5EF4-FFF2-40B4-BE49-F238E27FC236}">
                  <a16:creationId xmlns:a16="http://schemas.microsoft.com/office/drawing/2014/main" id="{4398A504-4657-2146-233A-36C40F9ED623}"/>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3" name="Group 13">
            <a:extLst>
              <a:ext uri="{FF2B5EF4-FFF2-40B4-BE49-F238E27FC236}">
                <a16:creationId xmlns:a16="http://schemas.microsoft.com/office/drawing/2014/main" id="{0DD71DB9-C3EE-B443-48D5-CBA7CD56E9B8}"/>
              </a:ext>
            </a:extLst>
          </p:cNvPr>
          <p:cNvGrpSpPr/>
          <p:nvPr/>
        </p:nvGrpSpPr>
        <p:grpSpPr>
          <a:xfrm rot="-5400000">
            <a:off x="2576481" y="629217"/>
            <a:ext cx="2113338" cy="2804025"/>
            <a:chOff x="0" y="0"/>
            <a:chExt cx="362023" cy="915239"/>
          </a:xfrm>
        </p:grpSpPr>
        <p:sp>
          <p:nvSpPr>
            <p:cNvPr id="14" name="Freeform 14">
              <a:extLst>
                <a:ext uri="{FF2B5EF4-FFF2-40B4-BE49-F238E27FC236}">
                  <a16:creationId xmlns:a16="http://schemas.microsoft.com/office/drawing/2014/main" id="{0CB507B7-EF37-0912-B0F9-A5A978ECAD69}"/>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5" name="TextBox 15">
              <a:extLst>
                <a:ext uri="{FF2B5EF4-FFF2-40B4-BE49-F238E27FC236}">
                  <a16:creationId xmlns:a16="http://schemas.microsoft.com/office/drawing/2014/main" id="{6FBE3D4A-0A3E-DC8C-0567-1EC92D064F03}"/>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6" name="Group 16">
            <a:extLst>
              <a:ext uri="{FF2B5EF4-FFF2-40B4-BE49-F238E27FC236}">
                <a16:creationId xmlns:a16="http://schemas.microsoft.com/office/drawing/2014/main" id="{9D22DDD2-D86C-DE9C-946F-CE6812D334BC}"/>
              </a:ext>
            </a:extLst>
          </p:cNvPr>
          <p:cNvGrpSpPr/>
          <p:nvPr/>
        </p:nvGrpSpPr>
        <p:grpSpPr>
          <a:xfrm rot="-5400000">
            <a:off x="3504423" y="-2585814"/>
            <a:ext cx="542309" cy="6192169"/>
            <a:chOff x="0" y="0"/>
            <a:chExt cx="80156" cy="915239"/>
          </a:xfrm>
        </p:grpSpPr>
        <p:sp>
          <p:nvSpPr>
            <p:cNvPr id="17" name="Freeform 17">
              <a:extLst>
                <a:ext uri="{FF2B5EF4-FFF2-40B4-BE49-F238E27FC236}">
                  <a16:creationId xmlns:a16="http://schemas.microsoft.com/office/drawing/2014/main" id="{D9C99786-4877-40CB-AD21-D7FDC4A76C5F}"/>
                </a:ext>
              </a:extLst>
            </p:cNvPr>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a:extLst>
                <a:ext uri="{FF2B5EF4-FFF2-40B4-BE49-F238E27FC236}">
                  <a16:creationId xmlns:a16="http://schemas.microsoft.com/office/drawing/2014/main" id="{AB1CEFF2-8FAB-E392-A82A-3087EAE7C988}"/>
                </a:ext>
              </a:extLst>
            </p:cNvPr>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a:extLst>
              <a:ext uri="{FF2B5EF4-FFF2-40B4-BE49-F238E27FC236}">
                <a16:creationId xmlns:a16="http://schemas.microsoft.com/office/drawing/2014/main" id="{430F16FD-1191-79CE-6D5D-48D5B1A21977}"/>
              </a:ext>
            </a:extLst>
          </p:cNvPr>
          <p:cNvSpPr txBox="1"/>
          <p:nvPr/>
        </p:nvSpPr>
        <p:spPr>
          <a:xfrm>
            <a:off x="679493" y="302305"/>
            <a:ext cx="6192169" cy="374783"/>
          </a:xfrm>
          <a:prstGeom prst="rect">
            <a:avLst/>
          </a:prstGeom>
        </p:spPr>
        <p:txBody>
          <a:bodyPr lIns="0" tIns="0" rIns="0" bIns="0" rtlCol="0" anchor="t">
            <a:spAutoFit/>
          </a:bodyPr>
          <a:lstStyle/>
          <a:p>
            <a:pPr algn="ctr">
              <a:lnSpc>
                <a:spcPts val="3112"/>
              </a:lnSpc>
              <a:spcBef>
                <a:spcPct val="0"/>
              </a:spcBef>
            </a:pPr>
            <a:r>
              <a:rPr lang="en-US" sz="2222">
                <a:solidFill>
                  <a:srgbClr val="000000"/>
                </a:solidFill>
                <a:latin typeface="Comic Sans MS" panose="030F0902030302020204" pitchFamily="66" charset="0"/>
                <a:ea typeface="League Spartan"/>
                <a:cs typeface="League Spartan"/>
                <a:sym typeface="League Spartan"/>
              </a:rPr>
              <a:t>Mat Iaith- </a:t>
            </a:r>
            <a:r>
              <a:rPr lang="en-US" sz="2222" err="1">
                <a:solidFill>
                  <a:srgbClr val="000000"/>
                </a:solidFill>
                <a:latin typeface="Comic Sans MS" panose="030F0902030302020204" pitchFamily="66" charset="0"/>
                <a:ea typeface="League Spartan"/>
                <a:cs typeface="League Spartan"/>
                <a:sym typeface="League Spartan"/>
              </a:rPr>
              <a:t>Ysgrifennu</a:t>
            </a:r>
            <a:r>
              <a:rPr lang="en-US" sz="2222">
                <a:solidFill>
                  <a:srgbClr val="000000"/>
                </a:solidFill>
                <a:latin typeface="Chalkboard" panose="03050602040202020205" pitchFamily="66" charset="77"/>
                <a:ea typeface="League Spartan"/>
                <a:cs typeface="League Spartan"/>
                <a:sym typeface="League Spartan"/>
              </a:rPr>
              <a:t> </a:t>
            </a:r>
            <a:r>
              <a:rPr lang="en-US" sz="2222" err="1">
                <a:solidFill>
                  <a:srgbClr val="000000"/>
                </a:solidFill>
                <a:latin typeface="Chalkboard" panose="03050602040202020205" pitchFamily="66" charset="77"/>
                <a:ea typeface="League Spartan"/>
                <a:cs typeface="League Spartan"/>
                <a:sym typeface="League Spartan"/>
              </a:rPr>
              <a:t>Hysbyseb</a:t>
            </a:r>
            <a:endParaRPr lang="en-US" sz="2222">
              <a:solidFill>
                <a:srgbClr val="000000"/>
              </a:solidFill>
              <a:latin typeface="Comic Sans MS" panose="030F0902030302020204" pitchFamily="66" charset="0"/>
              <a:ea typeface="League Spartan"/>
              <a:cs typeface="League Spartan"/>
              <a:sym typeface="League Spartan"/>
            </a:endParaRPr>
          </a:p>
        </p:txBody>
      </p:sp>
      <p:sp>
        <p:nvSpPr>
          <p:cNvPr id="23" name="TextBox 22">
            <a:extLst>
              <a:ext uri="{FF2B5EF4-FFF2-40B4-BE49-F238E27FC236}">
                <a16:creationId xmlns:a16="http://schemas.microsoft.com/office/drawing/2014/main" id="{1C4E63D8-2567-EA74-C119-D67D57DFC99E}"/>
              </a:ext>
            </a:extLst>
          </p:cNvPr>
          <p:cNvSpPr txBox="1"/>
          <p:nvPr/>
        </p:nvSpPr>
        <p:spPr>
          <a:xfrm>
            <a:off x="795740" y="4364476"/>
            <a:ext cx="3720894" cy="923330"/>
          </a:xfrm>
          <a:prstGeom prst="rect">
            <a:avLst/>
          </a:prstGeom>
          <a:noFill/>
        </p:spPr>
        <p:txBody>
          <a:bodyPr wrap="square">
            <a:spAutoFit/>
          </a:bodyPr>
          <a:lstStyle/>
          <a:p>
            <a:r>
              <a:rPr lang="en-US">
                <a:latin typeface="Comic Sans MS" panose="030F0902030302020204" pitchFamily="66" charset="0"/>
                <a:ea typeface="Bryndan Write"/>
                <a:cs typeface="Bryndan Write"/>
                <a:sym typeface="Bryndan Write"/>
              </a:rPr>
              <a:t>Mae un </a:t>
            </a:r>
            <a:r>
              <a:rPr lang="en-US" err="1">
                <a:latin typeface="Comic Sans MS" panose="030F0902030302020204" pitchFamily="66" charset="0"/>
                <a:ea typeface="Bryndan Write"/>
                <a:cs typeface="Bryndan Write"/>
                <a:sym typeface="Bryndan Write"/>
              </a:rPr>
              <a:t>garej</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a:p>
            <a:r>
              <a:rPr lang="en-US">
                <a:latin typeface="Comic Sans MS" panose="030F0902030302020204" pitchFamily="66" charset="0"/>
                <a:ea typeface="Bryndan Write"/>
                <a:cs typeface="Bryndan Write"/>
                <a:sym typeface="Bryndan Write"/>
              </a:rPr>
              <a:t>Mae </a:t>
            </a:r>
            <a:r>
              <a:rPr lang="en-US" err="1">
                <a:latin typeface="Comic Sans MS" panose="030F0902030302020204" pitchFamily="66" charset="0"/>
                <a:ea typeface="Bryndan Write"/>
                <a:cs typeface="Bryndan Write"/>
                <a:sym typeface="Bryndan Write"/>
              </a:rPr>
              <a:t>dwy</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lolfa</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a:p>
            <a:r>
              <a:rPr lang="en-US">
                <a:latin typeface="Comic Sans MS" panose="030F0902030302020204" pitchFamily="66" charset="0"/>
                <a:ea typeface="Bryndan Write"/>
                <a:cs typeface="Bryndan Write"/>
                <a:sym typeface="Bryndan Write"/>
              </a:rPr>
              <a:t>Mae </a:t>
            </a:r>
            <a:r>
              <a:rPr lang="en-US" err="1">
                <a:latin typeface="Comic Sans MS" panose="030F0902030302020204" pitchFamily="66" charset="0"/>
                <a:ea typeface="Bryndan Write"/>
                <a:cs typeface="Bryndan Write"/>
                <a:sym typeface="Bryndan Write"/>
              </a:rPr>
              <a:t>tair</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ystafell</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wely</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p:txBody>
      </p:sp>
      <p:grpSp>
        <p:nvGrpSpPr>
          <p:cNvPr id="20" name="Group 10">
            <a:extLst>
              <a:ext uri="{FF2B5EF4-FFF2-40B4-BE49-F238E27FC236}">
                <a16:creationId xmlns:a16="http://schemas.microsoft.com/office/drawing/2014/main" id="{35C81391-A9A6-AA8F-4A54-4BB993BF44CB}"/>
              </a:ext>
            </a:extLst>
          </p:cNvPr>
          <p:cNvGrpSpPr/>
          <p:nvPr/>
        </p:nvGrpSpPr>
        <p:grpSpPr>
          <a:xfrm rot="-5400000">
            <a:off x="4596241" y="1496231"/>
            <a:ext cx="2139276" cy="1007497"/>
            <a:chOff x="0" y="0"/>
            <a:chExt cx="362023" cy="915239"/>
          </a:xfrm>
        </p:grpSpPr>
        <p:sp>
          <p:nvSpPr>
            <p:cNvPr id="22" name="Freeform 11">
              <a:extLst>
                <a:ext uri="{FF2B5EF4-FFF2-40B4-BE49-F238E27FC236}">
                  <a16:creationId xmlns:a16="http://schemas.microsoft.com/office/drawing/2014/main" id="{B7CC9EE3-46E4-24BB-1509-66244D6E0F7B}"/>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24" name="TextBox 12">
              <a:extLst>
                <a:ext uri="{FF2B5EF4-FFF2-40B4-BE49-F238E27FC236}">
                  <a16:creationId xmlns:a16="http://schemas.microsoft.com/office/drawing/2014/main" id="{4FADB6FE-BFE1-E58F-4D41-B65B8B1776E5}"/>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1" name="TextBox 30">
            <a:extLst>
              <a:ext uri="{FF2B5EF4-FFF2-40B4-BE49-F238E27FC236}">
                <a16:creationId xmlns:a16="http://schemas.microsoft.com/office/drawing/2014/main" id="{4754BBE9-38E0-9384-AE98-322B1527DA56}"/>
              </a:ext>
            </a:extLst>
          </p:cNvPr>
          <p:cNvSpPr txBox="1"/>
          <p:nvPr/>
        </p:nvSpPr>
        <p:spPr>
          <a:xfrm>
            <a:off x="6390470" y="1141742"/>
            <a:ext cx="2498993" cy="1569660"/>
          </a:xfrm>
          <a:prstGeom prst="rect">
            <a:avLst/>
          </a:prstGeom>
          <a:noFill/>
        </p:spPr>
        <p:txBody>
          <a:bodyPr wrap="square">
            <a:spAutoFit/>
          </a:bodyPr>
          <a:lstStyle/>
          <a:p>
            <a:r>
              <a:rPr lang="en-GB" sz="1600" kern="100" err="1">
                <a:latin typeface="Comic Sans MS" panose="030F0902030302020204" pitchFamily="66" charset="0"/>
                <a:ea typeface="Aptos" panose="020B0004020202020204" pitchFamily="34" charset="0"/>
                <a:cs typeface="Times New Roman" panose="02020603050405020304" pitchFamily="18" charset="0"/>
              </a:rPr>
              <a:t>yn</a:t>
            </a:r>
            <a:r>
              <a:rPr lang="en-GB" sz="1600" kern="100">
                <a:latin typeface="Comic Sans MS" panose="030F0902030302020204" pitchFamily="66" charset="0"/>
                <a:ea typeface="Aptos" panose="020B0004020202020204" pitchFamily="34" charset="0"/>
                <a:cs typeface="Times New Roman" panose="02020603050405020304" pitchFamily="18" charset="0"/>
              </a:rPr>
              <a:t> </a:t>
            </a:r>
            <a:r>
              <a:rPr lang="en-GB" sz="1600" kern="100" err="1">
                <a:latin typeface="Comic Sans MS" panose="030F0902030302020204" pitchFamily="66" charset="0"/>
                <a:ea typeface="Aptos" panose="020B0004020202020204" pitchFamily="34" charset="0"/>
                <a:cs typeface="Times New Roman" panose="02020603050405020304" pitchFamily="18" charset="0"/>
              </a:rPr>
              <a:t>Aberdaugleddau</a:t>
            </a:r>
            <a:endParaRPr lang="en-GB" sz="1600" kern="100">
              <a:latin typeface="Comic Sans MS" panose="030F0902030302020204" pitchFamily="66" charset="0"/>
              <a:ea typeface="Aptos" panose="020B0004020202020204" pitchFamily="34" charset="0"/>
              <a:cs typeface="Times New Roman" panose="02020603050405020304" pitchFamily="18" charset="0"/>
            </a:endParaRPr>
          </a:p>
          <a:p>
            <a:r>
              <a:rPr lang="en-GB" sz="1600" kern="100" err="1">
                <a:latin typeface="Comic Sans MS" panose="030F0902030302020204" pitchFamily="66" charset="0"/>
                <a:cs typeface="Times New Roman" panose="02020603050405020304" pitchFamily="18" charset="0"/>
              </a:rPr>
              <a:t>yn</a:t>
            </a:r>
            <a:r>
              <a:rPr lang="en-GB" sz="1600" kern="100">
                <a:latin typeface="Comic Sans MS" panose="030F0902030302020204" pitchFamily="66" charset="0"/>
                <a:cs typeface="Times New Roman" panose="02020603050405020304" pitchFamily="18" charset="0"/>
              </a:rPr>
              <a:t> </a:t>
            </a:r>
            <a:r>
              <a:rPr lang="en-GB" sz="1600" kern="100" err="1">
                <a:latin typeface="Comic Sans MS" panose="030F0902030302020204" pitchFamily="66" charset="0"/>
                <a:cs typeface="Times New Roman" panose="02020603050405020304" pitchFamily="18" charset="0"/>
              </a:rPr>
              <a:t>Hwlffordd</a:t>
            </a:r>
            <a:endParaRPr lang="en-GB" sz="1600" kern="100">
              <a:latin typeface="Comic Sans MS" panose="030F0902030302020204" pitchFamily="66" charset="0"/>
              <a:cs typeface="Times New Roman" panose="02020603050405020304" pitchFamily="18" charset="0"/>
            </a:endParaRPr>
          </a:p>
          <a:p>
            <a:r>
              <a:rPr lang="en-GB" sz="1600" kern="100" err="1">
                <a:latin typeface="Comic Sans MS" panose="030F0902030302020204" pitchFamily="66" charset="0"/>
                <a:cs typeface="Times New Roman" panose="02020603050405020304" pitchFamily="18" charset="0"/>
              </a:rPr>
              <a:t>yn</a:t>
            </a:r>
            <a:r>
              <a:rPr lang="en-GB" sz="1600" kern="100">
                <a:latin typeface="Comic Sans MS" panose="030F0902030302020204" pitchFamily="66" charset="0"/>
                <a:cs typeface="Times New Roman" panose="02020603050405020304" pitchFamily="18" charset="0"/>
              </a:rPr>
              <a:t> </a:t>
            </a:r>
            <a:r>
              <a:rPr lang="en-GB" sz="1600" kern="100" err="1">
                <a:latin typeface="Comic Sans MS" panose="030F0902030302020204" pitchFamily="66" charset="0"/>
                <a:cs typeface="Times New Roman" panose="02020603050405020304" pitchFamily="18" charset="0"/>
              </a:rPr>
              <a:t>Arberth</a:t>
            </a:r>
            <a:endParaRPr lang="en-GB" sz="1600" kern="100">
              <a:latin typeface="Comic Sans MS" panose="030F0902030302020204" pitchFamily="66" charset="0"/>
              <a:cs typeface="Times New Roman" panose="02020603050405020304" pitchFamily="18" charset="0"/>
            </a:endParaRPr>
          </a:p>
          <a:p>
            <a:r>
              <a:rPr lang="en-GB" sz="1600" kern="100" err="1">
                <a:solidFill>
                  <a:srgbClr val="FF0000"/>
                </a:solidFill>
                <a:latin typeface="Comic Sans MS" panose="030F0902030302020204" pitchFamily="66" charset="0"/>
                <a:cs typeface="Times New Roman" panose="02020603050405020304" pitchFamily="18" charset="0"/>
              </a:rPr>
              <a:t>yn</a:t>
            </a:r>
            <a:r>
              <a:rPr lang="en-GB" sz="1600" kern="100">
                <a:solidFill>
                  <a:srgbClr val="FF0000"/>
                </a:solidFill>
                <a:latin typeface="Comic Sans MS" panose="030F0902030302020204" pitchFamily="66" charset="0"/>
                <a:cs typeface="Times New Roman" panose="02020603050405020304" pitchFamily="18" charset="0"/>
              </a:rPr>
              <a:t> </a:t>
            </a:r>
            <a:r>
              <a:rPr lang="en-GB" sz="1600" kern="100" err="1">
                <a:solidFill>
                  <a:srgbClr val="FF0000"/>
                </a:solidFill>
                <a:latin typeface="Comic Sans MS" panose="030F0902030302020204" pitchFamily="66" charset="0"/>
                <a:cs typeface="Times New Roman" panose="02020603050405020304" pitchFamily="18" charset="0"/>
              </a:rPr>
              <a:t>N</a:t>
            </a:r>
            <a:r>
              <a:rPr lang="en-GB" sz="1600" kern="100" err="1">
                <a:latin typeface="Comic Sans MS" panose="030F0902030302020204" pitchFamily="66" charset="0"/>
                <a:cs typeface="Times New Roman" panose="02020603050405020304" pitchFamily="18" charset="0"/>
              </a:rPr>
              <a:t>inbych</a:t>
            </a:r>
            <a:r>
              <a:rPr lang="en-GB" sz="1600" kern="100">
                <a:latin typeface="Comic Sans MS" panose="030F0902030302020204" pitchFamily="66" charset="0"/>
                <a:cs typeface="Times New Roman" panose="02020603050405020304" pitchFamily="18" charset="0"/>
              </a:rPr>
              <a:t>-Y-</a:t>
            </a:r>
            <a:r>
              <a:rPr lang="en-GB" sz="1600" kern="100" err="1">
                <a:latin typeface="Comic Sans MS" panose="030F0902030302020204" pitchFamily="66" charset="0"/>
                <a:cs typeface="Times New Roman" panose="02020603050405020304" pitchFamily="18" charset="0"/>
              </a:rPr>
              <a:t>Pysgod</a:t>
            </a:r>
            <a:endParaRPr lang="en-GB" sz="1600" kern="100">
              <a:latin typeface="Comic Sans MS" panose="030F0902030302020204" pitchFamily="66" charset="0"/>
              <a:cs typeface="Times New Roman" panose="02020603050405020304" pitchFamily="18" charset="0"/>
            </a:endParaRPr>
          </a:p>
          <a:p>
            <a:pPr lvl="0" defTabSz="914400">
              <a:defRPr/>
            </a:pPr>
            <a:r>
              <a:rPr lang="en-GB" sz="1600" kern="100" err="1">
                <a:solidFill>
                  <a:srgbClr val="FF0000"/>
                </a:solidFill>
                <a:latin typeface="Comic Sans MS" panose="030F0902030302020204" pitchFamily="66" charset="0"/>
                <a:cs typeface="Times New Roman" panose="02020603050405020304" pitchFamily="18" charset="0"/>
              </a:rPr>
              <a:t>yn</a:t>
            </a:r>
            <a:r>
              <a:rPr lang="en-GB" sz="1600" kern="100">
                <a:solidFill>
                  <a:srgbClr val="FF0000"/>
                </a:solidFill>
                <a:latin typeface="Comic Sans MS" panose="030F0902030302020204" pitchFamily="66" charset="0"/>
                <a:cs typeface="Times New Roman" panose="02020603050405020304" pitchFamily="18" charset="0"/>
              </a:rPr>
              <a:t> N</a:t>
            </a:r>
            <a:r>
              <a:rPr lang="en-GB" sz="1600" kern="100">
                <a:latin typeface="Comic Sans MS" panose="030F0902030302020204" pitchFamily="66" charset="0"/>
                <a:cs typeface="Times New Roman" panose="02020603050405020304" pitchFamily="18" charset="0"/>
              </a:rPr>
              <a:t>oc </a:t>
            </a:r>
            <a:r>
              <a:rPr lang="en-GB" sz="1600" kern="100" err="1">
                <a:latin typeface="Comic Sans MS" panose="030F0902030302020204" pitchFamily="66" charset="0"/>
                <a:cs typeface="Times New Roman" panose="02020603050405020304" pitchFamily="18" charset="0"/>
              </a:rPr>
              <a:t>Penfro</a:t>
            </a:r>
            <a:endParaRPr lang="en-GB" sz="1600" kern="100">
              <a:latin typeface="Comic Sans MS" panose="030F0902030302020204" pitchFamily="66" charset="0"/>
              <a:cs typeface="Times New Roman" panose="02020603050405020304" pitchFamily="18" charset="0"/>
            </a:endParaRPr>
          </a:p>
          <a:p>
            <a:r>
              <a:rPr lang="en-GB" sz="1600" kern="100" err="1">
                <a:solidFill>
                  <a:srgbClr val="FF0000"/>
                </a:solidFill>
                <a:latin typeface="Comic Sans MS" panose="030F0902030302020204" pitchFamily="66" charset="0"/>
                <a:cs typeface="Times New Roman" panose="02020603050405020304" pitchFamily="18" charset="0"/>
              </a:rPr>
              <a:t>ym</a:t>
            </a:r>
            <a:r>
              <a:rPr lang="en-GB" sz="1600" kern="100">
                <a:solidFill>
                  <a:srgbClr val="FF0000"/>
                </a:solidFill>
                <a:latin typeface="Comic Sans MS" panose="030F0902030302020204" pitchFamily="66" charset="0"/>
                <a:cs typeface="Times New Roman" panose="02020603050405020304" pitchFamily="18" charset="0"/>
              </a:rPr>
              <a:t> </a:t>
            </a:r>
            <a:r>
              <a:rPr lang="en-GB" sz="1600" kern="100" err="1">
                <a:solidFill>
                  <a:srgbClr val="FF0000"/>
                </a:solidFill>
                <a:latin typeface="Comic Sans MS" panose="030F0902030302020204" pitchFamily="66" charset="0"/>
                <a:cs typeface="Times New Roman" panose="02020603050405020304" pitchFamily="18" charset="0"/>
              </a:rPr>
              <a:t>M</a:t>
            </a:r>
            <a:r>
              <a:rPr lang="en-GB" sz="1600" kern="100" err="1">
                <a:latin typeface="Comic Sans MS" panose="030F0902030302020204" pitchFamily="66" charset="0"/>
                <a:cs typeface="Times New Roman" panose="02020603050405020304" pitchFamily="18" charset="0"/>
              </a:rPr>
              <a:t>henfro</a:t>
            </a:r>
            <a:endParaRPr lang="en-US" sz="1400">
              <a:latin typeface="Comic Sans MS" panose="030F0902030302020204" pitchFamily="66" charset="0"/>
            </a:endParaRPr>
          </a:p>
        </p:txBody>
      </p:sp>
      <p:sp>
        <p:nvSpPr>
          <p:cNvPr id="28" name="TextBox 27">
            <a:extLst>
              <a:ext uri="{FF2B5EF4-FFF2-40B4-BE49-F238E27FC236}">
                <a16:creationId xmlns:a16="http://schemas.microsoft.com/office/drawing/2014/main" id="{475338CB-8532-5A54-5305-DA4EE88A3FF9}"/>
              </a:ext>
            </a:extLst>
          </p:cNvPr>
          <p:cNvSpPr txBox="1"/>
          <p:nvPr/>
        </p:nvSpPr>
        <p:spPr>
          <a:xfrm>
            <a:off x="5135929" y="1480035"/>
            <a:ext cx="4572000" cy="389145"/>
          </a:xfrm>
          <a:prstGeom prst="rect">
            <a:avLst/>
          </a:prstGeom>
          <a:noFill/>
        </p:spPr>
        <p:txBody>
          <a:bodyPr wrap="square">
            <a:spAutoFit/>
          </a:bodyPr>
          <a:lstStyle/>
          <a:p>
            <a:pPr algn="l">
              <a:lnSpc>
                <a:spcPct val="115000"/>
              </a:lnSpc>
              <a:spcAft>
                <a:spcPts val="800"/>
              </a:spcAft>
              <a:buNone/>
            </a:pPr>
            <a:r>
              <a:rPr lang="en-GB" sz="1800" b="0" kern="100" err="1">
                <a:solidFill>
                  <a:schemeClr val="tx1"/>
                </a:solidFill>
                <a:effectLst/>
                <a:latin typeface="Comic Sans MS" panose="030F0902030302020204" pitchFamily="66" charset="0"/>
              </a:rPr>
              <a:t>Mae’r</a:t>
            </a:r>
            <a:r>
              <a:rPr lang="en-GB" sz="1800" b="0" kern="100">
                <a:solidFill>
                  <a:schemeClr val="tx1"/>
                </a:solidFill>
                <a:effectLst/>
                <a:latin typeface="Comic Sans MS" panose="030F0902030302020204" pitchFamily="66" charset="0"/>
              </a:rPr>
              <a:t> </a:t>
            </a:r>
            <a:r>
              <a:rPr lang="en-US" sz="1800" b="0" u="none" err="1">
                <a:solidFill>
                  <a:schemeClr val="tx1"/>
                </a:solidFill>
                <a:latin typeface="Comic Sans MS" panose="030F0902030302020204" pitchFamily="66" charset="0"/>
                <a:sym typeface="Barlow SemiCondensed Semi-Bold"/>
              </a:rPr>
              <a:t>tŷ</a:t>
            </a:r>
            <a:endParaRPr lang="en-GB" sz="1800" b="0" kern="100">
              <a:solidFill>
                <a:schemeClr val="tx1"/>
              </a:solidFill>
              <a:effectLst/>
              <a:latin typeface="Comic Sans MS" panose="030F0902030302020204" pitchFamily="66" charset="0"/>
              <a:cs typeface="Times New Roman" panose="02020603050405020304" pitchFamily="18" charset="0"/>
            </a:endParaRPr>
          </a:p>
        </p:txBody>
      </p:sp>
      <p:grpSp>
        <p:nvGrpSpPr>
          <p:cNvPr id="29" name="Group 10">
            <a:extLst>
              <a:ext uri="{FF2B5EF4-FFF2-40B4-BE49-F238E27FC236}">
                <a16:creationId xmlns:a16="http://schemas.microsoft.com/office/drawing/2014/main" id="{8CCDE21B-4C4F-1AB1-5B08-EFE8C37B777E}"/>
              </a:ext>
            </a:extLst>
          </p:cNvPr>
          <p:cNvGrpSpPr/>
          <p:nvPr/>
        </p:nvGrpSpPr>
        <p:grpSpPr>
          <a:xfrm rot="-5400000">
            <a:off x="220530" y="1235786"/>
            <a:ext cx="2139276" cy="1564950"/>
            <a:chOff x="0" y="0"/>
            <a:chExt cx="362023" cy="915239"/>
          </a:xfrm>
        </p:grpSpPr>
        <p:sp>
          <p:nvSpPr>
            <p:cNvPr id="30" name="Freeform 11">
              <a:extLst>
                <a:ext uri="{FF2B5EF4-FFF2-40B4-BE49-F238E27FC236}">
                  <a16:creationId xmlns:a16="http://schemas.microsoft.com/office/drawing/2014/main" id="{2CA4CF4F-E47C-14B4-0690-10464DE934C6}"/>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32" name="TextBox 12">
              <a:extLst>
                <a:ext uri="{FF2B5EF4-FFF2-40B4-BE49-F238E27FC236}">
                  <a16:creationId xmlns:a16="http://schemas.microsoft.com/office/drawing/2014/main" id="{1CD7391A-CF96-4DB1-F610-5DF8A756A7D4}"/>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4" name="TextBox 33">
            <a:extLst>
              <a:ext uri="{FF2B5EF4-FFF2-40B4-BE49-F238E27FC236}">
                <a16:creationId xmlns:a16="http://schemas.microsoft.com/office/drawing/2014/main" id="{E066881E-2C21-4902-D971-1A73EDE98349}"/>
              </a:ext>
            </a:extLst>
          </p:cNvPr>
          <p:cNvSpPr txBox="1"/>
          <p:nvPr/>
        </p:nvSpPr>
        <p:spPr>
          <a:xfrm>
            <a:off x="475678" y="1605840"/>
            <a:ext cx="4572000" cy="389145"/>
          </a:xfrm>
          <a:prstGeom prst="rect">
            <a:avLst/>
          </a:prstGeom>
          <a:noFill/>
        </p:spPr>
        <p:txBody>
          <a:bodyPr wrap="square">
            <a:spAutoFit/>
          </a:bodyPr>
          <a:lstStyle/>
          <a:p>
            <a:pPr algn="l">
              <a:lnSpc>
                <a:spcPct val="115000"/>
              </a:lnSpc>
              <a:spcAft>
                <a:spcPts val="800"/>
              </a:spcAft>
              <a:buNone/>
            </a:pPr>
            <a:r>
              <a:rPr lang="en-GB" sz="1800" b="0" kern="100" err="1">
                <a:solidFill>
                  <a:schemeClr val="tx1"/>
                </a:solidFill>
                <a:effectLst/>
                <a:latin typeface="Comic Sans MS" panose="030F0902030302020204" pitchFamily="66" charset="0"/>
              </a:rPr>
              <a:t>Edrychwch</a:t>
            </a:r>
            <a:r>
              <a:rPr lang="en-GB" sz="1800" b="0" kern="100">
                <a:solidFill>
                  <a:schemeClr val="tx1"/>
                </a:solidFill>
                <a:effectLst/>
                <a:latin typeface="Comic Sans MS" panose="030F0902030302020204" pitchFamily="66" charset="0"/>
              </a:rPr>
              <a:t> </a:t>
            </a:r>
            <a:r>
              <a:rPr lang="en-GB" sz="1800" b="0" kern="100" err="1">
                <a:solidFill>
                  <a:schemeClr val="tx1"/>
                </a:solidFill>
                <a:effectLst/>
                <a:latin typeface="Comic Sans MS" panose="030F0902030302020204" pitchFamily="66" charset="0"/>
              </a:rPr>
              <a:t>ar</a:t>
            </a:r>
            <a:endParaRPr lang="en-GB" sz="1800" b="0" kern="100">
              <a:solidFill>
                <a:schemeClr val="tx1"/>
              </a:solidFill>
              <a:effectLst/>
              <a:latin typeface="Comic Sans MS" panose="030F0902030302020204" pitchFamily="66" charset="0"/>
              <a:cs typeface="Times New Roman" panose="02020603050405020304" pitchFamily="18" charset="0"/>
            </a:endParaRPr>
          </a:p>
        </p:txBody>
      </p:sp>
      <p:sp>
        <p:nvSpPr>
          <p:cNvPr id="36" name="TextBox 35">
            <a:extLst>
              <a:ext uri="{FF2B5EF4-FFF2-40B4-BE49-F238E27FC236}">
                <a16:creationId xmlns:a16="http://schemas.microsoft.com/office/drawing/2014/main" id="{CD27B020-C134-B7EF-0038-D5BF56D84853}"/>
              </a:ext>
            </a:extLst>
          </p:cNvPr>
          <p:cNvSpPr txBox="1"/>
          <p:nvPr/>
        </p:nvSpPr>
        <p:spPr>
          <a:xfrm>
            <a:off x="1072896" y="976314"/>
            <a:ext cx="5051354" cy="2074992"/>
          </a:xfrm>
          <a:prstGeom prst="rect">
            <a:avLst/>
          </a:prstGeom>
          <a:noFill/>
        </p:spPr>
        <p:txBody>
          <a:bodyPr wrap="square">
            <a:spAutoFit/>
          </a:bodyPr>
          <a:lstStyle/>
          <a:p>
            <a:pPr algn="ctr">
              <a:lnSpc>
                <a:spcPct val="115000"/>
              </a:lnSpc>
              <a:spcAft>
                <a:spcPts val="800"/>
              </a:spcAft>
              <a:buNone/>
            </a:pPr>
            <a:r>
              <a:rPr lang="en-GB" sz="1400" b="0" u="none" kern="100">
                <a:solidFill>
                  <a:srgbClr val="00B0F0"/>
                </a:solidFill>
                <a:effectLst/>
                <a:latin typeface="Comic Sans MS" panose="030F0902030302020204" pitchFamily="66" charset="0"/>
                <a:cs typeface="Times New Roman" panose="02020603050405020304" pitchFamily="18" charset="0"/>
              </a:rPr>
              <a:t>y </a:t>
            </a:r>
            <a:r>
              <a:rPr lang="en-GB" sz="1400" b="0" u="none" kern="100" err="1">
                <a:solidFill>
                  <a:srgbClr val="00B0F0"/>
                </a:solidFill>
                <a:effectLst/>
                <a:latin typeface="Comic Sans MS" panose="030F0902030302020204" pitchFamily="66" charset="0"/>
                <a:cs typeface="Times New Roman" panose="02020603050405020304" pitchFamily="18" charset="0"/>
              </a:rPr>
              <a:t>bwythyn</a:t>
            </a:r>
            <a:endParaRPr lang="en-GB" sz="1400" b="0" u="none" kern="100">
              <a:solidFill>
                <a:srgbClr val="00B0F0"/>
              </a:solidFill>
              <a:effectLst/>
              <a:latin typeface="Comic Sans MS" panose="030F0902030302020204" pitchFamily="66" charset="0"/>
              <a:cs typeface="Times New Roman" panose="02020603050405020304" pitchFamily="18" charset="0"/>
            </a:endParaRPr>
          </a:p>
          <a:p>
            <a:pPr algn="ctr">
              <a:lnSpc>
                <a:spcPct val="115000"/>
              </a:lnSpc>
              <a:spcAft>
                <a:spcPts val="800"/>
              </a:spcAft>
              <a:buNone/>
            </a:pPr>
            <a:r>
              <a:rPr lang="en-GB" sz="1400" b="0" u="none" kern="100">
                <a:solidFill>
                  <a:srgbClr val="00B0F0"/>
                </a:solidFill>
                <a:effectLst/>
                <a:latin typeface="Comic Sans MS" panose="030F0902030302020204" pitchFamily="66" charset="0"/>
                <a:cs typeface="Times New Roman" panose="02020603050405020304" pitchFamily="18" charset="0"/>
              </a:rPr>
              <a:t>y </a:t>
            </a:r>
            <a:r>
              <a:rPr lang="en-GB" sz="1400" b="0" u="none" kern="100" err="1">
                <a:solidFill>
                  <a:srgbClr val="00B0F0"/>
                </a:solidFill>
                <a:effectLst/>
                <a:latin typeface="Comic Sans MS" panose="030F0902030302020204" pitchFamily="66" charset="0"/>
                <a:cs typeface="Times New Roman" panose="02020603050405020304" pitchFamily="18" charset="0"/>
              </a:rPr>
              <a:t>byngalo</a:t>
            </a:r>
            <a:endParaRPr lang="en-GB" sz="1400" b="0" u="none" kern="100">
              <a:solidFill>
                <a:srgbClr val="00B0F0"/>
              </a:solidFill>
              <a:effectLst/>
              <a:latin typeface="Comic Sans MS" panose="030F0902030302020204" pitchFamily="66" charset="0"/>
              <a:cs typeface="Times New Roman" panose="02020603050405020304" pitchFamily="18" charset="0"/>
            </a:endParaRPr>
          </a:p>
          <a:p>
            <a:pPr algn="ctr">
              <a:lnSpc>
                <a:spcPct val="115000"/>
              </a:lnSpc>
              <a:spcAft>
                <a:spcPts val="800"/>
              </a:spcAft>
              <a:buNone/>
            </a:pPr>
            <a:r>
              <a:rPr lang="en-GB" sz="1400" b="0" u="none" kern="100">
                <a:solidFill>
                  <a:schemeClr val="accent5">
                    <a:lumMod val="60000"/>
                    <a:lumOff val="40000"/>
                  </a:schemeClr>
                </a:solidFill>
                <a:effectLst/>
                <a:latin typeface="Comic Sans MS" panose="030F0902030302020204" pitchFamily="66" charset="0"/>
                <a:cs typeface="Times New Roman" panose="02020603050405020304" pitchFamily="18" charset="0"/>
              </a:rPr>
              <a:t>y </a:t>
            </a:r>
            <a:r>
              <a:rPr lang="en-GB" sz="1400" b="0" u="none" kern="100" err="1">
                <a:solidFill>
                  <a:schemeClr val="accent5">
                    <a:lumMod val="60000"/>
                    <a:lumOff val="40000"/>
                  </a:schemeClr>
                </a:solidFill>
                <a:effectLst/>
                <a:latin typeface="Comic Sans MS" panose="030F0902030302020204" pitchFamily="66" charset="0"/>
                <a:cs typeface="Times New Roman" panose="02020603050405020304" pitchFamily="18" charset="0"/>
              </a:rPr>
              <a:t>fflat</a:t>
            </a:r>
            <a:endParaRPr lang="en-GB" sz="1400" b="0" u="none" kern="100">
              <a:solidFill>
                <a:schemeClr val="accent5">
                  <a:lumMod val="60000"/>
                  <a:lumOff val="40000"/>
                </a:schemeClr>
              </a:solidFill>
              <a:effectLst/>
              <a:latin typeface="Comic Sans MS" panose="030F0902030302020204" pitchFamily="66" charset="0"/>
              <a:cs typeface="Times New Roman" panose="02020603050405020304" pitchFamily="18" charset="0"/>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b="0" u="none" kern="100">
                <a:solidFill>
                  <a:srgbClr val="00B0F0"/>
                </a:solidFill>
                <a:effectLst/>
                <a:latin typeface="Comic Sans MS" panose="030F0902030302020204" pitchFamily="66" charset="0"/>
                <a:cs typeface="Times New Roman" panose="02020603050405020304" pitchFamily="18" charset="0"/>
              </a:rPr>
              <a:t>y </a:t>
            </a:r>
            <a:r>
              <a:rPr lang="en-US" sz="1400" b="0" u="none" err="1">
                <a:solidFill>
                  <a:srgbClr val="00B0F0"/>
                </a:solidFill>
                <a:latin typeface="Comic Sans MS" panose="030F0902030302020204" pitchFamily="66" charset="0"/>
                <a:sym typeface="Barlow SemiCondensed Semi-Bold"/>
              </a:rPr>
              <a:t>tŷ</a:t>
            </a:r>
            <a:r>
              <a:rPr lang="en-US" sz="1400" b="0" u="none">
                <a:solidFill>
                  <a:srgbClr val="00B0F0"/>
                </a:solidFill>
                <a:latin typeface="Comic Sans MS" panose="030F0902030302020204" pitchFamily="66" charset="0"/>
                <a:sym typeface="Barlow SemiCondensed Semi-Bold"/>
              </a:rPr>
              <a:t> </a:t>
            </a:r>
            <a:r>
              <a:rPr lang="en-US" sz="1400" b="0" u="none" err="1">
                <a:solidFill>
                  <a:srgbClr val="00B0F0"/>
                </a:solidFill>
                <a:latin typeface="Comic Sans MS" panose="030F0902030302020204" pitchFamily="66" charset="0"/>
                <a:sym typeface="Barlow SemiCondensed Semi-Bold"/>
              </a:rPr>
              <a:t>ar</a:t>
            </a:r>
            <a:r>
              <a:rPr lang="en-US" sz="1400" b="0" u="none">
                <a:solidFill>
                  <a:srgbClr val="00B0F0"/>
                </a:solidFill>
                <a:latin typeface="Comic Sans MS" panose="030F0902030302020204" pitchFamily="66" charset="0"/>
                <a:sym typeface="Barlow SemiCondensed Semi-Bold"/>
              </a:rPr>
              <a:t> </a:t>
            </a:r>
            <a:r>
              <a:rPr lang="en-US" sz="1400" b="0" u="none" err="1">
                <a:solidFill>
                  <a:srgbClr val="00B0F0"/>
                </a:solidFill>
                <a:latin typeface="Comic Sans MS" panose="030F0902030302020204" pitchFamily="66" charset="0"/>
                <a:sym typeface="Barlow SemiCondensed Semi-Bold"/>
              </a:rPr>
              <a:t>wahân</a:t>
            </a:r>
            <a:endParaRPr lang="en-US" sz="1400" b="0" u="none">
              <a:solidFill>
                <a:srgbClr val="00B0F0"/>
              </a:solidFill>
              <a:latin typeface="Comic Sans MS" panose="030F0902030302020204" pitchFamily="66" charset="0"/>
              <a:sym typeface="Barlow SemiCondensed Semi-Bold"/>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US" sz="1400" b="0" u="none">
                <a:solidFill>
                  <a:srgbClr val="00B0F0"/>
                </a:solidFill>
                <a:latin typeface="Comic Sans MS" panose="030F0902030302020204" pitchFamily="66" charset="0"/>
                <a:sym typeface="Barlow SemiCondensed Semi-Bold"/>
              </a:rPr>
              <a:t>y </a:t>
            </a:r>
            <a:r>
              <a:rPr lang="en-US" sz="1400" b="0" u="none" err="1">
                <a:solidFill>
                  <a:srgbClr val="00B0F0"/>
                </a:solidFill>
                <a:latin typeface="Comic Sans MS" panose="030F0902030302020204" pitchFamily="66" charset="0"/>
                <a:sym typeface="Barlow SemiCondensed Semi-Bold"/>
              </a:rPr>
              <a:t>tŷ</a:t>
            </a:r>
            <a:r>
              <a:rPr lang="en-US" sz="1400" b="0" u="none">
                <a:solidFill>
                  <a:srgbClr val="00B0F0"/>
                </a:solidFill>
                <a:latin typeface="Comic Sans MS" panose="030F0902030302020204" pitchFamily="66" charset="0"/>
                <a:sym typeface="Barlow SemiCondensed Semi-Bold"/>
              </a:rPr>
              <a:t> </a:t>
            </a:r>
            <a:r>
              <a:rPr lang="en-US" sz="1400" b="0" u="none" err="1">
                <a:solidFill>
                  <a:srgbClr val="00B0F0"/>
                </a:solidFill>
                <a:latin typeface="Comic Sans MS" panose="030F0902030302020204" pitchFamily="66" charset="0"/>
                <a:sym typeface="Barlow SemiCondensed Semi-Bold"/>
              </a:rPr>
              <a:t>pâr</a:t>
            </a:r>
            <a:endParaRPr lang="en-US" sz="1400" b="0" u="none">
              <a:solidFill>
                <a:srgbClr val="00B0F0"/>
              </a:solidFill>
              <a:latin typeface="Comic Sans MS" panose="030F0902030302020204" pitchFamily="66" charset="0"/>
              <a:sym typeface="Barlow SemiCondensed Semi-Bold"/>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US" sz="1400" b="0" u="none">
                <a:solidFill>
                  <a:srgbClr val="00B0F0"/>
                </a:solidFill>
                <a:latin typeface="Comic Sans MS" panose="030F0902030302020204" pitchFamily="66" charset="0"/>
                <a:sym typeface="Barlow SemiCondensed Semi-Bold"/>
              </a:rPr>
              <a:t>y </a:t>
            </a:r>
            <a:r>
              <a:rPr lang="en-US" sz="1400" b="0" u="none" err="1">
                <a:solidFill>
                  <a:srgbClr val="00B0F0"/>
                </a:solidFill>
                <a:latin typeface="Comic Sans MS" panose="030F0902030302020204" pitchFamily="66" charset="0"/>
                <a:sym typeface="Barlow SemiCondensed Semi-Bold"/>
              </a:rPr>
              <a:t>tŷ</a:t>
            </a:r>
            <a:r>
              <a:rPr lang="en-US" sz="1400" b="0" u="none">
                <a:solidFill>
                  <a:srgbClr val="00B0F0"/>
                </a:solidFill>
                <a:latin typeface="Comic Sans MS" panose="030F0902030302020204" pitchFamily="66" charset="0"/>
                <a:sym typeface="Barlow SemiCondensed Semi-Bold"/>
              </a:rPr>
              <a:t> teras</a:t>
            </a:r>
            <a:r>
              <a:rPr lang="en-GB" sz="1400" u="none" kern="100">
                <a:solidFill>
                  <a:srgbClr val="00B0F0"/>
                </a:solidFill>
                <a:effectLst/>
                <a:latin typeface="Comic Sans MS" panose="030F0902030302020204" pitchFamily="66" charset="0"/>
                <a:cs typeface="Times New Roman" panose="02020603050405020304" pitchFamily="18" charset="0"/>
              </a:rPr>
              <a:t> </a:t>
            </a:r>
          </a:p>
        </p:txBody>
      </p:sp>
      <p:pic>
        <p:nvPicPr>
          <p:cNvPr id="48" name="Drawing 1">
            <a:extLst>
              <a:ext uri="{FF2B5EF4-FFF2-40B4-BE49-F238E27FC236}">
                <a16:creationId xmlns:a16="http://schemas.microsoft.com/office/drawing/2014/main" id="{56D1CEE3-ADB1-2534-5CF0-142ABE29D91E}"/>
              </a:ext>
            </a:extLst>
          </p:cNvPr>
          <p:cNvPicPr>
            <a:picLocks noChangeAspect="1"/>
          </p:cNvPicPr>
          <p:nvPr/>
        </p:nvPicPr>
        <p:blipFill>
          <a:blip r:embed="rId4"/>
          <a:stretch>
            <a:fillRect/>
          </a:stretch>
        </p:blipFill>
        <p:spPr>
          <a:xfrm>
            <a:off x="307441" y="4541079"/>
            <a:ext cx="556002" cy="556002"/>
          </a:xfrm>
          <a:prstGeom prst="rect">
            <a:avLst/>
          </a:prstGeom>
        </p:spPr>
      </p:pic>
      <p:pic>
        <p:nvPicPr>
          <p:cNvPr id="27" name="Picture 26" descr="A collection of cards with different objects&#10;&#10;AI-generated content may be incorrect.">
            <a:extLst>
              <a:ext uri="{FF2B5EF4-FFF2-40B4-BE49-F238E27FC236}">
                <a16:creationId xmlns:a16="http://schemas.microsoft.com/office/drawing/2014/main" id="{D4535406-B6A6-24B9-434C-5273BDCB2D88}"/>
              </a:ext>
            </a:extLst>
          </p:cNvPr>
          <p:cNvPicPr>
            <a:picLocks noChangeAspect="1"/>
          </p:cNvPicPr>
          <p:nvPr/>
        </p:nvPicPr>
        <p:blipFill>
          <a:blip r:embed="rId5"/>
          <a:stretch>
            <a:fillRect/>
          </a:stretch>
        </p:blipFill>
        <p:spPr>
          <a:xfrm>
            <a:off x="4516634" y="3497033"/>
            <a:ext cx="4593453" cy="3095329"/>
          </a:xfrm>
          <a:prstGeom prst="rect">
            <a:avLst/>
          </a:prstGeom>
        </p:spPr>
      </p:pic>
      <p:pic>
        <p:nvPicPr>
          <p:cNvPr id="33" name="Picture 32" descr="A chart of multicolored text&#10;&#10;AI-generated content may be incorrect.">
            <a:extLst>
              <a:ext uri="{FF2B5EF4-FFF2-40B4-BE49-F238E27FC236}">
                <a16:creationId xmlns:a16="http://schemas.microsoft.com/office/drawing/2014/main" id="{E30D3123-0D3D-93B4-65CB-5706AE2BBB3F}"/>
              </a:ext>
            </a:extLst>
          </p:cNvPr>
          <p:cNvPicPr>
            <a:picLocks noChangeAspect="1"/>
          </p:cNvPicPr>
          <p:nvPr/>
        </p:nvPicPr>
        <p:blipFill>
          <a:blip r:embed="rId6"/>
          <a:srcRect l="58040" t="90089" r="7306" b="1045"/>
          <a:stretch>
            <a:fillRect/>
          </a:stretch>
        </p:blipFill>
        <p:spPr>
          <a:xfrm>
            <a:off x="6988074" y="332693"/>
            <a:ext cx="2039514" cy="374783"/>
          </a:xfrm>
          <a:prstGeom prst="rect">
            <a:avLst/>
          </a:prstGeom>
        </p:spPr>
      </p:pic>
    </p:spTree>
    <p:extLst>
      <p:ext uri="{BB962C8B-B14F-4D97-AF65-F5344CB8AC3E}">
        <p14:creationId xmlns:p14="http://schemas.microsoft.com/office/powerpoint/2010/main" val="21809355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6AE8A1-BAC2-6680-ADD6-DBA82AC04B3A}"/>
            </a:ext>
          </a:extLst>
        </p:cNvPr>
        <p:cNvGrpSpPr/>
        <p:nvPr/>
      </p:nvGrpSpPr>
      <p:grpSpPr>
        <a:xfrm>
          <a:off x="0" y="0"/>
          <a:ext cx="0" cy="0"/>
          <a:chOff x="0" y="0"/>
          <a:chExt cx="0" cy="0"/>
        </a:xfrm>
      </p:grpSpPr>
      <p:grpSp>
        <p:nvGrpSpPr>
          <p:cNvPr id="2" name="Group 20">
            <a:extLst>
              <a:ext uri="{FF2B5EF4-FFF2-40B4-BE49-F238E27FC236}">
                <a16:creationId xmlns:a16="http://schemas.microsoft.com/office/drawing/2014/main" id="{54107C91-A46A-C1FE-E1B6-16E4FBA0C952}"/>
              </a:ext>
            </a:extLst>
          </p:cNvPr>
          <p:cNvGrpSpPr/>
          <p:nvPr/>
        </p:nvGrpSpPr>
        <p:grpSpPr>
          <a:xfrm>
            <a:off x="0" y="98474"/>
            <a:ext cx="9144000" cy="6858000"/>
            <a:chOff x="0" y="0"/>
            <a:chExt cx="2101684" cy="3039022"/>
          </a:xfrm>
        </p:grpSpPr>
        <p:sp>
          <p:nvSpPr>
            <p:cNvPr id="3" name="Freeform 21">
              <a:extLst>
                <a:ext uri="{FF2B5EF4-FFF2-40B4-BE49-F238E27FC236}">
                  <a16:creationId xmlns:a16="http://schemas.microsoft.com/office/drawing/2014/main" id="{D3E890C3-3BEB-01D2-F02F-81C7EC705046}"/>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dirty="0"/>
            </a:p>
          </p:txBody>
        </p:sp>
        <p:sp>
          <p:nvSpPr>
            <p:cNvPr id="4" name="Freeform 22">
              <a:extLst>
                <a:ext uri="{FF2B5EF4-FFF2-40B4-BE49-F238E27FC236}">
                  <a16:creationId xmlns:a16="http://schemas.microsoft.com/office/drawing/2014/main" id="{0080FDC1-3101-B5BF-108C-21918B38DE61}"/>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grpSp>
      <p:sp>
        <p:nvSpPr>
          <p:cNvPr id="6" name="TextBox 29">
            <a:extLst>
              <a:ext uri="{FF2B5EF4-FFF2-40B4-BE49-F238E27FC236}">
                <a16:creationId xmlns:a16="http://schemas.microsoft.com/office/drawing/2014/main" id="{92DC60BD-8B3C-ADD2-5E05-8B33B879714D}"/>
              </a:ext>
            </a:extLst>
          </p:cNvPr>
          <p:cNvSpPr txBox="1"/>
          <p:nvPr/>
        </p:nvSpPr>
        <p:spPr>
          <a:xfrm>
            <a:off x="542334" y="1018642"/>
            <a:ext cx="7809186" cy="545599"/>
          </a:xfrm>
          <a:prstGeom prst="rect">
            <a:avLst/>
          </a:prstGeom>
        </p:spPr>
        <p:txBody>
          <a:bodyPr wrap="square" lIns="0" tIns="0" rIns="0" bIns="0" rtlCol="0" anchor="t">
            <a:spAutoFit/>
          </a:bodyPr>
          <a:lstStyle/>
          <a:p>
            <a:pPr algn="ctr">
              <a:lnSpc>
                <a:spcPts val="4173"/>
              </a:lnSpc>
              <a:spcBef>
                <a:spcPct val="0"/>
              </a:spcBef>
            </a:pP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Ar</a:t>
            </a:r>
            <a:r>
              <a:rPr lang="en-US" sz="4400" b="1">
                <a:solidFill>
                  <a:srgbClr val="0070C0"/>
                </a:solidFill>
                <a:latin typeface="Comic Sans MS" panose="030F0902030302020204" pitchFamily="66" charset="0"/>
                <a:ea typeface="Barlow SemiCondensed Semi-Bold"/>
                <a:cs typeface="Barlow SemiCondensed Semi-Bold"/>
                <a:sym typeface="Barlow SemiCondensed Semi-Bold"/>
              </a:rPr>
              <a:t> Werth: </a:t>
            </a: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Byngalo</a:t>
            </a:r>
            <a:r>
              <a:rPr lang="en-US" sz="4400" b="1">
                <a:solidFill>
                  <a:srgbClr val="0070C0"/>
                </a:solidFill>
                <a:latin typeface="Comic Sans MS" panose="030F0902030302020204" pitchFamily="66" charset="0"/>
                <a:ea typeface="Barlow SemiCondensed Semi-Bold"/>
                <a:cs typeface="Barlow SemiCondensed Semi-Bold"/>
                <a:sym typeface="Barlow SemiCondensed Semi-Bold"/>
              </a:rPr>
              <a:t> </a:t>
            </a: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yn</a:t>
            </a:r>
            <a:r>
              <a:rPr lang="en-US" sz="4400" b="1">
                <a:solidFill>
                  <a:srgbClr val="0070C0"/>
                </a:solidFill>
                <a:latin typeface="Comic Sans MS" panose="030F0902030302020204" pitchFamily="66" charset="0"/>
                <a:ea typeface="Barlow SemiCondensed Semi-Bold"/>
                <a:cs typeface="Barlow SemiCondensed Semi-Bold"/>
                <a:sym typeface="Barlow SemiCondensed Semi-Bold"/>
              </a:rPr>
              <a:t> y Wlad</a:t>
            </a:r>
          </a:p>
        </p:txBody>
      </p:sp>
      <p:sp>
        <p:nvSpPr>
          <p:cNvPr id="7" name="TextBox 29">
            <a:extLst>
              <a:ext uri="{FF2B5EF4-FFF2-40B4-BE49-F238E27FC236}">
                <a16:creationId xmlns:a16="http://schemas.microsoft.com/office/drawing/2014/main" id="{AD9D795D-7F7E-E64A-E07F-0D12FB8F1832}"/>
              </a:ext>
            </a:extLst>
          </p:cNvPr>
          <p:cNvSpPr txBox="1"/>
          <p:nvPr/>
        </p:nvSpPr>
        <p:spPr>
          <a:xfrm>
            <a:off x="3554332" y="2914055"/>
            <a:ext cx="5364480" cy="506934"/>
          </a:xfrm>
          <a:prstGeom prst="rect">
            <a:avLst/>
          </a:prstGeom>
        </p:spPr>
        <p:txBody>
          <a:bodyPr wrap="square" lIns="0" tIns="0" rIns="0" bIns="0" rtlCol="0" anchor="t">
            <a:spAutoFit/>
          </a:bodyPr>
          <a:lstStyle/>
          <a:p>
            <a:pPr algn="ctr">
              <a:lnSpc>
                <a:spcPts val="4173"/>
              </a:lnSpc>
              <a:spcBef>
                <a:spcPct val="0"/>
              </a:spcBef>
            </a:pPr>
            <a:r>
              <a:rPr lang="en-US" sz="3200" b="1" dirty="0">
                <a:latin typeface="Comic Sans MS" panose="030F0902030302020204" pitchFamily="66" charset="0"/>
                <a:ea typeface="Barlow SemiCondensed Semi-Bold"/>
                <a:cs typeface="Barlow SemiCondensed Semi-Bold"/>
                <a:sym typeface="Barlow SemiCondensed Semi-Bold"/>
              </a:rPr>
              <a:t>Ble?: </a:t>
            </a:r>
            <a:r>
              <a:rPr lang="en-US" sz="3200" b="1" dirty="0" err="1">
                <a:latin typeface="Comic Sans MS" panose="030F0902030302020204" pitchFamily="66" charset="0"/>
                <a:ea typeface="Barlow SemiCondensed Semi-Bold"/>
                <a:cs typeface="Barlow SemiCondensed Semi-Bold"/>
                <a:sym typeface="Barlow SemiCondensed Semi-Bold"/>
              </a:rPr>
              <a:t>Y</a:t>
            </a:r>
            <a:r>
              <a:rPr lang="en-US" sz="3200" b="1" dirty="0" err="1">
                <a:solidFill>
                  <a:srgbClr val="00B050"/>
                </a:solidFill>
                <a:latin typeface="Comic Sans MS" panose="030F0902030302020204" pitchFamily="66" charset="0"/>
                <a:ea typeface="Barlow SemiCondensed Semi-Bold"/>
                <a:cs typeface="Barlow SemiCondensed Semi-Bold"/>
                <a:sym typeface="Barlow SemiCondensed Semi-Bold"/>
              </a:rPr>
              <a:t>m</a:t>
            </a:r>
            <a:r>
              <a:rPr lang="en-US" sz="3200" b="1" dirty="0">
                <a:latin typeface="Comic Sans MS" panose="030F0902030302020204" pitchFamily="66" charset="0"/>
                <a:ea typeface="Barlow SemiCondensed Semi-Bold"/>
                <a:cs typeface="Barlow SemiCondensed Semi-Bold"/>
                <a:sym typeface="Barlow SemiCondensed Semi-Bold"/>
              </a:rPr>
              <a:t> </a:t>
            </a:r>
            <a:r>
              <a:rPr lang="en-US" sz="3200" b="1" dirty="0" err="1">
                <a:solidFill>
                  <a:srgbClr val="00B050"/>
                </a:solidFill>
                <a:latin typeface="Comic Sans MS" panose="030F0902030302020204" pitchFamily="66" charset="0"/>
                <a:ea typeface="Barlow SemiCondensed Semi-Bold"/>
                <a:cs typeface="Barlow SemiCondensed Semi-Bold"/>
                <a:sym typeface="Barlow SemiCondensed Semi-Bold"/>
              </a:rPr>
              <a:t>Mh</a:t>
            </a:r>
            <a:r>
              <a:rPr lang="en-US" sz="3200" b="1" dirty="0" err="1">
                <a:latin typeface="Comic Sans MS" panose="030F0902030302020204" pitchFamily="66" charset="0"/>
                <a:ea typeface="Barlow SemiCondensed Semi-Bold"/>
                <a:cs typeface="Barlow SemiCondensed Semi-Bold"/>
                <a:sym typeface="Barlow SemiCondensed Semi-Bold"/>
              </a:rPr>
              <a:t>enfro</a:t>
            </a:r>
            <a:endParaRPr lang="en-US" sz="3200" b="1" dirty="0">
              <a:latin typeface="Comic Sans MS" panose="030F0902030302020204" pitchFamily="66" charset="0"/>
              <a:ea typeface="Barlow SemiCondensed Semi-Bold"/>
              <a:cs typeface="Barlow SemiCondensed Semi-Bold"/>
              <a:sym typeface="Barlow SemiCondensed Semi-Bold"/>
            </a:endParaRPr>
          </a:p>
        </p:txBody>
      </p:sp>
      <p:sp>
        <p:nvSpPr>
          <p:cNvPr id="10" name="Freeform 38">
            <a:extLst>
              <a:ext uri="{FF2B5EF4-FFF2-40B4-BE49-F238E27FC236}">
                <a16:creationId xmlns:a16="http://schemas.microsoft.com/office/drawing/2014/main" id="{E4BF07E4-944F-6967-5629-6EFEACC4A118}"/>
              </a:ext>
            </a:extLst>
          </p:cNvPr>
          <p:cNvSpPr/>
          <p:nvPr/>
        </p:nvSpPr>
        <p:spPr>
          <a:xfrm>
            <a:off x="832308" y="4500969"/>
            <a:ext cx="1260768" cy="1178886"/>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2"/>
            <a:stretch>
              <a:fillRect l="-2747" r="-65784"/>
            </a:stretch>
          </a:blipFill>
        </p:spPr>
        <p:txBody>
          <a:bodyPr/>
          <a:lstStyle/>
          <a:p>
            <a:endParaRPr lang="en-US" sz="1539">
              <a:latin typeface="Comic Sans MS" panose="030F0902030302020204" pitchFamily="66" charset="0"/>
            </a:endParaRPr>
          </a:p>
        </p:txBody>
      </p:sp>
      <p:sp>
        <p:nvSpPr>
          <p:cNvPr id="11" name="TextBox 29">
            <a:extLst>
              <a:ext uri="{FF2B5EF4-FFF2-40B4-BE49-F238E27FC236}">
                <a16:creationId xmlns:a16="http://schemas.microsoft.com/office/drawing/2014/main" id="{0C6C8141-8E80-E522-FE20-BEA2C60C8DB4}"/>
              </a:ext>
            </a:extLst>
          </p:cNvPr>
          <p:cNvSpPr txBox="1"/>
          <p:nvPr/>
        </p:nvSpPr>
        <p:spPr>
          <a:xfrm>
            <a:off x="542334" y="5694849"/>
            <a:ext cx="1732832" cy="468333"/>
          </a:xfrm>
          <a:prstGeom prst="rect">
            <a:avLst/>
          </a:prstGeom>
        </p:spPr>
        <p:txBody>
          <a:bodyPr wrap="square" lIns="0" tIns="0" rIns="0" bIns="0" rtlCol="0" anchor="t">
            <a:spAutoFit/>
          </a:bodyPr>
          <a:lstStyle/>
          <a:p>
            <a:pPr algn="ctr">
              <a:lnSpc>
                <a:spcPts val="4173"/>
              </a:lnSpc>
              <a:spcBef>
                <a:spcPct val="0"/>
              </a:spcBef>
            </a:pPr>
            <a:r>
              <a:rPr lang="en-US" sz="2000" b="1" dirty="0">
                <a:latin typeface="Comic Sans MS" panose="030F0902030302020204" pitchFamily="66" charset="0"/>
                <a:ea typeface="Barlow SemiCondensed Semi-Bold"/>
                <a:cs typeface="Barlow SemiCondensed Semi-Bold"/>
                <a:sym typeface="Barlow SemiCondensed Semi-Bold"/>
              </a:rPr>
              <a:t>un </a:t>
            </a:r>
            <a:r>
              <a:rPr lang="en-US" sz="2000" b="1" dirty="0" err="1">
                <a:solidFill>
                  <a:srgbClr val="FF0000"/>
                </a:solidFill>
                <a:latin typeface="Comic Sans MS" panose="030F0902030302020204" pitchFamily="66" charset="0"/>
                <a:ea typeface="Barlow SemiCondensed Semi-Bold"/>
                <a:cs typeface="Barlow SemiCondensed Semi-Bold"/>
                <a:sym typeface="Barlow SemiCondensed Semi-Bold"/>
              </a:rPr>
              <a:t>g</a:t>
            </a:r>
            <a:r>
              <a:rPr lang="en-US" sz="2000" b="1" dirty="0" err="1">
                <a:latin typeface="Comic Sans MS" panose="030F0902030302020204" pitchFamily="66" charset="0"/>
                <a:ea typeface="Barlow SemiCondensed Semi-Bold"/>
                <a:cs typeface="Barlow SemiCondensed Semi-Bold"/>
                <a:sym typeface="Barlow SemiCondensed Semi-Bold"/>
              </a:rPr>
              <a:t>egin</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err="1">
                <a:solidFill>
                  <a:srgbClr val="FF0000"/>
                </a:solidFill>
                <a:latin typeface="Comic Sans MS" panose="030F0902030302020204" pitchFamily="66" charset="0"/>
                <a:ea typeface="Barlow SemiCondensed Semi-Bold"/>
                <a:cs typeface="Barlow SemiCondensed Semi-Bold"/>
                <a:sym typeface="Barlow SemiCondensed Semi-Bold"/>
              </a:rPr>
              <a:t>f</a:t>
            </a:r>
            <a:r>
              <a:rPr lang="en-US" sz="2000" b="1" dirty="0" err="1">
                <a:latin typeface="Comic Sans MS" panose="030F0902030302020204" pitchFamily="66" charset="0"/>
                <a:ea typeface="Barlow SemiCondensed Semi-Bold"/>
                <a:cs typeface="Barlow SemiCondensed Semi-Bold"/>
                <a:sym typeface="Barlow SemiCondensed Semi-Bold"/>
              </a:rPr>
              <a:t>ach</a:t>
            </a:r>
            <a:endParaRPr lang="en-US" sz="2000" b="1" dirty="0">
              <a:latin typeface="Comic Sans MS" panose="030F0902030302020204" pitchFamily="66" charset="0"/>
              <a:ea typeface="Barlow SemiCondensed Semi-Bold"/>
              <a:cs typeface="Barlow SemiCondensed Semi-Bold"/>
              <a:sym typeface="Barlow SemiCondensed Semi-Bold"/>
            </a:endParaRPr>
          </a:p>
        </p:txBody>
      </p:sp>
      <p:sp>
        <p:nvSpPr>
          <p:cNvPr id="12" name="TextBox 29">
            <a:extLst>
              <a:ext uri="{FF2B5EF4-FFF2-40B4-BE49-F238E27FC236}">
                <a16:creationId xmlns:a16="http://schemas.microsoft.com/office/drawing/2014/main" id="{3A0E9F85-6AE9-572E-5088-317409F16E1D}"/>
              </a:ext>
            </a:extLst>
          </p:cNvPr>
          <p:cNvSpPr txBox="1"/>
          <p:nvPr/>
        </p:nvSpPr>
        <p:spPr>
          <a:xfrm>
            <a:off x="2518584" y="5694849"/>
            <a:ext cx="2270526" cy="468333"/>
          </a:xfrm>
          <a:prstGeom prst="rect">
            <a:avLst/>
          </a:prstGeom>
        </p:spPr>
        <p:txBody>
          <a:bodyPr wrap="square" lIns="0" tIns="0" rIns="0" bIns="0" rtlCol="0" anchor="t">
            <a:spAutoFit/>
          </a:bodyPr>
          <a:lstStyle/>
          <a:p>
            <a:pPr algn="ctr">
              <a:lnSpc>
                <a:spcPts val="4173"/>
              </a:lnSpc>
              <a:spcBef>
                <a:spcPct val="0"/>
              </a:spcBef>
            </a:pPr>
            <a:r>
              <a:rPr lang="en-US" sz="2000" b="1" dirty="0" err="1">
                <a:latin typeface="Comic Sans MS" panose="030F0902030302020204" pitchFamily="66" charset="0"/>
                <a:ea typeface="Barlow SemiCondensed Semi-Bold"/>
                <a:cs typeface="Barlow SemiCondensed Semi-Bold"/>
                <a:sym typeface="Barlow SemiCondensed Semi-Bold"/>
              </a:rPr>
              <a:t>tair</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err="1">
                <a:latin typeface="Comic Sans MS" panose="030F0902030302020204" pitchFamily="66" charset="0"/>
                <a:ea typeface="Barlow SemiCondensed Semi-Bold"/>
                <a:cs typeface="Barlow SemiCondensed Semi-Bold"/>
                <a:sym typeface="Barlow SemiCondensed Semi-Bold"/>
              </a:rPr>
              <a:t>ystafell</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a:solidFill>
                  <a:srgbClr val="FF0000"/>
                </a:solidFill>
                <a:latin typeface="Comic Sans MS" panose="030F0902030302020204" pitchFamily="66" charset="0"/>
                <a:ea typeface="Barlow SemiCondensed Semi-Bold"/>
                <a:cs typeface="Barlow SemiCondensed Semi-Bold"/>
                <a:sym typeface="Barlow SemiCondensed Semi-Bold"/>
              </a:rPr>
              <a:t>_</a:t>
            </a:r>
            <a:r>
              <a:rPr lang="en-US" sz="2000" b="1" dirty="0" err="1">
                <a:latin typeface="Comic Sans MS" panose="030F0902030302020204" pitchFamily="66" charset="0"/>
                <a:ea typeface="Barlow SemiCondensed Semi-Bold"/>
                <a:cs typeface="Barlow SemiCondensed Semi-Bold"/>
                <a:sym typeface="Barlow SemiCondensed Semi-Bold"/>
              </a:rPr>
              <a:t>wely</a:t>
            </a:r>
            <a:endParaRPr lang="en-US" sz="2000" b="1" dirty="0">
              <a:latin typeface="Comic Sans MS" panose="030F0902030302020204" pitchFamily="66" charset="0"/>
              <a:ea typeface="Barlow SemiCondensed Semi-Bold"/>
              <a:cs typeface="Barlow SemiCondensed Semi-Bold"/>
              <a:sym typeface="Barlow SemiCondensed Semi-Bold"/>
            </a:endParaRPr>
          </a:p>
        </p:txBody>
      </p:sp>
      <p:sp>
        <p:nvSpPr>
          <p:cNvPr id="13" name="Freeform 39">
            <a:extLst>
              <a:ext uri="{FF2B5EF4-FFF2-40B4-BE49-F238E27FC236}">
                <a16:creationId xmlns:a16="http://schemas.microsoft.com/office/drawing/2014/main" id="{3C3483B1-FB01-7876-B919-752E6A480787}"/>
              </a:ext>
            </a:extLst>
          </p:cNvPr>
          <p:cNvSpPr/>
          <p:nvPr/>
        </p:nvSpPr>
        <p:spPr>
          <a:xfrm>
            <a:off x="2923947" y="4488843"/>
            <a:ext cx="1260769" cy="1172825"/>
          </a:xfrm>
          <a:custGeom>
            <a:avLst/>
            <a:gdLst/>
            <a:ahLst/>
            <a:cxnLst/>
            <a:rect l="l" t="t" r="r" b="b"/>
            <a:pathLst>
              <a:path w="2107848" h="2153643">
                <a:moveTo>
                  <a:pt x="0" y="0"/>
                </a:moveTo>
                <a:lnTo>
                  <a:pt x="2107848" y="0"/>
                </a:lnTo>
                <a:lnTo>
                  <a:pt x="2107848" y="2153643"/>
                </a:lnTo>
                <a:lnTo>
                  <a:pt x="0" y="2153643"/>
                </a:lnTo>
                <a:lnTo>
                  <a:pt x="0" y="0"/>
                </a:lnTo>
                <a:close/>
              </a:path>
            </a:pathLst>
          </a:custGeom>
          <a:blipFill>
            <a:blip r:embed="rId3"/>
            <a:stretch>
              <a:fillRect l="-33797" b="-3452"/>
            </a:stretch>
          </a:blipFill>
        </p:spPr>
        <p:txBody>
          <a:bodyPr/>
          <a:lstStyle/>
          <a:p>
            <a:endParaRPr lang="en-US" sz="1539">
              <a:latin typeface="Comic Sans MS" panose="030F0902030302020204" pitchFamily="66" charset="0"/>
            </a:endParaRPr>
          </a:p>
        </p:txBody>
      </p:sp>
      <p:sp>
        <p:nvSpPr>
          <p:cNvPr id="14" name="Freeform 37">
            <a:extLst>
              <a:ext uri="{FF2B5EF4-FFF2-40B4-BE49-F238E27FC236}">
                <a16:creationId xmlns:a16="http://schemas.microsoft.com/office/drawing/2014/main" id="{DA33A0BE-6C57-FCE9-53B9-CE777D854600}"/>
              </a:ext>
            </a:extLst>
          </p:cNvPr>
          <p:cNvSpPr/>
          <p:nvPr/>
        </p:nvSpPr>
        <p:spPr>
          <a:xfrm>
            <a:off x="5102317" y="4500969"/>
            <a:ext cx="1260769" cy="1208874"/>
          </a:xfrm>
          <a:custGeom>
            <a:avLst/>
            <a:gdLst/>
            <a:ahLst/>
            <a:cxnLst/>
            <a:rect l="l" t="t" r="r" b="b"/>
            <a:pathLst>
              <a:path w="2107734" h="2153643">
                <a:moveTo>
                  <a:pt x="0" y="0"/>
                </a:moveTo>
                <a:lnTo>
                  <a:pt x="2107735" y="0"/>
                </a:lnTo>
                <a:lnTo>
                  <a:pt x="2107735" y="2153643"/>
                </a:lnTo>
                <a:lnTo>
                  <a:pt x="0" y="2153643"/>
                </a:lnTo>
                <a:lnTo>
                  <a:pt x="0" y="0"/>
                </a:lnTo>
                <a:close/>
              </a:path>
            </a:pathLst>
          </a:custGeom>
          <a:blipFill>
            <a:blip r:embed="rId4"/>
            <a:stretch>
              <a:fillRect r="-42408"/>
            </a:stretch>
          </a:blipFill>
        </p:spPr>
        <p:txBody>
          <a:bodyPr/>
          <a:lstStyle/>
          <a:p>
            <a:endParaRPr lang="en-US" sz="1539">
              <a:latin typeface="Comic Sans MS" panose="030F0902030302020204" pitchFamily="66" charset="0"/>
            </a:endParaRPr>
          </a:p>
        </p:txBody>
      </p:sp>
      <p:sp>
        <p:nvSpPr>
          <p:cNvPr id="15" name="TextBox 29">
            <a:extLst>
              <a:ext uri="{FF2B5EF4-FFF2-40B4-BE49-F238E27FC236}">
                <a16:creationId xmlns:a16="http://schemas.microsoft.com/office/drawing/2014/main" id="{1691A4C9-64BC-52FF-4719-8607A7485681}"/>
              </a:ext>
            </a:extLst>
          </p:cNvPr>
          <p:cNvSpPr txBox="1"/>
          <p:nvPr/>
        </p:nvSpPr>
        <p:spPr>
          <a:xfrm>
            <a:off x="5050246" y="5728611"/>
            <a:ext cx="1540872" cy="468333"/>
          </a:xfrm>
          <a:prstGeom prst="rect">
            <a:avLst/>
          </a:prstGeom>
        </p:spPr>
        <p:txBody>
          <a:bodyPr wrap="square" lIns="0" tIns="0" rIns="0" bIns="0" rtlCol="0" anchor="t">
            <a:spAutoFit/>
          </a:bodyPr>
          <a:lstStyle/>
          <a:p>
            <a:pPr algn="ctr">
              <a:lnSpc>
                <a:spcPts val="4173"/>
              </a:lnSpc>
              <a:spcBef>
                <a:spcPct val="0"/>
              </a:spcBef>
            </a:pPr>
            <a:r>
              <a:rPr lang="en-US" sz="2000" b="1" dirty="0">
                <a:latin typeface="Comic Sans MS" panose="030F0902030302020204" pitchFamily="66" charset="0"/>
                <a:ea typeface="Barlow SemiCondensed Semi-Bold"/>
                <a:cs typeface="Barlow SemiCondensed Semi-Bold"/>
                <a:sym typeface="Barlow SemiCondensed Semi-Bold"/>
              </a:rPr>
              <a:t>un </a:t>
            </a:r>
            <a:r>
              <a:rPr lang="en-US" sz="2000" b="1" dirty="0" err="1">
                <a:latin typeface="Comic Sans MS" panose="030F0902030302020204" pitchFamily="66" charset="0"/>
                <a:ea typeface="Barlow SemiCondensed Semi-Bold"/>
                <a:cs typeface="Barlow SemiCondensed Semi-Bold"/>
                <a:sym typeface="Barlow SemiCondensed Semi-Bold"/>
              </a:rPr>
              <a:t>lolfa</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err="1">
                <a:solidFill>
                  <a:srgbClr val="FF0000"/>
                </a:solidFill>
                <a:latin typeface="Comic Sans MS" panose="030F0902030302020204" pitchFamily="66" charset="0"/>
                <a:ea typeface="Barlow SemiCondensed Semi-Bold"/>
                <a:cs typeface="Barlow SemiCondensed Semi-Bold"/>
                <a:sym typeface="Barlow SemiCondensed Semi-Bold"/>
              </a:rPr>
              <a:t>f</a:t>
            </a:r>
            <a:r>
              <a:rPr lang="en-US" sz="2000" b="1" dirty="0" err="1">
                <a:latin typeface="Comic Sans MS" panose="030F0902030302020204" pitchFamily="66" charset="0"/>
                <a:ea typeface="Barlow SemiCondensed Semi-Bold"/>
                <a:cs typeface="Barlow SemiCondensed Semi-Bold"/>
                <a:sym typeface="Barlow SemiCondensed Semi-Bold"/>
              </a:rPr>
              <a:t>awr</a:t>
            </a:r>
            <a:r>
              <a:rPr lang="en-US" sz="2000" b="1" dirty="0">
                <a:latin typeface="Comic Sans MS" panose="030F0902030302020204" pitchFamily="66" charset="0"/>
                <a:ea typeface="Barlow SemiCondensed Semi-Bold"/>
                <a:cs typeface="Barlow SemiCondensed Semi-Bold"/>
                <a:sym typeface="Barlow SemiCondensed Semi-Bold"/>
              </a:rPr>
              <a:t> </a:t>
            </a:r>
          </a:p>
        </p:txBody>
      </p:sp>
      <p:sp>
        <p:nvSpPr>
          <p:cNvPr id="5" name="Freeform 4">
            <a:extLst>
              <a:ext uri="{FF2B5EF4-FFF2-40B4-BE49-F238E27FC236}">
                <a16:creationId xmlns:a16="http://schemas.microsoft.com/office/drawing/2014/main" id="{56E3C69C-7A9B-7587-7C6E-6C71533BDE7F}"/>
              </a:ext>
            </a:extLst>
          </p:cNvPr>
          <p:cNvSpPr/>
          <p:nvPr/>
        </p:nvSpPr>
        <p:spPr>
          <a:xfrm>
            <a:off x="680475" y="1740286"/>
            <a:ext cx="3281925" cy="2222114"/>
          </a:xfrm>
          <a:custGeom>
            <a:avLst/>
            <a:gdLst/>
            <a:ahLst/>
            <a:cxnLst/>
            <a:rect l="l" t="t" r="r" b="b"/>
            <a:pathLst>
              <a:path w="4276800" h="1683990">
                <a:moveTo>
                  <a:pt x="0" y="0"/>
                </a:moveTo>
                <a:lnTo>
                  <a:pt x="4276800" y="0"/>
                </a:lnTo>
                <a:lnTo>
                  <a:pt x="4276800" y="1683990"/>
                </a:lnTo>
                <a:lnTo>
                  <a:pt x="0" y="168399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8" name="Freeform 25">
            <a:extLst>
              <a:ext uri="{FF2B5EF4-FFF2-40B4-BE49-F238E27FC236}">
                <a16:creationId xmlns:a16="http://schemas.microsoft.com/office/drawing/2014/main" id="{35656A2A-2D98-9D14-288D-D216C4085D5E}"/>
              </a:ext>
            </a:extLst>
          </p:cNvPr>
          <p:cNvSpPr/>
          <p:nvPr/>
        </p:nvSpPr>
        <p:spPr>
          <a:xfrm>
            <a:off x="7090751" y="4416420"/>
            <a:ext cx="1260768" cy="1245248"/>
          </a:xfrm>
          <a:custGeom>
            <a:avLst/>
            <a:gdLst/>
            <a:ahLst/>
            <a:cxnLst/>
            <a:rect l="l" t="t" r="r" b="b"/>
            <a:pathLst>
              <a:path w="2099025" h="2128738">
                <a:moveTo>
                  <a:pt x="0" y="0"/>
                </a:moveTo>
                <a:lnTo>
                  <a:pt x="2099025" y="0"/>
                </a:lnTo>
                <a:lnTo>
                  <a:pt x="2099025" y="2128738"/>
                </a:lnTo>
                <a:lnTo>
                  <a:pt x="0" y="2128738"/>
                </a:lnTo>
                <a:lnTo>
                  <a:pt x="0" y="0"/>
                </a:lnTo>
                <a:close/>
              </a:path>
            </a:pathLst>
          </a:custGeom>
          <a:blipFill>
            <a:blip r:embed="rId7">
              <a:extLst>
                <a:ext uri="{96DAC541-7B7A-43D3-8B79-37D633B846F1}">
                  <asvg:svgBlip xmlns:asvg="http://schemas.microsoft.com/office/drawing/2016/SVG/main" r:embed="rId8"/>
                </a:ext>
              </a:extLst>
            </a:blip>
            <a:stretch>
              <a:fillRect r="-50179" b="-3287"/>
            </a:stretch>
          </a:blipFill>
        </p:spPr>
        <p:txBody>
          <a:bodyPr/>
          <a:lstStyle/>
          <a:p>
            <a:endParaRPr lang="en-US">
              <a:solidFill>
                <a:schemeClr val="accent5">
                  <a:lumMod val="60000"/>
                  <a:lumOff val="40000"/>
                </a:schemeClr>
              </a:solidFill>
              <a:latin typeface="Comic Sans MS" panose="030F0902030302020204" pitchFamily="66" charset="0"/>
            </a:endParaRPr>
          </a:p>
        </p:txBody>
      </p:sp>
      <p:sp>
        <p:nvSpPr>
          <p:cNvPr id="9" name="TextBox 29">
            <a:extLst>
              <a:ext uri="{FF2B5EF4-FFF2-40B4-BE49-F238E27FC236}">
                <a16:creationId xmlns:a16="http://schemas.microsoft.com/office/drawing/2014/main" id="{A180BD44-3AA5-70CB-21C7-D96E214F17CA}"/>
              </a:ext>
            </a:extLst>
          </p:cNvPr>
          <p:cNvSpPr txBox="1"/>
          <p:nvPr/>
        </p:nvSpPr>
        <p:spPr>
          <a:xfrm>
            <a:off x="6716966" y="5694849"/>
            <a:ext cx="2153062" cy="468333"/>
          </a:xfrm>
          <a:prstGeom prst="rect">
            <a:avLst/>
          </a:prstGeom>
        </p:spPr>
        <p:txBody>
          <a:bodyPr wrap="square" lIns="0" tIns="0" rIns="0" bIns="0" rtlCol="0" anchor="t">
            <a:spAutoFit/>
          </a:bodyPr>
          <a:lstStyle/>
          <a:p>
            <a:pPr algn="ctr">
              <a:lnSpc>
                <a:spcPts val="4173"/>
              </a:lnSpc>
              <a:spcBef>
                <a:spcPct val="0"/>
              </a:spcBef>
            </a:pPr>
            <a:r>
              <a:rPr lang="en-US" sz="2000" b="1" dirty="0">
                <a:latin typeface="Comic Sans MS" panose="030F0902030302020204" pitchFamily="66" charset="0"/>
                <a:ea typeface="Barlow SemiCondensed Semi-Bold"/>
                <a:cs typeface="Barlow SemiCondensed Semi-Bold"/>
                <a:sym typeface="Barlow SemiCondensed Semi-Bold"/>
              </a:rPr>
              <a:t>un </a:t>
            </a:r>
            <a:r>
              <a:rPr lang="en-US" sz="2000" b="1" dirty="0" err="1">
                <a:latin typeface="Comic Sans MS" panose="030F0902030302020204" pitchFamily="66" charset="0"/>
                <a:ea typeface="Barlow SemiCondensed Semi-Bold"/>
                <a:cs typeface="Barlow SemiCondensed Semi-Bold"/>
                <a:sym typeface="Barlow SemiCondensed Semi-Bold"/>
              </a:rPr>
              <a:t>ystafell</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err="1">
                <a:solidFill>
                  <a:srgbClr val="FF0000"/>
                </a:solidFill>
                <a:latin typeface="Comic Sans MS" panose="030F0902030302020204" pitchFamily="66" charset="0"/>
                <a:ea typeface="Barlow SemiCondensed Semi-Bold"/>
                <a:cs typeface="Barlow SemiCondensed Semi-Bold"/>
                <a:sym typeface="Barlow SemiCondensed Semi-Bold"/>
              </a:rPr>
              <a:t>f</a:t>
            </a:r>
            <a:r>
              <a:rPr lang="en-US" sz="2000" b="1" dirty="0" err="1">
                <a:latin typeface="Comic Sans MS" panose="030F0902030302020204" pitchFamily="66" charset="0"/>
                <a:ea typeface="Barlow SemiCondensed Semi-Bold"/>
                <a:cs typeface="Barlow SemiCondensed Semi-Bold"/>
                <a:sym typeface="Barlow SemiCondensed Semi-Bold"/>
              </a:rPr>
              <a:t>wyta</a:t>
            </a:r>
            <a:endParaRPr lang="en-US" sz="2000" b="1" dirty="0">
              <a:latin typeface="Comic Sans MS" panose="030F0902030302020204" pitchFamily="66" charset="0"/>
              <a:ea typeface="Barlow SemiCondensed Semi-Bold"/>
              <a:cs typeface="Barlow SemiCondensed Semi-Bold"/>
              <a:sym typeface="Barlow SemiCondensed Semi-Bold"/>
            </a:endParaRPr>
          </a:p>
        </p:txBody>
      </p:sp>
      <p:sp>
        <p:nvSpPr>
          <p:cNvPr id="16" name="Freeform 11">
            <a:extLst>
              <a:ext uri="{FF2B5EF4-FFF2-40B4-BE49-F238E27FC236}">
                <a16:creationId xmlns:a16="http://schemas.microsoft.com/office/drawing/2014/main" id="{C3A651F3-23C1-87EF-8DC2-B64DB0ACE61D}"/>
              </a:ext>
            </a:extLst>
          </p:cNvPr>
          <p:cNvSpPr/>
          <p:nvPr/>
        </p:nvSpPr>
        <p:spPr>
          <a:xfrm>
            <a:off x="4069856" y="2787251"/>
            <a:ext cx="434881" cy="740223"/>
          </a:xfrm>
          <a:custGeom>
            <a:avLst/>
            <a:gdLst/>
            <a:ahLst/>
            <a:cxnLst/>
            <a:rect l="l" t="t" r="r" b="b"/>
            <a:pathLst>
              <a:path w="434881" h="740223">
                <a:moveTo>
                  <a:pt x="0" y="0"/>
                </a:moveTo>
                <a:lnTo>
                  <a:pt x="434881" y="0"/>
                </a:lnTo>
                <a:lnTo>
                  <a:pt x="434881" y="740223"/>
                </a:lnTo>
                <a:lnTo>
                  <a:pt x="0" y="740223"/>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8" name="TextBox 17">
            <a:extLst>
              <a:ext uri="{FF2B5EF4-FFF2-40B4-BE49-F238E27FC236}">
                <a16:creationId xmlns:a16="http://schemas.microsoft.com/office/drawing/2014/main" id="{113F3242-64CF-3AB3-06ED-9DED2CA99060}"/>
              </a:ext>
            </a:extLst>
          </p:cNvPr>
          <p:cNvSpPr txBox="1"/>
          <p:nvPr/>
        </p:nvSpPr>
        <p:spPr>
          <a:xfrm>
            <a:off x="5877506" y="387248"/>
            <a:ext cx="1253644" cy="338554"/>
          </a:xfrm>
          <a:prstGeom prst="rect">
            <a:avLst/>
          </a:prstGeom>
          <a:solidFill>
            <a:schemeClr val="bg1"/>
          </a:solidFill>
        </p:spPr>
        <p:txBody>
          <a:bodyPr wrap="square" rtlCol="0">
            <a:spAutoFit/>
          </a:bodyPr>
          <a:lstStyle/>
          <a:p>
            <a:r>
              <a:rPr lang="en-US" sz="1600" dirty="0">
                <a:latin typeface="Comic Sans MS" panose="030F0902030302020204" pitchFamily="66" charset="0"/>
              </a:rPr>
              <a:t>Tair </a:t>
            </a:r>
            <a:r>
              <a:rPr lang="en-US" sz="1600" dirty="0" err="1">
                <a:solidFill>
                  <a:schemeClr val="accent5">
                    <a:lumMod val="60000"/>
                    <a:lumOff val="40000"/>
                  </a:schemeClr>
                </a:solidFill>
                <a:latin typeface="Comic Sans MS" panose="030F0902030302020204" pitchFamily="66" charset="0"/>
              </a:rPr>
              <a:t>seren</a:t>
            </a:r>
            <a:endParaRPr lang="en-US" sz="1600" dirty="0">
              <a:solidFill>
                <a:schemeClr val="accent5">
                  <a:lumMod val="60000"/>
                  <a:lumOff val="40000"/>
                </a:schemeClr>
              </a:solidFill>
              <a:latin typeface="Comic Sans MS" panose="030F0902030302020204" pitchFamily="66" charset="0"/>
            </a:endParaRPr>
          </a:p>
        </p:txBody>
      </p:sp>
      <p:sp>
        <p:nvSpPr>
          <p:cNvPr id="19" name="5-point Star 18">
            <a:extLst>
              <a:ext uri="{FF2B5EF4-FFF2-40B4-BE49-F238E27FC236}">
                <a16:creationId xmlns:a16="http://schemas.microsoft.com/office/drawing/2014/main" id="{592FE656-3437-DB83-AA56-C8E79CA38963}"/>
              </a:ext>
            </a:extLst>
          </p:cNvPr>
          <p:cNvSpPr/>
          <p:nvPr/>
        </p:nvSpPr>
        <p:spPr>
          <a:xfrm>
            <a:off x="8334731" y="296998"/>
            <a:ext cx="542337" cy="5146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5-point Star 19">
            <a:extLst>
              <a:ext uri="{FF2B5EF4-FFF2-40B4-BE49-F238E27FC236}">
                <a16:creationId xmlns:a16="http://schemas.microsoft.com/office/drawing/2014/main" id="{C1C640E4-A3CD-27D0-9B46-7E1270727BEE}"/>
              </a:ext>
            </a:extLst>
          </p:cNvPr>
          <p:cNvSpPr/>
          <p:nvPr/>
        </p:nvSpPr>
        <p:spPr>
          <a:xfrm>
            <a:off x="7721135" y="296998"/>
            <a:ext cx="542337" cy="5146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5-point Star 20">
            <a:extLst>
              <a:ext uri="{FF2B5EF4-FFF2-40B4-BE49-F238E27FC236}">
                <a16:creationId xmlns:a16="http://schemas.microsoft.com/office/drawing/2014/main" id="{C71D8DD6-28D1-77EF-FF40-6392C3000F37}"/>
              </a:ext>
            </a:extLst>
          </p:cNvPr>
          <p:cNvSpPr/>
          <p:nvPr/>
        </p:nvSpPr>
        <p:spPr>
          <a:xfrm>
            <a:off x="7131150" y="296998"/>
            <a:ext cx="542337" cy="51462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97185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Freeform 2">
            <a:extLst>
              <a:ext uri="{FF2B5EF4-FFF2-40B4-BE49-F238E27FC236}">
                <a16:creationId xmlns:a16="http://schemas.microsoft.com/office/drawing/2014/main" id="{593DED75-DD8F-367C-95C7-5602448F56CC}"/>
              </a:ext>
            </a:extLst>
          </p:cNvPr>
          <p:cNvSpPr/>
          <p:nvPr/>
        </p:nvSpPr>
        <p:spPr>
          <a:xfrm>
            <a:off x="0" y="0"/>
            <a:ext cx="9144000" cy="6858000"/>
          </a:xfrm>
          <a:custGeom>
            <a:avLst/>
            <a:gdLst/>
            <a:ahLst/>
            <a:cxnLst/>
            <a:rect l="l" t="t" r="r" b="b"/>
            <a:pathLst>
              <a:path w="11963848" h="11963848">
                <a:moveTo>
                  <a:pt x="0" y="0"/>
                </a:moveTo>
                <a:lnTo>
                  <a:pt x="11963848" y="0"/>
                </a:lnTo>
                <a:lnTo>
                  <a:pt x="11963848" y="11963848"/>
                </a:lnTo>
                <a:lnTo>
                  <a:pt x="0" y="11963848"/>
                </a:lnTo>
                <a:lnTo>
                  <a:pt x="0" y="0"/>
                </a:lnTo>
                <a:close/>
              </a:path>
            </a:pathLst>
          </a:custGeom>
          <a:blipFill>
            <a:blip r:embed="rId2">
              <a:alphaModFix amt="20000"/>
              <a:extLst>
                <a:ext uri="{96DAC541-7B7A-43D3-8B79-37D633B846F1}">
                  <asvg:svgBlip xmlns:asvg="http://schemas.microsoft.com/office/drawing/2016/SVG/main" r:embed="rId3"/>
                </a:ext>
              </a:extLst>
            </a:blip>
            <a:stretch>
              <a:fillRect/>
            </a:stretch>
          </a:blipFill>
        </p:spPr>
        <p:txBody>
          <a:bodyPr/>
          <a:lstStyle/>
          <a:p>
            <a:endParaRPr lang="en-US"/>
          </a:p>
        </p:txBody>
      </p:sp>
      <p:grpSp>
        <p:nvGrpSpPr>
          <p:cNvPr id="3" name="Group 13">
            <a:extLst>
              <a:ext uri="{FF2B5EF4-FFF2-40B4-BE49-F238E27FC236}">
                <a16:creationId xmlns:a16="http://schemas.microsoft.com/office/drawing/2014/main" id="{B6CA3F0E-D9C8-5811-B02E-6F3791EA7475}"/>
              </a:ext>
            </a:extLst>
          </p:cNvPr>
          <p:cNvGrpSpPr/>
          <p:nvPr/>
        </p:nvGrpSpPr>
        <p:grpSpPr>
          <a:xfrm rot="-5400000">
            <a:off x="6429483" y="797454"/>
            <a:ext cx="2157559" cy="2423332"/>
            <a:chOff x="0" y="0"/>
            <a:chExt cx="362023" cy="915239"/>
          </a:xfrm>
        </p:grpSpPr>
        <p:sp>
          <p:nvSpPr>
            <p:cNvPr id="4" name="Freeform 14">
              <a:extLst>
                <a:ext uri="{FF2B5EF4-FFF2-40B4-BE49-F238E27FC236}">
                  <a16:creationId xmlns:a16="http://schemas.microsoft.com/office/drawing/2014/main" id="{FC7CEFBB-189B-64B9-AFE7-EE7E7F661CC9}"/>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5" name="TextBox 15">
              <a:extLst>
                <a:ext uri="{FF2B5EF4-FFF2-40B4-BE49-F238E27FC236}">
                  <a16:creationId xmlns:a16="http://schemas.microsoft.com/office/drawing/2014/main" id="{66276947-63BA-1D8B-8DF4-D552DD22303E}"/>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7" name="Group 7"/>
          <p:cNvGrpSpPr/>
          <p:nvPr/>
        </p:nvGrpSpPr>
        <p:grpSpPr>
          <a:xfrm>
            <a:off x="5162130" y="3210250"/>
            <a:ext cx="1906892" cy="1410153"/>
            <a:chOff x="0" y="0"/>
            <a:chExt cx="317524" cy="757845"/>
          </a:xfrm>
        </p:grpSpPr>
        <p:sp>
          <p:nvSpPr>
            <p:cNvPr id="8" name="Freeform 8"/>
            <p:cNvSpPr/>
            <p:nvPr/>
          </p:nvSpPr>
          <p:spPr>
            <a:xfrm>
              <a:off x="0" y="0"/>
              <a:ext cx="317524" cy="757845"/>
            </a:xfrm>
            <a:custGeom>
              <a:avLst/>
              <a:gdLst/>
              <a:ahLst/>
              <a:cxnLst/>
              <a:rect l="l" t="t" r="r" b="b"/>
              <a:pathLst>
                <a:path w="317524" h="757845">
                  <a:moveTo>
                    <a:pt x="0" y="0"/>
                  </a:moveTo>
                  <a:lnTo>
                    <a:pt x="317524" y="0"/>
                  </a:lnTo>
                  <a:lnTo>
                    <a:pt x="317524" y="757845"/>
                  </a:lnTo>
                  <a:lnTo>
                    <a:pt x="0" y="757845"/>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9" name="TextBox 9"/>
            <p:cNvSpPr txBox="1"/>
            <p:nvPr/>
          </p:nvSpPr>
          <p:spPr>
            <a:xfrm>
              <a:off x="0" y="-28575"/>
              <a:ext cx="317524" cy="786420"/>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0" name="Group 10"/>
          <p:cNvGrpSpPr/>
          <p:nvPr/>
        </p:nvGrpSpPr>
        <p:grpSpPr>
          <a:xfrm rot="-5400000">
            <a:off x="1814769" y="2281911"/>
            <a:ext cx="1216945" cy="4118961"/>
            <a:chOff x="0" y="0"/>
            <a:chExt cx="362023" cy="915239"/>
          </a:xfrm>
        </p:grpSpPr>
        <p:sp>
          <p:nvSpPr>
            <p:cNvPr id="11" name="Freeform 11"/>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2" name="TextBox 12"/>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3" name="Group 13"/>
          <p:cNvGrpSpPr/>
          <p:nvPr/>
        </p:nvGrpSpPr>
        <p:grpSpPr>
          <a:xfrm rot="-5400000">
            <a:off x="2576481" y="629217"/>
            <a:ext cx="2113338" cy="2804025"/>
            <a:chOff x="0" y="0"/>
            <a:chExt cx="362023" cy="915239"/>
          </a:xfrm>
        </p:grpSpPr>
        <p:sp>
          <p:nvSpPr>
            <p:cNvPr id="14" name="Freeform 14"/>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5" name="TextBox 15"/>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6" name="Group 16"/>
          <p:cNvGrpSpPr/>
          <p:nvPr/>
        </p:nvGrpSpPr>
        <p:grpSpPr>
          <a:xfrm rot="-5400000">
            <a:off x="3270036" y="-2073288"/>
            <a:ext cx="542309" cy="5166120"/>
            <a:chOff x="0" y="0"/>
            <a:chExt cx="80156" cy="915239"/>
          </a:xfrm>
        </p:grpSpPr>
        <p:sp>
          <p:nvSpPr>
            <p:cNvPr id="17" name="Freeform 17"/>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p:cNvSpPr txBox="1"/>
          <p:nvPr/>
        </p:nvSpPr>
        <p:spPr>
          <a:xfrm>
            <a:off x="458832" y="301808"/>
            <a:ext cx="6192169" cy="374783"/>
          </a:xfrm>
          <a:prstGeom prst="rect">
            <a:avLst/>
          </a:prstGeom>
        </p:spPr>
        <p:txBody>
          <a:bodyPr lIns="0" tIns="0" rIns="0" bIns="0" rtlCol="0" anchor="t">
            <a:spAutoFit/>
          </a:bodyPr>
          <a:lstStyle/>
          <a:p>
            <a:pPr algn="ctr">
              <a:lnSpc>
                <a:spcPts val="3112"/>
              </a:lnSpc>
              <a:spcBef>
                <a:spcPct val="0"/>
              </a:spcBef>
            </a:pPr>
            <a:r>
              <a:rPr lang="en-US" sz="2222">
                <a:solidFill>
                  <a:srgbClr val="000000"/>
                </a:solidFill>
                <a:latin typeface="Comic Sans MS" panose="030F0902030302020204" pitchFamily="66" charset="0"/>
                <a:ea typeface="League Spartan"/>
                <a:cs typeface="League Spartan"/>
                <a:sym typeface="League Spartan"/>
              </a:rPr>
              <a:t>Mat Iaith- </a:t>
            </a:r>
            <a:r>
              <a:rPr lang="en-US" sz="2222" err="1">
                <a:solidFill>
                  <a:srgbClr val="000000"/>
                </a:solidFill>
                <a:latin typeface="Comic Sans MS" panose="030F0902030302020204" pitchFamily="66" charset="0"/>
                <a:ea typeface="League Spartan"/>
                <a:cs typeface="League Spartan"/>
                <a:sym typeface="League Spartan"/>
              </a:rPr>
              <a:t>Ysgrifennu</a:t>
            </a:r>
            <a:r>
              <a:rPr lang="en-US" sz="2222">
                <a:solidFill>
                  <a:srgbClr val="000000"/>
                </a:solidFill>
                <a:latin typeface="Chalkboard" panose="03050602040202020205" pitchFamily="66" charset="77"/>
                <a:ea typeface="League Spartan"/>
                <a:cs typeface="League Spartan"/>
                <a:sym typeface="League Spartan"/>
              </a:rPr>
              <a:t> </a:t>
            </a:r>
            <a:r>
              <a:rPr lang="en-US" sz="2222" err="1">
                <a:solidFill>
                  <a:srgbClr val="000000"/>
                </a:solidFill>
                <a:latin typeface="Chalkboard" panose="03050602040202020205" pitchFamily="66" charset="77"/>
                <a:ea typeface="League Spartan"/>
                <a:cs typeface="League Spartan"/>
                <a:sym typeface="League Spartan"/>
              </a:rPr>
              <a:t>Hysbyseb</a:t>
            </a:r>
            <a:endParaRPr lang="en-US" sz="2222">
              <a:solidFill>
                <a:srgbClr val="000000"/>
              </a:solidFill>
              <a:latin typeface="Comic Sans MS" panose="030F0902030302020204" pitchFamily="66" charset="0"/>
              <a:ea typeface="League Spartan"/>
              <a:cs typeface="League Spartan"/>
              <a:sym typeface="League Spartan"/>
            </a:endParaRPr>
          </a:p>
        </p:txBody>
      </p:sp>
      <p:sp>
        <p:nvSpPr>
          <p:cNvPr id="23" name="TextBox 22">
            <a:extLst>
              <a:ext uri="{FF2B5EF4-FFF2-40B4-BE49-F238E27FC236}">
                <a16:creationId xmlns:a16="http://schemas.microsoft.com/office/drawing/2014/main" id="{BBC81F98-B952-D36B-D2C1-322557D96B2D}"/>
              </a:ext>
            </a:extLst>
          </p:cNvPr>
          <p:cNvSpPr txBox="1"/>
          <p:nvPr/>
        </p:nvSpPr>
        <p:spPr>
          <a:xfrm>
            <a:off x="890428" y="3869738"/>
            <a:ext cx="3720894" cy="923330"/>
          </a:xfrm>
          <a:prstGeom prst="rect">
            <a:avLst/>
          </a:prstGeom>
          <a:noFill/>
        </p:spPr>
        <p:txBody>
          <a:bodyPr wrap="square">
            <a:spAutoFit/>
          </a:bodyPr>
          <a:lstStyle/>
          <a:p>
            <a:r>
              <a:rPr lang="en-US">
                <a:latin typeface="Comic Sans MS" panose="030F0902030302020204" pitchFamily="66" charset="0"/>
                <a:ea typeface="Bryndan Write"/>
                <a:cs typeface="Bryndan Write"/>
                <a:sym typeface="Bryndan Write"/>
              </a:rPr>
              <a:t>Mae un </a:t>
            </a:r>
            <a:r>
              <a:rPr lang="en-US" err="1">
                <a:latin typeface="Comic Sans MS" panose="030F0902030302020204" pitchFamily="66" charset="0"/>
                <a:ea typeface="Bryndan Write"/>
                <a:cs typeface="Bryndan Write"/>
                <a:sym typeface="Bryndan Write"/>
              </a:rPr>
              <a:t>garej</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a:p>
            <a:r>
              <a:rPr lang="en-US">
                <a:latin typeface="Comic Sans MS" panose="030F0902030302020204" pitchFamily="66" charset="0"/>
                <a:ea typeface="Bryndan Write"/>
                <a:cs typeface="Bryndan Write"/>
                <a:sym typeface="Bryndan Write"/>
              </a:rPr>
              <a:t>Mae </a:t>
            </a:r>
            <a:r>
              <a:rPr lang="en-US" err="1">
                <a:latin typeface="Comic Sans MS" panose="030F0902030302020204" pitchFamily="66" charset="0"/>
                <a:ea typeface="Bryndan Write"/>
                <a:cs typeface="Bryndan Write"/>
                <a:sym typeface="Bryndan Write"/>
              </a:rPr>
              <a:t>dwy</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lolfa</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a:p>
            <a:r>
              <a:rPr lang="en-US">
                <a:latin typeface="Comic Sans MS" panose="030F0902030302020204" pitchFamily="66" charset="0"/>
                <a:ea typeface="Bryndan Write"/>
                <a:cs typeface="Bryndan Write"/>
                <a:sym typeface="Bryndan Write"/>
              </a:rPr>
              <a:t>Mae </a:t>
            </a:r>
            <a:r>
              <a:rPr lang="en-US" err="1">
                <a:latin typeface="Comic Sans MS" panose="030F0902030302020204" pitchFamily="66" charset="0"/>
                <a:ea typeface="Bryndan Write"/>
                <a:cs typeface="Bryndan Write"/>
                <a:sym typeface="Bryndan Write"/>
              </a:rPr>
              <a:t>tair</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ystafell</a:t>
            </a:r>
            <a:r>
              <a:rPr lang="en-US">
                <a:latin typeface="Comic Sans MS" panose="030F0902030302020204" pitchFamily="66" charset="0"/>
                <a:ea typeface="Bryndan Write"/>
                <a:cs typeface="Bryndan Write"/>
                <a:sym typeface="Bryndan Write"/>
              </a:rPr>
              <a:t> </a:t>
            </a:r>
            <a:r>
              <a:rPr lang="en-US" err="1">
                <a:latin typeface="Comic Sans MS" panose="030F0902030302020204" pitchFamily="66" charset="0"/>
                <a:ea typeface="Bryndan Write"/>
                <a:cs typeface="Bryndan Write"/>
                <a:sym typeface="Bryndan Write"/>
              </a:rPr>
              <a:t>wely</a:t>
            </a:r>
            <a:r>
              <a:rPr lang="en-US">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F367834C-06B3-4C93-9B56-4BEAE830E648}"/>
              </a:ext>
            </a:extLst>
          </p:cNvPr>
          <p:cNvSpPr txBox="1"/>
          <p:nvPr/>
        </p:nvSpPr>
        <p:spPr>
          <a:xfrm>
            <a:off x="5172530" y="3235408"/>
            <a:ext cx="1906891" cy="1384995"/>
          </a:xfrm>
          <a:prstGeom prst="rect">
            <a:avLst/>
          </a:prstGeom>
          <a:noFill/>
        </p:spPr>
        <p:txBody>
          <a:bodyPr wrap="square">
            <a:spAutoFit/>
          </a:bodyPr>
          <a:lstStyle/>
          <a:p>
            <a:r>
              <a:rPr lang="en-US" sz="1400" err="1">
                <a:solidFill>
                  <a:schemeClr val="accent5">
                    <a:lumMod val="40000"/>
                    <a:lumOff val="60000"/>
                  </a:schemeClr>
                </a:solidFill>
                <a:latin typeface="Comic Sans MS" panose="030F0902030302020204" pitchFamily="66" charset="0"/>
              </a:rPr>
              <a:t>cegin</a:t>
            </a:r>
            <a:endParaRPr lang="en-US" sz="1400">
              <a:solidFill>
                <a:schemeClr val="accent5">
                  <a:lumMod val="40000"/>
                  <a:lumOff val="60000"/>
                </a:schemeClr>
              </a:solidFill>
              <a:latin typeface="Comic Sans MS" panose="030F0902030302020204" pitchFamily="66" charset="0"/>
            </a:endParaRPr>
          </a:p>
          <a:p>
            <a:r>
              <a:rPr lang="en-US" sz="1400" err="1">
                <a:solidFill>
                  <a:schemeClr val="accent5">
                    <a:lumMod val="40000"/>
                    <a:lumOff val="60000"/>
                  </a:schemeClr>
                </a:solidFill>
                <a:latin typeface="Comic Sans MS" panose="030F0902030302020204" pitchFamily="66" charset="0"/>
              </a:rPr>
              <a:t>ystafell</a:t>
            </a:r>
            <a:r>
              <a:rPr lang="en-US" sz="1400">
                <a:solidFill>
                  <a:schemeClr val="accent5">
                    <a:lumMod val="40000"/>
                    <a:lumOff val="60000"/>
                  </a:schemeClr>
                </a:solidFill>
                <a:latin typeface="Comic Sans MS" panose="030F0902030302020204" pitchFamily="66" charset="0"/>
              </a:rPr>
              <a:t> </a:t>
            </a:r>
            <a:r>
              <a:rPr lang="en-US" sz="1400" err="1">
                <a:solidFill>
                  <a:schemeClr val="accent5">
                    <a:lumMod val="40000"/>
                    <a:lumOff val="60000"/>
                  </a:schemeClr>
                </a:solidFill>
                <a:latin typeface="Comic Sans MS" panose="030F0902030302020204" pitchFamily="66" charset="0"/>
              </a:rPr>
              <a:t>wely</a:t>
            </a:r>
            <a:endParaRPr lang="en-US" sz="1400">
              <a:solidFill>
                <a:schemeClr val="accent5">
                  <a:lumMod val="40000"/>
                  <a:lumOff val="60000"/>
                </a:schemeClr>
              </a:solidFill>
              <a:latin typeface="Comic Sans MS" panose="030F0902030302020204" pitchFamily="66" charset="0"/>
            </a:endParaRPr>
          </a:p>
          <a:p>
            <a:r>
              <a:rPr lang="en-US" sz="1400" err="1">
                <a:solidFill>
                  <a:schemeClr val="accent5">
                    <a:lumMod val="40000"/>
                    <a:lumOff val="60000"/>
                  </a:schemeClr>
                </a:solidFill>
                <a:latin typeface="Comic Sans MS" panose="030F0902030302020204" pitchFamily="66" charset="0"/>
              </a:rPr>
              <a:t>ystafell</a:t>
            </a:r>
            <a:r>
              <a:rPr lang="en-US" sz="1400">
                <a:solidFill>
                  <a:schemeClr val="accent5">
                    <a:lumMod val="40000"/>
                    <a:lumOff val="60000"/>
                  </a:schemeClr>
                </a:solidFill>
                <a:latin typeface="Comic Sans MS" panose="030F0902030302020204" pitchFamily="66" charset="0"/>
              </a:rPr>
              <a:t> </a:t>
            </a:r>
            <a:r>
              <a:rPr lang="en-US" sz="1400" err="1">
                <a:solidFill>
                  <a:schemeClr val="accent5">
                    <a:lumMod val="40000"/>
                    <a:lumOff val="60000"/>
                  </a:schemeClr>
                </a:solidFill>
                <a:latin typeface="Comic Sans MS" panose="030F0902030302020204" pitchFamily="66" charset="0"/>
              </a:rPr>
              <a:t>fwyta</a:t>
            </a:r>
            <a:endParaRPr lang="en-US" sz="1400">
              <a:solidFill>
                <a:schemeClr val="accent5">
                  <a:lumMod val="40000"/>
                  <a:lumOff val="60000"/>
                </a:schemeClr>
              </a:solidFill>
              <a:latin typeface="Comic Sans MS" panose="030F0902030302020204" pitchFamily="66" charset="0"/>
            </a:endParaRPr>
          </a:p>
          <a:p>
            <a:r>
              <a:rPr lang="en-US" sz="1400" err="1">
                <a:solidFill>
                  <a:schemeClr val="accent5">
                    <a:lumMod val="40000"/>
                    <a:lumOff val="60000"/>
                  </a:schemeClr>
                </a:solidFill>
                <a:latin typeface="Comic Sans MS" panose="030F0902030302020204" pitchFamily="66" charset="0"/>
              </a:rPr>
              <a:t>ystafell</a:t>
            </a:r>
            <a:r>
              <a:rPr lang="en-US" sz="1400">
                <a:solidFill>
                  <a:schemeClr val="accent5">
                    <a:lumMod val="40000"/>
                    <a:lumOff val="60000"/>
                  </a:schemeClr>
                </a:solidFill>
                <a:latin typeface="Comic Sans MS" panose="030F0902030302020204" pitchFamily="66" charset="0"/>
              </a:rPr>
              <a:t> </a:t>
            </a:r>
            <a:r>
              <a:rPr lang="en-US" sz="1400" err="1">
                <a:solidFill>
                  <a:schemeClr val="accent5">
                    <a:lumMod val="40000"/>
                    <a:lumOff val="60000"/>
                  </a:schemeClr>
                </a:solidFill>
                <a:latin typeface="Comic Sans MS" panose="030F0902030302020204" pitchFamily="66" charset="0"/>
              </a:rPr>
              <a:t>ymolchi</a:t>
            </a:r>
            <a:endParaRPr lang="en-US" sz="1400">
              <a:solidFill>
                <a:schemeClr val="accent5">
                  <a:lumMod val="40000"/>
                  <a:lumOff val="60000"/>
                </a:schemeClr>
              </a:solidFill>
              <a:latin typeface="Comic Sans MS" panose="030F0902030302020204" pitchFamily="66" charset="0"/>
            </a:endParaRPr>
          </a:p>
          <a:p>
            <a:r>
              <a:rPr lang="en-US" sz="1400" err="1">
                <a:solidFill>
                  <a:schemeClr val="accent5">
                    <a:lumMod val="40000"/>
                    <a:lumOff val="60000"/>
                  </a:schemeClr>
                </a:solidFill>
                <a:latin typeface="Comic Sans MS" panose="030F0902030302020204" pitchFamily="66" charset="0"/>
              </a:rPr>
              <a:t>lolfa</a:t>
            </a:r>
            <a:endParaRPr lang="en-GB" sz="1400">
              <a:solidFill>
                <a:schemeClr val="accent1">
                  <a:lumMod val="60000"/>
                  <a:lumOff val="40000"/>
                </a:schemeClr>
              </a:solidFill>
              <a:latin typeface="Comic Sans MS" panose="030F0902030302020204" pitchFamily="66" charset="0"/>
            </a:endParaRPr>
          </a:p>
          <a:p>
            <a:r>
              <a:rPr lang="en-US" sz="1400" err="1">
                <a:solidFill>
                  <a:schemeClr val="accent1">
                    <a:lumMod val="60000"/>
                    <a:lumOff val="40000"/>
                  </a:schemeClr>
                </a:solidFill>
                <a:latin typeface="Comic Sans MS" panose="030F0902030302020204" pitchFamily="66" charset="0"/>
              </a:rPr>
              <a:t>garej</a:t>
            </a:r>
            <a:endParaRPr lang="en-US" sz="1400">
              <a:solidFill>
                <a:schemeClr val="accent1">
                  <a:lumMod val="60000"/>
                  <a:lumOff val="40000"/>
                </a:schemeClr>
              </a:solidFill>
              <a:latin typeface="Comic Sans MS" panose="030F0902030302020204" pitchFamily="66" charset="0"/>
            </a:endParaRPr>
          </a:p>
        </p:txBody>
      </p:sp>
      <p:sp>
        <p:nvSpPr>
          <p:cNvPr id="26" name="Freeform 8">
            <a:extLst>
              <a:ext uri="{FF2B5EF4-FFF2-40B4-BE49-F238E27FC236}">
                <a16:creationId xmlns:a16="http://schemas.microsoft.com/office/drawing/2014/main" id="{397E7554-17BD-1C5D-5851-7789C0FD9F99}"/>
              </a:ext>
            </a:extLst>
          </p:cNvPr>
          <p:cNvSpPr/>
          <p:nvPr/>
        </p:nvSpPr>
        <p:spPr>
          <a:xfrm>
            <a:off x="4572000" y="4793070"/>
            <a:ext cx="4214305" cy="1919147"/>
          </a:xfrm>
          <a:custGeom>
            <a:avLst/>
            <a:gdLst/>
            <a:ahLst/>
            <a:cxnLst/>
            <a:rect l="l" t="t" r="r" b="b"/>
            <a:pathLst>
              <a:path w="317524" h="757845">
                <a:moveTo>
                  <a:pt x="0" y="0"/>
                </a:moveTo>
                <a:lnTo>
                  <a:pt x="317524" y="0"/>
                </a:lnTo>
                <a:lnTo>
                  <a:pt x="317524" y="757845"/>
                </a:lnTo>
                <a:lnTo>
                  <a:pt x="0" y="757845"/>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grpSp>
        <p:nvGrpSpPr>
          <p:cNvPr id="20" name="Group 10">
            <a:extLst>
              <a:ext uri="{FF2B5EF4-FFF2-40B4-BE49-F238E27FC236}">
                <a16:creationId xmlns:a16="http://schemas.microsoft.com/office/drawing/2014/main" id="{B02E59E1-F4E1-994F-6187-05EF1FB83777}"/>
              </a:ext>
            </a:extLst>
          </p:cNvPr>
          <p:cNvGrpSpPr/>
          <p:nvPr/>
        </p:nvGrpSpPr>
        <p:grpSpPr>
          <a:xfrm rot="-5400000">
            <a:off x="4596241" y="1496231"/>
            <a:ext cx="2139276" cy="1007497"/>
            <a:chOff x="0" y="0"/>
            <a:chExt cx="362023" cy="915239"/>
          </a:xfrm>
        </p:grpSpPr>
        <p:sp>
          <p:nvSpPr>
            <p:cNvPr id="22" name="Freeform 11">
              <a:extLst>
                <a:ext uri="{FF2B5EF4-FFF2-40B4-BE49-F238E27FC236}">
                  <a16:creationId xmlns:a16="http://schemas.microsoft.com/office/drawing/2014/main" id="{37A12887-863F-DF15-8279-02983A9F9CC4}"/>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24" name="TextBox 12">
              <a:extLst>
                <a:ext uri="{FF2B5EF4-FFF2-40B4-BE49-F238E27FC236}">
                  <a16:creationId xmlns:a16="http://schemas.microsoft.com/office/drawing/2014/main" id="{F32D98C5-3DDB-BCB0-89FB-53DF195E3C7B}"/>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1" name="TextBox 30">
            <a:extLst>
              <a:ext uri="{FF2B5EF4-FFF2-40B4-BE49-F238E27FC236}">
                <a16:creationId xmlns:a16="http://schemas.microsoft.com/office/drawing/2014/main" id="{B94BA57B-19B4-C47F-90DD-E9DE35A9DDAF}"/>
              </a:ext>
            </a:extLst>
          </p:cNvPr>
          <p:cNvSpPr txBox="1"/>
          <p:nvPr/>
        </p:nvSpPr>
        <p:spPr>
          <a:xfrm>
            <a:off x="6390470" y="1141742"/>
            <a:ext cx="2498993" cy="1569660"/>
          </a:xfrm>
          <a:prstGeom prst="rect">
            <a:avLst/>
          </a:prstGeom>
          <a:noFill/>
        </p:spPr>
        <p:txBody>
          <a:bodyPr wrap="square">
            <a:spAutoFit/>
          </a:bodyPr>
          <a:lstStyle/>
          <a:p>
            <a:r>
              <a:rPr lang="en-GB" sz="1600" kern="100" err="1">
                <a:latin typeface="Comic Sans MS" panose="030F0902030302020204" pitchFamily="66" charset="0"/>
                <a:ea typeface="Aptos" panose="020B0004020202020204" pitchFamily="34" charset="0"/>
                <a:cs typeface="Times New Roman" panose="02020603050405020304" pitchFamily="18" charset="0"/>
              </a:rPr>
              <a:t>yn</a:t>
            </a:r>
            <a:r>
              <a:rPr lang="en-GB" sz="1600" kern="100">
                <a:latin typeface="Comic Sans MS" panose="030F0902030302020204" pitchFamily="66" charset="0"/>
                <a:ea typeface="Aptos" panose="020B0004020202020204" pitchFamily="34" charset="0"/>
                <a:cs typeface="Times New Roman" panose="02020603050405020304" pitchFamily="18" charset="0"/>
              </a:rPr>
              <a:t> </a:t>
            </a:r>
            <a:r>
              <a:rPr lang="en-GB" sz="1600" kern="100" err="1">
                <a:latin typeface="Comic Sans MS" panose="030F0902030302020204" pitchFamily="66" charset="0"/>
                <a:ea typeface="Aptos" panose="020B0004020202020204" pitchFamily="34" charset="0"/>
                <a:cs typeface="Times New Roman" panose="02020603050405020304" pitchFamily="18" charset="0"/>
              </a:rPr>
              <a:t>Aberdaugleddau</a:t>
            </a:r>
            <a:endParaRPr lang="en-GB" sz="1600" kern="100">
              <a:latin typeface="Comic Sans MS" panose="030F0902030302020204" pitchFamily="66" charset="0"/>
              <a:ea typeface="Aptos" panose="020B0004020202020204" pitchFamily="34" charset="0"/>
              <a:cs typeface="Times New Roman" panose="02020603050405020304" pitchFamily="18" charset="0"/>
            </a:endParaRPr>
          </a:p>
          <a:p>
            <a:r>
              <a:rPr lang="en-GB" sz="1600" kern="100" err="1">
                <a:latin typeface="Comic Sans MS" panose="030F0902030302020204" pitchFamily="66" charset="0"/>
                <a:cs typeface="Times New Roman" panose="02020603050405020304" pitchFamily="18" charset="0"/>
              </a:rPr>
              <a:t>yn</a:t>
            </a:r>
            <a:r>
              <a:rPr lang="en-GB" sz="1600" kern="100">
                <a:latin typeface="Comic Sans MS" panose="030F0902030302020204" pitchFamily="66" charset="0"/>
                <a:cs typeface="Times New Roman" panose="02020603050405020304" pitchFamily="18" charset="0"/>
              </a:rPr>
              <a:t> </a:t>
            </a:r>
            <a:r>
              <a:rPr lang="en-GB" sz="1600" kern="100" err="1">
                <a:latin typeface="Comic Sans MS" panose="030F0902030302020204" pitchFamily="66" charset="0"/>
                <a:cs typeface="Times New Roman" panose="02020603050405020304" pitchFamily="18" charset="0"/>
              </a:rPr>
              <a:t>Hwlffordd</a:t>
            </a:r>
            <a:endParaRPr lang="en-GB" sz="1600" kern="100">
              <a:latin typeface="Comic Sans MS" panose="030F0902030302020204" pitchFamily="66" charset="0"/>
              <a:cs typeface="Times New Roman" panose="02020603050405020304" pitchFamily="18" charset="0"/>
            </a:endParaRPr>
          </a:p>
          <a:p>
            <a:r>
              <a:rPr lang="en-GB" sz="1600" kern="100" err="1">
                <a:latin typeface="Comic Sans MS" panose="030F0902030302020204" pitchFamily="66" charset="0"/>
                <a:cs typeface="Times New Roman" panose="02020603050405020304" pitchFamily="18" charset="0"/>
              </a:rPr>
              <a:t>yn</a:t>
            </a:r>
            <a:r>
              <a:rPr lang="en-GB" sz="1600" kern="100">
                <a:latin typeface="Comic Sans MS" panose="030F0902030302020204" pitchFamily="66" charset="0"/>
                <a:cs typeface="Times New Roman" panose="02020603050405020304" pitchFamily="18" charset="0"/>
              </a:rPr>
              <a:t> </a:t>
            </a:r>
            <a:r>
              <a:rPr lang="en-GB" sz="1600" kern="100" err="1">
                <a:latin typeface="Comic Sans MS" panose="030F0902030302020204" pitchFamily="66" charset="0"/>
                <a:cs typeface="Times New Roman" panose="02020603050405020304" pitchFamily="18" charset="0"/>
              </a:rPr>
              <a:t>Arberth</a:t>
            </a:r>
            <a:endParaRPr lang="en-GB" sz="1600" kern="100">
              <a:latin typeface="Comic Sans MS" panose="030F0902030302020204" pitchFamily="66" charset="0"/>
              <a:cs typeface="Times New Roman" panose="02020603050405020304" pitchFamily="18" charset="0"/>
            </a:endParaRPr>
          </a:p>
          <a:p>
            <a:r>
              <a:rPr lang="en-GB" sz="1600" kern="100" err="1">
                <a:solidFill>
                  <a:srgbClr val="FF0000"/>
                </a:solidFill>
                <a:latin typeface="Comic Sans MS" panose="030F0902030302020204" pitchFamily="66" charset="0"/>
                <a:cs typeface="Times New Roman" panose="02020603050405020304" pitchFamily="18" charset="0"/>
              </a:rPr>
              <a:t>yn</a:t>
            </a:r>
            <a:r>
              <a:rPr lang="en-GB" sz="1600" kern="100">
                <a:solidFill>
                  <a:srgbClr val="FF0000"/>
                </a:solidFill>
                <a:latin typeface="Comic Sans MS" panose="030F0902030302020204" pitchFamily="66" charset="0"/>
                <a:cs typeface="Times New Roman" panose="02020603050405020304" pitchFamily="18" charset="0"/>
              </a:rPr>
              <a:t> </a:t>
            </a:r>
            <a:r>
              <a:rPr lang="en-GB" sz="1600" kern="100" err="1">
                <a:solidFill>
                  <a:srgbClr val="FF0000"/>
                </a:solidFill>
                <a:latin typeface="Comic Sans MS" panose="030F0902030302020204" pitchFamily="66" charset="0"/>
                <a:cs typeface="Times New Roman" panose="02020603050405020304" pitchFamily="18" charset="0"/>
              </a:rPr>
              <a:t>N</a:t>
            </a:r>
            <a:r>
              <a:rPr lang="en-GB" sz="1600" kern="100" err="1">
                <a:latin typeface="Comic Sans MS" panose="030F0902030302020204" pitchFamily="66" charset="0"/>
                <a:cs typeface="Times New Roman" panose="02020603050405020304" pitchFamily="18" charset="0"/>
              </a:rPr>
              <a:t>inbych</a:t>
            </a:r>
            <a:r>
              <a:rPr lang="en-GB" sz="1600" kern="100">
                <a:latin typeface="Comic Sans MS" panose="030F0902030302020204" pitchFamily="66" charset="0"/>
                <a:cs typeface="Times New Roman" panose="02020603050405020304" pitchFamily="18" charset="0"/>
              </a:rPr>
              <a:t>-Y-</a:t>
            </a:r>
            <a:r>
              <a:rPr lang="en-GB" sz="1600" kern="100" err="1">
                <a:latin typeface="Comic Sans MS" panose="030F0902030302020204" pitchFamily="66" charset="0"/>
                <a:cs typeface="Times New Roman" panose="02020603050405020304" pitchFamily="18" charset="0"/>
              </a:rPr>
              <a:t>Pysgod</a:t>
            </a:r>
            <a:endParaRPr lang="en-GB" sz="1600" kern="100">
              <a:latin typeface="Comic Sans MS" panose="030F0902030302020204" pitchFamily="66" charset="0"/>
              <a:cs typeface="Times New Roman" panose="02020603050405020304" pitchFamily="18" charset="0"/>
            </a:endParaRPr>
          </a:p>
          <a:p>
            <a:pPr lvl="0" defTabSz="914400">
              <a:defRPr/>
            </a:pPr>
            <a:r>
              <a:rPr lang="en-GB" sz="1600" kern="100" err="1">
                <a:solidFill>
                  <a:srgbClr val="FF0000"/>
                </a:solidFill>
                <a:latin typeface="Comic Sans MS" panose="030F0902030302020204" pitchFamily="66" charset="0"/>
                <a:cs typeface="Times New Roman" panose="02020603050405020304" pitchFamily="18" charset="0"/>
              </a:rPr>
              <a:t>yn</a:t>
            </a:r>
            <a:r>
              <a:rPr lang="en-GB" sz="1600" kern="100">
                <a:solidFill>
                  <a:srgbClr val="FF0000"/>
                </a:solidFill>
                <a:latin typeface="Comic Sans MS" panose="030F0902030302020204" pitchFamily="66" charset="0"/>
                <a:cs typeface="Times New Roman" panose="02020603050405020304" pitchFamily="18" charset="0"/>
              </a:rPr>
              <a:t> N</a:t>
            </a:r>
            <a:r>
              <a:rPr lang="en-GB" sz="1600" kern="100">
                <a:latin typeface="Comic Sans MS" panose="030F0902030302020204" pitchFamily="66" charset="0"/>
                <a:cs typeface="Times New Roman" panose="02020603050405020304" pitchFamily="18" charset="0"/>
              </a:rPr>
              <a:t>oc </a:t>
            </a:r>
            <a:r>
              <a:rPr lang="en-GB" sz="1600" kern="100" err="1">
                <a:latin typeface="Comic Sans MS" panose="030F0902030302020204" pitchFamily="66" charset="0"/>
                <a:cs typeface="Times New Roman" panose="02020603050405020304" pitchFamily="18" charset="0"/>
              </a:rPr>
              <a:t>Penfro</a:t>
            </a:r>
            <a:endParaRPr lang="en-GB" sz="1600" kern="100">
              <a:latin typeface="Comic Sans MS" panose="030F0902030302020204" pitchFamily="66" charset="0"/>
              <a:cs typeface="Times New Roman" panose="02020603050405020304" pitchFamily="18" charset="0"/>
            </a:endParaRPr>
          </a:p>
          <a:p>
            <a:r>
              <a:rPr lang="en-GB" sz="1600" kern="100" err="1">
                <a:solidFill>
                  <a:srgbClr val="FF0000"/>
                </a:solidFill>
                <a:latin typeface="Comic Sans MS" panose="030F0902030302020204" pitchFamily="66" charset="0"/>
                <a:cs typeface="Times New Roman" panose="02020603050405020304" pitchFamily="18" charset="0"/>
              </a:rPr>
              <a:t>ym</a:t>
            </a:r>
            <a:r>
              <a:rPr lang="en-GB" sz="1600" kern="100">
                <a:solidFill>
                  <a:srgbClr val="FF0000"/>
                </a:solidFill>
                <a:latin typeface="Comic Sans MS" panose="030F0902030302020204" pitchFamily="66" charset="0"/>
                <a:cs typeface="Times New Roman" panose="02020603050405020304" pitchFamily="18" charset="0"/>
              </a:rPr>
              <a:t> </a:t>
            </a:r>
            <a:r>
              <a:rPr lang="en-GB" sz="1600" kern="100" err="1">
                <a:solidFill>
                  <a:srgbClr val="FF0000"/>
                </a:solidFill>
                <a:latin typeface="Comic Sans MS" panose="030F0902030302020204" pitchFamily="66" charset="0"/>
                <a:cs typeface="Times New Roman" panose="02020603050405020304" pitchFamily="18" charset="0"/>
              </a:rPr>
              <a:t>M</a:t>
            </a:r>
            <a:r>
              <a:rPr lang="en-GB" sz="1600" kern="100" err="1">
                <a:latin typeface="Comic Sans MS" panose="030F0902030302020204" pitchFamily="66" charset="0"/>
                <a:cs typeface="Times New Roman" panose="02020603050405020304" pitchFamily="18" charset="0"/>
              </a:rPr>
              <a:t>henfro</a:t>
            </a:r>
            <a:endParaRPr lang="en-US" sz="1400">
              <a:latin typeface="Comic Sans MS" panose="030F0902030302020204" pitchFamily="66" charset="0"/>
            </a:endParaRPr>
          </a:p>
        </p:txBody>
      </p:sp>
      <p:sp>
        <p:nvSpPr>
          <p:cNvPr id="28" name="TextBox 27">
            <a:extLst>
              <a:ext uri="{FF2B5EF4-FFF2-40B4-BE49-F238E27FC236}">
                <a16:creationId xmlns:a16="http://schemas.microsoft.com/office/drawing/2014/main" id="{5C14E188-DDA1-C118-FFAB-483645E91E67}"/>
              </a:ext>
            </a:extLst>
          </p:cNvPr>
          <p:cNvSpPr txBox="1"/>
          <p:nvPr/>
        </p:nvSpPr>
        <p:spPr>
          <a:xfrm>
            <a:off x="5135929" y="1480035"/>
            <a:ext cx="4572000" cy="389145"/>
          </a:xfrm>
          <a:prstGeom prst="rect">
            <a:avLst/>
          </a:prstGeom>
          <a:noFill/>
        </p:spPr>
        <p:txBody>
          <a:bodyPr wrap="square">
            <a:spAutoFit/>
          </a:bodyPr>
          <a:lstStyle/>
          <a:p>
            <a:pPr algn="l">
              <a:lnSpc>
                <a:spcPct val="115000"/>
              </a:lnSpc>
              <a:spcAft>
                <a:spcPts val="800"/>
              </a:spcAft>
              <a:buNone/>
            </a:pPr>
            <a:r>
              <a:rPr lang="en-GB" sz="1800" b="0" kern="100" err="1">
                <a:solidFill>
                  <a:schemeClr val="tx1"/>
                </a:solidFill>
                <a:effectLst/>
                <a:latin typeface="Comic Sans MS" panose="030F0902030302020204" pitchFamily="66" charset="0"/>
              </a:rPr>
              <a:t>Mae’r</a:t>
            </a:r>
            <a:r>
              <a:rPr lang="en-GB" sz="1800" b="0" kern="100">
                <a:solidFill>
                  <a:schemeClr val="tx1"/>
                </a:solidFill>
                <a:effectLst/>
                <a:latin typeface="Comic Sans MS" panose="030F0902030302020204" pitchFamily="66" charset="0"/>
              </a:rPr>
              <a:t> </a:t>
            </a:r>
            <a:r>
              <a:rPr lang="en-US" sz="1800" b="0" u="none" err="1">
                <a:solidFill>
                  <a:schemeClr val="tx1"/>
                </a:solidFill>
                <a:latin typeface="Comic Sans MS" panose="030F0902030302020204" pitchFamily="66" charset="0"/>
                <a:sym typeface="Barlow SemiCondensed Semi-Bold"/>
              </a:rPr>
              <a:t>tŷ</a:t>
            </a:r>
            <a:endParaRPr lang="en-GB" sz="1800" b="0" kern="100">
              <a:solidFill>
                <a:schemeClr val="tx1"/>
              </a:solidFill>
              <a:effectLst/>
              <a:latin typeface="Comic Sans MS" panose="030F0902030302020204" pitchFamily="66" charset="0"/>
              <a:cs typeface="Times New Roman" panose="02020603050405020304" pitchFamily="18" charset="0"/>
            </a:endParaRPr>
          </a:p>
        </p:txBody>
      </p:sp>
      <p:grpSp>
        <p:nvGrpSpPr>
          <p:cNvPr id="29" name="Group 10">
            <a:extLst>
              <a:ext uri="{FF2B5EF4-FFF2-40B4-BE49-F238E27FC236}">
                <a16:creationId xmlns:a16="http://schemas.microsoft.com/office/drawing/2014/main" id="{9EAB9690-25A8-170A-1683-354F74943AD9}"/>
              </a:ext>
            </a:extLst>
          </p:cNvPr>
          <p:cNvGrpSpPr/>
          <p:nvPr/>
        </p:nvGrpSpPr>
        <p:grpSpPr>
          <a:xfrm rot="-5400000">
            <a:off x="220530" y="1235786"/>
            <a:ext cx="2139276" cy="1564950"/>
            <a:chOff x="0" y="0"/>
            <a:chExt cx="362023" cy="915239"/>
          </a:xfrm>
        </p:grpSpPr>
        <p:sp>
          <p:nvSpPr>
            <p:cNvPr id="30" name="Freeform 11">
              <a:extLst>
                <a:ext uri="{FF2B5EF4-FFF2-40B4-BE49-F238E27FC236}">
                  <a16:creationId xmlns:a16="http://schemas.microsoft.com/office/drawing/2014/main" id="{548E493E-237D-1584-3E8E-4FABAE3F6513}"/>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32" name="TextBox 12">
              <a:extLst>
                <a:ext uri="{FF2B5EF4-FFF2-40B4-BE49-F238E27FC236}">
                  <a16:creationId xmlns:a16="http://schemas.microsoft.com/office/drawing/2014/main" id="{07232F24-D860-BDEB-1347-DF6639E2988C}"/>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4" name="TextBox 33">
            <a:extLst>
              <a:ext uri="{FF2B5EF4-FFF2-40B4-BE49-F238E27FC236}">
                <a16:creationId xmlns:a16="http://schemas.microsoft.com/office/drawing/2014/main" id="{0FAD6ACE-C04A-6636-3E60-169B8160C6F3}"/>
              </a:ext>
            </a:extLst>
          </p:cNvPr>
          <p:cNvSpPr txBox="1"/>
          <p:nvPr/>
        </p:nvSpPr>
        <p:spPr>
          <a:xfrm>
            <a:off x="475678" y="1605840"/>
            <a:ext cx="4572000" cy="389145"/>
          </a:xfrm>
          <a:prstGeom prst="rect">
            <a:avLst/>
          </a:prstGeom>
          <a:noFill/>
        </p:spPr>
        <p:txBody>
          <a:bodyPr wrap="square">
            <a:spAutoFit/>
          </a:bodyPr>
          <a:lstStyle/>
          <a:p>
            <a:pPr algn="l">
              <a:lnSpc>
                <a:spcPct val="115000"/>
              </a:lnSpc>
              <a:spcAft>
                <a:spcPts val="800"/>
              </a:spcAft>
              <a:buNone/>
            </a:pPr>
            <a:r>
              <a:rPr lang="en-GB" sz="1800" b="0" kern="100" err="1">
                <a:solidFill>
                  <a:schemeClr val="tx1"/>
                </a:solidFill>
                <a:effectLst/>
                <a:latin typeface="Comic Sans MS" panose="030F0902030302020204" pitchFamily="66" charset="0"/>
              </a:rPr>
              <a:t>Edrychwch</a:t>
            </a:r>
            <a:r>
              <a:rPr lang="en-GB" sz="1800" b="0" kern="100">
                <a:solidFill>
                  <a:schemeClr val="tx1"/>
                </a:solidFill>
                <a:effectLst/>
                <a:latin typeface="Comic Sans MS" panose="030F0902030302020204" pitchFamily="66" charset="0"/>
              </a:rPr>
              <a:t> </a:t>
            </a:r>
            <a:r>
              <a:rPr lang="en-GB" sz="1800" b="0" kern="100" err="1">
                <a:solidFill>
                  <a:schemeClr val="tx1"/>
                </a:solidFill>
                <a:effectLst/>
                <a:latin typeface="Comic Sans MS" panose="030F0902030302020204" pitchFamily="66" charset="0"/>
              </a:rPr>
              <a:t>ar</a:t>
            </a:r>
            <a:endParaRPr lang="en-GB" sz="1800" b="0" kern="100">
              <a:solidFill>
                <a:schemeClr val="tx1"/>
              </a:solidFill>
              <a:effectLst/>
              <a:latin typeface="Comic Sans MS" panose="030F0902030302020204" pitchFamily="66" charset="0"/>
              <a:cs typeface="Times New Roman" panose="02020603050405020304" pitchFamily="18" charset="0"/>
            </a:endParaRPr>
          </a:p>
        </p:txBody>
      </p:sp>
      <p:sp>
        <p:nvSpPr>
          <p:cNvPr id="36" name="TextBox 35">
            <a:extLst>
              <a:ext uri="{FF2B5EF4-FFF2-40B4-BE49-F238E27FC236}">
                <a16:creationId xmlns:a16="http://schemas.microsoft.com/office/drawing/2014/main" id="{DC5D7C1C-A188-F949-B49B-1BD1899DAC9C}"/>
              </a:ext>
            </a:extLst>
          </p:cNvPr>
          <p:cNvSpPr txBox="1"/>
          <p:nvPr/>
        </p:nvSpPr>
        <p:spPr>
          <a:xfrm>
            <a:off x="1072896" y="976314"/>
            <a:ext cx="5051354" cy="2074992"/>
          </a:xfrm>
          <a:prstGeom prst="rect">
            <a:avLst/>
          </a:prstGeom>
          <a:noFill/>
        </p:spPr>
        <p:txBody>
          <a:bodyPr wrap="square">
            <a:spAutoFit/>
          </a:bodyPr>
          <a:lstStyle/>
          <a:p>
            <a:pPr algn="ctr">
              <a:lnSpc>
                <a:spcPct val="115000"/>
              </a:lnSpc>
              <a:spcAft>
                <a:spcPts val="800"/>
              </a:spcAft>
              <a:buNone/>
            </a:pPr>
            <a:r>
              <a:rPr lang="en-GB" sz="1400" b="0" u="none" kern="100">
                <a:solidFill>
                  <a:srgbClr val="00B0F0"/>
                </a:solidFill>
                <a:effectLst/>
                <a:latin typeface="Comic Sans MS" panose="030F0902030302020204" pitchFamily="66" charset="0"/>
                <a:cs typeface="Times New Roman" panose="02020603050405020304" pitchFamily="18" charset="0"/>
              </a:rPr>
              <a:t>y </a:t>
            </a:r>
            <a:r>
              <a:rPr lang="en-GB" sz="1400" b="0" u="none" kern="100" err="1">
                <a:solidFill>
                  <a:srgbClr val="00B0F0"/>
                </a:solidFill>
                <a:effectLst/>
                <a:latin typeface="Comic Sans MS" panose="030F0902030302020204" pitchFamily="66" charset="0"/>
                <a:cs typeface="Times New Roman" panose="02020603050405020304" pitchFamily="18" charset="0"/>
              </a:rPr>
              <a:t>bwythyn</a:t>
            </a:r>
            <a:endParaRPr lang="en-GB" sz="1400" b="0" u="none" kern="100">
              <a:solidFill>
                <a:srgbClr val="00B0F0"/>
              </a:solidFill>
              <a:effectLst/>
              <a:latin typeface="Comic Sans MS" panose="030F0902030302020204" pitchFamily="66" charset="0"/>
              <a:cs typeface="Times New Roman" panose="02020603050405020304" pitchFamily="18" charset="0"/>
            </a:endParaRPr>
          </a:p>
          <a:p>
            <a:pPr algn="ctr">
              <a:lnSpc>
                <a:spcPct val="115000"/>
              </a:lnSpc>
              <a:spcAft>
                <a:spcPts val="800"/>
              </a:spcAft>
              <a:buNone/>
            </a:pPr>
            <a:r>
              <a:rPr lang="en-GB" sz="1400" b="0" u="none" kern="100">
                <a:solidFill>
                  <a:srgbClr val="00B0F0"/>
                </a:solidFill>
                <a:effectLst/>
                <a:latin typeface="Comic Sans MS" panose="030F0902030302020204" pitchFamily="66" charset="0"/>
                <a:cs typeface="Times New Roman" panose="02020603050405020304" pitchFamily="18" charset="0"/>
              </a:rPr>
              <a:t>y </a:t>
            </a:r>
            <a:r>
              <a:rPr lang="en-GB" sz="1400" b="0" u="none" kern="100" err="1">
                <a:solidFill>
                  <a:srgbClr val="00B0F0"/>
                </a:solidFill>
                <a:effectLst/>
                <a:latin typeface="Comic Sans MS" panose="030F0902030302020204" pitchFamily="66" charset="0"/>
                <a:cs typeface="Times New Roman" panose="02020603050405020304" pitchFamily="18" charset="0"/>
              </a:rPr>
              <a:t>byngalo</a:t>
            </a:r>
            <a:endParaRPr lang="en-GB" sz="1400" b="0" u="none" kern="100">
              <a:solidFill>
                <a:srgbClr val="00B0F0"/>
              </a:solidFill>
              <a:effectLst/>
              <a:latin typeface="Comic Sans MS" panose="030F0902030302020204" pitchFamily="66" charset="0"/>
              <a:cs typeface="Times New Roman" panose="02020603050405020304" pitchFamily="18" charset="0"/>
            </a:endParaRPr>
          </a:p>
          <a:p>
            <a:pPr algn="ctr">
              <a:lnSpc>
                <a:spcPct val="115000"/>
              </a:lnSpc>
              <a:spcAft>
                <a:spcPts val="800"/>
              </a:spcAft>
              <a:buNone/>
            </a:pPr>
            <a:r>
              <a:rPr lang="en-GB" sz="1400" b="0" u="none" kern="100">
                <a:solidFill>
                  <a:schemeClr val="accent5">
                    <a:lumMod val="60000"/>
                    <a:lumOff val="40000"/>
                  </a:schemeClr>
                </a:solidFill>
                <a:effectLst/>
                <a:latin typeface="Comic Sans MS" panose="030F0902030302020204" pitchFamily="66" charset="0"/>
                <a:cs typeface="Times New Roman" panose="02020603050405020304" pitchFamily="18" charset="0"/>
              </a:rPr>
              <a:t>y </a:t>
            </a:r>
            <a:r>
              <a:rPr lang="en-GB" sz="1400" b="0" u="none" kern="100" err="1">
                <a:solidFill>
                  <a:schemeClr val="accent5">
                    <a:lumMod val="60000"/>
                    <a:lumOff val="40000"/>
                  </a:schemeClr>
                </a:solidFill>
                <a:effectLst/>
                <a:latin typeface="Comic Sans MS" panose="030F0902030302020204" pitchFamily="66" charset="0"/>
                <a:cs typeface="Times New Roman" panose="02020603050405020304" pitchFamily="18" charset="0"/>
              </a:rPr>
              <a:t>fflat</a:t>
            </a:r>
            <a:endParaRPr lang="en-GB" sz="1400" b="0" u="none" kern="100">
              <a:solidFill>
                <a:schemeClr val="accent5">
                  <a:lumMod val="60000"/>
                  <a:lumOff val="40000"/>
                </a:schemeClr>
              </a:solidFill>
              <a:effectLst/>
              <a:latin typeface="Comic Sans MS" panose="030F0902030302020204" pitchFamily="66" charset="0"/>
              <a:cs typeface="Times New Roman" panose="02020603050405020304" pitchFamily="18" charset="0"/>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b="0" u="none" kern="100">
                <a:solidFill>
                  <a:srgbClr val="00B0F0"/>
                </a:solidFill>
                <a:effectLst/>
                <a:latin typeface="Comic Sans MS" panose="030F0902030302020204" pitchFamily="66" charset="0"/>
                <a:cs typeface="Times New Roman" panose="02020603050405020304" pitchFamily="18" charset="0"/>
              </a:rPr>
              <a:t>y </a:t>
            </a:r>
            <a:r>
              <a:rPr lang="en-US" sz="1400" b="0" u="none" err="1">
                <a:solidFill>
                  <a:srgbClr val="00B0F0"/>
                </a:solidFill>
                <a:latin typeface="Comic Sans MS" panose="030F0902030302020204" pitchFamily="66" charset="0"/>
                <a:sym typeface="Barlow SemiCondensed Semi-Bold"/>
              </a:rPr>
              <a:t>tŷ</a:t>
            </a:r>
            <a:r>
              <a:rPr lang="en-US" sz="1400" b="0" u="none">
                <a:solidFill>
                  <a:srgbClr val="00B0F0"/>
                </a:solidFill>
                <a:latin typeface="Comic Sans MS" panose="030F0902030302020204" pitchFamily="66" charset="0"/>
                <a:sym typeface="Barlow SemiCondensed Semi-Bold"/>
              </a:rPr>
              <a:t> </a:t>
            </a:r>
            <a:r>
              <a:rPr lang="en-US" sz="1400" b="0" u="none" err="1">
                <a:solidFill>
                  <a:srgbClr val="00B0F0"/>
                </a:solidFill>
                <a:latin typeface="Comic Sans MS" panose="030F0902030302020204" pitchFamily="66" charset="0"/>
                <a:sym typeface="Barlow SemiCondensed Semi-Bold"/>
              </a:rPr>
              <a:t>ar</a:t>
            </a:r>
            <a:r>
              <a:rPr lang="en-US" sz="1400" b="0" u="none">
                <a:solidFill>
                  <a:srgbClr val="00B0F0"/>
                </a:solidFill>
                <a:latin typeface="Comic Sans MS" panose="030F0902030302020204" pitchFamily="66" charset="0"/>
                <a:sym typeface="Barlow SemiCondensed Semi-Bold"/>
              </a:rPr>
              <a:t> </a:t>
            </a:r>
            <a:r>
              <a:rPr lang="en-US" sz="1400" b="0" u="none" err="1">
                <a:solidFill>
                  <a:srgbClr val="00B0F0"/>
                </a:solidFill>
                <a:latin typeface="Comic Sans MS" panose="030F0902030302020204" pitchFamily="66" charset="0"/>
                <a:sym typeface="Barlow SemiCondensed Semi-Bold"/>
              </a:rPr>
              <a:t>wahân</a:t>
            </a:r>
            <a:endParaRPr lang="en-US" sz="1400" b="0" u="none">
              <a:solidFill>
                <a:srgbClr val="00B0F0"/>
              </a:solidFill>
              <a:latin typeface="Comic Sans MS" panose="030F0902030302020204" pitchFamily="66" charset="0"/>
              <a:sym typeface="Barlow SemiCondensed Semi-Bold"/>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US" sz="1400" b="0" u="none">
                <a:solidFill>
                  <a:srgbClr val="00B0F0"/>
                </a:solidFill>
                <a:latin typeface="Comic Sans MS" panose="030F0902030302020204" pitchFamily="66" charset="0"/>
                <a:sym typeface="Barlow SemiCondensed Semi-Bold"/>
              </a:rPr>
              <a:t>y </a:t>
            </a:r>
            <a:r>
              <a:rPr lang="en-US" sz="1400" b="0" u="none" err="1">
                <a:solidFill>
                  <a:srgbClr val="00B0F0"/>
                </a:solidFill>
                <a:latin typeface="Comic Sans MS" panose="030F0902030302020204" pitchFamily="66" charset="0"/>
                <a:sym typeface="Barlow SemiCondensed Semi-Bold"/>
              </a:rPr>
              <a:t>tŷ</a:t>
            </a:r>
            <a:r>
              <a:rPr lang="en-US" sz="1400" b="0" u="none">
                <a:solidFill>
                  <a:srgbClr val="00B0F0"/>
                </a:solidFill>
                <a:latin typeface="Comic Sans MS" panose="030F0902030302020204" pitchFamily="66" charset="0"/>
                <a:sym typeface="Barlow SemiCondensed Semi-Bold"/>
              </a:rPr>
              <a:t> </a:t>
            </a:r>
            <a:r>
              <a:rPr lang="en-US" sz="1400" b="0" u="none" err="1">
                <a:solidFill>
                  <a:srgbClr val="00B0F0"/>
                </a:solidFill>
                <a:latin typeface="Comic Sans MS" panose="030F0902030302020204" pitchFamily="66" charset="0"/>
                <a:sym typeface="Barlow SemiCondensed Semi-Bold"/>
              </a:rPr>
              <a:t>pâr</a:t>
            </a:r>
            <a:endParaRPr lang="en-US" sz="1400" b="0" u="none">
              <a:solidFill>
                <a:srgbClr val="00B0F0"/>
              </a:solidFill>
              <a:latin typeface="Comic Sans MS" panose="030F0902030302020204" pitchFamily="66" charset="0"/>
              <a:sym typeface="Barlow SemiCondensed Semi-Bold"/>
            </a:endParaRPr>
          </a:p>
          <a:p>
            <a:pPr marL="0" marR="0" lvl="0" indent="0" algn="ctr" defTabSz="914400" rtl="0" eaLnBrk="1" fontAlgn="auto" latinLnBrk="0" hangingPunct="1">
              <a:lnSpc>
                <a:spcPct val="115000"/>
              </a:lnSpc>
              <a:spcBef>
                <a:spcPts val="0"/>
              </a:spcBef>
              <a:spcAft>
                <a:spcPts val="800"/>
              </a:spcAft>
              <a:buClrTx/>
              <a:buSzTx/>
              <a:buFontTx/>
              <a:buNone/>
              <a:tabLst/>
              <a:defRPr/>
            </a:pPr>
            <a:r>
              <a:rPr lang="en-US" sz="1400" b="0" u="none">
                <a:solidFill>
                  <a:srgbClr val="00B0F0"/>
                </a:solidFill>
                <a:latin typeface="Comic Sans MS" panose="030F0902030302020204" pitchFamily="66" charset="0"/>
                <a:sym typeface="Barlow SemiCondensed Semi-Bold"/>
              </a:rPr>
              <a:t>y </a:t>
            </a:r>
            <a:r>
              <a:rPr lang="en-US" sz="1400" b="0" u="none" err="1">
                <a:solidFill>
                  <a:srgbClr val="00B0F0"/>
                </a:solidFill>
                <a:latin typeface="Comic Sans MS" panose="030F0902030302020204" pitchFamily="66" charset="0"/>
                <a:sym typeface="Barlow SemiCondensed Semi-Bold"/>
              </a:rPr>
              <a:t>tŷ</a:t>
            </a:r>
            <a:r>
              <a:rPr lang="en-US" sz="1400" b="0" u="none">
                <a:solidFill>
                  <a:srgbClr val="00B0F0"/>
                </a:solidFill>
                <a:latin typeface="Comic Sans MS" panose="030F0902030302020204" pitchFamily="66" charset="0"/>
                <a:sym typeface="Barlow SemiCondensed Semi-Bold"/>
              </a:rPr>
              <a:t> teras</a:t>
            </a:r>
            <a:r>
              <a:rPr lang="en-GB" sz="1400" u="none" kern="100">
                <a:solidFill>
                  <a:srgbClr val="00B0F0"/>
                </a:solidFill>
                <a:effectLst/>
                <a:latin typeface="Comic Sans MS" panose="030F0902030302020204" pitchFamily="66" charset="0"/>
                <a:cs typeface="Times New Roman" panose="02020603050405020304" pitchFamily="18" charset="0"/>
              </a:rPr>
              <a:t> </a:t>
            </a:r>
          </a:p>
        </p:txBody>
      </p:sp>
      <p:grpSp>
        <p:nvGrpSpPr>
          <p:cNvPr id="39" name="Group 10">
            <a:extLst>
              <a:ext uri="{FF2B5EF4-FFF2-40B4-BE49-F238E27FC236}">
                <a16:creationId xmlns:a16="http://schemas.microsoft.com/office/drawing/2014/main" id="{5C5BAE17-D617-B6FE-39F5-F6D3BB8F6B44}"/>
              </a:ext>
            </a:extLst>
          </p:cNvPr>
          <p:cNvGrpSpPr/>
          <p:nvPr/>
        </p:nvGrpSpPr>
        <p:grpSpPr>
          <a:xfrm rot="-5400000">
            <a:off x="1814769" y="3656302"/>
            <a:ext cx="1216945" cy="4118961"/>
            <a:chOff x="0" y="0"/>
            <a:chExt cx="362023" cy="915239"/>
          </a:xfrm>
        </p:grpSpPr>
        <p:sp>
          <p:nvSpPr>
            <p:cNvPr id="40" name="Freeform 11">
              <a:extLst>
                <a:ext uri="{FF2B5EF4-FFF2-40B4-BE49-F238E27FC236}">
                  <a16:creationId xmlns:a16="http://schemas.microsoft.com/office/drawing/2014/main" id="{8402A06F-B124-CA57-7FE6-3D7D8B06BF44}"/>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41" name="TextBox 12">
              <a:extLst>
                <a:ext uri="{FF2B5EF4-FFF2-40B4-BE49-F238E27FC236}">
                  <a16:creationId xmlns:a16="http://schemas.microsoft.com/office/drawing/2014/main" id="{107F9065-9F20-3629-9B42-8A820FCD2012}"/>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42" name="TextBox 41">
            <a:extLst>
              <a:ext uri="{FF2B5EF4-FFF2-40B4-BE49-F238E27FC236}">
                <a16:creationId xmlns:a16="http://schemas.microsoft.com/office/drawing/2014/main" id="{91C3B15A-8077-80BF-C20E-C209AF2598B0}"/>
              </a:ext>
            </a:extLst>
          </p:cNvPr>
          <p:cNvSpPr txBox="1"/>
          <p:nvPr/>
        </p:nvSpPr>
        <p:spPr>
          <a:xfrm>
            <a:off x="901231" y="5305325"/>
            <a:ext cx="3720894" cy="646331"/>
          </a:xfrm>
          <a:prstGeom prst="rect">
            <a:avLst/>
          </a:prstGeom>
          <a:noFill/>
        </p:spPr>
        <p:txBody>
          <a:bodyPr wrap="square">
            <a:spAutoFit/>
          </a:bodyPr>
          <a:lstStyle/>
          <a:p>
            <a:r>
              <a:rPr lang="en-GB">
                <a:latin typeface="Comic Sans MS" panose="030F0902030302020204" pitchFamily="66" charset="0"/>
                <a:ea typeface="Bryndan Write"/>
                <a:cs typeface="Bryndan Write"/>
                <a:sym typeface="Bryndan Write"/>
              </a:rPr>
              <a:t>Does dim </a:t>
            </a:r>
            <a:r>
              <a:rPr lang="en-GB" err="1">
                <a:latin typeface="Comic Sans MS" panose="030F0902030302020204" pitchFamily="66" charset="0"/>
                <a:ea typeface="Bryndan Write"/>
                <a:cs typeface="Bryndan Write"/>
                <a:sym typeface="Bryndan Write"/>
              </a:rPr>
              <a:t>garej</a:t>
            </a:r>
            <a:r>
              <a:rPr lang="en-GB">
                <a:latin typeface="Comic Sans MS" panose="030F0902030302020204" pitchFamily="66" charset="0"/>
                <a:ea typeface="Bryndan Write"/>
                <a:cs typeface="Bryndan Write"/>
                <a:sym typeface="Bryndan Write"/>
              </a:rPr>
              <a:t> </a:t>
            </a:r>
            <a:r>
              <a:rPr lang="en-GB" kern="100" err="1">
                <a:latin typeface="Comic Sans MS" panose="030F0902030302020204" pitchFamily="66" charset="0"/>
                <a:ea typeface="Aptos" panose="020B0004020202020204" pitchFamily="34" charset="0"/>
                <a:cs typeface="Times New Roman" panose="02020603050405020304" pitchFamily="18" charset="0"/>
              </a:rPr>
              <a:t>yn</a:t>
            </a:r>
            <a:r>
              <a:rPr lang="en-GB" kern="100">
                <a:latin typeface="Comic Sans MS" panose="030F0902030302020204" pitchFamily="66" charset="0"/>
                <a:ea typeface="Aptos" panose="020B0004020202020204" pitchFamily="34" charset="0"/>
                <a:cs typeface="Times New Roman" panose="02020603050405020304" pitchFamily="18" charset="0"/>
              </a:rPr>
              <a:t> y </a:t>
            </a:r>
            <a:r>
              <a:rPr lang="en-US" err="1">
                <a:latin typeface="Comic Sans MS" panose="030F0902030302020204" pitchFamily="66" charset="0"/>
                <a:sym typeface="Barlow SemiCondensed Semi-Bold"/>
              </a:rPr>
              <a:t>tŷ</a:t>
            </a:r>
            <a:r>
              <a:rPr lang="en-US">
                <a:latin typeface="Comic Sans MS" panose="030F0902030302020204" pitchFamily="66" charset="0"/>
                <a:sym typeface="Barlow SemiCondensed Semi-Bold"/>
              </a:rPr>
              <a:t> </a:t>
            </a:r>
            <a:endParaRPr lang="en-GB" kern="100">
              <a:latin typeface="Comic Sans MS" panose="030F0902030302020204" pitchFamily="66" charset="0"/>
              <a:ea typeface="Aptos" panose="020B0004020202020204" pitchFamily="34" charset="0"/>
              <a:cs typeface="Times New Roman" panose="02020603050405020304" pitchFamily="18" charset="0"/>
            </a:endParaRPr>
          </a:p>
          <a:p>
            <a:r>
              <a:rPr lang="en-GB">
                <a:latin typeface="Comic Sans MS" panose="030F0902030302020204" pitchFamily="66" charset="0"/>
                <a:ea typeface="Bryndan Write"/>
                <a:cs typeface="Bryndan Write"/>
                <a:sym typeface="Bryndan Write"/>
              </a:rPr>
              <a:t>Does dim </a:t>
            </a:r>
            <a:r>
              <a:rPr lang="en-GB" err="1">
                <a:latin typeface="Comic Sans MS" panose="030F0902030302020204" pitchFamily="66" charset="0"/>
                <a:ea typeface="Bryndan Write"/>
                <a:cs typeface="Bryndan Write"/>
                <a:sym typeface="Bryndan Write"/>
              </a:rPr>
              <a:t>lolfa</a:t>
            </a:r>
            <a:r>
              <a:rPr lang="en-GB">
                <a:latin typeface="Comic Sans MS" panose="030F0902030302020204" pitchFamily="66" charset="0"/>
                <a:ea typeface="Bryndan Write"/>
                <a:cs typeface="Bryndan Write"/>
                <a:sym typeface="Bryndan Write"/>
              </a:rPr>
              <a:t> </a:t>
            </a:r>
            <a:r>
              <a:rPr lang="en-GB" err="1">
                <a:latin typeface="Comic Sans MS" panose="030F0902030302020204" pitchFamily="66" charset="0"/>
                <a:ea typeface="Bryndan Write"/>
                <a:cs typeface="Bryndan Write"/>
                <a:sym typeface="Bryndan Write"/>
              </a:rPr>
              <a:t>yn</a:t>
            </a:r>
            <a:r>
              <a:rPr lang="en-GB">
                <a:latin typeface="Comic Sans MS" panose="030F0902030302020204" pitchFamily="66" charset="0"/>
                <a:ea typeface="Bryndan Write"/>
                <a:cs typeface="Bryndan Write"/>
                <a:sym typeface="Bryndan Write"/>
              </a:rPr>
              <a:t> y </a:t>
            </a:r>
            <a:r>
              <a:rPr lang="en-US" err="1">
                <a:latin typeface="Comic Sans MS" panose="030F0902030302020204" pitchFamily="66" charset="0"/>
                <a:sym typeface="Barlow SemiCondensed Semi-Bold"/>
              </a:rPr>
              <a:t>tŷ</a:t>
            </a:r>
            <a:endParaRPr lang="en-GB" kern="100">
              <a:latin typeface="Comic Sans MS" panose="030F0902030302020204" pitchFamily="66" charset="0"/>
              <a:ea typeface="Aptos" panose="020B0004020202020204" pitchFamily="34" charset="0"/>
              <a:cs typeface="Times New Roman" panose="02020603050405020304" pitchFamily="18" charset="0"/>
            </a:endParaRPr>
          </a:p>
        </p:txBody>
      </p:sp>
      <p:sp>
        <p:nvSpPr>
          <p:cNvPr id="44" name="TextBox 43">
            <a:extLst>
              <a:ext uri="{FF2B5EF4-FFF2-40B4-BE49-F238E27FC236}">
                <a16:creationId xmlns:a16="http://schemas.microsoft.com/office/drawing/2014/main" id="{CA65550F-8234-F03F-0B07-24FA91021F5C}"/>
              </a:ext>
            </a:extLst>
          </p:cNvPr>
          <p:cNvSpPr txBox="1"/>
          <p:nvPr/>
        </p:nvSpPr>
        <p:spPr>
          <a:xfrm>
            <a:off x="7025797" y="5100705"/>
            <a:ext cx="1615391" cy="1600438"/>
          </a:xfrm>
          <a:prstGeom prst="rect">
            <a:avLst/>
          </a:prstGeom>
          <a:noFill/>
        </p:spPr>
        <p:txBody>
          <a:bodyPr wrap="square">
            <a:spAutoFit/>
          </a:bodyPr>
          <a:lstStyle/>
          <a:p>
            <a:r>
              <a:rPr lang="en-US" sz="1400" u="none" err="1">
                <a:latin typeface="Comic Sans MS" panose="030F0902030302020204" pitchFamily="66" charset="0"/>
              </a:rPr>
              <a:t>anhygoel</a:t>
            </a:r>
            <a:endParaRPr lang="en-US" sz="1400" u="none">
              <a:latin typeface="Comic Sans MS" panose="030F0902030302020204" pitchFamily="66" charset="0"/>
            </a:endParaRPr>
          </a:p>
          <a:p>
            <a:r>
              <a:rPr lang="en-US" sz="1400" u="none" err="1">
                <a:latin typeface="Comic Sans MS" panose="030F0902030302020204" pitchFamily="66" charset="0"/>
              </a:rPr>
              <a:t>hyfryd</a:t>
            </a:r>
            <a:endParaRPr lang="en-US" sz="1400" u="none">
              <a:latin typeface="Comic Sans MS" panose="030F0902030302020204" pitchFamily="66" charset="0"/>
            </a:endParaRPr>
          </a:p>
          <a:p>
            <a:r>
              <a:rPr lang="en-US" sz="1400" u="none">
                <a:latin typeface="Comic Sans MS" panose="030F0902030302020204" pitchFamily="66" charset="0"/>
              </a:rPr>
              <a:t>hen</a:t>
            </a:r>
          </a:p>
          <a:p>
            <a:r>
              <a:rPr lang="en-US" sz="1400" u="none" err="1">
                <a:solidFill>
                  <a:srgbClr val="FF0000"/>
                </a:solidFill>
                <a:latin typeface="Comic Sans MS" panose="030F0902030302020204" pitchFamily="66" charset="0"/>
              </a:rPr>
              <a:t>f</a:t>
            </a:r>
            <a:r>
              <a:rPr lang="en-US" sz="1400" u="none" err="1">
                <a:latin typeface="Comic Sans MS" panose="030F0902030302020204" pitchFamily="66" charset="0"/>
              </a:rPr>
              <a:t>odern</a:t>
            </a:r>
            <a:endParaRPr lang="en-US" sz="1400" u="none">
              <a:latin typeface="Comic Sans MS" panose="030F0902030302020204" pitchFamily="66" charset="0"/>
            </a:endParaRPr>
          </a:p>
          <a:p>
            <a:r>
              <a:rPr lang="en-US" sz="1400" u="none" err="1">
                <a:solidFill>
                  <a:srgbClr val="FF0000"/>
                </a:solidFill>
                <a:latin typeface="Comic Sans MS" panose="030F0902030302020204" pitchFamily="66" charset="0"/>
              </a:rPr>
              <a:t>f</a:t>
            </a:r>
            <a:r>
              <a:rPr lang="en-US" sz="1400" u="none" err="1">
                <a:solidFill>
                  <a:schemeClr val="tx1"/>
                </a:solidFill>
                <a:latin typeface="Comic Sans MS" panose="030F0902030302020204" pitchFamily="66" charset="0"/>
              </a:rPr>
              <a:t>ach</a:t>
            </a:r>
            <a:endParaRPr lang="en-US" sz="1400" u="none">
              <a:solidFill>
                <a:schemeClr val="tx1"/>
              </a:solidFill>
              <a:latin typeface="Comic Sans MS" panose="030F09020303020202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u="none" err="1">
                <a:solidFill>
                  <a:srgbClr val="FF0000"/>
                </a:solidFill>
                <a:latin typeface="Comic Sans MS" panose="030F0902030302020204" pitchFamily="66" charset="0"/>
              </a:rPr>
              <a:t>f</a:t>
            </a:r>
            <a:r>
              <a:rPr lang="en-US" sz="1400" u="none" err="1">
                <a:solidFill>
                  <a:schemeClr val="tx1"/>
                </a:solidFill>
                <a:latin typeface="Comic Sans MS" panose="030F0902030302020204" pitchFamily="66" charset="0"/>
              </a:rPr>
              <a:t>awr</a:t>
            </a:r>
            <a:endParaRPr lang="en-US" sz="1400" u="none">
              <a:solidFill>
                <a:schemeClr val="tx1"/>
              </a:solidFill>
              <a:latin typeface="Comic Sans MS" panose="030F0902030302020204" pitchFamily="66" charset="0"/>
            </a:endParaRPr>
          </a:p>
          <a:p>
            <a:r>
              <a:rPr lang="en-US" sz="1400" u="none" err="1">
                <a:solidFill>
                  <a:srgbClr val="FF0000"/>
                </a:solidFill>
                <a:latin typeface="Comic Sans MS" panose="030F0902030302020204" pitchFamily="66" charset="0"/>
              </a:rPr>
              <a:t>dd</a:t>
            </a:r>
            <a:r>
              <a:rPr lang="en-US" sz="1400" u="none" err="1">
                <a:solidFill>
                  <a:schemeClr val="tx1"/>
                </a:solidFill>
                <a:latin typeface="Comic Sans MS" panose="030F0902030302020204" pitchFamily="66" charset="0"/>
              </a:rPr>
              <a:t>iddorol</a:t>
            </a:r>
            <a:endParaRPr lang="en-US" sz="1400" u="none">
              <a:solidFill>
                <a:schemeClr val="tx1"/>
              </a:solidFill>
              <a:latin typeface="Comic Sans MS" panose="030F0902030302020204" pitchFamily="66" charset="0"/>
            </a:endParaRPr>
          </a:p>
        </p:txBody>
      </p:sp>
      <p:sp>
        <p:nvSpPr>
          <p:cNvPr id="46" name="TextBox 45">
            <a:extLst>
              <a:ext uri="{FF2B5EF4-FFF2-40B4-BE49-F238E27FC236}">
                <a16:creationId xmlns:a16="http://schemas.microsoft.com/office/drawing/2014/main" id="{5AE74381-2AB8-8AA1-465D-58A8FB285EBF}"/>
              </a:ext>
            </a:extLst>
          </p:cNvPr>
          <p:cNvSpPr txBox="1"/>
          <p:nvPr/>
        </p:nvSpPr>
        <p:spPr>
          <a:xfrm>
            <a:off x="5210709" y="5531592"/>
            <a:ext cx="4858512" cy="369332"/>
          </a:xfrm>
          <a:prstGeom prst="rect">
            <a:avLst/>
          </a:prstGeom>
          <a:noFill/>
        </p:spPr>
        <p:txBody>
          <a:bodyPr wrap="square">
            <a:spAutoFit/>
          </a:bodyPr>
          <a:lstStyle/>
          <a:p>
            <a:r>
              <a:rPr lang="en-US" sz="1800" u="none" err="1">
                <a:latin typeface="Comic Sans MS" panose="030F0902030302020204" pitchFamily="66" charset="0"/>
              </a:rPr>
              <a:t>Mae’n</a:t>
            </a:r>
            <a:endParaRPr lang="en-US"/>
          </a:p>
        </p:txBody>
      </p:sp>
      <p:sp>
        <p:nvSpPr>
          <p:cNvPr id="47" name="TextBox 46">
            <a:extLst>
              <a:ext uri="{FF2B5EF4-FFF2-40B4-BE49-F238E27FC236}">
                <a16:creationId xmlns:a16="http://schemas.microsoft.com/office/drawing/2014/main" id="{EFE0D7FB-9FBC-C4ED-C8B6-296516E86DCF}"/>
              </a:ext>
            </a:extLst>
          </p:cNvPr>
          <p:cNvSpPr txBox="1"/>
          <p:nvPr/>
        </p:nvSpPr>
        <p:spPr>
          <a:xfrm>
            <a:off x="4572000" y="4821765"/>
            <a:ext cx="4214305" cy="369332"/>
          </a:xfrm>
          <a:prstGeom prst="rect">
            <a:avLst/>
          </a:prstGeom>
          <a:noFill/>
        </p:spPr>
        <p:txBody>
          <a:bodyPr wrap="square">
            <a:spAutoFit/>
          </a:bodyPr>
          <a:lstStyle/>
          <a:p>
            <a:pPr algn="ctr"/>
            <a:r>
              <a:rPr lang="en-US" sz="1800" u="sng" err="1">
                <a:latin typeface="Comic Sans MS" panose="030F0902030302020204" pitchFamily="66" charset="0"/>
              </a:rPr>
              <a:t>Ymestyn</a:t>
            </a:r>
            <a:r>
              <a:rPr lang="en-US" sz="1800" u="sng">
                <a:latin typeface="Comic Sans MS" panose="030F0902030302020204" pitchFamily="66" charset="0"/>
              </a:rPr>
              <a:t>!</a:t>
            </a:r>
            <a:endParaRPr lang="en-US" u="sng"/>
          </a:p>
        </p:txBody>
      </p:sp>
      <p:pic>
        <p:nvPicPr>
          <p:cNvPr id="48" name="Drawing 1">
            <a:extLst>
              <a:ext uri="{FF2B5EF4-FFF2-40B4-BE49-F238E27FC236}">
                <a16:creationId xmlns:a16="http://schemas.microsoft.com/office/drawing/2014/main" id="{09989222-E1BA-5114-6F0F-891AFE3AB41C}"/>
              </a:ext>
            </a:extLst>
          </p:cNvPr>
          <p:cNvPicPr>
            <a:picLocks noChangeAspect="1"/>
          </p:cNvPicPr>
          <p:nvPr/>
        </p:nvPicPr>
        <p:blipFill>
          <a:blip r:embed="rId4"/>
          <a:stretch>
            <a:fillRect/>
          </a:stretch>
        </p:blipFill>
        <p:spPr>
          <a:xfrm>
            <a:off x="402129" y="4046341"/>
            <a:ext cx="556002" cy="556002"/>
          </a:xfrm>
          <a:prstGeom prst="rect">
            <a:avLst/>
          </a:prstGeom>
        </p:spPr>
      </p:pic>
      <p:pic>
        <p:nvPicPr>
          <p:cNvPr id="49" name="Drawing 2">
            <a:extLst>
              <a:ext uri="{FF2B5EF4-FFF2-40B4-BE49-F238E27FC236}">
                <a16:creationId xmlns:a16="http://schemas.microsoft.com/office/drawing/2014/main" id="{BEBF45D2-E0AA-99C3-BB16-BC1626A2BEC3}"/>
              </a:ext>
            </a:extLst>
          </p:cNvPr>
          <p:cNvPicPr>
            <a:picLocks noChangeAspect="1"/>
          </p:cNvPicPr>
          <p:nvPr/>
        </p:nvPicPr>
        <p:blipFill>
          <a:blip r:embed="rId5"/>
          <a:stretch>
            <a:fillRect/>
          </a:stretch>
        </p:blipFill>
        <p:spPr>
          <a:xfrm>
            <a:off x="402129" y="5253640"/>
            <a:ext cx="556002" cy="556002"/>
          </a:xfrm>
          <a:prstGeom prst="rect">
            <a:avLst/>
          </a:prstGeom>
        </p:spPr>
      </p:pic>
      <p:sp>
        <p:nvSpPr>
          <p:cNvPr id="2" name="TextBox 1">
            <a:extLst>
              <a:ext uri="{FF2B5EF4-FFF2-40B4-BE49-F238E27FC236}">
                <a16:creationId xmlns:a16="http://schemas.microsoft.com/office/drawing/2014/main" id="{E70ED7B9-6BCA-3C16-1505-BBC601330E23}"/>
              </a:ext>
            </a:extLst>
          </p:cNvPr>
          <p:cNvSpPr txBox="1"/>
          <p:nvPr/>
        </p:nvSpPr>
        <p:spPr>
          <a:xfrm>
            <a:off x="6145778" y="338038"/>
            <a:ext cx="1197683" cy="338554"/>
          </a:xfrm>
          <a:prstGeom prst="rect">
            <a:avLst/>
          </a:prstGeom>
          <a:solidFill>
            <a:schemeClr val="bg1"/>
          </a:solidFill>
        </p:spPr>
        <p:txBody>
          <a:bodyPr wrap="square" rtlCol="0">
            <a:spAutoFit/>
          </a:bodyPr>
          <a:lstStyle/>
          <a:p>
            <a:r>
              <a:rPr lang="en-US" sz="1600" dirty="0">
                <a:latin typeface="Comic Sans MS" panose="030F0902030302020204" pitchFamily="66" charset="0"/>
              </a:rPr>
              <a:t>Tair </a:t>
            </a:r>
            <a:r>
              <a:rPr lang="en-US" sz="1600" dirty="0" err="1">
                <a:solidFill>
                  <a:schemeClr val="accent5">
                    <a:lumMod val="60000"/>
                    <a:lumOff val="40000"/>
                  </a:schemeClr>
                </a:solidFill>
                <a:latin typeface="Comic Sans MS" panose="030F0902030302020204" pitchFamily="66" charset="0"/>
              </a:rPr>
              <a:t>seren</a:t>
            </a:r>
            <a:endParaRPr lang="en-US" sz="1600" dirty="0">
              <a:solidFill>
                <a:schemeClr val="accent5">
                  <a:lumMod val="60000"/>
                  <a:lumOff val="40000"/>
                </a:schemeClr>
              </a:solidFill>
              <a:latin typeface="Comic Sans MS" panose="030F0902030302020204" pitchFamily="66" charset="0"/>
            </a:endParaRPr>
          </a:p>
        </p:txBody>
      </p:sp>
      <p:sp>
        <p:nvSpPr>
          <p:cNvPr id="6" name="5-point Star 5">
            <a:extLst>
              <a:ext uri="{FF2B5EF4-FFF2-40B4-BE49-F238E27FC236}">
                <a16:creationId xmlns:a16="http://schemas.microsoft.com/office/drawing/2014/main" id="{724477C5-1C25-39F8-D8FC-80C750D6C029}"/>
              </a:ext>
            </a:extLst>
          </p:cNvPr>
          <p:cNvSpPr/>
          <p:nvPr/>
        </p:nvSpPr>
        <p:spPr>
          <a:xfrm>
            <a:off x="8580518" y="297909"/>
            <a:ext cx="402749" cy="369002"/>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5-point Star 20">
            <a:extLst>
              <a:ext uri="{FF2B5EF4-FFF2-40B4-BE49-F238E27FC236}">
                <a16:creationId xmlns:a16="http://schemas.microsoft.com/office/drawing/2014/main" id="{0A7A767F-B9F1-8767-18A2-E5C5B9C8CA66}"/>
              </a:ext>
            </a:extLst>
          </p:cNvPr>
          <p:cNvSpPr/>
          <p:nvPr/>
        </p:nvSpPr>
        <p:spPr>
          <a:xfrm>
            <a:off x="7966922" y="297909"/>
            <a:ext cx="402749" cy="369002"/>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5-point Star 26">
            <a:extLst>
              <a:ext uri="{FF2B5EF4-FFF2-40B4-BE49-F238E27FC236}">
                <a16:creationId xmlns:a16="http://schemas.microsoft.com/office/drawing/2014/main" id="{AD5FFF92-962F-B06C-3C9A-5AF2CFDD4ECD}"/>
              </a:ext>
            </a:extLst>
          </p:cNvPr>
          <p:cNvSpPr/>
          <p:nvPr/>
        </p:nvSpPr>
        <p:spPr>
          <a:xfrm>
            <a:off x="7376937" y="297909"/>
            <a:ext cx="402749" cy="369002"/>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1980B-0105-7FCA-E2F3-A8CE4168590C}"/>
            </a:ext>
          </a:extLst>
        </p:cNvPr>
        <p:cNvGrpSpPr/>
        <p:nvPr/>
      </p:nvGrpSpPr>
      <p:grpSpPr>
        <a:xfrm>
          <a:off x="0" y="0"/>
          <a:ext cx="0" cy="0"/>
          <a:chOff x="0" y="0"/>
          <a:chExt cx="0" cy="0"/>
        </a:xfrm>
      </p:grpSpPr>
      <p:sp>
        <p:nvSpPr>
          <p:cNvPr id="4" name="Freeform 22">
            <a:extLst>
              <a:ext uri="{FF2B5EF4-FFF2-40B4-BE49-F238E27FC236}">
                <a16:creationId xmlns:a16="http://schemas.microsoft.com/office/drawing/2014/main" id="{E01FE0B0-AD93-C474-DE5C-C4B8E3BD4465}"/>
              </a:ext>
            </a:extLst>
          </p:cNvPr>
          <p:cNvSpPr/>
          <p:nvPr/>
        </p:nvSpPr>
        <p:spPr>
          <a:xfrm>
            <a:off x="0" y="0"/>
            <a:ext cx="9144004" cy="6858000"/>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sp>
        <p:nvSpPr>
          <p:cNvPr id="7" name="TextBox 29">
            <a:extLst>
              <a:ext uri="{FF2B5EF4-FFF2-40B4-BE49-F238E27FC236}">
                <a16:creationId xmlns:a16="http://schemas.microsoft.com/office/drawing/2014/main" id="{54935381-98EE-7977-F1E2-A334413E3ED5}"/>
              </a:ext>
            </a:extLst>
          </p:cNvPr>
          <p:cNvSpPr txBox="1"/>
          <p:nvPr/>
        </p:nvSpPr>
        <p:spPr>
          <a:xfrm>
            <a:off x="1479044" y="1453637"/>
            <a:ext cx="5364480" cy="506934"/>
          </a:xfrm>
          <a:prstGeom prst="rect">
            <a:avLst/>
          </a:prstGeom>
        </p:spPr>
        <p:txBody>
          <a:bodyPr wrap="square" lIns="0" tIns="0" rIns="0" bIns="0" rtlCol="0" anchor="t">
            <a:spAutoFit/>
          </a:bodyPr>
          <a:lstStyle/>
          <a:p>
            <a:pPr algn="ctr">
              <a:lnSpc>
                <a:spcPts val="4173"/>
              </a:lnSpc>
              <a:spcBef>
                <a:spcPct val="0"/>
              </a:spcBef>
            </a:pPr>
            <a:r>
              <a:rPr lang="en-US" sz="3200" b="1">
                <a:latin typeface="Comic Sans MS" panose="030F0902030302020204" pitchFamily="66" charset="0"/>
                <a:ea typeface="Barlow SemiCondensed Semi-Bold"/>
                <a:cs typeface="Barlow SemiCondensed Semi-Bold"/>
                <a:sym typeface="Barlow SemiCondensed Semi-Bold"/>
              </a:rPr>
              <a:t>Ble?: </a:t>
            </a:r>
            <a:r>
              <a:rPr lang="en-US" sz="3200" b="1" err="1">
                <a:latin typeface="Comic Sans MS" panose="030F0902030302020204" pitchFamily="66" charset="0"/>
                <a:ea typeface="Barlow SemiCondensed Semi-Bold"/>
                <a:cs typeface="Barlow SemiCondensed Semi-Bold"/>
                <a:sym typeface="Barlow SemiCondensed Semi-Bold"/>
              </a:rPr>
              <a:t>Ym</a:t>
            </a:r>
            <a:r>
              <a:rPr lang="en-US" sz="3200" b="1">
                <a:latin typeface="Comic Sans MS" panose="030F0902030302020204" pitchFamily="66" charset="0"/>
                <a:ea typeface="Barlow SemiCondensed Semi-Bold"/>
                <a:cs typeface="Barlow SemiCondensed Semi-Bold"/>
                <a:sym typeface="Barlow SemiCondensed Semi-Bold"/>
              </a:rPr>
              <a:t> </a:t>
            </a:r>
            <a:r>
              <a:rPr lang="en-US" sz="3200" b="1" err="1">
                <a:latin typeface="Comic Sans MS" panose="030F0902030302020204" pitchFamily="66" charset="0"/>
                <a:ea typeface="Barlow SemiCondensed Semi-Bold"/>
                <a:cs typeface="Barlow SemiCondensed Semi-Bold"/>
                <a:sym typeface="Barlow SemiCondensed Semi-Bold"/>
              </a:rPr>
              <a:t>Mhenfro</a:t>
            </a:r>
            <a:endParaRPr lang="en-US" sz="3200" b="1">
              <a:latin typeface="Comic Sans MS" panose="030F0902030302020204" pitchFamily="66" charset="0"/>
              <a:ea typeface="Barlow SemiCondensed Semi-Bold"/>
              <a:cs typeface="Barlow SemiCondensed Semi-Bold"/>
              <a:sym typeface="Barlow SemiCondensed Semi-Bold"/>
            </a:endParaRPr>
          </a:p>
        </p:txBody>
      </p:sp>
      <p:sp>
        <p:nvSpPr>
          <p:cNvPr id="2" name="Freeform 22">
            <a:extLst>
              <a:ext uri="{FF2B5EF4-FFF2-40B4-BE49-F238E27FC236}">
                <a16:creationId xmlns:a16="http://schemas.microsoft.com/office/drawing/2014/main" id="{4C591705-47FE-9AD9-33F0-97EAB73BB48D}"/>
              </a:ext>
            </a:extLst>
          </p:cNvPr>
          <p:cNvSpPr/>
          <p:nvPr/>
        </p:nvSpPr>
        <p:spPr>
          <a:xfrm>
            <a:off x="3108370" y="2161123"/>
            <a:ext cx="2927255" cy="2087320"/>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sp>
        <p:nvSpPr>
          <p:cNvPr id="3" name="TextBox 29">
            <a:extLst>
              <a:ext uri="{FF2B5EF4-FFF2-40B4-BE49-F238E27FC236}">
                <a16:creationId xmlns:a16="http://schemas.microsoft.com/office/drawing/2014/main" id="{5E0E2A73-731E-DD4E-C7AE-4232BADCB15D}"/>
              </a:ext>
            </a:extLst>
          </p:cNvPr>
          <p:cNvSpPr txBox="1"/>
          <p:nvPr/>
        </p:nvSpPr>
        <p:spPr>
          <a:xfrm>
            <a:off x="417047" y="4342982"/>
            <a:ext cx="8030918" cy="2122761"/>
          </a:xfrm>
          <a:prstGeom prst="rect">
            <a:avLst/>
          </a:prstGeom>
        </p:spPr>
        <p:txBody>
          <a:bodyPr wrap="square" lIns="0" tIns="0" rIns="0" bIns="0" rtlCol="0" anchor="t">
            <a:spAutoFit/>
          </a:bodyPr>
          <a:lstStyle/>
          <a:p>
            <a:pPr algn="ctr">
              <a:lnSpc>
                <a:spcPts val="4173"/>
              </a:lnSpc>
              <a:spcBef>
                <a:spcPct val="0"/>
              </a:spcBef>
            </a:pPr>
            <a:r>
              <a:rPr lang="en-US" sz="2800">
                <a:latin typeface="Comic Sans MS" panose="030F0902030302020204" pitchFamily="66" charset="0"/>
                <a:ea typeface="Barlow SemiCondensed Semi-Bold"/>
                <a:cs typeface="Barlow SemiCondensed Semi-Bold"/>
                <a:sym typeface="Barlow SemiCondensed Semi-Bold"/>
              </a:rPr>
              <a:t>Dyma </a:t>
            </a:r>
            <a:r>
              <a:rPr lang="en-US" sz="2800" err="1">
                <a:latin typeface="Comic Sans MS" panose="030F0902030302020204" pitchFamily="66" charset="0"/>
                <a:ea typeface="Barlow SemiCondensed Semi-Bold"/>
                <a:cs typeface="Barlow SemiCondensed Semi-Bold"/>
                <a:sym typeface="Barlow SemiCondensed Semi-Bold"/>
              </a:rPr>
              <a:t>tŷ</a:t>
            </a:r>
            <a:r>
              <a:rPr lang="en-US" sz="2800">
                <a:latin typeface="Comic Sans MS" panose="030F0902030302020204" pitchFamily="66" charset="0"/>
                <a:ea typeface="Barlow SemiCondensed Semi-Bold"/>
                <a:cs typeface="Barlow SemiCondensed Semi-Bold"/>
                <a:sym typeface="Barlow SemiCondensed Semi-Bold"/>
              </a:rPr>
              <a:t> </a:t>
            </a:r>
            <a:r>
              <a:rPr lang="en-US" sz="2800" err="1">
                <a:latin typeface="Comic Sans MS" panose="030F0902030302020204" pitchFamily="66" charset="0"/>
                <a:ea typeface="Barlow SemiCondensed Semi-Bold"/>
                <a:cs typeface="Barlow SemiCondensed Semi-Bold"/>
                <a:sym typeface="Barlow SemiCondensed Semi-Bold"/>
              </a:rPr>
              <a:t>pâr</a:t>
            </a:r>
            <a:r>
              <a:rPr lang="en-US" sz="2800">
                <a:latin typeface="Comic Sans MS" panose="030F0902030302020204" pitchFamily="66" charset="0"/>
                <a:ea typeface="Barlow SemiCondensed Semi-Bold"/>
                <a:cs typeface="Barlow SemiCondensed Semi-Bold"/>
                <a:sym typeface="Barlow SemiCondensed Semi-Bold"/>
              </a:rPr>
              <a:t> </a:t>
            </a:r>
            <a:r>
              <a:rPr lang="en-US" sz="2800" err="1">
                <a:latin typeface="Comic Sans MS" panose="030F0902030302020204" pitchFamily="66" charset="0"/>
                <a:ea typeface="Barlow SemiCondensed Semi-Bold"/>
                <a:cs typeface="Barlow SemiCondensed Semi-Bold"/>
                <a:sym typeface="Barlow SemiCondensed Semi-Bold"/>
              </a:rPr>
              <a:t>yn</a:t>
            </a:r>
            <a:r>
              <a:rPr lang="en-US" sz="2800">
                <a:latin typeface="Comic Sans MS" panose="030F0902030302020204" pitchFamily="66" charset="0"/>
                <a:ea typeface="Barlow SemiCondensed Semi-Bold"/>
                <a:cs typeface="Barlow SemiCondensed Semi-Bold"/>
                <a:sym typeface="Barlow SemiCondensed Semi-Bold"/>
              </a:rPr>
              <a:t> y </a:t>
            </a:r>
            <a:r>
              <a:rPr lang="en-US" sz="2800" err="1">
                <a:latin typeface="Comic Sans MS" panose="030F0902030302020204" pitchFamily="66" charset="0"/>
                <a:ea typeface="Barlow SemiCondensed Semi-Bold"/>
                <a:cs typeface="Barlow SemiCondensed Semi-Bold"/>
                <a:sym typeface="Barlow SemiCondensed Semi-Bold"/>
              </a:rPr>
              <a:t>dref</a:t>
            </a:r>
            <a:r>
              <a:rPr lang="en-US" sz="2800">
                <a:latin typeface="Comic Sans MS" panose="030F0902030302020204" pitchFamily="66" charset="0"/>
                <a:ea typeface="Barlow SemiCondensed Semi-Bold"/>
                <a:cs typeface="Barlow SemiCondensed Semi-Bold"/>
                <a:sym typeface="Barlow SemiCondensed Semi-Bold"/>
              </a:rPr>
              <a:t>, </a:t>
            </a:r>
            <a:r>
              <a:rPr lang="en-US" sz="2800" err="1">
                <a:latin typeface="Comic Sans MS" panose="030F0902030302020204" pitchFamily="66" charset="0"/>
                <a:ea typeface="Barlow SemiCondensed Semi-Bold"/>
                <a:cs typeface="Barlow SemiCondensed Semi-Bold"/>
                <a:sym typeface="Barlow SemiCondensed Semi-Bold"/>
              </a:rPr>
              <a:t>ym</a:t>
            </a:r>
            <a:r>
              <a:rPr lang="en-US" sz="2800">
                <a:latin typeface="Comic Sans MS" panose="030F0902030302020204" pitchFamily="66" charset="0"/>
                <a:ea typeface="Barlow SemiCondensed Semi-Bold"/>
                <a:cs typeface="Barlow SemiCondensed Semi-Bold"/>
                <a:sym typeface="Barlow SemiCondensed Semi-Bold"/>
              </a:rPr>
              <a:t> </a:t>
            </a:r>
            <a:r>
              <a:rPr lang="en-US" sz="2800" err="1">
                <a:latin typeface="Comic Sans MS" panose="030F0902030302020204" pitchFamily="66" charset="0"/>
                <a:ea typeface="Barlow SemiCondensed Semi-Bold"/>
                <a:cs typeface="Barlow SemiCondensed Semi-Bold"/>
                <a:sym typeface="Barlow SemiCondensed Semi-Bold"/>
              </a:rPr>
              <a:t>Mhenfro</a:t>
            </a:r>
            <a:r>
              <a:rPr lang="en-US" sz="2800">
                <a:latin typeface="Comic Sans MS" panose="030F0902030302020204" pitchFamily="66" charset="0"/>
                <a:ea typeface="Barlow SemiCondensed Semi-Bold"/>
                <a:cs typeface="Barlow SemiCondensed Semi-Bold"/>
                <a:sym typeface="Barlow SemiCondensed Semi-Bold"/>
              </a:rPr>
              <a:t>.</a:t>
            </a:r>
          </a:p>
          <a:p>
            <a:pPr algn="ctr">
              <a:lnSpc>
                <a:spcPts val="4173"/>
              </a:lnSpc>
              <a:spcBef>
                <a:spcPct val="0"/>
              </a:spcBef>
            </a:pPr>
            <a:r>
              <a:rPr lang="en-US" sz="2800">
                <a:latin typeface="Comic Sans MS" panose="030F0902030302020204" pitchFamily="66" charset="0"/>
                <a:ea typeface="Barlow SemiCondensed Semi-Bold"/>
                <a:cs typeface="Barlow SemiCondensed Semi-Bold"/>
                <a:sym typeface="Barlow SemiCondensed Semi-Bold"/>
              </a:rPr>
              <a:t>Mae </a:t>
            </a:r>
            <a:r>
              <a:rPr lang="en-US" sz="2800" err="1">
                <a:latin typeface="Comic Sans MS" panose="030F0902030302020204" pitchFamily="66" charset="0"/>
                <a:ea typeface="Barlow SemiCondensed Semi-Bold"/>
                <a:cs typeface="Barlow SemiCondensed Semi-Bold"/>
                <a:sym typeface="Barlow SemiCondensed Semi-Bold"/>
              </a:rPr>
              <a:t>lolfa</a:t>
            </a:r>
            <a:r>
              <a:rPr lang="en-US" sz="2800">
                <a:latin typeface="Comic Sans MS" panose="030F0902030302020204" pitchFamily="66" charset="0"/>
                <a:ea typeface="Barlow SemiCondensed Semi-Bold"/>
                <a:cs typeface="Barlow SemiCondensed Semi-Bold"/>
                <a:sym typeface="Barlow SemiCondensed Semi-Bold"/>
              </a:rPr>
              <a:t> </a:t>
            </a:r>
            <a:r>
              <a:rPr lang="en-US" sz="2800" err="1">
                <a:latin typeface="Comic Sans MS" panose="030F0902030302020204" pitchFamily="66" charset="0"/>
                <a:ea typeface="Barlow SemiCondensed Semi-Bold"/>
                <a:cs typeface="Barlow SemiCondensed Semi-Bold"/>
                <a:sym typeface="Barlow SemiCondensed Semi-Bold"/>
              </a:rPr>
              <a:t>fawr</a:t>
            </a:r>
            <a:r>
              <a:rPr lang="en-US" sz="2800">
                <a:latin typeface="Comic Sans MS" panose="030F0902030302020204" pitchFamily="66" charset="0"/>
                <a:ea typeface="Barlow SemiCondensed Semi-Bold"/>
                <a:cs typeface="Barlow SemiCondensed Semi-Bold"/>
                <a:sym typeface="Barlow SemiCondensed Semi-Bold"/>
              </a:rPr>
              <a:t> </a:t>
            </a:r>
            <a:r>
              <a:rPr lang="en-GB" sz="2800" kern="100" err="1">
                <a:latin typeface="Comic Sans MS" panose="030F0902030302020204" pitchFamily="66" charset="0"/>
                <a:ea typeface="Aptos" panose="020B0004020202020204" pitchFamily="34" charset="0"/>
                <a:cs typeface="Times New Roman" panose="02020603050405020304" pitchFamily="18" charset="0"/>
              </a:rPr>
              <a:t>yn</a:t>
            </a:r>
            <a:r>
              <a:rPr lang="en-GB" sz="2800" kern="100">
                <a:latin typeface="Comic Sans MS" panose="030F0902030302020204" pitchFamily="66" charset="0"/>
                <a:ea typeface="Aptos" panose="020B0004020202020204" pitchFamily="34" charset="0"/>
                <a:cs typeface="Times New Roman" panose="02020603050405020304" pitchFamily="18" charset="0"/>
              </a:rPr>
              <a:t> y </a:t>
            </a:r>
            <a:r>
              <a:rPr lang="en-US" sz="2800" err="1">
                <a:latin typeface="Comic Sans MS" panose="030F0902030302020204" pitchFamily="66" charset="0"/>
                <a:sym typeface="Barlow SemiCondensed Semi-Bold"/>
              </a:rPr>
              <a:t>tŷ</a:t>
            </a:r>
            <a:r>
              <a:rPr lang="en-US" sz="2800">
                <a:latin typeface="Comic Sans MS" panose="030F0902030302020204" pitchFamily="66" charset="0"/>
                <a:sym typeface="Barlow SemiCondensed Semi-Bold"/>
              </a:rPr>
              <a:t>. Mae </a:t>
            </a:r>
            <a:r>
              <a:rPr lang="en-US" sz="2800" err="1">
                <a:latin typeface="Comic Sans MS" panose="030F0902030302020204" pitchFamily="66" charset="0"/>
                <a:sym typeface="Barlow SemiCondensed Semi-Bold"/>
              </a:rPr>
              <a:t>dwy</a:t>
            </a:r>
            <a:r>
              <a:rPr lang="en-US" sz="2800">
                <a:latin typeface="Comic Sans MS" panose="030F0902030302020204" pitchFamily="66" charset="0"/>
                <a:sym typeface="Barlow SemiCondensed Semi-Bold"/>
              </a:rPr>
              <a:t> </a:t>
            </a:r>
            <a:r>
              <a:rPr lang="en-US" sz="2800" err="1">
                <a:latin typeface="Comic Sans MS" panose="030F0902030302020204" pitchFamily="66" charset="0"/>
                <a:sym typeface="Barlow SemiCondensed Semi-Bold"/>
              </a:rPr>
              <a:t>ystafell</a:t>
            </a:r>
            <a:r>
              <a:rPr lang="en-US" sz="2800">
                <a:latin typeface="Comic Sans MS" panose="030F0902030302020204" pitchFamily="66" charset="0"/>
                <a:sym typeface="Barlow SemiCondensed Semi-Bold"/>
              </a:rPr>
              <a:t> </a:t>
            </a:r>
            <a:r>
              <a:rPr lang="en-US" sz="2800" err="1">
                <a:latin typeface="Comic Sans MS" panose="030F0902030302020204" pitchFamily="66" charset="0"/>
                <a:sym typeface="Barlow SemiCondensed Semi-Bold"/>
              </a:rPr>
              <a:t>wely</a:t>
            </a:r>
            <a:r>
              <a:rPr lang="en-US" sz="2800">
                <a:latin typeface="Comic Sans MS" panose="030F0902030302020204" pitchFamily="66" charset="0"/>
                <a:sym typeface="Barlow SemiCondensed Semi-Bold"/>
              </a:rPr>
              <a:t> </a:t>
            </a:r>
            <a:r>
              <a:rPr lang="en-GB" sz="2800" kern="100" err="1">
                <a:latin typeface="Comic Sans MS" panose="030F0902030302020204" pitchFamily="66" charset="0"/>
                <a:ea typeface="Aptos" panose="020B0004020202020204" pitchFamily="34" charset="0"/>
                <a:cs typeface="Times New Roman" panose="02020603050405020304" pitchFamily="18" charset="0"/>
              </a:rPr>
              <a:t>yn</a:t>
            </a:r>
            <a:r>
              <a:rPr lang="en-GB" sz="2800" kern="100">
                <a:latin typeface="Comic Sans MS" panose="030F0902030302020204" pitchFamily="66" charset="0"/>
                <a:ea typeface="Aptos" panose="020B0004020202020204" pitchFamily="34" charset="0"/>
                <a:cs typeface="Times New Roman" panose="02020603050405020304" pitchFamily="18" charset="0"/>
              </a:rPr>
              <a:t> y </a:t>
            </a:r>
            <a:r>
              <a:rPr lang="en-US" sz="2800" err="1">
                <a:latin typeface="Comic Sans MS" panose="030F0902030302020204" pitchFamily="66" charset="0"/>
                <a:sym typeface="Barlow SemiCondensed Semi-Bold"/>
              </a:rPr>
              <a:t>tŷ</a:t>
            </a:r>
            <a:r>
              <a:rPr lang="en-US" sz="2800">
                <a:latin typeface="Comic Sans MS" panose="030F0902030302020204" pitchFamily="66" charset="0"/>
                <a:sym typeface="Barlow SemiCondensed Semi-Bold"/>
              </a:rPr>
              <a:t> </a:t>
            </a:r>
            <a:r>
              <a:rPr lang="en-GB" sz="2800" kern="100">
                <a:latin typeface="Comic Sans MS" panose="030F0902030302020204" pitchFamily="66" charset="0"/>
                <a:cs typeface="Times New Roman" panose="02020603050405020304" pitchFamily="18" charset="0"/>
                <a:sym typeface="Barlow SemiCondensed Semi-Bold"/>
              </a:rPr>
              <a:t>. Mae un </a:t>
            </a:r>
            <a:r>
              <a:rPr lang="en-GB" sz="2800" kern="100" err="1">
                <a:solidFill>
                  <a:srgbClr val="FF0000"/>
                </a:solidFill>
                <a:latin typeface="Comic Sans MS" panose="030F0902030302020204" pitchFamily="66" charset="0"/>
                <a:cs typeface="Times New Roman" panose="02020603050405020304" pitchFamily="18" charset="0"/>
                <a:sym typeface="Barlow SemiCondensed Semi-Bold"/>
              </a:rPr>
              <a:t>g</a:t>
            </a:r>
            <a:r>
              <a:rPr lang="en-GB" sz="2800" kern="100" err="1">
                <a:latin typeface="Comic Sans MS" panose="030F0902030302020204" pitchFamily="66" charset="0"/>
                <a:cs typeface="Times New Roman" panose="02020603050405020304" pitchFamily="18" charset="0"/>
                <a:sym typeface="Barlow SemiCondensed Semi-Bold"/>
              </a:rPr>
              <a:t>egin</a:t>
            </a:r>
            <a:r>
              <a:rPr lang="en-GB" sz="2800" kern="100">
                <a:latin typeface="Comic Sans MS" panose="030F0902030302020204" pitchFamily="66" charset="0"/>
                <a:cs typeface="Times New Roman" panose="02020603050405020304" pitchFamily="18" charset="0"/>
                <a:sym typeface="Barlow SemiCondensed Semi-Bold"/>
              </a:rPr>
              <a:t> </a:t>
            </a:r>
            <a:r>
              <a:rPr lang="en-GB" sz="2800" kern="100" err="1">
                <a:latin typeface="Comic Sans MS" panose="030F0902030302020204" pitchFamily="66" charset="0"/>
                <a:cs typeface="Times New Roman" panose="02020603050405020304" pitchFamily="18" charset="0"/>
                <a:sym typeface="Barlow SemiCondensed Semi-Bold"/>
              </a:rPr>
              <a:t>fach</a:t>
            </a:r>
            <a:r>
              <a:rPr lang="en-GB" sz="2800" kern="100">
                <a:latin typeface="Comic Sans MS" panose="030F0902030302020204" pitchFamily="66" charset="0"/>
                <a:cs typeface="Times New Roman" panose="02020603050405020304" pitchFamily="18" charset="0"/>
                <a:sym typeface="Barlow SemiCondensed Semi-Bold"/>
              </a:rPr>
              <a:t> </a:t>
            </a:r>
            <a:r>
              <a:rPr lang="en-GB" sz="2800" kern="100" err="1">
                <a:latin typeface="Comic Sans MS" panose="030F0902030302020204" pitchFamily="66" charset="0"/>
                <a:ea typeface="Aptos" panose="020B0004020202020204" pitchFamily="34" charset="0"/>
                <a:cs typeface="Times New Roman" panose="02020603050405020304" pitchFamily="18" charset="0"/>
              </a:rPr>
              <a:t>yn</a:t>
            </a:r>
            <a:r>
              <a:rPr lang="en-GB" sz="2800" kern="100">
                <a:latin typeface="Comic Sans MS" panose="030F0902030302020204" pitchFamily="66" charset="0"/>
                <a:ea typeface="Aptos" panose="020B0004020202020204" pitchFamily="34" charset="0"/>
                <a:cs typeface="Times New Roman" panose="02020603050405020304" pitchFamily="18" charset="0"/>
              </a:rPr>
              <a:t> y </a:t>
            </a:r>
            <a:r>
              <a:rPr lang="en-US" sz="2800" err="1">
                <a:latin typeface="Comic Sans MS" panose="030F0902030302020204" pitchFamily="66" charset="0"/>
                <a:sym typeface="Barlow SemiCondensed Semi-Bold"/>
              </a:rPr>
              <a:t>tŷ</a:t>
            </a:r>
            <a:r>
              <a:rPr lang="en-US" sz="2800">
                <a:latin typeface="Comic Sans MS" panose="030F0902030302020204" pitchFamily="66" charset="0"/>
                <a:sym typeface="Barlow SemiCondensed Semi-Bold"/>
              </a:rPr>
              <a:t> </a:t>
            </a:r>
            <a:r>
              <a:rPr lang="en-GB" sz="2800" kern="100">
                <a:latin typeface="Comic Sans MS" panose="030F0902030302020204" pitchFamily="66" charset="0"/>
                <a:cs typeface="Times New Roman" panose="02020603050405020304" pitchFamily="18" charset="0"/>
                <a:sym typeface="Barlow SemiCondensed Semi-Bold"/>
              </a:rPr>
              <a:t>.</a:t>
            </a:r>
          </a:p>
          <a:p>
            <a:pPr algn="ctr">
              <a:lnSpc>
                <a:spcPts val="4173"/>
              </a:lnSpc>
              <a:spcBef>
                <a:spcPct val="0"/>
              </a:spcBef>
            </a:pPr>
            <a:r>
              <a:rPr lang="en-GB" sz="2800" kern="100">
                <a:latin typeface="Comic Sans MS" panose="030F0902030302020204" pitchFamily="66" charset="0"/>
                <a:ea typeface="Aptos" panose="020B0004020202020204" pitchFamily="34" charset="0"/>
                <a:cs typeface="Times New Roman" panose="02020603050405020304" pitchFamily="18" charset="0"/>
                <a:sym typeface="Barlow SemiCondensed Semi-Bold"/>
              </a:rPr>
              <a:t>Does dim </a:t>
            </a:r>
            <a:r>
              <a:rPr lang="en-GB" sz="2800" kern="100" err="1">
                <a:latin typeface="Comic Sans MS" panose="030F0902030302020204" pitchFamily="66" charset="0"/>
                <a:ea typeface="Aptos" panose="020B0004020202020204" pitchFamily="34" charset="0"/>
                <a:cs typeface="Times New Roman" panose="02020603050405020304" pitchFamily="18" charset="0"/>
                <a:sym typeface="Barlow SemiCondensed Semi-Bold"/>
              </a:rPr>
              <a:t>garej</a:t>
            </a:r>
            <a:r>
              <a:rPr lang="en-GB" sz="2800" kern="100">
                <a:latin typeface="Comic Sans MS" panose="030F0902030302020204" pitchFamily="66" charset="0"/>
                <a:ea typeface="Aptos" panose="020B0004020202020204" pitchFamily="34" charset="0"/>
                <a:cs typeface="Times New Roman" panose="02020603050405020304" pitchFamily="18" charset="0"/>
                <a:sym typeface="Barlow SemiCondensed Semi-Bold"/>
              </a:rPr>
              <a:t> </a:t>
            </a:r>
            <a:r>
              <a:rPr lang="en-GB" sz="2800" kern="100" err="1">
                <a:latin typeface="Comic Sans MS" panose="030F0902030302020204" pitchFamily="66" charset="0"/>
                <a:ea typeface="Aptos" panose="020B0004020202020204" pitchFamily="34" charset="0"/>
                <a:cs typeface="Times New Roman" panose="02020603050405020304" pitchFamily="18" charset="0"/>
                <a:sym typeface="Barlow SemiCondensed Semi-Bold"/>
              </a:rPr>
              <a:t>gyda’r</a:t>
            </a:r>
            <a:r>
              <a:rPr lang="en-GB" sz="2800" kern="100">
                <a:latin typeface="Comic Sans MS" panose="030F0902030302020204" pitchFamily="66" charset="0"/>
                <a:ea typeface="Aptos" panose="020B0004020202020204" pitchFamily="34" charset="0"/>
                <a:cs typeface="Times New Roman" panose="02020603050405020304" pitchFamily="18" charset="0"/>
                <a:sym typeface="Barlow SemiCondensed Semi-Bold"/>
              </a:rPr>
              <a:t> </a:t>
            </a:r>
            <a:r>
              <a:rPr lang="en-US" sz="2800" err="1">
                <a:latin typeface="Comic Sans MS" panose="030F0902030302020204" pitchFamily="66" charset="0"/>
                <a:sym typeface="Barlow SemiCondensed Semi-Bold"/>
              </a:rPr>
              <a:t>tŷ</a:t>
            </a:r>
            <a:r>
              <a:rPr lang="en-US" sz="2800">
                <a:latin typeface="Comic Sans MS" panose="030F0902030302020204" pitchFamily="66" charset="0"/>
                <a:sym typeface="Barlow SemiCondensed Semi-Bold"/>
              </a:rPr>
              <a:t>.</a:t>
            </a:r>
            <a:endParaRPr lang="en-GB" sz="2800" kern="100">
              <a:latin typeface="Comic Sans MS" panose="030F0902030302020204" pitchFamily="66" charset="0"/>
              <a:ea typeface="Aptos" panose="020B0004020202020204" pitchFamily="34" charset="0"/>
              <a:cs typeface="Times New Roman" panose="02020603050405020304" pitchFamily="18" charset="0"/>
            </a:endParaRPr>
          </a:p>
        </p:txBody>
      </p:sp>
      <p:sp>
        <p:nvSpPr>
          <p:cNvPr id="5" name="TextBox 29">
            <a:extLst>
              <a:ext uri="{FF2B5EF4-FFF2-40B4-BE49-F238E27FC236}">
                <a16:creationId xmlns:a16="http://schemas.microsoft.com/office/drawing/2014/main" id="{BD82B9CB-7EF6-C47A-0D35-A748ABD65AE2}"/>
              </a:ext>
            </a:extLst>
          </p:cNvPr>
          <p:cNvSpPr txBox="1"/>
          <p:nvPr/>
        </p:nvSpPr>
        <p:spPr>
          <a:xfrm>
            <a:off x="658368" y="707486"/>
            <a:ext cx="7693151" cy="545599"/>
          </a:xfrm>
          <a:prstGeom prst="rect">
            <a:avLst/>
          </a:prstGeom>
        </p:spPr>
        <p:txBody>
          <a:bodyPr wrap="square" lIns="0" tIns="0" rIns="0" bIns="0" rtlCol="0" anchor="t">
            <a:spAutoFit/>
          </a:bodyPr>
          <a:lstStyle/>
          <a:p>
            <a:pPr algn="ctr">
              <a:lnSpc>
                <a:spcPts val="4173"/>
              </a:lnSpc>
              <a:spcBef>
                <a:spcPct val="0"/>
              </a:spcBef>
            </a:pP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Ar</a:t>
            </a:r>
            <a:r>
              <a:rPr lang="en-US" sz="4400" b="1">
                <a:solidFill>
                  <a:srgbClr val="0070C0"/>
                </a:solidFill>
                <a:latin typeface="Comic Sans MS" panose="030F0902030302020204" pitchFamily="66" charset="0"/>
                <a:ea typeface="Barlow SemiCondensed Semi-Bold"/>
                <a:cs typeface="Barlow SemiCondensed Semi-Bold"/>
                <a:sym typeface="Barlow SemiCondensed Semi-Bold"/>
              </a:rPr>
              <a:t> Werth: </a:t>
            </a: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Tŷ</a:t>
            </a:r>
            <a:r>
              <a:rPr lang="en-US" sz="4400" b="1">
                <a:solidFill>
                  <a:srgbClr val="0070C0"/>
                </a:solidFill>
                <a:latin typeface="Comic Sans MS" panose="030F0902030302020204" pitchFamily="66" charset="0"/>
                <a:ea typeface="Barlow SemiCondensed Semi-Bold"/>
                <a:cs typeface="Barlow SemiCondensed Semi-Bold"/>
                <a:sym typeface="Barlow SemiCondensed Semi-Bold"/>
              </a:rPr>
              <a:t> </a:t>
            </a: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pâr</a:t>
            </a:r>
            <a:r>
              <a:rPr lang="en-US" sz="4400" b="1">
                <a:solidFill>
                  <a:srgbClr val="0070C0"/>
                </a:solidFill>
                <a:latin typeface="Comic Sans MS" panose="030F0902030302020204" pitchFamily="66" charset="0"/>
                <a:ea typeface="Barlow SemiCondensed Semi-Bold"/>
                <a:cs typeface="Barlow SemiCondensed Semi-Bold"/>
                <a:sym typeface="Barlow SemiCondensed Semi-Bold"/>
              </a:rPr>
              <a:t> </a:t>
            </a: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yn</a:t>
            </a:r>
            <a:r>
              <a:rPr lang="en-US" sz="4400" b="1">
                <a:solidFill>
                  <a:srgbClr val="0070C0"/>
                </a:solidFill>
                <a:latin typeface="Comic Sans MS" panose="030F0902030302020204" pitchFamily="66" charset="0"/>
                <a:ea typeface="Barlow SemiCondensed Semi-Bold"/>
                <a:cs typeface="Barlow SemiCondensed Semi-Bold"/>
                <a:sym typeface="Barlow SemiCondensed Semi-Bold"/>
              </a:rPr>
              <a:t> y </a:t>
            </a: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Dref</a:t>
            </a:r>
            <a:endParaRPr lang="en-US" sz="4400" b="1">
              <a:solidFill>
                <a:srgbClr val="0070C0"/>
              </a:solidFill>
              <a:latin typeface="Comic Sans MS" panose="030F0902030302020204" pitchFamily="66" charset="0"/>
              <a:ea typeface="Barlow SemiCondensed Semi-Bold"/>
              <a:cs typeface="Barlow SemiCondensed Semi-Bold"/>
              <a:sym typeface="Barlow SemiCondensed Semi-Bold"/>
            </a:endParaRPr>
          </a:p>
        </p:txBody>
      </p:sp>
      <p:sp>
        <p:nvSpPr>
          <p:cNvPr id="10" name="Freeform 11">
            <a:extLst>
              <a:ext uri="{FF2B5EF4-FFF2-40B4-BE49-F238E27FC236}">
                <a16:creationId xmlns:a16="http://schemas.microsoft.com/office/drawing/2014/main" id="{93BA176F-FAA2-AF9D-B4F4-0D2C8C7CBEB6}"/>
              </a:ext>
            </a:extLst>
          </p:cNvPr>
          <p:cNvSpPr/>
          <p:nvPr/>
        </p:nvSpPr>
        <p:spPr>
          <a:xfrm>
            <a:off x="1962101" y="1294167"/>
            <a:ext cx="434881" cy="740223"/>
          </a:xfrm>
          <a:custGeom>
            <a:avLst/>
            <a:gdLst/>
            <a:ahLst/>
            <a:cxnLst/>
            <a:rect l="l" t="t" r="r" b="b"/>
            <a:pathLst>
              <a:path w="434881" h="740223">
                <a:moveTo>
                  <a:pt x="0" y="0"/>
                </a:moveTo>
                <a:lnTo>
                  <a:pt x="434881" y="0"/>
                </a:lnTo>
                <a:lnTo>
                  <a:pt x="434881" y="740223"/>
                </a:lnTo>
                <a:lnTo>
                  <a:pt x="0" y="7402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1" name="TextBox 13">
            <a:extLst>
              <a:ext uri="{FF2B5EF4-FFF2-40B4-BE49-F238E27FC236}">
                <a16:creationId xmlns:a16="http://schemas.microsoft.com/office/drawing/2014/main" id="{F70469AA-9ED8-EF43-F5D7-74398D52CE0B}"/>
              </a:ext>
            </a:extLst>
          </p:cNvPr>
          <p:cNvSpPr txBox="1"/>
          <p:nvPr/>
        </p:nvSpPr>
        <p:spPr>
          <a:xfrm>
            <a:off x="2304922" y="217239"/>
            <a:ext cx="4400041" cy="307777"/>
          </a:xfrm>
          <a:prstGeom prst="rect">
            <a:avLst/>
          </a:prstGeom>
        </p:spPr>
        <p:txBody>
          <a:bodyPr lIns="0" tIns="0" rIns="0" bIns="0" rtlCol="0" anchor="t">
            <a:spAutoFit/>
          </a:bodyPr>
          <a:lstStyle/>
          <a:p>
            <a:pPr algn="ctr">
              <a:lnSpc>
                <a:spcPts val="2393"/>
              </a:lnSpc>
              <a:spcBef>
                <a:spcPct val="0"/>
              </a:spcBef>
            </a:pPr>
            <a:r>
              <a:rPr lang="en-US" sz="2000" b="1" err="1">
                <a:solidFill>
                  <a:srgbClr val="000000"/>
                </a:solidFill>
                <a:latin typeface="Chalkboard" panose="03050602040202020205" pitchFamily="66" charset="77"/>
                <a:ea typeface="League Spartan"/>
                <a:cs typeface="League Spartan"/>
                <a:sym typeface="League Spartan"/>
              </a:rPr>
              <a:t>Enghraifft</a:t>
            </a:r>
            <a:endParaRPr lang="en-US" sz="2000" b="1">
              <a:solidFill>
                <a:srgbClr val="000000"/>
              </a:solidFill>
              <a:latin typeface="Chalkboard" panose="03050602040202020205" pitchFamily="66" charset="77"/>
              <a:ea typeface="League Spartan"/>
              <a:cs typeface="League Spartan"/>
              <a:sym typeface="League Spartan"/>
            </a:endParaRPr>
          </a:p>
        </p:txBody>
      </p:sp>
      <p:sp>
        <p:nvSpPr>
          <p:cNvPr id="12" name="Freeform 3">
            <a:extLst>
              <a:ext uri="{FF2B5EF4-FFF2-40B4-BE49-F238E27FC236}">
                <a16:creationId xmlns:a16="http://schemas.microsoft.com/office/drawing/2014/main" id="{CA2F0D8A-7FCD-CCF9-7A8F-20B72419DE6B}"/>
              </a:ext>
            </a:extLst>
          </p:cNvPr>
          <p:cNvSpPr/>
          <p:nvPr/>
        </p:nvSpPr>
        <p:spPr>
          <a:xfrm>
            <a:off x="3507578" y="2237794"/>
            <a:ext cx="2128838" cy="1827964"/>
          </a:xfrm>
          <a:custGeom>
            <a:avLst/>
            <a:gdLst/>
            <a:ahLst/>
            <a:cxnLst/>
            <a:rect l="l" t="t" r="r" b="b"/>
            <a:pathLst>
              <a:path w="5184108" h="4225048">
                <a:moveTo>
                  <a:pt x="0" y="0"/>
                </a:moveTo>
                <a:lnTo>
                  <a:pt x="5184108" y="0"/>
                </a:lnTo>
                <a:lnTo>
                  <a:pt x="5184108" y="4225048"/>
                </a:lnTo>
                <a:lnTo>
                  <a:pt x="0" y="4225048"/>
                </a:lnTo>
                <a:lnTo>
                  <a:pt x="0" y="0"/>
                </a:lnTo>
                <a:close/>
              </a:path>
            </a:pathLst>
          </a:custGeom>
          <a:blipFill>
            <a:blip r:embed="rId4"/>
            <a:stretch>
              <a:fillRect/>
            </a:stretch>
          </a:blipFill>
        </p:spPr>
        <p:txBody>
          <a:bodyPr/>
          <a:lstStyle/>
          <a:p>
            <a:endParaRPr lang="en-US"/>
          </a:p>
        </p:txBody>
      </p:sp>
    </p:spTree>
    <p:extLst>
      <p:ext uri="{BB962C8B-B14F-4D97-AF65-F5344CB8AC3E}">
        <p14:creationId xmlns:p14="http://schemas.microsoft.com/office/powerpoint/2010/main" val="20430996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71B6CB-37C2-991A-F2FF-2242D1C81411}"/>
            </a:ext>
          </a:extLst>
        </p:cNvPr>
        <p:cNvGrpSpPr/>
        <p:nvPr/>
      </p:nvGrpSpPr>
      <p:grpSpPr>
        <a:xfrm>
          <a:off x="0" y="0"/>
          <a:ext cx="0" cy="0"/>
          <a:chOff x="0" y="0"/>
          <a:chExt cx="0" cy="0"/>
        </a:xfrm>
      </p:grpSpPr>
      <p:sp>
        <p:nvSpPr>
          <p:cNvPr id="4" name="Freeform 22">
            <a:extLst>
              <a:ext uri="{FF2B5EF4-FFF2-40B4-BE49-F238E27FC236}">
                <a16:creationId xmlns:a16="http://schemas.microsoft.com/office/drawing/2014/main" id="{F6E2F04E-5BFB-B11A-4CFF-94166C4B93A8}"/>
              </a:ext>
            </a:extLst>
          </p:cNvPr>
          <p:cNvSpPr/>
          <p:nvPr/>
        </p:nvSpPr>
        <p:spPr>
          <a:xfrm>
            <a:off x="0" y="0"/>
            <a:ext cx="9144004" cy="6858000"/>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sp>
        <p:nvSpPr>
          <p:cNvPr id="6" name="TextBox 29">
            <a:extLst>
              <a:ext uri="{FF2B5EF4-FFF2-40B4-BE49-F238E27FC236}">
                <a16:creationId xmlns:a16="http://schemas.microsoft.com/office/drawing/2014/main" id="{915C5BA6-B60E-AE32-B8E3-4C537ECC91F7}"/>
              </a:ext>
            </a:extLst>
          </p:cNvPr>
          <p:cNvSpPr txBox="1"/>
          <p:nvPr/>
        </p:nvSpPr>
        <p:spPr>
          <a:xfrm>
            <a:off x="393896" y="707486"/>
            <a:ext cx="7957624" cy="545599"/>
          </a:xfrm>
          <a:prstGeom prst="rect">
            <a:avLst/>
          </a:prstGeom>
        </p:spPr>
        <p:txBody>
          <a:bodyPr wrap="square" lIns="0" tIns="0" rIns="0" bIns="0" rtlCol="0" anchor="t">
            <a:spAutoFit/>
          </a:bodyPr>
          <a:lstStyle/>
          <a:p>
            <a:pPr algn="ctr">
              <a:lnSpc>
                <a:spcPts val="4173"/>
              </a:lnSpc>
              <a:spcBef>
                <a:spcPct val="0"/>
              </a:spcBef>
            </a:pPr>
            <a:r>
              <a:rPr lang="en-US" sz="4400" b="1" err="1">
                <a:solidFill>
                  <a:srgbClr val="0070C0"/>
                </a:solidFill>
                <a:latin typeface="Comic Sans MS" panose="030F0902030302020204" pitchFamily="66" charset="0"/>
                <a:ea typeface="Barlow SemiCondensed Semi-Bold"/>
                <a:cs typeface="Barlow SemiCondensed Semi-Bold"/>
                <a:sym typeface="Barlow SemiCondensed Semi-Bold"/>
              </a:rPr>
              <a:t>Ar</a:t>
            </a:r>
            <a:r>
              <a:rPr lang="en-US" sz="4400" b="1">
                <a:solidFill>
                  <a:srgbClr val="0070C0"/>
                </a:solidFill>
                <a:latin typeface="Comic Sans MS" panose="030F0902030302020204" pitchFamily="66" charset="0"/>
                <a:ea typeface="Barlow SemiCondensed Semi-Bold"/>
                <a:cs typeface="Barlow SemiCondensed Semi-Bold"/>
                <a:sym typeface="Barlow SemiCondensed Semi-Bold"/>
              </a:rPr>
              <a:t> Werth: ____________</a:t>
            </a:r>
          </a:p>
        </p:txBody>
      </p:sp>
      <p:sp>
        <p:nvSpPr>
          <p:cNvPr id="7" name="TextBox 29">
            <a:extLst>
              <a:ext uri="{FF2B5EF4-FFF2-40B4-BE49-F238E27FC236}">
                <a16:creationId xmlns:a16="http://schemas.microsoft.com/office/drawing/2014/main" id="{4B3FBF45-FBBA-4912-C03C-46D153E55DCC}"/>
              </a:ext>
            </a:extLst>
          </p:cNvPr>
          <p:cNvSpPr txBox="1"/>
          <p:nvPr/>
        </p:nvSpPr>
        <p:spPr>
          <a:xfrm>
            <a:off x="1479044" y="1453637"/>
            <a:ext cx="5364480" cy="506934"/>
          </a:xfrm>
          <a:prstGeom prst="rect">
            <a:avLst/>
          </a:prstGeom>
        </p:spPr>
        <p:txBody>
          <a:bodyPr wrap="square" lIns="0" tIns="0" rIns="0" bIns="0" rtlCol="0" anchor="t">
            <a:spAutoFit/>
          </a:bodyPr>
          <a:lstStyle/>
          <a:p>
            <a:pPr algn="ctr">
              <a:lnSpc>
                <a:spcPts val="4173"/>
              </a:lnSpc>
              <a:spcBef>
                <a:spcPct val="0"/>
              </a:spcBef>
            </a:pPr>
            <a:r>
              <a:rPr lang="en-US" sz="3200" b="1">
                <a:latin typeface="Comic Sans MS" panose="030F0902030302020204" pitchFamily="66" charset="0"/>
                <a:ea typeface="Barlow SemiCondensed Semi-Bold"/>
                <a:cs typeface="Barlow SemiCondensed Semi-Bold"/>
                <a:sym typeface="Barlow SemiCondensed Semi-Bold"/>
              </a:rPr>
              <a:t>Ble?: _____________</a:t>
            </a:r>
          </a:p>
        </p:txBody>
      </p:sp>
      <p:sp>
        <p:nvSpPr>
          <p:cNvPr id="2" name="Freeform 22">
            <a:extLst>
              <a:ext uri="{FF2B5EF4-FFF2-40B4-BE49-F238E27FC236}">
                <a16:creationId xmlns:a16="http://schemas.microsoft.com/office/drawing/2014/main" id="{9B3FCA05-12DE-8A0E-DDA4-2B256CC01A43}"/>
              </a:ext>
            </a:extLst>
          </p:cNvPr>
          <p:cNvSpPr/>
          <p:nvPr/>
        </p:nvSpPr>
        <p:spPr>
          <a:xfrm>
            <a:off x="3108370" y="2161123"/>
            <a:ext cx="2927255" cy="2087320"/>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sp>
        <p:nvSpPr>
          <p:cNvPr id="3" name="TextBox 29">
            <a:extLst>
              <a:ext uri="{FF2B5EF4-FFF2-40B4-BE49-F238E27FC236}">
                <a16:creationId xmlns:a16="http://schemas.microsoft.com/office/drawing/2014/main" id="{DC956F08-EAAB-2CD7-6D22-6E4CFC221AE2}"/>
              </a:ext>
            </a:extLst>
          </p:cNvPr>
          <p:cNvSpPr txBox="1"/>
          <p:nvPr/>
        </p:nvSpPr>
        <p:spPr>
          <a:xfrm>
            <a:off x="417046" y="4342982"/>
            <a:ext cx="8309905" cy="2122761"/>
          </a:xfrm>
          <a:prstGeom prst="rect">
            <a:avLst/>
          </a:prstGeom>
        </p:spPr>
        <p:txBody>
          <a:bodyPr wrap="square" lIns="0" tIns="0" rIns="0" bIns="0" rtlCol="0" anchor="t">
            <a:spAutoFit/>
          </a:bodyPr>
          <a:lstStyle/>
          <a:p>
            <a:pPr algn="ctr">
              <a:lnSpc>
                <a:spcPts val="4173"/>
              </a:lnSpc>
              <a:spcBef>
                <a:spcPct val="0"/>
              </a:spcBef>
            </a:pPr>
            <a:r>
              <a:rPr lang="en-US" sz="3200" b="1">
                <a:latin typeface="Comic Sans MS" panose="030F0902030302020204" pitchFamily="66" charset="0"/>
                <a:ea typeface="Barlow SemiCondensed Semi-Bold"/>
                <a:cs typeface="Barlow SemiCondensed Semi-Bold"/>
                <a:sym typeface="Barlow SemiCondensed Semi-Bold"/>
              </a:rPr>
              <a:t>________________________________________________________________________________________________________________________________</a:t>
            </a:r>
          </a:p>
        </p:txBody>
      </p:sp>
      <p:sp>
        <p:nvSpPr>
          <p:cNvPr id="5" name="Freeform 11">
            <a:extLst>
              <a:ext uri="{FF2B5EF4-FFF2-40B4-BE49-F238E27FC236}">
                <a16:creationId xmlns:a16="http://schemas.microsoft.com/office/drawing/2014/main" id="{2CD7D70E-1697-A8D7-4703-2066F0C379BA}"/>
              </a:ext>
            </a:extLst>
          </p:cNvPr>
          <p:cNvSpPr/>
          <p:nvPr/>
        </p:nvSpPr>
        <p:spPr>
          <a:xfrm>
            <a:off x="1479044" y="1253085"/>
            <a:ext cx="434881" cy="740223"/>
          </a:xfrm>
          <a:custGeom>
            <a:avLst/>
            <a:gdLst/>
            <a:ahLst/>
            <a:cxnLst/>
            <a:rect l="l" t="t" r="r" b="b"/>
            <a:pathLst>
              <a:path w="434881" h="740223">
                <a:moveTo>
                  <a:pt x="0" y="0"/>
                </a:moveTo>
                <a:lnTo>
                  <a:pt x="434881" y="0"/>
                </a:lnTo>
                <a:lnTo>
                  <a:pt x="434881" y="740223"/>
                </a:lnTo>
                <a:lnTo>
                  <a:pt x="0" y="74022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21054589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5AF892-F8B5-F0FC-3BCD-01C25BCA13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A98F537-CF1C-2B10-13A1-68360B7530D9}"/>
              </a:ext>
            </a:extLst>
          </p:cNvPr>
          <p:cNvSpPr>
            <a:spLocks noGrp="1"/>
          </p:cNvSpPr>
          <p:nvPr>
            <p:ph type="ctrTitle"/>
          </p:nvPr>
        </p:nvSpPr>
        <p:spPr/>
        <p:txBody>
          <a:bodyPr/>
          <a:lstStyle/>
          <a:p>
            <a:r>
              <a:rPr lang="en-US" dirty="0"/>
              <a:t>Y </a:t>
            </a:r>
            <a:r>
              <a:rPr lang="en-US" dirty="0" err="1"/>
              <a:t>Dyniaethau</a:t>
            </a:r>
            <a:endParaRPr lang="en-US" dirty="0"/>
          </a:p>
        </p:txBody>
      </p:sp>
      <p:sp>
        <p:nvSpPr>
          <p:cNvPr id="4" name="Freeform 26">
            <a:extLst>
              <a:ext uri="{FF2B5EF4-FFF2-40B4-BE49-F238E27FC236}">
                <a16:creationId xmlns:a16="http://schemas.microsoft.com/office/drawing/2014/main" id="{9AB4788F-D4BB-3507-D72A-5D5CE2500E59}"/>
              </a:ext>
            </a:extLst>
          </p:cNvPr>
          <p:cNvSpPr/>
          <p:nvPr/>
        </p:nvSpPr>
        <p:spPr>
          <a:xfrm>
            <a:off x="3611430" y="4048563"/>
            <a:ext cx="1921140" cy="2418474"/>
          </a:xfrm>
          <a:custGeom>
            <a:avLst/>
            <a:gdLst/>
            <a:ahLst/>
            <a:cxnLst/>
            <a:rect l="l" t="t" r="r" b="b"/>
            <a:pathLst>
              <a:path w="1376170" h="1844114">
                <a:moveTo>
                  <a:pt x="0" y="0"/>
                </a:moveTo>
                <a:lnTo>
                  <a:pt x="1376170" y="0"/>
                </a:lnTo>
                <a:lnTo>
                  <a:pt x="1376170" y="1844114"/>
                </a:lnTo>
                <a:lnTo>
                  <a:pt x="0" y="18441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2">
            <a:extLst>
              <a:ext uri="{FF2B5EF4-FFF2-40B4-BE49-F238E27FC236}">
                <a16:creationId xmlns:a16="http://schemas.microsoft.com/office/drawing/2014/main" id="{52C34B38-2BBD-AC54-DD2E-1057698C953F}"/>
              </a:ext>
            </a:extLst>
          </p:cNvPr>
          <p:cNvSpPr txBox="1"/>
          <p:nvPr/>
        </p:nvSpPr>
        <p:spPr>
          <a:xfrm>
            <a:off x="3296508" y="3445245"/>
            <a:ext cx="2888117" cy="369332"/>
          </a:xfrm>
          <a:prstGeom prst="rect">
            <a:avLst/>
          </a:prstGeom>
          <a:noFill/>
        </p:spPr>
        <p:txBody>
          <a:bodyPr wrap="square">
            <a:spAutoFit/>
          </a:bodyPr>
          <a:lstStyle/>
          <a:p>
            <a:pPr algn="ctr"/>
            <a:r>
              <a:rPr lang="en-US" b="1" dirty="0" err="1">
                <a:solidFill>
                  <a:srgbClr val="FF0000"/>
                </a:solidFill>
              </a:rPr>
              <a:t>Tasg</a:t>
            </a:r>
            <a:r>
              <a:rPr lang="en-US" b="1" dirty="0">
                <a:solidFill>
                  <a:srgbClr val="FF0000"/>
                </a:solidFill>
              </a:rPr>
              <a:t> </a:t>
            </a:r>
            <a:r>
              <a:rPr lang="en-US" b="1" dirty="0" err="1">
                <a:solidFill>
                  <a:srgbClr val="FF0000"/>
                </a:solidFill>
              </a:rPr>
              <a:t>ddarllen</a:t>
            </a:r>
            <a:endParaRPr lang="en-US" dirty="0"/>
          </a:p>
        </p:txBody>
      </p:sp>
    </p:spTree>
    <p:extLst>
      <p:ext uri="{BB962C8B-B14F-4D97-AF65-F5344CB8AC3E}">
        <p14:creationId xmlns:p14="http://schemas.microsoft.com/office/powerpoint/2010/main" val="20300178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41496C-4B05-576B-F90B-1C56EF2A7E5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BA90622-AC32-6AE2-78B0-4084D5F1B8EC}"/>
              </a:ext>
            </a:extLst>
          </p:cNvPr>
          <p:cNvSpPr txBox="1"/>
          <p:nvPr/>
        </p:nvSpPr>
        <p:spPr>
          <a:xfrm>
            <a:off x="127116" y="658131"/>
            <a:ext cx="8716848" cy="4001095"/>
          </a:xfrm>
          <a:prstGeom prst="rect">
            <a:avLst/>
          </a:prstGeom>
          <a:noFill/>
        </p:spPr>
        <p:txBody>
          <a:bodyPr wrap="square">
            <a:spAutoFit/>
          </a:bodyPr>
          <a:lstStyle/>
          <a:p>
            <a:pPr marL="108598" algn="just"/>
            <a:r>
              <a:rPr lang="cy-GB" sz="2000" b="1" u="sng" dirty="0"/>
              <a:t>Crynodeb o Weithgaredd</a:t>
            </a:r>
          </a:p>
          <a:p>
            <a:pPr marL="108598" algn="just"/>
            <a:endParaRPr lang="en-US" dirty="0"/>
          </a:p>
          <a:p>
            <a:pPr marL="108598" algn="just"/>
            <a:endParaRPr lang="en-US" dirty="0"/>
          </a:p>
          <a:p>
            <a:pPr marL="108598" algn="just"/>
            <a:r>
              <a:rPr lang="en-US" dirty="0"/>
              <a:t>Dyma </a:t>
            </a:r>
            <a:r>
              <a:rPr lang="en-US" dirty="0" err="1"/>
              <a:t>weithgareddau</a:t>
            </a:r>
            <a:r>
              <a:rPr lang="en-US" dirty="0"/>
              <a:t> Y </a:t>
            </a:r>
            <a:r>
              <a:rPr lang="en-US" dirty="0" err="1"/>
              <a:t>Dyniaethau</a:t>
            </a:r>
            <a:r>
              <a:rPr lang="en-US" dirty="0"/>
              <a:t>. </a:t>
            </a:r>
          </a:p>
          <a:p>
            <a:pPr marL="108598" algn="just"/>
            <a:endParaRPr lang="en-US" dirty="0"/>
          </a:p>
          <a:p>
            <a:pPr marL="108598" algn="just"/>
            <a:r>
              <a:rPr lang="en-US" b="1" dirty="0"/>
              <a:t>Nod y </a:t>
            </a:r>
            <a:r>
              <a:rPr lang="en-US" b="1" dirty="0" err="1"/>
              <a:t>Wers</a:t>
            </a:r>
            <a:r>
              <a:rPr lang="en-US" b="1" dirty="0"/>
              <a:t> </a:t>
            </a:r>
            <a:r>
              <a:rPr lang="en-US" b="1" dirty="0" err="1"/>
              <a:t>ydy</a:t>
            </a:r>
            <a:r>
              <a:rPr lang="en-US" b="1" dirty="0"/>
              <a:t> </a:t>
            </a:r>
            <a:r>
              <a:rPr lang="en-US" b="1" dirty="0" err="1"/>
              <a:t>darllen</a:t>
            </a:r>
            <a:r>
              <a:rPr lang="en-US" b="1" dirty="0"/>
              <a:t> am y </a:t>
            </a:r>
            <a:r>
              <a:rPr lang="en-US" b="1" dirty="0" err="1"/>
              <a:t>Tuduriaid</a:t>
            </a:r>
            <a:r>
              <a:rPr lang="en-US" b="1" dirty="0"/>
              <a:t>, </a:t>
            </a:r>
            <a:r>
              <a:rPr lang="en-US" b="1" dirty="0" err="1"/>
              <a:t>achos</a:t>
            </a:r>
            <a:r>
              <a:rPr lang="en-US" b="1" dirty="0"/>
              <a:t> </a:t>
            </a:r>
            <a:r>
              <a:rPr lang="en-US" b="1" dirty="0" err="1"/>
              <a:t>cafodd</a:t>
            </a:r>
            <a:r>
              <a:rPr lang="en-US" b="1" dirty="0"/>
              <a:t> Harri </a:t>
            </a:r>
            <a:r>
              <a:rPr lang="en-US" b="1" dirty="0" err="1"/>
              <a:t>tudur</a:t>
            </a:r>
            <a:r>
              <a:rPr lang="en-US" b="1" dirty="0"/>
              <a:t> </a:t>
            </a:r>
            <a:r>
              <a:rPr lang="en-US" b="1" dirty="0" err="1"/>
              <a:t>ei</a:t>
            </a:r>
            <a:r>
              <a:rPr lang="en-US" b="1" dirty="0"/>
              <a:t> </a:t>
            </a:r>
            <a:r>
              <a:rPr lang="en-US" b="1" dirty="0" err="1"/>
              <a:t>eni</a:t>
            </a:r>
            <a:r>
              <a:rPr lang="en-US" b="1" dirty="0"/>
              <a:t> </a:t>
            </a:r>
            <a:r>
              <a:rPr lang="en-US" b="1" dirty="0" err="1"/>
              <a:t>yn</a:t>
            </a:r>
            <a:r>
              <a:rPr lang="en-US" b="1" dirty="0"/>
              <a:t> Sir </a:t>
            </a:r>
            <a:r>
              <a:rPr lang="en-US" b="1" dirty="0" err="1"/>
              <a:t>Benfro</a:t>
            </a:r>
            <a:r>
              <a:rPr lang="en-US" b="1" dirty="0"/>
              <a:t>.</a:t>
            </a:r>
          </a:p>
          <a:p>
            <a:pPr marL="108598" algn="just"/>
            <a:endParaRPr lang="en-US" b="1" dirty="0"/>
          </a:p>
          <a:p>
            <a:pPr marL="108598" algn="just"/>
            <a:r>
              <a:rPr lang="cy-GB" dirty="0"/>
              <a:t>Yn y dasg hon, bydd y plant yn ymarfer eu sgiliau darllen. Yn gyntaf, bydd yr athro neu’r athrawes yn drilio'r adeiladwr ac ymarfer y patrymau amherffaith a goddefol a'r geirfa gyda’r cardiau fflach. Wedyn, Bydd y plant yn gwneud tasg Darllen Cul i ddatblygu sgiliau darllen. </a:t>
            </a:r>
          </a:p>
          <a:p>
            <a:pPr marL="108598" algn="just"/>
            <a:endParaRPr lang="en-US" dirty="0"/>
          </a:p>
          <a:p>
            <a:pPr marL="108598" algn="just"/>
            <a:endParaRPr lang="en-US" dirty="0"/>
          </a:p>
        </p:txBody>
      </p:sp>
      <p:sp>
        <p:nvSpPr>
          <p:cNvPr id="4" name="TextBox 3">
            <a:extLst>
              <a:ext uri="{FF2B5EF4-FFF2-40B4-BE49-F238E27FC236}">
                <a16:creationId xmlns:a16="http://schemas.microsoft.com/office/drawing/2014/main" id="{64F3734C-F0D9-8FFD-4CC1-831BA52465F9}"/>
              </a:ext>
            </a:extLst>
          </p:cNvPr>
          <p:cNvSpPr txBox="1"/>
          <p:nvPr/>
        </p:nvSpPr>
        <p:spPr>
          <a:xfrm>
            <a:off x="300036" y="1831346"/>
            <a:ext cx="8470689" cy="646331"/>
          </a:xfrm>
          <a:prstGeom prst="rect">
            <a:avLst/>
          </a:prstGeom>
          <a:noFill/>
        </p:spPr>
        <p:txBody>
          <a:bodyPr wrap="square">
            <a:spAutoFit/>
          </a:bodyPr>
          <a:lstStyle/>
          <a:p>
            <a:pPr marL="108598" algn="just"/>
            <a:endParaRPr lang="en-US" dirty="0"/>
          </a:p>
          <a:p>
            <a:pPr marL="108598" algn="just"/>
            <a:endParaRPr lang="en-US" dirty="0"/>
          </a:p>
        </p:txBody>
      </p:sp>
    </p:spTree>
    <p:extLst>
      <p:ext uri="{BB962C8B-B14F-4D97-AF65-F5344CB8AC3E}">
        <p14:creationId xmlns:p14="http://schemas.microsoft.com/office/powerpoint/2010/main" val="3681577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E45B0-4F01-5162-C779-61CA404B1162}"/>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04F96E0-0060-13E0-F891-32DF3117209F}"/>
              </a:ext>
            </a:extLst>
          </p:cNvPr>
          <p:cNvGraphicFramePr>
            <a:graphicFrameLocks noGrp="1"/>
          </p:cNvGraphicFramePr>
          <p:nvPr>
            <p:extLst>
              <p:ext uri="{D42A27DB-BD31-4B8C-83A1-F6EECF244321}">
                <p14:modId xmlns:p14="http://schemas.microsoft.com/office/powerpoint/2010/main" val="1069886457"/>
              </p:ext>
            </p:extLst>
          </p:nvPr>
        </p:nvGraphicFramePr>
        <p:xfrm>
          <a:off x="850413" y="1301496"/>
          <a:ext cx="7924017" cy="5062250"/>
        </p:xfrm>
        <a:graphic>
          <a:graphicData uri="http://schemas.openxmlformats.org/drawingml/2006/table">
            <a:tbl>
              <a:tblPr firstRow="1" firstCol="1" bandRow="1">
                <a:tableStyleId>{5C22544A-7EE6-4342-B048-85BDC9FD1C3A}</a:tableStyleId>
              </a:tblPr>
              <a:tblGrid>
                <a:gridCol w="3706347">
                  <a:extLst>
                    <a:ext uri="{9D8B030D-6E8A-4147-A177-3AD203B41FA5}">
                      <a16:colId xmlns:a16="http://schemas.microsoft.com/office/drawing/2014/main" val="3600652311"/>
                    </a:ext>
                  </a:extLst>
                </a:gridCol>
                <a:gridCol w="102870">
                  <a:extLst>
                    <a:ext uri="{9D8B030D-6E8A-4147-A177-3AD203B41FA5}">
                      <a16:colId xmlns:a16="http://schemas.microsoft.com/office/drawing/2014/main" val="2458005731"/>
                    </a:ext>
                  </a:extLst>
                </a:gridCol>
                <a:gridCol w="1904810">
                  <a:extLst>
                    <a:ext uri="{9D8B030D-6E8A-4147-A177-3AD203B41FA5}">
                      <a16:colId xmlns:a16="http://schemas.microsoft.com/office/drawing/2014/main" val="392118328"/>
                    </a:ext>
                  </a:extLst>
                </a:gridCol>
                <a:gridCol w="2209990">
                  <a:extLst>
                    <a:ext uri="{9D8B030D-6E8A-4147-A177-3AD203B41FA5}">
                      <a16:colId xmlns:a16="http://schemas.microsoft.com/office/drawing/2014/main" val="3927196974"/>
                    </a:ext>
                  </a:extLst>
                </a:gridCol>
              </a:tblGrid>
              <a:tr h="206930">
                <a:tc gridSpan="4">
                  <a:txBody>
                    <a:bodyPr/>
                    <a:lstStyle/>
                    <a:p>
                      <a:pPr algn="ctr">
                        <a:lnSpc>
                          <a:spcPct val="115000"/>
                        </a:lnSpc>
                        <a:spcAft>
                          <a:spcPts val="800"/>
                        </a:spcAft>
                        <a:buNone/>
                      </a:pPr>
                      <a:r>
                        <a:rPr lang="en-GB" sz="1400" b="0" i="0" kern="1200" dirty="0">
                          <a:solidFill>
                            <a:schemeClr val="tx1"/>
                          </a:solidFill>
                          <a:effectLst/>
                          <a:latin typeface="Comic Sans MS" panose="030F0902030302020204" pitchFamily="66" charset="0"/>
                          <a:ea typeface="+mn-ea"/>
                          <a:cs typeface="+mn-cs"/>
                        </a:rPr>
                        <a:t> Yr </a:t>
                      </a:r>
                      <a:r>
                        <a:rPr lang="en-GB" sz="1400" b="0" i="0" kern="1200" dirty="0" err="1">
                          <a:solidFill>
                            <a:schemeClr val="tx1"/>
                          </a:solidFill>
                          <a:effectLst/>
                          <a:latin typeface="Comic Sans MS" panose="030F0902030302020204" pitchFamily="66" charset="0"/>
                          <a:ea typeface="+mn-ea"/>
                          <a:cs typeface="+mn-cs"/>
                        </a:rPr>
                        <a:t>Adeiladwr</a:t>
                      </a:r>
                      <a:endParaRPr lang="en-GB" sz="11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lnSpc>
                          <a:spcPct val="115000"/>
                        </a:lnSpc>
                        <a:spcAft>
                          <a:spcPts val="800"/>
                        </a:spcAft>
                        <a:buNone/>
                      </a:pPr>
                      <a:endParaRPr lang="en-GB" sz="16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hMerge="1">
                  <a:txBody>
                    <a:bodyPr/>
                    <a:lstStyle/>
                    <a:p>
                      <a:pPr algn="ctr">
                        <a:lnSpc>
                          <a:spcPct val="115000"/>
                        </a:lnSpc>
                        <a:spcAft>
                          <a:spcPts val="800"/>
                        </a:spcAft>
                        <a:buNone/>
                      </a:pPr>
                      <a:endParaRPr lang="en-GB" sz="16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32741170"/>
                  </a:ext>
                </a:extLst>
              </a:tr>
              <a:tr h="392630">
                <a:tc gridSpan="4">
                  <a:txBody>
                    <a:bodyPr/>
                    <a:lstStyle/>
                    <a:p>
                      <a:pPr algn="ctr">
                        <a:lnSpc>
                          <a:spcPct val="115000"/>
                        </a:lnSpc>
                        <a:spcAft>
                          <a:spcPts val="800"/>
                        </a:spcAft>
                        <a:buNone/>
                      </a:pPr>
                      <a:r>
                        <a:rPr lang="en-GB" sz="1400" u="none" kern="100" dirty="0">
                          <a:solidFill>
                            <a:schemeClr val="tx1"/>
                          </a:solidFill>
                          <a:effectLst/>
                          <a:latin typeface="Comic Sans MS" panose="030F0902030302020204" pitchFamily="66" charset="0"/>
                        </a:rPr>
                        <a:t>Y </a:t>
                      </a:r>
                      <a:r>
                        <a:rPr lang="en-GB" sz="1400" u="none" kern="100" dirty="0" err="1">
                          <a:solidFill>
                            <a:schemeClr val="tx1"/>
                          </a:solidFill>
                          <a:effectLst/>
                          <a:latin typeface="Comic Sans MS" panose="030F0902030302020204" pitchFamily="66" charset="0"/>
                        </a:rPr>
                        <a:t>Tuduriaid</a:t>
                      </a:r>
                      <a:endParaRPr lang="en-GB" sz="14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accent1">
                        <a:lumMod val="40000"/>
                        <a:lumOff val="60000"/>
                      </a:schemeClr>
                    </a:solidFill>
                  </a:tcPr>
                </a:tc>
                <a:tc hMerge="1">
                  <a:txBody>
                    <a:bodyPr/>
                    <a:lstStyle/>
                    <a:p>
                      <a:pPr algn="ctr">
                        <a:lnSpc>
                          <a:spcPct val="115000"/>
                        </a:lnSpc>
                        <a:spcAft>
                          <a:spcPts val="800"/>
                        </a:spcAft>
                        <a:buNone/>
                      </a:pPr>
                      <a:endParaRPr lang="en-GB" sz="16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accent1">
                        <a:lumMod val="40000"/>
                        <a:lumOff val="60000"/>
                      </a:schemeClr>
                    </a:solidFill>
                  </a:tcPr>
                </a:tc>
                <a:tc hMerge="1">
                  <a:txBody>
                    <a:bodyPr/>
                    <a:lstStyle/>
                    <a:p>
                      <a:endParaRPr lang="en-US"/>
                    </a:p>
                  </a:txBody>
                  <a:tcPr/>
                </a:tc>
                <a:tc hMerge="1">
                  <a:txBody>
                    <a:bodyPr/>
                    <a:lstStyle/>
                    <a:p>
                      <a:pPr algn="ctr">
                        <a:lnSpc>
                          <a:spcPct val="115000"/>
                        </a:lnSpc>
                        <a:spcAft>
                          <a:spcPts val="800"/>
                        </a:spcAft>
                        <a:buNone/>
                      </a:pPr>
                      <a:endParaRPr lang="en-GB" sz="16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417115487"/>
                  </a:ext>
                </a:extLst>
              </a:tr>
              <a:tr h="0">
                <a:tc rowSpan="3">
                  <a:txBody>
                    <a:bodyPr/>
                    <a:lstStyle/>
                    <a:p>
                      <a:pPr algn="ctr">
                        <a:lnSpc>
                          <a:spcPct val="115000"/>
                        </a:lnSpc>
                        <a:spcAft>
                          <a:spcPts val="800"/>
                        </a:spcAft>
                        <a:buNone/>
                      </a:pPr>
                      <a:r>
                        <a:rPr lang="en-GB" sz="16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Oedd</a:t>
                      </a:r>
                      <a:r>
                        <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y </a:t>
                      </a:r>
                      <a:r>
                        <a:rPr lang="en-GB" sz="16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Tuduriaid</a:t>
                      </a:r>
                      <a:r>
                        <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6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yn</a:t>
                      </a:r>
                      <a:r>
                        <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GB" sz="1600" b="0" u="none" kern="100">
                          <a:solidFill>
                            <a:schemeClr val="tx1"/>
                          </a:solidFill>
                          <a:effectLst/>
                          <a:latin typeface="Comic Sans MS" panose="030F0902030302020204" pitchFamily="66" charset="0"/>
                          <a:cs typeface="Times New Roman" panose="02020603050405020304" pitchFamily="18" charset="0"/>
                        </a:rPr>
                        <a:t>byw</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8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u="none">
                          <a:latin typeface="Comic Sans MS" panose="030F0902030302020204" pitchFamily="66" charset="0"/>
                        </a:rPr>
                        <a:t>rhwng 1485 ac 1603?</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75901549"/>
                  </a:ext>
                </a:extLst>
              </a:tr>
              <a:tr h="253999">
                <a:tc vMerge="1">
                  <a:txBody>
                    <a:bodyPr/>
                    <a:lstStyle/>
                    <a:p>
                      <a:pPr algn="ctr">
                        <a:lnSpc>
                          <a:spcPct val="115000"/>
                        </a:lnSpc>
                        <a:spcAft>
                          <a:spcPts val="800"/>
                        </a:spcAft>
                        <a:buNone/>
                      </a:pPr>
                      <a:endParaRPr lang="en-GB" sz="18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pPr algn="ctr"/>
                      <a:r>
                        <a:rPr lang="en-GB" sz="1600" b="0" u="none" kern="100">
                          <a:solidFill>
                            <a:schemeClr val="tx1"/>
                          </a:solidFill>
                          <a:effectLst/>
                          <a:latin typeface="Comic Sans MS" panose="030F0902030302020204" pitchFamily="66" charset="0"/>
                          <a:cs typeface="Times New Roman" panose="02020603050405020304" pitchFamily="18" charset="0"/>
                        </a:rPr>
                        <a:t>bwyta</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8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u="none">
                          <a:latin typeface="Comic Sans MS" panose="030F0902030302020204" pitchFamily="66" charset="0"/>
                        </a:rPr>
                        <a:t>cig a bara?</a:t>
                      </a:r>
                      <a:endParaRPr lang="en-US" sz="1600" u="none" dirty="0">
                        <a:latin typeface="Comic Sans MS" panose="030F0902030302020204" pitchFamily="66" charset="0"/>
                      </a:endParaRPr>
                    </a:p>
                  </a:txBody>
                  <a:tcPr marL="37437" marR="37437" marT="0" marB="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48266816"/>
                  </a:ext>
                </a:extLst>
              </a:tr>
              <a:tr h="259978">
                <a:tc vMerge="1">
                  <a:txBody>
                    <a:bodyPr/>
                    <a:lstStyle/>
                    <a:p>
                      <a:pPr algn="ctr">
                        <a:lnSpc>
                          <a:spcPct val="115000"/>
                        </a:lnSpc>
                        <a:spcAft>
                          <a:spcPts val="800"/>
                        </a:spcAft>
                        <a:buNone/>
                      </a:pPr>
                      <a:endParaRPr lang="en-GB" sz="18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pPr algn="ctr"/>
                      <a:r>
                        <a:rPr lang="en-GB" sz="1600" b="0" u="none" kern="100">
                          <a:solidFill>
                            <a:schemeClr val="tx1"/>
                          </a:solidFill>
                          <a:effectLst/>
                          <a:latin typeface="Comic Sans MS" panose="030F0902030302020204" pitchFamily="66" charset="0"/>
                          <a:cs typeface="Times New Roman" panose="02020603050405020304" pitchFamily="18" charset="0"/>
                        </a:rPr>
                        <a:t>yfed</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8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u="none">
                          <a:latin typeface="Comic Sans MS" panose="030F0902030302020204" pitchFamily="66" charset="0"/>
                        </a:rPr>
                        <a:t>dŵr ?</a:t>
                      </a:r>
                      <a:endParaRPr lang="en-US" sz="1600" u="none" dirty="0">
                        <a:latin typeface="Comic Sans MS" panose="030F0902030302020204" pitchFamily="66" charset="0"/>
                      </a:endParaRPr>
                    </a:p>
                  </a:txBody>
                  <a:tcPr marL="37437" marR="37437" marT="0" marB="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60724084"/>
                  </a:ext>
                </a:extLst>
              </a:tr>
              <a:tr h="392630">
                <a:tc>
                  <a:txBody>
                    <a:bodyPr/>
                    <a:lstStyle/>
                    <a:p>
                      <a:pPr algn="ctr">
                        <a:lnSpc>
                          <a:spcPct val="115000"/>
                        </a:lnSpc>
                        <a:spcAft>
                          <a:spcPts val="800"/>
                        </a:spcAft>
                        <a:buNone/>
                      </a:pPr>
                      <a:endPar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GB" sz="1600" b="0" u="none" kern="100" dirty="0" err="1">
                          <a:solidFill>
                            <a:schemeClr val="tx1"/>
                          </a:solidFill>
                          <a:effectLst/>
                          <a:latin typeface="Comic Sans MS" panose="030F0902030302020204" pitchFamily="66" charset="0"/>
                          <a:cs typeface="Times New Roman" panose="02020603050405020304" pitchFamily="18" charset="0"/>
                        </a:rPr>
                        <a:t>gwisgo</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8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u="none" dirty="0" err="1">
                          <a:latin typeface="Comic Sans MS" panose="030F0902030302020204" pitchFamily="66" charset="0"/>
                        </a:rPr>
                        <a:t>dillad</a:t>
                      </a:r>
                      <a:r>
                        <a:rPr lang="en-US" sz="1600" u="none" dirty="0">
                          <a:latin typeface="Comic Sans MS" panose="030F0902030302020204" pitchFamily="66" charset="0"/>
                        </a:rPr>
                        <a:t> </a:t>
                      </a:r>
                      <a:r>
                        <a:rPr lang="en-US" sz="1600" u="none" dirty="0" err="1">
                          <a:latin typeface="Comic Sans MS" panose="030F0902030302020204" pitchFamily="66" charset="0"/>
                        </a:rPr>
                        <a:t>ffansi</a:t>
                      </a:r>
                      <a:r>
                        <a:rPr lang="en-US" sz="1600" u="none" dirty="0">
                          <a:latin typeface="Comic Sans MS" panose="030F0902030302020204" pitchFamily="66" charset="0"/>
                        </a:rPr>
                        <a:t>?</a:t>
                      </a:r>
                    </a:p>
                  </a:txBody>
                  <a:tcPr marL="37437" marR="37437" marT="0" marB="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69797290"/>
                  </a:ext>
                </a:extLst>
              </a:tr>
              <a:tr h="392630">
                <a:tc gridSpan="4">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u="none" kern="100" dirty="0" err="1">
                          <a:solidFill>
                            <a:schemeClr val="tx1"/>
                          </a:solidFill>
                          <a:effectLst/>
                          <a:latin typeface="Comic Sans MS" panose="030F0902030302020204" pitchFamily="66" charset="0"/>
                        </a:rPr>
                        <a:t>Atebion</a:t>
                      </a:r>
                      <a:endPar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1">
                        <a:lumMod val="40000"/>
                        <a:lumOff val="60000"/>
                      </a:schemeClr>
                    </a:solidFill>
                  </a:tcPr>
                </a:tc>
                <a:tc hMerge="1">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endPar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solidFill>
                      <a:schemeClr val="accent1">
                        <a:lumMod val="40000"/>
                        <a:lumOff val="60000"/>
                      </a:schemeClr>
                    </a:solidFill>
                  </a:tcPr>
                </a:tc>
                <a:tc hMerge="1">
                  <a:txBody>
                    <a:bodyPr/>
                    <a:lstStyle/>
                    <a:p>
                      <a:endParaRPr lang="en-US"/>
                    </a:p>
                  </a:txBody>
                  <a:tcPr/>
                </a:tc>
                <a:tc hMerge="1">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endPar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solidFill>
                      <a:schemeClr val="accent1">
                        <a:lumMod val="40000"/>
                        <a:lumOff val="60000"/>
                      </a:schemeClr>
                    </a:solidFill>
                  </a:tcPr>
                </a:tc>
                <a:extLst>
                  <a:ext uri="{0D108BD9-81ED-4DB2-BD59-A6C34878D82A}">
                    <a16:rowId xmlns:a16="http://schemas.microsoft.com/office/drawing/2014/main" val="2810925440"/>
                  </a:ext>
                </a:extLst>
              </a:tr>
              <a:tr h="326169">
                <a:tc rowSpan="4" gridSpan="2">
                  <a:txBody>
                    <a:bodyPr/>
                    <a:lstStyle/>
                    <a:p>
                      <a:pPr algn="l">
                        <a:lnSpc>
                          <a:spcPct val="115000"/>
                        </a:lnSpc>
                        <a:spcAft>
                          <a:spcPts val="800"/>
                        </a:spcAft>
                        <a:buNone/>
                      </a:pP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Oedd</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roedd</a:t>
                      </a:r>
                      <a:r>
                        <a:rPr lang="en-GB" sz="1600" b="0" kern="100" dirty="0">
                          <a:solidFill>
                            <a:schemeClr val="tx1"/>
                          </a:solidFill>
                          <a:effectLst/>
                          <a:latin typeface="Comic Sans MS" panose="030F0902030302020204" pitchFamily="66" charset="0"/>
                        </a:rPr>
                        <a:t> y </a:t>
                      </a:r>
                      <a:r>
                        <a:rPr lang="en-GB" sz="1600" b="0" kern="100" dirty="0" err="1">
                          <a:solidFill>
                            <a:schemeClr val="tx1"/>
                          </a:solidFill>
                          <a:effectLst/>
                          <a:latin typeface="Comic Sans MS" panose="030F0902030302020204" pitchFamily="66" charset="0"/>
                        </a:rPr>
                        <a:t>Tuduriaid</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yn</a:t>
                      </a:r>
                      <a:endParaRPr lang="en-GB" sz="16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40000"/>
                        <a:lumOff val="60000"/>
                      </a:schemeClr>
                    </a:solidFill>
                  </a:tcPr>
                </a:tc>
                <a:tc rowSpan="4" hMerge="1">
                  <a:txBody>
                    <a:bodyPr/>
                    <a:lstStyle/>
                    <a:p>
                      <a:pPr algn="ctr">
                        <a:lnSpc>
                          <a:spcPct val="115000"/>
                        </a:lnSpc>
                        <a:spcAft>
                          <a:spcPts val="800"/>
                        </a:spcAft>
                        <a:buNone/>
                      </a:pPr>
                      <a:r>
                        <a:rPr lang="en-GB" sz="1800" b="0" u="none" kern="100" dirty="0" err="1">
                          <a:solidFill>
                            <a:schemeClr val="tx1"/>
                          </a:solidFill>
                          <a:effectLst/>
                          <a:latin typeface="Comic Sans MS" panose="030F0902030302020204" pitchFamily="66" charset="0"/>
                          <a:cs typeface="Times New Roman" panose="02020603050405020304" pitchFamily="18" charset="0"/>
                        </a:rPr>
                        <a:t>byw</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a:solidFill>
                            <a:schemeClr val="tx1"/>
                          </a:solidFill>
                          <a:effectLst/>
                          <a:latin typeface="Comic Sans MS" panose="030F0902030302020204" pitchFamily="66" charset="0"/>
                          <a:cs typeface="Times New Roman" panose="02020603050405020304" pitchFamily="18" charset="0"/>
                        </a:rPr>
                        <a:t>byw</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tc>
                  <a:txBody>
                    <a:bodyPr/>
                    <a:lstStyle/>
                    <a:p>
                      <a:r>
                        <a:rPr lang="en-US" sz="1600" u="none" dirty="0" err="1">
                          <a:latin typeface="Comic Sans MS" panose="030F0902030302020204" pitchFamily="66" charset="0"/>
                        </a:rPr>
                        <a:t>rhwng</a:t>
                      </a:r>
                      <a:r>
                        <a:rPr lang="en-US" sz="1600" u="none" dirty="0">
                          <a:latin typeface="Comic Sans MS" panose="030F0902030302020204" pitchFamily="66" charset="0"/>
                        </a:rPr>
                        <a:t> 1485 ac 1603</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extLst>
                  <a:ext uri="{0D108BD9-81ED-4DB2-BD59-A6C34878D82A}">
                    <a16:rowId xmlns:a16="http://schemas.microsoft.com/office/drawing/2014/main" val="3054630151"/>
                  </a:ext>
                </a:extLst>
              </a:tr>
              <a:tr h="335249">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a:solidFill>
                            <a:schemeClr val="tx1"/>
                          </a:solidFill>
                          <a:effectLst/>
                          <a:latin typeface="Comic Sans MS" panose="030F0902030302020204" pitchFamily="66" charset="0"/>
                          <a:cs typeface="Times New Roman" panose="02020603050405020304" pitchFamily="18" charset="0"/>
                        </a:rPr>
                        <a:t>bwyta</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a:solidFill>
                            <a:schemeClr val="tx1"/>
                          </a:solidFill>
                          <a:effectLst/>
                          <a:latin typeface="Comic Sans MS" panose="030F0902030302020204" pitchFamily="66" charset="0"/>
                          <a:cs typeface="Times New Roman" panose="02020603050405020304" pitchFamily="18" charset="0"/>
                        </a:rPr>
                        <a:t>bwyta</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tc>
                  <a:txBody>
                    <a:bodyPr/>
                    <a:lstStyle/>
                    <a:p>
                      <a:r>
                        <a:rPr lang="en-US" sz="1600" u="none" dirty="0">
                          <a:latin typeface="Comic Sans MS" panose="030F0902030302020204" pitchFamily="66" charset="0"/>
                        </a:rPr>
                        <a:t>cig a bara</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extLst>
                  <a:ext uri="{0D108BD9-81ED-4DB2-BD59-A6C34878D82A}">
                    <a16:rowId xmlns:a16="http://schemas.microsoft.com/office/drawing/2014/main" val="2769387957"/>
                  </a:ext>
                </a:extLst>
              </a:tr>
              <a:tr h="407701">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a:solidFill>
                            <a:schemeClr val="tx1"/>
                          </a:solidFill>
                          <a:effectLst/>
                          <a:latin typeface="Comic Sans MS" panose="030F0902030302020204" pitchFamily="66" charset="0"/>
                          <a:cs typeface="Times New Roman" panose="02020603050405020304" pitchFamily="18" charset="0"/>
                        </a:rPr>
                        <a:t>yfed</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a:solidFill>
                            <a:schemeClr val="tx1"/>
                          </a:solidFill>
                          <a:effectLst/>
                          <a:latin typeface="Comic Sans MS" panose="030F0902030302020204" pitchFamily="66" charset="0"/>
                          <a:cs typeface="Times New Roman" panose="02020603050405020304" pitchFamily="18" charset="0"/>
                        </a:rPr>
                        <a:t>yfed</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tc>
                  <a:txBody>
                    <a:bodyPr/>
                    <a:lstStyle/>
                    <a:p>
                      <a:r>
                        <a:rPr lang="en-US" sz="1600" u="none" dirty="0" err="1">
                          <a:latin typeface="Comic Sans MS" panose="030F0902030302020204" pitchFamily="66" charset="0"/>
                        </a:rPr>
                        <a:t>dŵr</a:t>
                      </a:r>
                      <a:r>
                        <a:rPr lang="en-US" sz="1600" u="none" dirty="0">
                          <a:latin typeface="Comic Sans MS" panose="030F0902030302020204" pitchFamily="66" charset="0"/>
                        </a:rPr>
                        <a:t> </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extLst>
                  <a:ext uri="{0D108BD9-81ED-4DB2-BD59-A6C34878D82A}">
                    <a16:rowId xmlns:a16="http://schemas.microsoft.com/office/drawing/2014/main" val="2300392342"/>
                  </a:ext>
                </a:extLst>
              </a:tr>
              <a:tr h="365752">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dirty="0" err="1">
                          <a:solidFill>
                            <a:schemeClr val="tx1"/>
                          </a:solidFill>
                          <a:effectLst/>
                          <a:latin typeface="Comic Sans MS" panose="030F0902030302020204" pitchFamily="66" charset="0"/>
                          <a:cs typeface="Times New Roman" panose="02020603050405020304" pitchFamily="18" charset="0"/>
                        </a:rPr>
                        <a:t>gwisgo</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dirty="0" err="1">
                          <a:solidFill>
                            <a:schemeClr val="tx1"/>
                          </a:solidFill>
                          <a:effectLst/>
                          <a:latin typeface="Comic Sans MS" panose="030F0902030302020204" pitchFamily="66" charset="0"/>
                          <a:cs typeface="Times New Roman" panose="02020603050405020304" pitchFamily="18" charset="0"/>
                        </a:rPr>
                        <a:t>gwisgo</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tc>
                  <a:txBody>
                    <a:bodyPr/>
                    <a:lstStyle/>
                    <a:p>
                      <a:r>
                        <a:rPr lang="en-US" sz="1600" u="none" dirty="0" err="1">
                          <a:latin typeface="Comic Sans MS" panose="030F0902030302020204" pitchFamily="66" charset="0"/>
                        </a:rPr>
                        <a:t>dillad</a:t>
                      </a:r>
                      <a:r>
                        <a:rPr lang="en-US" sz="1600" u="none" dirty="0">
                          <a:latin typeface="Comic Sans MS" panose="030F0902030302020204" pitchFamily="66" charset="0"/>
                        </a:rPr>
                        <a:t> </a:t>
                      </a:r>
                      <a:r>
                        <a:rPr lang="en-US" sz="1600" u="none" dirty="0" err="1">
                          <a:latin typeface="Comic Sans MS" panose="030F0902030302020204" pitchFamily="66" charset="0"/>
                        </a:rPr>
                        <a:t>ffansi</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extLst>
                  <a:ext uri="{0D108BD9-81ED-4DB2-BD59-A6C34878D82A}">
                    <a16:rowId xmlns:a16="http://schemas.microsoft.com/office/drawing/2014/main" val="2841720544"/>
                  </a:ext>
                </a:extLst>
              </a:tr>
              <a:tr h="365752">
                <a:tc rowSpan="4" gridSpan="2">
                  <a:txBody>
                    <a:bodyPr/>
                    <a:lstStyle/>
                    <a:p>
                      <a:pPr algn="l">
                        <a:lnSpc>
                          <a:spcPct val="115000"/>
                        </a:lnSpc>
                        <a:spcAft>
                          <a:spcPts val="800"/>
                        </a:spcAft>
                        <a:buNone/>
                      </a:pP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Nac</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oedd</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doedd</a:t>
                      </a:r>
                      <a:r>
                        <a:rPr lang="en-GB" sz="1600" b="0" kern="100" dirty="0">
                          <a:solidFill>
                            <a:schemeClr val="tx1"/>
                          </a:solidFill>
                          <a:effectLst/>
                          <a:latin typeface="Comic Sans MS" panose="030F0902030302020204" pitchFamily="66" charset="0"/>
                        </a:rPr>
                        <a:t> y </a:t>
                      </a:r>
                      <a:r>
                        <a:rPr lang="en-GB" sz="1600" b="0" kern="100" dirty="0" err="1">
                          <a:solidFill>
                            <a:schemeClr val="tx1"/>
                          </a:solidFill>
                          <a:effectLst/>
                          <a:latin typeface="Comic Sans MS" panose="030F0902030302020204" pitchFamily="66" charset="0"/>
                        </a:rPr>
                        <a:t>Tuduriaid</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ddim</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yn</a:t>
                      </a:r>
                      <a:endParaRPr lang="en-GB" sz="16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rowSpan="4" hMerge="1">
                  <a:txBody>
                    <a:bodyPr/>
                    <a:lstStyle/>
                    <a:p>
                      <a:pPr algn="ctr">
                        <a:lnSpc>
                          <a:spcPct val="115000"/>
                        </a:lnSpc>
                        <a:spcAft>
                          <a:spcPts val="800"/>
                        </a:spcAft>
                        <a:buNone/>
                      </a:pPr>
                      <a:r>
                        <a:rPr lang="en-GB" sz="1800" b="0" u="none" kern="100" dirty="0" err="1">
                          <a:solidFill>
                            <a:schemeClr val="tx1"/>
                          </a:solidFill>
                          <a:effectLst/>
                          <a:latin typeface="Comic Sans MS" panose="030F0902030302020204" pitchFamily="66" charset="0"/>
                          <a:cs typeface="Times New Roman" panose="02020603050405020304" pitchFamily="18" charset="0"/>
                        </a:rPr>
                        <a:t>byw</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a:solidFill>
                            <a:schemeClr val="tx1"/>
                          </a:solidFill>
                          <a:effectLst/>
                          <a:latin typeface="Comic Sans MS" panose="030F0902030302020204" pitchFamily="66" charset="0"/>
                          <a:cs typeface="Times New Roman" panose="02020603050405020304" pitchFamily="18" charset="0"/>
                        </a:rPr>
                        <a:t>byw</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tc>
                  <a:txBody>
                    <a:bodyPr/>
                    <a:lstStyle/>
                    <a:p>
                      <a:r>
                        <a:rPr lang="en-US" sz="1600" u="none" dirty="0" err="1">
                          <a:latin typeface="Comic Sans MS" panose="030F0902030302020204" pitchFamily="66" charset="0"/>
                        </a:rPr>
                        <a:t>rhwng</a:t>
                      </a:r>
                      <a:r>
                        <a:rPr lang="en-US" sz="1600" u="none" dirty="0">
                          <a:latin typeface="Comic Sans MS" panose="030F0902030302020204" pitchFamily="66" charset="0"/>
                        </a:rPr>
                        <a:t> 1485 ac 1603</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2760945549"/>
                  </a:ext>
                </a:extLst>
              </a:tr>
              <a:tr h="365752">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a:solidFill>
                            <a:schemeClr val="tx1"/>
                          </a:solidFill>
                          <a:effectLst/>
                          <a:latin typeface="Comic Sans MS" panose="030F0902030302020204" pitchFamily="66" charset="0"/>
                          <a:cs typeface="Times New Roman" panose="02020603050405020304" pitchFamily="18" charset="0"/>
                        </a:rPr>
                        <a:t>bwyta</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dirty="0" err="1">
                          <a:solidFill>
                            <a:schemeClr val="tx1"/>
                          </a:solidFill>
                          <a:effectLst/>
                          <a:latin typeface="Comic Sans MS" panose="030F0902030302020204" pitchFamily="66" charset="0"/>
                          <a:cs typeface="Times New Roman" panose="02020603050405020304" pitchFamily="18" charset="0"/>
                        </a:rPr>
                        <a:t>bwyta</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tc>
                  <a:txBody>
                    <a:bodyPr/>
                    <a:lstStyle/>
                    <a:p>
                      <a:r>
                        <a:rPr lang="en-US" sz="1600" u="none" dirty="0">
                          <a:latin typeface="Comic Sans MS" panose="030F0902030302020204" pitchFamily="66" charset="0"/>
                        </a:rPr>
                        <a:t>cig a bara</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2983838862"/>
                  </a:ext>
                </a:extLst>
              </a:tr>
              <a:tr h="365752">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a:solidFill>
                            <a:schemeClr val="tx1"/>
                          </a:solidFill>
                          <a:effectLst/>
                          <a:latin typeface="Comic Sans MS" panose="030F0902030302020204" pitchFamily="66" charset="0"/>
                          <a:cs typeface="Times New Roman" panose="02020603050405020304" pitchFamily="18" charset="0"/>
                        </a:rPr>
                        <a:t>yfed</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dirty="0" err="1">
                          <a:solidFill>
                            <a:schemeClr val="tx1"/>
                          </a:solidFill>
                          <a:effectLst/>
                          <a:latin typeface="Comic Sans MS" panose="030F0902030302020204" pitchFamily="66" charset="0"/>
                          <a:cs typeface="Times New Roman" panose="02020603050405020304" pitchFamily="18" charset="0"/>
                        </a:rPr>
                        <a:t>yfed</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tc>
                  <a:txBody>
                    <a:bodyPr/>
                    <a:lstStyle/>
                    <a:p>
                      <a:r>
                        <a:rPr lang="en-US" sz="1600" u="none" dirty="0" err="1">
                          <a:latin typeface="Comic Sans MS" panose="030F0902030302020204" pitchFamily="66" charset="0"/>
                        </a:rPr>
                        <a:t>dŵr</a:t>
                      </a:r>
                      <a:r>
                        <a:rPr lang="en-US" sz="1600" u="none" dirty="0">
                          <a:latin typeface="Comic Sans MS" panose="030F0902030302020204" pitchFamily="66" charset="0"/>
                        </a:rPr>
                        <a:t> </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1690931542"/>
                  </a:ext>
                </a:extLst>
              </a:tr>
              <a:tr h="365752">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dirty="0" err="1">
                          <a:solidFill>
                            <a:schemeClr val="tx1"/>
                          </a:solidFill>
                          <a:effectLst/>
                          <a:latin typeface="Comic Sans MS" panose="030F0902030302020204" pitchFamily="66" charset="0"/>
                          <a:cs typeface="Times New Roman" panose="02020603050405020304" pitchFamily="18" charset="0"/>
                        </a:rPr>
                        <a:t>gwisgo</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dirty="0" err="1">
                          <a:solidFill>
                            <a:schemeClr val="tx1"/>
                          </a:solidFill>
                          <a:effectLst/>
                          <a:latin typeface="Comic Sans MS" panose="030F0902030302020204" pitchFamily="66" charset="0"/>
                          <a:cs typeface="Times New Roman" panose="02020603050405020304" pitchFamily="18" charset="0"/>
                        </a:rPr>
                        <a:t>gwisgo</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tc>
                  <a:txBody>
                    <a:bodyPr/>
                    <a:lstStyle/>
                    <a:p>
                      <a:r>
                        <a:rPr lang="en-US" sz="1600" u="none" dirty="0" err="1">
                          <a:latin typeface="Comic Sans MS" panose="030F0902030302020204" pitchFamily="66" charset="0"/>
                        </a:rPr>
                        <a:t>dillad</a:t>
                      </a:r>
                      <a:r>
                        <a:rPr lang="en-US" sz="1600" u="none" dirty="0">
                          <a:latin typeface="Comic Sans MS" panose="030F0902030302020204" pitchFamily="66" charset="0"/>
                        </a:rPr>
                        <a:t> </a:t>
                      </a:r>
                      <a:r>
                        <a:rPr lang="en-US" sz="1600" u="none" dirty="0" err="1">
                          <a:latin typeface="Comic Sans MS" panose="030F0902030302020204" pitchFamily="66" charset="0"/>
                        </a:rPr>
                        <a:t>ffansi</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1740735686"/>
                  </a:ext>
                </a:extLst>
              </a:tr>
            </a:tbl>
          </a:graphicData>
        </a:graphic>
      </p:graphicFrame>
      <p:pic>
        <p:nvPicPr>
          <p:cNvPr id="3" name="Drawing 1">
            <a:extLst>
              <a:ext uri="{FF2B5EF4-FFF2-40B4-BE49-F238E27FC236}">
                <a16:creationId xmlns:a16="http://schemas.microsoft.com/office/drawing/2014/main" id="{22DE1067-D3F5-2599-6E66-FBB4EA0BB947}"/>
              </a:ext>
            </a:extLst>
          </p:cNvPr>
          <p:cNvPicPr>
            <a:picLocks noChangeAspect="1"/>
          </p:cNvPicPr>
          <p:nvPr/>
        </p:nvPicPr>
        <p:blipFill>
          <a:blip r:embed="rId2"/>
          <a:stretch>
            <a:fillRect/>
          </a:stretch>
        </p:blipFill>
        <p:spPr>
          <a:xfrm>
            <a:off x="179070" y="3883836"/>
            <a:ext cx="556002" cy="556002"/>
          </a:xfrm>
          <a:prstGeom prst="rect">
            <a:avLst/>
          </a:prstGeom>
        </p:spPr>
      </p:pic>
      <p:pic>
        <p:nvPicPr>
          <p:cNvPr id="4" name="Drawing 2">
            <a:extLst>
              <a:ext uri="{FF2B5EF4-FFF2-40B4-BE49-F238E27FC236}">
                <a16:creationId xmlns:a16="http://schemas.microsoft.com/office/drawing/2014/main" id="{F4462A04-C7E7-319C-A06E-61FA1DA515F5}"/>
              </a:ext>
            </a:extLst>
          </p:cNvPr>
          <p:cNvPicPr>
            <a:picLocks noChangeAspect="1"/>
          </p:cNvPicPr>
          <p:nvPr/>
        </p:nvPicPr>
        <p:blipFill>
          <a:blip r:embed="rId3"/>
          <a:stretch>
            <a:fillRect/>
          </a:stretch>
        </p:blipFill>
        <p:spPr>
          <a:xfrm>
            <a:off x="179070" y="5448087"/>
            <a:ext cx="556002" cy="556002"/>
          </a:xfrm>
          <a:prstGeom prst="rect">
            <a:avLst/>
          </a:prstGeom>
        </p:spPr>
      </p:pic>
      <p:sp>
        <p:nvSpPr>
          <p:cNvPr id="5" name="Freeform 2">
            <a:extLst>
              <a:ext uri="{FF2B5EF4-FFF2-40B4-BE49-F238E27FC236}">
                <a16:creationId xmlns:a16="http://schemas.microsoft.com/office/drawing/2014/main" id="{7AACC39E-7A34-1030-B6E2-6F1E5B1240C0}"/>
              </a:ext>
            </a:extLst>
          </p:cNvPr>
          <p:cNvSpPr/>
          <p:nvPr/>
        </p:nvSpPr>
        <p:spPr>
          <a:xfrm>
            <a:off x="4373434" y="284704"/>
            <a:ext cx="877974" cy="807242"/>
          </a:xfrm>
          <a:custGeom>
            <a:avLst/>
            <a:gdLst/>
            <a:ahLst/>
            <a:cxnLst/>
            <a:rect l="l" t="t" r="r" b="b"/>
            <a:pathLst>
              <a:path w="4406747" h="4114800">
                <a:moveTo>
                  <a:pt x="0" y="0"/>
                </a:moveTo>
                <a:lnTo>
                  <a:pt x="4406747" y="0"/>
                </a:lnTo>
                <a:lnTo>
                  <a:pt x="4406747"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Tree>
    <p:extLst>
      <p:ext uri="{BB962C8B-B14F-4D97-AF65-F5344CB8AC3E}">
        <p14:creationId xmlns:p14="http://schemas.microsoft.com/office/powerpoint/2010/main" val="39968158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FAF74E-8D3E-B1E1-1DFB-35D3ADE1B9B2}"/>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8A51C98-782A-96B3-E072-5A09A6EC05FA}"/>
              </a:ext>
            </a:extLst>
          </p:cNvPr>
          <p:cNvGraphicFramePr>
            <a:graphicFrameLocks noGrp="1"/>
          </p:cNvGraphicFramePr>
          <p:nvPr>
            <p:extLst>
              <p:ext uri="{D42A27DB-BD31-4B8C-83A1-F6EECF244321}">
                <p14:modId xmlns:p14="http://schemas.microsoft.com/office/powerpoint/2010/main" val="38696763"/>
              </p:ext>
            </p:extLst>
          </p:nvPr>
        </p:nvGraphicFramePr>
        <p:xfrm>
          <a:off x="926613" y="1892046"/>
          <a:ext cx="7924017" cy="4581435"/>
        </p:xfrm>
        <a:graphic>
          <a:graphicData uri="http://schemas.openxmlformats.org/drawingml/2006/table">
            <a:tbl>
              <a:tblPr firstRow="1" firstCol="1" bandRow="1">
                <a:tableStyleId>{5C22544A-7EE6-4342-B048-85BDC9FD1C3A}</a:tableStyleId>
              </a:tblPr>
              <a:tblGrid>
                <a:gridCol w="3706347">
                  <a:extLst>
                    <a:ext uri="{9D8B030D-6E8A-4147-A177-3AD203B41FA5}">
                      <a16:colId xmlns:a16="http://schemas.microsoft.com/office/drawing/2014/main" val="3600652311"/>
                    </a:ext>
                  </a:extLst>
                </a:gridCol>
                <a:gridCol w="102870">
                  <a:extLst>
                    <a:ext uri="{9D8B030D-6E8A-4147-A177-3AD203B41FA5}">
                      <a16:colId xmlns:a16="http://schemas.microsoft.com/office/drawing/2014/main" val="2458005731"/>
                    </a:ext>
                  </a:extLst>
                </a:gridCol>
                <a:gridCol w="1904810">
                  <a:extLst>
                    <a:ext uri="{9D8B030D-6E8A-4147-A177-3AD203B41FA5}">
                      <a16:colId xmlns:a16="http://schemas.microsoft.com/office/drawing/2014/main" val="392118328"/>
                    </a:ext>
                  </a:extLst>
                </a:gridCol>
                <a:gridCol w="2209990">
                  <a:extLst>
                    <a:ext uri="{9D8B030D-6E8A-4147-A177-3AD203B41FA5}">
                      <a16:colId xmlns:a16="http://schemas.microsoft.com/office/drawing/2014/main" val="3927196974"/>
                    </a:ext>
                  </a:extLst>
                </a:gridCol>
              </a:tblGrid>
              <a:tr h="206930">
                <a:tc gridSpan="4">
                  <a:txBody>
                    <a:bodyPr/>
                    <a:lstStyle/>
                    <a:p>
                      <a:pPr algn="ctr">
                        <a:lnSpc>
                          <a:spcPct val="115000"/>
                        </a:lnSpc>
                        <a:spcAft>
                          <a:spcPts val="800"/>
                        </a:spcAft>
                        <a:buNone/>
                      </a:pPr>
                      <a:r>
                        <a:rPr lang="en-GB" sz="1400" kern="100" dirty="0">
                          <a:solidFill>
                            <a:schemeClr val="tx1"/>
                          </a:solidFill>
                          <a:effectLst/>
                          <a:latin typeface="Comic Sans MS" panose="030F0902030302020204" pitchFamily="66" charset="0"/>
                        </a:rPr>
                        <a:t>Y </a:t>
                      </a:r>
                      <a:r>
                        <a:rPr lang="en-GB" sz="1400" kern="100" dirty="0" err="1">
                          <a:solidFill>
                            <a:schemeClr val="tx1"/>
                          </a:solidFill>
                          <a:effectLst/>
                          <a:latin typeface="Comic Sans MS" panose="030F0902030302020204" pitchFamily="66" charset="0"/>
                        </a:rPr>
                        <a:t>Adeiladwr</a:t>
                      </a:r>
                      <a:endParaRPr lang="en-GB" sz="14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algn="ctr">
                        <a:lnSpc>
                          <a:spcPct val="115000"/>
                        </a:lnSpc>
                        <a:spcAft>
                          <a:spcPts val="800"/>
                        </a:spcAft>
                        <a:buNone/>
                      </a:pPr>
                      <a:endParaRPr lang="en-GB" sz="16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hMerge="1">
                  <a:txBody>
                    <a:bodyPr/>
                    <a:lstStyle/>
                    <a:p>
                      <a:pPr algn="ctr">
                        <a:lnSpc>
                          <a:spcPct val="115000"/>
                        </a:lnSpc>
                        <a:spcAft>
                          <a:spcPts val="800"/>
                        </a:spcAft>
                        <a:buNone/>
                      </a:pPr>
                      <a:endParaRPr lang="en-GB" sz="16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32741170"/>
                  </a:ext>
                </a:extLst>
              </a:tr>
              <a:tr h="392630">
                <a:tc gridSpan="4">
                  <a:txBody>
                    <a:bodyPr/>
                    <a:lstStyle/>
                    <a:p>
                      <a:pPr algn="ctr">
                        <a:lnSpc>
                          <a:spcPct val="115000"/>
                        </a:lnSpc>
                        <a:spcAft>
                          <a:spcPts val="800"/>
                        </a:spcAft>
                        <a:buNone/>
                      </a:pPr>
                      <a:r>
                        <a:rPr lang="en-GB" sz="1400" u="none" kern="100" dirty="0">
                          <a:solidFill>
                            <a:schemeClr val="tx1"/>
                          </a:solidFill>
                          <a:effectLst/>
                          <a:latin typeface="Comic Sans MS" panose="030F0902030302020204" pitchFamily="66" charset="0"/>
                        </a:rPr>
                        <a:t>Harri Tudur</a:t>
                      </a:r>
                      <a:endParaRPr lang="en-GB" sz="14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accent1">
                        <a:lumMod val="40000"/>
                        <a:lumOff val="60000"/>
                      </a:schemeClr>
                    </a:solidFill>
                  </a:tcPr>
                </a:tc>
                <a:tc hMerge="1">
                  <a:txBody>
                    <a:bodyPr/>
                    <a:lstStyle/>
                    <a:p>
                      <a:pPr algn="ctr">
                        <a:lnSpc>
                          <a:spcPct val="115000"/>
                        </a:lnSpc>
                        <a:spcAft>
                          <a:spcPts val="800"/>
                        </a:spcAft>
                        <a:buNone/>
                      </a:pPr>
                      <a:endParaRPr lang="en-GB" sz="16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accent1">
                        <a:lumMod val="40000"/>
                        <a:lumOff val="60000"/>
                      </a:schemeClr>
                    </a:solidFill>
                  </a:tcPr>
                </a:tc>
                <a:tc hMerge="1">
                  <a:txBody>
                    <a:bodyPr/>
                    <a:lstStyle/>
                    <a:p>
                      <a:endParaRPr lang="en-US"/>
                    </a:p>
                  </a:txBody>
                  <a:tcPr/>
                </a:tc>
                <a:tc hMerge="1">
                  <a:txBody>
                    <a:bodyPr/>
                    <a:lstStyle/>
                    <a:p>
                      <a:pPr algn="ctr">
                        <a:lnSpc>
                          <a:spcPct val="115000"/>
                        </a:lnSpc>
                        <a:spcAft>
                          <a:spcPts val="800"/>
                        </a:spcAft>
                        <a:buNone/>
                      </a:pPr>
                      <a:endParaRPr lang="en-GB" sz="16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3417115487"/>
                  </a:ext>
                </a:extLst>
              </a:tr>
              <a:tr h="0">
                <a:tc rowSpan="3">
                  <a:txBody>
                    <a:bodyPr/>
                    <a:lstStyle/>
                    <a:p>
                      <a:pPr algn="ctr">
                        <a:lnSpc>
                          <a:spcPct val="115000"/>
                        </a:lnSpc>
                        <a:spcAft>
                          <a:spcPts val="800"/>
                        </a:spcAft>
                        <a:buNone/>
                      </a:pPr>
                      <a:r>
                        <a:rPr lang="en-GB" sz="16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Oedd</a:t>
                      </a:r>
                      <a:r>
                        <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6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Harri Tudur </a:t>
                      </a:r>
                      <a:r>
                        <a:rPr lang="en-GB" sz="16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yn</a:t>
                      </a:r>
                      <a:r>
                        <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2">
                  <a:txBody>
                    <a:bodyPr/>
                    <a:lstStyle/>
                    <a:p>
                      <a:pPr algn="ctr"/>
                      <a:r>
                        <a:rPr lang="en-GB" sz="1600" b="0" u="none" kern="100" dirty="0" err="1">
                          <a:solidFill>
                            <a:schemeClr val="tx1"/>
                          </a:solidFill>
                          <a:effectLst/>
                          <a:latin typeface="Comic Sans MS" panose="030F0902030302020204" pitchFamily="66" charset="0"/>
                          <a:cs typeface="Times New Roman" panose="02020603050405020304" pitchFamily="18" charset="0"/>
                        </a:rPr>
                        <a:t>gwisgo</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8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u="none" dirty="0" err="1">
                          <a:latin typeface="Comic Sans MS" panose="030F0902030302020204" pitchFamily="66" charset="0"/>
                        </a:rPr>
                        <a:t>dillad</a:t>
                      </a:r>
                      <a:r>
                        <a:rPr lang="en-US" sz="1600" u="none" dirty="0">
                          <a:latin typeface="Comic Sans MS" panose="030F0902030302020204" pitchFamily="66" charset="0"/>
                        </a:rPr>
                        <a:t> </a:t>
                      </a:r>
                      <a:r>
                        <a:rPr lang="en-US" sz="1600" u="none" dirty="0" err="1">
                          <a:latin typeface="Comic Sans MS" panose="030F0902030302020204" pitchFamily="66" charset="0"/>
                        </a:rPr>
                        <a:t>ffansi</a:t>
                      </a:r>
                      <a:r>
                        <a:rPr lang="en-US" sz="1600" u="none" dirty="0">
                          <a:latin typeface="Comic Sans MS" panose="030F0902030302020204" pitchFamily="66" charset="0"/>
                        </a:rPr>
                        <a:t>?</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75901549"/>
                  </a:ext>
                </a:extLst>
              </a:tr>
              <a:tr h="253999">
                <a:tc vMerge="1">
                  <a:txBody>
                    <a:bodyPr/>
                    <a:lstStyle/>
                    <a:p>
                      <a:pPr algn="ctr">
                        <a:lnSpc>
                          <a:spcPct val="115000"/>
                        </a:lnSpc>
                        <a:spcAft>
                          <a:spcPts val="800"/>
                        </a:spcAft>
                        <a:buNone/>
                      </a:pPr>
                      <a:endParaRPr lang="en-GB" sz="18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pPr algn="ctr"/>
                      <a:r>
                        <a:rPr lang="en-GB" sz="1600" b="0" u="none" kern="100">
                          <a:solidFill>
                            <a:schemeClr val="tx1"/>
                          </a:solidFill>
                          <a:effectLst/>
                          <a:latin typeface="Comic Sans MS" panose="030F0902030302020204" pitchFamily="66" charset="0"/>
                          <a:cs typeface="Times New Roman" panose="02020603050405020304" pitchFamily="18" charset="0"/>
                        </a:rPr>
                        <a:t>bwyta</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8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u="none">
                          <a:latin typeface="Comic Sans MS" panose="030F0902030302020204" pitchFamily="66" charset="0"/>
                        </a:rPr>
                        <a:t>cig a bara?</a:t>
                      </a:r>
                      <a:endParaRPr lang="en-US" sz="1600" u="none" dirty="0">
                        <a:latin typeface="Comic Sans MS" panose="030F0902030302020204" pitchFamily="66" charset="0"/>
                      </a:endParaRPr>
                    </a:p>
                  </a:txBody>
                  <a:tcPr marL="37437" marR="37437" marT="0" marB="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48266816"/>
                  </a:ext>
                </a:extLst>
              </a:tr>
              <a:tr h="259978">
                <a:tc vMerge="1">
                  <a:txBody>
                    <a:bodyPr/>
                    <a:lstStyle/>
                    <a:p>
                      <a:pPr algn="ctr">
                        <a:lnSpc>
                          <a:spcPct val="115000"/>
                        </a:lnSpc>
                        <a:spcAft>
                          <a:spcPts val="800"/>
                        </a:spcAft>
                        <a:buNone/>
                      </a:pPr>
                      <a:endParaRPr lang="en-GB" sz="18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pPr algn="ctr"/>
                      <a:r>
                        <a:rPr lang="en-GB" sz="1600" b="0" u="none" kern="100">
                          <a:solidFill>
                            <a:schemeClr val="tx1"/>
                          </a:solidFill>
                          <a:effectLst/>
                          <a:latin typeface="Comic Sans MS" panose="030F0902030302020204" pitchFamily="66" charset="0"/>
                          <a:cs typeface="Times New Roman" panose="02020603050405020304" pitchFamily="18" charset="0"/>
                        </a:rPr>
                        <a:t>yfed</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pPr algn="ctr"/>
                      <a:endParaRPr lang="en-US" sz="18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US" sz="1600" u="none">
                          <a:latin typeface="Comic Sans MS" panose="030F0902030302020204" pitchFamily="66" charset="0"/>
                        </a:rPr>
                        <a:t>dŵr ?</a:t>
                      </a:r>
                      <a:endParaRPr lang="en-US" sz="1600" u="none" dirty="0">
                        <a:latin typeface="Comic Sans MS" panose="030F0902030302020204" pitchFamily="66" charset="0"/>
                      </a:endParaRPr>
                    </a:p>
                  </a:txBody>
                  <a:tcPr marL="37437" marR="37437" marT="0" marB="0">
                    <a:lnL w="12700" cmpd="sng">
                      <a:noFill/>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60724084"/>
                  </a:ext>
                </a:extLst>
              </a:tr>
              <a:tr h="392630">
                <a:tc gridSpan="4">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u="none" kern="100" dirty="0" err="1">
                          <a:solidFill>
                            <a:schemeClr val="tx1"/>
                          </a:solidFill>
                          <a:effectLst/>
                          <a:latin typeface="Comic Sans MS" panose="030F0902030302020204" pitchFamily="66" charset="0"/>
                        </a:rPr>
                        <a:t>Atebion</a:t>
                      </a:r>
                      <a:endPar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chemeClr val="accent1">
                        <a:lumMod val="40000"/>
                        <a:lumOff val="60000"/>
                      </a:schemeClr>
                    </a:solidFill>
                  </a:tcPr>
                </a:tc>
                <a:tc hMerge="1">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endPar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solidFill>
                      <a:schemeClr val="accent1">
                        <a:lumMod val="40000"/>
                        <a:lumOff val="60000"/>
                      </a:schemeClr>
                    </a:solidFill>
                  </a:tcPr>
                </a:tc>
                <a:tc hMerge="1">
                  <a:txBody>
                    <a:bodyPr/>
                    <a:lstStyle/>
                    <a:p>
                      <a:endParaRPr lang="en-US"/>
                    </a:p>
                  </a:txBody>
                  <a:tcPr/>
                </a:tc>
                <a:tc hMerge="1">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endPar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solidFill>
                      <a:schemeClr val="accent1">
                        <a:lumMod val="40000"/>
                        <a:lumOff val="60000"/>
                      </a:schemeClr>
                    </a:solidFill>
                  </a:tcPr>
                </a:tc>
                <a:extLst>
                  <a:ext uri="{0D108BD9-81ED-4DB2-BD59-A6C34878D82A}">
                    <a16:rowId xmlns:a16="http://schemas.microsoft.com/office/drawing/2014/main" val="2810925440"/>
                  </a:ext>
                </a:extLst>
              </a:tr>
              <a:tr h="326169">
                <a:tc rowSpan="3" gridSpan="2">
                  <a:txBody>
                    <a:bodyPr/>
                    <a:lstStyle/>
                    <a:p>
                      <a:pPr algn="l">
                        <a:lnSpc>
                          <a:spcPct val="115000"/>
                        </a:lnSpc>
                        <a:spcAft>
                          <a:spcPts val="800"/>
                        </a:spcAft>
                        <a:buNone/>
                      </a:pP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Oedd</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roedd</a:t>
                      </a:r>
                      <a:r>
                        <a:rPr lang="en-GB" sz="1600" b="0" kern="100" dirty="0">
                          <a:solidFill>
                            <a:schemeClr val="tx1"/>
                          </a:solidFill>
                          <a:effectLst/>
                          <a:latin typeface="Comic Sans MS" panose="030F0902030302020204" pitchFamily="66" charset="0"/>
                        </a:rPr>
                        <a:t> </a:t>
                      </a:r>
                      <a:r>
                        <a:rPr lang="en-GB" sz="1600" b="0" u="sng" kern="100" dirty="0">
                          <a:solidFill>
                            <a:schemeClr val="tx1"/>
                          </a:solidFill>
                          <a:effectLst/>
                          <a:latin typeface="Comic Sans MS" panose="030F0902030302020204" pitchFamily="66" charset="0"/>
                        </a:rPr>
                        <a:t>Harri Tudur </a:t>
                      </a:r>
                      <a:r>
                        <a:rPr lang="en-GB" sz="1600" b="0" kern="100" dirty="0" err="1">
                          <a:solidFill>
                            <a:schemeClr val="tx1"/>
                          </a:solidFill>
                          <a:effectLst/>
                          <a:latin typeface="Comic Sans MS" panose="030F0902030302020204" pitchFamily="66" charset="0"/>
                        </a:rPr>
                        <a:t>yn</a:t>
                      </a:r>
                      <a:endParaRPr lang="en-GB" sz="16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mpd="sng">
                      <a:noFill/>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40000"/>
                        <a:lumOff val="60000"/>
                      </a:schemeClr>
                    </a:solidFill>
                  </a:tcPr>
                </a:tc>
                <a:tc rowSpan="3" hMerge="1">
                  <a:txBody>
                    <a:bodyPr/>
                    <a:lstStyle/>
                    <a:p>
                      <a:pPr algn="ctr">
                        <a:lnSpc>
                          <a:spcPct val="115000"/>
                        </a:lnSpc>
                        <a:spcAft>
                          <a:spcPts val="800"/>
                        </a:spcAft>
                        <a:buNone/>
                      </a:pPr>
                      <a:r>
                        <a:rPr lang="en-GB" sz="1800" b="0" u="none" kern="100" dirty="0" err="1">
                          <a:solidFill>
                            <a:schemeClr val="tx1"/>
                          </a:solidFill>
                          <a:effectLst/>
                          <a:latin typeface="Comic Sans MS" panose="030F0902030302020204" pitchFamily="66" charset="0"/>
                          <a:cs typeface="Times New Roman" panose="02020603050405020304" pitchFamily="18" charset="0"/>
                        </a:rPr>
                        <a:t>byw</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dirty="0" err="1">
                          <a:solidFill>
                            <a:schemeClr val="tx1"/>
                          </a:solidFill>
                          <a:effectLst/>
                          <a:latin typeface="Comic Sans MS" panose="030F0902030302020204" pitchFamily="66" charset="0"/>
                          <a:cs typeface="Times New Roman" panose="02020603050405020304" pitchFamily="18" charset="0"/>
                        </a:rPr>
                        <a:t>gwisgo</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tc>
                  <a:txBody>
                    <a:bodyPr/>
                    <a:lstStyle/>
                    <a:p>
                      <a:r>
                        <a:rPr lang="en-US" sz="1600" u="none" dirty="0" err="1">
                          <a:latin typeface="Comic Sans MS" panose="030F0902030302020204" pitchFamily="66" charset="0"/>
                        </a:rPr>
                        <a:t>dillad</a:t>
                      </a:r>
                      <a:r>
                        <a:rPr lang="en-US" sz="1600" u="none" dirty="0">
                          <a:latin typeface="Comic Sans MS" panose="030F0902030302020204" pitchFamily="66" charset="0"/>
                        </a:rPr>
                        <a:t> </a:t>
                      </a:r>
                      <a:r>
                        <a:rPr lang="en-US" sz="1600" u="none" dirty="0" err="1">
                          <a:latin typeface="Comic Sans MS" panose="030F0902030302020204" pitchFamily="66" charset="0"/>
                        </a:rPr>
                        <a:t>ffansi</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extLst>
                  <a:ext uri="{0D108BD9-81ED-4DB2-BD59-A6C34878D82A}">
                    <a16:rowId xmlns:a16="http://schemas.microsoft.com/office/drawing/2014/main" val="3054630151"/>
                  </a:ext>
                </a:extLst>
              </a:tr>
              <a:tr h="335249">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a:solidFill>
                            <a:schemeClr val="tx1"/>
                          </a:solidFill>
                          <a:effectLst/>
                          <a:latin typeface="Comic Sans MS" panose="030F0902030302020204" pitchFamily="66" charset="0"/>
                          <a:cs typeface="Times New Roman" panose="02020603050405020304" pitchFamily="18" charset="0"/>
                        </a:rPr>
                        <a:t>bwyta</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a:solidFill>
                            <a:schemeClr val="tx1"/>
                          </a:solidFill>
                          <a:effectLst/>
                          <a:latin typeface="Comic Sans MS" panose="030F0902030302020204" pitchFamily="66" charset="0"/>
                          <a:cs typeface="Times New Roman" panose="02020603050405020304" pitchFamily="18" charset="0"/>
                        </a:rPr>
                        <a:t>bwyta</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tc>
                  <a:txBody>
                    <a:bodyPr/>
                    <a:lstStyle/>
                    <a:p>
                      <a:r>
                        <a:rPr lang="en-US" sz="1600" u="none" dirty="0">
                          <a:latin typeface="Comic Sans MS" panose="030F0902030302020204" pitchFamily="66" charset="0"/>
                        </a:rPr>
                        <a:t>cig a bara</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extLst>
                  <a:ext uri="{0D108BD9-81ED-4DB2-BD59-A6C34878D82A}">
                    <a16:rowId xmlns:a16="http://schemas.microsoft.com/office/drawing/2014/main" val="2769387957"/>
                  </a:ext>
                </a:extLst>
              </a:tr>
              <a:tr h="407701">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a:solidFill>
                            <a:schemeClr val="tx1"/>
                          </a:solidFill>
                          <a:effectLst/>
                          <a:latin typeface="Comic Sans MS" panose="030F0902030302020204" pitchFamily="66" charset="0"/>
                          <a:cs typeface="Times New Roman" panose="02020603050405020304" pitchFamily="18" charset="0"/>
                        </a:rPr>
                        <a:t>yfed</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a:solidFill>
                            <a:schemeClr val="tx1"/>
                          </a:solidFill>
                          <a:effectLst/>
                          <a:latin typeface="Comic Sans MS" panose="030F0902030302020204" pitchFamily="66" charset="0"/>
                          <a:cs typeface="Times New Roman" panose="02020603050405020304" pitchFamily="18" charset="0"/>
                        </a:rPr>
                        <a:t>yfed</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tc>
                  <a:txBody>
                    <a:bodyPr/>
                    <a:lstStyle/>
                    <a:p>
                      <a:r>
                        <a:rPr lang="en-US" sz="1600" u="none" dirty="0" err="1">
                          <a:latin typeface="Comic Sans MS" panose="030F0902030302020204" pitchFamily="66" charset="0"/>
                        </a:rPr>
                        <a:t>dŵr</a:t>
                      </a:r>
                      <a:r>
                        <a:rPr lang="en-US" sz="1600" u="none" dirty="0">
                          <a:latin typeface="Comic Sans MS" panose="030F0902030302020204" pitchFamily="66" charset="0"/>
                        </a:rPr>
                        <a:t> </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6">
                        <a:lumMod val="40000"/>
                        <a:lumOff val="60000"/>
                      </a:schemeClr>
                    </a:solidFill>
                  </a:tcPr>
                </a:tc>
                <a:extLst>
                  <a:ext uri="{0D108BD9-81ED-4DB2-BD59-A6C34878D82A}">
                    <a16:rowId xmlns:a16="http://schemas.microsoft.com/office/drawing/2014/main" val="2300392342"/>
                  </a:ext>
                </a:extLst>
              </a:tr>
              <a:tr h="365752">
                <a:tc rowSpan="3" gridSpan="2">
                  <a:txBody>
                    <a:bodyPr/>
                    <a:lstStyle/>
                    <a:p>
                      <a:pPr algn="l">
                        <a:lnSpc>
                          <a:spcPct val="115000"/>
                        </a:lnSpc>
                        <a:spcAft>
                          <a:spcPts val="800"/>
                        </a:spcAft>
                        <a:buNone/>
                      </a:pP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Nac</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oedd</a:t>
                      </a:r>
                      <a:r>
                        <a:rPr lang="en-GB" sz="1600" b="0" kern="100" dirty="0">
                          <a:solidFill>
                            <a:schemeClr val="tx1"/>
                          </a:solidFill>
                          <a:effectLst/>
                          <a:latin typeface="Comic Sans MS" panose="030F0902030302020204" pitchFamily="66" charset="0"/>
                        </a:rPr>
                        <a:t>, </a:t>
                      </a:r>
                      <a:r>
                        <a:rPr lang="en-GB" sz="1600" b="0" u="sng" kern="100" dirty="0">
                          <a:solidFill>
                            <a:schemeClr val="tx1"/>
                          </a:solidFill>
                          <a:effectLst/>
                          <a:latin typeface="Comic Sans MS" panose="030F0902030302020204" pitchFamily="66" charset="0"/>
                        </a:rPr>
                        <a:t>Harri Tudur </a:t>
                      </a:r>
                      <a:r>
                        <a:rPr lang="en-GB" sz="1600" b="0" kern="100" dirty="0" err="1">
                          <a:solidFill>
                            <a:schemeClr val="tx1"/>
                          </a:solidFill>
                          <a:effectLst/>
                          <a:latin typeface="Comic Sans MS" panose="030F0902030302020204" pitchFamily="66" charset="0"/>
                        </a:rPr>
                        <a:t>ddim</a:t>
                      </a:r>
                      <a:r>
                        <a:rPr lang="en-GB" sz="1600" b="0" kern="100" dirty="0">
                          <a:solidFill>
                            <a:schemeClr val="tx1"/>
                          </a:solidFill>
                          <a:effectLst/>
                          <a:latin typeface="Comic Sans MS" panose="030F0902030302020204" pitchFamily="66" charset="0"/>
                        </a:rPr>
                        <a:t> </a:t>
                      </a:r>
                      <a:r>
                        <a:rPr lang="en-GB" sz="1600" b="0" kern="100" dirty="0" err="1">
                          <a:solidFill>
                            <a:schemeClr val="tx1"/>
                          </a:solidFill>
                          <a:effectLst/>
                          <a:latin typeface="Comic Sans MS" panose="030F0902030302020204" pitchFamily="66" charset="0"/>
                        </a:rPr>
                        <a:t>yn</a:t>
                      </a:r>
                      <a:endParaRPr lang="en-GB" sz="16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rowSpan="3" hMerge="1">
                  <a:txBody>
                    <a:bodyPr/>
                    <a:lstStyle/>
                    <a:p>
                      <a:pPr algn="ctr">
                        <a:lnSpc>
                          <a:spcPct val="115000"/>
                        </a:lnSpc>
                        <a:spcAft>
                          <a:spcPts val="800"/>
                        </a:spcAft>
                        <a:buNone/>
                      </a:pPr>
                      <a:r>
                        <a:rPr lang="en-GB" sz="1800" b="0" u="none" kern="100" dirty="0" err="1">
                          <a:solidFill>
                            <a:schemeClr val="tx1"/>
                          </a:solidFill>
                          <a:effectLst/>
                          <a:latin typeface="Comic Sans MS" panose="030F0902030302020204" pitchFamily="66" charset="0"/>
                          <a:cs typeface="Times New Roman" panose="02020603050405020304" pitchFamily="18" charset="0"/>
                        </a:rPr>
                        <a:t>byw</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dirty="0" err="1">
                          <a:solidFill>
                            <a:schemeClr val="tx1"/>
                          </a:solidFill>
                          <a:effectLst/>
                          <a:latin typeface="Comic Sans MS" panose="030F0902030302020204" pitchFamily="66" charset="0"/>
                          <a:cs typeface="Times New Roman" panose="02020603050405020304" pitchFamily="18" charset="0"/>
                        </a:rPr>
                        <a:t>gwisgo</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tc>
                  <a:txBody>
                    <a:bodyPr/>
                    <a:lstStyle/>
                    <a:p>
                      <a:r>
                        <a:rPr lang="en-US" sz="1600" u="none" dirty="0" err="1">
                          <a:latin typeface="Comic Sans MS" panose="030F0902030302020204" pitchFamily="66" charset="0"/>
                        </a:rPr>
                        <a:t>dillad</a:t>
                      </a:r>
                      <a:r>
                        <a:rPr lang="en-US" sz="1600" u="none" dirty="0">
                          <a:latin typeface="Comic Sans MS" panose="030F0902030302020204" pitchFamily="66" charset="0"/>
                        </a:rPr>
                        <a:t> </a:t>
                      </a:r>
                      <a:r>
                        <a:rPr lang="en-US" sz="1600" u="none" dirty="0" err="1">
                          <a:latin typeface="Comic Sans MS" panose="030F0902030302020204" pitchFamily="66" charset="0"/>
                        </a:rPr>
                        <a:t>ffansi</a:t>
                      </a:r>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2760945549"/>
                  </a:ext>
                </a:extLst>
              </a:tr>
              <a:tr h="365752">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a:solidFill>
                            <a:schemeClr val="tx1"/>
                          </a:solidFill>
                          <a:effectLst/>
                          <a:latin typeface="Comic Sans MS" panose="030F0902030302020204" pitchFamily="66" charset="0"/>
                          <a:cs typeface="Times New Roman" panose="02020603050405020304" pitchFamily="18" charset="0"/>
                        </a:rPr>
                        <a:t>bwyta</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dirty="0" err="1">
                          <a:solidFill>
                            <a:schemeClr val="tx1"/>
                          </a:solidFill>
                          <a:effectLst/>
                          <a:latin typeface="Comic Sans MS" panose="030F0902030302020204" pitchFamily="66" charset="0"/>
                          <a:cs typeface="Times New Roman" panose="02020603050405020304" pitchFamily="18" charset="0"/>
                        </a:rPr>
                        <a:t>bwyta</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tc>
                  <a:txBody>
                    <a:bodyPr/>
                    <a:lstStyle/>
                    <a:p>
                      <a:r>
                        <a:rPr lang="en-US" sz="1600" u="none" dirty="0">
                          <a:latin typeface="Comic Sans MS" panose="030F0902030302020204" pitchFamily="66" charset="0"/>
                        </a:rPr>
                        <a:t>cig a bara</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2983838862"/>
                  </a:ext>
                </a:extLst>
              </a:tr>
              <a:tr h="365752">
                <a:tc gridSpan="2" vMerge="1">
                  <a:txBody>
                    <a:bodyPr/>
                    <a:lstStyle/>
                    <a:p>
                      <a:pPr algn="l">
                        <a:lnSpc>
                          <a:spcPct val="115000"/>
                        </a:lnSpc>
                        <a:spcAft>
                          <a:spcPts val="800"/>
                        </a:spcAft>
                        <a:buNone/>
                      </a:pP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vMerge="1">
                  <a:txBody>
                    <a:bodyPr/>
                    <a:lstStyle/>
                    <a:p>
                      <a:pPr algn="ctr">
                        <a:lnSpc>
                          <a:spcPct val="115000"/>
                        </a:lnSpc>
                        <a:spcAft>
                          <a:spcPts val="800"/>
                        </a:spcAft>
                        <a:buNone/>
                      </a:pPr>
                      <a:r>
                        <a:rPr lang="en-GB" sz="1800" b="0" u="none" kern="100">
                          <a:solidFill>
                            <a:schemeClr val="tx1"/>
                          </a:solidFill>
                          <a:effectLst/>
                          <a:latin typeface="Comic Sans MS" panose="030F0902030302020204" pitchFamily="66" charset="0"/>
                          <a:cs typeface="Times New Roman" panose="02020603050405020304" pitchFamily="18" charset="0"/>
                        </a:rPr>
                        <a:t>yfed</a:t>
                      </a:r>
                      <a:endParaRPr lang="en-GB" sz="18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bg1"/>
                    </a:solidFill>
                  </a:tcPr>
                </a:tc>
                <a:tc>
                  <a:txBody>
                    <a:bodyPr/>
                    <a:lstStyle/>
                    <a:p>
                      <a:pPr algn="ctr">
                        <a:lnSpc>
                          <a:spcPct val="115000"/>
                        </a:lnSpc>
                        <a:spcAft>
                          <a:spcPts val="800"/>
                        </a:spcAft>
                        <a:buNone/>
                      </a:pPr>
                      <a:r>
                        <a:rPr lang="en-GB" sz="1600" b="0" u="none" kern="100" dirty="0" err="1">
                          <a:solidFill>
                            <a:schemeClr val="tx1"/>
                          </a:solidFill>
                          <a:effectLst/>
                          <a:latin typeface="Comic Sans MS" panose="030F0902030302020204" pitchFamily="66" charset="0"/>
                          <a:cs typeface="Times New Roman" panose="02020603050405020304" pitchFamily="18" charset="0"/>
                        </a:rPr>
                        <a:t>yfed</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tc>
                  <a:txBody>
                    <a:bodyPr/>
                    <a:lstStyle/>
                    <a:p>
                      <a:r>
                        <a:rPr lang="en-US" sz="1600" u="none" dirty="0" err="1">
                          <a:latin typeface="Comic Sans MS" panose="030F0902030302020204" pitchFamily="66" charset="0"/>
                        </a:rPr>
                        <a:t>dŵr</a:t>
                      </a:r>
                      <a:r>
                        <a:rPr lang="en-US" sz="1600" u="none" dirty="0">
                          <a:latin typeface="Comic Sans MS" panose="030F0902030302020204" pitchFamily="66" charset="0"/>
                        </a:rPr>
                        <a:t> </a:t>
                      </a: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accent2">
                        <a:lumMod val="40000"/>
                        <a:lumOff val="60000"/>
                      </a:schemeClr>
                    </a:solidFill>
                  </a:tcPr>
                </a:tc>
                <a:extLst>
                  <a:ext uri="{0D108BD9-81ED-4DB2-BD59-A6C34878D82A}">
                    <a16:rowId xmlns:a16="http://schemas.microsoft.com/office/drawing/2014/main" val="1690931542"/>
                  </a:ext>
                </a:extLst>
              </a:tr>
              <a:tr h="365752">
                <a:tc gridSpan="2">
                  <a:txBody>
                    <a:bodyPr/>
                    <a:lstStyle/>
                    <a:p>
                      <a:pPr algn="l">
                        <a:lnSpc>
                          <a:spcPct val="115000"/>
                        </a:lnSpc>
                        <a:spcAft>
                          <a:spcPts val="800"/>
                        </a:spcAft>
                        <a:buNone/>
                      </a:pPr>
                      <a:r>
                        <a:rPr lang="en-GB" sz="1600" b="0" kern="100" dirty="0" err="1">
                          <a:solidFill>
                            <a:schemeClr val="tx1"/>
                          </a:solidFill>
                          <a:effectLst/>
                          <a:latin typeface="Comic Sans MS" panose="030F0902030302020204" pitchFamily="66" charset="0"/>
                          <a:cs typeface="Times New Roman" panose="02020603050405020304" pitchFamily="18" charset="0"/>
                        </a:rPr>
                        <a:t>Cafodd</a:t>
                      </a:r>
                      <a:r>
                        <a:rPr lang="en-GB" sz="1600" b="0" kern="100" dirty="0">
                          <a:solidFill>
                            <a:schemeClr val="tx1"/>
                          </a:solidFill>
                          <a:effectLst/>
                          <a:latin typeface="Comic Sans MS" panose="030F0902030302020204" pitchFamily="66" charset="0"/>
                          <a:cs typeface="Times New Roman" panose="02020603050405020304" pitchFamily="18" charset="0"/>
                        </a:rPr>
                        <a:t> Hari Tudur </a:t>
                      </a:r>
                      <a:r>
                        <a:rPr lang="en-GB" sz="1600" b="0" kern="100" dirty="0" err="1">
                          <a:solidFill>
                            <a:schemeClr val="tx1"/>
                          </a:solidFill>
                          <a:effectLst/>
                          <a:latin typeface="Comic Sans MS" panose="030F0902030302020204" pitchFamily="66" charset="0"/>
                          <a:cs typeface="Times New Roman" panose="02020603050405020304" pitchFamily="18" charset="0"/>
                        </a:rPr>
                        <a:t>ei</a:t>
                      </a:r>
                      <a:r>
                        <a:rPr lang="en-GB" sz="1600" b="0" kern="100" dirty="0">
                          <a:solidFill>
                            <a:schemeClr val="tx1"/>
                          </a:solidFill>
                          <a:effectLst/>
                          <a:latin typeface="Comic Sans MS" panose="030F0902030302020204" pitchFamily="66" charset="0"/>
                          <a:cs typeface="Times New Roman" panose="02020603050405020304" pitchFamily="18" charset="0"/>
                        </a:rPr>
                        <a:t> </a:t>
                      </a:r>
                      <a:r>
                        <a:rPr lang="en-GB" sz="1600" b="0" kern="100" dirty="0">
                          <a:solidFill>
                            <a:srgbClr val="FF0000"/>
                          </a:solidFill>
                          <a:effectLst/>
                          <a:latin typeface="Comic Sans MS" panose="030F0902030302020204" pitchFamily="66" charset="0"/>
                          <a:cs typeface="Times New Roman" panose="02020603050405020304" pitchFamily="18" charset="0"/>
                        </a:rPr>
                        <a:t>_</a:t>
                      </a:r>
                      <a:r>
                        <a:rPr lang="en-GB" sz="1600" b="0" kern="100" dirty="0" err="1">
                          <a:solidFill>
                            <a:schemeClr val="tx1"/>
                          </a:solidFill>
                          <a:effectLst/>
                          <a:latin typeface="Comic Sans MS" panose="030F0902030302020204" pitchFamily="66" charset="0"/>
                          <a:cs typeface="Times New Roman" panose="02020603050405020304" pitchFamily="18" charset="0"/>
                        </a:rPr>
                        <a:t>eni</a:t>
                      </a:r>
                      <a:r>
                        <a:rPr lang="en-GB" sz="1600" b="0" kern="100" dirty="0">
                          <a:solidFill>
                            <a:schemeClr val="tx1"/>
                          </a:solidFill>
                          <a:effectLst/>
                          <a:latin typeface="Comic Sans MS" panose="030F0902030302020204" pitchFamily="66" charset="0"/>
                          <a:cs typeface="Times New Roman" panose="02020603050405020304" pitchFamily="18" charset="0"/>
                        </a:rPr>
                        <a:t> </a:t>
                      </a:r>
                    </a:p>
                    <a:p>
                      <a:pPr algn="l">
                        <a:lnSpc>
                          <a:spcPct val="115000"/>
                        </a:lnSpc>
                        <a:spcAft>
                          <a:spcPts val="800"/>
                        </a:spcAft>
                        <a:buNone/>
                      </a:pPr>
                      <a:r>
                        <a:rPr lang="en-US" sz="1600" b="0" dirty="0" err="1">
                          <a:solidFill>
                            <a:schemeClr val="tx1"/>
                          </a:solidFill>
                          <a:latin typeface="Comic Sans MS" panose="030F0902030302020204" pitchFamily="66" charset="0"/>
                        </a:rPr>
                        <a:t>Cafodd</a:t>
                      </a:r>
                      <a:r>
                        <a:rPr lang="en-US" sz="1600" b="0" dirty="0">
                          <a:solidFill>
                            <a:schemeClr val="tx1"/>
                          </a:solidFill>
                          <a:latin typeface="Comic Sans MS" panose="030F0902030302020204" pitchFamily="66" charset="0"/>
                        </a:rPr>
                        <a:t> e </a:t>
                      </a:r>
                      <a:r>
                        <a:rPr lang="en-US" sz="1600" b="0" dirty="0" err="1">
                          <a:solidFill>
                            <a:schemeClr val="tx1"/>
                          </a:solidFill>
                          <a:latin typeface="Comic Sans MS" panose="030F0902030302020204" pitchFamily="66" charset="0"/>
                        </a:rPr>
                        <a:t>ei</a:t>
                      </a:r>
                      <a:r>
                        <a:rPr lang="en-US" sz="1600" b="0" dirty="0">
                          <a:solidFill>
                            <a:schemeClr val="tx1"/>
                          </a:solidFill>
                          <a:latin typeface="Comic Sans MS" panose="030F0902030302020204" pitchFamily="66" charset="0"/>
                        </a:rPr>
                        <a:t> </a:t>
                      </a:r>
                      <a:r>
                        <a:rPr lang="en-GB" sz="1600" b="0" kern="100" dirty="0">
                          <a:solidFill>
                            <a:srgbClr val="FF0000"/>
                          </a:solidFill>
                          <a:effectLst/>
                          <a:latin typeface="Comic Sans MS" panose="030F0902030302020204" pitchFamily="66" charset="0"/>
                          <a:cs typeface="Times New Roman" panose="02020603050405020304" pitchFamily="18" charset="0"/>
                        </a:rPr>
                        <a:t>_</a:t>
                      </a:r>
                      <a:r>
                        <a:rPr lang="en-US" sz="1600" b="0" dirty="0" err="1">
                          <a:solidFill>
                            <a:schemeClr val="tx1"/>
                          </a:solidFill>
                          <a:latin typeface="Comic Sans MS" panose="030F0902030302020204" pitchFamily="66" charset="0"/>
                        </a:rPr>
                        <a:t>eni</a:t>
                      </a:r>
                      <a:endParaRPr lang="en-GB" sz="16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hMerge="1">
                  <a:txBody>
                    <a:bodyPr/>
                    <a:lstStyle/>
                    <a:p>
                      <a:endParaRPr lang="en-US"/>
                    </a:p>
                  </a:txBody>
                  <a:tcPr/>
                </a:tc>
                <a:tc gridSpan="2">
                  <a:txBody>
                    <a:bodyPr/>
                    <a:lstStyle/>
                    <a:p>
                      <a:pPr algn="l">
                        <a:lnSpc>
                          <a:spcPct val="115000"/>
                        </a:lnSpc>
                        <a:spcAft>
                          <a:spcPts val="800"/>
                        </a:spcAft>
                        <a:buNone/>
                      </a:pPr>
                      <a:r>
                        <a:rPr lang="en-GB" sz="1600" b="0" u="none" kern="100" dirty="0">
                          <a:solidFill>
                            <a:schemeClr val="tx1"/>
                          </a:solidFill>
                          <a:effectLst/>
                          <a:latin typeface="Comic Sans MS" panose="030F0902030302020204" pitchFamily="66" charset="0"/>
                          <a:cs typeface="Times New Roman" panose="02020603050405020304" pitchFamily="18" charset="0"/>
                        </a:rPr>
                        <a:t>Y</a:t>
                      </a:r>
                      <a:r>
                        <a:rPr lang="en-GB" sz="1600" b="0" u="none" kern="100" dirty="0">
                          <a:solidFill>
                            <a:srgbClr val="00B0F0"/>
                          </a:solidFill>
                          <a:effectLst/>
                          <a:latin typeface="Comic Sans MS" panose="030F0902030302020204" pitchFamily="66" charset="0"/>
                          <a:cs typeface="Times New Roman" panose="02020603050405020304" pitchFamily="18" charset="0"/>
                        </a:rPr>
                        <a:t>ng</a:t>
                      </a:r>
                      <a:r>
                        <a:rPr lang="en-GB" sz="1600" b="0" u="none" kern="100" dirty="0">
                          <a:solidFill>
                            <a:schemeClr val="tx1"/>
                          </a:solidFill>
                          <a:effectLst/>
                          <a:latin typeface="Comic Sans MS" panose="030F0902030302020204" pitchFamily="66" charset="0"/>
                          <a:cs typeface="Times New Roman" panose="02020603050405020304" pitchFamily="18" charset="0"/>
                        </a:rPr>
                        <a:t> </a:t>
                      </a:r>
                      <a:r>
                        <a:rPr lang="en-GB" sz="1600" b="0" u="none" kern="100" dirty="0" err="1">
                          <a:solidFill>
                            <a:srgbClr val="00B0F0"/>
                          </a:solidFill>
                          <a:effectLst/>
                          <a:latin typeface="Comic Sans MS" panose="030F0902030302020204" pitchFamily="66" charset="0"/>
                          <a:cs typeface="Times New Roman" panose="02020603050405020304" pitchFamily="18" charset="0"/>
                        </a:rPr>
                        <a:t>Ng</a:t>
                      </a:r>
                      <a:r>
                        <a:rPr lang="en-GB" sz="1600" b="0" u="none" kern="100" dirty="0" err="1">
                          <a:solidFill>
                            <a:schemeClr val="tx1"/>
                          </a:solidFill>
                          <a:effectLst/>
                          <a:latin typeface="Comic Sans MS" panose="030F0902030302020204" pitchFamily="66" charset="0"/>
                          <a:cs typeface="Times New Roman" panose="02020603050405020304" pitchFamily="18" charset="0"/>
                        </a:rPr>
                        <a:t>hastell</a:t>
                      </a:r>
                      <a:r>
                        <a:rPr lang="en-GB" sz="1600" b="0" u="none" kern="100" dirty="0">
                          <a:solidFill>
                            <a:schemeClr val="tx1"/>
                          </a:solidFill>
                          <a:effectLst/>
                          <a:latin typeface="Comic Sans MS" panose="030F0902030302020204" pitchFamily="66" charset="0"/>
                          <a:cs typeface="Times New Roman" panose="02020603050405020304" pitchFamily="18" charset="0"/>
                        </a:rPr>
                        <a:t> </a:t>
                      </a:r>
                      <a:r>
                        <a:rPr lang="en-GB" sz="1600" b="0" u="none" kern="100" dirty="0" err="1">
                          <a:solidFill>
                            <a:schemeClr val="tx1"/>
                          </a:solidFill>
                          <a:effectLst/>
                          <a:latin typeface="Comic Sans MS" panose="030F0902030302020204" pitchFamily="66" charset="0"/>
                          <a:cs typeface="Times New Roman" panose="02020603050405020304" pitchFamily="18" charset="0"/>
                        </a:rPr>
                        <a:t>Penfro</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p>
                      <a:pPr algn="l">
                        <a:lnSpc>
                          <a:spcPct val="115000"/>
                        </a:lnSpc>
                        <a:spcAft>
                          <a:spcPts val="800"/>
                        </a:spcAft>
                        <a:buNone/>
                      </a:pPr>
                      <a:r>
                        <a:rPr lang="en-US" sz="1600" b="0" dirty="0" err="1">
                          <a:solidFill>
                            <a:schemeClr val="tx1"/>
                          </a:solidFill>
                          <a:latin typeface="Comic Sans MS" panose="030F0902030302020204" pitchFamily="66" charset="0"/>
                        </a:rPr>
                        <a:t>yn</a:t>
                      </a:r>
                      <a:r>
                        <a:rPr lang="en-US" sz="1600" b="0" dirty="0">
                          <a:solidFill>
                            <a:schemeClr val="tx1"/>
                          </a:solidFill>
                          <a:latin typeface="Comic Sans MS" panose="030F0902030302020204" pitchFamily="66" charset="0"/>
                        </a:rPr>
                        <a:t> 1457</a:t>
                      </a:r>
                      <a:endParaRPr lang="en-GB" sz="1600" b="0" u="none"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hMerge="1">
                  <a:txBody>
                    <a:bodyPr/>
                    <a:lstStyle/>
                    <a:p>
                      <a:endParaRPr lang="en-US" sz="1600" u="none" dirty="0">
                        <a:latin typeface="Comic Sans MS" panose="030F0902030302020204" pitchFamily="66" charset="0"/>
                      </a:endParaRPr>
                    </a:p>
                  </a:txBody>
                  <a:tcPr marL="37437" marR="37437" marT="0" marB="0">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459725427"/>
                  </a:ext>
                </a:extLst>
              </a:tr>
            </a:tbl>
          </a:graphicData>
        </a:graphic>
      </p:graphicFrame>
      <p:pic>
        <p:nvPicPr>
          <p:cNvPr id="3" name="Drawing 1">
            <a:extLst>
              <a:ext uri="{FF2B5EF4-FFF2-40B4-BE49-F238E27FC236}">
                <a16:creationId xmlns:a16="http://schemas.microsoft.com/office/drawing/2014/main" id="{D0D48C2F-5D8C-2D5E-E0E7-2632439C628E}"/>
              </a:ext>
            </a:extLst>
          </p:cNvPr>
          <p:cNvPicPr>
            <a:picLocks noChangeAspect="1"/>
          </p:cNvPicPr>
          <p:nvPr/>
        </p:nvPicPr>
        <p:blipFill>
          <a:blip r:embed="rId2"/>
          <a:stretch>
            <a:fillRect/>
          </a:stretch>
        </p:blipFill>
        <p:spPr>
          <a:xfrm>
            <a:off x="255270" y="3817962"/>
            <a:ext cx="556002" cy="556002"/>
          </a:xfrm>
          <a:prstGeom prst="rect">
            <a:avLst/>
          </a:prstGeom>
        </p:spPr>
      </p:pic>
      <p:pic>
        <p:nvPicPr>
          <p:cNvPr id="4" name="Drawing 2">
            <a:extLst>
              <a:ext uri="{FF2B5EF4-FFF2-40B4-BE49-F238E27FC236}">
                <a16:creationId xmlns:a16="http://schemas.microsoft.com/office/drawing/2014/main" id="{3741137A-DDCC-9BB7-28D9-63C216489BBF}"/>
              </a:ext>
            </a:extLst>
          </p:cNvPr>
          <p:cNvPicPr>
            <a:picLocks noChangeAspect="1"/>
          </p:cNvPicPr>
          <p:nvPr/>
        </p:nvPicPr>
        <p:blipFill>
          <a:blip r:embed="rId3"/>
          <a:stretch>
            <a:fillRect/>
          </a:stretch>
        </p:blipFill>
        <p:spPr>
          <a:xfrm>
            <a:off x="255270" y="5040288"/>
            <a:ext cx="556002" cy="556002"/>
          </a:xfrm>
          <a:prstGeom prst="rect">
            <a:avLst/>
          </a:prstGeom>
        </p:spPr>
      </p:pic>
      <p:pic>
        <p:nvPicPr>
          <p:cNvPr id="5" name="Picture 4" descr="4,400+ Baby Born Clip Art Stock Illustrations, Royalty-Free ...">
            <a:extLst>
              <a:ext uri="{FF2B5EF4-FFF2-40B4-BE49-F238E27FC236}">
                <a16:creationId xmlns:a16="http://schemas.microsoft.com/office/drawing/2014/main" id="{1013B919-65F9-8651-80BF-8DBD34A856F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110" t="17504" r="21013" b="18077"/>
          <a:stretch>
            <a:fillRect/>
          </a:stretch>
        </p:blipFill>
        <p:spPr bwMode="auto">
          <a:xfrm>
            <a:off x="255271" y="5801433"/>
            <a:ext cx="654554" cy="556002"/>
          </a:xfrm>
          <a:prstGeom prst="rect">
            <a:avLst/>
          </a:prstGeom>
          <a:noFill/>
          <a:extLst>
            <a:ext uri="{909E8E84-426E-40DD-AFC4-6F175D3DCCD1}">
              <a14:hiddenFill xmlns:a14="http://schemas.microsoft.com/office/drawing/2010/main">
                <a:solidFill>
                  <a:srgbClr val="FFFFFF"/>
                </a:solidFill>
              </a14:hiddenFill>
            </a:ext>
          </a:extLst>
        </p:spPr>
      </p:pic>
      <p:sp>
        <p:nvSpPr>
          <p:cNvPr id="6" name="Freeform 5">
            <a:extLst>
              <a:ext uri="{FF2B5EF4-FFF2-40B4-BE49-F238E27FC236}">
                <a16:creationId xmlns:a16="http://schemas.microsoft.com/office/drawing/2014/main" id="{2C500F2B-D275-4558-B853-30D48217D5F2}"/>
              </a:ext>
            </a:extLst>
          </p:cNvPr>
          <p:cNvSpPr/>
          <p:nvPr/>
        </p:nvSpPr>
        <p:spPr>
          <a:xfrm>
            <a:off x="4275082" y="367214"/>
            <a:ext cx="1227078" cy="1317147"/>
          </a:xfrm>
          <a:custGeom>
            <a:avLst/>
            <a:gdLst/>
            <a:ahLst/>
            <a:cxnLst/>
            <a:rect l="l" t="t" r="r" b="b"/>
            <a:pathLst>
              <a:path w="3173540" h="4114800">
                <a:moveTo>
                  <a:pt x="0" y="0"/>
                </a:moveTo>
                <a:lnTo>
                  <a:pt x="3173540" y="0"/>
                </a:lnTo>
                <a:lnTo>
                  <a:pt x="3173540"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Tree>
    <p:extLst>
      <p:ext uri="{BB962C8B-B14F-4D97-AF65-F5344CB8AC3E}">
        <p14:creationId xmlns:p14="http://schemas.microsoft.com/office/powerpoint/2010/main" val="41665179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EA1CBE-F6B8-4C16-461E-A92AB548DB44}"/>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FB0BC43B-48DE-5782-EDD2-3EB5FF4DB9F7}"/>
              </a:ext>
            </a:extLst>
          </p:cNvPr>
          <p:cNvGrpSpPr/>
          <p:nvPr/>
        </p:nvGrpSpPr>
        <p:grpSpPr>
          <a:xfrm>
            <a:off x="184703" y="99429"/>
            <a:ext cx="2031771" cy="2937928"/>
            <a:chOff x="0" y="0"/>
            <a:chExt cx="2101684" cy="3039022"/>
          </a:xfrm>
        </p:grpSpPr>
        <p:sp>
          <p:nvSpPr>
            <p:cNvPr id="3" name="Freeform 3">
              <a:extLst>
                <a:ext uri="{FF2B5EF4-FFF2-40B4-BE49-F238E27FC236}">
                  <a16:creationId xmlns:a16="http://schemas.microsoft.com/office/drawing/2014/main" id="{A55D2B7A-5E12-8B5D-A18F-F4B5FAFD3290}"/>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4" name="Freeform 4">
              <a:extLst>
                <a:ext uri="{FF2B5EF4-FFF2-40B4-BE49-F238E27FC236}">
                  <a16:creationId xmlns:a16="http://schemas.microsoft.com/office/drawing/2014/main" id="{A561910D-A525-0A44-EB2F-622662AE82A5}"/>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99AAB5"/>
            </a:solidFill>
          </p:spPr>
          <p:txBody>
            <a:bodyPr/>
            <a:lstStyle/>
            <a:p>
              <a:endParaRPr lang="en-US" sz="1539"/>
            </a:p>
          </p:txBody>
        </p:sp>
      </p:grpSp>
      <p:grpSp>
        <p:nvGrpSpPr>
          <p:cNvPr id="5" name="Group 5">
            <a:extLst>
              <a:ext uri="{FF2B5EF4-FFF2-40B4-BE49-F238E27FC236}">
                <a16:creationId xmlns:a16="http://schemas.microsoft.com/office/drawing/2014/main" id="{AB3942F4-D62A-8EAE-21C4-69D8626DA6BD}"/>
              </a:ext>
            </a:extLst>
          </p:cNvPr>
          <p:cNvGrpSpPr/>
          <p:nvPr/>
        </p:nvGrpSpPr>
        <p:grpSpPr>
          <a:xfrm>
            <a:off x="2431912" y="99429"/>
            <a:ext cx="2031771" cy="2937928"/>
            <a:chOff x="0" y="0"/>
            <a:chExt cx="2101684" cy="3039022"/>
          </a:xfrm>
        </p:grpSpPr>
        <p:sp>
          <p:nvSpPr>
            <p:cNvPr id="6" name="Freeform 6">
              <a:extLst>
                <a:ext uri="{FF2B5EF4-FFF2-40B4-BE49-F238E27FC236}">
                  <a16:creationId xmlns:a16="http://schemas.microsoft.com/office/drawing/2014/main" id="{7C1725B9-8E8B-049B-82BE-0AABE058E29C}"/>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7" name="Freeform 7">
              <a:extLst>
                <a:ext uri="{FF2B5EF4-FFF2-40B4-BE49-F238E27FC236}">
                  <a16:creationId xmlns:a16="http://schemas.microsoft.com/office/drawing/2014/main" id="{44C148E4-AD19-B028-0CDD-0FC877AE6560}"/>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DD2E44"/>
            </a:solidFill>
          </p:spPr>
          <p:txBody>
            <a:bodyPr/>
            <a:lstStyle/>
            <a:p>
              <a:endParaRPr lang="en-US" sz="1539"/>
            </a:p>
          </p:txBody>
        </p:sp>
      </p:grpSp>
      <p:grpSp>
        <p:nvGrpSpPr>
          <p:cNvPr id="8" name="Group 8">
            <a:extLst>
              <a:ext uri="{FF2B5EF4-FFF2-40B4-BE49-F238E27FC236}">
                <a16:creationId xmlns:a16="http://schemas.microsoft.com/office/drawing/2014/main" id="{4289BB8B-8118-4647-45CE-7EFEF79AF1B0}"/>
              </a:ext>
            </a:extLst>
          </p:cNvPr>
          <p:cNvGrpSpPr/>
          <p:nvPr/>
        </p:nvGrpSpPr>
        <p:grpSpPr>
          <a:xfrm>
            <a:off x="4679120" y="99429"/>
            <a:ext cx="2031771" cy="2937928"/>
            <a:chOff x="0" y="0"/>
            <a:chExt cx="2101684" cy="3039022"/>
          </a:xfrm>
        </p:grpSpPr>
        <p:sp>
          <p:nvSpPr>
            <p:cNvPr id="9" name="Freeform 9">
              <a:extLst>
                <a:ext uri="{FF2B5EF4-FFF2-40B4-BE49-F238E27FC236}">
                  <a16:creationId xmlns:a16="http://schemas.microsoft.com/office/drawing/2014/main" id="{EFB41E82-EC7E-6125-86B3-5A925FA4A2ED}"/>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2800"/>
            </a:p>
          </p:txBody>
        </p:sp>
        <p:sp>
          <p:nvSpPr>
            <p:cNvPr id="10" name="Freeform 10">
              <a:extLst>
                <a:ext uri="{FF2B5EF4-FFF2-40B4-BE49-F238E27FC236}">
                  <a16:creationId xmlns:a16="http://schemas.microsoft.com/office/drawing/2014/main" id="{F2D2FC50-1D59-4DB1-F8B6-DA3B0E10DCA3}"/>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BF6952"/>
            </a:solidFill>
          </p:spPr>
          <p:txBody>
            <a:bodyPr/>
            <a:lstStyle/>
            <a:p>
              <a:endParaRPr lang="en-US" sz="2800"/>
            </a:p>
          </p:txBody>
        </p:sp>
      </p:grpSp>
      <p:grpSp>
        <p:nvGrpSpPr>
          <p:cNvPr id="11" name="Group 11">
            <a:extLst>
              <a:ext uri="{FF2B5EF4-FFF2-40B4-BE49-F238E27FC236}">
                <a16:creationId xmlns:a16="http://schemas.microsoft.com/office/drawing/2014/main" id="{C63B80DD-2069-D98B-ABD7-B958138BDB93}"/>
              </a:ext>
            </a:extLst>
          </p:cNvPr>
          <p:cNvGrpSpPr/>
          <p:nvPr/>
        </p:nvGrpSpPr>
        <p:grpSpPr>
          <a:xfrm>
            <a:off x="6926329" y="99429"/>
            <a:ext cx="2031771" cy="2937928"/>
            <a:chOff x="0" y="0"/>
            <a:chExt cx="2101684" cy="3039022"/>
          </a:xfrm>
        </p:grpSpPr>
        <p:sp>
          <p:nvSpPr>
            <p:cNvPr id="12" name="Freeform 12">
              <a:extLst>
                <a:ext uri="{FF2B5EF4-FFF2-40B4-BE49-F238E27FC236}">
                  <a16:creationId xmlns:a16="http://schemas.microsoft.com/office/drawing/2014/main" id="{38AD2B74-C117-27BE-2A1A-BFDCE89D9EB9}"/>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13" name="Freeform 13">
              <a:extLst>
                <a:ext uri="{FF2B5EF4-FFF2-40B4-BE49-F238E27FC236}">
                  <a16:creationId xmlns:a16="http://schemas.microsoft.com/office/drawing/2014/main" id="{7F20D924-8AAD-BFB3-93DF-45E58841485E}"/>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FFCC4D"/>
            </a:solidFill>
          </p:spPr>
          <p:txBody>
            <a:bodyPr/>
            <a:lstStyle/>
            <a:p>
              <a:endParaRPr lang="en-US" sz="1539"/>
            </a:p>
          </p:txBody>
        </p:sp>
      </p:grpSp>
      <p:grpSp>
        <p:nvGrpSpPr>
          <p:cNvPr id="14" name="Group 14">
            <a:extLst>
              <a:ext uri="{FF2B5EF4-FFF2-40B4-BE49-F238E27FC236}">
                <a16:creationId xmlns:a16="http://schemas.microsoft.com/office/drawing/2014/main" id="{5EF73E77-2965-120D-C9AA-CFC4AB868BFA}"/>
              </a:ext>
            </a:extLst>
          </p:cNvPr>
          <p:cNvGrpSpPr/>
          <p:nvPr/>
        </p:nvGrpSpPr>
        <p:grpSpPr>
          <a:xfrm>
            <a:off x="184703" y="3222059"/>
            <a:ext cx="2031771" cy="2937928"/>
            <a:chOff x="0" y="0"/>
            <a:chExt cx="2101684" cy="3039022"/>
          </a:xfrm>
        </p:grpSpPr>
        <p:sp>
          <p:nvSpPr>
            <p:cNvPr id="15" name="Freeform 15">
              <a:extLst>
                <a:ext uri="{FF2B5EF4-FFF2-40B4-BE49-F238E27FC236}">
                  <a16:creationId xmlns:a16="http://schemas.microsoft.com/office/drawing/2014/main" id="{56829D05-DC00-4835-A10A-876644141F48}"/>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16" name="Freeform 16">
              <a:extLst>
                <a:ext uri="{FF2B5EF4-FFF2-40B4-BE49-F238E27FC236}">
                  <a16:creationId xmlns:a16="http://schemas.microsoft.com/office/drawing/2014/main" id="{19699C5B-3456-A51B-813F-23D4EDCAF3C1}"/>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3E721D"/>
            </a:solidFill>
          </p:spPr>
          <p:txBody>
            <a:bodyPr/>
            <a:lstStyle/>
            <a:p>
              <a:endParaRPr lang="en-US" sz="1539"/>
            </a:p>
          </p:txBody>
        </p:sp>
      </p:grpSp>
      <p:grpSp>
        <p:nvGrpSpPr>
          <p:cNvPr id="17" name="Group 17">
            <a:extLst>
              <a:ext uri="{FF2B5EF4-FFF2-40B4-BE49-F238E27FC236}">
                <a16:creationId xmlns:a16="http://schemas.microsoft.com/office/drawing/2014/main" id="{584F0F2E-3B5E-E446-F2D9-6602255BBF47}"/>
              </a:ext>
            </a:extLst>
          </p:cNvPr>
          <p:cNvGrpSpPr/>
          <p:nvPr/>
        </p:nvGrpSpPr>
        <p:grpSpPr>
          <a:xfrm>
            <a:off x="2431912" y="3222059"/>
            <a:ext cx="2031771" cy="2937928"/>
            <a:chOff x="0" y="0"/>
            <a:chExt cx="2101684" cy="3039022"/>
          </a:xfrm>
        </p:grpSpPr>
        <p:sp>
          <p:nvSpPr>
            <p:cNvPr id="18" name="Freeform 18">
              <a:extLst>
                <a:ext uri="{FF2B5EF4-FFF2-40B4-BE49-F238E27FC236}">
                  <a16:creationId xmlns:a16="http://schemas.microsoft.com/office/drawing/2014/main" id="{B712AD73-B38B-29AF-CD78-CB2D8362E044}"/>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19" name="Freeform 19">
              <a:extLst>
                <a:ext uri="{FF2B5EF4-FFF2-40B4-BE49-F238E27FC236}">
                  <a16:creationId xmlns:a16="http://schemas.microsoft.com/office/drawing/2014/main" id="{4D659673-E686-CF24-78ED-AE44DCDFFBC9}"/>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BF6952"/>
            </a:solidFill>
          </p:spPr>
          <p:txBody>
            <a:bodyPr/>
            <a:lstStyle/>
            <a:p>
              <a:endParaRPr lang="en-US" sz="1539"/>
            </a:p>
          </p:txBody>
        </p:sp>
      </p:grpSp>
      <p:grpSp>
        <p:nvGrpSpPr>
          <p:cNvPr id="20" name="Group 20">
            <a:extLst>
              <a:ext uri="{FF2B5EF4-FFF2-40B4-BE49-F238E27FC236}">
                <a16:creationId xmlns:a16="http://schemas.microsoft.com/office/drawing/2014/main" id="{5D69C32D-B597-18A8-FC17-4A21006DCF19}"/>
              </a:ext>
            </a:extLst>
          </p:cNvPr>
          <p:cNvGrpSpPr/>
          <p:nvPr/>
        </p:nvGrpSpPr>
        <p:grpSpPr>
          <a:xfrm>
            <a:off x="4679120" y="3222059"/>
            <a:ext cx="2031771" cy="2937928"/>
            <a:chOff x="0" y="0"/>
            <a:chExt cx="2101684" cy="3039022"/>
          </a:xfrm>
        </p:grpSpPr>
        <p:sp>
          <p:nvSpPr>
            <p:cNvPr id="21" name="Freeform 21">
              <a:extLst>
                <a:ext uri="{FF2B5EF4-FFF2-40B4-BE49-F238E27FC236}">
                  <a16:creationId xmlns:a16="http://schemas.microsoft.com/office/drawing/2014/main" id="{7422145A-831F-D445-C547-DE5CE333E998}"/>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22" name="Freeform 22">
              <a:extLst>
                <a:ext uri="{FF2B5EF4-FFF2-40B4-BE49-F238E27FC236}">
                  <a16:creationId xmlns:a16="http://schemas.microsoft.com/office/drawing/2014/main" id="{7755FF41-507B-6DF5-DDB5-AB01FF2C7EE1}"/>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grpSp>
      <p:grpSp>
        <p:nvGrpSpPr>
          <p:cNvPr id="23" name="Group 23">
            <a:extLst>
              <a:ext uri="{FF2B5EF4-FFF2-40B4-BE49-F238E27FC236}">
                <a16:creationId xmlns:a16="http://schemas.microsoft.com/office/drawing/2014/main" id="{287711C3-ACB8-45A6-CAEB-8D5B5A0285AB}"/>
              </a:ext>
            </a:extLst>
          </p:cNvPr>
          <p:cNvGrpSpPr/>
          <p:nvPr/>
        </p:nvGrpSpPr>
        <p:grpSpPr>
          <a:xfrm>
            <a:off x="6926329" y="3222059"/>
            <a:ext cx="2031771" cy="2937928"/>
            <a:chOff x="0" y="0"/>
            <a:chExt cx="2101684" cy="3039022"/>
          </a:xfrm>
        </p:grpSpPr>
        <p:sp>
          <p:nvSpPr>
            <p:cNvPr id="24" name="Freeform 24">
              <a:extLst>
                <a:ext uri="{FF2B5EF4-FFF2-40B4-BE49-F238E27FC236}">
                  <a16:creationId xmlns:a16="http://schemas.microsoft.com/office/drawing/2014/main" id="{C59E4F25-A68A-313B-EDD1-B046379DF439}"/>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25" name="Freeform 25">
              <a:extLst>
                <a:ext uri="{FF2B5EF4-FFF2-40B4-BE49-F238E27FC236}">
                  <a16:creationId xmlns:a16="http://schemas.microsoft.com/office/drawing/2014/main" id="{DB4AE019-12B2-894E-B69C-EB150E1AD813}"/>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662113"/>
            </a:solidFill>
          </p:spPr>
          <p:txBody>
            <a:bodyPr/>
            <a:lstStyle/>
            <a:p>
              <a:endParaRPr lang="en-US" sz="1539"/>
            </a:p>
          </p:txBody>
        </p:sp>
      </p:grpSp>
      <p:sp>
        <p:nvSpPr>
          <p:cNvPr id="29" name="TextBox 29">
            <a:extLst>
              <a:ext uri="{FF2B5EF4-FFF2-40B4-BE49-F238E27FC236}">
                <a16:creationId xmlns:a16="http://schemas.microsoft.com/office/drawing/2014/main" id="{C6DC4565-9615-AE97-BC89-F6A9BDA2AFD5}"/>
              </a:ext>
            </a:extLst>
          </p:cNvPr>
          <p:cNvSpPr txBox="1"/>
          <p:nvPr/>
        </p:nvSpPr>
        <p:spPr>
          <a:xfrm>
            <a:off x="289205" y="187554"/>
            <a:ext cx="1691246" cy="481222"/>
          </a:xfrm>
          <a:prstGeom prst="rect">
            <a:avLst/>
          </a:prstGeom>
        </p:spPr>
        <p:txBody>
          <a:bodyPr wrap="square" lIns="0" tIns="0" rIns="0" bIns="0" rtlCol="0" anchor="t">
            <a:spAutoFit/>
          </a:bodyPr>
          <a:lstStyle/>
          <a:p>
            <a:pPr algn="ctr">
              <a:lnSpc>
                <a:spcPts val="4173"/>
              </a:lnSpc>
              <a:spcBef>
                <a:spcPct val="0"/>
              </a:spcBef>
            </a:pPr>
            <a:r>
              <a:rPr lang="en-US" sz="2400" b="1" dirty="0">
                <a:latin typeface="Comic Sans MS" panose="030F0902030302020204" pitchFamily="66" charset="0"/>
                <a:ea typeface="Barlow SemiCondensed Semi-Bold"/>
                <a:cs typeface="Barlow SemiCondensed Semi-Bold"/>
                <a:sym typeface="Barlow SemiCondensed Semi-Bold"/>
              </a:rPr>
              <a:t>Y </a:t>
            </a:r>
            <a:r>
              <a:rPr lang="en-US" sz="2400" b="1" dirty="0" err="1">
                <a:latin typeface="Comic Sans MS" panose="030F0902030302020204" pitchFamily="66" charset="0"/>
                <a:ea typeface="Barlow SemiCondensed Semi-Bold"/>
                <a:cs typeface="Barlow SemiCondensed Semi-Bold"/>
                <a:sym typeface="Barlow SemiCondensed Semi-Bold"/>
              </a:rPr>
              <a:t>Tuduriaid</a:t>
            </a:r>
            <a:endParaRPr lang="en-US" sz="2400" b="1" dirty="0">
              <a:latin typeface="Comic Sans MS" panose="030F0902030302020204" pitchFamily="66" charset="0"/>
              <a:ea typeface="Barlow SemiCondensed Semi-Bold"/>
              <a:cs typeface="Barlow SemiCondensed Semi-Bold"/>
              <a:sym typeface="Barlow SemiCondensed Semi-Bold"/>
            </a:endParaRPr>
          </a:p>
        </p:txBody>
      </p:sp>
      <p:sp>
        <p:nvSpPr>
          <p:cNvPr id="33" name="TextBox 33">
            <a:extLst>
              <a:ext uri="{FF2B5EF4-FFF2-40B4-BE49-F238E27FC236}">
                <a16:creationId xmlns:a16="http://schemas.microsoft.com/office/drawing/2014/main" id="{F5BF9A18-302A-0D6F-F743-4C99565FFD17}"/>
              </a:ext>
            </a:extLst>
          </p:cNvPr>
          <p:cNvSpPr txBox="1"/>
          <p:nvPr/>
        </p:nvSpPr>
        <p:spPr>
          <a:xfrm>
            <a:off x="2567848" y="187554"/>
            <a:ext cx="1759898" cy="468333"/>
          </a:xfrm>
          <a:prstGeom prst="rect">
            <a:avLst/>
          </a:prstGeom>
        </p:spPr>
        <p:txBody>
          <a:bodyPr lIns="0" tIns="0" rIns="0" bIns="0" rtlCol="0" anchor="t">
            <a:spAutoFit/>
          </a:bodyPr>
          <a:lstStyle/>
          <a:p>
            <a:pPr algn="ctr">
              <a:lnSpc>
                <a:spcPts val="4173"/>
              </a:lnSpc>
              <a:spcBef>
                <a:spcPct val="0"/>
              </a:spcBef>
            </a:pPr>
            <a:r>
              <a:rPr lang="en-US" sz="2000" b="1" dirty="0" err="1">
                <a:solidFill>
                  <a:schemeClr val="accent5">
                    <a:lumMod val="40000"/>
                    <a:lumOff val="60000"/>
                  </a:schemeClr>
                </a:solidFill>
                <a:latin typeface="Comic Sans MS" panose="030F0902030302020204" pitchFamily="66" charset="0"/>
                <a:ea typeface="Barlow SemiCondensed Semi-Bold"/>
                <a:cs typeface="Barlow SemiCondensed Semi-Bold"/>
                <a:sym typeface="Barlow SemiCondensed Semi-Bold"/>
              </a:rPr>
              <a:t>Gwisg</a:t>
            </a:r>
            <a:r>
              <a:rPr lang="en-US" sz="2000" b="1" dirty="0">
                <a:latin typeface="Comic Sans MS" panose="030F0902030302020204" pitchFamily="66" charset="0"/>
                <a:ea typeface="Barlow SemiCondensed Semi-Bold"/>
                <a:cs typeface="Barlow SemiCondensed Semi-Bold"/>
                <a:sym typeface="Barlow SemiCondensed Semi-Bold"/>
              </a:rPr>
              <a:t> </a:t>
            </a:r>
            <a:r>
              <a:rPr lang="en-US" sz="2000" b="1" dirty="0" err="1">
                <a:solidFill>
                  <a:schemeClr val="accent5">
                    <a:lumMod val="40000"/>
                    <a:lumOff val="60000"/>
                  </a:schemeClr>
                </a:solidFill>
                <a:latin typeface="Comic Sans MS" panose="030F0902030302020204" pitchFamily="66" charset="0"/>
                <a:ea typeface="Barlow SemiCondensed Semi-Bold"/>
                <a:cs typeface="Barlow SemiCondensed Semi-Bold"/>
                <a:sym typeface="Barlow SemiCondensed Semi-Bold"/>
              </a:rPr>
              <a:t>ffansi</a:t>
            </a:r>
            <a:endParaRPr lang="en-US" sz="2000" b="1" dirty="0">
              <a:solidFill>
                <a:schemeClr val="accent5">
                  <a:lumMod val="40000"/>
                  <a:lumOff val="60000"/>
                </a:schemeClr>
              </a:solidFill>
              <a:latin typeface="Comic Sans MS" panose="030F0902030302020204" pitchFamily="66" charset="0"/>
              <a:ea typeface="Barlow SemiCondensed Semi-Bold"/>
              <a:cs typeface="Barlow SemiCondensed Semi-Bold"/>
              <a:sym typeface="Barlow SemiCondensed Semi-Bold"/>
            </a:endParaRPr>
          </a:p>
        </p:txBody>
      </p:sp>
      <p:sp>
        <p:nvSpPr>
          <p:cNvPr id="37" name="TextBox 37">
            <a:extLst>
              <a:ext uri="{FF2B5EF4-FFF2-40B4-BE49-F238E27FC236}">
                <a16:creationId xmlns:a16="http://schemas.microsoft.com/office/drawing/2014/main" id="{F41857D3-1F23-F3B9-7F13-DDA4C56E3AE8}"/>
              </a:ext>
            </a:extLst>
          </p:cNvPr>
          <p:cNvSpPr txBox="1"/>
          <p:nvPr/>
        </p:nvSpPr>
        <p:spPr>
          <a:xfrm>
            <a:off x="4845055" y="163334"/>
            <a:ext cx="1699901" cy="494046"/>
          </a:xfrm>
          <a:prstGeom prst="rect">
            <a:avLst/>
          </a:prstGeom>
        </p:spPr>
        <p:txBody>
          <a:bodyPr lIns="0" tIns="0" rIns="0" bIns="0" rtlCol="0" anchor="t">
            <a:spAutoFit/>
          </a:bodyPr>
          <a:lstStyle/>
          <a:p>
            <a:pPr algn="ctr">
              <a:lnSpc>
                <a:spcPts val="4173"/>
              </a:lnSpc>
              <a:spcBef>
                <a:spcPct val="0"/>
              </a:spcBef>
            </a:pPr>
            <a:r>
              <a:rPr lang="en-US" sz="2800" b="1" dirty="0" err="1">
                <a:latin typeface="Comic Sans MS" panose="030F0902030302020204" pitchFamily="66" charset="0"/>
                <a:ea typeface="Barlow SemiCondensed Semi-Bold"/>
                <a:cs typeface="Barlow SemiCondensed Semi-Bold"/>
                <a:sym typeface="Barlow SemiCondensed Semi-Bold"/>
              </a:rPr>
              <a:t>geni</a:t>
            </a:r>
            <a:endParaRPr lang="en-US" sz="2800" b="1" dirty="0">
              <a:latin typeface="Comic Sans MS" panose="030F0902030302020204" pitchFamily="66" charset="0"/>
              <a:ea typeface="Barlow SemiCondensed Semi-Bold"/>
              <a:cs typeface="Barlow SemiCondensed Semi-Bold"/>
              <a:sym typeface="Barlow SemiCondensed Semi-Bold"/>
            </a:endParaRPr>
          </a:p>
        </p:txBody>
      </p:sp>
      <p:sp>
        <p:nvSpPr>
          <p:cNvPr id="41" name="TextBox 41">
            <a:extLst>
              <a:ext uri="{FF2B5EF4-FFF2-40B4-BE49-F238E27FC236}">
                <a16:creationId xmlns:a16="http://schemas.microsoft.com/office/drawing/2014/main" id="{F1FC0486-C164-9813-E4D8-E773018F9E36}"/>
              </a:ext>
            </a:extLst>
          </p:cNvPr>
          <p:cNvSpPr txBox="1"/>
          <p:nvPr/>
        </p:nvSpPr>
        <p:spPr>
          <a:xfrm>
            <a:off x="7098369" y="187554"/>
            <a:ext cx="1712574" cy="494046"/>
          </a:xfrm>
          <a:prstGeom prst="rect">
            <a:avLst/>
          </a:prstGeom>
        </p:spPr>
        <p:txBody>
          <a:bodyPr lIns="0" tIns="0" rIns="0" bIns="0" rtlCol="0" anchor="t">
            <a:spAutoFit/>
          </a:bodyPr>
          <a:lstStyle/>
          <a:p>
            <a:pPr algn="ctr">
              <a:lnSpc>
                <a:spcPts val="4173"/>
              </a:lnSpc>
              <a:spcBef>
                <a:spcPct val="0"/>
              </a:spcBef>
            </a:pPr>
            <a:r>
              <a:rPr lang="en-US" sz="2800" b="1" dirty="0">
                <a:solidFill>
                  <a:srgbClr val="00B0F0"/>
                </a:solidFill>
                <a:latin typeface="Comic Sans MS" panose="030F0902030302020204" pitchFamily="66" charset="0"/>
                <a:ea typeface="Barlow SemiCondensed Semi-Bold"/>
                <a:cs typeface="Barlow SemiCondensed Semi-Bold"/>
                <a:sym typeface="Barlow SemiCondensed Semi-Bold"/>
              </a:rPr>
              <a:t>cig</a:t>
            </a:r>
          </a:p>
        </p:txBody>
      </p:sp>
      <p:sp>
        <p:nvSpPr>
          <p:cNvPr id="45" name="TextBox 45">
            <a:extLst>
              <a:ext uri="{FF2B5EF4-FFF2-40B4-BE49-F238E27FC236}">
                <a16:creationId xmlns:a16="http://schemas.microsoft.com/office/drawing/2014/main" id="{4A8F211C-3867-5CFC-5D84-ED72E997A41D}"/>
              </a:ext>
            </a:extLst>
          </p:cNvPr>
          <p:cNvSpPr txBox="1"/>
          <p:nvPr/>
        </p:nvSpPr>
        <p:spPr>
          <a:xfrm>
            <a:off x="7061121" y="3296155"/>
            <a:ext cx="1782398" cy="468333"/>
          </a:xfrm>
          <a:prstGeom prst="rect">
            <a:avLst/>
          </a:prstGeom>
        </p:spPr>
        <p:txBody>
          <a:bodyPr lIns="0" tIns="0" rIns="0" bIns="0" rtlCol="0" anchor="t">
            <a:spAutoFit/>
          </a:bodyPr>
          <a:lstStyle/>
          <a:p>
            <a:pPr algn="ctr">
              <a:lnSpc>
                <a:spcPts val="4173"/>
              </a:lnSpc>
              <a:spcBef>
                <a:spcPct val="0"/>
              </a:spcBef>
            </a:pPr>
            <a:r>
              <a:rPr lang="en-US" sz="2000" b="1" dirty="0">
                <a:latin typeface="Comic Sans MS" panose="030F0902030302020204" pitchFamily="66" charset="0"/>
                <a:ea typeface="Barlow SemiCondensed Semi-Bold"/>
                <a:cs typeface="Barlow SemiCondensed Semi-Bold"/>
                <a:sym typeface="Barlow SemiCondensed Semi-Bold"/>
              </a:rPr>
              <a:t>Castell </a:t>
            </a:r>
            <a:r>
              <a:rPr lang="en-US" sz="2000" b="1" dirty="0" err="1">
                <a:latin typeface="Comic Sans MS" panose="030F0902030302020204" pitchFamily="66" charset="0"/>
                <a:ea typeface="Barlow SemiCondensed Semi-Bold"/>
                <a:cs typeface="Barlow SemiCondensed Semi-Bold"/>
                <a:sym typeface="Barlow SemiCondensed Semi-Bold"/>
              </a:rPr>
              <a:t>Penfro</a:t>
            </a:r>
            <a:endParaRPr lang="en-US" sz="2000" b="1" dirty="0">
              <a:latin typeface="Comic Sans MS" panose="030F0902030302020204" pitchFamily="66" charset="0"/>
              <a:ea typeface="Barlow SemiCondensed Semi-Bold"/>
              <a:cs typeface="Barlow SemiCondensed Semi-Bold"/>
              <a:sym typeface="Barlow SemiCondensed Semi-Bold"/>
            </a:endParaRPr>
          </a:p>
        </p:txBody>
      </p:sp>
      <p:sp>
        <p:nvSpPr>
          <p:cNvPr id="49" name="TextBox 49">
            <a:extLst>
              <a:ext uri="{FF2B5EF4-FFF2-40B4-BE49-F238E27FC236}">
                <a16:creationId xmlns:a16="http://schemas.microsoft.com/office/drawing/2014/main" id="{162E331C-A2F6-574D-5BC5-91A67174DA40}"/>
              </a:ext>
            </a:extLst>
          </p:cNvPr>
          <p:cNvSpPr txBox="1"/>
          <p:nvPr/>
        </p:nvSpPr>
        <p:spPr>
          <a:xfrm>
            <a:off x="4709814" y="3336730"/>
            <a:ext cx="2003971" cy="494046"/>
          </a:xfrm>
          <a:prstGeom prst="rect">
            <a:avLst/>
          </a:prstGeom>
        </p:spPr>
        <p:txBody>
          <a:bodyPr wrap="square" lIns="0" tIns="0" rIns="0" bIns="0" rtlCol="0" anchor="t">
            <a:spAutoFit/>
          </a:bodyPr>
          <a:lstStyle/>
          <a:p>
            <a:pPr algn="ctr">
              <a:lnSpc>
                <a:spcPts val="4173"/>
              </a:lnSpc>
              <a:spcBef>
                <a:spcPct val="0"/>
              </a:spcBef>
            </a:pPr>
            <a:r>
              <a:rPr lang="en-US" sz="2400" b="1" dirty="0">
                <a:latin typeface="Comic Sans MS" panose="030F0902030302020204" pitchFamily="66" charset="0"/>
                <a:ea typeface="Barlow SemiCondensed Semi-Bold"/>
                <a:cs typeface="Barlow SemiCondensed Semi-Bold"/>
                <a:sym typeface="Barlow SemiCondensed Semi-Bold"/>
              </a:rPr>
              <a:t>Harri Tudur</a:t>
            </a:r>
          </a:p>
        </p:txBody>
      </p:sp>
      <p:sp>
        <p:nvSpPr>
          <p:cNvPr id="53" name="TextBox 53">
            <a:extLst>
              <a:ext uri="{FF2B5EF4-FFF2-40B4-BE49-F238E27FC236}">
                <a16:creationId xmlns:a16="http://schemas.microsoft.com/office/drawing/2014/main" id="{DE6733B6-97FE-51C2-BDD7-C7B6C66F6BBC}"/>
              </a:ext>
            </a:extLst>
          </p:cNvPr>
          <p:cNvSpPr txBox="1"/>
          <p:nvPr/>
        </p:nvSpPr>
        <p:spPr>
          <a:xfrm>
            <a:off x="355544" y="3330896"/>
            <a:ext cx="1624906" cy="499880"/>
          </a:xfrm>
          <a:prstGeom prst="rect">
            <a:avLst/>
          </a:prstGeom>
        </p:spPr>
        <p:txBody>
          <a:bodyPr lIns="0" tIns="0" rIns="0" bIns="0" rtlCol="0" anchor="t">
            <a:spAutoFit/>
          </a:bodyPr>
          <a:lstStyle/>
          <a:p>
            <a:pPr algn="ctr">
              <a:lnSpc>
                <a:spcPts val="4173"/>
              </a:lnSpc>
              <a:spcBef>
                <a:spcPct val="0"/>
              </a:spcBef>
            </a:pPr>
            <a:r>
              <a:rPr lang="en-US" sz="2980" b="1" dirty="0">
                <a:solidFill>
                  <a:srgbClr val="00B0F0"/>
                </a:solidFill>
                <a:latin typeface="Comic Sans MS" panose="030F0902030302020204" pitchFamily="66" charset="0"/>
                <a:ea typeface="Barlow SemiCondensed Semi-Bold"/>
                <a:cs typeface="Barlow SemiCondensed Semi-Bold"/>
                <a:sym typeface="Barlow SemiCondensed Semi-Bold"/>
              </a:rPr>
              <a:t>castell</a:t>
            </a:r>
          </a:p>
        </p:txBody>
      </p:sp>
      <p:sp>
        <p:nvSpPr>
          <p:cNvPr id="27" name="Freeform 2">
            <a:extLst>
              <a:ext uri="{FF2B5EF4-FFF2-40B4-BE49-F238E27FC236}">
                <a16:creationId xmlns:a16="http://schemas.microsoft.com/office/drawing/2014/main" id="{97799FB9-BA56-BA6F-4F77-BDE84EA05397}"/>
              </a:ext>
            </a:extLst>
          </p:cNvPr>
          <p:cNvSpPr/>
          <p:nvPr/>
        </p:nvSpPr>
        <p:spPr>
          <a:xfrm>
            <a:off x="400543" y="1080932"/>
            <a:ext cx="1579907" cy="1524347"/>
          </a:xfrm>
          <a:custGeom>
            <a:avLst/>
            <a:gdLst/>
            <a:ahLst/>
            <a:cxnLst/>
            <a:rect l="l" t="t" r="r" b="b"/>
            <a:pathLst>
              <a:path w="4406747" h="4114800">
                <a:moveTo>
                  <a:pt x="0" y="0"/>
                </a:moveTo>
                <a:lnTo>
                  <a:pt x="4406747" y="0"/>
                </a:lnTo>
                <a:lnTo>
                  <a:pt x="4406747"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0" name="Freeform 3">
            <a:extLst>
              <a:ext uri="{FF2B5EF4-FFF2-40B4-BE49-F238E27FC236}">
                <a16:creationId xmlns:a16="http://schemas.microsoft.com/office/drawing/2014/main" id="{FC2462E4-6D96-9220-37CA-ABB8A35F3978}"/>
              </a:ext>
            </a:extLst>
          </p:cNvPr>
          <p:cNvSpPr/>
          <p:nvPr/>
        </p:nvSpPr>
        <p:spPr>
          <a:xfrm>
            <a:off x="2567848" y="747303"/>
            <a:ext cx="1025566" cy="1739632"/>
          </a:xfrm>
          <a:custGeom>
            <a:avLst/>
            <a:gdLst/>
            <a:ahLst/>
            <a:cxnLst/>
            <a:rect l="l" t="t" r="r" b="b"/>
            <a:pathLst>
              <a:path w="2120032" h="3687012">
                <a:moveTo>
                  <a:pt x="0" y="0"/>
                </a:moveTo>
                <a:lnTo>
                  <a:pt x="2120032" y="0"/>
                </a:lnTo>
                <a:lnTo>
                  <a:pt x="2120032" y="3687012"/>
                </a:lnTo>
                <a:lnTo>
                  <a:pt x="0" y="3687012"/>
                </a:lnTo>
                <a:lnTo>
                  <a:pt x="0" y="0"/>
                </a:lnTo>
                <a:close/>
              </a:path>
            </a:pathLst>
          </a:custGeom>
          <a:blipFill>
            <a:blip r:embed="rId4"/>
            <a:stretch>
              <a:fillRect/>
            </a:stretch>
          </a:blipFill>
        </p:spPr>
        <p:txBody>
          <a:bodyPr/>
          <a:lstStyle/>
          <a:p>
            <a:endParaRPr lang="en-US"/>
          </a:p>
        </p:txBody>
      </p:sp>
      <p:sp>
        <p:nvSpPr>
          <p:cNvPr id="31" name="Freeform 4">
            <a:extLst>
              <a:ext uri="{FF2B5EF4-FFF2-40B4-BE49-F238E27FC236}">
                <a16:creationId xmlns:a16="http://schemas.microsoft.com/office/drawing/2014/main" id="{B856D14B-521D-821F-C5D0-253B5C0495B6}"/>
              </a:ext>
            </a:extLst>
          </p:cNvPr>
          <p:cNvSpPr/>
          <p:nvPr/>
        </p:nvSpPr>
        <p:spPr>
          <a:xfrm>
            <a:off x="3658883" y="786014"/>
            <a:ext cx="795929" cy="1739632"/>
          </a:xfrm>
          <a:custGeom>
            <a:avLst/>
            <a:gdLst/>
            <a:ahLst/>
            <a:cxnLst/>
            <a:rect l="l" t="t" r="r" b="b"/>
            <a:pathLst>
              <a:path w="1645329" h="3687012">
                <a:moveTo>
                  <a:pt x="0" y="0"/>
                </a:moveTo>
                <a:lnTo>
                  <a:pt x="1645329" y="0"/>
                </a:lnTo>
                <a:lnTo>
                  <a:pt x="1645329" y="3687012"/>
                </a:lnTo>
                <a:lnTo>
                  <a:pt x="0" y="3687012"/>
                </a:lnTo>
                <a:lnTo>
                  <a:pt x="0" y="0"/>
                </a:lnTo>
                <a:close/>
              </a:path>
            </a:pathLst>
          </a:custGeom>
          <a:blipFill>
            <a:blip r:embed="rId5"/>
            <a:stretch>
              <a:fillRect/>
            </a:stretch>
          </a:blipFill>
        </p:spPr>
        <p:txBody>
          <a:bodyPr/>
          <a:lstStyle/>
          <a:p>
            <a:endParaRPr lang="en-US"/>
          </a:p>
        </p:txBody>
      </p:sp>
      <p:sp>
        <p:nvSpPr>
          <p:cNvPr id="32" name="Freeform 5">
            <a:extLst>
              <a:ext uri="{FF2B5EF4-FFF2-40B4-BE49-F238E27FC236}">
                <a16:creationId xmlns:a16="http://schemas.microsoft.com/office/drawing/2014/main" id="{DBBCF315-C60E-5E6D-38EE-3ECE61FF4244}"/>
              </a:ext>
            </a:extLst>
          </p:cNvPr>
          <p:cNvSpPr/>
          <p:nvPr/>
        </p:nvSpPr>
        <p:spPr>
          <a:xfrm>
            <a:off x="4893643" y="3933574"/>
            <a:ext cx="1535201" cy="1941474"/>
          </a:xfrm>
          <a:custGeom>
            <a:avLst/>
            <a:gdLst/>
            <a:ahLst/>
            <a:cxnLst/>
            <a:rect l="l" t="t" r="r" b="b"/>
            <a:pathLst>
              <a:path w="3173540" h="4114800">
                <a:moveTo>
                  <a:pt x="0" y="0"/>
                </a:moveTo>
                <a:lnTo>
                  <a:pt x="3173540" y="0"/>
                </a:lnTo>
                <a:lnTo>
                  <a:pt x="317354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34" name="Freeform 6">
            <a:extLst>
              <a:ext uri="{FF2B5EF4-FFF2-40B4-BE49-F238E27FC236}">
                <a16:creationId xmlns:a16="http://schemas.microsoft.com/office/drawing/2014/main" id="{15DB6D1E-A658-BA3B-B01D-F670C71202E2}"/>
              </a:ext>
            </a:extLst>
          </p:cNvPr>
          <p:cNvSpPr/>
          <p:nvPr/>
        </p:nvSpPr>
        <p:spPr>
          <a:xfrm>
            <a:off x="424196" y="4333796"/>
            <a:ext cx="1624906" cy="1114213"/>
          </a:xfrm>
          <a:custGeom>
            <a:avLst/>
            <a:gdLst/>
            <a:ahLst/>
            <a:cxnLst/>
            <a:rect l="l" t="t" r="r" b="b"/>
            <a:pathLst>
              <a:path w="4623996" h="2745498">
                <a:moveTo>
                  <a:pt x="0" y="0"/>
                </a:moveTo>
                <a:lnTo>
                  <a:pt x="4623995" y="0"/>
                </a:lnTo>
                <a:lnTo>
                  <a:pt x="4623995" y="2745498"/>
                </a:lnTo>
                <a:lnTo>
                  <a:pt x="0" y="274549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35" name="Freeform 7">
            <a:extLst>
              <a:ext uri="{FF2B5EF4-FFF2-40B4-BE49-F238E27FC236}">
                <a16:creationId xmlns:a16="http://schemas.microsoft.com/office/drawing/2014/main" id="{FD1C03B4-09C2-F3B6-A829-8D12115F45F2}"/>
              </a:ext>
            </a:extLst>
          </p:cNvPr>
          <p:cNvSpPr/>
          <p:nvPr/>
        </p:nvSpPr>
        <p:spPr>
          <a:xfrm>
            <a:off x="7196947" y="771736"/>
            <a:ext cx="1214785" cy="1690766"/>
          </a:xfrm>
          <a:custGeom>
            <a:avLst/>
            <a:gdLst/>
            <a:ahLst/>
            <a:cxnLst/>
            <a:rect l="l" t="t" r="r" b="b"/>
            <a:pathLst>
              <a:path w="3874914" h="4843643">
                <a:moveTo>
                  <a:pt x="0" y="0"/>
                </a:moveTo>
                <a:lnTo>
                  <a:pt x="3874914" y="0"/>
                </a:lnTo>
                <a:lnTo>
                  <a:pt x="3874914" y="4843643"/>
                </a:lnTo>
                <a:lnTo>
                  <a:pt x="0" y="4843643"/>
                </a:lnTo>
                <a:lnTo>
                  <a:pt x="0" y="0"/>
                </a:lnTo>
                <a:close/>
              </a:path>
            </a:pathLst>
          </a:custGeom>
          <a:blipFill>
            <a:blip r:embed="rId10"/>
            <a:stretch>
              <a:fillRect/>
            </a:stretch>
          </a:blipFill>
        </p:spPr>
        <p:txBody>
          <a:bodyPr/>
          <a:lstStyle/>
          <a:p>
            <a:endParaRPr lang="en-US"/>
          </a:p>
        </p:txBody>
      </p:sp>
      <p:pic>
        <p:nvPicPr>
          <p:cNvPr id="39" name="Picture 2" descr="15 Castell Penfro Royalty-Free Images, Stock Photos &amp; Pictures |  Shutterstock">
            <a:extLst>
              <a:ext uri="{FF2B5EF4-FFF2-40B4-BE49-F238E27FC236}">
                <a16:creationId xmlns:a16="http://schemas.microsoft.com/office/drawing/2014/main" id="{8B92AF8E-ED7E-C2E4-C3AD-72173A284BE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059089" y="4333796"/>
            <a:ext cx="1743118" cy="9819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4,400+ Baby Born Clip Art Stock Illustrations, Royalty-Free ...">
            <a:extLst>
              <a:ext uri="{FF2B5EF4-FFF2-40B4-BE49-F238E27FC236}">
                <a16:creationId xmlns:a16="http://schemas.microsoft.com/office/drawing/2014/main" id="{DDFF1231-C758-AA9E-2012-0CE4BC570C9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740451" y="1006671"/>
            <a:ext cx="1909108" cy="1431831"/>
          </a:xfrm>
          <a:prstGeom prst="rect">
            <a:avLst/>
          </a:prstGeom>
          <a:noFill/>
          <a:extLst>
            <a:ext uri="{909E8E84-426E-40DD-AFC4-6F175D3DCCD1}">
              <a14:hiddenFill xmlns:a14="http://schemas.microsoft.com/office/drawing/2010/main">
                <a:solidFill>
                  <a:srgbClr val="FFFFFF"/>
                </a:solidFill>
              </a14:hiddenFill>
            </a:ext>
          </a:extLst>
        </p:spPr>
      </p:pic>
      <p:sp>
        <p:nvSpPr>
          <p:cNvPr id="40" name="TextBox 49">
            <a:extLst>
              <a:ext uri="{FF2B5EF4-FFF2-40B4-BE49-F238E27FC236}">
                <a16:creationId xmlns:a16="http://schemas.microsoft.com/office/drawing/2014/main" id="{C84C68FD-E4D7-9B1B-FE23-7E908DEC95DA}"/>
              </a:ext>
            </a:extLst>
          </p:cNvPr>
          <p:cNvSpPr txBox="1"/>
          <p:nvPr/>
        </p:nvSpPr>
        <p:spPr>
          <a:xfrm>
            <a:off x="2461159" y="3336730"/>
            <a:ext cx="2003971" cy="494046"/>
          </a:xfrm>
          <a:prstGeom prst="rect">
            <a:avLst/>
          </a:prstGeom>
        </p:spPr>
        <p:txBody>
          <a:bodyPr wrap="square" lIns="0" tIns="0" rIns="0" bIns="0" rtlCol="0" anchor="t">
            <a:spAutoFit/>
          </a:bodyPr>
          <a:lstStyle/>
          <a:p>
            <a:pPr algn="ctr">
              <a:lnSpc>
                <a:spcPts val="4173"/>
              </a:lnSpc>
              <a:spcBef>
                <a:spcPct val="0"/>
              </a:spcBef>
            </a:pPr>
            <a:r>
              <a:rPr lang="en-US" sz="2400" b="1" dirty="0">
                <a:latin typeface="Comic Sans MS" panose="030F0902030302020204" pitchFamily="66" charset="0"/>
                <a:ea typeface="Barlow SemiCondensed Semi-Bold"/>
                <a:cs typeface="Barlow SemiCondensed Semi-Bold"/>
                <a:sym typeface="Barlow SemiCondensed Semi-Bold"/>
              </a:rPr>
              <a:t>Harri VIII</a:t>
            </a:r>
          </a:p>
        </p:txBody>
      </p:sp>
      <p:sp>
        <p:nvSpPr>
          <p:cNvPr id="42" name="Freeform 10">
            <a:extLst>
              <a:ext uri="{FF2B5EF4-FFF2-40B4-BE49-F238E27FC236}">
                <a16:creationId xmlns:a16="http://schemas.microsoft.com/office/drawing/2014/main" id="{CE0780BE-58D7-164B-9DCE-2F7627C9010B}"/>
              </a:ext>
            </a:extLst>
          </p:cNvPr>
          <p:cNvSpPr/>
          <p:nvPr/>
        </p:nvSpPr>
        <p:spPr>
          <a:xfrm>
            <a:off x="2594493" y="3945447"/>
            <a:ext cx="1706607" cy="1885147"/>
          </a:xfrm>
          <a:custGeom>
            <a:avLst/>
            <a:gdLst/>
            <a:ahLst/>
            <a:cxnLst/>
            <a:rect l="l" t="t" r="r" b="b"/>
            <a:pathLst>
              <a:path w="3245548" h="4114800">
                <a:moveTo>
                  <a:pt x="0" y="0"/>
                </a:moveTo>
                <a:lnTo>
                  <a:pt x="3245548" y="0"/>
                </a:lnTo>
                <a:lnTo>
                  <a:pt x="3245548" y="4114800"/>
                </a:lnTo>
                <a:lnTo>
                  <a:pt x="0" y="41148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US"/>
          </a:p>
        </p:txBody>
      </p:sp>
    </p:spTree>
    <p:extLst>
      <p:ext uri="{BB962C8B-B14F-4D97-AF65-F5344CB8AC3E}">
        <p14:creationId xmlns:p14="http://schemas.microsoft.com/office/powerpoint/2010/main" val="41711297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C800EA-E0F6-2C03-A549-020B5E05E947}"/>
            </a:ext>
          </a:extLst>
        </p:cNvPr>
        <p:cNvGrpSpPr/>
        <p:nvPr/>
      </p:nvGrpSpPr>
      <p:grpSpPr>
        <a:xfrm>
          <a:off x="0" y="0"/>
          <a:ext cx="0" cy="0"/>
          <a:chOff x="0" y="0"/>
          <a:chExt cx="0" cy="0"/>
        </a:xfrm>
      </p:grpSpPr>
      <p:grpSp>
        <p:nvGrpSpPr>
          <p:cNvPr id="5" name="Group 20">
            <a:extLst>
              <a:ext uri="{FF2B5EF4-FFF2-40B4-BE49-F238E27FC236}">
                <a16:creationId xmlns:a16="http://schemas.microsoft.com/office/drawing/2014/main" id="{687C8D53-2822-FF84-5572-C57BD30083C1}"/>
              </a:ext>
            </a:extLst>
          </p:cNvPr>
          <p:cNvGrpSpPr/>
          <p:nvPr/>
        </p:nvGrpSpPr>
        <p:grpSpPr>
          <a:xfrm>
            <a:off x="3751912" y="521161"/>
            <a:ext cx="1602878" cy="2242775"/>
            <a:chOff x="0" y="0"/>
            <a:chExt cx="2101684" cy="3039022"/>
          </a:xfrm>
        </p:grpSpPr>
        <p:sp>
          <p:nvSpPr>
            <p:cNvPr id="6" name="Freeform 21">
              <a:extLst>
                <a:ext uri="{FF2B5EF4-FFF2-40B4-BE49-F238E27FC236}">
                  <a16:creationId xmlns:a16="http://schemas.microsoft.com/office/drawing/2014/main" id="{D7B37D8E-69CB-9E35-D081-D5E69710CEFC}"/>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050"/>
            </a:p>
          </p:txBody>
        </p:sp>
        <p:sp>
          <p:nvSpPr>
            <p:cNvPr id="7" name="Freeform 22">
              <a:extLst>
                <a:ext uri="{FF2B5EF4-FFF2-40B4-BE49-F238E27FC236}">
                  <a16:creationId xmlns:a16="http://schemas.microsoft.com/office/drawing/2014/main" id="{AFFEC85A-BC20-768E-4C05-3E4E36A807FF}"/>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050"/>
            </a:p>
          </p:txBody>
        </p:sp>
      </p:grpSp>
      <p:sp>
        <p:nvSpPr>
          <p:cNvPr id="8" name="TextBox 49">
            <a:extLst>
              <a:ext uri="{FF2B5EF4-FFF2-40B4-BE49-F238E27FC236}">
                <a16:creationId xmlns:a16="http://schemas.microsoft.com/office/drawing/2014/main" id="{7A99ADA6-7B10-C2C6-C11B-C99F82FC63FE}"/>
              </a:ext>
            </a:extLst>
          </p:cNvPr>
          <p:cNvSpPr txBox="1"/>
          <p:nvPr/>
        </p:nvSpPr>
        <p:spPr>
          <a:xfrm>
            <a:off x="3782606" y="635832"/>
            <a:ext cx="1580946" cy="449034"/>
          </a:xfrm>
          <a:prstGeom prst="rect">
            <a:avLst/>
          </a:prstGeom>
        </p:spPr>
        <p:txBody>
          <a:bodyPr wrap="square" lIns="0" tIns="0" rIns="0" bIns="0" rtlCol="0" anchor="t">
            <a:spAutoFit/>
          </a:bodyPr>
          <a:lstStyle/>
          <a:p>
            <a:pPr algn="ctr">
              <a:lnSpc>
                <a:spcPts val="4173"/>
              </a:lnSpc>
              <a:spcBef>
                <a:spcPct val="0"/>
              </a:spcBef>
            </a:pPr>
            <a:r>
              <a:rPr lang="en-US" sz="1400" b="1" dirty="0">
                <a:latin typeface="Comic Sans MS" panose="030F0902030302020204" pitchFamily="66" charset="0"/>
                <a:ea typeface="Barlow SemiCondensed Semi-Bold"/>
                <a:cs typeface="Barlow SemiCondensed Semi-Bold"/>
                <a:sym typeface="Barlow SemiCondensed Semi-Bold"/>
              </a:rPr>
              <a:t>Harri Tudur</a:t>
            </a:r>
          </a:p>
        </p:txBody>
      </p:sp>
      <p:sp>
        <p:nvSpPr>
          <p:cNvPr id="9" name="Freeform 5">
            <a:extLst>
              <a:ext uri="{FF2B5EF4-FFF2-40B4-BE49-F238E27FC236}">
                <a16:creationId xmlns:a16="http://schemas.microsoft.com/office/drawing/2014/main" id="{5E4FA0E8-290B-457B-2B25-172EF3A63C14}"/>
              </a:ext>
            </a:extLst>
          </p:cNvPr>
          <p:cNvSpPr/>
          <p:nvPr/>
        </p:nvSpPr>
        <p:spPr>
          <a:xfrm>
            <a:off x="3966434" y="1232676"/>
            <a:ext cx="1211131" cy="1482095"/>
          </a:xfrm>
          <a:custGeom>
            <a:avLst/>
            <a:gdLst/>
            <a:ahLst/>
            <a:cxnLst/>
            <a:rect l="l" t="t" r="r" b="b"/>
            <a:pathLst>
              <a:path w="3173540" h="4114800">
                <a:moveTo>
                  <a:pt x="0" y="0"/>
                </a:moveTo>
                <a:lnTo>
                  <a:pt x="3173540" y="0"/>
                </a:lnTo>
                <a:lnTo>
                  <a:pt x="3173540"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100"/>
          </a:p>
        </p:txBody>
      </p:sp>
      <p:sp>
        <p:nvSpPr>
          <p:cNvPr id="12" name="TextBox 11">
            <a:extLst>
              <a:ext uri="{FF2B5EF4-FFF2-40B4-BE49-F238E27FC236}">
                <a16:creationId xmlns:a16="http://schemas.microsoft.com/office/drawing/2014/main" id="{3ED92F98-FBA3-2091-BFF9-25F6C7582C24}"/>
              </a:ext>
            </a:extLst>
          </p:cNvPr>
          <p:cNvSpPr txBox="1"/>
          <p:nvPr/>
        </p:nvSpPr>
        <p:spPr>
          <a:xfrm>
            <a:off x="2975098" y="2797501"/>
            <a:ext cx="3263984" cy="1569660"/>
          </a:xfrm>
          <a:prstGeom prst="rect">
            <a:avLst/>
          </a:prstGeom>
          <a:noFill/>
        </p:spPr>
        <p:txBody>
          <a:bodyPr wrap="square" rtlCol="0">
            <a:spAutoFit/>
          </a:bodyPr>
          <a:lstStyle/>
          <a:p>
            <a:pPr algn="just"/>
            <a:r>
              <a:rPr lang="en-US" sz="1600" dirty="0" err="1">
                <a:latin typeface="Comic Sans MS" panose="030F0902030302020204" pitchFamily="66" charset="0"/>
              </a:rPr>
              <a:t>Cafodd</a:t>
            </a:r>
            <a:r>
              <a:rPr lang="en-US" sz="1600" dirty="0">
                <a:latin typeface="Comic Sans MS" panose="030F0902030302020204" pitchFamily="66" charset="0"/>
              </a:rPr>
              <a:t> e </a:t>
            </a:r>
            <a:r>
              <a:rPr lang="en-US" sz="1600" dirty="0" err="1">
                <a:latin typeface="Comic Sans MS" panose="030F0902030302020204" pitchFamily="66" charset="0"/>
              </a:rPr>
              <a:t>ei</a:t>
            </a:r>
            <a:r>
              <a:rPr lang="en-US" sz="1600" dirty="0">
                <a:latin typeface="Comic Sans MS" panose="030F0902030302020204" pitchFamily="66" charset="0"/>
              </a:rPr>
              <a:t> </a:t>
            </a:r>
            <a:r>
              <a:rPr lang="en-US" sz="1600" dirty="0" err="1">
                <a:latin typeface="Comic Sans MS" panose="030F0902030302020204" pitchFamily="66" charset="0"/>
              </a:rPr>
              <a:t>eni</a:t>
            </a:r>
            <a:r>
              <a:rPr lang="en-US" sz="1600" dirty="0">
                <a:latin typeface="Comic Sans MS" panose="030F0902030302020204" pitchFamily="66" charset="0"/>
              </a:rPr>
              <a:t> </a:t>
            </a:r>
            <a:r>
              <a:rPr lang="en-US" sz="1600" dirty="0" err="1">
                <a:latin typeface="Comic Sans MS" panose="030F0902030302020204" pitchFamily="66" charset="0"/>
              </a:rPr>
              <a:t>yng</a:t>
            </a:r>
            <a:r>
              <a:rPr lang="en-US" sz="1600" dirty="0">
                <a:latin typeface="Comic Sans MS" panose="030F0902030302020204" pitchFamily="66" charset="0"/>
              </a:rPr>
              <a:t> </a:t>
            </a:r>
            <a:r>
              <a:rPr lang="en-US" sz="1600" dirty="0" err="1">
                <a:latin typeface="Comic Sans MS" panose="030F0902030302020204" pitchFamily="66" charset="0"/>
              </a:rPr>
              <a:t>Nghastell</a:t>
            </a:r>
            <a:r>
              <a:rPr lang="en-US" sz="1600" dirty="0">
                <a:latin typeface="Comic Sans MS" panose="030F0902030302020204" pitchFamily="66" charset="0"/>
              </a:rPr>
              <a:t> </a:t>
            </a:r>
            <a:r>
              <a:rPr lang="en-US" sz="1600" dirty="0" err="1">
                <a:latin typeface="Comic Sans MS" panose="030F0902030302020204" pitchFamily="66" charset="0"/>
              </a:rPr>
              <a:t>Penfro</a:t>
            </a:r>
            <a:r>
              <a:rPr lang="en-US" sz="1600" dirty="0">
                <a:latin typeface="Comic Sans MS" panose="030F0902030302020204" pitchFamily="66" charset="0"/>
              </a:rPr>
              <a:t> </a:t>
            </a:r>
            <a:r>
              <a:rPr lang="en-US" sz="1600" dirty="0" err="1">
                <a:latin typeface="Comic Sans MS" panose="030F0902030302020204" pitchFamily="66" charset="0"/>
              </a:rPr>
              <a:t>yn</a:t>
            </a:r>
            <a:r>
              <a:rPr lang="en-US" sz="1600" dirty="0">
                <a:latin typeface="Comic Sans MS" panose="030F0902030302020204" pitchFamily="66" charset="0"/>
              </a:rPr>
              <a:t> Sir </a:t>
            </a:r>
            <a:r>
              <a:rPr lang="en-US" sz="1600" dirty="0" err="1">
                <a:latin typeface="Comic Sans MS" panose="030F0902030302020204" pitchFamily="66" charset="0"/>
              </a:rPr>
              <a:t>Benfro</a:t>
            </a:r>
            <a:r>
              <a:rPr lang="en-US" sz="1600" dirty="0">
                <a:latin typeface="Comic Sans MS" panose="030F0902030302020204" pitchFamily="66" charset="0"/>
              </a:rPr>
              <a:t>. </a:t>
            </a:r>
            <a:r>
              <a:rPr lang="en-US" sz="1600" dirty="0" err="1">
                <a:latin typeface="Comic Sans MS" panose="030F0902030302020204" pitchFamily="66" charset="0"/>
              </a:rPr>
              <a:t>Cafodd</a:t>
            </a:r>
            <a:r>
              <a:rPr lang="en-US" sz="1600" dirty="0">
                <a:latin typeface="Comic Sans MS" panose="030F0902030302020204" pitchFamily="66" charset="0"/>
              </a:rPr>
              <a:t> e </a:t>
            </a:r>
            <a:r>
              <a:rPr lang="en-US" sz="1600" dirty="0" err="1">
                <a:latin typeface="Comic Sans MS" panose="030F0902030302020204" pitchFamily="66" charset="0"/>
              </a:rPr>
              <a:t>ei</a:t>
            </a:r>
            <a:r>
              <a:rPr lang="en-US" sz="1600" dirty="0">
                <a:latin typeface="Comic Sans MS" panose="030F0902030302020204" pitchFamily="66" charset="0"/>
              </a:rPr>
              <a:t> </a:t>
            </a:r>
            <a:r>
              <a:rPr lang="en-US" sz="1600" dirty="0" err="1">
                <a:latin typeface="Comic Sans MS" panose="030F0902030302020204" pitchFamily="66" charset="0"/>
              </a:rPr>
              <a:t>eni</a:t>
            </a:r>
            <a:r>
              <a:rPr lang="en-US" sz="1600" dirty="0">
                <a:latin typeface="Comic Sans MS" panose="030F0902030302020204" pitchFamily="66" charset="0"/>
              </a:rPr>
              <a:t> </a:t>
            </a:r>
            <a:r>
              <a:rPr lang="en-US" sz="1600" dirty="0" err="1">
                <a:latin typeface="Comic Sans MS" panose="030F0902030302020204" pitchFamily="66" charset="0"/>
              </a:rPr>
              <a:t>yn</a:t>
            </a:r>
            <a:r>
              <a:rPr lang="en-US" sz="1600" dirty="0">
                <a:latin typeface="Comic Sans MS" panose="030F0902030302020204" pitchFamily="66" charset="0"/>
              </a:rPr>
              <a:t> 1457. </a:t>
            </a:r>
            <a:r>
              <a:rPr lang="en-US" sz="1600" dirty="0" err="1">
                <a:latin typeface="Comic Sans MS" panose="030F0902030302020204" pitchFamily="66" charset="0"/>
              </a:rPr>
              <a:t>Roedd</a:t>
            </a:r>
            <a:r>
              <a:rPr lang="en-US" sz="1600" dirty="0">
                <a:latin typeface="Comic Sans MS" panose="030F0902030302020204" pitchFamily="66" charset="0"/>
              </a:rPr>
              <a:t> Harri </a:t>
            </a:r>
            <a:r>
              <a:rPr lang="en-US" sz="1600" dirty="0" err="1">
                <a:latin typeface="Comic Sans MS" panose="030F0902030302020204" pitchFamily="66" charset="0"/>
              </a:rPr>
              <a:t>yn</a:t>
            </a:r>
            <a:r>
              <a:rPr lang="en-US" sz="1600" dirty="0">
                <a:latin typeface="Comic Sans MS" panose="030F0902030302020204" pitchFamily="66" charset="0"/>
              </a:rPr>
              <a:t> </a:t>
            </a:r>
            <a:r>
              <a:rPr lang="en-US" sz="1600" dirty="0" err="1">
                <a:latin typeface="Comic Sans MS" panose="030F0902030302020204" pitchFamily="66" charset="0"/>
              </a:rPr>
              <a:t>gwisgo</a:t>
            </a:r>
            <a:r>
              <a:rPr lang="en-US" sz="1600" dirty="0">
                <a:latin typeface="Comic Sans MS" panose="030F0902030302020204" pitchFamily="66" charset="0"/>
              </a:rPr>
              <a:t> </a:t>
            </a:r>
            <a:r>
              <a:rPr lang="en-US" sz="1600" dirty="0" err="1">
                <a:latin typeface="Comic Sans MS" panose="030F0902030302020204" pitchFamily="66" charset="0"/>
              </a:rPr>
              <a:t>ddillad</a:t>
            </a:r>
            <a:r>
              <a:rPr lang="en-US" sz="1600" dirty="0">
                <a:latin typeface="Comic Sans MS" panose="030F0902030302020204" pitchFamily="66" charset="0"/>
              </a:rPr>
              <a:t> smart. </a:t>
            </a:r>
            <a:r>
              <a:rPr lang="en-US" sz="1600" dirty="0" err="1">
                <a:latin typeface="Comic Sans MS" panose="030F0902030302020204" pitchFamily="66" charset="0"/>
              </a:rPr>
              <a:t>Roedd</a:t>
            </a:r>
            <a:r>
              <a:rPr lang="en-US" sz="1600" dirty="0">
                <a:latin typeface="Comic Sans MS" panose="030F0902030302020204" pitchFamily="66" charset="0"/>
              </a:rPr>
              <a:t> Harri </a:t>
            </a:r>
            <a:r>
              <a:rPr lang="en-US" sz="1600" dirty="0" err="1">
                <a:latin typeface="Comic Sans MS" panose="030F0902030302020204" pitchFamily="66" charset="0"/>
              </a:rPr>
              <a:t>yn</a:t>
            </a:r>
            <a:r>
              <a:rPr lang="en-US" sz="1600" dirty="0">
                <a:latin typeface="Comic Sans MS" panose="030F0902030302020204" pitchFamily="66" charset="0"/>
              </a:rPr>
              <a:t> </a:t>
            </a:r>
            <a:r>
              <a:rPr lang="en-US" sz="1600" dirty="0" err="1">
                <a:latin typeface="Comic Sans MS" panose="030F0902030302020204" pitchFamily="66" charset="0"/>
              </a:rPr>
              <a:t>bwyta</a:t>
            </a:r>
            <a:r>
              <a:rPr lang="en-US" sz="1600" dirty="0">
                <a:latin typeface="Comic Sans MS" panose="030F0902030302020204" pitchFamily="66" charset="0"/>
              </a:rPr>
              <a:t> bara ac </a:t>
            </a:r>
            <a:r>
              <a:rPr lang="en-US" sz="1600" dirty="0" err="1">
                <a:latin typeface="Comic Sans MS" panose="030F0902030302020204" pitchFamily="66" charset="0"/>
              </a:rPr>
              <a:t>roedd</a:t>
            </a:r>
            <a:r>
              <a:rPr lang="en-US" sz="1600" dirty="0">
                <a:latin typeface="Comic Sans MS" panose="030F0902030302020204" pitchFamily="66" charset="0"/>
              </a:rPr>
              <a:t> Harri </a:t>
            </a:r>
            <a:r>
              <a:rPr lang="en-US" sz="1600" dirty="0" err="1">
                <a:latin typeface="Comic Sans MS" panose="030F0902030302020204" pitchFamily="66" charset="0"/>
              </a:rPr>
              <a:t>yn</a:t>
            </a:r>
            <a:r>
              <a:rPr lang="en-US" sz="1600" dirty="0">
                <a:latin typeface="Comic Sans MS" panose="030F0902030302020204" pitchFamily="66" charset="0"/>
              </a:rPr>
              <a:t> </a:t>
            </a:r>
            <a:r>
              <a:rPr lang="en-US" sz="1600" dirty="0" err="1">
                <a:latin typeface="Comic Sans MS" panose="030F0902030302020204" pitchFamily="66" charset="0"/>
              </a:rPr>
              <a:t>yfed</a:t>
            </a:r>
            <a:r>
              <a:rPr lang="en-US" sz="1600" dirty="0">
                <a:latin typeface="Comic Sans MS" panose="030F0902030302020204" pitchFamily="66" charset="0"/>
              </a:rPr>
              <a:t> </a:t>
            </a:r>
            <a:r>
              <a:rPr lang="en-US" sz="1600" dirty="0" err="1">
                <a:latin typeface="Comic Sans MS" panose="030F0902030302020204" pitchFamily="66" charset="0"/>
              </a:rPr>
              <a:t>dŵr</a:t>
            </a:r>
            <a:r>
              <a:rPr lang="en-US" sz="1600" dirty="0">
                <a:latin typeface="Comic Sans MS" panose="030F0902030302020204" pitchFamily="66" charset="0"/>
              </a:rPr>
              <a:t>. </a:t>
            </a:r>
          </a:p>
        </p:txBody>
      </p:sp>
      <p:sp>
        <p:nvSpPr>
          <p:cNvPr id="15" name="Rectangle 14">
            <a:extLst>
              <a:ext uri="{FF2B5EF4-FFF2-40B4-BE49-F238E27FC236}">
                <a16:creationId xmlns:a16="http://schemas.microsoft.com/office/drawing/2014/main" id="{FA84295B-10EC-686A-B92A-C0F894A40746}"/>
              </a:ext>
            </a:extLst>
          </p:cNvPr>
          <p:cNvSpPr/>
          <p:nvPr/>
        </p:nvSpPr>
        <p:spPr>
          <a:xfrm>
            <a:off x="2927775" y="415170"/>
            <a:ext cx="3311307" cy="4194331"/>
          </a:xfrm>
          <a:prstGeom prst="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able 5">
            <a:extLst>
              <a:ext uri="{FF2B5EF4-FFF2-40B4-BE49-F238E27FC236}">
                <a16:creationId xmlns:a16="http://schemas.microsoft.com/office/drawing/2014/main" id="{B63CA970-B28E-C100-C7E4-F26C555330F8}"/>
              </a:ext>
            </a:extLst>
          </p:cNvPr>
          <p:cNvGraphicFramePr>
            <a:graphicFrameLocks noGrp="1"/>
          </p:cNvGraphicFramePr>
          <p:nvPr/>
        </p:nvGraphicFramePr>
        <p:xfrm>
          <a:off x="320040" y="4700742"/>
          <a:ext cx="8332470" cy="2062128"/>
        </p:xfrm>
        <a:graphic>
          <a:graphicData uri="http://schemas.openxmlformats.org/drawingml/2006/table">
            <a:tbl>
              <a:tblPr firstRow="1" bandRow="1"/>
              <a:tblGrid>
                <a:gridCol w="2800350">
                  <a:extLst>
                    <a:ext uri="{9D8B030D-6E8A-4147-A177-3AD203B41FA5}">
                      <a16:colId xmlns:a16="http://schemas.microsoft.com/office/drawing/2014/main" val="1512967153"/>
                    </a:ext>
                  </a:extLst>
                </a:gridCol>
                <a:gridCol w="5532120">
                  <a:extLst>
                    <a:ext uri="{9D8B030D-6E8A-4147-A177-3AD203B41FA5}">
                      <a16:colId xmlns:a16="http://schemas.microsoft.com/office/drawing/2014/main" val="2592073710"/>
                    </a:ext>
                  </a:extLst>
                </a:gridCol>
              </a:tblGrid>
              <a:tr h="343688">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r>
                        <a:rPr lang="en-GB" sz="1600" b="1" dirty="0">
                          <a:solidFill>
                            <a:schemeClr val="tx1"/>
                          </a:solidFill>
                          <a:effectLst/>
                          <a:latin typeface="Comic Sans MS" panose="030F0902030302020204" pitchFamily="66" charset="0"/>
                        </a:rPr>
                        <a:t>Harri Tudur</a:t>
                      </a: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498228817"/>
                  </a:ext>
                </a:extLst>
              </a:tr>
              <a:tr h="343688">
                <a:tc>
                  <a:txBody>
                    <a:bodyPr/>
                    <a:lstStyle/>
                    <a:p>
                      <a:pPr algn="ctr"/>
                      <a:r>
                        <a:rPr lang="en-GB" sz="1600" b="1" dirty="0">
                          <a:solidFill>
                            <a:schemeClr val="tx1"/>
                          </a:solidFill>
                          <a:effectLst/>
                          <a:latin typeface="Comic Sans MS" panose="030F0902030302020204" pitchFamily="66" charset="0"/>
                        </a:rPr>
                        <a:t>Ble </a:t>
                      </a:r>
                      <a:r>
                        <a:rPr lang="en-GB" sz="1600" b="1" dirty="0" err="1">
                          <a:solidFill>
                            <a:schemeClr val="tx1"/>
                          </a:solidFill>
                          <a:effectLst/>
                          <a:latin typeface="Comic Sans MS" panose="030F0902030302020204" pitchFamily="66" charset="0"/>
                        </a:rPr>
                        <a:t>cafodd</a:t>
                      </a:r>
                      <a:r>
                        <a:rPr lang="en-GB" sz="1600" b="1" dirty="0">
                          <a:solidFill>
                            <a:schemeClr val="tx1"/>
                          </a:solidFill>
                          <a:effectLst/>
                          <a:latin typeface="Comic Sans MS" panose="030F0902030302020204" pitchFamily="66" charset="0"/>
                        </a:rPr>
                        <a:t> e </a:t>
                      </a:r>
                      <a:r>
                        <a:rPr lang="en-GB" sz="1600" b="1" dirty="0" err="1">
                          <a:solidFill>
                            <a:schemeClr val="tx1"/>
                          </a:solidFill>
                          <a:effectLst/>
                          <a:latin typeface="Comic Sans MS" panose="030F0902030302020204" pitchFamily="66" charset="0"/>
                        </a:rPr>
                        <a:t>ei</a:t>
                      </a:r>
                      <a:r>
                        <a:rPr lang="en-GB" sz="1600" b="1" dirty="0">
                          <a:solidFill>
                            <a:schemeClr val="tx1"/>
                          </a:solidFill>
                          <a:effectLst/>
                          <a:latin typeface="Comic Sans MS" panose="030F0902030302020204" pitchFamily="66" charset="0"/>
                        </a:rPr>
                        <a:t> </a:t>
                      </a:r>
                      <a:r>
                        <a:rPr lang="en-GB" sz="1600" b="1" dirty="0" err="1">
                          <a:solidFill>
                            <a:schemeClr val="tx1"/>
                          </a:solidFill>
                          <a:effectLst/>
                          <a:latin typeface="Comic Sans MS" panose="030F0902030302020204" pitchFamily="66" charset="0"/>
                        </a:rPr>
                        <a:t>eni</a:t>
                      </a:r>
                      <a:r>
                        <a:rPr lang="en-GB" sz="1600" b="1" dirty="0">
                          <a:solidFill>
                            <a:schemeClr val="tx1"/>
                          </a:solidFill>
                          <a:effectLst/>
                          <a:latin typeface="Comic Sans MS" panose="030F0902030302020204" pitchFamily="66" charset="0"/>
                        </a:rPr>
                        <a:t>?</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1388531"/>
                  </a:ext>
                </a:extLst>
              </a:tr>
              <a:tr h="343688">
                <a:tc>
                  <a:txBody>
                    <a:bodyPr/>
                    <a:lstStyle/>
                    <a:p>
                      <a:pPr algn="ctr"/>
                      <a:r>
                        <a:rPr lang="en-GB" sz="1600" b="1" dirty="0" err="1">
                          <a:solidFill>
                            <a:schemeClr val="tx1"/>
                          </a:solidFill>
                          <a:effectLst/>
                          <a:latin typeface="Comic Sans MS" panose="030F0902030302020204" pitchFamily="66" charset="0"/>
                        </a:rPr>
                        <a:t>Pryd</a:t>
                      </a:r>
                      <a:r>
                        <a:rPr lang="en-GB" sz="1600" b="1" dirty="0">
                          <a:solidFill>
                            <a:schemeClr val="tx1"/>
                          </a:solidFill>
                          <a:effectLst/>
                          <a:latin typeface="Comic Sans MS" panose="030F0902030302020204" pitchFamily="66" charset="0"/>
                        </a:rPr>
                        <a:t> </a:t>
                      </a:r>
                      <a:r>
                        <a:rPr lang="en-GB" sz="1600" b="1" dirty="0" err="1">
                          <a:solidFill>
                            <a:schemeClr val="tx1"/>
                          </a:solidFill>
                          <a:effectLst/>
                          <a:latin typeface="Comic Sans MS" panose="030F0902030302020204" pitchFamily="66" charset="0"/>
                        </a:rPr>
                        <a:t>cafodd</a:t>
                      </a:r>
                      <a:r>
                        <a:rPr lang="en-GB" sz="1600" b="1" dirty="0">
                          <a:solidFill>
                            <a:schemeClr val="tx1"/>
                          </a:solidFill>
                          <a:effectLst/>
                          <a:latin typeface="Comic Sans MS" panose="030F0902030302020204" pitchFamily="66" charset="0"/>
                        </a:rPr>
                        <a:t> e </a:t>
                      </a:r>
                      <a:r>
                        <a:rPr lang="en-GB" sz="1600" b="1" dirty="0" err="1">
                          <a:solidFill>
                            <a:schemeClr val="tx1"/>
                          </a:solidFill>
                          <a:effectLst/>
                          <a:latin typeface="Comic Sans MS" panose="030F0902030302020204" pitchFamily="66" charset="0"/>
                        </a:rPr>
                        <a:t>ei</a:t>
                      </a:r>
                      <a:r>
                        <a:rPr lang="en-GB" sz="1600" b="1" dirty="0">
                          <a:solidFill>
                            <a:schemeClr val="tx1"/>
                          </a:solidFill>
                          <a:effectLst/>
                          <a:latin typeface="Comic Sans MS" panose="030F0902030302020204" pitchFamily="66" charset="0"/>
                        </a:rPr>
                        <a:t> </a:t>
                      </a:r>
                      <a:r>
                        <a:rPr lang="en-GB" sz="1600" b="1" dirty="0" err="1">
                          <a:solidFill>
                            <a:schemeClr val="tx1"/>
                          </a:solidFill>
                          <a:effectLst/>
                          <a:latin typeface="Comic Sans MS" panose="030F0902030302020204" pitchFamily="66" charset="0"/>
                        </a:rPr>
                        <a:t>eni</a:t>
                      </a:r>
                      <a:r>
                        <a:rPr lang="en-GB" sz="1600" b="1" dirty="0">
                          <a:solidFill>
                            <a:schemeClr val="tx1"/>
                          </a:solidFill>
                          <a:effectLst/>
                          <a:latin typeface="Comic Sans MS" panose="030F0902030302020204" pitchFamily="66" charset="0"/>
                        </a:rPr>
                        <a:t>?</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27771892"/>
                  </a:ext>
                </a:extLst>
              </a:tr>
              <a:tr h="343688">
                <a:tc>
                  <a:txBody>
                    <a:bodyPr/>
                    <a:lstStyle/>
                    <a:p>
                      <a:pPr algn="ctr"/>
                      <a:r>
                        <a:rPr lang="en-GB" sz="1600" b="1" dirty="0">
                          <a:solidFill>
                            <a:schemeClr val="tx1"/>
                          </a:solidFill>
                          <a:effectLst/>
                          <a:latin typeface="Comic Sans MS" panose="030F0902030302020204" pitchFamily="66" charset="0"/>
                        </a:rPr>
                        <a:t>Beth </a:t>
                      </a:r>
                      <a:r>
                        <a:rPr lang="en-GB" sz="1600" b="1" dirty="0" err="1">
                          <a:solidFill>
                            <a:schemeClr val="tx1"/>
                          </a:solidFill>
                          <a:effectLst/>
                          <a:latin typeface="Comic Sans MS" panose="030F0902030302020204" pitchFamily="66" charset="0"/>
                        </a:rPr>
                        <a:t>wisgodd</a:t>
                      </a:r>
                      <a:r>
                        <a:rPr lang="en-GB" sz="1600" b="1" dirty="0">
                          <a:solidFill>
                            <a:schemeClr val="tx1"/>
                          </a:solidFill>
                          <a:effectLst/>
                          <a:latin typeface="Comic Sans MS" panose="030F0902030302020204" pitchFamily="66" charset="0"/>
                        </a:rPr>
                        <a:t> e?</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97184988"/>
                  </a:ext>
                </a:extLst>
              </a:tr>
              <a:tr h="343688">
                <a:tc>
                  <a:txBody>
                    <a:bodyPr/>
                    <a:lstStyle/>
                    <a:p>
                      <a:pPr algn="ctr"/>
                      <a:r>
                        <a:rPr lang="en-GB" sz="1600" b="1" dirty="0">
                          <a:solidFill>
                            <a:schemeClr val="tx1"/>
                          </a:solidFill>
                          <a:effectLst/>
                          <a:latin typeface="Comic Sans MS" panose="030F0902030302020204" pitchFamily="66" charset="0"/>
                        </a:rPr>
                        <a:t>Beth </a:t>
                      </a:r>
                      <a:r>
                        <a:rPr lang="en-GB" sz="1600" b="1" dirty="0" err="1">
                          <a:solidFill>
                            <a:schemeClr val="tx1"/>
                          </a:solidFill>
                          <a:effectLst/>
                          <a:latin typeface="Comic Sans MS" panose="030F0902030302020204" pitchFamily="66" charset="0"/>
                        </a:rPr>
                        <a:t>fwytodd</a:t>
                      </a:r>
                      <a:r>
                        <a:rPr lang="en-GB" sz="1600" b="1" dirty="0">
                          <a:solidFill>
                            <a:schemeClr val="tx1"/>
                          </a:solidFill>
                          <a:effectLst/>
                          <a:latin typeface="Comic Sans MS" panose="030F0902030302020204" pitchFamily="66" charset="0"/>
                        </a:rPr>
                        <a:t> e?</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84746459"/>
                  </a:ext>
                </a:extLst>
              </a:tr>
              <a:tr h="343688">
                <a:tc>
                  <a:txBody>
                    <a:bodyPr/>
                    <a:lstStyle/>
                    <a:p>
                      <a:pPr algn="ctr"/>
                      <a:r>
                        <a:rPr lang="en-GB" sz="1600" b="1" dirty="0">
                          <a:solidFill>
                            <a:schemeClr val="tx1"/>
                          </a:solidFill>
                          <a:effectLst/>
                          <a:latin typeface="Comic Sans MS" panose="030F0902030302020204" pitchFamily="66" charset="0"/>
                        </a:rPr>
                        <a:t>Beth </a:t>
                      </a:r>
                      <a:r>
                        <a:rPr lang="en-GB" sz="1600" b="1" dirty="0" err="1">
                          <a:solidFill>
                            <a:schemeClr val="tx1"/>
                          </a:solidFill>
                          <a:effectLst/>
                          <a:latin typeface="Comic Sans MS" panose="030F0902030302020204" pitchFamily="66" charset="0"/>
                        </a:rPr>
                        <a:t>yfodd</a:t>
                      </a:r>
                      <a:r>
                        <a:rPr lang="en-GB" sz="1600" b="1" dirty="0">
                          <a:solidFill>
                            <a:schemeClr val="tx1"/>
                          </a:solidFill>
                          <a:effectLst/>
                          <a:latin typeface="Comic Sans MS" panose="030F0902030302020204" pitchFamily="66" charset="0"/>
                        </a:rPr>
                        <a:t> e?</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51543641"/>
                  </a:ext>
                </a:extLst>
              </a:tr>
            </a:tbl>
          </a:graphicData>
        </a:graphic>
      </p:graphicFrame>
      <p:sp>
        <p:nvSpPr>
          <p:cNvPr id="17" name="TextBox 49">
            <a:extLst>
              <a:ext uri="{FF2B5EF4-FFF2-40B4-BE49-F238E27FC236}">
                <a16:creationId xmlns:a16="http://schemas.microsoft.com/office/drawing/2014/main" id="{BBC2BB75-AF8D-E072-5B75-0F45237501AC}"/>
              </a:ext>
            </a:extLst>
          </p:cNvPr>
          <p:cNvSpPr txBox="1"/>
          <p:nvPr/>
        </p:nvSpPr>
        <p:spPr>
          <a:xfrm>
            <a:off x="3217120" y="-78876"/>
            <a:ext cx="2195092" cy="494046"/>
          </a:xfrm>
          <a:prstGeom prst="rect">
            <a:avLst/>
          </a:prstGeom>
        </p:spPr>
        <p:txBody>
          <a:bodyPr wrap="square" lIns="0" tIns="0" rIns="0" bIns="0" rtlCol="0" anchor="t">
            <a:spAutoFit/>
          </a:bodyPr>
          <a:lstStyle/>
          <a:p>
            <a:pPr algn="ctr">
              <a:lnSpc>
                <a:spcPts val="4173"/>
              </a:lnSpc>
              <a:spcBef>
                <a:spcPct val="0"/>
              </a:spcBef>
            </a:pPr>
            <a:r>
              <a:rPr lang="en-US" sz="2800" b="1" dirty="0" err="1">
                <a:latin typeface="Comic Sans MS" panose="030F0902030302020204" pitchFamily="66" charset="0"/>
                <a:ea typeface="Barlow SemiCondensed Semi-Bold"/>
                <a:cs typeface="Barlow SemiCondensed Semi-Bold"/>
                <a:sym typeface="Barlow SemiCondensed Semi-Bold"/>
              </a:rPr>
              <a:t>Darllen</a:t>
            </a:r>
            <a:r>
              <a:rPr lang="en-US" sz="2800" b="1" dirty="0">
                <a:latin typeface="Comic Sans MS" panose="030F0902030302020204" pitchFamily="66" charset="0"/>
                <a:ea typeface="Barlow SemiCondensed Semi-Bold"/>
                <a:cs typeface="Barlow SemiCondensed Semi-Bold"/>
                <a:sym typeface="Barlow SemiCondensed Semi-Bold"/>
              </a:rPr>
              <a:t> Cul</a:t>
            </a:r>
          </a:p>
        </p:txBody>
      </p:sp>
      <p:pic>
        <p:nvPicPr>
          <p:cNvPr id="18" name="Picture 17" descr="A chart of multicolored text&#10;&#10;AI-generated content may be incorrect.">
            <a:extLst>
              <a:ext uri="{FF2B5EF4-FFF2-40B4-BE49-F238E27FC236}">
                <a16:creationId xmlns:a16="http://schemas.microsoft.com/office/drawing/2014/main" id="{7A32BD62-04EF-181D-751D-382FB547327C}"/>
              </a:ext>
            </a:extLst>
          </p:cNvPr>
          <p:cNvPicPr>
            <a:picLocks noChangeAspect="1"/>
          </p:cNvPicPr>
          <p:nvPr/>
        </p:nvPicPr>
        <p:blipFill>
          <a:blip r:embed="rId4"/>
          <a:srcRect l="5200" t="86423" r="70533"/>
          <a:stretch>
            <a:fillRect/>
          </a:stretch>
        </p:blipFill>
        <p:spPr>
          <a:xfrm>
            <a:off x="7415475" y="148378"/>
            <a:ext cx="1656579" cy="665778"/>
          </a:xfrm>
          <a:prstGeom prst="rect">
            <a:avLst/>
          </a:prstGeom>
        </p:spPr>
      </p:pic>
    </p:spTree>
    <p:extLst>
      <p:ext uri="{BB962C8B-B14F-4D97-AF65-F5344CB8AC3E}">
        <p14:creationId xmlns:p14="http://schemas.microsoft.com/office/powerpoint/2010/main" val="27765700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B47D16-B6C3-8BF5-3DD7-6AA6663189B3}"/>
            </a:ext>
          </a:extLst>
        </p:cNvPr>
        <p:cNvGrpSpPr/>
        <p:nvPr/>
      </p:nvGrpSpPr>
      <p:grpSpPr>
        <a:xfrm>
          <a:off x="0" y="0"/>
          <a:ext cx="0" cy="0"/>
          <a:chOff x="0" y="0"/>
          <a:chExt cx="0" cy="0"/>
        </a:xfrm>
      </p:grpSpPr>
      <p:pic>
        <p:nvPicPr>
          <p:cNvPr id="1026" name="Picture 2" descr="70+ Tudor Backgrounds Stock Illustrations, Royalty-Free Vector Graphics &amp;  Clip Art - iStock">
            <a:extLst>
              <a:ext uri="{FF2B5EF4-FFF2-40B4-BE49-F238E27FC236}">
                <a16:creationId xmlns:a16="http://schemas.microsoft.com/office/drawing/2014/main" id="{7FE8F338-D382-71B7-9B0A-92FA2F711E4D}"/>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6" name="Group 16">
            <a:extLst>
              <a:ext uri="{FF2B5EF4-FFF2-40B4-BE49-F238E27FC236}">
                <a16:creationId xmlns:a16="http://schemas.microsoft.com/office/drawing/2014/main" id="{441553F9-26FA-468C-AF40-449551630E69}"/>
              </a:ext>
            </a:extLst>
          </p:cNvPr>
          <p:cNvGrpSpPr/>
          <p:nvPr/>
        </p:nvGrpSpPr>
        <p:grpSpPr>
          <a:xfrm rot="-5400000">
            <a:off x="4180570" y="-2610890"/>
            <a:ext cx="542309" cy="6192169"/>
            <a:chOff x="0" y="0"/>
            <a:chExt cx="80156" cy="915239"/>
          </a:xfrm>
        </p:grpSpPr>
        <p:sp>
          <p:nvSpPr>
            <p:cNvPr id="17" name="Freeform 17">
              <a:extLst>
                <a:ext uri="{FF2B5EF4-FFF2-40B4-BE49-F238E27FC236}">
                  <a16:creationId xmlns:a16="http://schemas.microsoft.com/office/drawing/2014/main" id="{5721B06B-6BC2-C854-07E1-1354051FB3BC}"/>
                </a:ext>
              </a:extLst>
            </p:cNvPr>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a:extLst>
                <a:ext uri="{FF2B5EF4-FFF2-40B4-BE49-F238E27FC236}">
                  <a16:creationId xmlns:a16="http://schemas.microsoft.com/office/drawing/2014/main" id="{A20287ED-281E-0E1B-3034-4C7E7B632665}"/>
                </a:ext>
              </a:extLst>
            </p:cNvPr>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a:extLst>
              <a:ext uri="{FF2B5EF4-FFF2-40B4-BE49-F238E27FC236}">
                <a16:creationId xmlns:a16="http://schemas.microsoft.com/office/drawing/2014/main" id="{F6BE1BB1-9517-885C-E92E-0644EE4C558B}"/>
              </a:ext>
            </a:extLst>
          </p:cNvPr>
          <p:cNvSpPr txBox="1"/>
          <p:nvPr/>
        </p:nvSpPr>
        <p:spPr>
          <a:xfrm>
            <a:off x="1355640" y="277229"/>
            <a:ext cx="6192169" cy="374783"/>
          </a:xfrm>
          <a:prstGeom prst="rect">
            <a:avLst/>
          </a:prstGeom>
        </p:spPr>
        <p:txBody>
          <a:bodyPr lIns="0" tIns="0" rIns="0" bIns="0" rtlCol="0" anchor="t">
            <a:spAutoFit/>
          </a:bodyPr>
          <a:lstStyle/>
          <a:p>
            <a:pPr algn="ctr">
              <a:lnSpc>
                <a:spcPts val="3112"/>
              </a:lnSpc>
              <a:spcBef>
                <a:spcPct val="0"/>
              </a:spcBef>
            </a:pPr>
            <a:r>
              <a:rPr lang="en-US" sz="2222" dirty="0">
                <a:solidFill>
                  <a:srgbClr val="000000"/>
                </a:solidFill>
                <a:latin typeface="Comic Sans MS" panose="030F0902030302020204" pitchFamily="66" charset="0"/>
                <a:ea typeface="League Spartan"/>
                <a:cs typeface="League Spartan"/>
                <a:sym typeface="League Spartan"/>
              </a:rPr>
              <a:t>Mat Iaith- Y </a:t>
            </a:r>
            <a:r>
              <a:rPr lang="en-US" sz="2222" dirty="0" err="1">
                <a:solidFill>
                  <a:srgbClr val="000000"/>
                </a:solidFill>
                <a:latin typeface="Comic Sans MS" panose="030F0902030302020204" pitchFamily="66" charset="0"/>
                <a:ea typeface="League Spartan"/>
                <a:cs typeface="League Spartan"/>
                <a:sym typeface="League Spartan"/>
              </a:rPr>
              <a:t>Tuduriaid</a:t>
            </a:r>
            <a:endParaRPr lang="en-US" sz="2222" dirty="0">
              <a:solidFill>
                <a:srgbClr val="000000"/>
              </a:solidFill>
              <a:latin typeface="Comic Sans MS" panose="030F0902030302020204" pitchFamily="66" charset="0"/>
              <a:ea typeface="League Spartan"/>
              <a:cs typeface="League Spartan"/>
              <a:sym typeface="League Spartan"/>
            </a:endParaRPr>
          </a:p>
        </p:txBody>
      </p:sp>
      <p:pic>
        <p:nvPicPr>
          <p:cNvPr id="10" name="Picture 9" descr="A group of cards with pictures and text&#10;&#10;AI-generated content may be incorrect.">
            <a:extLst>
              <a:ext uri="{FF2B5EF4-FFF2-40B4-BE49-F238E27FC236}">
                <a16:creationId xmlns:a16="http://schemas.microsoft.com/office/drawing/2014/main" id="{8A821ED8-C798-E13F-DF4F-4AF9A7672446}"/>
              </a:ext>
            </a:extLst>
          </p:cNvPr>
          <p:cNvPicPr>
            <a:picLocks noChangeAspect="1"/>
          </p:cNvPicPr>
          <p:nvPr/>
        </p:nvPicPr>
        <p:blipFill>
          <a:blip r:embed="rId3"/>
          <a:stretch>
            <a:fillRect/>
          </a:stretch>
        </p:blipFill>
        <p:spPr>
          <a:xfrm>
            <a:off x="1019620" y="3928456"/>
            <a:ext cx="4070195" cy="2834787"/>
          </a:xfrm>
          <a:prstGeom prst="rect">
            <a:avLst/>
          </a:prstGeom>
        </p:spPr>
      </p:pic>
      <p:pic>
        <p:nvPicPr>
          <p:cNvPr id="12" name="Picture 11" descr="A chart with different colored lines&#10;&#10;AI-generated content may be incorrect.">
            <a:extLst>
              <a:ext uri="{FF2B5EF4-FFF2-40B4-BE49-F238E27FC236}">
                <a16:creationId xmlns:a16="http://schemas.microsoft.com/office/drawing/2014/main" id="{C26D0ADC-1070-70AC-E3A0-DF246404B637}"/>
              </a:ext>
            </a:extLst>
          </p:cNvPr>
          <p:cNvPicPr>
            <a:picLocks noChangeAspect="1"/>
          </p:cNvPicPr>
          <p:nvPr/>
        </p:nvPicPr>
        <p:blipFill>
          <a:blip r:embed="rId4"/>
          <a:stretch>
            <a:fillRect/>
          </a:stretch>
        </p:blipFill>
        <p:spPr>
          <a:xfrm>
            <a:off x="1019620" y="803898"/>
            <a:ext cx="6528189" cy="2951178"/>
          </a:xfrm>
          <a:prstGeom prst="rect">
            <a:avLst/>
          </a:prstGeom>
        </p:spPr>
      </p:pic>
      <p:pic>
        <p:nvPicPr>
          <p:cNvPr id="3" name="Picture 2" descr="A close-up of a card&#10;&#10;AI-generated content may be incorrect.">
            <a:extLst>
              <a:ext uri="{FF2B5EF4-FFF2-40B4-BE49-F238E27FC236}">
                <a16:creationId xmlns:a16="http://schemas.microsoft.com/office/drawing/2014/main" id="{C7B01412-EAC6-7A6E-78D7-139EAA311BEA}"/>
              </a:ext>
            </a:extLst>
          </p:cNvPr>
          <p:cNvPicPr>
            <a:picLocks noChangeAspect="1"/>
          </p:cNvPicPr>
          <p:nvPr/>
        </p:nvPicPr>
        <p:blipFill>
          <a:blip r:embed="rId5"/>
          <a:stretch>
            <a:fillRect/>
          </a:stretch>
        </p:blipFill>
        <p:spPr>
          <a:xfrm>
            <a:off x="6246042" y="3517123"/>
            <a:ext cx="2464036" cy="3246120"/>
          </a:xfrm>
          <a:prstGeom prst="rect">
            <a:avLst/>
          </a:prstGeom>
        </p:spPr>
      </p:pic>
    </p:spTree>
    <p:extLst>
      <p:ext uri="{BB962C8B-B14F-4D97-AF65-F5344CB8AC3E}">
        <p14:creationId xmlns:p14="http://schemas.microsoft.com/office/powerpoint/2010/main" val="24381628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57012F-E583-4729-5458-C2D7DE0E676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3C56359A-9121-FF96-5C54-D57412A4F66B}"/>
              </a:ext>
            </a:extLst>
          </p:cNvPr>
          <p:cNvGrpSpPr/>
          <p:nvPr/>
        </p:nvGrpSpPr>
        <p:grpSpPr>
          <a:xfrm>
            <a:off x="184703" y="99429"/>
            <a:ext cx="2031771" cy="2937928"/>
            <a:chOff x="0" y="0"/>
            <a:chExt cx="2101684" cy="3039022"/>
          </a:xfrm>
        </p:grpSpPr>
        <p:sp>
          <p:nvSpPr>
            <p:cNvPr id="3" name="Freeform 3">
              <a:extLst>
                <a:ext uri="{FF2B5EF4-FFF2-40B4-BE49-F238E27FC236}">
                  <a16:creationId xmlns:a16="http://schemas.microsoft.com/office/drawing/2014/main" id="{2A3A0B23-B86C-59D2-5E58-058279B64B45}"/>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4" name="Freeform 4">
              <a:extLst>
                <a:ext uri="{FF2B5EF4-FFF2-40B4-BE49-F238E27FC236}">
                  <a16:creationId xmlns:a16="http://schemas.microsoft.com/office/drawing/2014/main" id="{79C9D4F0-6CE4-9065-7714-F9A720346095}"/>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99AAB5"/>
            </a:solidFill>
          </p:spPr>
          <p:txBody>
            <a:bodyPr/>
            <a:lstStyle/>
            <a:p>
              <a:endParaRPr lang="en-US" sz="1539"/>
            </a:p>
          </p:txBody>
        </p:sp>
      </p:grpSp>
      <p:grpSp>
        <p:nvGrpSpPr>
          <p:cNvPr id="5" name="Group 5">
            <a:extLst>
              <a:ext uri="{FF2B5EF4-FFF2-40B4-BE49-F238E27FC236}">
                <a16:creationId xmlns:a16="http://schemas.microsoft.com/office/drawing/2014/main" id="{ACCDD165-5787-FDCF-6DE2-441F3415F761}"/>
              </a:ext>
            </a:extLst>
          </p:cNvPr>
          <p:cNvGrpSpPr/>
          <p:nvPr/>
        </p:nvGrpSpPr>
        <p:grpSpPr>
          <a:xfrm>
            <a:off x="2431912" y="99429"/>
            <a:ext cx="2031771" cy="2937928"/>
            <a:chOff x="0" y="0"/>
            <a:chExt cx="2101684" cy="3039022"/>
          </a:xfrm>
        </p:grpSpPr>
        <p:sp>
          <p:nvSpPr>
            <p:cNvPr id="6" name="Freeform 6">
              <a:extLst>
                <a:ext uri="{FF2B5EF4-FFF2-40B4-BE49-F238E27FC236}">
                  <a16:creationId xmlns:a16="http://schemas.microsoft.com/office/drawing/2014/main" id="{2305FBE6-DDB7-B1C5-B4E8-DDDA26F8DF19}"/>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7" name="Freeform 7">
              <a:extLst>
                <a:ext uri="{FF2B5EF4-FFF2-40B4-BE49-F238E27FC236}">
                  <a16:creationId xmlns:a16="http://schemas.microsoft.com/office/drawing/2014/main" id="{32A0AEF4-84FC-434C-BE22-389FCE3A56C1}"/>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DD2E44"/>
            </a:solidFill>
          </p:spPr>
          <p:txBody>
            <a:bodyPr/>
            <a:lstStyle/>
            <a:p>
              <a:endParaRPr lang="en-US" sz="1539"/>
            </a:p>
          </p:txBody>
        </p:sp>
      </p:grpSp>
      <p:grpSp>
        <p:nvGrpSpPr>
          <p:cNvPr id="8" name="Group 8">
            <a:extLst>
              <a:ext uri="{FF2B5EF4-FFF2-40B4-BE49-F238E27FC236}">
                <a16:creationId xmlns:a16="http://schemas.microsoft.com/office/drawing/2014/main" id="{5C9BF9AF-874B-37DF-29AB-62DF42C04A84}"/>
              </a:ext>
            </a:extLst>
          </p:cNvPr>
          <p:cNvGrpSpPr/>
          <p:nvPr/>
        </p:nvGrpSpPr>
        <p:grpSpPr>
          <a:xfrm>
            <a:off x="4679120" y="99429"/>
            <a:ext cx="2031771" cy="2937928"/>
            <a:chOff x="0" y="0"/>
            <a:chExt cx="2101684" cy="3039022"/>
          </a:xfrm>
        </p:grpSpPr>
        <p:sp>
          <p:nvSpPr>
            <p:cNvPr id="9" name="Freeform 9">
              <a:extLst>
                <a:ext uri="{FF2B5EF4-FFF2-40B4-BE49-F238E27FC236}">
                  <a16:creationId xmlns:a16="http://schemas.microsoft.com/office/drawing/2014/main" id="{8274C393-EA0B-DAF1-15F4-231956D5729F}"/>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2800"/>
            </a:p>
          </p:txBody>
        </p:sp>
        <p:sp>
          <p:nvSpPr>
            <p:cNvPr id="10" name="Freeform 10">
              <a:extLst>
                <a:ext uri="{FF2B5EF4-FFF2-40B4-BE49-F238E27FC236}">
                  <a16:creationId xmlns:a16="http://schemas.microsoft.com/office/drawing/2014/main" id="{B313071B-A010-57B0-DD83-CD56BED8A573}"/>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BF6952"/>
            </a:solidFill>
          </p:spPr>
          <p:txBody>
            <a:bodyPr/>
            <a:lstStyle/>
            <a:p>
              <a:endParaRPr lang="en-US" sz="2800"/>
            </a:p>
          </p:txBody>
        </p:sp>
      </p:grpSp>
      <p:grpSp>
        <p:nvGrpSpPr>
          <p:cNvPr id="11" name="Group 11">
            <a:extLst>
              <a:ext uri="{FF2B5EF4-FFF2-40B4-BE49-F238E27FC236}">
                <a16:creationId xmlns:a16="http://schemas.microsoft.com/office/drawing/2014/main" id="{90DC3B89-1B96-8C91-2563-E676F1FE0834}"/>
              </a:ext>
            </a:extLst>
          </p:cNvPr>
          <p:cNvGrpSpPr/>
          <p:nvPr/>
        </p:nvGrpSpPr>
        <p:grpSpPr>
          <a:xfrm>
            <a:off x="6926329" y="99429"/>
            <a:ext cx="2031771" cy="2937928"/>
            <a:chOff x="0" y="0"/>
            <a:chExt cx="2101684" cy="3039022"/>
          </a:xfrm>
        </p:grpSpPr>
        <p:sp>
          <p:nvSpPr>
            <p:cNvPr id="12" name="Freeform 12">
              <a:extLst>
                <a:ext uri="{FF2B5EF4-FFF2-40B4-BE49-F238E27FC236}">
                  <a16:creationId xmlns:a16="http://schemas.microsoft.com/office/drawing/2014/main" id="{B990708F-A032-E331-9F1D-B167E2265AF5}"/>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13" name="Freeform 13">
              <a:extLst>
                <a:ext uri="{FF2B5EF4-FFF2-40B4-BE49-F238E27FC236}">
                  <a16:creationId xmlns:a16="http://schemas.microsoft.com/office/drawing/2014/main" id="{F05DB345-6EFF-67A8-93B4-E1E834A7D5F9}"/>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FFCC4D"/>
            </a:solidFill>
          </p:spPr>
          <p:txBody>
            <a:bodyPr/>
            <a:lstStyle/>
            <a:p>
              <a:endParaRPr lang="en-US" sz="1539"/>
            </a:p>
          </p:txBody>
        </p:sp>
      </p:grpSp>
      <p:grpSp>
        <p:nvGrpSpPr>
          <p:cNvPr id="14" name="Group 14">
            <a:extLst>
              <a:ext uri="{FF2B5EF4-FFF2-40B4-BE49-F238E27FC236}">
                <a16:creationId xmlns:a16="http://schemas.microsoft.com/office/drawing/2014/main" id="{C86EC02C-F730-E1DF-AFD9-6601A3423E8A}"/>
              </a:ext>
            </a:extLst>
          </p:cNvPr>
          <p:cNvGrpSpPr/>
          <p:nvPr/>
        </p:nvGrpSpPr>
        <p:grpSpPr>
          <a:xfrm>
            <a:off x="184703" y="3222059"/>
            <a:ext cx="2031771" cy="2937928"/>
            <a:chOff x="0" y="0"/>
            <a:chExt cx="2101684" cy="3039022"/>
          </a:xfrm>
        </p:grpSpPr>
        <p:sp>
          <p:nvSpPr>
            <p:cNvPr id="15" name="Freeform 15">
              <a:extLst>
                <a:ext uri="{FF2B5EF4-FFF2-40B4-BE49-F238E27FC236}">
                  <a16:creationId xmlns:a16="http://schemas.microsoft.com/office/drawing/2014/main" id="{5045A414-185C-74D6-4A4D-9A2B991FFDDC}"/>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16" name="Freeform 16">
              <a:extLst>
                <a:ext uri="{FF2B5EF4-FFF2-40B4-BE49-F238E27FC236}">
                  <a16:creationId xmlns:a16="http://schemas.microsoft.com/office/drawing/2014/main" id="{09687F3E-12B4-5D91-87A8-76261A364ED0}"/>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3E721D"/>
            </a:solidFill>
          </p:spPr>
          <p:txBody>
            <a:bodyPr/>
            <a:lstStyle/>
            <a:p>
              <a:endParaRPr lang="en-US" sz="1539"/>
            </a:p>
          </p:txBody>
        </p:sp>
      </p:grpSp>
      <p:grpSp>
        <p:nvGrpSpPr>
          <p:cNvPr id="17" name="Group 17">
            <a:extLst>
              <a:ext uri="{FF2B5EF4-FFF2-40B4-BE49-F238E27FC236}">
                <a16:creationId xmlns:a16="http://schemas.microsoft.com/office/drawing/2014/main" id="{5674FD88-FF48-74B6-824B-E61B8B20DC80}"/>
              </a:ext>
            </a:extLst>
          </p:cNvPr>
          <p:cNvGrpSpPr/>
          <p:nvPr/>
        </p:nvGrpSpPr>
        <p:grpSpPr>
          <a:xfrm>
            <a:off x="2431912" y="3222059"/>
            <a:ext cx="2031771" cy="2937928"/>
            <a:chOff x="0" y="0"/>
            <a:chExt cx="2101684" cy="3039022"/>
          </a:xfrm>
        </p:grpSpPr>
        <p:sp>
          <p:nvSpPr>
            <p:cNvPr id="18" name="Freeform 18">
              <a:extLst>
                <a:ext uri="{FF2B5EF4-FFF2-40B4-BE49-F238E27FC236}">
                  <a16:creationId xmlns:a16="http://schemas.microsoft.com/office/drawing/2014/main" id="{2FDFBC93-388F-0739-87AF-900A0FE2E8D8}"/>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19" name="Freeform 19">
              <a:extLst>
                <a:ext uri="{FF2B5EF4-FFF2-40B4-BE49-F238E27FC236}">
                  <a16:creationId xmlns:a16="http://schemas.microsoft.com/office/drawing/2014/main" id="{5517405F-A63D-79F2-7EB6-572C8F5B495D}"/>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BF6952"/>
            </a:solidFill>
          </p:spPr>
          <p:txBody>
            <a:bodyPr/>
            <a:lstStyle/>
            <a:p>
              <a:endParaRPr lang="en-US" sz="1539"/>
            </a:p>
          </p:txBody>
        </p:sp>
      </p:grpSp>
      <p:grpSp>
        <p:nvGrpSpPr>
          <p:cNvPr id="20" name="Group 20">
            <a:extLst>
              <a:ext uri="{FF2B5EF4-FFF2-40B4-BE49-F238E27FC236}">
                <a16:creationId xmlns:a16="http://schemas.microsoft.com/office/drawing/2014/main" id="{F3DE83E2-1E7F-2186-BB9A-41E2FA4021E1}"/>
              </a:ext>
            </a:extLst>
          </p:cNvPr>
          <p:cNvGrpSpPr/>
          <p:nvPr/>
        </p:nvGrpSpPr>
        <p:grpSpPr>
          <a:xfrm>
            <a:off x="4679120" y="3222059"/>
            <a:ext cx="2031771" cy="2937928"/>
            <a:chOff x="0" y="0"/>
            <a:chExt cx="2101684" cy="3039022"/>
          </a:xfrm>
        </p:grpSpPr>
        <p:sp>
          <p:nvSpPr>
            <p:cNvPr id="21" name="Freeform 21">
              <a:extLst>
                <a:ext uri="{FF2B5EF4-FFF2-40B4-BE49-F238E27FC236}">
                  <a16:creationId xmlns:a16="http://schemas.microsoft.com/office/drawing/2014/main" id="{7FFF3451-120F-1DA8-DE01-B7F05F53E4C4}"/>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22" name="Freeform 22">
              <a:extLst>
                <a:ext uri="{FF2B5EF4-FFF2-40B4-BE49-F238E27FC236}">
                  <a16:creationId xmlns:a16="http://schemas.microsoft.com/office/drawing/2014/main" id="{B2502F10-6B23-9921-305C-DA5D313B64F7}"/>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539"/>
            </a:p>
          </p:txBody>
        </p:sp>
      </p:grpSp>
      <p:grpSp>
        <p:nvGrpSpPr>
          <p:cNvPr id="23" name="Group 23">
            <a:extLst>
              <a:ext uri="{FF2B5EF4-FFF2-40B4-BE49-F238E27FC236}">
                <a16:creationId xmlns:a16="http://schemas.microsoft.com/office/drawing/2014/main" id="{3BA84027-0BE0-7FDD-D24F-EE63D8530430}"/>
              </a:ext>
            </a:extLst>
          </p:cNvPr>
          <p:cNvGrpSpPr/>
          <p:nvPr/>
        </p:nvGrpSpPr>
        <p:grpSpPr>
          <a:xfrm>
            <a:off x="6926329" y="3222059"/>
            <a:ext cx="2031771" cy="2937928"/>
            <a:chOff x="0" y="0"/>
            <a:chExt cx="2101684" cy="3039022"/>
          </a:xfrm>
        </p:grpSpPr>
        <p:sp>
          <p:nvSpPr>
            <p:cNvPr id="24" name="Freeform 24">
              <a:extLst>
                <a:ext uri="{FF2B5EF4-FFF2-40B4-BE49-F238E27FC236}">
                  <a16:creationId xmlns:a16="http://schemas.microsoft.com/office/drawing/2014/main" id="{3E44732B-61E0-BEB4-5677-F642E3BEA91C}"/>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539"/>
            </a:p>
          </p:txBody>
        </p:sp>
        <p:sp>
          <p:nvSpPr>
            <p:cNvPr id="25" name="Freeform 25">
              <a:extLst>
                <a:ext uri="{FF2B5EF4-FFF2-40B4-BE49-F238E27FC236}">
                  <a16:creationId xmlns:a16="http://schemas.microsoft.com/office/drawing/2014/main" id="{F29C7BE6-D765-F805-32A6-2FDC1FE5565D}"/>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662113"/>
            </a:solidFill>
          </p:spPr>
          <p:txBody>
            <a:bodyPr/>
            <a:lstStyle/>
            <a:p>
              <a:endParaRPr lang="en-US" sz="1539"/>
            </a:p>
          </p:txBody>
        </p:sp>
      </p:grpSp>
      <p:sp>
        <p:nvSpPr>
          <p:cNvPr id="27" name="Freeform 2">
            <a:extLst>
              <a:ext uri="{FF2B5EF4-FFF2-40B4-BE49-F238E27FC236}">
                <a16:creationId xmlns:a16="http://schemas.microsoft.com/office/drawing/2014/main" id="{A3A55841-9E2C-B40C-46C8-77203F6E574F}"/>
              </a:ext>
            </a:extLst>
          </p:cNvPr>
          <p:cNvSpPr/>
          <p:nvPr/>
        </p:nvSpPr>
        <p:spPr>
          <a:xfrm>
            <a:off x="400543" y="1080932"/>
            <a:ext cx="1579907" cy="1524347"/>
          </a:xfrm>
          <a:custGeom>
            <a:avLst/>
            <a:gdLst/>
            <a:ahLst/>
            <a:cxnLst/>
            <a:rect l="l" t="t" r="r" b="b"/>
            <a:pathLst>
              <a:path w="4406747" h="4114800">
                <a:moveTo>
                  <a:pt x="0" y="0"/>
                </a:moveTo>
                <a:lnTo>
                  <a:pt x="4406747" y="0"/>
                </a:lnTo>
                <a:lnTo>
                  <a:pt x="4406747"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0" name="Freeform 3">
            <a:extLst>
              <a:ext uri="{FF2B5EF4-FFF2-40B4-BE49-F238E27FC236}">
                <a16:creationId xmlns:a16="http://schemas.microsoft.com/office/drawing/2014/main" id="{EC198C50-2EFE-5D2B-2CC2-FE611507B545}"/>
              </a:ext>
            </a:extLst>
          </p:cNvPr>
          <p:cNvSpPr/>
          <p:nvPr/>
        </p:nvSpPr>
        <p:spPr>
          <a:xfrm>
            <a:off x="2567848" y="747303"/>
            <a:ext cx="1025566" cy="1739632"/>
          </a:xfrm>
          <a:custGeom>
            <a:avLst/>
            <a:gdLst/>
            <a:ahLst/>
            <a:cxnLst/>
            <a:rect l="l" t="t" r="r" b="b"/>
            <a:pathLst>
              <a:path w="2120032" h="3687012">
                <a:moveTo>
                  <a:pt x="0" y="0"/>
                </a:moveTo>
                <a:lnTo>
                  <a:pt x="2120032" y="0"/>
                </a:lnTo>
                <a:lnTo>
                  <a:pt x="2120032" y="3687012"/>
                </a:lnTo>
                <a:lnTo>
                  <a:pt x="0" y="3687012"/>
                </a:lnTo>
                <a:lnTo>
                  <a:pt x="0" y="0"/>
                </a:lnTo>
                <a:close/>
              </a:path>
            </a:pathLst>
          </a:custGeom>
          <a:blipFill>
            <a:blip r:embed="rId4"/>
            <a:stretch>
              <a:fillRect/>
            </a:stretch>
          </a:blipFill>
        </p:spPr>
        <p:txBody>
          <a:bodyPr/>
          <a:lstStyle/>
          <a:p>
            <a:endParaRPr lang="en-US"/>
          </a:p>
        </p:txBody>
      </p:sp>
      <p:sp>
        <p:nvSpPr>
          <p:cNvPr id="31" name="Freeform 4">
            <a:extLst>
              <a:ext uri="{FF2B5EF4-FFF2-40B4-BE49-F238E27FC236}">
                <a16:creationId xmlns:a16="http://schemas.microsoft.com/office/drawing/2014/main" id="{63E1A05B-79EB-D077-6171-20ECA9B48323}"/>
              </a:ext>
            </a:extLst>
          </p:cNvPr>
          <p:cNvSpPr/>
          <p:nvPr/>
        </p:nvSpPr>
        <p:spPr>
          <a:xfrm>
            <a:off x="3658883" y="786014"/>
            <a:ext cx="795929" cy="1739632"/>
          </a:xfrm>
          <a:custGeom>
            <a:avLst/>
            <a:gdLst/>
            <a:ahLst/>
            <a:cxnLst/>
            <a:rect l="l" t="t" r="r" b="b"/>
            <a:pathLst>
              <a:path w="1645329" h="3687012">
                <a:moveTo>
                  <a:pt x="0" y="0"/>
                </a:moveTo>
                <a:lnTo>
                  <a:pt x="1645329" y="0"/>
                </a:lnTo>
                <a:lnTo>
                  <a:pt x="1645329" y="3687012"/>
                </a:lnTo>
                <a:lnTo>
                  <a:pt x="0" y="3687012"/>
                </a:lnTo>
                <a:lnTo>
                  <a:pt x="0" y="0"/>
                </a:lnTo>
                <a:close/>
              </a:path>
            </a:pathLst>
          </a:custGeom>
          <a:blipFill>
            <a:blip r:embed="rId5"/>
            <a:stretch>
              <a:fillRect/>
            </a:stretch>
          </a:blipFill>
        </p:spPr>
        <p:txBody>
          <a:bodyPr/>
          <a:lstStyle/>
          <a:p>
            <a:endParaRPr lang="en-US"/>
          </a:p>
        </p:txBody>
      </p:sp>
      <p:sp>
        <p:nvSpPr>
          <p:cNvPr id="32" name="Freeform 5">
            <a:extLst>
              <a:ext uri="{FF2B5EF4-FFF2-40B4-BE49-F238E27FC236}">
                <a16:creationId xmlns:a16="http://schemas.microsoft.com/office/drawing/2014/main" id="{8E63A1FE-AB47-1631-98FC-565F424A0599}"/>
              </a:ext>
            </a:extLst>
          </p:cNvPr>
          <p:cNvSpPr/>
          <p:nvPr/>
        </p:nvSpPr>
        <p:spPr>
          <a:xfrm>
            <a:off x="4893643" y="3933574"/>
            <a:ext cx="1535201" cy="1941474"/>
          </a:xfrm>
          <a:custGeom>
            <a:avLst/>
            <a:gdLst/>
            <a:ahLst/>
            <a:cxnLst/>
            <a:rect l="l" t="t" r="r" b="b"/>
            <a:pathLst>
              <a:path w="3173540" h="4114800">
                <a:moveTo>
                  <a:pt x="0" y="0"/>
                </a:moveTo>
                <a:lnTo>
                  <a:pt x="3173540" y="0"/>
                </a:lnTo>
                <a:lnTo>
                  <a:pt x="3173540" y="4114800"/>
                </a:lnTo>
                <a:lnTo>
                  <a:pt x="0" y="41148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34" name="Freeform 6">
            <a:extLst>
              <a:ext uri="{FF2B5EF4-FFF2-40B4-BE49-F238E27FC236}">
                <a16:creationId xmlns:a16="http://schemas.microsoft.com/office/drawing/2014/main" id="{623A3B25-3769-70A4-349A-C5FDD433B3E6}"/>
              </a:ext>
            </a:extLst>
          </p:cNvPr>
          <p:cNvSpPr/>
          <p:nvPr/>
        </p:nvSpPr>
        <p:spPr>
          <a:xfrm>
            <a:off x="424196" y="4333796"/>
            <a:ext cx="1624906" cy="1114213"/>
          </a:xfrm>
          <a:custGeom>
            <a:avLst/>
            <a:gdLst/>
            <a:ahLst/>
            <a:cxnLst/>
            <a:rect l="l" t="t" r="r" b="b"/>
            <a:pathLst>
              <a:path w="4623996" h="2745498">
                <a:moveTo>
                  <a:pt x="0" y="0"/>
                </a:moveTo>
                <a:lnTo>
                  <a:pt x="4623995" y="0"/>
                </a:lnTo>
                <a:lnTo>
                  <a:pt x="4623995" y="2745498"/>
                </a:lnTo>
                <a:lnTo>
                  <a:pt x="0" y="274549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35" name="Freeform 7">
            <a:extLst>
              <a:ext uri="{FF2B5EF4-FFF2-40B4-BE49-F238E27FC236}">
                <a16:creationId xmlns:a16="http://schemas.microsoft.com/office/drawing/2014/main" id="{EA992E0D-3273-D088-8474-4318041E838A}"/>
              </a:ext>
            </a:extLst>
          </p:cNvPr>
          <p:cNvSpPr/>
          <p:nvPr/>
        </p:nvSpPr>
        <p:spPr>
          <a:xfrm>
            <a:off x="7196947" y="771736"/>
            <a:ext cx="1214785" cy="1690766"/>
          </a:xfrm>
          <a:custGeom>
            <a:avLst/>
            <a:gdLst/>
            <a:ahLst/>
            <a:cxnLst/>
            <a:rect l="l" t="t" r="r" b="b"/>
            <a:pathLst>
              <a:path w="3874914" h="4843643">
                <a:moveTo>
                  <a:pt x="0" y="0"/>
                </a:moveTo>
                <a:lnTo>
                  <a:pt x="3874914" y="0"/>
                </a:lnTo>
                <a:lnTo>
                  <a:pt x="3874914" y="4843643"/>
                </a:lnTo>
                <a:lnTo>
                  <a:pt x="0" y="4843643"/>
                </a:lnTo>
                <a:lnTo>
                  <a:pt x="0" y="0"/>
                </a:lnTo>
                <a:close/>
              </a:path>
            </a:pathLst>
          </a:custGeom>
          <a:blipFill>
            <a:blip r:embed="rId10"/>
            <a:stretch>
              <a:fillRect/>
            </a:stretch>
          </a:blipFill>
        </p:spPr>
        <p:txBody>
          <a:bodyPr/>
          <a:lstStyle/>
          <a:p>
            <a:endParaRPr lang="en-US"/>
          </a:p>
        </p:txBody>
      </p:sp>
      <p:pic>
        <p:nvPicPr>
          <p:cNvPr id="39" name="Picture 2" descr="15 Castell Penfro Royalty-Free Images, Stock Photos &amp; Pictures |  Shutterstock">
            <a:extLst>
              <a:ext uri="{FF2B5EF4-FFF2-40B4-BE49-F238E27FC236}">
                <a16:creationId xmlns:a16="http://schemas.microsoft.com/office/drawing/2014/main" id="{B76ECD35-5463-9D45-457B-682A1616401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059089" y="4333796"/>
            <a:ext cx="1743118" cy="9819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4,400+ Baby Born Clip Art Stock Illustrations, Royalty-Free ...">
            <a:extLst>
              <a:ext uri="{FF2B5EF4-FFF2-40B4-BE49-F238E27FC236}">
                <a16:creationId xmlns:a16="http://schemas.microsoft.com/office/drawing/2014/main" id="{DA2A7207-5E74-5FAC-EB2B-83EE3A6BBE0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740451" y="1006671"/>
            <a:ext cx="1909108" cy="1431831"/>
          </a:xfrm>
          <a:prstGeom prst="rect">
            <a:avLst/>
          </a:prstGeom>
          <a:noFill/>
          <a:extLst>
            <a:ext uri="{909E8E84-426E-40DD-AFC4-6F175D3DCCD1}">
              <a14:hiddenFill xmlns:a14="http://schemas.microsoft.com/office/drawing/2010/main">
                <a:solidFill>
                  <a:srgbClr val="FFFFFF"/>
                </a:solidFill>
              </a14:hiddenFill>
            </a:ext>
          </a:extLst>
        </p:spPr>
      </p:pic>
      <p:sp>
        <p:nvSpPr>
          <p:cNvPr id="42" name="Freeform 10">
            <a:extLst>
              <a:ext uri="{FF2B5EF4-FFF2-40B4-BE49-F238E27FC236}">
                <a16:creationId xmlns:a16="http://schemas.microsoft.com/office/drawing/2014/main" id="{0A605190-7E84-A4A8-47D4-6554649C6BCB}"/>
              </a:ext>
            </a:extLst>
          </p:cNvPr>
          <p:cNvSpPr/>
          <p:nvPr/>
        </p:nvSpPr>
        <p:spPr>
          <a:xfrm>
            <a:off x="2594493" y="3945447"/>
            <a:ext cx="1706607" cy="1885147"/>
          </a:xfrm>
          <a:custGeom>
            <a:avLst/>
            <a:gdLst/>
            <a:ahLst/>
            <a:cxnLst/>
            <a:rect l="l" t="t" r="r" b="b"/>
            <a:pathLst>
              <a:path w="3245548" h="4114800">
                <a:moveTo>
                  <a:pt x="0" y="0"/>
                </a:moveTo>
                <a:lnTo>
                  <a:pt x="3245548" y="0"/>
                </a:lnTo>
                <a:lnTo>
                  <a:pt x="3245548" y="4114800"/>
                </a:lnTo>
                <a:lnTo>
                  <a:pt x="0" y="41148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US"/>
          </a:p>
        </p:txBody>
      </p:sp>
      <p:sp>
        <p:nvSpPr>
          <p:cNvPr id="26" name="TextBox 25">
            <a:extLst>
              <a:ext uri="{FF2B5EF4-FFF2-40B4-BE49-F238E27FC236}">
                <a16:creationId xmlns:a16="http://schemas.microsoft.com/office/drawing/2014/main" id="{71F274BE-4537-3BF9-E80A-79BE58636612}"/>
              </a:ext>
            </a:extLst>
          </p:cNvPr>
          <p:cNvSpPr txBox="1"/>
          <p:nvPr/>
        </p:nvSpPr>
        <p:spPr>
          <a:xfrm>
            <a:off x="462736" y="6212897"/>
            <a:ext cx="8631896" cy="646331"/>
          </a:xfrm>
          <a:prstGeom prst="rect">
            <a:avLst/>
          </a:prstGeom>
          <a:noFill/>
        </p:spPr>
        <p:txBody>
          <a:bodyPr wrap="square" rtlCol="0">
            <a:spAutoFit/>
          </a:bodyPr>
          <a:lstStyle/>
          <a:p>
            <a:r>
              <a:rPr lang="en-US" dirty="0" err="1">
                <a:latin typeface="Comic Sans MS" panose="030F0902030302020204" pitchFamily="66" charset="0"/>
              </a:rPr>
              <a:t>Dyma’r</a:t>
            </a:r>
            <a:r>
              <a:rPr lang="en-US" dirty="0">
                <a:latin typeface="Comic Sans MS" panose="030F0902030302020204" pitchFamily="66" charset="0"/>
              </a:rPr>
              <a:t> </a:t>
            </a:r>
            <a:r>
              <a:rPr lang="en-US" dirty="0" err="1">
                <a:latin typeface="Comic Sans MS" panose="030F0902030302020204" pitchFamily="66" charset="0"/>
              </a:rPr>
              <a:t>cardiau</a:t>
            </a:r>
            <a:r>
              <a:rPr lang="en-US" dirty="0">
                <a:latin typeface="Comic Sans MS" panose="030F0902030302020204" pitchFamily="66" charset="0"/>
              </a:rPr>
              <a:t> </a:t>
            </a:r>
            <a:r>
              <a:rPr lang="en-US" dirty="0" err="1">
                <a:latin typeface="Comic Sans MS" panose="030F0902030302020204" pitchFamily="66" charset="0"/>
              </a:rPr>
              <a:t>fflach</a:t>
            </a:r>
            <a:r>
              <a:rPr lang="en-US" dirty="0">
                <a:latin typeface="Comic Sans MS" panose="030F0902030302020204" pitchFamily="66" charset="0"/>
              </a:rPr>
              <a:t> </a:t>
            </a:r>
            <a:r>
              <a:rPr lang="en-US" dirty="0" err="1">
                <a:latin typeface="Comic Sans MS" panose="030F0902030302020204" pitchFamily="66" charset="0"/>
              </a:rPr>
              <a:t>gyda</a:t>
            </a:r>
            <a:r>
              <a:rPr lang="en-US" dirty="0">
                <a:latin typeface="Comic Sans MS" panose="030F0902030302020204" pitchFamily="66" charset="0"/>
              </a:rPr>
              <a:t> </a:t>
            </a:r>
            <a:r>
              <a:rPr lang="en-US" dirty="0" err="1">
                <a:latin typeface="Comic Sans MS" panose="030F0902030302020204" pitchFamily="66" charset="0"/>
              </a:rPr>
              <a:t>lluniau</a:t>
            </a:r>
            <a:r>
              <a:rPr lang="en-US" dirty="0">
                <a:latin typeface="Comic Sans MS" panose="030F0902030302020204" pitchFamily="66" charset="0"/>
              </a:rPr>
              <a:t>. Does dim </a:t>
            </a:r>
            <a:r>
              <a:rPr lang="en-US" dirty="0" err="1">
                <a:latin typeface="Comic Sans MS" panose="030F0902030302020204" pitchFamily="66" charset="0"/>
              </a:rPr>
              <a:t>geirfa</a:t>
            </a:r>
            <a:r>
              <a:rPr lang="en-US" dirty="0">
                <a:latin typeface="Comic Sans MS" panose="030F0902030302020204" pitchFamily="66" charset="0"/>
              </a:rPr>
              <a:t> </a:t>
            </a:r>
            <a:r>
              <a:rPr lang="en-US" dirty="0" err="1">
                <a:latin typeface="Comic Sans MS" panose="030F0902030302020204" pitchFamily="66" charset="0"/>
              </a:rPr>
              <a:t>gyda</a:t>
            </a:r>
            <a:r>
              <a:rPr lang="en-US" dirty="0">
                <a:latin typeface="Comic Sans MS" panose="030F0902030302020204" pitchFamily="66" charset="0"/>
              </a:rPr>
              <a:t> </a:t>
            </a:r>
            <a:r>
              <a:rPr lang="en-US" dirty="0" err="1">
                <a:latin typeface="Comic Sans MS" panose="030F0902030302020204" pitchFamily="66" charset="0"/>
              </a:rPr>
              <a:t>nhw</a:t>
            </a:r>
            <a:r>
              <a:rPr lang="en-US" dirty="0">
                <a:latin typeface="Comic Sans MS" panose="030F0902030302020204" pitchFamily="66" charset="0"/>
              </a:rPr>
              <a:t> </a:t>
            </a:r>
            <a:r>
              <a:rPr lang="en-US" dirty="0" err="1">
                <a:latin typeface="Comic Sans MS" panose="030F0902030302020204" pitchFamily="66" charset="0"/>
              </a:rPr>
              <a:t>achos</a:t>
            </a:r>
            <a:r>
              <a:rPr lang="en-US" dirty="0">
                <a:latin typeface="Comic Sans MS" panose="030F0902030302020204" pitchFamily="66" charset="0"/>
              </a:rPr>
              <a:t> </a:t>
            </a:r>
            <a:r>
              <a:rPr lang="en-US" dirty="0" err="1">
                <a:latin typeface="Comic Sans MS" panose="030F0902030302020204" pitchFamily="66" charset="0"/>
              </a:rPr>
              <a:t>bydd</a:t>
            </a:r>
            <a:r>
              <a:rPr lang="en-US" dirty="0">
                <a:latin typeface="Comic Sans MS" panose="030F0902030302020204" pitchFamily="66" charset="0"/>
              </a:rPr>
              <a:t> </a:t>
            </a:r>
            <a:r>
              <a:rPr lang="en-US" dirty="0" err="1">
                <a:latin typeface="Comic Sans MS" panose="030F0902030302020204" pitchFamily="66" charset="0"/>
              </a:rPr>
              <a:t>athro</a:t>
            </a:r>
            <a:r>
              <a:rPr lang="en-US" dirty="0">
                <a:latin typeface="Comic Sans MS" panose="030F0902030302020204" pitchFamily="66" charset="0"/>
              </a:rPr>
              <a:t>/</a:t>
            </a:r>
            <a:r>
              <a:rPr lang="en-US" dirty="0" err="1">
                <a:latin typeface="Comic Sans MS" panose="030F0902030302020204" pitchFamily="66" charset="0"/>
              </a:rPr>
              <a:t>athrawes</a:t>
            </a:r>
            <a:r>
              <a:rPr lang="en-US" dirty="0">
                <a:latin typeface="Comic Sans MS" panose="030F0902030302020204" pitchFamily="66" charset="0"/>
              </a:rPr>
              <a:t> </a:t>
            </a:r>
            <a:r>
              <a:rPr lang="en-US" dirty="0" err="1">
                <a:latin typeface="Comic Sans MS" panose="030F0902030302020204" pitchFamily="66" charset="0"/>
              </a:rPr>
              <a:t>yn</a:t>
            </a:r>
            <a:r>
              <a:rPr lang="en-US" dirty="0">
                <a:latin typeface="Comic Sans MS" panose="030F0902030302020204" pitchFamily="66" charset="0"/>
              </a:rPr>
              <a:t> </a:t>
            </a:r>
            <a:r>
              <a:rPr lang="en-US" dirty="0" err="1">
                <a:latin typeface="Comic Sans MS" panose="030F0902030302020204" pitchFamily="66" charset="0"/>
              </a:rPr>
              <a:t>defnyddio</a:t>
            </a:r>
            <a:r>
              <a:rPr lang="en-US" dirty="0">
                <a:latin typeface="Comic Sans MS" panose="030F0902030302020204" pitchFamily="66" charset="0"/>
              </a:rPr>
              <a:t> </a:t>
            </a:r>
            <a:r>
              <a:rPr lang="en-US" dirty="0" err="1">
                <a:latin typeface="Comic Sans MS" panose="030F0902030302020204" pitchFamily="66" charset="0"/>
              </a:rPr>
              <a:t>i</a:t>
            </a:r>
            <a:r>
              <a:rPr lang="en-US" dirty="0">
                <a:latin typeface="Comic Sans MS" panose="030F0902030302020204" pitchFamily="66" charset="0"/>
              </a:rPr>
              <a:t> </a:t>
            </a:r>
            <a:r>
              <a:rPr lang="en-US" dirty="0" err="1">
                <a:latin typeface="Comic Sans MS" panose="030F0902030302020204" pitchFamily="66" charset="0"/>
              </a:rPr>
              <a:t>asesu</a:t>
            </a:r>
            <a:r>
              <a:rPr lang="en-US" dirty="0">
                <a:latin typeface="Comic Sans MS" panose="030F0902030302020204" pitchFamily="66" charset="0"/>
              </a:rPr>
              <a:t> </a:t>
            </a:r>
            <a:r>
              <a:rPr lang="en-US" dirty="0" err="1">
                <a:latin typeface="Comic Sans MS" panose="030F0902030302020204" pitchFamily="66" charset="0"/>
              </a:rPr>
              <a:t>geirfa</a:t>
            </a:r>
            <a:r>
              <a:rPr lang="en-US" dirty="0">
                <a:latin typeface="Comic Sans MS" panose="030F0902030302020204" pitchFamily="66" charset="0"/>
              </a:rPr>
              <a:t> </a:t>
            </a:r>
            <a:r>
              <a:rPr lang="en-US" dirty="0" err="1">
                <a:latin typeface="Comic Sans MS" panose="030F0902030302020204" pitchFamily="66" charset="0"/>
              </a:rPr>
              <a:t>gyda’r</a:t>
            </a:r>
            <a:r>
              <a:rPr lang="en-US" dirty="0">
                <a:latin typeface="Comic Sans MS" panose="030F0902030302020204" pitchFamily="66" charset="0"/>
              </a:rPr>
              <a:t> plant</a:t>
            </a:r>
            <a:r>
              <a:rPr lang="en-US" dirty="0"/>
              <a:t>.</a:t>
            </a:r>
          </a:p>
        </p:txBody>
      </p:sp>
    </p:spTree>
    <p:extLst>
      <p:ext uri="{BB962C8B-B14F-4D97-AF65-F5344CB8AC3E}">
        <p14:creationId xmlns:p14="http://schemas.microsoft.com/office/powerpoint/2010/main" val="8888091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7">
            <a:extLst>
              <a:ext uri="{FF2B5EF4-FFF2-40B4-BE49-F238E27FC236}">
                <a16:creationId xmlns:a16="http://schemas.microsoft.com/office/drawing/2014/main" id="{0E8840D1-0626-F989-312D-45191871B776}"/>
              </a:ext>
            </a:extLst>
          </p:cNvPr>
          <p:cNvGrpSpPr/>
          <p:nvPr/>
        </p:nvGrpSpPr>
        <p:grpSpPr>
          <a:xfrm>
            <a:off x="1014593" y="521161"/>
            <a:ext cx="1602878" cy="2242775"/>
            <a:chOff x="0" y="0"/>
            <a:chExt cx="2101684" cy="3039022"/>
          </a:xfrm>
        </p:grpSpPr>
        <p:sp>
          <p:nvSpPr>
            <p:cNvPr id="3" name="Freeform 18">
              <a:extLst>
                <a:ext uri="{FF2B5EF4-FFF2-40B4-BE49-F238E27FC236}">
                  <a16:creationId xmlns:a16="http://schemas.microsoft.com/office/drawing/2014/main" id="{30FA1BFB-C212-636D-8611-087F45E097C5}"/>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050"/>
            </a:p>
          </p:txBody>
        </p:sp>
        <p:sp>
          <p:nvSpPr>
            <p:cNvPr id="4" name="Freeform 19">
              <a:extLst>
                <a:ext uri="{FF2B5EF4-FFF2-40B4-BE49-F238E27FC236}">
                  <a16:creationId xmlns:a16="http://schemas.microsoft.com/office/drawing/2014/main" id="{F0A79557-3C98-23EF-D2F8-1A40188E8331}"/>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BF6952"/>
            </a:solidFill>
          </p:spPr>
          <p:txBody>
            <a:bodyPr/>
            <a:lstStyle/>
            <a:p>
              <a:endParaRPr lang="en-US" sz="1050"/>
            </a:p>
          </p:txBody>
        </p:sp>
      </p:grpSp>
      <p:grpSp>
        <p:nvGrpSpPr>
          <p:cNvPr id="5" name="Group 20">
            <a:extLst>
              <a:ext uri="{FF2B5EF4-FFF2-40B4-BE49-F238E27FC236}">
                <a16:creationId xmlns:a16="http://schemas.microsoft.com/office/drawing/2014/main" id="{099EC359-0295-E8ED-1196-2CB0465FE45C}"/>
              </a:ext>
            </a:extLst>
          </p:cNvPr>
          <p:cNvGrpSpPr/>
          <p:nvPr/>
        </p:nvGrpSpPr>
        <p:grpSpPr>
          <a:xfrm>
            <a:off x="5822121" y="521161"/>
            <a:ext cx="1602878" cy="2242775"/>
            <a:chOff x="0" y="0"/>
            <a:chExt cx="2101684" cy="3039022"/>
          </a:xfrm>
        </p:grpSpPr>
        <p:sp>
          <p:nvSpPr>
            <p:cNvPr id="6" name="Freeform 21">
              <a:extLst>
                <a:ext uri="{FF2B5EF4-FFF2-40B4-BE49-F238E27FC236}">
                  <a16:creationId xmlns:a16="http://schemas.microsoft.com/office/drawing/2014/main" id="{D7C27BFF-F51B-1C94-47C5-6D4AFD1DDF3E}"/>
                </a:ext>
              </a:extLst>
            </p:cNvPr>
            <p:cNvSpPr/>
            <p:nvPr/>
          </p:nvSpPr>
          <p:spPr>
            <a:xfrm>
              <a:off x="31750" y="31750"/>
              <a:ext cx="2038184" cy="2975522"/>
            </a:xfrm>
            <a:custGeom>
              <a:avLst/>
              <a:gdLst/>
              <a:ahLst/>
              <a:cxnLst/>
              <a:rect l="l" t="t" r="r" b="b"/>
              <a:pathLst>
                <a:path w="2038184" h="2975522">
                  <a:moveTo>
                    <a:pt x="1945474" y="2975522"/>
                  </a:moveTo>
                  <a:lnTo>
                    <a:pt x="92710" y="2975522"/>
                  </a:lnTo>
                  <a:cubicBezTo>
                    <a:pt x="41910" y="2975522"/>
                    <a:pt x="0" y="2933612"/>
                    <a:pt x="0" y="2882812"/>
                  </a:cubicBezTo>
                  <a:lnTo>
                    <a:pt x="0" y="92710"/>
                  </a:lnTo>
                  <a:cubicBezTo>
                    <a:pt x="0" y="41910"/>
                    <a:pt x="41910" y="0"/>
                    <a:pt x="92710" y="0"/>
                  </a:cubicBezTo>
                  <a:lnTo>
                    <a:pt x="1944204" y="0"/>
                  </a:lnTo>
                  <a:cubicBezTo>
                    <a:pt x="1995004" y="0"/>
                    <a:pt x="2036914" y="41910"/>
                    <a:pt x="2036914" y="92710"/>
                  </a:cubicBezTo>
                  <a:lnTo>
                    <a:pt x="2036914" y="2881542"/>
                  </a:lnTo>
                  <a:cubicBezTo>
                    <a:pt x="2038184" y="2933612"/>
                    <a:pt x="1996274" y="2975522"/>
                    <a:pt x="1945474" y="2975522"/>
                  </a:cubicBezTo>
                  <a:close/>
                </a:path>
              </a:pathLst>
            </a:custGeom>
            <a:solidFill>
              <a:srgbClr val="FAFAFA"/>
            </a:solidFill>
          </p:spPr>
          <p:txBody>
            <a:bodyPr/>
            <a:lstStyle/>
            <a:p>
              <a:endParaRPr lang="en-US" sz="1050"/>
            </a:p>
          </p:txBody>
        </p:sp>
        <p:sp>
          <p:nvSpPr>
            <p:cNvPr id="7" name="Freeform 22">
              <a:extLst>
                <a:ext uri="{FF2B5EF4-FFF2-40B4-BE49-F238E27FC236}">
                  <a16:creationId xmlns:a16="http://schemas.microsoft.com/office/drawing/2014/main" id="{52F42F24-266D-C4FA-70F6-713B44EAAA95}"/>
                </a:ext>
              </a:extLst>
            </p:cNvPr>
            <p:cNvSpPr/>
            <p:nvPr/>
          </p:nvSpPr>
          <p:spPr>
            <a:xfrm>
              <a:off x="0" y="0"/>
              <a:ext cx="2101685" cy="3039022"/>
            </a:xfrm>
            <a:custGeom>
              <a:avLst/>
              <a:gdLst/>
              <a:ahLst/>
              <a:cxnLst/>
              <a:rect l="l" t="t" r="r" b="b"/>
              <a:pathLst>
                <a:path w="2101685" h="3039022">
                  <a:moveTo>
                    <a:pt x="1977224" y="59690"/>
                  </a:moveTo>
                  <a:cubicBezTo>
                    <a:pt x="2012784" y="59690"/>
                    <a:pt x="2041994" y="88900"/>
                    <a:pt x="2041994" y="124460"/>
                  </a:cubicBezTo>
                  <a:lnTo>
                    <a:pt x="2041994" y="2914562"/>
                  </a:lnTo>
                  <a:cubicBezTo>
                    <a:pt x="2041994" y="2950122"/>
                    <a:pt x="2012784" y="2979332"/>
                    <a:pt x="1977224" y="2979332"/>
                  </a:cubicBezTo>
                  <a:lnTo>
                    <a:pt x="124460" y="2979332"/>
                  </a:lnTo>
                  <a:cubicBezTo>
                    <a:pt x="88900" y="2979332"/>
                    <a:pt x="59690" y="2950122"/>
                    <a:pt x="59690" y="2914562"/>
                  </a:cubicBezTo>
                  <a:lnTo>
                    <a:pt x="59690" y="124460"/>
                  </a:lnTo>
                  <a:cubicBezTo>
                    <a:pt x="59690" y="88900"/>
                    <a:pt x="88900" y="59690"/>
                    <a:pt x="124460" y="59690"/>
                  </a:cubicBezTo>
                  <a:lnTo>
                    <a:pt x="1977224" y="59690"/>
                  </a:lnTo>
                  <a:moveTo>
                    <a:pt x="1977224" y="0"/>
                  </a:moveTo>
                  <a:lnTo>
                    <a:pt x="124460" y="0"/>
                  </a:lnTo>
                  <a:cubicBezTo>
                    <a:pt x="55880" y="0"/>
                    <a:pt x="0" y="55880"/>
                    <a:pt x="0" y="124460"/>
                  </a:cubicBezTo>
                  <a:lnTo>
                    <a:pt x="0" y="2914562"/>
                  </a:lnTo>
                  <a:cubicBezTo>
                    <a:pt x="0" y="2983142"/>
                    <a:pt x="55880" y="3039022"/>
                    <a:pt x="124460" y="3039022"/>
                  </a:cubicBezTo>
                  <a:lnTo>
                    <a:pt x="1977224" y="3039022"/>
                  </a:lnTo>
                  <a:cubicBezTo>
                    <a:pt x="2045804" y="3039022"/>
                    <a:pt x="2101685" y="2983142"/>
                    <a:pt x="2101685" y="2914562"/>
                  </a:cubicBezTo>
                  <a:lnTo>
                    <a:pt x="2101685" y="124460"/>
                  </a:lnTo>
                  <a:cubicBezTo>
                    <a:pt x="2101685" y="55880"/>
                    <a:pt x="2045804" y="0"/>
                    <a:pt x="1977224" y="0"/>
                  </a:cubicBezTo>
                  <a:close/>
                </a:path>
              </a:pathLst>
            </a:custGeom>
            <a:solidFill>
              <a:srgbClr val="EA596E"/>
            </a:solidFill>
          </p:spPr>
          <p:txBody>
            <a:bodyPr/>
            <a:lstStyle/>
            <a:p>
              <a:endParaRPr lang="en-US" sz="1050"/>
            </a:p>
          </p:txBody>
        </p:sp>
      </p:grpSp>
      <p:sp>
        <p:nvSpPr>
          <p:cNvPr id="8" name="TextBox 49">
            <a:extLst>
              <a:ext uri="{FF2B5EF4-FFF2-40B4-BE49-F238E27FC236}">
                <a16:creationId xmlns:a16="http://schemas.microsoft.com/office/drawing/2014/main" id="{620579FF-F930-9D32-21AC-3D73CB7A5185}"/>
              </a:ext>
            </a:extLst>
          </p:cNvPr>
          <p:cNvSpPr txBox="1"/>
          <p:nvPr/>
        </p:nvSpPr>
        <p:spPr>
          <a:xfrm>
            <a:off x="5852815" y="635832"/>
            <a:ext cx="1580946" cy="449034"/>
          </a:xfrm>
          <a:prstGeom prst="rect">
            <a:avLst/>
          </a:prstGeom>
        </p:spPr>
        <p:txBody>
          <a:bodyPr wrap="square" lIns="0" tIns="0" rIns="0" bIns="0" rtlCol="0" anchor="t">
            <a:spAutoFit/>
          </a:bodyPr>
          <a:lstStyle/>
          <a:p>
            <a:pPr algn="ctr">
              <a:lnSpc>
                <a:spcPts val="4173"/>
              </a:lnSpc>
              <a:spcBef>
                <a:spcPct val="0"/>
              </a:spcBef>
            </a:pPr>
            <a:r>
              <a:rPr lang="en-US" sz="1400" b="1" dirty="0">
                <a:latin typeface="Comic Sans MS" panose="030F0902030302020204" pitchFamily="66" charset="0"/>
                <a:ea typeface="Barlow SemiCondensed Semi-Bold"/>
                <a:cs typeface="Barlow SemiCondensed Semi-Bold"/>
                <a:sym typeface="Barlow SemiCondensed Semi-Bold"/>
              </a:rPr>
              <a:t>Harri Tudur</a:t>
            </a:r>
          </a:p>
        </p:txBody>
      </p:sp>
      <p:sp>
        <p:nvSpPr>
          <p:cNvPr id="9" name="Freeform 5">
            <a:extLst>
              <a:ext uri="{FF2B5EF4-FFF2-40B4-BE49-F238E27FC236}">
                <a16:creationId xmlns:a16="http://schemas.microsoft.com/office/drawing/2014/main" id="{AC950005-1727-CD7D-3BA7-5F198D5168AF}"/>
              </a:ext>
            </a:extLst>
          </p:cNvPr>
          <p:cNvSpPr/>
          <p:nvPr/>
        </p:nvSpPr>
        <p:spPr>
          <a:xfrm>
            <a:off x="6036643" y="1232676"/>
            <a:ext cx="1211131" cy="1482095"/>
          </a:xfrm>
          <a:custGeom>
            <a:avLst/>
            <a:gdLst/>
            <a:ahLst/>
            <a:cxnLst/>
            <a:rect l="l" t="t" r="r" b="b"/>
            <a:pathLst>
              <a:path w="3173540" h="4114800">
                <a:moveTo>
                  <a:pt x="0" y="0"/>
                </a:moveTo>
                <a:lnTo>
                  <a:pt x="3173540" y="0"/>
                </a:lnTo>
                <a:lnTo>
                  <a:pt x="3173540"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sz="1100"/>
          </a:p>
        </p:txBody>
      </p:sp>
      <p:sp>
        <p:nvSpPr>
          <p:cNvPr id="10" name="TextBox 49">
            <a:extLst>
              <a:ext uri="{FF2B5EF4-FFF2-40B4-BE49-F238E27FC236}">
                <a16:creationId xmlns:a16="http://schemas.microsoft.com/office/drawing/2014/main" id="{2F8E3A20-D49A-FBFC-EBDB-FE52600BB17E}"/>
              </a:ext>
            </a:extLst>
          </p:cNvPr>
          <p:cNvSpPr txBox="1"/>
          <p:nvPr/>
        </p:nvSpPr>
        <p:spPr>
          <a:xfrm>
            <a:off x="1043840" y="635832"/>
            <a:ext cx="1580946" cy="449034"/>
          </a:xfrm>
          <a:prstGeom prst="rect">
            <a:avLst/>
          </a:prstGeom>
        </p:spPr>
        <p:txBody>
          <a:bodyPr wrap="square" lIns="0" tIns="0" rIns="0" bIns="0" rtlCol="0" anchor="t">
            <a:spAutoFit/>
          </a:bodyPr>
          <a:lstStyle/>
          <a:p>
            <a:pPr algn="ctr">
              <a:lnSpc>
                <a:spcPts val="4173"/>
              </a:lnSpc>
              <a:spcBef>
                <a:spcPct val="0"/>
              </a:spcBef>
            </a:pPr>
            <a:r>
              <a:rPr lang="en-US" sz="1400" b="1" dirty="0">
                <a:latin typeface="Comic Sans MS" panose="030F0902030302020204" pitchFamily="66" charset="0"/>
                <a:ea typeface="Barlow SemiCondensed Semi-Bold"/>
                <a:cs typeface="Barlow SemiCondensed Semi-Bold"/>
                <a:sym typeface="Barlow SemiCondensed Semi-Bold"/>
              </a:rPr>
              <a:t>Harri VIII</a:t>
            </a:r>
          </a:p>
        </p:txBody>
      </p:sp>
      <p:sp>
        <p:nvSpPr>
          <p:cNvPr id="11" name="Freeform 10">
            <a:extLst>
              <a:ext uri="{FF2B5EF4-FFF2-40B4-BE49-F238E27FC236}">
                <a16:creationId xmlns:a16="http://schemas.microsoft.com/office/drawing/2014/main" id="{09800BAA-C031-1487-3A42-9AEC5AA9353C}"/>
              </a:ext>
            </a:extLst>
          </p:cNvPr>
          <p:cNvSpPr/>
          <p:nvPr/>
        </p:nvSpPr>
        <p:spPr>
          <a:xfrm>
            <a:off x="1177174" y="1244550"/>
            <a:ext cx="1346354" cy="1439096"/>
          </a:xfrm>
          <a:custGeom>
            <a:avLst/>
            <a:gdLst/>
            <a:ahLst/>
            <a:cxnLst/>
            <a:rect l="l" t="t" r="r" b="b"/>
            <a:pathLst>
              <a:path w="3245548" h="4114800">
                <a:moveTo>
                  <a:pt x="0" y="0"/>
                </a:moveTo>
                <a:lnTo>
                  <a:pt x="3245548" y="0"/>
                </a:lnTo>
                <a:lnTo>
                  <a:pt x="3245548"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1100"/>
          </a:p>
        </p:txBody>
      </p:sp>
      <p:sp>
        <p:nvSpPr>
          <p:cNvPr id="12" name="TextBox 11">
            <a:extLst>
              <a:ext uri="{FF2B5EF4-FFF2-40B4-BE49-F238E27FC236}">
                <a16:creationId xmlns:a16="http://schemas.microsoft.com/office/drawing/2014/main" id="{941DEAF1-B848-A94B-DD86-A611B1A839CD}"/>
              </a:ext>
            </a:extLst>
          </p:cNvPr>
          <p:cNvSpPr txBox="1"/>
          <p:nvPr/>
        </p:nvSpPr>
        <p:spPr>
          <a:xfrm>
            <a:off x="5045307" y="2797501"/>
            <a:ext cx="3263984" cy="1569660"/>
          </a:xfrm>
          <a:prstGeom prst="rect">
            <a:avLst/>
          </a:prstGeom>
          <a:noFill/>
        </p:spPr>
        <p:txBody>
          <a:bodyPr wrap="square" rtlCol="0">
            <a:spAutoFit/>
          </a:bodyPr>
          <a:lstStyle/>
          <a:p>
            <a:pPr algn="just"/>
            <a:r>
              <a:rPr lang="en-US" sz="1600" dirty="0" err="1">
                <a:latin typeface="Comic Sans MS" panose="030F0902030302020204" pitchFamily="66" charset="0"/>
              </a:rPr>
              <a:t>Cafodd</a:t>
            </a:r>
            <a:r>
              <a:rPr lang="en-US" sz="1600" dirty="0">
                <a:latin typeface="Comic Sans MS" panose="030F0902030302020204" pitchFamily="66" charset="0"/>
              </a:rPr>
              <a:t> e </a:t>
            </a:r>
            <a:r>
              <a:rPr lang="en-US" sz="1600" dirty="0" err="1">
                <a:latin typeface="Comic Sans MS" panose="030F0902030302020204" pitchFamily="66" charset="0"/>
              </a:rPr>
              <a:t>ei</a:t>
            </a:r>
            <a:r>
              <a:rPr lang="en-US" sz="1600" dirty="0">
                <a:latin typeface="Comic Sans MS" panose="030F0902030302020204" pitchFamily="66" charset="0"/>
              </a:rPr>
              <a:t> </a:t>
            </a:r>
            <a:r>
              <a:rPr lang="en-US" sz="1600" dirty="0" err="1">
                <a:latin typeface="Comic Sans MS" panose="030F0902030302020204" pitchFamily="66" charset="0"/>
              </a:rPr>
              <a:t>eni</a:t>
            </a:r>
            <a:r>
              <a:rPr lang="en-US" sz="1600" dirty="0">
                <a:latin typeface="Comic Sans MS" panose="030F0902030302020204" pitchFamily="66" charset="0"/>
              </a:rPr>
              <a:t> </a:t>
            </a:r>
            <a:r>
              <a:rPr lang="en-US" sz="1600" dirty="0" err="1">
                <a:latin typeface="Comic Sans MS" panose="030F0902030302020204" pitchFamily="66" charset="0"/>
              </a:rPr>
              <a:t>yng</a:t>
            </a:r>
            <a:r>
              <a:rPr lang="en-US" sz="1600" dirty="0">
                <a:latin typeface="Comic Sans MS" panose="030F0902030302020204" pitchFamily="66" charset="0"/>
              </a:rPr>
              <a:t> </a:t>
            </a:r>
            <a:r>
              <a:rPr lang="en-US" sz="1600" dirty="0" err="1">
                <a:latin typeface="Comic Sans MS" panose="030F0902030302020204" pitchFamily="66" charset="0"/>
              </a:rPr>
              <a:t>Nghastell</a:t>
            </a:r>
            <a:r>
              <a:rPr lang="en-US" sz="1600" dirty="0">
                <a:latin typeface="Comic Sans MS" panose="030F0902030302020204" pitchFamily="66" charset="0"/>
              </a:rPr>
              <a:t> </a:t>
            </a:r>
            <a:r>
              <a:rPr lang="en-US" sz="1600" dirty="0" err="1">
                <a:latin typeface="Comic Sans MS" panose="030F0902030302020204" pitchFamily="66" charset="0"/>
              </a:rPr>
              <a:t>Penfro</a:t>
            </a:r>
            <a:r>
              <a:rPr lang="en-US" sz="1600" dirty="0">
                <a:latin typeface="Comic Sans MS" panose="030F0902030302020204" pitchFamily="66" charset="0"/>
              </a:rPr>
              <a:t> </a:t>
            </a:r>
            <a:r>
              <a:rPr lang="en-US" sz="1600" dirty="0" err="1">
                <a:latin typeface="Comic Sans MS" panose="030F0902030302020204" pitchFamily="66" charset="0"/>
              </a:rPr>
              <a:t>yn</a:t>
            </a:r>
            <a:r>
              <a:rPr lang="en-US" sz="1600" dirty="0">
                <a:latin typeface="Comic Sans MS" panose="030F0902030302020204" pitchFamily="66" charset="0"/>
              </a:rPr>
              <a:t> Sir </a:t>
            </a:r>
            <a:r>
              <a:rPr lang="en-US" sz="1600" dirty="0" err="1">
                <a:latin typeface="Comic Sans MS" panose="030F0902030302020204" pitchFamily="66" charset="0"/>
              </a:rPr>
              <a:t>Benfro</a:t>
            </a:r>
            <a:r>
              <a:rPr lang="en-US" sz="1600" dirty="0">
                <a:latin typeface="Comic Sans MS" panose="030F0902030302020204" pitchFamily="66" charset="0"/>
              </a:rPr>
              <a:t>. </a:t>
            </a:r>
            <a:r>
              <a:rPr lang="en-US" sz="1600" dirty="0" err="1">
                <a:latin typeface="Comic Sans MS" panose="030F0902030302020204" pitchFamily="66" charset="0"/>
              </a:rPr>
              <a:t>Cafodd</a:t>
            </a:r>
            <a:r>
              <a:rPr lang="en-US" sz="1600" dirty="0">
                <a:latin typeface="Comic Sans MS" panose="030F0902030302020204" pitchFamily="66" charset="0"/>
              </a:rPr>
              <a:t> e </a:t>
            </a:r>
            <a:r>
              <a:rPr lang="en-US" sz="1600" dirty="0" err="1">
                <a:latin typeface="Comic Sans MS" panose="030F0902030302020204" pitchFamily="66" charset="0"/>
              </a:rPr>
              <a:t>ei</a:t>
            </a:r>
            <a:r>
              <a:rPr lang="en-US" sz="1600" dirty="0">
                <a:latin typeface="Comic Sans MS" panose="030F0902030302020204" pitchFamily="66" charset="0"/>
              </a:rPr>
              <a:t> </a:t>
            </a:r>
            <a:r>
              <a:rPr lang="en-US" sz="1600" dirty="0" err="1">
                <a:latin typeface="Comic Sans MS" panose="030F0902030302020204" pitchFamily="66" charset="0"/>
              </a:rPr>
              <a:t>eni</a:t>
            </a:r>
            <a:r>
              <a:rPr lang="en-US" sz="1600" dirty="0">
                <a:latin typeface="Comic Sans MS" panose="030F0902030302020204" pitchFamily="66" charset="0"/>
              </a:rPr>
              <a:t> </a:t>
            </a:r>
            <a:r>
              <a:rPr lang="en-US" sz="1600" dirty="0" err="1">
                <a:latin typeface="Comic Sans MS" panose="030F0902030302020204" pitchFamily="66" charset="0"/>
              </a:rPr>
              <a:t>yn</a:t>
            </a:r>
            <a:r>
              <a:rPr lang="en-US" sz="1600" dirty="0">
                <a:latin typeface="Comic Sans MS" panose="030F0902030302020204" pitchFamily="66" charset="0"/>
              </a:rPr>
              <a:t> 1457. </a:t>
            </a:r>
            <a:r>
              <a:rPr lang="en-US" sz="1600" dirty="0" err="1">
                <a:latin typeface="Comic Sans MS" panose="030F0902030302020204" pitchFamily="66" charset="0"/>
              </a:rPr>
              <a:t>Roedd</a:t>
            </a:r>
            <a:r>
              <a:rPr lang="en-US" sz="1600" dirty="0">
                <a:latin typeface="Comic Sans MS" panose="030F0902030302020204" pitchFamily="66" charset="0"/>
              </a:rPr>
              <a:t> Harri </a:t>
            </a:r>
            <a:r>
              <a:rPr lang="en-US" sz="1600" dirty="0" err="1">
                <a:latin typeface="Comic Sans MS" panose="030F0902030302020204" pitchFamily="66" charset="0"/>
              </a:rPr>
              <a:t>yn</a:t>
            </a:r>
            <a:r>
              <a:rPr lang="en-US" sz="1600" dirty="0">
                <a:latin typeface="Comic Sans MS" panose="030F0902030302020204" pitchFamily="66" charset="0"/>
              </a:rPr>
              <a:t> </a:t>
            </a:r>
            <a:r>
              <a:rPr lang="en-US" sz="1600" dirty="0" err="1">
                <a:latin typeface="Comic Sans MS" panose="030F0902030302020204" pitchFamily="66" charset="0"/>
              </a:rPr>
              <a:t>gwisgo</a:t>
            </a:r>
            <a:r>
              <a:rPr lang="en-US" sz="1600" dirty="0">
                <a:latin typeface="Comic Sans MS" panose="030F0902030302020204" pitchFamily="66" charset="0"/>
              </a:rPr>
              <a:t> </a:t>
            </a:r>
            <a:r>
              <a:rPr lang="en-US" sz="1600" dirty="0" err="1">
                <a:latin typeface="Comic Sans MS" panose="030F0902030302020204" pitchFamily="66" charset="0"/>
              </a:rPr>
              <a:t>ddillad</a:t>
            </a:r>
            <a:r>
              <a:rPr lang="en-US" sz="1600" dirty="0">
                <a:latin typeface="Comic Sans MS" panose="030F0902030302020204" pitchFamily="66" charset="0"/>
              </a:rPr>
              <a:t> smart. </a:t>
            </a:r>
            <a:r>
              <a:rPr lang="en-US" sz="1600" dirty="0" err="1">
                <a:latin typeface="Comic Sans MS" panose="030F0902030302020204" pitchFamily="66" charset="0"/>
              </a:rPr>
              <a:t>Roedd</a:t>
            </a:r>
            <a:r>
              <a:rPr lang="en-US" sz="1600" dirty="0">
                <a:latin typeface="Comic Sans MS" panose="030F0902030302020204" pitchFamily="66" charset="0"/>
              </a:rPr>
              <a:t> Harri </a:t>
            </a:r>
            <a:r>
              <a:rPr lang="en-US" sz="1600" dirty="0" err="1">
                <a:latin typeface="Comic Sans MS" panose="030F0902030302020204" pitchFamily="66" charset="0"/>
              </a:rPr>
              <a:t>yn</a:t>
            </a:r>
            <a:r>
              <a:rPr lang="en-US" sz="1600" dirty="0">
                <a:latin typeface="Comic Sans MS" panose="030F0902030302020204" pitchFamily="66" charset="0"/>
              </a:rPr>
              <a:t> </a:t>
            </a:r>
            <a:r>
              <a:rPr lang="en-US" sz="1600" dirty="0" err="1">
                <a:latin typeface="Comic Sans MS" panose="030F0902030302020204" pitchFamily="66" charset="0"/>
              </a:rPr>
              <a:t>bwyta</a:t>
            </a:r>
            <a:r>
              <a:rPr lang="en-US" sz="1600" dirty="0">
                <a:latin typeface="Comic Sans MS" panose="030F0902030302020204" pitchFamily="66" charset="0"/>
              </a:rPr>
              <a:t> bara ac </a:t>
            </a:r>
            <a:r>
              <a:rPr lang="en-US" sz="1600" dirty="0" err="1">
                <a:latin typeface="Comic Sans MS" panose="030F0902030302020204" pitchFamily="66" charset="0"/>
              </a:rPr>
              <a:t>roedd</a:t>
            </a:r>
            <a:r>
              <a:rPr lang="en-US" sz="1600" dirty="0">
                <a:latin typeface="Comic Sans MS" panose="030F0902030302020204" pitchFamily="66" charset="0"/>
              </a:rPr>
              <a:t> Harri </a:t>
            </a:r>
            <a:r>
              <a:rPr lang="en-US" sz="1600" dirty="0" err="1">
                <a:latin typeface="Comic Sans MS" panose="030F0902030302020204" pitchFamily="66" charset="0"/>
              </a:rPr>
              <a:t>yn</a:t>
            </a:r>
            <a:r>
              <a:rPr lang="en-US" sz="1600" dirty="0">
                <a:latin typeface="Comic Sans MS" panose="030F0902030302020204" pitchFamily="66" charset="0"/>
              </a:rPr>
              <a:t> </a:t>
            </a:r>
            <a:r>
              <a:rPr lang="en-US" sz="1600" dirty="0" err="1">
                <a:latin typeface="Comic Sans MS" panose="030F0902030302020204" pitchFamily="66" charset="0"/>
              </a:rPr>
              <a:t>yfed</a:t>
            </a:r>
            <a:r>
              <a:rPr lang="en-US" sz="1600" dirty="0">
                <a:latin typeface="Comic Sans MS" panose="030F0902030302020204" pitchFamily="66" charset="0"/>
              </a:rPr>
              <a:t> </a:t>
            </a:r>
            <a:r>
              <a:rPr lang="en-US" sz="1600" dirty="0" err="1">
                <a:latin typeface="Comic Sans MS" panose="030F0902030302020204" pitchFamily="66" charset="0"/>
              </a:rPr>
              <a:t>dŵr</a:t>
            </a:r>
            <a:r>
              <a:rPr lang="en-US" sz="1600" dirty="0">
                <a:latin typeface="Comic Sans MS" panose="030F0902030302020204" pitchFamily="66" charset="0"/>
              </a:rPr>
              <a:t>. </a:t>
            </a:r>
          </a:p>
        </p:txBody>
      </p:sp>
      <p:sp>
        <p:nvSpPr>
          <p:cNvPr id="13" name="TextBox 12">
            <a:extLst>
              <a:ext uri="{FF2B5EF4-FFF2-40B4-BE49-F238E27FC236}">
                <a16:creationId xmlns:a16="http://schemas.microsoft.com/office/drawing/2014/main" id="{549284AA-CDB2-6B07-D2E0-5EDFAC244EE0}"/>
              </a:ext>
            </a:extLst>
          </p:cNvPr>
          <p:cNvSpPr txBox="1"/>
          <p:nvPr/>
        </p:nvSpPr>
        <p:spPr>
          <a:xfrm>
            <a:off x="432643" y="2855175"/>
            <a:ext cx="3086100" cy="1754326"/>
          </a:xfrm>
          <a:prstGeom prst="rect">
            <a:avLst/>
          </a:prstGeom>
          <a:noFill/>
        </p:spPr>
        <p:txBody>
          <a:bodyPr wrap="square" rtlCol="0">
            <a:spAutoFit/>
          </a:bodyPr>
          <a:lstStyle/>
          <a:p>
            <a:pPr algn="just"/>
            <a:r>
              <a:rPr lang="en-US" dirty="0" err="1">
                <a:latin typeface="Comic Sans MS" panose="030F0902030302020204" pitchFamily="66" charset="0"/>
              </a:rPr>
              <a:t>Cafodd</a:t>
            </a:r>
            <a:r>
              <a:rPr lang="en-US" dirty="0">
                <a:latin typeface="Comic Sans MS" panose="030F0902030302020204" pitchFamily="66" charset="0"/>
              </a:rPr>
              <a:t> e </a:t>
            </a:r>
            <a:r>
              <a:rPr lang="en-US" dirty="0" err="1">
                <a:latin typeface="Comic Sans MS" panose="030F0902030302020204" pitchFamily="66" charset="0"/>
              </a:rPr>
              <a:t>ei</a:t>
            </a:r>
            <a:r>
              <a:rPr lang="en-US" dirty="0">
                <a:latin typeface="Comic Sans MS" panose="030F0902030302020204" pitchFamily="66" charset="0"/>
              </a:rPr>
              <a:t> </a:t>
            </a:r>
            <a:r>
              <a:rPr lang="en-US" dirty="0" err="1">
                <a:latin typeface="Comic Sans MS" panose="030F0902030302020204" pitchFamily="66" charset="0"/>
              </a:rPr>
              <a:t>eni</a:t>
            </a:r>
            <a:r>
              <a:rPr lang="en-US" dirty="0">
                <a:latin typeface="Comic Sans MS" panose="030F0902030302020204" pitchFamily="66" charset="0"/>
              </a:rPr>
              <a:t> </a:t>
            </a:r>
            <a:r>
              <a:rPr lang="en-US" dirty="0" err="1">
                <a:latin typeface="Comic Sans MS" panose="030F0902030302020204" pitchFamily="66" charset="0"/>
              </a:rPr>
              <a:t>yn</a:t>
            </a:r>
            <a:r>
              <a:rPr lang="en-US" dirty="0">
                <a:latin typeface="Comic Sans MS" panose="030F0902030302020204" pitchFamily="66" charset="0"/>
              </a:rPr>
              <a:t> </a:t>
            </a:r>
            <a:r>
              <a:rPr lang="en-US" dirty="0" err="1">
                <a:latin typeface="Comic Sans MS" panose="030F0902030302020204" pitchFamily="66" charset="0"/>
              </a:rPr>
              <a:t>Llundain</a:t>
            </a:r>
            <a:r>
              <a:rPr lang="en-US" dirty="0">
                <a:latin typeface="Comic Sans MS" panose="030F0902030302020204" pitchFamily="66" charset="0"/>
              </a:rPr>
              <a:t>. </a:t>
            </a:r>
            <a:r>
              <a:rPr lang="en-US" dirty="0" err="1">
                <a:latin typeface="Comic Sans MS" panose="030F0902030302020204" pitchFamily="66" charset="0"/>
              </a:rPr>
              <a:t>Cafodd</a:t>
            </a:r>
            <a:r>
              <a:rPr lang="en-US" dirty="0">
                <a:latin typeface="Comic Sans MS" panose="030F0902030302020204" pitchFamily="66" charset="0"/>
              </a:rPr>
              <a:t> e </a:t>
            </a:r>
            <a:r>
              <a:rPr lang="en-US" dirty="0" err="1">
                <a:latin typeface="Comic Sans MS" panose="030F0902030302020204" pitchFamily="66" charset="0"/>
              </a:rPr>
              <a:t>ei</a:t>
            </a:r>
            <a:r>
              <a:rPr lang="en-US" dirty="0">
                <a:latin typeface="Comic Sans MS" panose="030F0902030302020204" pitchFamily="66" charset="0"/>
              </a:rPr>
              <a:t> </a:t>
            </a:r>
            <a:r>
              <a:rPr lang="en-US" dirty="0" err="1">
                <a:latin typeface="Comic Sans MS" panose="030F0902030302020204" pitchFamily="66" charset="0"/>
              </a:rPr>
              <a:t>eni</a:t>
            </a:r>
            <a:r>
              <a:rPr lang="en-US" dirty="0">
                <a:latin typeface="Comic Sans MS" panose="030F0902030302020204" pitchFamily="66" charset="0"/>
              </a:rPr>
              <a:t> </a:t>
            </a:r>
            <a:r>
              <a:rPr lang="en-US" dirty="0" err="1">
                <a:latin typeface="Comic Sans MS" panose="030F0902030302020204" pitchFamily="66" charset="0"/>
              </a:rPr>
              <a:t>yn</a:t>
            </a:r>
            <a:r>
              <a:rPr lang="en-US" dirty="0">
                <a:latin typeface="Comic Sans MS" panose="030F0902030302020204" pitchFamily="66" charset="0"/>
              </a:rPr>
              <a:t> 1491. </a:t>
            </a:r>
            <a:r>
              <a:rPr lang="en-US" dirty="0" err="1">
                <a:latin typeface="Comic Sans MS" panose="030F0902030302020204" pitchFamily="66" charset="0"/>
              </a:rPr>
              <a:t>Roedd</a:t>
            </a:r>
            <a:r>
              <a:rPr lang="en-US" dirty="0">
                <a:latin typeface="Comic Sans MS" panose="030F0902030302020204" pitchFamily="66" charset="0"/>
              </a:rPr>
              <a:t> Harri </a:t>
            </a:r>
            <a:r>
              <a:rPr lang="en-US" dirty="0" err="1">
                <a:latin typeface="Comic Sans MS" panose="030F0902030302020204" pitchFamily="66" charset="0"/>
              </a:rPr>
              <a:t>yn</a:t>
            </a:r>
            <a:r>
              <a:rPr lang="en-US" dirty="0">
                <a:latin typeface="Comic Sans MS" panose="030F0902030302020204" pitchFamily="66" charset="0"/>
              </a:rPr>
              <a:t> </a:t>
            </a:r>
            <a:r>
              <a:rPr lang="en-US" dirty="0" err="1">
                <a:latin typeface="Comic Sans MS" panose="030F0902030302020204" pitchFamily="66" charset="0"/>
              </a:rPr>
              <a:t>gwisgo</a:t>
            </a:r>
            <a:r>
              <a:rPr lang="en-US" dirty="0">
                <a:latin typeface="Comic Sans MS" panose="030F0902030302020204" pitchFamily="66" charset="0"/>
              </a:rPr>
              <a:t> </a:t>
            </a:r>
            <a:r>
              <a:rPr lang="en-US" dirty="0" err="1">
                <a:latin typeface="Comic Sans MS" panose="030F0902030302020204" pitchFamily="66" charset="0"/>
              </a:rPr>
              <a:t>ddillad</a:t>
            </a:r>
            <a:r>
              <a:rPr lang="en-US" dirty="0">
                <a:latin typeface="Comic Sans MS" panose="030F0902030302020204" pitchFamily="66" charset="0"/>
              </a:rPr>
              <a:t> </a:t>
            </a:r>
            <a:r>
              <a:rPr lang="en-US" dirty="0" err="1">
                <a:latin typeface="Comic Sans MS" panose="030F0902030302020204" pitchFamily="66" charset="0"/>
              </a:rPr>
              <a:t>ffansi</a:t>
            </a:r>
            <a:r>
              <a:rPr lang="en-US" dirty="0">
                <a:latin typeface="Comic Sans MS" panose="030F0902030302020204" pitchFamily="66" charset="0"/>
              </a:rPr>
              <a:t>. </a:t>
            </a:r>
            <a:r>
              <a:rPr lang="en-US" dirty="0" err="1">
                <a:latin typeface="Comic Sans MS" panose="030F0902030302020204" pitchFamily="66" charset="0"/>
              </a:rPr>
              <a:t>Roedd</a:t>
            </a:r>
            <a:r>
              <a:rPr lang="en-US" dirty="0">
                <a:latin typeface="Comic Sans MS" panose="030F0902030302020204" pitchFamily="66" charset="0"/>
              </a:rPr>
              <a:t> Harri </a:t>
            </a:r>
            <a:r>
              <a:rPr lang="en-US" dirty="0" err="1">
                <a:latin typeface="Comic Sans MS" panose="030F0902030302020204" pitchFamily="66" charset="0"/>
              </a:rPr>
              <a:t>yn</a:t>
            </a:r>
            <a:r>
              <a:rPr lang="en-US" dirty="0">
                <a:latin typeface="Comic Sans MS" panose="030F0902030302020204" pitchFamily="66" charset="0"/>
              </a:rPr>
              <a:t> </a:t>
            </a:r>
            <a:r>
              <a:rPr lang="en-US" dirty="0" err="1">
                <a:latin typeface="Comic Sans MS" panose="030F0902030302020204" pitchFamily="66" charset="0"/>
              </a:rPr>
              <a:t>bwyta</a:t>
            </a:r>
            <a:r>
              <a:rPr lang="en-US" dirty="0">
                <a:latin typeface="Comic Sans MS" panose="030F0902030302020204" pitchFamily="66" charset="0"/>
              </a:rPr>
              <a:t> cig ac </a:t>
            </a:r>
            <a:r>
              <a:rPr lang="en-US" dirty="0" err="1">
                <a:latin typeface="Comic Sans MS" panose="030F0902030302020204" pitchFamily="66" charset="0"/>
              </a:rPr>
              <a:t>roedd</a:t>
            </a:r>
            <a:r>
              <a:rPr lang="en-US" dirty="0">
                <a:latin typeface="Comic Sans MS" panose="030F0902030302020204" pitchFamily="66" charset="0"/>
              </a:rPr>
              <a:t> Harri </a:t>
            </a:r>
            <a:r>
              <a:rPr lang="en-US" dirty="0" err="1">
                <a:latin typeface="Comic Sans MS" panose="030F0902030302020204" pitchFamily="66" charset="0"/>
              </a:rPr>
              <a:t>yn</a:t>
            </a:r>
            <a:r>
              <a:rPr lang="en-US" dirty="0">
                <a:latin typeface="Comic Sans MS" panose="030F0902030302020204" pitchFamily="66" charset="0"/>
              </a:rPr>
              <a:t> </a:t>
            </a:r>
            <a:r>
              <a:rPr lang="en-US" dirty="0" err="1">
                <a:latin typeface="Comic Sans MS" panose="030F0902030302020204" pitchFamily="66" charset="0"/>
              </a:rPr>
              <a:t>yfed</a:t>
            </a:r>
            <a:r>
              <a:rPr lang="en-US" dirty="0">
                <a:latin typeface="Comic Sans MS" panose="030F0902030302020204" pitchFamily="66" charset="0"/>
              </a:rPr>
              <a:t> </a:t>
            </a:r>
            <a:r>
              <a:rPr lang="en-US" dirty="0" err="1">
                <a:latin typeface="Comic Sans MS" panose="030F0902030302020204" pitchFamily="66" charset="0"/>
              </a:rPr>
              <a:t>cwrw</a:t>
            </a:r>
            <a:r>
              <a:rPr lang="en-US" dirty="0">
                <a:latin typeface="Comic Sans MS" panose="030F0902030302020204" pitchFamily="66" charset="0"/>
              </a:rPr>
              <a:t>. </a:t>
            </a:r>
          </a:p>
        </p:txBody>
      </p:sp>
      <p:sp>
        <p:nvSpPr>
          <p:cNvPr id="14" name="Rectangle 13">
            <a:extLst>
              <a:ext uri="{FF2B5EF4-FFF2-40B4-BE49-F238E27FC236}">
                <a16:creationId xmlns:a16="http://schemas.microsoft.com/office/drawing/2014/main" id="{1F4FCBD1-1E7F-B1C5-73FC-7725E805EF1D}"/>
              </a:ext>
            </a:extLst>
          </p:cNvPr>
          <p:cNvSpPr/>
          <p:nvPr/>
        </p:nvSpPr>
        <p:spPr>
          <a:xfrm>
            <a:off x="320040" y="415170"/>
            <a:ext cx="3311307" cy="4194331"/>
          </a:xfrm>
          <a:prstGeom prst="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B730B9-00BC-47E6-0D25-191DF98A74B5}"/>
              </a:ext>
            </a:extLst>
          </p:cNvPr>
          <p:cNvSpPr/>
          <p:nvPr/>
        </p:nvSpPr>
        <p:spPr>
          <a:xfrm>
            <a:off x="4997984" y="415170"/>
            <a:ext cx="3311307" cy="4194331"/>
          </a:xfrm>
          <a:prstGeom prst="rect">
            <a:avLst/>
          </a:prstGeom>
          <a:noFill/>
          <a:ln w="38100">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able 5">
            <a:extLst>
              <a:ext uri="{FF2B5EF4-FFF2-40B4-BE49-F238E27FC236}">
                <a16:creationId xmlns:a16="http://schemas.microsoft.com/office/drawing/2014/main" id="{B4E08710-A0DF-9B81-DB48-82257A95A1B1}"/>
              </a:ext>
            </a:extLst>
          </p:cNvPr>
          <p:cNvGraphicFramePr>
            <a:graphicFrameLocks noGrp="1"/>
          </p:cNvGraphicFramePr>
          <p:nvPr>
            <p:extLst>
              <p:ext uri="{D42A27DB-BD31-4B8C-83A1-F6EECF244321}">
                <p14:modId xmlns:p14="http://schemas.microsoft.com/office/powerpoint/2010/main" val="4077133721"/>
              </p:ext>
            </p:extLst>
          </p:nvPr>
        </p:nvGraphicFramePr>
        <p:xfrm>
          <a:off x="320040" y="4700742"/>
          <a:ext cx="7863840" cy="2062128"/>
        </p:xfrm>
        <a:graphic>
          <a:graphicData uri="http://schemas.openxmlformats.org/drawingml/2006/table">
            <a:tbl>
              <a:tblPr firstRow="1" bandRow="1"/>
              <a:tblGrid>
                <a:gridCol w="2621280">
                  <a:extLst>
                    <a:ext uri="{9D8B030D-6E8A-4147-A177-3AD203B41FA5}">
                      <a16:colId xmlns:a16="http://schemas.microsoft.com/office/drawing/2014/main" val="1512967153"/>
                    </a:ext>
                  </a:extLst>
                </a:gridCol>
                <a:gridCol w="2621280">
                  <a:extLst>
                    <a:ext uri="{9D8B030D-6E8A-4147-A177-3AD203B41FA5}">
                      <a16:colId xmlns:a16="http://schemas.microsoft.com/office/drawing/2014/main" val="3939862211"/>
                    </a:ext>
                  </a:extLst>
                </a:gridCol>
                <a:gridCol w="2621280">
                  <a:extLst>
                    <a:ext uri="{9D8B030D-6E8A-4147-A177-3AD203B41FA5}">
                      <a16:colId xmlns:a16="http://schemas.microsoft.com/office/drawing/2014/main" val="2592073710"/>
                    </a:ext>
                  </a:extLst>
                </a:gridCol>
              </a:tblGrid>
              <a:tr h="343688">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r>
                        <a:rPr lang="en-GB" sz="1600" b="1" dirty="0">
                          <a:solidFill>
                            <a:schemeClr val="tx1"/>
                          </a:solidFill>
                          <a:effectLst/>
                          <a:latin typeface="Comic Sans MS" panose="030F0902030302020204" pitchFamily="66" charset="0"/>
                        </a:rPr>
                        <a:t>Harri VIII</a:t>
                      </a: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r>
                        <a:rPr lang="en-GB" sz="1600" b="1" dirty="0">
                          <a:solidFill>
                            <a:schemeClr val="tx1"/>
                          </a:solidFill>
                          <a:effectLst/>
                          <a:latin typeface="Comic Sans MS" panose="030F0902030302020204" pitchFamily="66" charset="0"/>
                        </a:rPr>
                        <a:t>Harri Tudur</a:t>
                      </a: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498228817"/>
                  </a:ext>
                </a:extLst>
              </a:tr>
              <a:tr h="343688">
                <a:tc>
                  <a:txBody>
                    <a:bodyPr/>
                    <a:lstStyle/>
                    <a:p>
                      <a:pPr algn="ctr"/>
                      <a:r>
                        <a:rPr lang="en-GB" sz="1600" b="1" dirty="0">
                          <a:solidFill>
                            <a:schemeClr val="tx1"/>
                          </a:solidFill>
                          <a:effectLst/>
                          <a:latin typeface="Comic Sans MS" panose="030F0902030302020204" pitchFamily="66" charset="0"/>
                        </a:rPr>
                        <a:t>Ble </a:t>
                      </a:r>
                      <a:r>
                        <a:rPr lang="en-GB" sz="1600" b="1" dirty="0" err="1">
                          <a:solidFill>
                            <a:schemeClr val="tx1"/>
                          </a:solidFill>
                          <a:effectLst/>
                          <a:latin typeface="Comic Sans MS" panose="030F0902030302020204" pitchFamily="66" charset="0"/>
                        </a:rPr>
                        <a:t>cafodd</a:t>
                      </a:r>
                      <a:r>
                        <a:rPr lang="en-GB" sz="1600" b="1" dirty="0">
                          <a:solidFill>
                            <a:schemeClr val="tx1"/>
                          </a:solidFill>
                          <a:effectLst/>
                          <a:latin typeface="Comic Sans MS" panose="030F0902030302020204" pitchFamily="66" charset="0"/>
                        </a:rPr>
                        <a:t> e </a:t>
                      </a:r>
                      <a:r>
                        <a:rPr lang="en-GB" sz="1600" b="1" dirty="0" err="1">
                          <a:solidFill>
                            <a:schemeClr val="tx1"/>
                          </a:solidFill>
                          <a:effectLst/>
                          <a:latin typeface="Comic Sans MS" panose="030F0902030302020204" pitchFamily="66" charset="0"/>
                        </a:rPr>
                        <a:t>ei</a:t>
                      </a:r>
                      <a:r>
                        <a:rPr lang="en-GB" sz="1600" b="1" dirty="0">
                          <a:solidFill>
                            <a:schemeClr val="tx1"/>
                          </a:solidFill>
                          <a:effectLst/>
                          <a:latin typeface="Comic Sans MS" panose="030F0902030302020204" pitchFamily="66" charset="0"/>
                        </a:rPr>
                        <a:t> </a:t>
                      </a:r>
                      <a:r>
                        <a:rPr lang="en-GB" sz="1600" b="1" dirty="0" err="1">
                          <a:solidFill>
                            <a:schemeClr val="tx1"/>
                          </a:solidFill>
                          <a:effectLst/>
                          <a:latin typeface="Comic Sans MS" panose="030F0902030302020204" pitchFamily="66" charset="0"/>
                        </a:rPr>
                        <a:t>eni</a:t>
                      </a:r>
                      <a:r>
                        <a:rPr lang="en-GB" sz="1600" b="1" dirty="0">
                          <a:solidFill>
                            <a:schemeClr val="tx1"/>
                          </a:solidFill>
                          <a:effectLst/>
                          <a:latin typeface="Comic Sans MS" panose="030F0902030302020204" pitchFamily="66" charset="0"/>
                        </a:rPr>
                        <a:t>?</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971388531"/>
                  </a:ext>
                </a:extLst>
              </a:tr>
              <a:tr h="343688">
                <a:tc>
                  <a:txBody>
                    <a:bodyPr/>
                    <a:lstStyle/>
                    <a:p>
                      <a:pPr algn="ctr"/>
                      <a:r>
                        <a:rPr lang="en-GB" sz="1600" b="1" dirty="0" err="1">
                          <a:solidFill>
                            <a:schemeClr val="tx1"/>
                          </a:solidFill>
                          <a:effectLst/>
                          <a:latin typeface="Comic Sans MS" panose="030F0902030302020204" pitchFamily="66" charset="0"/>
                        </a:rPr>
                        <a:t>Pryd</a:t>
                      </a:r>
                      <a:r>
                        <a:rPr lang="en-GB" sz="1600" b="1" dirty="0">
                          <a:solidFill>
                            <a:schemeClr val="tx1"/>
                          </a:solidFill>
                          <a:effectLst/>
                          <a:latin typeface="Comic Sans MS" panose="030F0902030302020204" pitchFamily="66" charset="0"/>
                        </a:rPr>
                        <a:t> </a:t>
                      </a:r>
                      <a:r>
                        <a:rPr lang="en-GB" sz="1600" b="1" dirty="0" err="1">
                          <a:solidFill>
                            <a:schemeClr val="tx1"/>
                          </a:solidFill>
                          <a:effectLst/>
                          <a:latin typeface="Comic Sans MS" panose="030F0902030302020204" pitchFamily="66" charset="0"/>
                        </a:rPr>
                        <a:t>cafodd</a:t>
                      </a:r>
                      <a:r>
                        <a:rPr lang="en-GB" sz="1600" b="1" dirty="0">
                          <a:solidFill>
                            <a:schemeClr val="tx1"/>
                          </a:solidFill>
                          <a:effectLst/>
                          <a:latin typeface="Comic Sans MS" panose="030F0902030302020204" pitchFamily="66" charset="0"/>
                        </a:rPr>
                        <a:t> e </a:t>
                      </a:r>
                      <a:r>
                        <a:rPr lang="en-GB" sz="1600" b="1" dirty="0" err="1">
                          <a:solidFill>
                            <a:schemeClr val="tx1"/>
                          </a:solidFill>
                          <a:effectLst/>
                          <a:latin typeface="Comic Sans MS" panose="030F0902030302020204" pitchFamily="66" charset="0"/>
                        </a:rPr>
                        <a:t>ei</a:t>
                      </a:r>
                      <a:r>
                        <a:rPr lang="en-GB" sz="1600" b="1" dirty="0">
                          <a:solidFill>
                            <a:schemeClr val="tx1"/>
                          </a:solidFill>
                          <a:effectLst/>
                          <a:latin typeface="Comic Sans MS" panose="030F0902030302020204" pitchFamily="66" charset="0"/>
                        </a:rPr>
                        <a:t> </a:t>
                      </a:r>
                      <a:r>
                        <a:rPr lang="en-GB" sz="1600" b="1" dirty="0" err="1">
                          <a:solidFill>
                            <a:schemeClr val="tx1"/>
                          </a:solidFill>
                          <a:effectLst/>
                          <a:latin typeface="Comic Sans MS" panose="030F0902030302020204" pitchFamily="66" charset="0"/>
                        </a:rPr>
                        <a:t>eni</a:t>
                      </a:r>
                      <a:r>
                        <a:rPr lang="en-GB" sz="1600" b="1" dirty="0">
                          <a:solidFill>
                            <a:schemeClr val="tx1"/>
                          </a:solidFill>
                          <a:effectLst/>
                          <a:latin typeface="Comic Sans MS" panose="030F0902030302020204" pitchFamily="66" charset="0"/>
                        </a:rPr>
                        <a:t>?</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227771892"/>
                  </a:ext>
                </a:extLst>
              </a:tr>
              <a:tr h="343688">
                <a:tc>
                  <a:txBody>
                    <a:bodyPr/>
                    <a:lstStyle/>
                    <a:p>
                      <a:pPr algn="ctr"/>
                      <a:r>
                        <a:rPr lang="en-GB" sz="1600" b="1" dirty="0">
                          <a:solidFill>
                            <a:schemeClr val="tx1"/>
                          </a:solidFill>
                          <a:effectLst/>
                          <a:latin typeface="Comic Sans MS" panose="030F0902030302020204" pitchFamily="66" charset="0"/>
                        </a:rPr>
                        <a:t>Beth </a:t>
                      </a:r>
                      <a:r>
                        <a:rPr lang="en-GB" sz="1600" b="1" dirty="0" err="1">
                          <a:solidFill>
                            <a:schemeClr val="tx1"/>
                          </a:solidFill>
                          <a:effectLst/>
                          <a:latin typeface="Comic Sans MS" panose="030F0902030302020204" pitchFamily="66" charset="0"/>
                        </a:rPr>
                        <a:t>wisgodd</a:t>
                      </a:r>
                      <a:r>
                        <a:rPr lang="en-GB" sz="1600" b="1" dirty="0">
                          <a:solidFill>
                            <a:schemeClr val="tx1"/>
                          </a:solidFill>
                          <a:effectLst/>
                          <a:latin typeface="Comic Sans MS" panose="030F0902030302020204" pitchFamily="66" charset="0"/>
                        </a:rPr>
                        <a:t> e?</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97184988"/>
                  </a:ext>
                </a:extLst>
              </a:tr>
              <a:tr h="343688">
                <a:tc>
                  <a:txBody>
                    <a:bodyPr/>
                    <a:lstStyle/>
                    <a:p>
                      <a:pPr algn="ctr"/>
                      <a:r>
                        <a:rPr lang="en-GB" sz="1600" b="1" dirty="0">
                          <a:solidFill>
                            <a:schemeClr val="tx1"/>
                          </a:solidFill>
                          <a:effectLst/>
                          <a:latin typeface="Comic Sans MS" panose="030F0902030302020204" pitchFamily="66" charset="0"/>
                        </a:rPr>
                        <a:t>Beth </a:t>
                      </a:r>
                      <a:r>
                        <a:rPr lang="en-GB" sz="1600" b="1" dirty="0" err="1">
                          <a:solidFill>
                            <a:schemeClr val="tx1"/>
                          </a:solidFill>
                          <a:effectLst/>
                          <a:latin typeface="Comic Sans MS" panose="030F0902030302020204" pitchFamily="66" charset="0"/>
                        </a:rPr>
                        <a:t>fwytodd</a:t>
                      </a:r>
                      <a:r>
                        <a:rPr lang="en-GB" sz="1600" b="1" dirty="0">
                          <a:solidFill>
                            <a:schemeClr val="tx1"/>
                          </a:solidFill>
                          <a:effectLst/>
                          <a:latin typeface="Comic Sans MS" panose="030F0902030302020204" pitchFamily="66" charset="0"/>
                        </a:rPr>
                        <a:t> e?</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84746459"/>
                  </a:ext>
                </a:extLst>
              </a:tr>
              <a:tr h="343688">
                <a:tc>
                  <a:txBody>
                    <a:bodyPr/>
                    <a:lstStyle/>
                    <a:p>
                      <a:pPr algn="ctr"/>
                      <a:r>
                        <a:rPr lang="en-GB" sz="1600" b="1" dirty="0">
                          <a:solidFill>
                            <a:schemeClr val="tx1"/>
                          </a:solidFill>
                          <a:effectLst/>
                          <a:latin typeface="Comic Sans MS" panose="030F0902030302020204" pitchFamily="66" charset="0"/>
                        </a:rPr>
                        <a:t>Beth </a:t>
                      </a:r>
                      <a:r>
                        <a:rPr lang="en-GB" sz="1600" b="1" dirty="0" err="1">
                          <a:solidFill>
                            <a:schemeClr val="tx1"/>
                          </a:solidFill>
                          <a:effectLst/>
                          <a:latin typeface="Comic Sans MS" panose="030F0902030302020204" pitchFamily="66" charset="0"/>
                        </a:rPr>
                        <a:t>yfodd</a:t>
                      </a:r>
                      <a:r>
                        <a:rPr lang="en-GB" sz="1600" b="1" dirty="0">
                          <a:solidFill>
                            <a:schemeClr val="tx1"/>
                          </a:solidFill>
                          <a:effectLst/>
                          <a:latin typeface="Comic Sans MS" panose="030F0902030302020204" pitchFamily="66" charset="0"/>
                        </a:rPr>
                        <a:t> e?</a:t>
                      </a:r>
                      <a:endParaRPr lang="en-GB" sz="1600"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ctr"/>
                      <a:endParaRPr lang="en-GB" sz="1600" b="1">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algn="ctr"/>
                      <a:endParaRPr lang="en-GB" sz="1600" b="1" dirty="0">
                        <a:solidFill>
                          <a:schemeClr val="tx1"/>
                        </a:solidFill>
                        <a:effectLst/>
                        <a:latin typeface="Comic Sans MS" panose="030F0902030302020204" pitchFamily="66" charset="0"/>
                      </a:endParaRPr>
                    </a:p>
                  </a:txBody>
                  <a:tcPr marL="26377" marR="26377" marT="26377" marB="2637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451543641"/>
                  </a:ext>
                </a:extLst>
              </a:tr>
            </a:tbl>
          </a:graphicData>
        </a:graphic>
      </p:graphicFrame>
      <p:sp>
        <p:nvSpPr>
          <p:cNvPr id="17" name="TextBox 49">
            <a:extLst>
              <a:ext uri="{FF2B5EF4-FFF2-40B4-BE49-F238E27FC236}">
                <a16:creationId xmlns:a16="http://schemas.microsoft.com/office/drawing/2014/main" id="{4936774A-5FD4-D8EC-B86D-FB60F6963060}"/>
              </a:ext>
            </a:extLst>
          </p:cNvPr>
          <p:cNvSpPr txBox="1"/>
          <p:nvPr/>
        </p:nvSpPr>
        <p:spPr>
          <a:xfrm>
            <a:off x="3217120" y="-78876"/>
            <a:ext cx="2195092" cy="494046"/>
          </a:xfrm>
          <a:prstGeom prst="rect">
            <a:avLst/>
          </a:prstGeom>
        </p:spPr>
        <p:txBody>
          <a:bodyPr wrap="square" lIns="0" tIns="0" rIns="0" bIns="0" rtlCol="0" anchor="t">
            <a:spAutoFit/>
          </a:bodyPr>
          <a:lstStyle/>
          <a:p>
            <a:pPr algn="ctr">
              <a:lnSpc>
                <a:spcPts val="4173"/>
              </a:lnSpc>
              <a:spcBef>
                <a:spcPct val="0"/>
              </a:spcBef>
            </a:pPr>
            <a:r>
              <a:rPr lang="en-US" sz="2800" b="1" dirty="0" err="1">
                <a:latin typeface="Comic Sans MS" panose="030F0902030302020204" pitchFamily="66" charset="0"/>
                <a:ea typeface="Barlow SemiCondensed Semi-Bold"/>
                <a:cs typeface="Barlow SemiCondensed Semi-Bold"/>
                <a:sym typeface="Barlow SemiCondensed Semi-Bold"/>
              </a:rPr>
              <a:t>Darllen</a:t>
            </a:r>
            <a:r>
              <a:rPr lang="en-US" sz="2800" b="1" dirty="0">
                <a:latin typeface="Comic Sans MS" panose="030F0902030302020204" pitchFamily="66" charset="0"/>
                <a:ea typeface="Barlow SemiCondensed Semi-Bold"/>
                <a:cs typeface="Barlow SemiCondensed Semi-Bold"/>
                <a:sym typeface="Barlow SemiCondensed Semi-Bold"/>
              </a:rPr>
              <a:t> Cul</a:t>
            </a:r>
          </a:p>
        </p:txBody>
      </p:sp>
      <p:pic>
        <p:nvPicPr>
          <p:cNvPr id="18" name="Picture 17" descr="A chart of multicolored text&#10;&#10;AI-generated content may be incorrect.">
            <a:extLst>
              <a:ext uri="{FF2B5EF4-FFF2-40B4-BE49-F238E27FC236}">
                <a16:creationId xmlns:a16="http://schemas.microsoft.com/office/drawing/2014/main" id="{3678B8B9-E350-BEC5-3F2E-292DCCEB3112}"/>
              </a:ext>
            </a:extLst>
          </p:cNvPr>
          <p:cNvPicPr>
            <a:picLocks noChangeAspect="1"/>
          </p:cNvPicPr>
          <p:nvPr/>
        </p:nvPicPr>
        <p:blipFill>
          <a:blip r:embed="rId6"/>
          <a:srcRect l="58040" t="90089" r="7306" b="1045"/>
          <a:stretch>
            <a:fillRect/>
          </a:stretch>
        </p:blipFill>
        <p:spPr>
          <a:xfrm>
            <a:off x="6999504" y="1575"/>
            <a:ext cx="2039514" cy="374783"/>
          </a:xfrm>
          <a:prstGeom prst="rect">
            <a:avLst/>
          </a:prstGeom>
        </p:spPr>
      </p:pic>
    </p:spTree>
    <p:extLst>
      <p:ext uri="{BB962C8B-B14F-4D97-AF65-F5344CB8AC3E}">
        <p14:creationId xmlns:p14="http://schemas.microsoft.com/office/powerpoint/2010/main" val="5978395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2F9BC-20B8-C3BB-65B0-188597D39A44}"/>
            </a:ext>
          </a:extLst>
        </p:cNvPr>
        <p:cNvGrpSpPr/>
        <p:nvPr/>
      </p:nvGrpSpPr>
      <p:grpSpPr>
        <a:xfrm>
          <a:off x="0" y="0"/>
          <a:ext cx="0" cy="0"/>
          <a:chOff x="0" y="0"/>
          <a:chExt cx="0" cy="0"/>
        </a:xfrm>
      </p:grpSpPr>
      <p:pic>
        <p:nvPicPr>
          <p:cNvPr id="1026" name="Picture 2" descr="70+ Tudor Backgrounds Stock Illustrations, Royalty-Free Vector Graphics &amp;  Clip Art - iStock">
            <a:extLst>
              <a:ext uri="{FF2B5EF4-FFF2-40B4-BE49-F238E27FC236}">
                <a16:creationId xmlns:a16="http://schemas.microsoft.com/office/drawing/2014/main" id="{DB2748E8-108A-0677-8D35-FAFC703047B4}"/>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6" name="Group 16">
            <a:extLst>
              <a:ext uri="{FF2B5EF4-FFF2-40B4-BE49-F238E27FC236}">
                <a16:creationId xmlns:a16="http://schemas.microsoft.com/office/drawing/2014/main" id="{28F9CF30-D0C9-CE29-A1AC-798DF2E1F334}"/>
              </a:ext>
            </a:extLst>
          </p:cNvPr>
          <p:cNvGrpSpPr/>
          <p:nvPr/>
        </p:nvGrpSpPr>
        <p:grpSpPr>
          <a:xfrm rot="-5400000">
            <a:off x="4180570" y="-2610890"/>
            <a:ext cx="542309" cy="6192169"/>
            <a:chOff x="0" y="0"/>
            <a:chExt cx="80156" cy="915239"/>
          </a:xfrm>
        </p:grpSpPr>
        <p:sp>
          <p:nvSpPr>
            <p:cNvPr id="17" name="Freeform 17">
              <a:extLst>
                <a:ext uri="{FF2B5EF4-FFF2-40B4-BE49-F238E27FC236}">
                  <a16:creationId xmlns:a16="http://schemas.microsoft.com/office/drawing/2014/main" id="{DBD96749-74C6-B7D5-A685-4CD7BF37347D}"/>
                </a:ext>
              </a:extLst>
            </p:cNvPr>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a:extLst>
                <a:ext uri="{FF2B5EF4-FFF2-40B4-BE49-F238E27FC236}">
                  <a16:creationId xmlns:a16="http://schemas.microsoft.com/office/drawing/2014/main" id="{4A6BB2A3-9AD3-E97F-B435-CA599D67F90D}"/>
                </a:ext>
              </a:extLst>
            </p:cNvPr>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a:extLst>
              <a:ext uri="{FF2B5EF4-FFF2-40B4-BE49-F238E27FC236}">
                <a16:creationId xmlns:a16="http://schemas.microsoft.com/office/drawing/2014/main" id="{C6DC5CF5-D6C8-2D75-B856-01DDF46FF3AC}"/>
              </a:ext>
            </a:extLst>
          </p:cNvPr>
          <p:cNvSpPr txBox="1"/>
          <p:nvPr/>
        </p:nvSpPr>
        <p:spPr>
          <a:xfrm>
            <a:off x="1355640" y="277229"/>
            <a:ext cx="6192169" cy="374783"/>
          </a:xfrm>
          <a:prstGeom prst="rect">
            <a:avLst/>
          </a:prstGeom>
        </p:spPr>
        <p:txBody>
          <a:bodyPr lIns="0" tIns="0" rIns="0" bIns="0" rtlCol="0" anchor="t">
            <a:spAutoFit/>
          </a:bodyPr>
          <a:lstStyle/>
          <a:p>
            <a:pPr algn="ctr">
              <a:lnSpc>
                <a:spcPts val="3112"/>
              </a:lnSpc>
              <a:spcBef>
                <a:spcPct val="0"/>
              </a:spcBef>
            </a:pPr>
            <a:r>
              <a:rPr lang="en-US" sz="2222" dirty="0">
                <a:solidFill>
                  <a:srgbClr val="000000"/>
                </a:solidFill>
                <a:latin typeface="Comic Sans MS" panose="030F0902030302020204" pitchFamily="66" charset="0"/>
                <a:ea typeface="League Spartan"/>
                <a:cs typeface="League Spartan"/>
                <a:sym typeface="League Spartan"/>
              </a:rPr>
              <a:t>Mat Iaith- Y </a:t>
            </a:r>
            <a:r>
              <a:rPr lang="en-US" sz="2222" dirty="0" err="1">
                <a:solidFill>
                  <a:srgbClr val="000000"/>
                </a:solidFill>
                <a:latin typeface="Comic Sans MS" panose="030F0902030302020204" pitchFamily="66" charset="0"/>
                <a:ea typeface="League Spartan"/>
                <a:cs typeface="League Spartan"/>
                <a:sym typeface="League Spartan"/>
              </a:rPr>
              <a:t>Tuduriaid</a:t>
            </a:r>
            <a:endParaRPr lang="en-US" sz="2222" dirty="0">
              <a:solidFill>
                <a:srgbClr val="000000"/>
              </a:solidFill>
              <a:latin typeface="Comic Sans MS" panose="030F0902030302020204" pitchFamily="66" charset="0"/>
              <a:ea typeface="League Spartan"/>
              <a:cs typeface="League Spartan"/>
              <a:sym typeface="League Spartan"/>
            </a:endParaRPr>
          </a:p>
        </p:txBody>
      </p:sp>
      <p:pic>
        <p:nvPicPr>
          <p:cNvPr id="12" name="Picture 11" descr="A chart with different colored lines&#10;&#10;AI-generated content may be incorrect.">
            <a:extLst>
              <a:ext uri="{FF2B5EF4-FFF2-40B4-BE49-F238E27FC236}">
                <a16:creationId xmlns:a16="http://schemas.microsoft.com/office/drawing/2014/main" id="{6DF6B51B-A982-4F6A-F401-9FAE366FC441}"/>
              </a:ext>
            </a:extLst>
          </p:cNvPr>
          <p:cNvPicPr>
            <a:picLocks noChangeAspect="1"/>
          </p:cNvPicPr>
          <p:nvPr/>
        </p:nvPicPr>
        <p:blipFill>
          <a:blip r:embed="rId3"/>
          <a:stretch>
            <a:fillRect/>
          </a:stretch>
        </p:blipFill>
        <p:spPr>
          <a:xfrm>
            <a:off x="97155" y="819540"/>
            <a:ext cx="8949689" cy="4241691"/>
          </a:xfrm>
          <a:prstGeom prst="rect">
            <a:avLst/>
          </a:prstGeom>
        </p:spPr>
      </p:pic>
      <p:sp>
        <p:nvSpPr>
          <p:cNvPr id="31" name="Title 1">
            <a:extLst>
              <a:ext uri="{FF2B5EF4-FFF2-40B4-BE49-F238E27FC236}">
                <a16:creationId xmlns:a16="http://schemas.microsoft.com/office/drawing/2014/main" id="{9B2A7AE8-13FF-78C6-76A0-EF2127F726E8}"/>
              </a:ext>
            </a:extLst>
          </p:cNvPr>
          <p:cNvSpPr txBox="1">
            <a:spLocks/>
          </p:cNvSpPr>
          <p:nvPr/>
        </p:nvSpPr>
        <p:spPr>
          <a:xfrm>
            <a:off x="628650" y="5437256"/>
            <a:ext cx="8515350" cy="60120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2800" u="sng" dirty="0">
                <a:latin typeface="Comic Sans MS" panose="030F0902030302020204" pitchFamily="66" charset="0"/>
              </a:rPr>
              <a:t>Geiriau Cwestiwn</a:t>
            </a:r>
          </a:p>
          <a:p>
            <a:r>
              <a:rPr lang="cy-GB" sz="2800" dirty="0">
                <a:latin typeface="Comic Sans MS" panose="030F0902030302020204" pitchFamily="66" charset="0"/>
              </a:rPr>
              <a:t>Ble?      Pryd?    Pwy?     Beth?    Sut?       Pam?</a:t>
            </a:r>
          </a:p>
        </p:txBody>
      </p:sp>
    </p:spTree>
    <p:extLst>
      <p:ext uri="{BB962C8B-B14F-4D97-AF65-F5344CB8AC3E}">
        <p14:creationId xmlns:p14="http://schemas.microsoft.com/office/powerpoint/2010/main" val="21804359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59175A-7322-4707-86D8-0283259A49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8D1E00-CCC3-393E-8125-D1369F310A2A}"/>
              </a:ext>
            </a:extLst>
          </p:cNvPr>
          <p:cNvSpPr>
            <a:spLocks noGrp="1"/>
          </p:cNvSpPr>
          <p:nvPr>
            <p:ph type="ctrTitle"/>
          </p:nvPr>
        </p:nvSpPr>
        <p:spPr/>
        <p:txBody>
          <a:bodyPr/>
          <a:lstStyle/>
          <a:p>
            <a:r>
              <a:rPr lang="en-US" err="1"/>
              <a:t>Mathemateg</a:t>
            </a:r>
            <a:r>
              <a:rPr lang="en-US"/>
              <a:t> a </a:t>
            </a:r>
            <a:r>
              <a:rPr lang="en-US" err="1"/>
              <a:t>Rhifedd</a:t>
            </a:r>
            <a:endParaRPr lang="en-US"/>
          </a:p>
        </p:txBody>
      </p:sp>
      <p:sp>
        <p:nvSpPr>
          <p:cNvPr id="4" name="Freeform 28">
            <a:extLst>
              <a:ext uri="{FF2B5EF4-FFF2-40B4-BE49-F238E27FC236}">
                <a16:creationId xmlns:a16="http://schemas.microsoft.com/office/drawing/2014/main" id="{F393A245-320C-98F0-2DD7-C386F1E64868}"/>
              </a:ext>
            </a:extLst>
          </p:cNvPr>
          <p:cNvSpPr/>
          <p:nvPr/>
        </p:nvSpPr>
        <p:spPr>
          <a:xfrm>
            <a:off x="3246565" y="3784734"/>
            <a:ext cx="2650869" cy="2352829"/>
          </a:xfrm>
          <a:custGeom>
            <a:avLst/>
            <a:gdLst/>
            <a:ahLst/>
            <a:cxnLst/>
            <a:rect l="l" t="t" r="r" b="b"/>
            <a:pathLst>
              <a:path w="1598037" h="1442228">
                <a:moveTo>
                  <a:pt x="0" y="0"/>
                </a:moveTo>
                <a:lnTo>
                  <a:pt x="1598037" y="0"/>
                </a:lnTo>
                <a:lnTo>
                  <a:pt x="1598037" y="1442229"/>
                </a:lnTo>
                <a:lnTo>
                  <a:pt x="0" y="144222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 name="TextBox 2">
            <a:extLst>
              <a:ext uri="{FF2B5EF4-FFF2-40B4-BE49-F238E27FC236}">
                <a16:creationId xmlns:a16="http://schemas.microsoft.com/office/drawing/2014/main" id="{83EFEF12-27A2-EB45-0F7B-A3146FE5F393}"/>
              </a:ext>
            </a:extLst>
          </p:cNvPr>
          <p:cNvSpPr txBox="1"/>
          <p:nvPr/>
        </p:nvSpPr>
        <p:spPr>
          <a:xfrm>
            <a:off x="3739257" y="2131497"/>
            <a:ext cx="1907735" cy="369332"/>
          </a:xfrm>
          <a:prstGeom prst="rect">
            <a:avLst/>
          </a:prstGeom>
          <a:noFill/>
        </p:spPr>
        <p:txBody>
          <a:bodyPr wrap="square">
            <a:spAutoFit/>
          </a:bodyPr>
          <a:lstStyle/>
          <a:p>
            <a:r>
              <a:rPr lang="en-US" b="1" dirty="0" err="1">
                <a:solidFill>
                  <a:srgbClr val="FF0000"/>
                </a:solidFill>
              </a:rPr>
              <a:t>Tasg</a:t>
            </a:r>
            <a:r>
              <a:rPr lang="en-US" b="1" dirty="0">
                <a:solidFill>
                  <a:srgbClr val="FF0000"/>
                </a:solidFill>
              </a:rPr>
              <a:t> </a:t>
            </a:r>
            <a:r>
              <a:rPr lang="en-US" b="1" dirty="0" err="1">
                <a:solidFill>
                  <a:srgbClr val="FF0000"/>
                </a:solidFill>
              </a:rPr>
              <a:t>Wrando</a:t>
            </a:r>
            <a:r>
              <a:rPr lang="en-US" b="1" dirty="0">
                <a:solidFill>
                  <a:srgbClr val="FF0000"/>
                </a:solidFill>
              </a:rPr>
              <a:t> </a:t>
            </a:r>
            <a:endParaRPr lang="en-US" dirty="0"/>
          </a:p>
        </p:txBody>
      </p:sp>
    </p:spTree>
    <p:extLst>
      <p:ext uri="{BB962C8B-B14F-4D97-AF65-F5344CB8AC3E}">
        <p14:creationId xmlns:p14="http://schemas.microsoft.com/office/powerpoint/2010/main" val="2344212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26F42-0FF3-F8B0-05E4-1DBB9664648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D65D755-36F6-FA53-F08B-CF2A1560D7F2}"/>
              </a:ext>
            </a:extLst>
          </p:cNvPr>
          <p:cNvSpPr txBox="1"/>
          <p:nvPr/>
        </p:nvSpPr>
        <p:spPr>
          <a:xfrm>
            <a:off x="62337" y="85577"/>
            <a:ext cx="8745008" cy="1938992"/>
          </a:xfrm>
          <a:prstGeom prst="rect">
            <a:avLst/>
          </a:prstGeom>
          <a:noFill/>
        </p:spPr>
        <p:txBody>
          <a:bodyPr wrap="square">
            <a:spAutoFit/>
          </a:bodyPr>
          <a:lstStyle/>
          <a:p>
            <a:pPr marL="108598"/>
            <a:r>
              <a:rPr lang="cy-GB" sz="2000" b="1" u="sng" dirty="0"/>
              <a:t>Crynodeb o Weithgaredd</a:t>
            </a:r>
          </a:p>
          <a:p>
            <a:pPr marL="108598" algn="ctr"/>
            <a:endParaRPr lang="cy-GB" sz="2000" b="1" u="sng" dirty="0"/>
          </a:p>
          <a:p>
            <a:pPr marL="108598"/>
            <a:r>
              <a:rPr lang="cy-GB" sz="2000" dirty="0"/>
              <a:t>Dyma weithgareddau Mathemateg a Rhifedd. </a:t>
            </a:r>
          </a:p>
          <a:p>
            <a:pPr marL="108598"/>
            <a:endParaRPr lang="cy-GB" sz="2000" dirty="0"/>
          </a:p>
          <a:p>
            <a:pPr marL="108598"/>
            <a:r>
              <a:rPr lang="cy-GB" sz="2000" b="1" dirty="0"/>
              <a:t>Nod y Wers ydy defnyddio arddodiaid i digrifio ble mae’r siop/caffi/ysgol yn y dref.</a:t>
            </a:r>
            <a:endParaRPr lang="en-US" dirty="0"/>
          </a:p>
        </p:txBody>
      </p:sp>
      <p:sp>
        <p:nvSpPr>
          <p:cNvPr id="4" name="TextBox 3">
            <a:extLst>
              <a:ext uri="{FF2B5EF4-FFF2-40B4-BE49-F238E27FC236}">
                <a16:creationId xmlns:a16="http://schemas.microsoft.com/office/drawing/2014/main" id="{A449BF28-DB0C-2CF9-4542-6BAA4130C616}"/>
              </a:ext>
            </a:extLst>
          </p:cNvPr>
          <p:cNvSpPr txBox="1"/>
          <p:nvPr/>
        </p:nvSpPr>
        <p:spPr>
          <a:xfrm>
            <a:off x="0" y="2188029"/>
            <a:ext cx="8949690" cy="3231654"/>
          </a:xfrm>
          <a:prstGeom prst="rect">
            <a:avLst/>
          </a:prstGeom>
          <a:noFill/>
        </p:spPr>
        <p:txBody>
          <a:bodyPr wrap="square">
            <a:spAutoFit/>
          </a:bodyPr>
          <a:lstStyle/>
          <a:p>
            <a:pPr marL="108598" algn="just"/>
            <a:r>
              <a:rPr lang="en-US" dirty="0"/>
              <a:t>Yn y </a:t>
            </a:r>
            <a:r>
              <a:rPr lang="en-US" dirty="0" err="1"/>
              <a:t>tasg</a:t>
            </a:r>
            <a:r>
              <a:rPr lang="en-US" dirty="0"/>
              <a:t> hon, </a:t>
            </a:r>
            <a:r>
              <a:rPr lang="en-US" dirty="0" err="1"/>
              <a:t>bydd</a:t>
            </a:r>
            <a:r>
              <a:rPr lang="en-US" dirty="0"/>
              <a:t> y plant </a:t>
            </a:r>
            <a:r>
              <a:rPr lang="en-US" dirty="0" err="1"/>
              <a:t>yn</a:t>
            </a:r>
            <a:r>
              <a:rPr lang="en-US" dirty="0"/>
              <a:t> </a:t>
            </a:r>
            <a:r>
              <a:rPr lang="en-US" dirty="0" err="1"/>
              <a:t>chwarae</a:t>
            </a:r>
            <a:r>
              <a:rPr lang="en-US" dirty="0"/>
              <a:t> </a:t>
            </a:r>
            <a:r>
              <a:rPr lang="en-US" dirty="0" err="1"/>
              <a:t>gêm</a:t>
            </a:r>
            <a:r>
              <a:rPr lang="en-US" dirty="0"/>
              <a:t> </a:t>
            </a:r>
            <a:r>
              <a:rPr lang="en-US" dirty="0" err="1"/>
              <a:t>Lleidr</a:t>
            </a:r>
            <a:r>
              <a:rPr lang="en-US" dirty="0"/>
              <a:t> </a:t>
            </a:r>
            <a:r>
              <a:rPr lang="en-US" dirty="0" err="1"/>
              <a:t>Brawddegau</a:t>
            </a:r>
            <a:r>
              <a:rPr lang="en-US" dirty="0"/>
              <a:t> </a:t>
            </a:r>
            <a:r>
              <a:rPr lang="en-US" dirty="0" err="1"/>
              <a:t>i</a:t>
            </a:r>
            <a:r>
              <a:rPr lang="en-US" dirty="0"/>
              <a:t> </a:t>
            </a:r>
            <a:r>
              <a:rPr lang="en-US" dirty="0" err="1"/>
              <a:t>ddatblygu</a:t>
            </a:r>
            <a:r>
              <a:rPr lang="en-US" dirty="0"/>
              <a:t> </a:t>
            </a:r>
            <a:r>
              <a:rPr lang="en-US" dirty="0" err="1"/>
              <a:t>sgiliau</a:t>
            </a:r>
            <a:r>
              <a:rPr lang="en-US" dirty="0"/>
              <a:t> </a:t>
            </a:r>
            <a:r>
              <a:rPr lang="en-US" dirty="0" err="1"/>
              <a:t>darllen</a:t>
            </a:r>
            <a:r>
              <a:rPr lang="en-US" dirty="0"/>
              <a:t>, </a:t>
            </a:r>
            <a:r>
              <a:rPr lang="en-US" dirty="0" err="1"/>
              <a:t>siarad</a:t>
            </a:r>
            <a:r>
              <a:rPr lang="en-US" dirty="0"/>
              <a:t>, </a:t>
            </a:r>
            <a:r>
              <a:rPr lang="en-US" dirty="0" err="1"/>
              <a:t>gwradno</a:t>
            </a:r>
            <a:r>
              <a:rPr lang="en-US" dirty="0"/>
              <a:t> ac </a:t>
            </a:r>
            <a:r>
              <a:rPr lang="en-US" dirty="0" err="1"/>
              <a:t>ysgrifennu</a:t>
            </a:r>
            <a:r>
              <a:rPr lang="en-US" dirty="0"/>
              <a:t> </a:t>
            </a:r>
            <a:r>
              <a:rPr lang="en-US" dirty="0" err="1"/>
              <a:t>mewn</a:t>
            </a:r>
            <a:r>
              <a:rPr lang="en-US" dirty="0"/>
              <a:t> </a:t>
            </a:r>
            <a:r>
              <a:rPr lang="en-US" dirty="0" err="1"/>
              <a:t>parau</a:t>
            </a:r>
            <a:r>
              <a:rPr lang="en-US" dirty="0"/>
              <a:t>. </a:t>
            </a:r>
            <a:r>
              <a:rPr lang="en-US" dirty="0" err="1"/>
              <a:t>Bydd</a:t>
            </a:r>
            <a:r>
              <a:rPr lang="en-US" dirty="0"/>
              <a:t> </a:t>
            </a:r>
            <a:r>
              <a:rPr lang="en-US" dirty="0" err="1"/>
              <a:t>athro</a:t>
            </a:r>
            <a:r>
              <a:rPr lang="en-US" dirty="0"/>
              <a:t> </a:t>
            </a:r>
            <a:r>
              <a:rPr lang="en-US" dirty="0" err="1"/>
              <a:t>neu’r</a:t>
            </a:r>
            <a:r>
              <a:rPr lang="en-US" dirty="0"/>
              <a:t> </a:t>
            </a:r>
            <a:r>
              <a:rPr lang="en-US" dirty="0" err="1"/>
              <a:t>athrawes</a:t>
            </a:r>
            <a:r>
              <a:rPr lang="en-US" dirty="0"/>
              <a:t> </a:t>
            </a:r>
            <a:r>
              <a:rPr lang="en-US" dirty="0" err="1"/>
              <a:t>yn</a:t>
            </a:r>
            <a:r>
              <a:rPr lang="en-US" dirty="0"/>
              <a:t> </a:t>
            </a:r>
            <a:r>
              <a:rPr lang="en-US" dirty="0" err="1"/>
              <a:t>rhoi</a:t>
            </a:r>
            <a:r>
              <a:rPr lang="en-US" dirty="0"/>
              <a:t> </a:t>
            </a:r>
            <a:r>
              <a:rPr lang="en-US" dirty="0" err="1"/>
              <a:t>pedwar</a:t>
            </a:r>
            <a:r>
              <a:rPr lang="en-US" dirty="0"/>
              <a:t> </a:t>
            </a:r>
            <a:r>
              <a:rPr lang="en-US" dirty="0" err="1"/>
              <a:t>post-it</a:t>
            </a:r>
            <a:r>
              <a:rPr lang="en-US" dirty="0"/>
              <a:t> </a:t>
            </a:r>
            <a:r>
              <a:rPr lang="en-US" dirty="0" err="1"/>
              <a:t>i’r</a:t>
            </a:r>
            <a:r>
              <a:rPr lang="en-US" dirty="0"/>
              <a:t> plant. </a:t>
            </a:r>
            <a:r>
              <a:rPr lang="en-US" dirty="0" err="1"/>
              <a:t>Bydd</a:t>
            </a:r>
            <a:r>
              <a:rPr lang="en-US" dirty="0"/>
              <a:t> y plant </a:t>
            </a:r>
            <a:r>
              <a:rPr lang="en-US" dirty="0" err="1"/>
              <a:t>yn</a:t>
            </a:r>
            <a:r>
              <a:rPr lang="en-US" dirty="0"/>
              <a:t> </a:t>
            </a:r>
            <a:r>
              <a:rPr lang="en-US" dirty="0" err="1"/>
              <a:t>edrych</a:t>
            </a:r>
            <a:r>
              <a:rPr lang="en-US" dirty="0"/>
              <a:t> </a:t>
            </a:r>
            <a:r>
              <a:rPr lang="en-US" dirty="0" err="1"/>
              <a:t>ar</a:t>
            </a:r>
            <a:r>
              <a:rPr lang="en-US" dirty="0"/>
              <a:t> y </a:t>
            </a:r>
            <a:r>
              <a:rPr lang="en-US" dirty="0" err="1"/>
              <a:t>rhestr</a:t>
            </a:r>
            <a:r>
              <a:rPr lang="en-US" dirty="0"/>
              <a:t> ac </a:t>
            </a:r>
            <a:r>
              <a:rPr lang="en-US" dirty="0" err="1"/>
              <a:t>ysgrifennu</a:t>
            </a:r>
            <a:r>
              <a:rPr lang="en-US" dirty="0"/>
              <a:t> </a:t>
            </a:r>
            <a:r>
              <a:rPr lang="en-US" dirty="0" err="1"/>
              <a:t>brawddegau</a:t>
            </a:r>
            <a:r>
              <a:rPr lang="en-US" dirty="0"/>
              <a:t> </a:t>
            </a:r>
            <a:r>
              <a:rPr lang="en-US" dirty="0" err="1"/>
              <a:t>ar</a:t>
            </a:r>
            <a:r>
              <a:rPr lang="en-US" dirty="0"/>
              <a:t> y </a:t>
            </a:r>
            <a:r>
              <a:rPr lang="en-US" dirty="0" err="1"/>
              <a:t>papur</a:t>
            </a:r>
            <a:r>
              <a:rPr lang="en-US" dirty="0"/>
              <a:t>. </a:t>
            </a:r>
            <a:r>
              <a:rPr lang="en-US" dirty="0" err="1"/>
              <a:t>Bydd</a:t>
            </a:r>
            <a:r>
              <a:rPr lang="en-US" dirty="0"/>
              <a:t> y plant </a:t>
            </a:r>
            <a:r>
              <a:rPr lang="en-US" dirty="0" err="1"/>
              <a:t>yn</a:t>
            </a:r>
            <a:r>
              <a:rPr lang="en-US" dirty="0"/>
              <a:t> </a:t>
            </a:r>
            <a:r>
              <a:rPr lang="en-US" dirty="0" err="1"/>
              <a:t>gweithio</a:t>
            </a:r>
            <a:r>
              <a:rPr lang="en-US" dirty="0"/>
              <a:t> </a:t>
            </a:r>
            <a:r>
              <a:rPr lang="en-US" dirty="0" err="1"/>
              <a:t>mewn</a:t>
            </a:r>
            <a:r>
              <a:rPr lang="en-US" dirty="0"/>
              <a:t> </a:t>
            </a:r>
            <a:r>
              <a:rPr lang="en-US" dirty="0" err="1"/>
              <a:t>parau</a:t>
            </a:r>
            <a:r>
              <a:rPr lang="en-US" dirty="0"/>
              <a:t>. </a:t>
            </a:r>
            <a:r>
              <a:rPr lang="en-US" dirty="0" err="1"/>
              <a:t>Bydd</a:t>
            </a:r>
            <a:r>
              <a:rPr lang="en-US" dirty="0"/>
              <a:t> y plant </a:t>
            </a:r>
            <a:r>
              <a:rPr lang="en-US" dirty="0" err="1"/>
              <a:t>yn</a:t>
            </a:r>
            <a:r>
              <a:rPr lang="en-US" dirty="0"/>
              <a:t> </a:t>
            </a:r>
            <a:r>
              <a:rPr lang="en-US" dirty="0" err="1"/>
              <a:t>chwarae</a:t>
            </a:r>
            <a:r>
              <a:rPr lang="en-US" dirty="0"/>
              <a:t> craig, </a:t>
            </a:r>
            <a:r>
              <a:rPr lang="en-US" dirty="0" err="1"/>
              <a:t>papur</a:t>
            </a:r>
            <a:r>
              <a:rPr lang="en-US" dirty="0"/>
              <a:t>, </a:t>
            </a:r>
            <a:r>
              <a:rPr lang="en-US" dirty="0" err="1"/>
              <a:t>siswrn</a:t>
            </a:r>
            <a:r>
              <a:rPr lang="en-US" dirty="0"/>
              <a:t> </a:t>
            </a:r>
            <a:r>
              <a:rPr lang="en-US" dirty="0" err="1"/>
              <a:t>i</a:t>
            </a:r>
            <a:r>
              <a:rPr lang="en-US" dirty="0"/>
              <a:t> </a:t>
            </a:r>
            <a:r>
              <a:rPr lang="en-US" dirty="0" err="1"/>
              <a:t>benderfynu</a:t>
            </a:r>
            <a:r>
              <a:rPr lang="en-US" dirty="0"/>
              <a:t> </a:t>
            </a:r>
            <a:r>
              <a:rPr lang="en-US" dirty="0" err="1"/>
              <a:t>pwy</a:t>
            </a:r>
            <a:r>
              <a:rPr lang="en-US" dirty="0"/>
              <a:t> </a:t>
            </a:r>
            <a:r>
              <a:rPr lang="en-US" dirty="0" err="1"/>
              <a:t>sy’n</a:t>
            </a:r>
            <a:r>
              <a:rPr lang="en-US" dirty="0"/>
              <a:t> </a:t>
            </a:r>
            <a:r>
              <a:rPr lang="en-US" dirty="0" err="1"/>
              <a:t>dechrau</a:t>
            </a:r>
            <a:r>
              <a:rPr lang="en-US" dirty="0"/>
              <a:t>. </a:t>
            </a:r>
            <a:r>
              <a:rPr lang="en-US" dirty="0" err="1"/>
              <a:t>Bydd</a:t>
            </a:r>
            <a:r>
              <a:rPr lang="en-US" dirty="0"/>
              <a:t> y partner </a:t>
            </a:r>
            <a:r>
              <a:rPr lang="en-US" dirty="0" err="1"/>
              <a:t>yn</a:t>
            </a:r>
            <a:r>
              <a:rPr lang="en-US" dirty="0"/>
              <a:t> </a:t>
            </a:r>
            <a:r>
              <a:rPr lang="en-US" dirty="0" err="1"/>
              <a:t>dyfalu'r</a:t>
            </a:r>
            <a:r>
              <a:rPr lang="en-US" dirty="0"/>
              <a:t> </a:t>
            </a:r>
            <a:r>
              <a:rPr lang="en-US" dirty="0" err="1"/>
              <a:t>frawddeg</a:t>
            </a:r>
            <a:r>
              <a:rPr lang="en-US" dirty="0"/>
              <a:t>. </a:t>
            </a:r>
            <a:r>
              <a:rPr lang="en-US" dirty="0" err="1"/>
              <a:t>Os</a:t>
            </a:r>
            <a:r>
              <a:rPr lang="en-US" dirty="0"/>
              <a:t> </a:t>
            </a:r>
            <a:r>
              <a:rPr lang="en-US" dirty="0" err="1"/>
              <a:t>bydd</a:t>
            </a:r>
            <a:r>
              <a:rPr lang="en-US" dirty="0"/>
              <a:t> partner </a:t>
            </a:r>
            <a:r>
              <a:rPr lang="en-US" dirty="0" err="1"/>
              <a:t>yn</a:t>
            </a:r>
            <a:r>
              <a:rPr lang="en-US" dirty="0"/>
              <a:t> </a:t>
            </a:r>
            <a:r>
              <a:rPr lang="en-US" dirty="0" err="1"/>
              <a:t>gywir</a:t>
            </a:r>
            <a:r>
              <a:rPr lang="en-US" dirty="0"/>
              <a:t>, </a:t>
            </a:r>
            <a:r>
              <a:rPr lang="en-US" dirty="0" err="1"/>
              <a:t>bydd</a:t>
            </a:r>
            <a:r>
              <a:rPr lang="en-US" dirty="0"/>
              <a:t> partner </a:t>
            </a:r>
            <a:r>
              <a:rPr lang="en-US" dirty="0" err="1"/>
              <a:t>yn</a:t>
            </a:r>
            <a:r>
              <a:rPr lang="en-US" dirty="0"/>
              <a:t> </a:t>
            </a:r>
            <a:r>
              <a:rPr lang="en-US" dirty="0" err="1"/>
              <a:t>dwyn</a:t>
            </a:r>
            <a:r>
              <a:rPr lang="en-US" dirty="0"/>
              <a:t> y </a:t>
            </a:r>
            <a:r>
              <a:rPr lang="en-US" dirty="0" err="1"/>
              <a:t>frawddeg</a:t>
            </a:r>
            <a:r>
              <a:rPr lang="en-US" dirty="0"/>
              <a:t>. </a:t>
            </a:r>
            <a:r>
              <a:rPr lang="en-US" dirty="0" err="1"/>
              <a:t>Bydd</a:t>
            </a:r>
            <a:r>
              <a:rPr lang="en-US" dirty="0"/>
              <a:t> y plant </a:t>
            </a:r>
            <a:r>
              <a:rPr lang="en-US" dirty="0" err="1"/>
              <a:t>yn</a:t>
            </a:r>
            <a:r>
              <a:rPr lang="en-US" dirty="0"/>
              <a:t> </a:t>
            </a:r>
            <a:r>
              <a:rPr lang="en-US" dirty="0" err="1"/>
              <a:t>ailadrodd</a:t>
            </a:r>
            <a:r>
              <a:rPr lang="en-US" dirty="0"/>
              <a:t> </a:t>
            </a:r>
            <a:r>
              <a:rPr lang="en-US" dirty="0" err="1"/>
              <a:t>gyda</a:t>
            </a:r>
            <a:r>
              <a:rPr lang="en-US" dirty="0"/>
              <a:t> </a:t>
            </a:r>
            <a:r>
              <a:rPr lang="en-US" dirty="0" err="1"/>
              <a:t>phartner</a:t>
            </a:r>
            <a:r>
              <a:rPr lang="en-US" dirty="0"/>
              <a:t> </a:t>
            </a:r>
            <a:r>
              <a:rPr lang="en-US" dirty="0" err="1"/>
              <a:t>gwahanol</a:t>
            </a:r>
            <a:r>
              <a:rPr lang="en-US" dirty="0"/>
              <a:t> tan </a:t>
            </a:r>
            <a:r>
              <a:rPr lang="en-US" dirty="0" err="1"/>
              <a:t>fydd</a:t>
            </a:r>
            <a:r>
              <a:rPr lang="en-US" dirty="0"/>
              <a:t> </a:t>
            </a:r>
            <a:r>
              <a:rPr lang="en-US" dirty="0" err="1"/>
              <a:t>athro</a:t>
            </a:r>
            <a:r>
              <a:rPr lang="en-US" dirty="0"/>
              <a:t> </a:t>
            </a:r>
            <a:r>
              <a:rPr lang="en-US" dirty="0" err="1"/>
              <a:t>yn</a:t>
            </a:r>
            <a:r>
              <a:rPr lang="en-US" dirty="0"/>
              <a:t> </a:t>
            </a:r>
            <a:r>
              <a:rPr lang="en-US" dirty="0" err="1"/>
              <a:t>dweud</a:t>
            </a:r>
            <a:r>
              <a:rPr lang="en-US" dirty="0"/>
              <a:t> ‘</a:t>
            </a:r>
            <a:r>
              <a:rPr lang="en-US" dirty="0" err="1"/>
              <a:t>stopiwch</a:t>
            </a:r>
            <a:r>
              <a:rPr lang="en-US" dirty="0"/>
              <a:t>!’ Y person </a:t>
            </a:r>
            <a:r>
              <a:rPr lang="en-US" dirty="0" err="1"/>
              <a:t>sy</a:t>
            </a:r>
            <a:r>
              <a:rPr lang="en-US" dirty="0"/>
              <a:t> </a:t>
            </a:r>
            <a:r>
              <a:rPr lang="en-US" dirty="0" err="1"/>
              <a:t>gyda’r</a:t>
            </a:r>
            <a:r>
              <a:rPr lang="en-US" dirty="0"/>
              <a:t> </a:t>
            </a:r>
            <a:r>
              <a:rPr lang="en-US" dirty="0" err="1"/>
              <a:t>mwyaf</a:t>
            </a:r>
            <a:r>
              <a:rPr lang="en-US" dirty="0"/>
              <a:t> o </a:t>
            </a:r>
            <a:r>
              <a:rPr lang="en-US" dirty="0" err="1"/>
              <a:t>frawddegau</a:t>
            </a:r>
            <a:r>
              <a:rPr lang="en-US" dirty="0"/>
              <a:t> </a:t>
            </a:r>
            <a:r>
              <a:rPr lang="en-US" dirty="0" err="1"/>
              <a:t>sy’n</a:t>
            </a:r>
            <a:r>
              <a:rPr lang="en-US" dirty="0"/>
              <a:t> </a:t>
            </a:r>
            <a:r>
              <a:rPr lang="en-US" dirty="0" err="1"/>
              <a:t>ennill</a:t>
            </a:r>
            <a:r>
              <a:rPr lang="en-US" dirty="0"/>
              <a:t>.</a:t>
            </a:r>
            <a:endParaRPr lang="en-US" sz="2000" dirty="0"/>
          </a:p>
          <a:p>
            <a:pPr marL="108598" algn="just"/>
            <a:endParaRPr lang="en-US" sz="2000" dirty="0"/>
          </a:p>
          <a:p>
            <a:pPr marL="108598" algn="just"/>
            <a:r>
              <a:rPr lang="en-US" sz="2000" dirty="0" err="1"/>
              <a:t>Dylai’r</a:t>
            </a:r>
            <a:r>
              <a:rPr lang="en-US" sz="2000" dirty="0"/>
              <a:t> </a:t>
            </a:r>
            <a:r>
              <a:rPr lang="en-US" sz="2000" dirty="0" err="1"/>
              <a:t>athro</a:t>
            </a:r>
            <a:r>
              <a:rPr lang="en-US" sz="2000" dirty="0"/>
              <a:t> </a:t>
            </a:r>
            <a:r>
              <a:rPr lang="en-US" sz="2000" dirty="0" err="1"/>
              <a:t>neu’r</a:t>
            </a:r>
            <a:r>
              <a:rPr lang="en-US" sz="2000" dirty="0"/>
              <a:t> </a:t>
            </a:r>
            <a:r>
              <a:rPr lang="en-US" sz="2000" dirty="0" err="1"/>
              <a:t>athrawes</a:t>
            </a:r>
            <a:r>
              <a:rPr lang="en-US" sz="2000" dirty="0"/>
              <a:t> </a:t>
            </a:r>
            <a:r>
              <a:rPr lang="en-US" sz="2000" dirty="0" err="1"/>
              <a:t>yn</a:t>
            </a:r>
            <a:r>
              <a:rPr lang="en-US" sz="2000" dirty="0"/>
              <a:t> </a:t>
            </a:r>
            <a:r>
              <a:rPr lang="en-US" sz="2000" dirty="0" err="1"/>
              <a:t>chwarae'r</a:t>
            </a:r>
            <a:r>
              <a:rPr lang="en-US" sz="2000" dirty="0"/>
              <a:t> </a:t>
            </a:r>
            <a:r>
              <a:rPr lang="en-US" sz="2000" dirty="0" err="1"/>
              <a:t>ffeil</a:t>
            </a:r>
            <a:r>
              <a:rPr lang="en-US" sz="2000" dirty="0"/>
              <a:t> </a:t>
            </a:r>
            <a:r>
              <a:rPr lang="en-US" sz="2000" dirty="0" err="1"/>
              <a:t>sain</a:t>
            </a:r>
            <a:r>
              <a:rPr lang="en-US" sz="2000" dirty="0"/>
              <a:t> ac </a:t>
            </a:r>
            <a:r>
              <a:rPr lang="en-US" sz="2000" dirty="0" err="1"/>
              <a:t>wedyn</a:t>
            </a:r>
            <a:r>
              <a:rPr lang="en-US" sz="2000" dirty="0"/>
              <a:t> </a:t>
            </a:r>
            <a:r>
              <a:rPr lang="en-US" sz="2000" dirty="0" err="1"/>
              <a:t>bydd</a:t>
            </a:r>
            <a:r>
              <a:rPr lang="en-US" sz="2000" dirty="0"/>
              <a:t> y plant </a:t>
            </a:r>
            <a:r>
              <a:rPr lang="en-US" sz="2000" dirty="0" err="1"/>
              <a:t>yn</a:t>
            </a:r>
            <a:r>
              <a:rPr lang="en-US" sz="2000" dirty="0"/>
              <a:t> </a:t>
            </a:r>
            <a:r>
              <a:rPr lang="en-US" sz="2000" dirty="0" err="1"/>
              <a:t>ysgrifennu’r</a:t>
            </a:r>
            <a:r>
              <a:rPr lang="en-US" sz="2000" dirty="0"/>
              <a:t> </a:t>
            </a:r>
            <a:r>
              <a:rPr lang="en-US" sz="2000" dirty="0" err="1"/>
              <a:t>ar</a:t>
            </a:r>
            <a:r>
              <a:rPr lang="en-US" sz="2000" dirty="0"/>
              <a:t> y map </a:t>
            </a:r>
            <a:r>
              <a:rPr lang="en-US" sz="2000" dirty="0" err="1"/>
              <a:t>ble</a:t>
            </a:r>
            <a:r>
              <a:rPr lang="en-US" sz="2000" dirty="0"/>
              <a:t> </a:t>
            </a:r>
            <a:r>
              <a:rPr lang="en-US" sz="2000" dirty="0" err="1"/>
              <a:t>mae’r</a:t>
            </a:r>
            <a:r>
              <a:rPr lang="en-US" sz="2000" dirty="0"/>
              <a:t> ___?</a:t>
            </a:r>
          </a:p>
        </p:txBody>
      </p:sp>
    </p:spTree>
    <p:extLst>
      <p:ext uri="{BB962C8B-B14F-4D97-AF65-F5344CB8AC3E}">
        <p14:creationId xmlns:p14="http://schemas.microsoft.com/office/powerpoint/2010/main" val="4735202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FD701-AEB6-49A3-CB03-B3B0CF9CED88}"/>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25E6940-055D-B8F2-63A7-FAE193DAFB50}"/>
              </a:ext>
            </a:extLst>
          </p:cNvPr>
          <p:cNvGraphicFramePr>
            <a:graphicFrameLocks noGrp="1"/>
          </p:cNvGraphicFramePr>
          <p:nvPr>
            <p:extLst>
              <p:ext uri="{D42A27DB-BD31-4B8C-83A1-F6EECF244321}">
                <p14:modId xmlns:p14="http://schemas.microsoft.com/office/powerpoint/2010/main" val="2546842054"/>
              </p:ext>
            </p:extLst>
          </p:nvPr>
        </p:nvGraphicFramePr>
        <p:xfrm>
          <a:off x="271292" y="173736"/>
          <a:ext cx="8653251" cy="5269501"/>
        </p:xfrm>
        <a:graphic>
          <a:graphicData uri="http://schemas.openxmlformats.org/drawingml/2006/table">
            <a:tbl>
              <a:tblPr firstRow="1" firstCol="1" bandRow="1">
                <a:tableStyleId>{5C22544A-7EE6-4342-B048-85BDC9FD1C3A}</a:tableStyleId>
              </a:tblPr>
              <a:tblGrid>
                <a:gridCol w="925190">
                  <a:extLst>
                    <a:ext uri="{9D8B030D-6E8A-4147-A177-3AD203B41FA5}">
                      <a16:colId xmlns:a16="http://schemas.microsoft.com/office/drawing/2014/main" val="3600652311"/>
                    </a:ext>
                  </a:extLst>
                </a:gridCol>
                <a:gridCol w="2465248">
                  <a:extLst>
                    <a:ext uri="{9D8B030D-6E8A-4147-A177-3AD203B41FA5}">
                      <a16:colId xmlns:a16="http://schemas.microsoft.com/office/drawing/2014/main" val="2320386716"/>
                    </a:ext>
                  </a:extLst>
                </a:gridCol>
                <a:gridCol w="1383622">
                  <a:extLst>
                    <a:ext uri="{9D8B030D-6E8A-4147-A177-3AD203B41FA5}">
                      <a16:colId xmlns:a16="http://schemas.microsoft.com/office/drawing/2014/main" val="3303713300"/>
                    </a:ext>
                  </a:extLst>
                </a:gridCol>
                <a:gridCol w="3879191">
                  <a:extLst>
                    <a:ext uri="{9D8B030D-6E8A-4147-A177-3AD203B41FA5}">
                      <a16:colId xmlns:a16="http://schemas.microsoft.com/office/drawing/2014/main" val="3147558417"/>
                    </a:ext>
                  </a:extLst>
                </a:gridCol>
              </a:tblGrid>
              <a:tr h="329184">
                <a:tc gridSpan="4">
                  <a:txBody>
                    <a:bodyPr/>
                    <a:lstStyle/>
                    <a:p>
                      <a:pPr algn="ctr">
                        <a:lnSpc>
                          <a:spcPct val="115000"/>
                        </a:lnSpc>
                        <a:spcAft>
                          <a:spcPts val="800"/>
                        </a:spcAft>
                        <a:buNone/>
                      </a:pPr>
                      <a:r>
                        <a:rPr lang="en-GB" sz="1400" b="0" i="0" kern="1200" dirty="0">
                          <a:solidFill>
                            <a:schemeClr val="tx1"/>
                          </a:solidFill>
                          <a:effectLst/>
                          <a:latin typeface="Comic Sans MS" panose="030F0902030302020204" pitchFamily="66" charset="0"/>
                          <a:ea typeface="+mn-ea"/>
                          <a:cs typeface="+mn-cs"/>
                        </a:rPr>
                        <a:t> Yr </a:t>
                      </a:r>
                      <a:r>
                        <a:rPr lang="en-GB" sz="1400" b="0" i="0" kern="1200" dirty="0" err="1">
                          <a:solidFill>
                            <a:schemeClr val="tx1"/>
                          </a:solidFill>
                          <a:effectLst/>
                          <a:latin typeface="Comic Sans MS" panose="030F0902030302020204" pitchFamily="66" charset="0"/>
                          <a:ea typeface="+mn-ea"/>
                          <a:cs typeface="+mn-cs"/>
                        </a:rPr>
                        <a:t>Adeiladwr</a:t>
                      </a:r>
                      <a:endParaRPr lang="en-GB" sz="11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tc hMerge="1">
                  <a:txBody>
                    <a:bodyPr/>
                    <a:lstStyle/>
                    <a:p>
                      <a:endParaRPr lang="en-US"/>
                    </a:p>
                  </a:txBody>
                  <a:tcPr/>
                </a:tc>
                <a:extLst>
                  <a:ext uri="{0D108BD9-81ED-4DB2-BD59-A6C34878D82A}">
                    <a16:rowId xmlns:a16="http://schemas.microsoft.com/office/drawing/2014/main" val="2732741170"/>
                  </a:ext>
                </a:extLst>
              </a:tr>
              <a:tr h="827754">
                <a:tc gridSpan="4">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u="none" kern="100" dirty="0">
                          <a:solidFill>
                            <a:schemeClr val="tx1"/>
                          </a:solidFill>
                          <a:effectLst/>
                          <a:latin typeface="Comic Sans MS" panose="030F0902030302020204" pitchFamily="66" charset="0"/>
                        </a:rPr>
                        <a:t>Ble </a:t>
                      </a:r>
                      <a:r>
                        <a:rPr lang="en-GB" sz="1400" u="none" kern="100" dirty="0" err="1">
                          <a:solidFill>
                            <a:schemeClr val="tx1"/>
                          </a:solidFill>
                          <a:effectLst/>
                          <a:latin typeface="Comic Sans MS" panose="030F0902030302020204" pitchFamily="66" charset="0"/>
                        </a:rPr>
                        <a:t>mae’r</a:t>
                      </a:r>
                      <a:r>
                        <a:rPr lang="en-GB" sz="1400" u="none" kern="100" dirty="0">
                          <a:solidFill>
                            <a:schemeClr val="tx1"/>
                          </a:solidFill>
                          <a:effectLst/>
                          <a:latin typeface="Comic Sans MS" panose="030F0902030302020204" pitchFamily="66" charset="0"/>
                        </a:rPr>
                        <a:t> </a:t>
                      </a:r>
                      <a:r>
                        <a:rPr lang="en-GB" sz="1400" u="sng" kern="100" dirty="0" err="1">
                          <a:solidFill>
                            <a:schemeClr val="tx1"/>
                          </a:solidFill>
                          <a:effectLst/>
                          <a:latin typeface="Comic Sans MS" panose="030F0902030302020204" pitchFamily="66" charset="0"/>
                        </a:rPr>
                        <a:t>caffi</a:t>
                      </a:r>
                      <a:r>
                        <a:rPr lang="en-GB" sz="1400" u="sng" kern="100" dirty="0">
                          <a:solidFill>
                            <a:schemeClr val="tx1"/>
                          </a:solidFill>
                          <a:effectLst/>
                          <a:latin typeface="Comic Sans MS" panose="030F0902030302020204" pitchFamily="66" charset="0"/>
                        </a:rPr>
                        <a:t>?</a:t>
                      </a:r>
                      <a:endParaRPr lang="en-GB" sz="14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810925440"/>
                  </a:ext>
                </a:extLst>
              </a:tr>
              <a:tr h="4112563">
                <a:tc>
                  <a:txBody>
                    <a:bodyPr/>
                    <a:lstStyle/>
                    <a:p>
                      <a:pPr algn="l">
                        <a:lnSpc>
                          <a:spcPct val="115000"/>
                        </a:lnSpc>
                        <a:spcAft>
                          <a:spcPts val="800"/>
                        </a:spcAft>
                        <a:buNone/>
                      </a:pPr>
                      <a:r>
                        <a:rPr lang="en-GB" sz="1600" b="0" kern="100">
                          <a:solidFill>
                            <a:schemeClr val="tx1"/>
                          </a:solidFill>
                          <a:effectLst/>
                          <a:latin typeface="Comic Sans MS" panose="030F0902030302020204" pitchFamily="66" charset="0"/>
                        </a:rPr>
                        <a:t> </a:t>
                      </a:r>
                    </a:p>
                    <a:p>
                      <a:pPr algn="l">
                        <a:lnSpc>
                          <a:spcPct val="115000"/>
                        </a:lnSpc>
                        <a:spcAft>
                          <a:spcPts val="800"/>
                        </a:spcAft>
                        <a:buNone/>
                      </a:pPr>
                      <a:r>
                        <a:rPr lang="en-GB" sz="1600" b="0" kern="100">
                          <a:solidFill>
                            <a:schemeClr val="tx1"/>
                          </a:solidFill>
                          <a:effectLst/>
                          <a:latin typeface="Comic Sans MS" panose="030F0902030302020204" pitchFamily="66" charset="0"/>
                        </a:rPr>
                        <a:t> </a:t>
                      </a:r>
                      <a:r>
                        <a:rPr lang="en-GB" sz="1600" b="0" kern="100" err="1">
                          <a:solidFill>
                            <a:schemeClr val="tx1"/>
                          </a:solidFill>
                          <a:effectLst/>
                          <a:latin typeface="Comic Sans MS" panose="030F0902030302020204" pitchFamily="66" charset="0"/>
                        </a:rPr>
                        <a:t>Mae’r</a:t>
                      </a:r>
                      <a:endParaRPr lang="en-GB" sz="1600" b="0" kern="100">
                        <a:solidFill>
                          <a:schemeClr val="tx1"/>
                        </a:solidFill>
                        <a:effectLst/>
                        <a:latin typeface="Comic Sans MS" panose="030F0902030302020204" pitchFamily="66" charset="0"/>
                      </a:endParaRPr>
                    </a:p>
                    <a:p>
                      <a:pPr algn="l">
                        <a:lnSpc>
                          <a:spcPct val="115000"/>
                        </a:lnSpc>
                        <a:spcAft>
                          <a:spcPts val="800"/>
                        </a:spcAft>
                        <a:buNone/>
                      </a:pPr>
                      <a:r>
                        <a:rPr lang="en-GB" sz="1600" b="0" kern="100">
                          <a:solidFill>
                            <a:schemeClr val="tx1"/>
                          </a:solidFill>
                          <a:effectLst/>
                          <a:latin typeface="Comic Sans MS" panose="030F0902030302020204" pitchFamily="66" charset="0"/>
                        </a:rPr>
                        <a:t> </a:t>
                      </a:r>
                      <a:endParaRPr lang="en-GB" sz="1600" b="0" kern="10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dirty="0" err="1">
                          <a:solidFill>
                            <a:schemeClr val="tx1"/>
                          </a:solidFill>
                          <a:latin typeface="Comic Sans MS" panose="030F0902030302020204" pitchFamily="66" charset="0"/>
                          <a:ea typeface="Bryndan Write"/>
                          <a:cs typeface="Bryndan Write"/>
                          <a:sym typeface="Bryndan Write"/>
                        </a:rPr>
                        <a:t>caffi</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chemeClr val="tx1"/>
                          </a:solidFill>
                          <a:latin typeface="Comic Sans MS" panose="030F0902030302020204" pitchFamily="66" charset="0"/>
                          <a:ea typeface="Bryndan Write"/>
                          <a:cs typeface="Bryndan Write"/>
                          <a:sym typeface="Bryndan Write"/>
                        </a:rPr>
                        <a:t>gorsaf</a:t>
                      </a:r>
                      <a:r>
                        <a:rPr lang="en-US" sz="1600" dirty="0">
                          <a:solidFill>
                            <a:schemeClr val="tx1"/>
                          </a:solidFill>
                          <a:latin typeface="Comic Sans MS" panose="030F0902030302020204" pitchFamily="66" charset="0"/>
                          <a:ea typeface="Bryndan Write"/>
                          <a:cs typeface="Bryndan Write"/>
                          <a:sym typeface="Bryndan Write"/>
                        </a:rPr>
                        <a:t> </a:t>
                      </a:r>
                      <a:r>
                        <a:rPr lang="en-US" sz="1600" dirty="0" err="1">
                          <a:solidFill>
                            <a:schemeClr val="tx1"/>
                          </a:solidFill>
                          <a:latin typeface="Comic Sans MS" panose="030F0902030302020204" pitchFamily="66" charset="0"/>
                          <a:ea typeface="Bryndan Write"/>
                          <a:cs typeface="Bryndan Write"/>
                          <a:sym typeface="Bryndan Write"/>
                        </a:rPr>
                        <a:t>heddlu</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chemeClr val="tx1"/>
                          </a:solidFill>
                          <a:latin typeface="Comic Sans MS" panose="030F0902030302020204" pitchFamily="66" charset="0"/>
                          <a:ea typeface="Bryndan Write"/>
                          <a:cs typeface="Bryndan Write"/>
                          <a:sym typeface="Bryndan Write"/>
                        </a:rPr>
                        <a:t>gwesty</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chemeClr val="tx1"/>
                          </a:solidFill>
                          <a:latin typeface="Comic Sans MS" panose="030F0902030302020204" pitchFamily="66" charset="0"/>
                          <a:ea typeface="Bryndan Write"/>
                          <a:cs typeface="Bryndan Write"/>
                          <a:sym typeface="Bryndan Write"/>
                        </a:rPr>
                        <a:t>llyfrygell</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chemeClr val="tx1"/>
                          </a:solidFill>
                          <a:latin typeface="Comic Sans MS" panose="030F0902030302020204" pitchFamily="66" charset="0"/>
                          <a:ea typeface="Bryndan Write"/>
                          <a:cs typeface="Bryndan Write"/>
                          <a:sym typeface="Bryndan Write"/>
                        </a:rPr>
                        <a:t>siop</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chemeClr val="tx1"/>
                          </a:solidFill>
                          <a:latin typeface="Comic Sans MS" panose="030F0902030302020204" pitchFamily="66" charset="0"/>
                          <a:ea typeface="Bryndan Write"/>
                          <a:cs typeface="Bryndan Write"/>
                          <a:sym typeface="Bryndan Write"/>
                        </a:rPr>
                        <a:t>sinema</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chemeClr val="tx1"/>
                          </a:solidFill>
                          <a:latin typeface="Comic Sans MS" panose="030F0902030302020204" pitchFamily="66" charset="0"/>
                          <a:ea typeface="Bryndan Write"/>
                          <a:cs typeface="Bryndan Write"/>
                          <a:sym typeface="Bryndan Write"/>
                        </a:rPr>
                        <a:t>ysgol</a:t>
                      </a:r>
                      <a:endParaRPr lang="en-US" sz="16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b="0" dirty="0">
                          <a:latin typeface="Comic Sans MS" panose="030F0902030302020204" pitchFamily="66" charset="0"/>
                        </a:rPr>
                        <a:t>o </a:t>
                      </a:r>
                      <a:r>
                        <a:rPr lang="en-US" sz="1600" b="0" dirty="0" err="1">
                          <a:latin typeface="Comic Sans MS" panose="030F0902030302020204" pitchFamily="66" charset="0"/>
                        </a:rPr>
                        <a:t>flaen</a:t>
                      </a:r>
                      <a:endParaRPr lang="en-US" sz="1600" b="0" dirty="0">
                        <a:latin typeface="Comic Sans MS" panose="030F0902030302020204" pitchFamily="66" charset="0"/>
                      </a:endParaRPr>
                    </a:p>
                    <a:p>
                      <a:r>
                        <a:rPr lang="en-US" sz="1600" b="0" dirty="0" err="1">
                          <a:latin typeface="Comic Sans MS" panose="030F0902030302020204" pitchFamily="66" charset="0"/>
                        </a:rPr>
                        <a:t>tu</a:t>
                      </a:r>
                      <a:r>
                        <a:rPr lang="en-US" sz="1600" b="0" dirty="0">
                          <a:latin typeface="Comic Sans MS" panose="030F0902030302020204" pitchFamily="66" charset="0"/>
                        </a:rPr>
                        <a:t> </a:t>
                      </a:r>
                      <a:r>
                        <a:rPr lang="en-US" sz="1600" b="0" dirty="0" err="1">
                          <a:latin typeface="Comic Sans MS" panose="030F0902030302020204" pitchFamily="66" charset="0"/>
                        </a:rPr>
                        <a:t>ôl</a:t>
                      </a:r>
                      <a:r>
                        <a:rPr lang="en-US" sz="1600" b="0" dirty="0">
                          <a:latin typeface="Comic Sans MS" panose="030F0902030302020204" pitchFamily="66" charset="0"/>
                        </a:rPr>
                        <a:t> </a:t>
                      </a:r>
                      <a:r>
                        <a:rPr lang="en-US" sz="1600" b="0" dirty="0" err="1">
                          <a:latin typeface="Comic Sans MS" panose="030F0902030302020204" pitchFamily="66" charset="0"/>
                        </a:rPr>
                        <a:t>i’r</a:t>
                      </a:r>
                      <a:endParaRPr lang="en-US" sz="1600" b="0" dirty="0">
                        <a:latin typeface="Comic Sans MS" panose="030F0902030302020204" pitchFamily="66" charset="0"/>
                      </a:endParaRPr>
                    </a:p>
                    <a:p>
                      <a:r>
                        <a:rPr lang="en-US" sz="1600" b="0" dirty="0" err="1">
                          <a:latin typeface="Comic Sans MS" panose="030F0902030302020204" pitchFamily="66" charset="0"/>
                        </a:rPr>
                        <a:t>ar</a:t>
                      </a:r>
                      <a:endParaRPr lang="en-US" sz="1600" b="0" dirty="0">
                        <a:latin typeface="Comic Sans MS" panose="030F0902030302020204" pitchFamily="66" charset="0"/>
                      </a:endParaRPr>
                    </a:p>
                    <a:p>
                      <a:r>
                        <a:rPr lang="en-US" sz="1600" b="0" dirty="0" err="1">
                          <a:latin typeface="Comic Sans MS" panose="030F0902030302020204" pitchFamily="66" charset="0"/>
                        </a:rPr>
                        <a:t>wrth</a:t>
                      </a:r>
                      <a:r>
                        <a:rPr lang="en-US" sz="1600" b="0" dirty="0">
                          <a:latin typeface="Comic Sans MS" panose="030F0902030302020204" pitchFamily="66" charset="0"/>
                        </a:rPr>
                        <a:t> </a:t>
                      </a:r>
                      <a:r>
                        <a:rPr lang="en-US" sz="1600" b="0" dirty="0" err="1">
                          <a:latin typeface="Comic Sans MS" panose="030F0902030302020204" pitchFamily="66" charset="0"/>
                        </a:rPr>
                        <a:t>ochr</a:t>
                      </a:r>
                      <a:endParaRPr lang="en-US" sz="1600" b="0" dirty="0">
                        <a:latin typeface="Comic Sans MS" panose="030F0902030302020204" pitchFamily="66" charset="0"/>
                      </a:endParaRPr>
                    </a:p>
                    <a:p>
                      <a:r>
                        <a:rPr lang="en-US" sz="1600" b="0" dirty="0" err="1">
                          <a:latin typeface="Comic Sans MS" panose="030F0902030302020204" pitchFamily="66" charset="0"/>
                        </a:rPr>
                        <a:t>rhwng</a:t>
                      </a:r>
                      <a:endParaRPr lang="en-US" sz="1600" b="0" dirty="0">
                        <a:latin typeface="Comic Sans MS" panose="030F0902030302020204" pitchFamily="66" charset="0"/>
                      </a:endParaRPr>
                    </a:p>
                    <a:p>
                      <a:r>
                        <a:rPr lang="en-US" sz="1600" b="0" dirty="0">
                          <a:latin typeface="Comic Sans MS" panose="030F0902030302020204" pitchFamily="66" charset="0"/>
                        </a:rPr>
                        <a:t>o dan</a:t>
                      </a:r>
                    </a:p>
                    <a:p>
                      <a:r>
                        <a:rPr lang="en-US" sz="1600" b="0" dirty="0" err="1">
                          <a:latin typeface="Comic Sans MS" panose="030F0902030302020204" pitchFamily="66" charset="0"/>
                        </a:rPr>
                        <a:t>yn</a:t>
                      </a:r>
                      <a:endParaRPr lang="en-US" sz="1600" b="0" dirty="0">
                        <a:latin typeface="Comic Sans MS" panose="030F0902030302020204" pitchFamily="66" charset="0"/>
                      </a:endParaRPr>
                    </a:p>
                    <a:p>
                      <a:r>
                        <a:rPr lang="en-US" sz="1600" b="0" dirty="0" err="1">
                          <a:latin typeface="Comic Sans MS" panose="030F0902030302020204" pitchFamily="66" charset="0"/>
                        </a:rPr>
                        <a:t>gyferbyn</a:t>
                      </a:r>
                      <a:r>
                        <a:rPr lang="en-US" sz="1600" b="0" dirty="0">
                          <a:latin typeface="Comic Sans MS" panose="030F0902030302020204" pitchFamily="66" charset="0"/>
                        </a:rPr>
                        <a:t> a</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dirty="0">
                          <a:solidFill>
                            <a:schemeClr val="tx1"/>
                          </a:solidFill>
                          <a:latin typeface="Comic Sans MS" panose="030F0902030302020204" pitchFamily="66" charset="0"/>
                          <a:ea typeface="Bryndan Write"/>
                          <a:cs typeface="Bryndan Write"/>
                          <a:sym typeface="Bryndan Write"/>
                        </a:rPr>
                        <a:t>yr </a:t>
                      </a:r>
                      <a:r>
                        <a:rPr lang="en-US" sz="1600" dirty="0" err="1">
                          <a:solidFill>
                            <a:schemeClr val="tx1"/>
                          </a:solidFill>
                          <a:latin typeface="Comic Sans MS" panose="030F0902030302020204" pitchFamily="66" charset="0"/>
                          <a:ea typeface="Bryndan Write"/>
                          <a:cs typeface="Bryndan Write"/>
                          <a:sym typeface="Bryndan Write"/>
                        </a:rPr>
                        <a:t>amgueddfa</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a:solidFill>
                            <a:schemeClr val="tx1"/>
                          </a:solidFill>
                          <a:latin typeface="Comic Sans MS" panose="030F0902030302020204" pitchFamily="66" charset="0"/>
                          <a:ea typeface="Bryndan Write"/>
                          <a:cs typeface="Bryndan Write"/>
                          <a:sym typeface="Bryndan Write"/>
                        </a:rPr>
                        <a:t>y </a:t>
                      </a:r>
                      <a:r>
                        <a:rPr lang="en-US" sz="1600" dirty="0" err="1">
                          <a:solidFill>
                            <a:schemeClr val="tx1"/>
                          </a:solidFill>
                          <a:latin typeface="Comic Sans MS" panose="030F0902030302020204" pitchFamily="66" charset="0"/>
                          <a:ea typeface="Bryndan Write"/>
                          <a:cs typeface="Bryndan Write"/>
                          <a:sym typeface="Bryndan Write"/>
                        </a:rPr>
                        <a:t>caffi</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a:solidFill>
                            <a:schemeClr val="tx1"/>
                          </a:solidFill>
                          <a:latin typeface="Comic Sans MS" panose="030F0902030302020204" pitchFamily="66" charset="0"/>
                          <a:ea typeface="Bryndan Write"/>
                          <a:cs typeface="Bryndan Write"/>
                          <a:sym typeface="Bryndan Write"/>
                        </a:rPr>
                        <a:t>y </a:t>
                      </a:r>
                      <a:r>
                        <a:rPr lang="en-US" sz="1600" dirty="0" err="1">
                          <a:solidFill>
                            <a:schemeClr val="tx1"/>
                          </a:solidFill>
                          <a:latin typeface="Comic Sans MS" panose="030F0902030302020204" pitchFamily="66" charset="0"/>
                          <a:ea typeface="Bryndan Write"/>
                          <a:cs typeface="Bryndan Write"/>
                          <a:sym typeface="Bryndan Write"/>
                        </a:rPr>
                        <a:t>gorsaf</a:t>
                      </a:r>
                      <a:r>
                        <a:rPr lang="en-US" sz="1600" dirty="0">
                          <a:solidFill>
                            <a:schemeClr val="tx1"/>
                          </a:solidFill>
                          <a:latin typeface="Comic Sans MS" panose="030F0902030302020204" pitchFamily="66" charset="0"/>
                          <a:ea typeface="Bryndan Write"/>
                          <a:cs typeface="Bryndan Write"/>
                          <a:sym typeface="Bryndan Write"/>
                        </a:rPr>
                        <a:t> </a:t>
                      </a:r>
                      <a:r>
                        <a:rPr lang="en-US" sz="1600" dirty="0" err="1">
                          <a:solidFill>
                            <a:schemeClr val="tx1"/>
                          </a:solidFill>
                          <a:latin typeface="Comic Sans MS" panose="030F0902030302020204" pitchFamily="66" charset="0"/>
                          <a:ea typeface="Bryndan Write"/>
                          <a:cs typeface="Bryndan Write"/>
                          <a:sym typeface="Bryndan Write"/>
                        </a:rPr>
                        <a:t>heddlu</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a:solidFill>
                            <a:schemeClr val="tx1"/>
                          </a:solidFill>
                          <a:latin typeface="Comic Sans MS" panose="030F0902030302020204" pitchFamily="66" charset="0"/>
                          <a:ea typeface="Bryndan Write"/>
                          <a:cs typeface="Bryndan Write"/>
                          <a:sym typeface="Bryndan Write"/>
                        </a:rPr>
                        <a:t>y </a:t>
                      </a:r>
                      <a:r>
                        <a:rPr lang="en-US" sz="1600" dirty="0" err="1">
                          <a:solidFill>
                            <a:schemeClr val="tx1"/>
                          </a:solidFill>
                          <a:latin typeface="Comic Sans MS" panose="030F0902030302020204" pitchFamily="66" charset="0"/>
                          <a:ea typeface="Bryndan Write"/>
                          <a:cs typeface="Bryndan Write"/>
                          <a:sym typeface="Bryndan Write"/>
                        </a:rPr>
                        <a:t>gwesty</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a:solidFill>
                            <a:schemeClr val="tx1"/>
                          </a:solidFill>
                          <a:latin typeface="Comic Sans MS" panose="030F0902030302020204" pitchFamily="66" charset="0"/>
                          <a:ea typeface="Bryndan Write"/>
                          <a:cs typeface="Bryndan Write"/>
                          <a:sym typeface="Bryndan Write"/>
                        </a:rPr>
                        <a:t>y </a:t>
                      </a:r>
                      <a:r>
                        <a:rPr lang="en-US" sz="1600" dirty="0" err="1">
                          <a:solidFill>
                            <a:schemeClr val="tx1"/>
                          </a:solidFill>
                          <a:latin typeface="Comic Sans MS" panose="030F0902030302020204" pitchFamily="66" charset="0"/>
                          <a:ea typeface="Bryndan Write"/>
                          <a:cs typeface="Bryndan Write"/>
                          <a:sym typeface="Bryndan Write"/>
                        </a:rPr>
                        <a:t>llyfrygell</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a:solidFill>
                            <a:schemeClr val="tx1"/>
                          </a:solidFill>
                          <a:latin typeface="Comic Sans MS" panose="030F0902030302020204" pitchFamily="66" charset="0"/>
                          <a:ea typeface="Bryndan Write"/>
                          <a:cs typeface="Bryndan Write"/>
                          <a:sym typeface="Bryndan Write"/>
                        </a:rPr>
                        <a:t>y </a:t>
                      </a:r>
                      <a:r>
                        <a:rPr lang="en-US" sz="1600" dirty="0" err="1">
                          <a:solidFill>
                            <a:schemeClr val="tx1"/>
                          </a:solidFill>
                          <a:latin typeface="Comic Sans MS" panose="030F0902030302020204" pitchFamily="66" charset="0"/>
                          <a:ea typeface="Bryndan Write"/>
                          <a:cs typeface="Bryndan Write"/>
                          <a:sym typeface="Bryndan Write"/>
                        </a:rPr>
                        <a:t>siop</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a:solidFill>
                            <a:schemeClr val="tx1"/>
                          </a:solidFill>
                          <a:latin typeface="Comic Sans MS" panose="030F0902030302020204" pitchFamily="66" charset="0"/>
                          <a:ea typeface="Bryndan Write"/>
                          <a:cs typeface="Bryndan Write"/>
                          <a:sym typeface="Bryndan Write"/>
                        </a:rPr>
                        <a:t>y </a:t>
                      </a:r>
                      <a:r>
                        <a:rPr lang="en-US" sz="1600" dirty="0" err="1">
                          <a:solidFill>
                            <a:schemeClr val="tx1"/>
                          </a:solidFill>
                          <a:latin typeface="Comic Sans MS" panose="030F0902030302020204" pitchFamily="66" charset="0"/>
                          <a:ea typeface="Bryndan Write"/>
                          <a:cs typeface="Bryndan Write"/>
                          <a:sym typeface="Bryndan Write"/>
                        </a:rPr>
                        <a:t>sinema</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a:solidFill>
                            <a:schemeClr val="tx1"/>
                          </a:solidFill>
                          <a:latin typeface="Comic Sans MS" panose="030F0902030302020204" pitchFamily="66" charset="0"/>
                          <a:ea typeface="Bryndan Write"/>
                          <a:cs typeface="Bryndan Write"/>
                          <a:sym typeface="Bryndan Write"/>
                        </a:rPr>
                        <a:t>yr </a:t>
                      </a:r>
                      <a:r>
                        <a:rPr lang="en-US" sz="1600" dirty="0" err="1">
                          <a:solidFill>
                            <a:schemeClr val="tx1"/>
                          </a:solidFill>
                          <a:latin typeface="Comic Sans MS" panose="030F0902030302020204" pitchFamily="66" charset="0"/>
                          <a:ea typeface="Bryndan Write"/>
                          <a:cs typeface="Bryndan Write"/>
                          <a:sym typeface="Bryndan Write"/>
                        </a:rPr>
                        <a:t>ysgol</a:t>
                      </a:r>
                      <a:endParaRPr lang="en-US" sz="16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54630151"/>
                  </a:ext>
                </a:extLst>
              </a:tr>
            </a:tbl>
          </a:graphicData>
        </a:graphic>
      </p:graphicFrame>
    </p:spTree>
    <p:extLst>
      <p:ext uri="{BB962C8B-B14F-4D97-AF65-F5344CB8AC3E}">
        <p14:creationId xmlns:p14="http://schemas.microsoft.com/office/powerpoint/2010/main" val="41530333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A64A8D-2EBC-EB2D-A264-C67BCAA74F0F}"/>
            </a:ext>
          </a:extLst>
        </p:cNvPr>
        <p:cNvGrpSpPr/>
        <p:nvPr/>
      </p:nvGrpSpPr>
      <p:grpSpPr>
        <a:xfrm>
          <a:off x="0" y="0"/>
          <a:ext cx="0" cy="0"/>
          <a:chOff x="0" y="0"/>
          <a:chExt cx="0" cy="0"/>
        </a:xfrm>
      </p:grpSpPr>
      <p:grpSp>
        <p:nvGrpSpPr>
          <p:cNvPr id="19" name="Group 18">
            <a:extLst>
              <a:ext uri="{FF2B5EF4-FFF2-40B4-BE49-F238E27FC236}">
                <a16:creationId xmlns:a16="http://schemas.microsoft.com/office/drawing/2014/main" id="{A7538114-3EA6-FD93-759D-D67A6A1FD99A}"/>
              </a:ext>
            </a:extLst>
          </p:cNvPr>
          <p:cNvGrpSpPr/>
          <p:nvPr/>
        </p:nvGrpSpPr>
        <p:grpSpPr>
          <a:xfrm>
            <a:off x="788169" y="142388"/>
            <a:ext cx="2262517" cy="3043978"/>
            <a:chOff x="0" y="0"/>
            <a:chExt cx="968838" cy="1303469"/>
          </a:xfrm>
        </p:grpSpPr>
        <p:sp>
          <p:nvSpPr>
            <p:cNvPr id="20" name="Freeform 19">
              <a:extLst>
                <a:ext uri="{FF2B5EF4-FFF2-40B4-BE49-F238E27FC236}">
                  <a16:creationId xmlns:a16="http://schemas.microsoft.com/office/drawing/2014/main" id="{875C5BD9-7C92-A43D-9CBB-8EAAA5DB2D2F}"/>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21" name="TextBox 20">
              <a:extLst>
                <a:ext uri="{FF2B5EF4-FFF2-40B4-BE49-F238E27FC236}">
                  <a16:creationId xmlns:a16="http://schemas.microsoft.com/office/drawing/2014/main" id="{CB3A5E96-68E5-926E-7802-A5932C296C56}"/>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22" name="Freeform 21">
            <a:extLst>
              <a:ext uri="{FF2B5EF4-FFF2-40B4-BE49-F238E27FC236}">
                <a16:creationId xmlns:a16="http://schemas.microsoft.com/office/drawing/2014/main" id="{584BB383-1F39-BAC6-FA53-17E29BC41D5E}"/>
              </a:ext>
            </a:extLst>
          </p:cNvPr>
          <p:cNvSpPr/>
          <p:nvPr/>
        </p:nvSpPr>
        <p:spPr>
          <a:xfrm>
            <a:off x="751301" y="142388"/>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4" name="TextBox 46">
            <a:extLst>
              <a:ext uri="{FF2B5EF4-FFF2-40B4-BE49-F238E27FC236}">
                <a16:creationId xmlns:a16="http://schemas.microsoft.com/office/drawing/2014/main" id="{C0B2D46B-BB82-6594-981C-79DE56A7F9DF}"/>
              </a:ext>
            </a:extLst>
          </p:cNvPr>
          <p:cNvSpPr txBox="1"/>
          <p:nvPr/>
        </p:nvSpPr>
        <p:spPr>
          <a:xfrm>
            <a:off x="882987" y="2287177"/>
            <a:ext cx="2074581" cy="288541"/>
          </a:xfrm>
          <a:prstGeom prst="rect">
            <a:avLst/>
          </a:prstGeom>
        </p:spPr>
        <p:txBody>
          <a:bodyPr lIns="0" tIns="0" rIns="0" bIns="0" rtlCol="0" anchor="t">
            <a:spAutoFit/>
          </a:bodyPr>
          <a:lstStyle/>
          <a:p>
            <a:pPr algn="ctr">
              <a:lnSpc>
                <a:spcPts val="2385"/>
              </a:lnSpc>
            </a:pPr>
            <a:r>
              <a:rPr lang="en-US" b="1" dirty="0" err="1">
                <a:solidFill>
                  <a:schemeClr val="accent5">
                    <a:lumMod val="60000"/>
                    <a:lumOff val="40000"/>
                  </a:schemeClr>
                </a:solidFill>
                <a:latin typeface="Comic Sans MS" panose="030F0902030302020204" pitchFamily="66" charset="0"/>
                <a:ea typeface="Canva Sans Bold"/>
                <a:cs typeface="Canva Sans Bold"/>
                <a:sym typeface="Canva Sans Bold"/>
              </a:rPr>
              <a:t>ysgol</a:t>
            </a:r>
            <a:endParaRPr lang="en-US" b="1" dirty="0">
              <a:solidFill>
                <a:schemeClr val="accent5">
                  <a:lumMod val="60000"/>
                  <a:lumOff val="40000"/>
                </a:schemeClr>
              </a:solidFill>
              <a:latin typeface="Comic Sans MS" panose="030F0902030302020204" pitchFamily="66" charset="0"/>
              <a:ea typeface="Canva Sans Bold"/>
              <a:cs typeface="Canva Sans Bold"/>
              <a:sym typeface="Canva Sans Bold"/>
            </a:endParaRPr>
          </a:p>
        </p:txBody>
      </p:sp>
      <p:grpSp>
        <p:nvGrpSpPr>
          <p:cNvPr id="49" name="Group 14">
            <a:extLst>
              <a:ext uri="{FF2B5EF4-FFF2-40B4-BE49-F238E27FC236}">
                <a16:creationId xmlns:a16="http://schemas.microsoft.com/office/drawing/2014/main" id="{CAFD0F7B-FFF5-41B2-3F60-589C807F8E66}"/>
              </a:ext>
            </a:extLst>
          </p:cNvPr>
          <p:cNvGrpSpPr/>
          <p:nvPr/>
        </p:nvGrpSpPr>
        <p:grpSpPr>
          <a:xfrm>
            <a:off x="3404248" y="142388"/>
            <a:ext cx="2262517" cy="3043978"/>
            <a:chOff x="0" y="0"/>
            <a:chExt cx="968838" cy="1303469"/>
          </a:xfrm>
        </p:grpSpPr>
        <p:sp>
          <p:nvSpPr>
            <p:cNvPr id="50" name="Freeform 15">
              <a:extLst>
                <a:ext uri="{FF2B5EF4-FFF2-40B4-BE49-F238E27FC236}">
                  <a16:creationId xmlns:a16="http://schemas.microsoft.com/office/drawing/2014/main" id="{87C14D03-74D7-A472-4103-01B25F281F04}"/>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51" name="TextBox 16">
              <a:extLst>
                <a:ext uri="{FF2B5EF4-FFF2-40B4-BE49-F238E27FC236}">
                  <a16:creationId xmlns:a16="http://schemas.microsoft.com/office/drawing/2014/main" id="{C2656B8E-C4F0-5189-351B-A0BD291EAD00}"/>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52" name="Freeform 17">
            <a:extLst>
              <a:ext uri="{FF2B5EF4-FFF2-40B4-BE49-F238E27FC236}">
                <a16:creationId xmlns:a16="http://schemas.microsoft.com/office/drawing/2014/main" id="{01C37B52-7E4A-7178-CDA0-E52145992333}"/>
              </a:ext>
            </a:extLst>
          </p:cNvPr>
          <p:cNvSpPr/>
          <p:nvPr/>
        </p:nvSpPr>
        <p:spPr>
          <a:xfrm>
            <a:off x="3367380" y="142388"/>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4" name="TextBox 45">
            <a:extLst>
              <a:ext uri="{FF2B5EF4-FFF2-40B4-BE49-F238E27FC236}">
                <a16:creationId xmlns:a16="http://schemas.microsoft.com/office/drawing/2014/main" id="{0F54C5D5-41C4-F07B-18C2-26D4133EA665}"/>
              </a:ext>
            </a:extLst>
          </p:cNvPr>
          <p:cNvSpPr txBox="1"/>
          <p:nvPr/>
        </p:nvSpPr>
        <p:spPr>
          <a:xfrm>
            <a:off x="3496516" y="2432231"/>
            <a:ext cx="2074581" cy="288541"/>
          </a:xfrm>
          <a:prstGeom prst="rect">
            <a:avLst/>
          </a:prstGeom>
        </p:spPr>
        <p:txBody>
          <a:bodyPr lIns="0" tIns="0" rIns="0" bIns="0" rtlCol="0" anchor="t">
            <a:spAutoFit/>
          </a:bodyPr>
          <a:lstStyle/>
          <a:p>
            <a:pPr algn="ctr">
              <a:lnSpc>
                <a:spcPts val="2385"/>
              </a:lnSpc>
            </a:pPr>
            <a:r>
              <a:rPr lang="en-US" sz="1704" b="1" dirty="0" err="1">
                <a:solidFill>
                  <a:schemeClr val="accent5">
                    <a:lumMod val="60000"/>
                    <a:lumOff val="40000"/>
                  </a:schemeClr>
                </a:solidFill>
                <a:latin typeface="Comic Sans MS" panose="030F0902030302020204" pitchFamily="66" charset="0"/>
                <a:ea typeface="Canva Sans Bold"/>
                <a:cs typeface="Canva Sans Bold"/>
                <a:sym typeface="Canva Sans Bold"/>
              </a:rPr>
              <a:t>gorsaf</a:t>
            </a:r>
            <a:r>
              <a:rPr lang="en-US" sz="1704" b="1" dirty="0">
                <a:solidFill>
                  <a:schemeClr val="accent5">
                    <a:lumMod val="60000"/>
                    <a:lumOff val="40000"/>
                  </a:schemeClr>
                </a:solidFill>
                <a:latin typeface="Comic Sans MS" panose="030F0902030302020204" pitchFamily="66" charset="0"/>
                <a:ea typeface="Canva Sans Bold"/>
                <a:cs typeface="Canva Sans Bold"/>
                <a:sym typeface="Canva Sans Bold"/>
              </a:rPr>
              <a:t> </a:t>
            </a:r>
            <a:r>
              <a:rPr lang="en-US" sz="1704" b="1" dirty="0" err="1">
                <a:solidFill>
                  <a:schemeClr val="accent5">
                    <a:lumMod val="60000"/>
                    <a:lumOff val="40000"/>
                  </a:schemeClr>
                </a:solidFill>
                <a:latin typeface="Comic Sans MS" panose="030F0902030302020204" pitchFamily="66" charset="0"/>
                <a:ea typeface="Canva Sans Bold"/>
                <a:cs typeface="Canva Sans Bold"/>
                <a:sym typeface="Canva Sans Bold"/>
              </a:rPr>
              <a:t>heddlu</a:t>
            </a:r>
            <a:endParaRPr lang="en-US" sz="1704" b="1" dirty="0">
              <a:solidFill>
                <a:schemeClr val="accent5">
                  <a:lumMod val="60000"/>
                  <a:lumOff val="40000"/>
                </a:schemeClr>
              </a:solidFill>
              <a:latin typeface="Comic Sans MS" panose="030F0902030302020204" pitchFamily="66" charset="0"/>
              <a:ea typeface="Canva Sans Bold"/>
              <a:cs typeface="Canva Sans Bold"/>
              <a:sym typeface="Canva Sans Bold"/>
            </a:endParaRPr>
          </a:p>
        </p:txBody>
      </p:sp>
      <p:grpSp>
        <p:nvGrpSpPr>
          <p:cNvPr id="2" name="Group 1">
            <a:extLst>
              <a:ext uri="{FF2B5EF4-FFF2-40B4-BE49-F238E27FC236}">
                <a16:creationId xmlns:a16="http://schemas.microsoft.com/office/drawing/2014/main" id="{E6DDE222-F6AD-D206-1127-ED280F71959A}"/>
              </a:ext>
            </a:extLst>
          </p:cNvPr>
          <p:cNvGrpSpPr/>
          <p:nvPr/>
        </p:nvGrpSpPr>
        <p:grpSpPr>
          <a:xfrm>
            <a:off x="786302" y="3515601"/>
            <a:ext cx="2262517" cy="3043978"/>
            <a:chOff x="0" y="0"/>
            <a:chExt cx="968838" cy="1303469"/>
          </a:xfrm>
        </p:grpSpPr>
        <p:sp>
          <p:nvSpPr>
            <p:cNvPr id="3" name="Freeform 2">
              <a:extLst>
                <a:ext uri="{FF2B5EF4-FFF2-40B4-BE49-F238E27FC236}">
                  <a16:creationId xmlns:a16="http://schemas.microsoft.com/office/drawing/2014/main" id="{9E6C45EA-B604-C81A-97F9-FE2420CA8E64}"/>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4" name="TextBox 3">
              <a:extLst>
                <a:ext uri="{FF2B5EF4-FFF2-40B4-BE49-F238E27FC236}">
                  <a16:creationId xmlns:a16="http://schemas.microsoft.com/office/drawing/2014/main" id="{3B014895-05A1-A487-8530-40078E8780FC}"/>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5" name="Freeform 4">
            <a:extLst>
              <a:ext uri="{FF2B5EF4-FFF2-40B4-BE49-F238E27FC236}">
                <a16:creationId xmlns:a16="http://schemas.microsoft.com/office/drawing/2014/main" id="{275C76EB-838A-DB20-B062-7662BEBC14DB}"/>
              </a:ext>
            </a:extLst>
          </p:cNvPr>
          <p:cNvSpPr/>
          <p:nvPr/>
        </p:nvSpPr>
        <p:spPr>
          <a:xfrm>
            <a:off x="749434" y="3515601"/>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grpSp>
        <p:nvGrpSpPr>
          <p:cNvPr id="6" name="Group 5">
            <a:extLst>
              <a:ext uri="{FF2B5EF4-FFF2-40B4-BE49-F238E27FC236}">
                <a16:creationId xmlns:a16="http://schemas.microsoft.com/office/drawing/2014/main" id="{ADDD9720-6E26-AE58-3D02-B4D832B4B09F}"/>
              </a:ext>
            </a:extLst>
          </p:cNvPr>
          <p:cNvGrpSpPr/>
          <p:nvPr/>
        </p:nvGrpSpPr>
        <p:grpSpPr>
          <a:xfrm>
            <a:off x="3367380" y="3515601"/>
            <a:ext cx="2262517" cy="3043978"/>
            <a:chOff x="0" y="0"/>
            <a:chExt cx="968838" cy="1303469"/>
          </a:xfrm>
        </p:grpSpPr>
        <p:sp>
          <p:nvSpPr>
            <p:cNvPr id="9" name="Freeform 8">
              <a:extLst>
                <a:ext uri="{FF2B5EF4-FFF2-40B4-BE49-F238E27FC236}">
                  <a16:creationId xmlns:a16="http://schemas.microsoft.com/office/drawing/2014/main" id="{B2E97381-50BB-5D25-9FB2-184021443E42}"/>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10" name="TextBox 9">
              <a:extLst>
                <a:ext uri="{FF2B5EF4-FFF2-40B4-BE49-F238E27FC236}">
                  <a16:creationId xmlns:a16="http://schemas.microsoft.com/office/drawing/2014/main" id="{9655A7AD-94EE-5451-253D-0D0ADBC27BDA}"/>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11" name="Freeform 10">
            <a:extLst>
              <a:ext uri="{FF2B5EF4-FFF2-40B4-BE49-F238E27FC236}">
                <a16:creationId xmlns:a16="http://schemas.microsoft.com/office/drawing/2014/main" id="{A1CE1E25-6926-F0C4-09BD-34CC8B450C13}"/>
              </a:ext>
            </a:extLst>
          </p:cNvPr>
          <p:cNvSpPr/>
          <p:nvPr/>
        </p:nvSpPr>
        <p:spPr>
          <a:xfrm>
            <a:off x="3330512" y="3515601"/>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2" name="TextBox 47">
            <a:extLst>
              <a:ext uri="{FF2B5EF4-FFF2-40B4-BE49-F238E27FC236}">
                <a16:creationId xmlns:a16="http://schemas.microsoft.com/office/drawing/2014/main" id="{96295176-B9DD-B84C-7429-862D7D95FF32}"/>
              </a:ext>
            </a:extLst>
          </p:cNvPr>
          <p:cNvSpPr txBox="1"/>
          <p:nvPr/>
        </p:nvSpPr>
        <p:spPr>
          <a:xfrm>
            <a:off x="882987" y="5856448"/>
            <a:ext cx="2074581" cy="288541"/>
          </a:xfrm>
          <a:prstGeom prst="rect">
            <a:avLst/>
          </a:prstGeom>
        </p:spPr>
        <p:txBody>
          <a:bodyPr lIns="0" tIns="0" rIns="0" bIns="0" rtlCol="0" anchor="t">
            <a:spAutoFit/>
          </a:bodyPr>
          <a:lstStyle/>
          <a:p>
            <a:pPr algn="ctr">
              <a:lnSpc>
                <a:spcPts val="2385"/>
              </a:lnSpc>
            </a:pPr>
            <a:r>
              <a:rPr lang="en-US" b="1" dirty="0" err="1">
                <a:solidFill>
                  <a:srgbClr val="00B0F0"/>
                </a:solidFill>
                <a:latin typeface="Comic Sans MS" panose="030F0902030302020204" pitchFamily="66" charset="0"/>
                <a:ea typeface="Canva Sans Bold"/>
                <a:cs typeface="Canva Sans Bold"/>
                <a:sym typeface="Canva Sans Bold"/>
              </a:rPr>
              <a:t>gwesty</a:t>
            </a:r>
            <a:endParaRPr lang="en-US" b="1" dirty="0">
              <a:solidFill>
                <a:srgbClr val="00B0F0"/>
              </a:solidFill>
              <a:latin typeface="Comic Sans MS" panose="030F0902030302020204" pitchFamily="66" charset="0"/>
              <a:ea typeface="Canva Sans Bold"/>
              <a:cs typeface="Canva Sans Bold"/>
              <a:sym typeface="Canva Sans Bold"/>
            </a:endParaRPr>
          </a:p>
        </p:txBody>
      </p:sp>
      <p:sp>
        <p:nvSpPr>
          <p:cNvPr id="13" name="TextBox 48">
            <a:extLst>
              <a:ext uri="{FF2B5EF4-FFF2-40B4-BE49-F238E27FC236}">
                <a16:creationId xmlns:a16="http://schemas.microsoft.com/office/drawing/2014/main" id="{9C3DAA52-EDF3-8D3F-C7F2-F0B2FE82B53F}"/>
              </a:ext>
            </a:extLst>
          </p:cNvPr>
          <p:cNvSpPr txBox="1"/>
          <p:nvPr/>
        </p:nvSpPr>
        <p:spPr>
          <a:xfrm>
            <a:off x="3462197" y="5927737"/>
            <a:ext cx="2074581" cy="276999"/>
          </a:xfrm>
          <a:prstGeom prst="rect">
            <a:avLst/>
          </a:prstGeom>
        </p:spPr>
        <p:txBody>
          <a:bodyPr lIns="0" tIns="0" rIns="0" bIns="0" rtlCol="0" anchor="t">
            <a:spAutoFit/>
          </a:bodyPr>
          <a:lstStyle/>
          <a:p>
            <a:pPr algn="ctr"/>
            <a:r>
              <a:rPr lang="cy-GB" dirty="0">
                <a:solidFill>
                  <a:schemeClr val="accent5">
                    <a:lumMod val="60000"/>
                    <a:lumOff val="40000"/>
                  </a:schemeClr>
                </a:solidFill>
                <a:latin typeface="Comic Sans MS" panose="030F0902030302020204" pitchFamily="66" charset="0"/>
              </a:rPr>
              <a:t>sinema</a:t>
            </a:r>
          </a:p>
        </p:txBody>
      </p:sp>
      <p:grpSp>
        <p:nvGrpSpPr>
          <p:cNvPr id="16" name="Group 15">
            <a:extLst>
              <a:ext uri="{FF2B5EF4-FFF2-40B4-BE49-F238E27FC236}">
                <a16:creationId xmlns:a16="http://schemas.microsoft.com/office/drawing/2014/main" id="{4C77B83F-FD86-8C00-4A8B-A6C538B76260}"/>
              </a:ext>
            </a:extLst>
          </p:cNvPr>
          <p:cNvGrpSpPr/>
          <p:nvPr/>
        </p:nvGrpSpPr>
        <p:grpSpPr>
          <a:xfrm>
            <a:off x="6045936" y="159797"/>
            <a:ext cx="2262517" cy="3043978"/>
            <a:chOff x="0" y="0"/>
            <a:chExt cx="968838" cy="1303469"/>
          </a:xfrm>
        </p:grpSpPr>
        <p:sp>
          <p:nvSpPr>
            <p:cNvPr id="17" name="Freeform 16">
              <a:extLst>
                <a:ext uri="{FF2B5EF4-FFF2-40B4-BE49-F238E27FC236}">
                  <a16:creationId xmlns:a16="http://schemas.microsoft.com/office/drawing/2014/main" id="{5796A983-40BC-6C29-C362-62BD846F4845}"/>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18" name="TextBox 17">
              <a:extLst>
                <a:ext uri="{FF2B5EF4-FFF2-40B4-BE49-F238E27FC236}">
                  <a16:creationId xmlns:a16="http://schemas.microsoft.com/office/drawing/2014/main" id="{DBF7C49D-4B54-7E4C-1E16-96CA5F04A7FF}"/>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23" name="Freeform 22">
            <a:extLst>
              <a:ext uri="{FF2B5EF4-FFF2-40B4-BE49-F238E27FC236}">
                <a16:creationId xmlns:a16="http://schemas.microsoft.com/office/drawing/2014/main" id="{962E38D7-34E6-78A9-22DC-177C0EDC18A5}"/>
              </a:ext>
            </a:extLst>
          </p:cNvPr>
          <p:cNvSpPr/>
          <p:nvPr/>
        </p:nvSpPr>
        <p:spPr>
          <a:xfrm>
            <a:off x="6009068" y="159797"/>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TextBox 46">
            <a:extLst>
              <a:ext uri="{FF2B5EF4-FFF2-40B4-BE49-F238E27FC236}">
                <a16:creationId xmlns:a16="http://schemas.microsoft.com/office/drawing/2014/main" id="{A12AB967-A4DA-CBD5-A6D8-DC99054A8E80}"/>
              </a:ext>
            </a:extLst>
          </p:cNvPr>
          <p:cNvSpPr txBox="1"/>
          <p:nvPr/>
        </p:nvSpPr>
        <p:spPr>
          <a:xfrm>
            <a:off x="6140754" y="2304586"/>
            <a:ext cx="2074581" cy="288541"/>
          </a:xfrm>
          <a:prstGeom prst="rect">
            <a:avLst/>
          </a:prstGeom>
        </p:spPr>
        <p:txBody>
          <a:bodyPr lIns="0" tIns="0" rIns="0" bIns="0" rtlCol="0" anchor="t">
            <a:spAutoFit/>
          </a:bodyPr>
          <a:lstStyle/>
          <a:p>
            <a:pPr algn="ctr">
              <a:lnSpc>
                <a:spcPts val="2385"/>
              </a:lnSpc>
            </a:pPr>
            <a:r>
              <a:rPr lang="en-US" b="1" dirty="0" err="1">
                <a:solidFill>
                  <a:schemeClr val="accent5">
                    <a:lumMod val="60000"/>
                    <a:lumOff val="40000"/>
                  </a:schemeClr>
                </a:solidFill>
                <a:latin typeface="Comic Sans MS" panose="030F0902030302020204" pitchFamily="66" charset="0"/>
                <a:ea typeface="Canva Sans Bold"/>
                <a:cs typeface="Canva Sans Bold"/>
                <a:sym typeface="Canva Sans Bold"/>
              </a:rPr>
              <a:t>amgueddfa</a:t>
            </a:r>
            <a:endParaRPr lang="en-US" b="1" dirty="0">
              <a:solidFill>
                <a:schemeClr val="accent5">
                  <a:lumMod val="60000"/>
                  <a:lumOff val="40000"/>
                </a:schemeClr>
              </a:solidFill>
              <a:latin typeface="Comic Sans MS" panose="030F0902030302020204" pitchFamily="66" charset="0"/>
              <a:ea typeface="Canva Sans Bold"/>
              <a:cs typeface="Canva Sans Bold"/>
              <a:sym typeface="Canva Sans Bold"/>
            </a:endParaRPr>
          </a:p>
        </p:txBody>
      </p:sp>
      <p:grpSp>
        <p:nvGrpSpPr>
          <p:cNvPr id="26" name="Group 14">
            <a:extLst>
              <a:ext uri="{FF2B5EF4-FFF2-40B4-BE49-F238E27FC236}">
                <a16:creationId xmlns:a16="http://schemas.microsoft.com/office/drawing/2014/main" id="{B4C67135-EFFE-9FB1-F890-D6364345472C}"/>
              </a:ext>
            </a:extLst>
          </p:cNvPr>
          <p:cNvGrpSpPr/>
          <p:nvPr/>
        </p:nvGrpSpPr>
        <p:grpSpPr>
          <a:xfrm>
            <a:off x="6095181" y="3448870"/>
            <a:ext cx="2262517" cy="3043978"/>
            <a:chOff x="0" y="0"/>
            <a:chExt cx="968838" cy="1303469"/>
          </a:xfrm>
        </p:grpSpPr>
        <p:sp>
          <p:nvSpPr>
            <p:cNvPr id="27" name="Freeform 15">
              <a:extLst>
                <a:ext uri="{FF2B5EF4-FFF2-40B4-BE49-F238E27FC236}">
                  <a16:creationId xmlns:a16="http://schemas.microsoft.com/office/drawing/2014/main" id="{C3A5DF6C-C40F-64FF-C5CF-56EA32671EFB}"/>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28" name="TextBox 16">
              <a:extLst>
                <a:ext uri="{FF2B5EF4-FFF2-40B4-BE49-F238E27FC236}">
                  <a16:creationId xmlns:a16="http://schemas.microsoft.com/office/drawing/2014/main" id="{97FEA728-71FE-B9AE-C743-05D042667459}"/>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29" name="Freeform 17">
            <a:extLst>
              <a:ext uri="{FF2B5EF4-FFF2-40B4-BE49-F238E27FC236}">
                <a16:creationId xmlns:a16="http://schemas.microsoft.com/office/drawing/2014/main" id="{C371B05E-D2C6-5FCA-483D-ABC8195EFE57}"/>
              </a:ext>
            </a:extLst>
          </p:cNvPr>
          <p:cNvSpPr/>
          <p:nvPr/>
        </p:nvSpPr>
        <p:spPr>
          <a:xfrm>
            <a:off x="6058313" y="3448870"/>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30" name="TextBox 45">
            <a:extLst>
              <a:ext uri="{FF2B5EF4-FFF2-40B4-BE49-F238E27FC236}">
                <a16:creationId xmlns:a16="http://schemas.microsoft.com/office/drawing/2014/main" id="{6CE9CD1C-27AC-4D55-7B4B-5E251B279FA8}"/>
              </a:ext>
            </a:extLst>
          </p:cNvPr>
          <p:cNvSpPr txBox="1"/>
          <p:nvPr/>
        </p:nvSpPr>
        <p:spPr>
          <a:xfrm>
            <a:off x="6187449" y="5738713"/>
            <a:ext cx="2074581" cy="288541"/>
          </a:xfrm>
          <a:prstGeom prst="rect">
            <a:avLst/>
          </a:prstGeom>
        </p:spPr>
        <p:txBody>
          <a:bodyPr lIns="0" tIns="0" rIns="0" bIns="0" rtlCol="0" anchor="t">
            <a:spAutoFit/>
          </a:bodyPr>
          <a:lstStyle/>
          <a:p>
            <a:pPr algn="ctr">
              <a:lnSpc>
                <a:spcPts val="2385"/>
              </a:lnSpc>
            </a:pPr>
            <a:r>
              <a:rPr lang="en-US" sz="1704" b="1" dirty="0" err="1">
                <a:solidFill>
                  <a:schemeClr val="accent5">
                    <a:lumMod val="60000"/>
                    <a:lumOff val="40000"/>
                  </a:schemeClr>
                </a:solidFill>
                <a:latin typeface="Comic Sans MS" panose="030F0902030302020204" pitchFamily="66" charset="0"/>
                <a:ea typeface="Canva Sans Bold"/>
                <a:cs typeface="Canva Sans Bold"/>
                <a:sym typeface="Canva Sans Bold"/>
              </a:rPr>
              <a:t>llyfrygell</a:t>
            </a:r>
            <a:endParaRPr lang="en-US" sz="1704" b="1" dirty="0">
              <a:solidFill>
                <a:schemeClr val="accent5">
                  <a:lumMod val="60000"/>
                  <a:lumOff val="40000"/>
                </a:schemeClr>
              </a:solidFill>
              <a:latin typeface="Comic Sans MS" panose="030F0902030302020204" pitchFamily="66" charset="0"/>
              <a:ea typeface="Canva Sans Bold"/>
              <a:cs typeface="Canva Sans Bold"/>
              <a:sym typeface="Canva Sans Bold"/>
            </a:endParaRPr>
          </a:p>
        </p:txBody>
      </p:sp>
      <p:sp>
        <p:nvSpPr>
          <p:cNvPr id="33" name="Freeform 7">
            <a:extLst>
              <a:ext uri="{FF2B5EF4-FFF2-40B4-BE49-F238E27FC236}">
                <a16:creationId xmlns:a16="http://schemas.microsoft.com/office/drawing/2014/main" id="{7826B79C-4136-65B3-BA3C-7508021F984A}"/>
              </a:ext>
            </a:extLst>
          </p:cNvPr>
          <p:cNvSpPr/>
          <p:nvPr/>
        </p:nvSpPr>
        <p:spPr>
          <a:xfrm>
            <a:off x="1100036" y="515134"/>
            <a:ext cx="1686911" cy="1640791"/>
          </a:xfrm>
          <a:custGeom>
            <a:avLst/>
            <a:gdLst/>
            <a:ahLst/>
            <a:cxnLst/>
            <a:rect l="l" t="t" r="r" b="b"/>
            <a:pathLst>
              <a:path w="7655858" h="5684474">
                <a:moveTo>
                  <a:pt x="0" y="0"/>
                </a:moveTo>
                <a:lnTo>
                  <a:pt x="7655858" y="0"/>
                </a:lnTo>
                <a:lnTo>
                  <a:pt x="7655858" y="5684475"/>
                </a:lnTo>
                <a:lnTo>
                  <a:pt x="0" y="568447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nvGrpSpPr>
          <p:cNvPr id="35" name="Group 7">
            <a:extLst>
              <a:ext uri="{FF2B5EF4-FFF2-40B4-BE49-F238E27FC236}">
                <a16:creationId xmlns:a16="http://schemas.microsoft.com/office/drawing/2014/main" id="{DDAA1DA4-32B8-3996-CDE3-62B63C1C1219}"/>
              </a:ext>
            </a:extLst>
          </p:cNvPr>
          <p:cNvGrpSpPr/>
          <p:nvPr/>
        </p:nvGrpSpPr>
        <p:grpSpPr>
          <a:xfrm>
            <a:off x="3611206" y="602675"/>
            <a:ext cx="1874211" cy="1567052"/>
            <a:chOff x="0" y="0"/>
            <a:chExt cx="9529529" cy="8135835"/>
          </a:xfrm>
        </p:grpSpPr>
        <p:sp>
          <p:nvSpPr>
            <p:cNvPr id="36" name="Freeform 8">
              <a:extLst>
                <a:ext uri="{FF2B5EF4-FFF2-40B4-BE49-F238E27FC236}">
                  <a16:creationId xmlns:a16="http://schemas.microsoft.com/office/drawing/2014/main" id="{031A2EF5-A00D-7C73-E801-4453038DB90F}"/>
                </a:ext>
              </a:extLst>
            </p:cNvPr>
            <p:cNvSpPr/>
            <p:nvPr/>
          </p:nvSpPr>
          <p:spPr>
            <a:xfrm>
              <a:off x="0" y="0"/>
              <a:ext cx="9529529" cy="8135835"/>
            </a:xfrm>
            <a:custGeom>
              <a:avLst/>
              <a:gdLst/>
              <a:ahLst/>
              <a:cxnLst/>
              <a:rect l="l" t="t" r="r" b="b"/>
              <a:pathLst>
                <a:path w="9529529" h="8135835">
                  <a:moveTo>
                    <a:pt x="0" y="0"/>
                  </a:moveTo>
                  <a:lnTo>
                    <a:pt x="9529529" y="0"/>
                  </a:lnTo>
                  <a:lnTo>
                    <a:pt x="9529529" y="8135835"/>
                  </a:lnTo>
                  <a:lnTo>
                    <a:pt x="0" y="8135835"/>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grpSp>
          <p:nvGrpSpPr>
            <p:cNvPr id="37" name="Group 9">
              <a:extLst>
                <a:ext uri="{FF2B5EF4-FFF2-40B4-BE49-F238E27FC236}">
                  <a16:creationId xmlns:a16="http://schemas.microsoft.com/office/drawing/2014/main" id="{2A466E8A-F7E8-1283-8734-92FFA0D101B2}"/>
                </a:ext>
              </a:extLst>
            </p:cNvPr>
            <p:cNvGrpSpPr/>
            <p:nvPr/>
          </p:nvGrpSpPr>
          <p:grpSpPr>
            <a:xfrm>
              <a:off x="2107188" y="262648"/>
              <a:ext cx="5315153" cy="1405108"/>
              <a:chOff x="0" y="0"/>
              <a:chExt cx="406400" cy="107435"/>
            </a:xfrm>
          </p:grpSpPr>
          <p:sp>
            <p:nvSpPr>
              <p:cNvPr id="38" name="Freeform 10">
                <a:extLst>
                  <a:ext uri="{FF2B5EF4-FFF2-40B4-BE49-F238E27FC236}">
                    <a16:creationId xmlns:a16="http://schemas.microsoft.com/office/drawing/2014/main" id="{55ED6457-B99B-919C-9E04-663C4777CD58}"/>
                  </a:ext>
                </a:extLst>
              </p:cNvPr>
              <p:cNvSpPr/>
              <p:nvPr/>
            </p:nvSpPr>
            <p:spPr>
              <a:xfrm>
                <a:off x="0" y="0"/>
                <a:ext cx="406400" cy="107435"/>
              </a:xfrm>
              <a:custGeom>
                <a:avLst/>
                <a:gdLst/>
                <a:ahLst/>
                <a:cxnLst/>
                <a:rect l="l" t="t" r="r" b="b"/>
                <a:pathLst>
                  <a:path w="406400" h="107435">
                    <a:moveTo>
                      <a:pt x="0" y="0"/>
                    </a:moveTo>
                    <a:lnTo>
                      <a:pt x="406400" y="0"/>
                    </a:lnTo>
                    <a:lnTo>
                      <a:pt x="406400" y="107435"/>
                    </a:lnTo>
                    <a:lnTo>
                      <a:pt x="0" y="107435"/>
                    </a:lnTo>
                    <a:close/>
                  </a:path>
                </a:pathLst>
              </a:custGeom>
              <a:solidFill>
                <a:srgbClr val="0090C6"/>
              </a:solidFill>
            </p:spPr>
            <p:txBody>
              <a:bodyPr/>
              <a:lstStyle/>
              <a:p>
                <a:endParaRPr lang="en-US"/>
              </a:p>
            </p:txBody>
          </p:sp>
          <p:sp>
            <p:nvSpPr>
              <p:cNvPr id="39" name="TextBox 11">
                <a:extLst>
                  <a:ext uri="{FF2B5EF4-FFF2-40B4-BE49-F238E27FC236}">
                    <a16:creationId xmlns:a16="http://schemas.microsoft.com/office/drawing/2014/main" id="{88CA3231-523F-E5F6-09C4-6BC67B5BFB2C}"/>
                  </a:ext>
                </a:extLst>
              </p:cNvPr>
              <p:cNvSpPr txBox="1"/>
              <p:nvPr/>
            </p:nvSpPr>
            <p:spPr>
              <a:xfrm>
                <a:off x="0" y="-47625"/>
                <a:ext cx="406400" cy="155060"/>
              </a:xfrm>
              <a:prstGeom prst="rect">
                <a:avLst/>
              </a:prstGeom>
            </p:spPr>
            <p:txBody>
              <a:bodyPr lIns="55379" tIns="55379" rIns="55379" bIns="55379" rtlCol="0" anchor="ctr"/>
              <a:lstStyle/>
              <a:p>
                <a:pPr algn="ctr">
                  <a:lnSpc>
                    <a:spcPts val="1960"/>
                  </a:lnSpc>
                </a:pPr>
                <a:endParaRPr/>
              </a:p>
            </p:txBody>
          </p:sp>
        </p:grpSp>
      </p:grpSp>
      <p:sp>
        <p:nvSpPr>
          <p:cNvPr id="40" name="Freeform 2">
            <a:extLst>
              <a:ext uri="{FF2B5EF4-FFF2-40B4-BE49-F238E27FC236}">
                <a16:creationId xmlns:a16="http://schemas.microsoft.com/office/drawing/2014/main" id="{809AACB4-B31B-33E8-F603-7EF8BE1C96D3}"/>
              </a:ext>
            </a:extLst>
          </p:cNvPr>
          <p:cNvSpPr/>
          <p:nvPr/>
        </p:nvSpPr>
        <p:spPr>
          <a:xfrm>
            <a:off x="1073581" y="3753583"/>
            <a:ext cx="1730871" cy="1985130"/>
          </a:xfrm>
          <a:custGeom>
            <a:avLst/>
            <a:gdLst/>
            <a:ahLst/>
            <a:cxnLst/>
            <a:rect l="l" t="t" r="r" b="b"/>
            <a:pathLst>
              <a:path w="7100026" h="6363399">
                <a:moveTo>
                  <a:pt x="0" y="0"/>
                </a:moveTo>
                <a:lnTo>
                  <a:pt x="7100026" y="0"/>
                </a:lnTo>
                <a:lnTo>
                  <a:pt x="7100026" y="6363399"/>
                </a:lnTo>
                <a:lnTo>
                  <a:pt x="0" y="6363399"/>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a:p>
        </p:txBody>
      </p:sp>
      <p:grpSp>
        <p:nvGrpSpPr>
          <p:cNvPr id="41" name="Group 5">
            <a:extLst>
              <a:ext uri="{FF2B5EF4-FFF2-40B4-BE49-F238E27FC236}">
                <a16:creationId xmlns:a16="http://schemas.microsoft.com/office/drawing/2014/main" id="{DBA2EA72-ED47-EADB-818A-181533499E8B}"/>
              </a:ext>
            </a:extLst>
          </p:cNvPr>
          <p:cNvGrpSpPr/>
          <p:nvPr/>
        </p:nvGrpSpPr>
        <p:grpSpPr>
          <a:xfrm>
            <a:off x="6095181" y="3835743"/>
            <a:ext cx="2226706" cy="1804346"/>
            <a:chOff x="0" y="0"/>
            <a:chExt cx="10222159" cy="6295146"/>
          </a:xfrm>
        </p:grpSpPr>
        <p:sp>
          <p:nvSpPr>
            <p:cNvPr id="42" name="Freeform 6">
              <a:extLst>
                <a:ext uri="{FF2B5EF4-FFF2-40B4-BE49-F238E27FC236}">
                  <a16:creationId xmlns:a16="http://schemas.microsoft.com/office/drawing/2014/main" id="{921778F8-7A1B-98D3-3750-5D03938B5220}"/>
                </a:ext>
              </a:extLst>
            </p:cNvPr>
            <p:cNvSpPr/>
            <p:nvPr/>
          </p:nvSpPr>
          <p:spPr>
            <a:xfrm>
              <a:off x="0" y="0"/>
              <a:ext cx="10222159" cy="6295146"/>
            </a:xfrm>
            <a:custGeom>
              <a:avLst/>
              <a:gdLst/>
              <a:ahLst/>
              <a:cxnLst/>
              <a:rect l="l" t="t" r="r" b="b"/>
              <a:pathLst>
                <a:path w="10222159" h="6295146">
                  <a:moveTo>
                    <a:pt x="0" y="0"/>
                  </a:moveTo>
                  <a:lnTo>
                    <a:pt x="10222159" y="0"/>
                  </a:lnTo>
                  <a:lnTo>
                    <a:pt x="10222159" y="6295146"/>
                  </a:lnTo>
                  <a:lnTo>
                    <a:pt x="0" y="6295146"/>
                  </a:lnTo>
                  <a:lnTo>
                    <a:pt x="0" y="0"/>
                  </a:lnTo>
                  <a:close/>
                </a:path>
              </a:pathLst>
            </a:custGeom>
            <a:blipFill>
              <a:blip r:embed="rId16">
                <a:extLst>
                  <a:ext uri="{96DAC541-7B7A-43D3-8B79-37D633B846F1}">
                    <asvg:svgBlip xmlns:asvg="http://schemas.microsoft.com/office/drawing/2016/SVG/main" r:embed="rId17"/>
                  </a:ext>
                </a:extLst>
              </a:blip>
              <a:stretch>
                <a:fillRect/>
              </a:stretch>
            </a:blipFill>
          </p:spPr>
          <p:txBody>
            <a:bodyPr/>
            <a:lstStyle/>
            <a:p>
              <a:endParaRPr lang="en-US"/>
            </a:p>
          </p:txBody>
        </p:sp>
        <p:grpSp>
          <p:nvGrpSpPr>
            <p:cNvPr id="43" name="Group 7">
              <a:extLst>
                <a:ext uri="{FF2B5EF4-FFF2-40B4-BE49-F238E27FC236}">
                  <a16:creationId xmlns:a16="http://schemas.microsoft.com/office/drawing/2014/main" id="{754F403B-BD30-695C-590A-D2C610D81CBB}"/>
                </a:ext>
              </a:extLst>
            </p:cNvPr>
            <p:cNvGrpSpPr/>
            <p:nvPr/>
          </p:nvGrpSpPr>
          <p:grpSpPr>
            <a:xfrm>
              <a:off x="3596979" y="1436491"/>
              <a:ext cx="2881325" cy="561281"/>
              <a:chOff x="0" y="0"/>
              <a:chExt cx="236696" cy="46108"/>
            </a:xfrm>
          </p:grpSpPr>
          <p:sp>
            <p:nvSpPr>
              <p:cNvPr id="44" name="Freeform 8">
                <a:extLst>
                  <a:ext uri="{FF2B5EF4-FFF2-40B4-BE49-F238E27FC236}">
                    <a16:creationId xmlns:a16="http://schemas.microsoft.com/office/drawing/2014/main" id="{E2311D81-AB6A-C9C9-BF8C-7EE6E44CA213}"/>
                  </a:ext>
                </a:extLst>
              </p:cNvPr>
              <p:cNvSpPr/>
              <p:nvPr/>
            </p:nvSpPr>
            <p:spPr>
              <a:xfrm>
                <a:off x="0" y="0"/>
                <a:ext cx="236696" cy="46108"/>
              </a:xfrm>
              <a:custGeom>
                <a:avLst/>
                <a:gdLst/>
                <a:ahLst/>
                <a:cxnLst/>
                <a:rect l="l" t="t" r="r" b="b"/>
                <a:pathLst>
                  <a:path w="236696" h="46108">
                    <a:moveTo>
                      <a:pt x="0" y="0"/>
                    </a:moveTo>
                    <a:lnTo>
                      <a:pt x="236696" y="0"/>
                    </a:lnTo>
                    <a:lnTo>
                      <a:pt x="236696" y="46108"/>
                    </a:lnTo>
                    <a:lnTo>
                      <a:pt x="0" y="46108"/>
                    </a:lnTo>
                    <a:close/>
                  </a:path>
                </a:pathLst>
              </a:custGeom>
              <a:solidFill>
                <a:srgbClr val="D6B996"/>
              </a:solidFill>
            </p:spPr>
            <p:txBody>
              <a:bodyPr/>
              <a:lstStyle/>
              <a:p>
                <a:endParaRPr lang="en-US"/>
              </a:p>
            </p:txBody>
          </p:sp>
          <p:sp>
            <p:nvSpPr>
              <p:cNvPr id="45" name="TextBox 9">
                <a:extLst>
                  <a:ext uri="{FF2B5EF4-FFF2-40B4-BE49-F238E27FC236}">
                    <a16:creationId xmlns:a16="http://schemas.microsoft.com/office/drawing/2014/main" id="{6D08F8E2-3B59-C9D2-CBBE-EBC724999808}"/>
                  </a:ext>
                </a:extLst>
              </p:cNvPr>
              <p:cNvSpPr txBox="1"/>
              <p:nvPr/>
            </p:nvSpPr>
            <p:spPr>
              <a:xfrm>
                <a:off x="0" y="-47625"/>
                <a:ext cx="236696" cy="93733"/>
              </a:xfrm>
              <a:prstGeom prst="rect">
                <a:avLst/>
              </a:prstGeom>
            </p:spPr>
            <p:txBody>
              <a:bodyPr lIns="55379" tIns="55379" rIns="55379" bIns="55379" rtlCol="0" anchor="ctr"/>
              <a:lstStyle/>
              <a:p>
                <a:pPr algn="ctr">
                  <a:lnSpc>
                    <a:spcPts val="1960"/>
                  </a:lnSpc>
                </a:pPr>
                <a:endParaRPr/>
              </a:p>
            </p:txBody>
          </p:sp>
        </p:grpSp>
      </p:grpSp>
      <p:sp>
        <p:nvSpPr>
          <p:cNvPr id="46" name="Freeform 6">
            <a:extLst>
              <a:ext uri="{FF2B5EF4-FFF2-40B4-BE49-F238E27FC236}">
                <a16:creationId xmlns:a16="http://schemas.microsoft.com/office/drawing/2014/main" id="{B81EE56F-62DA-9D7A-83D9-523FE98C78A2}"/>
              </a:ext>
            </a:extLst>
          </p:cNvPr>
          <p:cNvSpPr/>
          <p:nvPr/>
        </p:nvSpPr>
        <p:spPr>
          <a:xfrm>
            <a:off x="3462197" y="3828096"/>
            <a:ext cx="2040927" cy="2028352"/>
          </a:xfrm>
          <a:custGeom>
            <a:avLst/>
            <a:gdLst/>
            <a:ahLst/>
            <a:cxnLst/>
            <a:rect l="l" t="t" r="r" b="b"/>
            <a:pathLst>
              <a:path w="6164304" h="6755401">
                <a:moveTo>
                  <a:pt x="0" y="0"/>
                </a:moveTo>
                <a:lnTo>
                  <a:pt x="6164304" y="0"/>
                </a:lnTo>
                <a:lnTo>
                  <a:pt x="6164304" y="6755402"/>
                </a:lnTo>
                <a:lnTo>
                  <a:pt x="0" y="6755402"/>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a:p>
        </p:txBody>
      </p:sp>
      <p:sp>
        <p:nvSpPr>
          <p:cNvPr id="47" name="Freeform 8">
            <a:extLst>
              <a:ext uri="{FF2B5EF4-FFF2-40B4-BE49-F238E27FC236}">
                <a16:creationId xmlns:a16="http://schemas.microsoft.com/office/drawing/2014/main" id="{B45D7375-9E63-11F7-D001-586B0881461C}"/>
              </a:ext>
            </a:extLst>
          </p:cNvPr>
          <p:cNvSpPr/>
          <p:nvPr/>
        </p:nvSpPr>
        <p:spPr>
          <a:xfrm>
            <a:off x="6187449" y="470432"/>
            <a:ext cx="1937764" cy="1744972"/>
          </a:xfrm>
          <a:custGeom>
            <a:avLst/>
            <a:gdLst/>
            <a:ahLst/>
            <a:cxnLst/>
            <a:rect l="l" t="t" r="r" b="b"/>
            <a:pathLst>
              <a:path w="7390002" h="5662589">
                <a:moveTo>
                  <a:pt x="0" y="0"/>
                </a:moveTo>
                <a:lnTo>
                  <a:pt x="7390002" y="0"/>
                </a:lnTo>
                <a:lnTo>
                  <a:pt x="7390002" y="5662589"/>
                </a:lnTo>
                <a:lnTo>
                  <a:pt x="0" y="5662589"/>
                </a:lnTo>
                <a:lnTo>
                  <a:pt x="0" y="0"/>
                </a:lnTo>
                <a:close/>
              </a:path>
            </a:pathLst>
          </a:custGeom>
          <a:blipFill>
            <a:blip r:embed="rId20">
              <a:extLst>
                <a:ext uri="{96DAC541-7B7A-43D3-8B79-37D633B846F1}">
                  <asvg:svgBlip xmlns:asvg="http://schemas.microsoft.com/office/drawing/2016/SVG/main" r:embed="rId21"/>
                </a:ext>
              </a:extLst>
            </a:blip>
            <a:stretch>
              <a:fillRect/>
            </a:stretch>
          </a:blipFill>
        </p:spPr>
        <p:txBody>
          <a:bodyPr/>
          <a:lstStyle/>
          <a:p>
            <a:endParaRPr lang="en-US"/>
          </a:p>
        </p:txBody>
      </p:sp>
    </p:spTree>
    <p:extLst>
      <p:ext uri="{BB962C8B-B14F-4D97-AF65-F5344CB8AC3E}">
        <p14:creationId xmlns:p14="http://schemas.microsoft.com/office/powerpoint/2010/main" val="1498983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FE273-0B11-3943-E379-C86BC37A9B44}"/>
            </a:ext>
          </a:extLst>
        </p:cNvPr>
        <p:cNvGrpSpPr/>
        <p:nvPr/>
      </p:nvGrpSpPr>
      <p:grpSpPr>
        <a:xfrm>
          <a:off x="0" y="0"/>
          <a:ext cx="0" cy="0"/>
          <a:chOff x="0" y="0"/>
          <a:chExt cx="0" cy="0"/>
        </a:xfrm>
      </p:grpSpPr>
      <p:grpSp>
        <p:nvGrpSpPr>
          <p:cNvPr id="19" name="Group 18">
            <a:extLst>
              <a:ext uri="{FF2B5EF4-FFF2-40B4-BE49-F238E27FC236}">
                <a16:creationId xmlns:a16="http://schemas.microsoft.com/office/drawing/2014/main" id="{22921D19-9BC4-C1EC-F6CE-177CC1B826EC}"/>
              </a:ext>
            </a:extLst>
          </p:cNvPr>
          <p:cNvGrpSpPr/>
          <p:nvPr/>
        </p:nvGrpSpPr>
        <p:grpSpPr>
          <a:xfrm>
            <a:off x="788169" y="142388"/>
            <a:ext cx="2262517" cy="3043978"/>
            <a:chOff x="0" y="0"/>
            <a:chExt cx="968838" cy="1303469"/>
          </a:xfrm>
        </p:grpSpPr>
        <p:sp>
          <p:nvSpPr>
            <p:cNvPr id="20" name="Freeform 19">
              <a:extLst>
                <a:ext uri="{FF2B5EF4-FFF2-40B4-BE49-F238E27FC236}">
                  <a16:creationId xmlns:a16="http://schemas.microsoft.com/office/drawing/2014/main" id="{AD88EE6F-4400-B907-381C-1F29ED6E6483}"/>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21" name="TextBox 20">
              <a:extLst>
                <a:ext uri="{FF2B5EF4-FFF2-40B4-BE49-F238E27FC236}">
                  <a16:creationId xmlns:a16="http://schemas.microsoft.com/office/drawing/2014/main" id="{C4A726D4-B011-420E-E19D-1662807B8B9D}"/>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22" name="Freeform 21">
            <a:extLst>
              <a:ext uri="{FF2B5EF4-FFF2-40B4-BE49-F238E27FC236}">
                <a16:creationId xmlns:a16="http://schemas.microsoft.com/office/drawing/2014/main" id="{55A25F39-DAC9-1A01-A6FF-362AEEFF8615}"/>
              </a:ext>
            </a:extLst>
          </p:cNvPr>
          <p:cNvSpPr/>
          <p:nvPr/>
        </p:nvSpPr>
        <p:spPr>
          <a:xfrm>
            <a:off x="751301" y="142388"/>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34" name="TextBox 46">
            <a:extLst>
              <a:ext uri="{FF2B5EF4-FFF2-40B4-BE49-F238E27FC236}">
                <a16:creationId xmlns:a16="http://schemas.microsoft.com/office/drawing/2014/main" id="{BD59E0F3-4B08-4BB7-F23B-EB2A72A32C63}"/>
              </a:ext>
            </a:extLst>
          </p:cNvPr>
          <p:cNvSpPr txBox="1"/>
          <p:nvPr/>
        </p:nvSpPr>
        <p:spPr>
          <a:xfrm>
            <a:off x="882987" y="2593730"/>
            <a:ext cx="2074581" cy="288541"/>
          </a:xfrm>
          <a:prstGeom prst="rect">
            <a:avLst/>
          </a:prstGeom>
        </p:spPr>
        <p:txBody>
          <a:bodyPr lIns="0" tIns="0" rIns="0" bIns="0" rtlCol="0" anchor="t">
            <a:spAutoFit/>
          </a:bodyPr>
          <a:lstStyle/>
          <a:p>
            <a:pPr algn="ctr">
              <a:lnSpc>
                <a:spcPts val="2385"/>
              </a:lnSpc>
            </a:pPr>
            <a:r>
              <a:rPr lang="en-US" b="1" dirty="0">
                <a:solidFill>
                  <a:srgbClr val="00B0F0"/>
                </a:solidFill>
                <a:latin typeface="Comic Sans MS" panose="030F0902030302020204" pitchFamily="66" charset="0"/>
                <a:ea typeface="Canva Sans Bold"/>
                <a:cs typeface="Canva Sans Bold"/>
                <a:sym typeface="Canva Sans Bold"/>
              </a:rPr>
              <a:t>banc</a:t>
            </a:r>
          </a:p>
        </p:txBody>
      </p:sp>
      <p:grpSp>
        <p:nvGrpSpPr>
          <p:cNvPr id="49" name="Group 14">
            <a:extLst>
              <a:ext uri="{FF2B5EF4-FFF2-40B4-BE49-F238E27FC236}">
                <a16:creationId xmlns:a16="http://schemas.microsoft.com/office/drawing/2014/main" id="{AA7239CC-A294-2EB6-0EE1-D57BC75149BD}"/>
              </a:ext>
            </a:extLst>
          </p:cNvPr>
          <p:cNvGrpSpPr/>
          <p:nvPr/>
        </p:nvGrpSpPr>
        <p:grpSpPr>
          <a:xfrm>
            <a:off x="3404248" y="142388"/>
            <a:ext cx="2262517" cy="3043978"/>
            <a:chOff x="0" y="0"/>
            <a:chExt cx="968838" cy="1303469"/>
          </a:xfrm>
        </p:grpSpPr>
        <p:sp>
          <p:nvSpPr>
            <p:cNvPr id="50" name="Freeform 15">
              <a:extLst>
                <a:ext uri="{FF2B5EF4-FFF2-40B4-BE49-F238E27FC236}">
                  <a16:creationId xmlns:a16="http://schemas.microsoft.com/office/drawing/2014/main" id="{972F57E0-0A19-59DB-7825-E078C16417DE}"/>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51" name="TextBox 16">
              <a:extLst>
                <a:ext uri="{FF2B5EF4-FFF2-40B4-BE49-F238E27FC236}">
                  <a16:creationId xmlns:a16="http://schemas.microsoft.com/office/drawing/2014/main" id="{7F91A38A-EF23-0915-707F-BEE04793033D}"/>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52" name="Freeform 17">
            <a:extLst>
              <a:ext uri="{FF2B5EF4-FFF2-40B4-BE49-F238E27FC236}">
                <a16:creationId xmlns:a16="http://schemas.microsoft.com/office/drawing/2014/main" id="{49BCF4C7-3188-6E8E-30E4-01551DD5BDE9}"/>
              </a:ext>
            </a:extLst>
          </p:cNvPr>
          <p:cNvSpPr/>
          <p:nvPr/>
        </p:nvSpPr>
        <p:spPr>
          <a:xfrm>
            <a:off x="3367380" y="142388"/>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54" name="TextBox 45">
            <a:extLst>
              <a:ext uri="{FF2B5EF4-FFF2-40B4-BE49-F238E27FC236}">
                <a16:creationId xmlns:a16="http://schemas.microsoft.com/office/drawing/2014/main" id="{6A8DB89F-EFE7-7664-A215-82702907F077}"/>
              </a:ext>
            </a:extLst>
          </p:cNvPr>
          <p:cNvSpPr txBox="1"/>
          <p:nvPr/>
        </p:nvSpPr>
        <p:spPr>
          <a:xfrm>
            <a:off x="3496516" y="2432231"/>
            <a:ext cx="2074581" cy="288541"/>
          </a:xfrm>
          <a:prstGeom prst="rect">
            <a:avLst/>
          </a:prstGeom>
        </p:spPr>
        <p:txBody>
          <a:bodyPr lIns="0" tIns="0" rIns="0" bIns="0" rtlCol="0" anchor="t">
            <a:spAutoFit/>
          </a:bodyPr>
          <a:lstStyle/>
          <a:p>
            <a:pPr algn="ctr">
              <a:lnSpc>
                <a:spcPts val="2385"/>
              </a:lnSpc>
            </a:pPr>
            <a:r>
              <a:rPr lang="en-US" sz="1704" b="1" dirty="0" err="1">
                <a:solidFill>
                  <a:schemeClr val="accent5">
                    <a:lumMod val="60000"/>
                    <a:lumOff val="40000"/>
                  </a:schemeClr>
                </a:solidFill>
                <a:latin typeface="Comic Sans MS" panose="030F0902030302020204" pitchFamily="66" charset="0"/>
                <a:ea typeface="Canva Sans Bold"/>
                <a:cs typeface="Canva Sans Bold"/>
                <a:sym typeface="Canva Sans Bold"/>
              </a:rPr>
              <a:t>swyddfa’r</a:t>
            </a:r>
            <a:r>
              <a:rPr lang="en-US" sz="1704" b="1" dirty="0">
                <a:solidFill>
                  <a:schemeClr val="accent5">
                    <a:lumMod val="60000"/>
                    <a:lumOff val="40000"/>
                  </a:schemeClr>
                </a:solidFill>
                <a:latin typeface="Comic Sans MS" panose="030F0902030302020204" pitchFamily="66" charset="0"/>
                <a:ea typeface="Canva Sans Bold"/>
                <a:cs typeface="Canva Sans Bold"/>
                <a:sym typeface="Canva Sans Bold"/>
              </a:rPr>
              <a:t> post</a:t>
            </a:r>
          </a:p>
        </p:txBody>
      </p:sp>
      <p:grpSp>
        <p:nvGrpSpPr>
          <p:cNvPr id="16" name="Group 15">
            <a:extLst>
              <a:ext uri="{FF2B5EF4-FFF2-40B4-BE49-F238E27FC236}">
                <a16:creationId xmlns:a16="http://schemas.microsoft.com/office/drawing/2014/main" id="{4F5509CE-336D-3319-EEA3-71E26DF428D3}"/>
              </a:ext>
            </a:extLst>
          </p:cNvPr>
          <p:cNvGrpSpPr/>
          <p:nvPr/>
        </p:nvGrpSpPr>
        <p:grpSpPr>
          <a:xfrm>
            <a:off x="3404248" y="3535948"/>
            <a:ext cx="2262517" cy="3043978"/>
            <a:chOff x="0" y="0"/>
            <a:chExt cx="968838" cy="1303469"/>
          </a:xfrm>
        </p:grpSpPr>
        <p:sp>
          <p:nvSpPr>
            <p:cNvPr id="17" name="Freeform 16">
              <a:extLst>
                <a:ext uri="{FF2B5EF4-FFF2-40B4-BE49-F238E27FC236}">
                  <a16:creationId xmlns:a16="http://schemas.microsoft.com/office/drawing/2014/main" id="{F2DB9668-239E-87FF-6458-CADD72E0B6AD}"/>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18" name="TextBox 17">
              <a:extLst>
                <a:ext uri="{FF2B5EF4-FFF2-40B4-BE49-F238E27FC236}">
                  <a16:creationId xmlns:a16="http://schemas.microsoft.com/office/drawing/2014/main" id="{33D42B4D-01E4-0A59-F094-FB4B7B62E606}"/>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23" name="Freeform 22">
            <a:extLst>
              <a:ext uri="{FF2B5EF4-FFF2-40B4-BE49-F238E27FC236}">
                <a16:creationId xmlns:a16="http://schemas.microsoft.com/office/drawing/2014/main" id="{FCA86957-0C7E-55D7-35F9-3EAE2F03FD47}"/>
              </a:ext>
            </a:extLst>
          </p:cNvPr>
          <p:cNvSpPr/>
          <p:nvPr/>
        </p:nvSpPr>
        <p:spPr>
          <a:xfrm>
            <a:off x="3367380" y="3535948"/>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24" name="TextBox 46">
            <a:extLst>
              <a:ext uri="{FF2B5EF4-FFF2-40B4-BE49-F238E27FC236}">
                <a16:creationId xmlns:a16="http://schemas.microsoft.com/office/drawing/2014/main" id="{F7177AD0-A73C-6CEF-1860-7A58491C29CA}"/>
              </a:ext>
            </a:extLst>
          </p:cNvPr>
          <p:cNvSpPr txBox="1"/>
          <p:nvPr/>
        </p:nvSpPr>
        <p:spPr>
          <a:xfrm>
            <a:off x="3498215" y="5823170"/>
            <a:ext cx="2074581" cy="288541"/>
          </a:xfrm>
          <a:prstGeom prst="rect">
            <a:avLst/>
          </a:prstGeom>
        </p:spPr>
        <p:txBody>
          <a:bodyPr lIns="0" tIns="0" rIns="0" bIns="0" rtlCol="0" anchor="t">
            <a:spAutoFit/>
          </a:bodyPr>
          <a:lstStyle/>
          <a:p>
            <a:pPr algn="ctr">
              <a:lnSpc>
                <a:spcPts val="2385"/>
              </a:lnSpc>
            </a:pPr>
            <a:r>
              <a:rPr lang="en-US" b="1" dirty="0" err="1">
                <a:solidFill>
                  <a:srgbClr val="00B0F0"/>
                </a:solidFill>
                <a:latin typeface="Comic Sans MS" panose="030F0902030302020204" pitchFamily="66" charset="0"/>
                <a:ea typeface="Canva Sans Bold"/>
                <a:cs typeface="Canva Sans Bold"/>
                <a:sym typeface="Canva Sans Bold"/>
              </a:rPr>
              <a:t>caffi</a:t>
            </a:r>
            <a:endParaRPr lang="en-US" b="1" dirty="0">
              <a:solidFill>
                <a:srgbClr val="00B0F0"/>
              </a:solidFill>
              <a:latin typeface="Comic Sans MS" panose="030F0902030302020204" pitchFamily="66" charset="0"/>
              <a:ea typeface="Canva Sans Bold"/>
              <a:cs typeface="Canva Sans Bold"/>
              <a:sym typeface="Canva Sans Bold"/>
            </a:endParaRPr>
          </a:p>
        </p:txBody>
      </p:sp>
      <p:sp>
        <p:nvSpPr>
          <p:cNvPr id="7" name="Freeform 3">
            <a:extLst>
              <a:ext uri="{FF2B5EF4-FFF2-40B4-BE49-F238E27FC236}">
                <a16:creationId xmlns:a16="http://schemas.microsoft.com/office/drawing/2014/main" id="{574177EB-83A5-CDC7-3CA6-523C4B877FB6}"/>
              </a:ext>
            </a:extLst>
          </p:cNvPr>
          <p:cNvSpPr/>
          <p:nvPr/>
        </p:nvSpPr>
        <p:spPr>
          <a:xfrm>
            <a:off x="3645621" y="572263"/>
            <a:ext cx="1776369" cy="1643141"/>
          </a:xfrm>
          <a:custGeom>
            <a:avLst/>
            <a:gdLst/>
            <a:ahLst/>
            <a:cxnLst/>
            <a:rect l="l" t="t" r="r" b="b"/>
            <a:pathLst>
              <a:path w="1776369" h="1643141">
                <a:moveTo>
                  <a:pt x="0" y="0"/>
                </a:moveTo>
                <a:lnTo>
                  <a:pt x="1776369" y="0"/>
                </a:lnTo>
                <a:lnTo>
                  <a:pt x="1776369" y="1643141"/>
                </a:lnTo>
                <a:lnTo>
                  <a:pt x="0" y="164314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8" name="Freeform 6">
            <a:extLst>
              <a:ext uri="{FF2B5EF4-FFF2-40B4-BE49-F238E27FC236}">
                <a16:creationId xmlns:a16="http://schemas.microsoft.com/office/drawing/2014/main" id="{474B425D-2AC9-84FC-A97A-119AB56FBAA5}"/>
              </a:ext>
            </a:extLst>
          </p:cNvPr>
          <p:cNvSpPr/>
          <p:nvPr/>
        </p:nvSpPr>
        <p:spPr>
          <a:xfrm>
            <a:off x="1086696" y="320387"/>
            <a:ext cx="1704639" cy="2088379"/>
          </a:xfrm>
          <a:custGeom>
            <a:avLst/>
            <a:gdLst/>
            <a:ahLst/>
            <a:cxnLst/>
            <a:rect l="l" t="t" r="r" b="b"/>
            <a:pathLst>
              <a:path w="1704639" h="2088379">
                <a:moveTo>
                  <a:pt x="0" y="0"/>
                </a:moveTo>
                <a:lnTo>
                  <a:pt x="1704639" y="0"/>
                </a:lnTo>
                <a:lnTo>
                  <a:pt x="1704639" y="2088378"/>
                </a:lnTo>
                <a:lnTo>
                  <a:pt x="0" y="208837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US"/>
          </a:p>
        </p:txBody>
      </p:sp>
      <p:sp>
        <p:nvSpPr>
          <p:cNvPr id="14" name="Freeform 14">
            <a:extLst>
              <a:ext uri="{FF2B5EF4-FFF2-40B4-BE49-F238E27FC236}">
                <a16:creationId xmlns:a16="http://schemas.microsoft.com/office/drawing/2014/main" id="{C7FB7AEA-D7FE-EC43-A5A4-DF721FA8833A}"/>
              </a:ext>
            </a:extLst>
          </p:cNvPr>
          <p:cNvSpPr/>
          <p:nvPr/>
        </p:nvSpPr>
        <p:spPr>
          <a:xfrm>
            <a:off x="3603479" y="3893197"/>
            <a:ext cx="1959144" cy="1713435"/>
          </a:xfrm>
          <a:custGeom>
            <a:avLst/>
            <a:gdLst/>
            <a:ahLst/>
            <a:cxnLst/>
            <a:rect l="l" t="t" r="r" b="b"/>
            <a:pathLst>
              <a:path w="1959144" h="1713435">
                <a:moveTo>
                  <a:pt x="0" y="0"/>
                </a:moveTo>
                <a:lnTo>
                  <a:pt x="1959144" y="0"/>
                </a:lnTo>
                <a:lnTo>
                  <a:pt x="1959144" y="1713435"/>
                </a:lnTo>
                <a:lnTo>
                  <a:pt x="0" y="171343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US"/>
          </a:p>
        </p:txBody>
      </p:sp>
      <p:grpSp>
        <p:nvGrpSpPr>
          <p:cNvPr id="2" name="Group 1">
            <a:extLst>
              <a:ext uri="{FF2B5EF4-FFF2-40B4-BE49-F238E27FC236}">
                <a16:creationId xmlns:a16="http://schemas.microsoft.com/office/drawing/2014/main" id="{1916729C-60AF-1E0D-CDA4-BD1B61CC2E9D}"/>
              </a:ext>
            </a:extLst>
          </p:cNvPr>
          <p:cNvGrpSpPr/>
          <p:nvPr/>
        </p:nvGrpSpPr>
        <p:grpSpPr>
          <a:xfrm>
            <a:off x="786302" y="3515601"/>
            <a:ext cx="2262517" cy="3043978"/>
            <a:chOff x="0" y="0"/>
            <a:chExt cx="968838" cy="1303469"/>
          </a:xfrm>
        </p:grpSpPr>
        <p:sp>
          <p:nvSpPr>
            <p:cNvPr id="3" name="Freeform 2">
              <a:extLst>
                <a:ext uri="{FF2B5EF4-FFF2-40B4-BE49-F238E27FC236}">
                  <a16:creationId xmlns:a16="http://schemas.microsoft.com/office/drawing/2014/main" id="{9031F0AD-1058-45F1-F19F-73ED940E83E2}"/>
                </a:ext>
              </a:extLst>
            </p:cNvPr>
            <p:cNvSpPr/>
            <p:nvPr/>
          </p:nvSpPr>
          <p:spPr>
            <a:xfrm>
              <a:off x="0" y="0"/>
              <a:ext cx="968838" cy="1303469"/>
            </a:xfrm>
            <a:custGeom>
              <a:avLst/>
              <a:gdLst/>
              <a:ahLst/>
              <a:cxnLst/>
              <a:rect l="l" t="t" r="r" b="b"/>
              <a:pathLst>
                <a:path w="968838" h="1303469">
                  <a:moveTo>
                    <a:pt x="54749" y="0"/>
                  </a:moveTo>
                  <a:lnTo>
                    <a:pt x="914089" y="0"/>
                  </a:lnTo>
                  <a:cubicBezTo>
                    <a:pt x="928609" y="0"/>
                    <a:pt x="942535" y="5768"/>
                    <a:pt x="952802" y="16036"/>
                  </a:cubicBezTo>
                  <a:cubicBezTo>
                    <a:pt x="963070" y="26303"/>
                    <a:pt x="968838" y="40229"/>
                    <a:pt x="968838" y="54749"/>
                  </a:cubicBezTo>
                  <a:lnTo>
                    <a:pt x="968838" y="1248720"/>
                  </a:lnTo>
                  <a:cubicBezTo>
                    <a:pt x="968838" y="1263240"/>
                    <a:pt x="963070" y="1277166"/>
                    <a:pt x="952802" y="1287434"/>
                  </a:cubicBezTo>
                  <a:cubicBezTo>
                    <a:pt x="942535" y="1297701"/>
                    <a:pt x="928609" y="1303469"/>
                    <a:pt x="914089" y="1303469"/>
                  </a:cubicBezTo>
                  <a:lnTo>
                    <a:pt x="54749" y="1303469"/>
                  </a:lnTo>
                  <a:cubicBezTo>
                    <a:pt x="24512" y="1303469"/>
                    <a:pt x="0" y="1278957"/>
                    <a:pt x="0" y="1248720"/>
                  </a:cubicBezTo>
                  <a:lnTo>
                    <a:pt x="0" y="54749"/>
                  </a:lnTo>
                  <a:cubicBezTo>
                    <a:pt x="0" y="40229"/>
                    <a:pt x="5768" y="26303"/>
                    <a:pt x="16036" y="16036"/>
                  </a:cubicBezTo>
                  <a:cubicBezTo>
                    <a:pt x="26303" y="5768"/>
                    <a:pt x="40229" y="0"/>
                    <a:pt x="54749" y="0"/>
                  </a:cubicBezTo>
                  <a:close/>
                </a:path>
              </a:pathLst>
            </a:custGeom>
            <a:solidFill>
              <a:srgbClr val="E8E8E8"/>
            </a:solidFill>
            <a:ln cap="sq">
              <a:noFill/>
              <a:prstDash val="solid"/>
              <a:miter/>
            </a:ln>
          </p:spPr>
          <p:txBody>
            <a:bodyPr/>
            <a:lstStyle/>
            <a:p>
              <a:endParaRPr lang="en-US"/>
            </a:p>
          </p:txBody>
        </p:sp>
        <p:sp>
          <p:nvSpPr>
            <p:cNvPr id="4" name="TextBox 3">
              <a:extLst>
                <a:ext uri="{FF2B5EF4-FFF2-40B4-BE49-F238E27FC236}">
                  <a16:creationId xmlns:a16="http://schemas.microsoft.com/office/drawing/2014/main" id="{EA3AF9FD-5286-BB81-F0B2-49583D5B5208}"/>
                </a:ext>
              </a:extLst>
            </p:cNvPr>
            <p:cNvSpPr txBox="1"/>
            <p:nvPr/>
          </p:nvSpPr>
          <p:spPr>
            <a:xfrm>
              <a:off x="0" y="-28575"/>
              <a:ext cx="968838" cy="1332044"/>
            </a:xfrm>
            <a:prstGeom prst="rect">
              <a:avLst/>
            </a:prstGeom>
          </p:spPr>
          <p:txBody>
            <a:bodyPr lIns="50800" tIns="50800" rIns="50800" bIns="50800" rtlCol="0" anchor="ctr"/>
            <a:lstStyle/>
            <a:p>
              <a:pPr algn="ctr">
                <a:lnSpc>
                  <a:spcPts val="1960"/>
                </a:lnSpc>
                <a:spcBef>
                  <a:spcPct val="0"/>
                </a:spcBef>
              </a:pPr>
              <a:endParaRPr/>
            </a:p>
          </p:txBody>
        </p:sp>
      </p:grpSp>
      <p:sp>
        <p:nvSpPr>
          <p:cNvPr id="5" name="TextBox 47">
            <a:extLst>
              <a:ext uri="{FF2B5EF4-FFF2-40B4-BE49-F238E27FC236}">
                <a16:creationId xmlns:a16="http://schemas.microsoft.com/office/drawing/2014/main" id="{DE36FE83-9702-67A3-837C-DF2816E1069F}"/>
              </a:ext>
            </a:extLst>
          </p:cNvPr>
          <p:cNvSpPr txBox="1"/>
          <p:nvPr/>
        </p:nvSpPr>
        <p:spPr>
          <a:xfrm>
            <a:off x="882987" y="5856448"/>
            <a:ext cx="2074581" cy="288541"/>
          </a:xfrm>
          <a:prstGeom prst="rect">
            <a:avLst/>
          </a:prstGeom>
        </p:spPr>
        <p:txBody>
          <a:bodyPr lIns="0" tIns="0" rIns="0" bIns="0" rtlCol="0" anchor="t">
            <a:spAutoFit/>
          </a:bodyPr>
          <a:lstStyle/>
          <a:p>
            <a:pPr algn="ctr">
              <a:lnSpc>
                <a:spcPts val="2385"/>
              </a:lnSpc>
            </a:pPr>
            <a:r>
              <a:rPr lang="en-US" b="1" dirty="0" err="1">
                <a:solidFill>
                  <a:srgbClr val="00B0F0"/>
                </a:solidFill>
                <a:latin typeface="Comic Sans MS" panose="030F0902030302020204" pitchFamily="66" charset="0"/>
                <a:ea typeface="Canva Sans Bold"/>
                <a:cs typeface="Canva Sans Bold"/>
                <a:sym typeface="Canva Sans Bold"/>
              </a:rPr>
              <a:t>ysbyty</a:t>
            </a:r>
            <a:endParaRPr lang="en-US" b="1" dirty="0">
              <a:solidFill>
                <a:srgbClr val="00B0F0"/>
              </a:solidFill>
              <a:latin typeface="Comic Sans MS" panose="030F0902030302020204" pitchFamily="66" charset="0"/>
              <a:ea typeface="Canva Sans Bold"/>
              <a:cs typeface="Canva Sans Bold"/>
              <a:sym typeface="Canva Sans Bold"/>
            </a:endParaRPr>
          </a:p>
        </p:txBody>
      </p:sp>
      <p:sp>
        <p:nvSpPr>
          <p:cNvPr id="9" name="Freeform 8">
            <a:extLst>
              <a:ext uri="{FF2B5EF4-FFF2-40B4-BE49-F238E27FC236}">
                <a16:creationId xmlns:a16="http://schemas.microsoft.com/office/drawing/2014/main" id="{B670F453-C54F-6BB2-A1E8-D505FBA214A1}"/>
              </a:ext>
            </a:extLst>
          </p:cNvPr>
          <p:cNvSpPr/>
          <p:nvPr/>
        </p:nvSpPr>
        <p:spPr>
          <a:xfrm>
            <a:off x="749434" y="3515601"/>
            <a:ext cx="2336253" cy="3043978"/>
          </a:xfrm>
          <a:custGeom>
            <a:avLst/>
            <a:gdLst/>
            <a:ahLst/>
            <a:cxnLst/>
            <a:rect l="l" t="t" r="r" b="b"/>
            <a:pathLst>
              <a:path w="2336253" h="3043978">
                <a:moveTo>
                  <a:pt x="0" y="0"/>
                </a:moveTo>
                <a:lnTo>
                  <a:pt x="2336253" y="0"/>
                </a:lnTo>
                <a:lnTo>
                  <a:pt x="2336253" y="3043978"/>
                </a:lnTo>
                <a:lnTo>
                  <a:pt x="0" y="3043978"/>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US"/>
          </a:p>
        </p:txBody>
      </p:sp>
      <p:sp>
        <p:nvSpPr>
          <p:cNvPr id="13" name="Freeform 4">
            <a:extLst>
              <a:ext uri="{FF2B5EF4-FFF2-40B4-BE49-F238E27FC236}">
                <a16:creationId xmlns:a16="http://schemas.microsoft.com/office/drawing/2014/main" id="{E3D861F9-089A-DDB5-7A12-B199DB45C320}"/>
              </a:ext>
            </a:extLst>
          </p:cNvPr>
          <p:cNvSpPr/>
          <p:nvPr/>
        </p:nvSpPr>
        <p:spPr>
          <a:xfrm>
            <a:off x="846119" y="3751623"/>
            <a:ext cx="2074581" cy="2104825"/>
          </a:xfrm>
          <a:custGeom>
            <a:avLst/>
            <a:gdLst/>
            <a:ahLst/>
            <a:cxnLst/>
            <a:rect l="l" t="t" r="r" b="b"/>
            <a:pathLst>
              <a:path w="3395738" h="2088379">
                <a:moveTo>
                  <a:pt x="0" y="0"/>
                </a:moveTo>
                <a:lnTo>
                  <a:pt x="3395738" y="0"/>
                </a:lnTo>
                <a:lnTo>
                  <a:pt x="3395738" y="2088378"/>
                </a:lnTo>
                <a:lnTo>
                  <a:pt x="0" y="2088378"/>
                </a:lnTo>
                <a:lnTo>
                  <a:pt x="0" y="0"/>
                </a:lnTo>
                <a:close/>
              </a:path>
            </a:pathLst>
          </a:custGeom>
          <a:blipFill>
            <a:blip r:embed="rId14">
              <a:extLst>
                <a:ext uri="{96DAC541-7B7A-43D3-8B79-37D633B846F1}">
                  <asvg:svgBlip xmlns:asvg="http://schemas.microsoft.com/office/drawing/2016/SVG/main" r:embed="rId15"/>
                </a:ext>
              </a:extLst>
            </a:blip>
            <a:stretch>
              <a:fillRect/>
            </a:stretch>
          </a:blipFill>
        </p:spPr>
        <p:txBody>
          <a:bodyPr/>
          <a:lstStyle/>
          <a:p>
            <a:endParaRPr lang="en-US"/>
          </a:p>
        </p:txBody>
      </p:sp>
    </p:spTree>
    <p:extLst>
      <p:ext uri="{BB962C8B-B14F-4D97-AF65-F5344CB8AC3E}">
        <p14:creationId xmlns:p14="http://schemas.microsoft.com/office/powerpoint/2010/main" val="26407904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EB400-4AEB-ACA1-2A21-2E9D646D562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E9070CAE-924C-1A98-5DEE-E57FB0782DB4}"/>
              </a:ext>
            </a:extLst>
          </p:cNvPr>
          <p:cNvGrpSpPr/>
          <p:nvPr/>
        </p:nvGrpSpPr>
        <p:grpSpPr>
          <a:xfrm>
            <a:off x="330786" y="362999"/>
            <a:ext cx="2079490" cy="2996399"/>
            <a:chOff x="0" y="0"/>
            <a:chExt cx="871520" cy="1255798"/>
          </a:xfrm>
        </p:grpSpPr>
        <p:sp>
          <p:nvSpPr>
            <p:cNvPr id="3" name="Freeform 3">
              <a:extLst>
                <a:ext uri="{FF2B5EF4-FFF2-40B4-BE49-F238E27FC236}">
                  <a16:creationId xmlns:a16="http://schemas.microsoft.com/office/drawing/2014/main" id="{D40F34E1-5410-8300-3A41-4E228972C2D6}"/>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4" name="TextBox 4">
              <a:extLst>
                <a:ext uri="{FF2B5EF4-FFF2-40B4-BE49-F238E27FC236}">
                  <a16:creationId xmlns:a16="http://schemas.microsoft.com/office/drawing/2014/main" id="{34D78B8A-2ED8-C161-2897-7597E89DA1FD}"/>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5" name="Group 5">
            <a:extLst>
              <a:ext uri="{FF2B5EF4-FFF2-40B4-BE49-F238E27FC236}">
                <a16:creationId xmlns:a16="http://schemas.microsoft.com/office/drawing/2014/main" id="{B9691675-4DBF-31D3-C228-2F78909D71AD}"/>
              </a:ext>
            </a:extLst>
          </p:cNvPr>
          <p:cNvGrpSpPr/>
          <p:nvPr/>
        </p:nvGrpSpPr>
        <p:grpSpPr>
          <a:xfrm>
            <a:off x="167887" y="3511437"/>
            <a:ext cx="2079490" cy="2996399"/>
            <a:chOff x="0" y="0"/>
            <a:chExt cx="871520" cy="1255798"/>
          </a:xfrm>
        </p:grpSpPr>
        <p:sp>
          <p:nvSpPr>
            <p:cNvPr id="6" name="Freeform 6">
              <a:extLst>
                <a:ext uri="{FF2B5EF4-FFF2-40B4-BE49-F238E27FC236}">
                  <a16:creationId xmlns:a16="http://schemas.microsoft.com/office/drawing/2014/main" id="{A08E91DD-3A54-D8D3-F695-F29EA4C8A007}"/>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7" name="TextBox 7">
              <a:extLst>
                <a:ext uri="{FF2B5EF4-FFF2-40B4-BE49-F238E27FC236}">
                  <a16:creationId xmlns:a16="http://schemas.microsoft.com/office/drawing/2014/main" id="{DC2F06CA-8553-E0A2-D06C-5A85B2F74EC3}"/>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8" name="Group 8">
            <a:extLst>
              <a:ext uri="{FF2B5EF4-FFF2-40B4-BE49-F238E27FC236}">
                <a16:creationId xmlns:a16="http://schemas.microsoft.com/office/drawing/2014/main" id="{150D5E09-5DFD-98EF-D943-BF43F27339E7}"/>
              </a:ext>
            </a:extLst>
          </p:cNvPr>
          <p:cNvGrpSpPr/>
          <p:nvPr/>
        </p:nvGrpSpPr>
        <p:grpSpPr>
          <a:xfrm>
            <a:off x="2410400" y="353157"/>
            <a:ext cx="2079490" cy="2996399"/>
            <a:chOff x="0" y="0"/>
            <a:chExt cx="871520" cy="1255798"/>
          </a:xfrm>
        </p:grpSpPr>
        <p:sp>
          <p:nvSpPr>
            <p:cNvPr id="9" name="Freeform 9">
              <a:extLst>
                <a:ext uri="{FF2B5EF4-FFF2-40B4-BE49-F238E27FC236}">
                  <a16:creationId xmlns:a16="http://schemas.microsoft.com/office/drawing/2014/main" id="{DA819E09-287B-2EBB-46E0-E95E2F32635C}"/>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10" name="TextBox 10">
              <a:extLst>
                <a:ext uri="{FF2B5EF4-FFF2-40B4-BE49-F238E27FC236}">
                  <a16:creationId xmlns:a16="http://schemas.microsoft.com/office/drawing/2014/main" id="{B34AC27E-453E-0D76-9B8B-36311BD2A5EF}"/>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11" name="Group 11">
            <a:extLst>
              <a:ext uri="{FF2B5EF4-FFF2-40B4-BE49-F238E27FC236}">
                <a16:creationId xmlns:a16="http://schemas.microsoft.com/office/drawing/2014/main" id="{1FD89EE1-2218-1047-E015-C159080DAB37}"/>
              </a:ext>
            </a:extLst>
          </p:cNvPr>
          <p:cNvGrpSpPr/>
          <p:nvPr/>
        </p:nvGrpSpPr>
        <p:grpSpPr>
          <a:xfrm>
            <a:off x="2410400" y="3511437"/>
            <a:ext cx="2079490" cy="2996399"/>
            <a:chOff x="0" y="0"/>
            <a:chExt cx="871520" cy="1255798"/>
          </a:xfrm>
        </p:grpSpPr>
        <p:sp>
          <p:nvSpPr>
            <p:cNvPr id="12" name="Freeform 12">
              <a:extLst>
                <a:ext uri="{FF2B5EF4-FFF2-40B4-BE49-F238E27FC236}">
                  <a16:creationId xmlns:a16="http://schemas.microsoft.com/office/drawing/2014/main" id="{8FAA4E61-2F12-C7CE-A902-9FB204C53FC5}"/>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13" name="TextBox 13">
              <a:extLst>
                <a:ext uri="{FF2B5EF4-FFF2-40B4-BE49-F238E27FC236}">
                  <a16:creationId xmlns:a16="http://schemas.microsoft.com/office/drawing/2014/main" id="{1CB9A441-F08C-039E-EDB2-52D06F87CC6D}"/>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14" name="Group 14">
            <a:extLst>
              <a:ext uri="{FF2B5EF4-FFF2-40B4-BE49-F238E27FC236}">
                <a16:creationId xmlns:a16="http://schemas.microsoft.com/office/drawing/2014/main" id="{C8A3092F-D9FC-F03E-A758-AC302347FEAD}"/>
              </a:ext>
            </a:extLst>
          </p:cNvPr>
          <p:cNvGrpSpPr/>
          <p:nvPr/>
        </p:nvGrpSpPr>
        <p:grpSpPr>
          <a:xfrm>
            <a:off x="6895301" y="353156"/>
            <a:ext cx="2079490" cy="2996399"/>
            <a:chOff x="0" y="0"/>
            <a:chExt cx="871520" cy="1255798"/>
          </a:xfrm>
        </p:grpSpPr>
        <p:sp>
          <p:nvSpPr>
            <p:cNvPr id="15" name="Freeform 15">
              <a:extLst>
                <a:ext uri="{FF2B5EF4-FFF2-40B4-BE49-F238E27FC236}">
                  <a16:creationId xmlns:a16="http://schemas.microsoft.com/office/drawing/2014/main" id="{AF99F673-D24F-24FE-7D7D-DB9947F432EC}"/>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16" name="TextBox 16">
              <a:extLst>
                <a:ext uri="{FF2B5EF4-FFF2-40B4-BE49-F238E27FC236}">
                  <a16:creationId xmlns:a16="http://schemas.microsoft.com/office/drawing/2014/main" id="{B4E9C9E6-61FB-3F46-14EC-3ADD961911F2}"/>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17" name="Group 17">
            <a:extLst>
              <a:ext uri="{FF2B5EF4-FFF2-40B4-BE49-F238E27FC236}">
                <a16:creationId xmlns:a16="http://schemas.microsoft.com/office/drawing/2014/main" id="{66901A47-9C61-A6C8-69E0-87BF7EEDCE82}"/>
              </a:ext>
            </a:extLst>
          </p:cNvPr>
          <p:cNvGrpSpPr/>
          <p:nvPr/>
        </p:nvGrpSpPr>
        <p:grpSpPr>
          <a:xfrm>
            <a:off x="6895425" y="3511437"/>
            <a:ext cx="2079490" cy="2996399"/>
            <a:chOff x="0" y="0"/>
            <a:chExt cx="871520" cy="1255798"/>
          </a:xfrm>
        </p:grpSpPr>
        <p:sp>
          <p:nvSpPr>
            <p:cNvPr id="18" name="Freeform 18">
              <a:extLst>
                <a:ext uri="{FF2B5EF4-FFF2-40B4-BE49-F238E27FC236}">
                  <a16:creationId xmlns:a16="http://schemas.microsoft.com/office/drawing/2014/main" id="{F1999035-D578-EDB8-C4EA-B9A84326EDE9}"/>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19" name="TextBox 19">
              <a:extLst>
                <a:ext uri="{FF2B5EF4-FFF2-40B4-BE49-F238E27FC236}">
                  <a16:creationId xmlns:a16="http://schemas.microsoft.com/office/drawing/2014/main" id="{F2E6794B-BB8C-12AF-C2EB-8253042DA89C}"/>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20" name="Group 20">
            <a:extLst>
              <a:ext uri="{FF2B5EF4-FFF2-40B4-BE49-F238E27FC236}">
                <a16:creationId xmlns:a16="http://schemas.microsoft.com/office/drawing/2014/main" id="{1F5D181D-55BE-8501-19DE-9C775EC88C72}"/>
              </a:ext>
            </a:extLst>
          </p:cNvPr>
          <p:cNvGrpSpPr/>
          <p:nvPr/>
        </p:nvGrpSpPr>
        <p:grpSpPr>
          <a:xfrm>
            <a:off x="4652913" y="353157"/>
            <a:ext cx="2079490" cy="2996399"/>
            <a:chOff x="0" y="0"/>
            <a:chExt cx="871520" cy="1255798"/>
          </a:xfrm>
        </p:grpSpPr>
        <p:sp>
          <p:nvSpPr>
            <p:cNvPr id="21" name="Freeform 21">
              <a:extLst>
                <a:ext uri="{FF2B5EF4-FFF2-40B4-BE49-F238E27FC236}">
                  <a16:creationId xmlns:a16="http://schemas.microsoft.com/office/drawing/2014/main" id="{52E33A44-503C-BE90-F220-80FFE43331E5}"/>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22" name="TextBox 22">
              <a:extLst>
                <a:ext uri="{FF2B5EF4-FFF2-40B4-BE49-F238E27FC236}">
                  <a16:creationId xmlns:a16="http://schemas.microsoft.com/office/drawing/2014/main" id="{EFD38039-CE53-C26E-8BA5-8E075377A3AC}"/>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23" name="Group 23">
            <a:extLst>
              <a:ext uri="{FF2B5EF4-FFF2-40B4-BE49-F238E27FC236}">
                <a16:creationId xmlns:a16="http://schemas.microsoft.com/office/drawing/2014/main" id="{48B1A167-BBEF-31FC-D2B6-18007EB6A2DE}"/>
              </a:ext>
            </a:extLst>
          </p:cNvPr>
          <p:cNvGrpSpPr/>
          <p:nvPr/>
        </p:nvGrpSpPr>
        <p:grpSpPr>
          <a:xfrm>
            <a:off x="4652913" y="3511437"/>
            <a:ext cx="2079490" cy="2996399"/>
            <a:chOff x="0" y="0"/>
            <a:chExt cx="871520" cy="1255798"/>
          </a:xfrm>
        </p:grpSpPr>
        <p:sp>
          <p:nvSpPr>
            <p:cNvPr id="24" name="Freeform 24">
              <a:extLst>
                <a:ext uri="{FF2B5EF4-FFF2-40B4-BE49-F238E27FC236}">
                  <a16:creationId xmlns:a16="http://schemas.microsoft.com/office/drawing/2014/main" id="{8CEE3C69-253F-E38E-40AF-95F2548CA202}"/>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25" name="TextBox 25">
              <a:extLst>
                <a:ext uri="{FF2B5EF4-FFF2-40B4-BE49-F238E27FC236}">
                  <a16:creationId xmlns:a16="http://schemas.microsoft.com/office/drawing/2014/main" id="{8BA181F7-DA56-7F6D-9FB1-EF7773DB7627}"/>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sp>
        <p:nvSpPr>
          <p:cNvPr id="26" name="TextBox 26">
            <a:extLst>
              <a:ext uri="{FF2B5EF4-FFF2-40B4-BE49-F238E27FC236}">
                <a16:creationId xmlns:a16="http://schemas.microsoft.com/office/drawing/2014/main" id="{BB9BFEC8-B585-BB25-55FC-39E0F6C83D38}"/>
              </a:ext>
            </a:extLst>
          </p:cNvPr>
          <p:cNvSpPr txBox="1"/>
          <p:nvPr/>
        </p:nvSpPr>
        <p:spPr>
          <a:xfrm>
            <a:off x="4652788" y="5835938"/>
            <a:ext cx="2079615" cy="322974"/>
          </a:xfrm>
          <a:prstGeom prst="rect">
            <a:avLst/>
          </a:prstGeom>
        </p:spPr>
        <p:txBody>
          <a:bodyPr lIns="0" tIns="0" rIns="0" bIns="0" rtlCol="0" anchor="t">
            <a:spAutoFit/>
          </a:bodyPr>
          <a:lstStyle/>
          <a:p>
            <a:pPr algn="ctr">
              <a:lnSpc>
                <a:spcPts val="2514"/>
              </a:lnSpc>
            </a:pPr>
            <a:r>
              <a:rPr lang="en-US" sz="2394" b="1" err="1">
                <a:solidFill>
                  <a:srgbClr val="2E304C"/>
                </a:solidFill>
                <a:latin typeface="Chalkboard" panose="03050602040202020205" pitchFamily="66" charset="77"/>
                <a:ea typeface="Amiko Bold"/>
                <a:cs typeface="Amiko Bold"/>
                <a:sym typeface="Amiko Bold"/>
              </a:rPr>
              <a:t>tu</a:t>
            </a:r>
            <a:r>
              <a:rPr lang="en-US" sz="2394" b="1">
                <a:solidFill>
                  <a:srgbClr val="2E304C"/>
                </a:solidFill>
                <a:latin typeface="Comic Sans MS" panose="030F0902030302020204" pitchFamily="66" charset="0"/>
                <a:ea typeface="Amiko Bold"/>
                <a:cs typeface="Amiko Bold"/>
                <a:sym typeface="Amiko Bold"/>
              </a:rPr>
              <a:t> </a:t>
            </a:r>
            <a:r>
              <a:rPr lang="en-US" sz="2400" b="1" err="1">
                <a:latin typeface="Comic Sans MS" panose="030F0902030302020204" pitchFamily="66" charset="0"/>
              </a:rPr>
              <a:t>ôl</a:t>
            </a:r>
            <a:r>
              <a:rPr lang="en-US" sz="2394" b="1">
                <a:solidFill>
                  <a:srgbClr val="2E304C"/>
                </a:solidFill>
                <a:latin typeface="Comic Sans MS" panose="030F0902030302020204" pitchFamily="66" charset="0"/>
                <a:ea typeface="Amiko Bold"/>
                <a:cs typeface="Amiko Bold"/>
                <a:sym typeface="Amiko Bold"/>
              </a:rPr>
              <a:t> </a:t>
            </a:r>
            <a:r>
              <a:rPr lang="en-US" sz="2394" b="1" err="1">
                <a:solidFill>
                  <a:srgbClr val="2E304C"/>
                </a:solidFill>
                <a:latin typeface="Chalkboard" panose="03050602040202020205" pitchFamily="66" charset="77"/>
                <a:ea typeface="Amiko Bold"/>
                <a:cs typeface="Amiko Bold"/>
                <a:sym typeface="Amiko Bold"/>
              </a:rPr>
              <a:t>i’r</a:t>
            </a:r>
            <a:endParaRPr lang="en-US" sz="2394" b="1">
              <a:solidFill>
                <a:srgbClr val="2E304C"/>
              </a:solidFill>
              <a:latin typeface="Chalkboard" panose="03050602040202020205" pitchFamily="66" charset="77"/>
              <a:ea typeface="Amiko Bold"/>
              <a:cs typeface="Amiko Bold"/>
              <a:sym typeface="Amiko Bold"/>
            </a:endParaRPr>
          </a:p>
        </p:txBody>
      </p:sp>
      <p:sp>
        <p:nvSpPr>
          <p:cNvPr id="27" name="TextBox 27">
            <a:extLst>
              <a:ext uri="{FF2B5EF4-FFF2-40B4-BE49-F238E27FC236}">
                <a16:creationId xmlns:a16="http://schemas.microsoft.com/office/drawing/2014/main" id="{9B42BA3C-B3AB-4AA9-CCEE-6388F180F9AE}"/>
              </a:ext>
            </a:extLst>
          </p:cNvPr>
          <p:cNvSpPr txBox="1"/>
          <p:nvPr/>
        </p:nvSpPr>
        <p:spPr>
          <a:xfrm>
            <a:off x="167886" y="5849739"/>
            <a:ext cx="2079615" cy="333425"/>
          </a:xfrm>
          <a:prstGeom prst="rect">
            <a:avLst/>
          </a:prstGeom>
        </p:spPr>
        <p:txBody>
          <a:bodyPr lIns="0" tIns="0" rIns="0" bIns="0" rtlCol="0" anchor="t">
            <a:spAutoFit/>
          </a:bodyPr>
          <a:lstStyle/>
          <a:p>
            <a:pPr algn="ctr">
              <a:lnSpc>
                <a:spcPts val="2634"/>
              </a:lnSpc>
            </a:pPr>
            <a:r>
              <a:rPr lang="en-US" sz="2394" b="1" err="1">
                <a:solidFill>
                  <a:srgbClr val="2E304C"/>
                </a:solidFill>
                <a:latin typeface="Chalkboard" panose="03050602040202020205" pitchFamily="66" charset="77"/>
                <a:ea typeface="Amiko Bold"/>
                <a:cs typeface="Amiko Bold"/>
                <a:sym typeface="Amiko Bold"/>
              </a:rPr>
              <a:t>rhwng</a:t>
            </a:r>
            <a:endParaRPr lang="en-US" sz="2394" b="1">
              <a:solidFill>
                <a:srgbClr val="2E304C"/>
              </a:solidFill>
              <a:latin typeface="Chalkboard" panose="03050602040202020205" pitchFamily="66" charset="77"/>
              <a:ea typeface="Amiko Bold"/>
              <a:cs typeface="Amiko Bold"/>
              <a:sym typeface="Amiko Bold"/>
            </a:endParaRPr>
          </a:p>
        </p:txBody>
      </p:sp>
      <p:sp>
        <p:nvSpPr>
          <p:cNvPr id="28" name="TextBox 28">
            <a:extLst>
              <a:ext uri="{FF2B5EF4-FFF2-40B4-BE49-F238E27FC236}">
                <a16:creationId xmlns:a16="http://schemas.microsoft.com/office/drawing/2014/main" id="{C6C164FF-30BD-D943-DD15-9679D95FEFA2}"/>
              </a:ext>
            </a:extLst>
          </p:cNvPr>
          <p:cNvSpPr txBox="1"/>
          <p:nvPr/>
        </p:nvSpPr>
        <p:spPr>
          <a:xfrm>
            <a:off x="4652913" y="2700147"/>
            <a:ext cx="2079490" cy="322974"/>
          </a:xfrm>
          <a:prstGeom prst="rect">
            <a:avLst/>
          </a:prstGeom>
        </p:spPr>
        <p:txBody>
          <a:bodyPr lIns="0" tIns="0" rIns="0" bIns="0" rtlCol="0" anchor="t">
            <a:spAutoFit/>
          </a:bodyPr>
          <a:lstStyle/>
          <a:p>
            <a:pPr algn="ctr">
              <a:lnSpc>
                <a:spcPts val="2514"/>
              </a:lnSpc>
            </a:pPr>
            <a:r>
              <a:rPr lang="en-US" sz="2394" b="1">
                <a:solidFill>
                  <a:srgbClr val="2E304C"/>
                </a:solidFill>
                <a:latin typeface="Chalkboard" panose="03050602040202020205" pitchFamily="66" charset="77"/>
                <a:ea typeface="Amiko Bold"/>
                <a:cs typeface="Amiko Bold"/>
                <a:sym typeface="Amiko Bold"/>
              </a:rPr>
              <a:t>o dan</a:t>
            </a:r>
          </a:p>
        </p:txBody>
      </p:sp>
      <p:sp>
        <p:nvSpPr>
          <p:cNvPr id="29" name="TextBox 29">
            <a:extLst>
              <a:ext uri="{FF2B5EF4-FFF2-40B4-BE49-F238E27FC236}">
                <a16:creationId xmlns:a16="http://schemas.microsoft.com/office/drawing/2014/main" id="{E74BE832-CFF3-9FDD-3DC7-6B1265C8E432}"/>
              </a:ext>
            </a:extLst>
          </p:cNvPr>
          <p:cNvSpPr txBox="1"/>
          <p:nvPr/>
        </p:nvSpPr>
        <p:spPr>
          <a:xfrm>
            <a:off x="167887" y="2700147"/>
            <a:ext cx="2079490" cy="322974"/>
          </a:xfrm>
          <a:prstGeom prst="rect">
            <a:avLst/>
          </a:prstGeom>
        </p:spPr>
        <p:txBody>
          <a:bodyPr lIns="0" tIns="0" rIns="0" bIns="0" rtlCol="0" anchor="t">
            <a:spAutoFit/>
          </a:bodyPr>
          <a:lstStyle/>
          <a:p>
            <a:pPr algn="ctr">
              <a:lnSpc>
                <a:spcPts val="2514"/>
              </a:lnSpc>
            </a:pPr>
            <a:r>
              <a:rPr lang="en-US" sz="2394" b="1" err="1">
                <a:solidFill>
                  <a:srgbClr val="2E304C"/>
                </a:solidFill>
                <a:latin typeface="Chalkboard" panose="03050602040202020205" pitchFamily="66" charset="77"/>
                <a:ea typeface="Amiko Bold"/>
                <a:cs typeface="Amiko Bold"/>
                <a:sym typeface="Amiko Bold"/>
              </a:rPr>
              <a:t>ar</a:t>
            </a:r>
            <a:r>
              <a:rPr lang="en-US" sz="2394" b="1">
                <a:solidFill>
                  <a:srgbClr val="2E304C"/>
                </a:solidFill>
                <a:latin typeface="Chalkboard" panose="03050602040202020205" pitchFamily="66" charset="77"/>
                <a:ea typeface="Amiko Bold"/>
                <a:cs typeface="Amiko Bold"/>
                <a:sym typeface="Amiko Bold"/>
              </a:rPr>
              <a:t> y</a:t>
            </a:r>
          </a:p>
        </p:txBody>
      </p:sp>
      <p:sp>
        <p:nvSpPr>
          <p:cNvPr id="30" name="TextBox 30">
            <a:extLst>
              <a:ext uri="{FF2B5EF4-FFF2-40B4-BE49-F238E27FC236}">
                <a16:creationId xmlns:a16="http://schemas.microsoft.com/office/drawing/2014/main" id="{A6608D38-3F2B-49BA-70F0-F0B8C284E23B}"/>
              </a:ext>
            </a:extLst>
          </p:cNvPr>
          <p:cNvSpPr txBox="1"/>
          <p:nvPr/>
        </p:nvSpPr>
        <p:spPr>
          <a:xfrm>
            <a:off x="2410400" y="2709922"/>
            <a:ext cx="2079490" cy="294953"/>
          </a:xfrm>
          <a:prstGeom prst="rect">
            <a:avLst/>
          </a:prstGeom>
        </p:spPr>
        <p:txBody>
          <a:bodyPr lIns="0" tIns="0" rIns="0" bIns="0" rtlCol="0" anchor="t">
            <a:spAutoFit/>
          </a:bodyPr>
          <a:lstStyle/>
          <a:p>
            <a:pPr algn="ctr">
              <a:lnSpc>
                <a:spcPts val="2257"/>
              </a:lnSpc>
            </a:pPr>
            <a:r>
              <a:rPr lang="en-US" sz="2052" b="1" err="1">
                <a:solidFill>
                  <a:srgbClr val="2E304C"/>
                </a:solidFill>
                <a:latin typeface="Chalkboard" panose="03050602040202020205" pitchFamily="66" charset="77"/>
                <a:ea typeface="Amiko Bold"/>
                <a:cs typeface="Amiko Bold"/>
                <a:sym typeface="Amiko Bold"/>
              </a:rPr>
              <a:t>yn</a:t>
            </a:r>
            <a:endParaRPr lang="en-US" sz="2052" b="1">
              <a:solidFill>
                <a:srgbClr val="2E304C"/>
              </a:solidFill>
              <a:latin typeface="Chalkboard" panose="03050602040202020205" pitchFamily="66" charset="77"/>
              <a:ea typeface="Amiko Bold"/>
              <a:cs typeface="Amiko Bold"/>
              <a:sym typeface="Amiko Bold"/>
            </a:endParaRPr>
          </a:p>
        </p:txBody>
      </p:sp>
      <p:sp>
        <p:nvSpPr>
          <p:cNvPr id="31" name="TextBox 31">
            <a:extLst>
              <a:ext uri="{FF2B5EF4-FFF2-40B4-BE49-F238E27FC236}">
                <a16:creationId xmlns:a16="http://schemas.microsoft.com/office/drawing/2014/main" id="{1D3AB455-37F9-0B90-C647-AD085CBF355B}"/>
              </a:ext>
            </a:extLst>
          </p:cNvPr>
          <p:cNvSpPr txBox="1"/>
          <p:nvPr/>
        </p:nvSpPr>
        <p:spPr>
          <a:xfrm>
            <a:off x="2410400" y="5811549"/>
            <a:ext cx="2079490" cy="322974"/>
          </a:xfrm>
          <a:prstGeom prst="rect">
            <a:avLst/>
          </a:prstGeom>
        </p:spPr>
        <p:txBody>
          <a:bodyPr lIns="0" tIns="0" rIns="0" bIns="0" rtlCol="0" anchor="t">
            <a:spAutoFit/>
          </a:bodyPr>
          <a:lstStyle/>
          <a:p>
            <a:pPr algn="ctr">
              <a:lnSpc>
                <a:spcPts val="2514"/>
              </a:lnSpc>
            </a:pPr>
            <a:r>
              <a:rPr lang="en-US" sz="2394" b="1">
                <a:solidFill>
                  <a:srgbClr val="2E304C"/>
                </a:solidFill>
                <a:latin typeface="Chalkboard" panose="03050602040202020205" pitchFamily="66" charset="77"/>
                <a:ea typeface="Amiko Bold"/>
                <a:cs typeface="Amiko Bold"/>
                <a:sym typeface="Amiko Bold"/>
              </a:rPr>
              <a:t>o </a:t>
            </a:r>
            <a:r>
              <a:rPr lang="en-US" sz="2394" b="1" err="1">
                <a:solidFill>
                  <a:srgbClr val="2E304C"/>
                </a:solidFill>
                <a:latin typeface="Chalkboard" panose="03050602040202020205" pitchFamily="66" charset="77"/>
                <a:ea typeface="Amiko Bold"/>
                <a:cs typeface="Amiko Bold"/>
                <a:sym typeface="Amiko Bold"/>
              </a:rPr>
              <a:t>flaen</a:t>
            </a:r>
            <a:endParaRPr lang="en-US" sz="2394" b="1">
              <a:solidFill>
                <a:srgbClr val="2E304C"/>
              </a:solidFill>
              <a:latin typeface="Chalkboard" panose="03050602040202020205" pitchFamily="66" charset="77"/>
              <a:ea typeface="Amiko Bold"/>
              <a:cs typeface="Amiko Bold"/>
              <a:sym typeface="Amiko Bold"/>
            </a:endParaRPr>
          </a:p>
        </p:txBody>
      </p:sp>
      <p:sp>
        <p:nvSpPr>
          <p:cNvPr id="32" name="TextBox 32">
            <a:extLst>
              <a:ext uri="{FF2B5EF4-FFF2-40B4-BE49-F238E27FC236}">
                <a16:creationId xmlns:a16="http://schemas.microsoft.com/office/drawing/2014/main" id="{E3B6A3E6-3D59-6934-5048-A56AD70E406F}"/>
              </a:ext>
            </a:extLst>
          </p:cNvPr>
          <p:cNvSpPr txBox="1"/>
          <p:nvPr/>
        </p:nvSpPr>
        <p:spPr>
          <a:xfrm>
            <a:off x="6773581" y="5811549"/>
            <a:ext cx="2201333" cy="322974"/>
          </a:xfrm>
          <a:prstGeom prst="rect">
            <a:avLst/>
          </a:prstGeom>
        </p:spPr>
        <p:txBody>
          <a:bodyPr wrap="square" lIns="0" tIns="0" rIns="0" bIns="0" rtlCol="0" anchor="t">
            <a:spAutoFit/>
          </a:bodyPr>
          <a:lstStyle/>
          <a:p>
            <a:pPr algn="ctr">
              <a:lnSpc>
                <a:spcPts val="2514"/>
              </a:lnSpc>
            </a:pPr>
            <a:r>
              <a:rPr lang="en-US" sz="2394" b="1">
                <a:solidFill>
                  <a:srgbClr val="2E304C"/>
                </a:solidFill>
                <a:latin typeface="Chalkboard" panose="03050602040202020205" pitchFamily="66" charset="77"/>
                <a:ea typeface="Amiko Bold"/>
                <a:cs typeface="Amiko Bold"/>
                <a:sym typeface="Amiko Bold"/>
              </a:rPr>
              <a:t>ger</a:t>
            </a:r>
          </a:p>
        </p:txBody>
      </p:sp>
      <p:sp>
        <p:nvSpPr>
          <p:cNvPr id="33" name="TextBox 33">
            <a:extLst>
              <a:ext uri="{FF2B5EF4-FFF2-40B4-BE49-F238E27FC236}">
                <a16:creationId xmlns:a16="http://schemas.microsoft.com/office/drawing/2014/main" id="{50AE9853-F5F2-4A47-66A6-74B094AB07D6}"/>
              </a:ext>
            </a:extLst>
          </p:cNvPr>
          <p:cNvSpPr txBox="1"/>
          <p:nvPr/>
        </p:nvSpPr>
        <p:spPr>
          <a:xfrm>
            <a:off x="6895425" y="2719695"/>
            <a:ext cx="2079490" cy="282257"/>
          </a:xfrm>
          <a:prstGeom prst="rect">
            <a:avLst/>
          </a:prstGeom>
        </p:spPr>
        <p:txBody>
          <a:bodyPr lIns="0" tIns="0" rIns="0" bIns="0" rtlCol="0" anchor="t">
            <a:spAutoFit/>
          </a:bodyPr>
          <a:lstStyle/>
          <a:p>
            <a:pPr algn="ctr">
              <a:lnSpc>
                <a:spcPts val="2155"/>
              </a:lnSpc>
            </a:pPr>
            <a:r>
              <a:rPr lang="en-US" sz="2052" b="1" err="1">
                <a:solidFill>
                  <a:srgbClr val="2E304C"/>
                </a:solidFill>
                <a:latin typeface="Chalkboard" panose="03050602040202020205" pitchFamily="66" charset="77"/>
                <a:ea typeface="Amiko Bold"/>
                <a:cs typeface="Amiko Bold"/>
                <a:sym typeface="Amiko Bold"/>
              </a:rPr>
              <a:t>gyferbyn</a:t>
            </a:r>
            <a:r>
              <a:rPr lang="en-US" sz="2052" b="1">
                <a:solidFill>
                  <a:srgbClr val="2E304C"/>
                </a:solidFill>
                <a:latin typeface="Chalkboard" panose="03050602040202020205" pitchFamily="66" charset="77"/>
                <a:ea typeface="Amiko Bold"/>
                <a:cs typeface="Amiko Bold"/>
                <a:sym typeface="Amiko Bold"/>
              </a:rPr>
              <a:t> a</a:t>
            </a:r>
          </a:p>
        </p:txBody>
      </p:sp>
      <p:grpSp>
        <p:nvGrpSpPr>
          <p:cNvPr id="39" name="Group 38">
            <a:extLst>
              <a:ext uri="{FF2B5EF4-FFF2-40B4-BE49-F238E27FC236}">
                <a16:creationId xmlns:a16="http://schemas.microsoft.com/office/drawing/2014/main" id="{2D60DDC8-2C4C-8652-2C32-A49A5E206BFF}"/>
              </a:ext>
            </a:extLst>
          </p:cNvPr>
          <p:cNvGrpSpPr/>
          <p:nvPr/>
        </p:nvGrpSpPr>
        <p:grpSpPr>
          <a:xfrm>
            <a:off x="595709" y="854294"/>
            <a:ext cx="1549641" cy="1865401"/>
            <a:chOff x="6553834" y="1369274"/>
            <a:chExt cx="5180331" cy="6171713"/>
          </a:xfrm>
        </p:grpSpPr>
        <p:sp>
          <p:nvSpPr>
            <p:cNvPr id="35" name="Freeform 4">
              <a:extLst>
                <a:ext uri="{FF2B5EF4-FFF2-40B4-BE49-F238E27FC236}">
                  <a16:creationId xmlns:a16="http://schemas.microsoft.com/office/drawing/2014/main" id="{B3863040-2C5E-CDAD-D176-ED37FDACBC29}"/>
                </a:ext>
              </a:extLst>
            </p:cNvPr>
            <p:cNvSpPr/>
            <p:nvPr/>
          </p:nvSpPr>
          <p:spPr>
            <a:xfrm>
              <a:off x="6553834" y="2324582"/>
              <a:ext cx="5180331" cy="5216405"/>
            </a:xfrm>
            <a:custGeom>
              <a:avLst/>
              <a:gdLst/>
              <a:ahLst/>
              <a:cxnLst/>
              <a:rect l="l" t="t" r="r" b="b"/>
              <a:pathLst>
                <a:path w="5180331" h="5216405">
                  <a:moveTo>
                    <a:pt x="0" y="0"/>
                  </a:moveTo>
                  <a:lnTo>
                    <a:pt x="5180332" y="0"/>
                  </a:lnTo>
                  <a:lnTo>
                    <a:pt x="5180332" y="5216406"/>
                  </a:lnTo>
                  <a:lnTo>
                    <a:pt x="0" y="5216406"/>
                  </a:lnTo>
                  <a:lnTo>
                    <a:pt x="0" y="0"/>
                  </a:lnTo>
                  <a:close/>
                </a:path>
              </a:pathLst>
            </a:custGeom>
            <a:blipFill>
              <a:blip r:embed="rId3"/>
              <a:stretch>
                <a:fillRect t="-134122" r="-316734" b="-18500"/>
              </a:stretch>
            </a:blipFill>
          </p:spPr>
          <p:txBody>
            <a:bodyPr/>
            <a:lstStyle/>
            <a:p>
              <a:endParaRPr lang="en-US"/>
            </a:p>
          </p:txBody>
        </p:sp>
        <p:sp>
          <p:nvSpPr>
            <p:cNvPr id="38" name="Freeform 7">
              <a:extLst>
                <a:ext uri="{FF2B5EF4-FFF2-40B4-BE49-F238E27FC236}">
                  <a16:creationId xmlns:a16="http://schemas.microsoft.com/office/drawing/2014/main" id="{55089AB8-3D79-C32B-D8D1-C77C7A846A42}"/>
                </a:ext>
              </a:extLst>
            </p:cNvPr>
            <p:cNvSpPr/>
            <p:nvPr/>
          </p:nvSpPr>
          <p:spPr>
            <a:xfrm rot="1719717">
              <a:off x="8001647" y="1369274"/>
              <a:ext cx="1908229" cy="1910618"/>
            </a:xfrm>
            <a:custGeom>
              <a:avLst/>
              <a:gdLst/>
              <a:ahLst/>
              <a:cxnLst/>
              <a:rect l="l" t="t" r="r" b="b"/>
              <a:pathLst>
                <a:path w="1908229" h="1910618">
                  <a:moveTo>
                    <a:pt x="0" y="0"/>
                  </a:moveTo>
                  <a:lnTo>
                    <a:pt x="1908230" y="0"/>
                  </a:lnTo>
                  <a:lnTo>
                    <a:pt x="1908230" y="1910617"/>
                  </a:lnTo>
                  <a:lnTo>
                    <a:pt x="0" y="1910617"/>
                  </a:lnTo>
                  <a:lnTo>
                    <a:pt x="0" y="0"/>
                  </a:lnTo>
                  <a:close/>
                </a:path>
              </a:pathLst>
            </a:custGeom>
            <a:blipFill>
              <a:blip r:embed="rId4"/>
              <a:stretch>
                <a:fillRect/>
              </a:stretch>
            </a:blipFill>
          </p:spPr>
          <p:txBody>
            <a:bodyPr/>
            <a:lstStyle/>
            <a:p>
              <a:endParaRPr lang="en-US"/>
            </a:p>
          </p:txBody>
        </p:sp>
      </p:grpSp>
      <p:grpSp>
        <p:nvGrpSpPr>
          <p:cNvPr id="40" name="Group 39">
            <a:extLst>
              <a:ext uri="{FF2B5EF4-FFF2-40B4-BE49-F238E27FC236}">
                <a16:creationId xmlns:a16="http://schemas.microsoft.com/office/drawing/2014/main" id="{BCD9A870-02FA-D030-4CF0-93CADEBE32BC}"/>
              </a:ext>
            </a:extLst>
          </p:cNvPr>
          <p:cNvGrpSpPr/>
          <p:nvPr/>
        </p:nvGrpSpPr>
        <p:grpSpPr>
          <a:xfrm>
            <a:off x="2627334" y="937960"/>
            <a:ext cx="1808516" cy="1678262"/>
            <a:chOff x="6114303" y="1306019"/>
            <a:chExt cx="6059394" cy="5827112"/>
          </a:xfrm>
        </p:grpSpPr>
        <p:sp>
          <p:nvSpPr>
            <p:cNvPr id="42" name="Freeform 4">
              <a:extLst>
                <a:ext uri="{FF2B5EF4-FFF2-40B4-BE49-F238E27FC236}">
                  <a16:creationId xmlns:a16="http://schemas.microsoft.com/office/drawing/2014/main" id="{F62633BC-12CC-20F9-550C-2B8093A53CD4}"/>
                </a:ext>
              </a:extLst>
            </p:cNvPr>
            <p:cNvSpPr/>
            <p:nvPr/>
          </p:nvSpPr>
          <p:spPr>
            <a:xfrm>
              <a:off x="6114303" y="1306019"/>
              <a:ext cx="6059394" cy="5827112"/>
            </a:xfrm>
            <a:custGeom>
              <a:avLst/>
              <a:gdLst/>
              <a:ahLst/>
              <a:cxnLst/>
              <a:rect l="l" t="t" r="r" b="b"/>
              <a:pathLst>
                <a:path w="6059394" h="5827112">
                  <a:moveTo>
                    <a:pt x="0" y="0"/>
                  </a:moveTo>
                  <a:lnTo>
                    <a:pt x="6059394" y="0"/>
                  </a:lnTo>
                  <a:lnTo>
                    <a:pt x="6059394" y="5827112"/>
                  </a:lnTo>
                  <a:lnTo>
                    <a:pt x="0" y="5827112"/>
                  </a:lnTo>
                  <a:lnTo>
                    <a:pt x="0" y="0"/>
                  </a:lnTo>
                  <a:close/>
                </a:path>
              </a:pathLst>
            </a:custGeom>
            <a:blipFill>
              <a:blip r:embed="rId3"/>
              <a:stretch>
                <a:fillRect t="-145150" r="-316734" b="-19371"/>
              </a:stretch>
            </a:blipFill>
          </p:spPr>
          <p:txBody>
            <a:bodyPr/>
            <a:lstStyle/>
            <a:p>
              <a:endParaRPr lang="en-US"/>
            </a:p>
          </p:txBody>
        </p:sp>
        <p:sp>
          <p:nvSpPr>
            <p:cNvPr id="43" name="Freeform 5">
              <a:extLst>
                <a:ext uri="{FF2B5EF4-FFF2-40B4-BE49-F238E27FC236}">
                  <a16:creationId xmlns:a16="http://schemas.microsoft.com/office/drawing/2014/main" id="{BB8D1928-FC5B-2D0B-5F6A-0B3958EC79B7}"/>
                </a:ext>
              </a:extLst>
            </p:cNvPr>
            <p:cNvSpPr/>
            <p:nvPr/>
          </p:nvSpPr>
          <p:spPr>
            <a:xfrm rot="1467465">
              <a:off x="7038872" y="2481901"/>
              <a:ext cx="3860153" cy="3864984"/>
            </a:xfrm>
            <a:custGeom>
              <a:avLst/>
              <a:gdLst/>
              <a:ahLst/>
              <a:cxnLst/>
              <a:rect l="l" t="t" r="r" b="b"/>
              <a:pathLst>
                <a:path w="3860153" h="3864984">
                  <a:moveTo>
                    <a:pt x="0" y="0"/>
                  </a:moveTo>
                  <a:lnTo>
                    <a:pt x="3860153" y="0"/>
                  </a:lnTo>
                  <a:lnTo>
                    <a:pt x="3860153" y="3864984"/>
                  </a:lnTo>
                  <a:lnTo>
                    <a:pt x="0" y="3864984"/>
                  </a:lnTo>
                  <a:lnTo>
                    <a:pt x="0" y="0"/>
                  </a:lnTo>
                  <a:close/>
                </a:path>
              </a:pathLst>
            </a:custGeom>
            <a:blipFill>
              <a:blip r:embed="rId4">
                <a:alphaModFix amt="35000"/>
              </a:blip>
              <a:stretch>
                <a:fillRect/>
              </a:stretch>
            </a:blipFill>
          </p:spPr>
          <p:txBody>
            <a:bodyPr/>
            <a:lstStyle/>
            <a:p>
              <a:endParaRPr lang="en-US"/>
            </a:p>
          </p:txBody>
        </p:sp>
      </p:grpSp>
      <p:grpSp>
        <p:nvGrpSpPr>
          <p:cNvPr id="44" name="Group 43">
            <a:extLst>
              <a:ext uri="{FF2B5EF4-FFF2-40B4-BE49-F238E27FC236}">
                <a16:creationId xmlns:a16="http://schemas.microsoft.com/office/drawing/2014/main" id="{EA4E8955-1024-4FCE-1B94-CBF4CCB4F5E4}"/>
              </a:ext>
            </a:extLst>
          </p:cNvPr>
          <p:cNvGrpSpPr/>
          <p:nvPr/>
        </p:nvGrpSpPr>
        <p:grpSpPr>
          <a:xfrm>
            <a:off x="4913389" y="645066"/>
            <a:ext cx="1558413" cy="2055081"/>
            <a:chOff x="7754798" y="1314450"/>
            <a:chExt cx="2778404" cy="3977861"/>
          </a:xfrm>
        </p:grpSpPr>
        <p:sp>
          <p:nvSpPr>
            <p:cNvPr id="45" name="Freeform 5">
              <a:extLst>
                <a:ext uri="{FF2B5EF4-FFF2-40B4-BE49-F238E27FC236}">
                  <a16:creationId xmlns:a16="http://schemas.microsoft.com/office/drawing/2014/main" id="{20504BD0-C126-6373-B78F-97303FF1D7D5}"/>
                </a:ext>
              </a:extLst>
            </p:cNvPr>
            <p:cNvSpPr/>
            <p:nvPr/>
          </p:nvSpPr>
          <p:spPr>
            <a:xfrm>
              <a:off x="7754798" y="1314450"/>
              <a:ext cx="2778404" cy="2797752"/>
            </a:xfrm>
            <a:custGeom>
              <a:avLst/>
              <a:gdLst/>
              <a:ahLst/>
              <a:cxnLst/>
              <a:rect l="l" t="t" r="r" b="b"/>
              <a:pathLst>
                <a:path w="2778404" h="2797752">
                  <a:moveTo>
                    <a:pt x="0" y="0"/>
                  </a:moveTo>
                  <a:lnTo>
                    <a:pt x="2778404" y="0"/>
                  </a:lnTo>
                  <a:lnTo>
                    <a:pt x="2778404" y="2797752"/>
                  </a:lnTo>
                  <a:lnTo>
                    <a:pt x="0" y="2797752"/>
                  </a:lnTo>
                  <a:lnTo>
                    <a:pt x="0" y="0"/>
                  </a:lnTo>
                  <a:close/>
                </a:path>
              </a:pathLst>
            </a:custGeom>
            <a:blipFill>
              <a:blip r:embed="rId3"/>
              <a:stretch>
                <a:fillRect t="-134122" r="-316734" b="-18500"/>
              </a:stretch>
            </a:blipFill>
          </p:spPr>
          <p:txBody>
            <a:bodyPr/>
            <a:lstStyle/>
            <a:p>
              <a:endParaRPr lang="en-US"/>
            </a:p>
          </p:txBody>
        </p:sp>
        <p:sp>
          <p:nvSpPr>
            <p:cNvPr id="46" name="Freeform 7">
              <a:extLst>
                <a:ext uri="{FF2B5EF4-FFF2-40B4-BE49-F238E27FC236}">
                  <a16:creationId xmlns:a16="http://schemas.microsoft.com/office/drawing/2014/main" id="{A65C2592-743C-97FB-0DB0-E38B22B33D24}"/>
                </a:ext>
              </a:extLst>
            </p:cNvPr>
            <p:cNvSpPr/>
            <p:nvPr/>
          </p:nvSpPr>
          <p:spPr>
            <a:xfrm rot="1719717">
              <a:off x="8489560" y="3981796"/>
              <a:ext cx="1308877" cy="1310515"/>
            </a:xfrm>
            <a:custGeom>
              <a:avLst/>
              <a:gdLst/>
              <a:ahLst/>
              <a:cxnLst/>
              <a:rect l="l" t="t" r="r" b="b"/>
              <a:pathLst>
                <a:path w="1308877" h="1310515">
                  <a:moveTo>
                    <a:pt x="0" y="0"/>
                  </a:moveTo>
                  <a:lnTo>
                    <a:pt x="1308878" y="0"/>
                  </a:lnTo>
                  <a:lnTo>
                    <a:pt x="1308878" y="1310515"/>
                  </a:lnTo>
                  <a:lnTo>
                    <a:pt x="0" y="1310515"/>
                  </a:lnTo>
                  <a:lnTo>
                    <a:pt x="0" y="0"/>
                  </a:lnTo>
                  <a:close/>
                </a:path>
              </a:pathLst>
            </a:custGeom>
            <a:blipFill>
              <a:blip r:embed="rId4"/>
              <a:stretch>
                <a:fillRect/>
              </a:stretch>
            </a:blipFill>
          </p:spPr>
          <p:txBody>
            <a:bodyPr/>
            <a:lstStyle/>
            <a:p>
              <a:endParaRPr lang="en-US"/>
            </a:p>
          </p:txBody>
        </p:sp>
      </p:grpSp>
      <p:sp>
        <p:nvSpPr>
          <p:cNvPr id="48" name="Freeform 6">
            <a:extLst>
              <a:ext uri="{FF2B5EF4-FFF2-40B4-BE49-F238E27FC236}">
                <a16:creationId xmlns:a16="http://schemas.microsoft.com/office/drawing/2014/main" id="{572050B3-205C-2E98-7270-6A846FD9B7AE}"/>
              </a:ext>
            </a:extLst>
          </p:cNvPr>
          <p:cNvSpPr/>
          <p:nvPr/>
        </p:nvSpPr>
        <p:spPr>
          <a:xfrm rot="1719717">
            <a:off x="8125283" y="1669974"/>
            <a:ext cx="751930" cy="723320"/>
          </a:xfrm>
          <a:custGeom>
            <a:avLst/>
            <a:gdLst/>
            <a:ahLst/>
            <a:cxnLst/>
            <a:rect l="l" t="t" r="r" b="b"/>
            <a:pathLst>
              <a:path w="3116565" h="3120466">
                <a:moveTo>
                  <a:pt x="0" y="0"/>
                </a:moveTo>
                <a:lnTo>
                  <a:pt x="3116565" y="0"/>
                </a:lnTo>
                <a:lnTo>
                  <a:pt x="3116565" y="3120466"/>
                </a:lnTo>
                <a:lnTo>
                  <a:pt x="0" y="3120466"/>
                </a:lnTo>
                <a:lnTo>
                  <a:pt x="0" y="0"/>
                </a:lnTo>
                <a:close/>
              </a:path>
            </a:pathLst>
          </a:custGeom>
          <a:blipFill>
            <a:blip r:embed="rId4"/>
            <a:stretch>
              <a:fillRect/>
            </a:stretch>
          </a:blipFill>
        </p:spPr>
        <p:txBody>
          <a:bodyPr/>
          <a:lstStyle/>
          <a:p>
            <a:endParaRPr lang="en-US"/>
          </a:p>
        </p:txBody>
      </p:sp>
      <p:grpSp>
        <p:nvGrpSpPr>
          <p:cNvPr id="50" name="Group 49">
            <a:extLst>
              <a:ext uri="{FF2B5EF4-FFF2-40B4-BE49-F238E27FC236}">
                <a16:creationId xmlns:a16="http://schemas.microsoft.com/office/drawing/2014/main" id="{BDBA5DF4-554A-BACB-6D79-C15B274AAD3F}"/>
              </a:ext>
            </a:extLst>
          </p:cNvPr>
          <p:cNvGrpSpPr/>
          <p:nvPr/>
        </p:nvGrpSpPr>
        <p:grpSpPr>
          <a:xfrm>
            <a:off x="330787" y="4526251"/>
            <a:ext cx="1814564" cy="1160453"/>
            <a:chOff x="5339752" y="2778541"/>
            <a:chExt cx="7608496" cy="4191943"/>
          </a:xfrm>
        </p:grpSpPr>
        <p:sp>
          <p:nvSpPr>
            <p:cNvPr id="51" name="Freeform 4">
              <a:extLst>
                <a:ext uri="{FF2B5EF4-FFF2-40B4-BE49-F238E27FC236}">
                  <a16:creationId xmlns:a16="http://schemas.microsoft.com/office/drawing/2014/main" id="{80AF1627-49A7-46B5-3709-4A86416FAEEF}"/>
                </a:ext>
              </a:extLst>
            </p:cNvPr>
            <p:cNvSpPr/>
            <p:nvPr/>
          </p:nvSpPr>
          <p:spPr>
            <a:xfrm>
              <a:off x="5339752" y="2778541"/>
              <a:ext cx="3910182" cy="3783234"/>
            </a:xfrm>
            <a:custGeom>
              <a:avLst/>
              <a:gdLst/>
              <a:ahLst/>
              <a:cxnLst/>
              <a:rect l="l" t="t" r="r" b="b"/>
              <a:pathLst>
                <a:path w="3910182" h="3783234">
                  <a:moveTo>
                    <a:pt x="0" y="0"/>
                  </a:moveTo>
                  <a:lnTo>
                    <a:pt x="3910182" y="0"/>
                  </a:lnTo>
                  <a:lnTo>
                    <a:pt x="3910182" y="3783233"/>
                  </a:lnTo>
                  <a:lnTo>
                    <a:pt x="0" y="3783233"/>
                  </a:lnTo>
                  <a:lnTo>
                    <a:pt x="0" y="0"/>
                  </a:lnTo>
                  <a:close/>
                </a:path>
              </a:pathLst>
            </a:custGeom>
            <a:blipFill>
              <a:blip r:embed="rId3"/>
              <a:stretch>
                <a:fillRect t="-143663" r="-316734" b="-19254"/>
              </a:stretch>
            </a:blipFill>
          </p:spPr>
          <p:txBody>
            <a:bodyPr/>
            <a:lstStyle/>
            <a:p>
              <a:endParaRPr lang="en-US"/>
            </a:p>
          </p:txBody>
        </p:sp>
        <p:sp>
          <p:nvSpPr>
            <p:cNvPr id="52" name="Freeform 5">
              <a:extLst>
                <a:ext uri="{FF2B5EF4-FFF2-40B4-BE49-F238E27FC236}">
                  <a16:creationId xmlns:a16="http://schemas.microsoft.com/office/drawing/2014/main" id="{372EFDAE-E849-A185-65E9-9BD9E68057F1}"/>
                </a:ext>
              </a:extLst>
            </p:cNvPr>
            <p:cNvSpPr/>
            <p:nvPr/>
          </p:nvSpPr>
          <p:spPr>
            <a:xfrm rot="1719717">
              <a:off x="8059774" y="4245586"/>
              <a:ext cx="2082385" cy="2084991"/>
            </a:xfrm>
            <a:custGeom>
              <a:avLst/>
              <a:gdLst/>
              <a:ahLst/>
              <a:cxnLst/>
              <a:rect l="l" t="t" r="r" b="b"/>
              <a:pathLst>
                <a:path w="2082385" h="2084991">
                  <a:moveTo>
                    <a:pt x="0" y="0"/>
                  </a:moveTo>
                  <a:lnTo>
                    <a:pt x="2082385" y="0"/>
                  </a:lnTo>
                  <a:lnTo>
                    <a:pt x="2082385" y="2084991"/>
                  </a:lnTo>
                  <a:lnTo>
                    <a:pt x="0" y="2084991"/>
                  </a:lnTo>
                  <a:lnTo>
                    <a:pt x="0" y="0"/>
                  </a:lnTo>
                  <a:close/>
                </a:path>
              </a:pathLst>
            </a:custGeom>
            <a:blipFill>
              <a:blip r:embed="rId4"/>
              <a:stretch>
                <a:fillRect/>
              </a:stretch>
            </a:blipFill>
          </p:spPr>
          <p:txBody>
            <a:bodyPr/>
            <a:lstStyle/>
            <a:p>
              <a:endParaRPr lang="en-US"/>
            </a:p>
          </p:txBody>
        </p:sp>
        <p:sp>
          <p:nvSpPr>
            <p:cNvPr id="53" name="Freeform 7">
              <a:extLst>
                <a:ext uri="{FF2B5EF4-FFF2-40B4-BE49-F238E27FC236}">
                  <a16:creationId xmlns:a16="http://schemas.microsoft.com/office/drawing/2014/main" id="{28458EE1-FD33-8DC2-6503-3CD1267E4A98}"/>
                </a:ext>
              </a:extLst>
            </p:cNvPr>
            <p:cNvSpPr/>
            <p:nvPr/>
          </p:nvSpPr>
          <p:spPr>
            <a:xfrm>
              <a:off x="9038066" y="3187250"/>
              <a:ext cx="3910182" cy="3783234"/>
            </a:xfrm>
            <a:custGeom>
              <a:avLst/>
              <a:gdLst/>
              <a:ahLst/>
              <a:cxnLst/>
              <a:rect l="l" t="t" r="r" b="b"/>
              <a:pathLst>
                <a:path w="3910182" h="3783234">
                  <a:moveTo>
                    <a:pt x="0" y="0"/>
                  </a:moveTo>
                  <a:lnTo>
                    <a:pt x="3910182" y="0"/>
                  </a:lnTo>
                  <a:lnTo>
                    <a:pt x="3910182" y="3783234"/>
                  </a:lnTo>
                  <a:lnTo>
                    <a:pt x="0" y="3783234"/>
                  </a:lnTo>
                  <a:lnTo>
                    <a:pt x="0" y="0"/>
                  </a:lnTo>
                  <a:close/>
                </a:path>
              </a:pathLst>
            </a:custGeom>
            <a:blipFill>
              <a:blip r:embed="rId3"/>
              <a:stretch>
                <a:fillRect t="-143663" r="-316734" b="-19254"/>
              </a:stretch>
            </a:blipFill>
          </p:spPr>
          <p:txBody>
            <a:bodyPr/>
            <a:lstStyle/>
            <a:p>
              <a:endParaRPr lang="en-US"/>
            </a:p>
          </p:txBody>
        </p:sp>
      </p:grpSp>
      <p:grpSp>
        <p:nvGrpSpPr>
          <p:cNvPr id="54" name="Group 53">
            <a:extLst>
              <a:ext uri="{FF2B5EF4-FFF2-40B4-BE49-F238E27FC236}">
                <a16:creationId xmlns:a16="http://schemas.microsoft.com/office/drawing/2014/main" id="{881314B3-596C-ACD5-67B3-6AF482420451}"/>
              </a:ext>
            </a:extLst>
          </p:cNvPr>
          <p:cNvGrpSpPr/>
          <p:nvPr/>
        </p:nvGrpSpPr>
        <p:grpSpPr>
          <a:xfrm>
            <a:off x="2644970" y="4322530"/>
            <a:ext cx="1573203" cy="1187608"/>
            <a:chOff x="5936796" y="1524000"/>
            <a:chExt cx="6971814" cy="5717567"/>
          </a:xfrm>
        </p:grpSpPr>
        <p:sp>
          <p:nvSpPr>
            <p:cNvPr id="55" name="Freeform 5">
              <a:extLst>
                <a:ext uri="{FF2B5EF4-FFF2-40B4-BE49-F238E27FC236}">
                  <a16:creationId xmlns:a16="http://schemas.microsoft.com/office/drawing/2014/main" id="{3410C497-FD8A-2A0B-E05D-B3A4D7140936}"/>
                </a:ext>
              </a:extLst>
            </p:cNvPr>
            <p:cNvSpPr/>
            <p:nvPr/>
          </p:nvSpPr>
          <p:spPr>
            <a:xfrm>
              <a:off x="7056504" y="1524000"/>
              <a:ext cx="5852106" cy="5662111"/>
            </a:xfrm>
            <a:custGeom>
              <a:avLst/>
              <a:gdLst/>
              <a:ahLst/>
              <a:cxnLst/>
              <a:rect l="l" t="t" r="r" b="b"/>
              <a:pathLst>
                <a:path w="5852106" h="5662111">
                  <a:moveTo>
                    <a:pt x="0" y="0"/>
                  </a:moveTo>
                  <a:lnTo>
                    <a:pt x="5852107" y="0"/>
                  </a:lnTo>
                  <a:lnTo>
                    <a:pt x="5852107" y="5662111"/>
                  </a:lnTo>
                  <a:lnTo>
                    <a:pt x="0" y="5662111"/>
                  </a:lnTo>
                  <a:lnTo>
                    <a:pt x="0" y="0"/>
                  </a:lnTo>
                  <a:close/>
                </a:path>
              </a:pathLst>
            </a:custGeom>
            <a:blipFill>
              <a:blip r:embed="rId3"/>
              <a:stretch>
                <a:fillRect t="-143663" r="-316734" b="-19254"/>
              </a:stretch>
            </a:blipFill>
          </p:spPr>
          <p:txBody>
            <a:bodyPr/>
            <a:lstStyle/>
            <a:p>
              <a:endParaRPr lang="en-US"/>
            </a:p>
          </p:txBody>
        </p:sp>
        <p:sp>
          <p:nvSpPr>
            <p:cNvPr id="56" name="Freeform 7">
              <a:extLst>
                <a:ext uri="{FF2B5EF4-FFF2-40B4-BE49-F238E27FC236}">
                  <a16:creationId xmlns:a16="http://schemas.microsoft.com/office/drawing/2014/main" id="{1924CF67-DD1E-097A-C757-FDB191624138}"/>
                </a:ext>
              </a:extLst>
            </p:cNvPr>
            <p:cNvSpPr/>
            <p:nvPr/>
          </p:nvSpPr>
          <p:spPr>
            <a:xfrm rot="1719717">
              <a:off x="5936796" y="4121101"/>
              <a:ext cx="3116565" cy="3120466"/>
            </a:xfrm>
            <a:custGeom>
              <a:avLst/>
              <a:gdLst/>
              <a:ahLst/>
              <a:cxnLst/>
              <a:rect l="l" t="t" r="r" b="b"/>
              <a:pathLst>
                <a:path w="3116565" h="3120466">
                  <a:moveTo>
                    <a:pt x="0" y="0"/>
                  </a:moveTo>
                  <a:lnTo>
                    <a:pt x="3116565" y="0"/>
                  </a:lnTo>
                  <a:lnTo>
                    <a:pt x="3116565" y="3120466"/>
                  </a:lnTo>
                  <a:lnTo>
                    <a:pt x="0" y="3120466"/>
                  </a:lnTo>
                  <a:lnTo>
                    <a:pt x="0" y="0"/>
                  </a:lnTo>
                  <a:close/>
                </a:path>
              </a:pathLst>
            </a:custGeom>
            <a:blipFill>
              <a:blip r:embed="rId4"/>
              <a:stretch>
                <a:fillRect/>
              </a:stretch>
            </a:blipFill>
          </p:spPr>
          <p:txBody>
            <a:bodyPr/>
            <a:lstStyle/>
            <a:p>
              <a:endParaRPr lang="en-US"/>
            </a:p>
          </p:txBody>
        </p:sp>
      </p:grpSp>
      <p:grpSp>
        <p:nvGrpSpPr>
          <p:cNvPr id="57" name="Group 56">
            <a:extLst>
              <a:ext uri="{FF2B5EF4-FFF2-40B4-BE49-F238E27FC236}">
                <a16:creationId xmlns:a16="http://schemas.microsoft.com/office/drawing/2014/main" id="{6FD531A9-4976-BBED-6C42-1F9B8EEB3405}"/>
              </a:ext>
            </a:extLst>
          </p:cNvPr>
          <p:cNvGrpSpPr/>
          <p:nvPr/>
        </p:nvGrpSpPr>
        <p:grpSpPr>
          <a:xfrm>
            <a:off x="4943437" y="4259074"/>
            <a:ext cx="1528365" cy="1427630"/>
            <a:chOff x="5371318" y="1900042"/>
            <a:chExt cx="6987957" cy="5662111"/>
          </a:xfrm>
        </p:grpSpPr>
        <p:sp>
          <p:nvSpPr>
            <p:cNvPr id="58" name="Freeform 6">
              <a:extLst>
                <a:ext uri="{FF2B5EF4-FFF2-40B4-BE49-F238E27FC236}">
                  <a16:creationId xmlns:a16="http://schemas.microsoft.com/office/drawing/2014/main" id="{EE964CE4-0EC6-61C4-A34D-C03367EA2370}"/>
                </a:ext>
              </a:extLst>
            </p:cNvPr>
            <p:cNvSpPr/>
            <p:nvPr/>
          </p:nvSpPr>
          <p:spPr>
            <a:xfrm rot="1719717">
              <a:off x="9242710" y="3170865"/>
              <a:ext cx="3116565" cy="3120466"/>
            </a:xfrm>
            <a:custGeom>
              <a:avLst/>
              <a:gdLst/>
              <a:ahLst/>
              <a:cxnLst/>
              <a:rect l="l" t="t" r="r" b="b"/>
              <a:pathLst>
                <a:path w="3116565" h="3120466">
                  <a:moveTo>
                    <a:pt x="0" y="0"/>
                  </a:moveTo>
                  <a:lnTo>
                    <a:pt x="3116565" y="0"/>
                  </a:lnTo>
                  <a:lnTo>
                    <a:pt x="3116565" y="3120465"/>
                  </a:lnTo>
                  <a:lnTo>
                    <a:pt x="0" y="3120465"/>
                  </a:lnTo>
                  <a:lnTo>
                    <a:pt x="0" y="0"/>
                  </a:lnTo>
                  <a:close/>
                </a:path>
              </a:pathLst>
            </a:custGeom>
            <a:blipFill>
              <a:blip r:embed="rId4"/>
              <a:stretch>
                <a:fillRect/>
              </a:stretch>
            </a:blipFill>
          </p:spPr>
          <p:txBody>
            <a:bodyPr/>
            <a:lstStyle/>
            <a:p>
              <a:endParaRPr lang="en-US"/>
            </a:p>
          </p:txBody>
        </p:sp>
        <p:sp>
          <p:nvSpPr>
            <p:cNvPr id="59" name="Freeform 7">
              <a:extLst>
                <a:ext uri="{FF2B5EF4-FFF2-40B4-BE49-F238E27FC236}">
                  <a16:creationId xmlns:a16="http://schemas.microsoft.com/office/drawing/2014/main" id="{1565BD23-4E92-2A82-CF76-42B885880656}"/>
                </a:ext>
              </a:extLst>
            </p:cNvPr>
            <p:cNvSpPr/>
            <p:nvPr/>
          </p:nvSpPr>
          <p:spPr>
            <a:xfrm>
              <a:off x="5371318" y="1900042"/>
              <a:ext cx="5852106" cy="5662111"/>
            </a:xfrm>
            <a:custGeom>
              <a:avLst/>
              <a:gdLst/>
              <a:ahLst/>
              <a:cxnLst/>
              <a:rect l="l" t="t" r="r" b="b"/>
              <a:pathLst>
                <a:path w="5852106" h="5662111">
                  <a:moveTo>
                    <a:pt x="0" y="0"/>
                  </a:moveTo>
                  <a:lnTo>
                    <a:pt x="5852106" y="0"/>
                  </a:lnTo>
                  <a:lnTo>
                    <a:pt x="5852106" y="5662111"/>
                  </a:lnTo>
                  <a:lnTo>
                    <a:pt x="0" y="5662111"/>
                  </a:lnTo>
                  <a:lnTo>
                    <a:pt x="0" y="0"/>
                  </a:lnTo>
                  <a:close/>
                </a:path>
              </a:pathLst>
            </a:custGeom>
            <a:blipFill>
              <a:blip r:embed="rId3"/>
              <a:stretch>
                <a:fillRect t="-143663" r="-316734" b="-19254"/>
              </a:stretch>
            </a:blipFill>
          </p:spPr>
          <p:txBody>
            <a:bodyPr/>
            <a:lstStyle/>
            <a:p>
              <a:endParaRPr lang="en-US"/>
            </a:p>
          </p:txBody>
        </p:sp>
      </p:grpSp>
      <p:grpSp>
        <p:nvGrpSpPr>
          <p:cNvPr id="60" name="Group 59">
            <a:extLst>
              <a:ext uri="{FF2B5EF4-FFF2-40B4-BE49-F238E27FC236}">
                <a16:creationId xmlns:a16="http://schemas.microsoft.com/office/drawing/2014/main" id="{D576AB6C-6D52-70BF-F5DA-754304577A7C}"/>
              </a:ext>
            </a:extLst>
          </p:cNvPr>
          <p:cNvGrpSpPr/>
          <p:nvPr/>
        </p:nvGrpSpPr>
        <p:grpSpPr>
          <a:xfrm>
            <a:off x="6978895" y="4477314"/>
            <a:ext cx="1916345" cy="1047310"/>
            <a:chOff x="4995080" y="2021563"/>
            <a:chExt cx="7869956" cy="5147953"/>
          </a:xfrm>
        </p:grpSpPr>
        <p:sp>
          <p:nvSpPr>
            <p:cNvPr id="61" name="Freeform 4">
              <a:extLst>
                <a:ext uri="{FF2B5EF4-FFF2-40B4-BE49-F238E27FC236}">
                  <a16:creationId xmlns:a16="http://schemas.microsoft.com/office/drawing/2014/main" id="{359857B3-960B-0427-29C3-61BDA1B6BAB6}"/>
                </a:ext>
              </a:extLst>
            </p:cNvPr>
            <p:cNvSpPr/>
            <p:nvPr/>
          </p:nvSpPr>
          <p:spPr>
            <a:xfrm>
              <a:off x="4995080" y="2021563"/>
              <a:ext cx="5276547" cy="5105238"/>
            </a:xfrm>
            <a:custGeom>
              <a:avLst/>
              <a:gdLst/>
              <a:ahLst/>
              <a:cxnLst/>
              <a:rect l="l" t="t" r="r" b="b"/>
              <a:pathLst>
                <a:path w="5276547" h="5105238">
                  <a:moveTo>
                    <a:pt x="0" y="0"/>
                  </a:moveTo>
                  <a:lnTo>
                    <a:pt x="5276547" y="0"/>
                  </a:lnTo>
                  <a:lnTo>
                    <a:pt x="5276547" y="5105238"/>
                  </a:lnTo>
                  <a:lnTo>
                    <a:pt x="0" y="5105238"/>
                  </a:lnTo>
                  <a:lnTo>
                    <a:pt x="0" y="0"/>
                  </a:lnTo>
                  <a:close/>
                </a:path>
              </a:pathLst>
            </a:custGeom>
            <a:blipFill>
              <a:blip r:embed="rId3"/>
              <a:stretch>
                <a:fillRect t="-143663" r="-316734" b="-19254"/>
              </a:stretch>
            </a:blipFill>
          </p:spPr>
          <p:txBody>
            <a:bodyPr/>
            <a:lstStyle/>
            <a:p>
              <a:endParaRPr lang="en-US"/>
            </a:p>
          </p:txBody>
        </p:sp>
        <p:sp>
          <p:nvSpPr>
            <p:cNvPr id="62" name="Freeform 7">
              <a:extLst>
                <a:ext uri="{FF2B5EF4-FFF2-40B4-BE49-F238E27FC236}">
                  <a16:creationId xmlns:a16="http://schemas.microsoft.com/office/drawing/2014/main" id="{2B369757-9367-D8A3-4163-ACA6181DB969}"/>
                </a:ext>
              </a:extLst>
            </p:cNvPr>
            <p:cNvSpPr/>
            <p:nvPr/>
          </p:nvSpPr>
          <p:spPr>
            <a:xfrm rot="1719717">
              <a:off x="10665093" y="4966820"/>
              <a:ext cx="2199943" cy="2202696"/>
            </a:xfrm>
            <a:custGeom>
              <a:avLst/>
              <a:gdLst/>
              <a:ahLst/>
              <a:cxnLst/>
              <a:rect l="l" t="t" r="r" b="b"/>
              <a:pathLst>
                <a:path w="2199943" h="2202696">
                  <a:moveTo>
                    <a:pt x="0" y="0"/>
                  </a:moveTo>
                  <a:lnTo>
                    <a:pt x="2199943" y="0"/>
                  </a:lnTo>
                  <a:lnTo>
                    <a:pt x="2199943" y="2202696"/>
                  </a:lnTo>
                  <a:lnTo>
                    <a:pt x="0" y="2202696"/>
                  </a:lnTo>
                  <a:lnTo>
                    <a:pt x="0" y="0"/>
                  </a:lnTo>
                  <a:close/>
                </a:path>
              </a:pathLst>
            </a:custGeom>
            <a:blipFill>
              <a:blip r:embed="rId4"/>
              <a:stretch>
                <a:fillRect/>
              </a:stretch>
            </a:blipFill>
          </p:spPr>
          <p:txBody>
            <a:bodyPr/>
            <a:lstStyle/>
            <a:p>
              <a:endParaRPr lang="en-US"/>
            </a:p>
          </p:txBody>
        </p:sp>
      </p:grpSp>
      <p:sp>
        <p:nvSpPr>
          <p:cNvPr id="34" name="Freeform 6">
            <a:extLst>
              <a:ext uri="{FF2B5EF4-FFF2-40B4-BE49-F238E27FC236}">
                <a16:creationId xmlns:a16="http://schemas.microsoft.com/office/drawing/2014/main" id="{187B87D3-425E-10D7-14CC-984380DB6E6A}"/>
              </a:ext>
            </a:extLst>
          </p:cNvPr>
          <p:cNvSpPr/>
          <p:nvPr/>
        </p:nvSpPr>
        <p:spPr>
          <a:xfrm rot="1719717">
            <a:off x="6994919" y="1698480"/>
            <a:ext cx="751930" cy="723320"/>
          </a:xfrm>
          <a:custGeom>
            <a:avLst/>
            <a:gdLst/>
            <a:ahLst/>
            <a:cxnLst/>
            <a:rect l="l" t="t" r="r" b="b"/>
            <a:pathLst>
              <a:path w="3116565" h="3120466">
                <a:moveTo>
                  <a:pt x="0" y="0"/>
                </a:moveTo>
                <a:lnTo>
                  <a:pt x="3116565" y="0"/>
                </a:lnTo>
                <a:lnTo>
                  <a:pt x="3116565" y="3120466"/>
                </a:lnTo>
                <a:lnTo>
                  <a:pt x="0" y="3120466"/>
                </a:lnTo>
                <a:lnTo>
                  <a:pt x="0" y="0"/>
                </a:lnTo>
                <a:close/>
              </a:path>
            </a:pathLst>
          </a:custGeom>
          <a:blipFill>
            <a:blip r:embed="rId4"/>
            <a:stretch>
              <a:fillRect/>
            </a:stretch>
          </a:blipFill>
        </p:spPr>
        <p:txBody>
          <a:bodyPr/>
          <a:lstStyle/>
          <a:p>
            <a:endParaRPr lang="en-US"/>
          </a:p>
        </p:txBody>
      </p:sp>
      <p:cxnSp>
        <p:nvCxnSpPr>
          <p:cNvPr id="37" name="Straight Arrow Connector 36">
            <a:extLst>
              <a:ext uri="{FF2B5EF4-FFF2-40B4-BE49-F238E27FC236}">
                <a16:creationId xmlns:a16="http://schemas.microsoft.com/office/drawing/2014/main" id="{83E0B7B2-5D20-A0FB-4B91-4F49F9281A2E}"/>
              </a:ext>
            </a:extLst>
          </p:cNvPr>
          <p:cNvCxnSpPr/>
          <p:nvPr/>
        </p:nvCxnSpPr>
        <p:spPr>
          <a:xfrm>
            <a:off x="7621318" y="1562467"/>
            <a:ext cx="663584" cy="0"/>
          </a:xfrm>
          <a:prstGeom prst="straightConnector1">
            <a:avLst/>
          </a:prstGeom>
          <a:ln>
            <a:headEnd type="triangle"/>
            <a:tailEnd type="triangle"/>
          </a:ln>
        </p:spPr>
        <p:style>
          <a:lnRef idx="3">
            <a:schemeClr val="accent3"/>
          </a:lnRef>
          <a:fillRef idx="0">
            <a:schemeClr val="accent3"/>
          </a:fillRef>
          <a:effectRef idx="2">
            <a:schemeClr val="accent3"/>
          </a:effectRef>
          <a:fontRef idx="minor">
            <a:schemeClr val="tx1"/>
          </a:fontRef>
        </p:style>
      </p:cxnSp>
    </p:spTree>
    <p:extLst>
      <p:ext uri="{BB962C8B-B14F-4D97-AF65-F5344CB8AC3E}">
        <p14:creationId xmlns:p14="http://schemas.microsoft.com/office/powerpoint/2010/main" val="26667823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21B52A-CFA7-DCE7-BB5A-EEC38370EA08}"/>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4C83BD36-8349-DB58-F97E-21AD2BBA4D46}"/>
              </a:ext>
            </a:extLst>
          </p:cNvPr>
          <p:cNvGrpSpPr/>
          <p:nvPr/>
        </p:nvGrpSpPr>
        <p:grpSpPr>
          <a:xfrm>
            <a:off x="162899" y="591599"/>
            <a:ext cx="2079490" cy="2996399"/>
            <a:chOff x="0" y="0"/>
            <a:chExt cx="871520" cy="1255798"/>
          </a:xfrm>
        </p:grpSpPr>
        <p:sp>
          <p:nvSpPr>
            <p:cNvPr id="3" name="Freeform 3">
              <a:extLst>
                <a:ext uri="{FF2B5EF4-FFF2-40B4-BE49-F238E27FC236}">
                  <a16:creationId xmlns:a16="http://schemas.microsoft.com/office/drawing/2014/main" id="{D7A8851B-D1BA-E792-CB7B-A63AE104F479}"/>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4" name="TextBox 4">
              <a:extLst>
                <a:ext uri="{FF2B5EF4-FFF2-40B4-BE49-F238E27FC236}">
                  <a16:creationId xmlns:a16="http://schemas.microsoft.com/office/drawing/2014/main" id="{323A90F6-EBCA-B043-D608-F1D19C04FC52}"/>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5" name="Group 5">
            <a:extLst>
              <a:ext uri="{FF2B5EF4-FFF2-40B4-BE49-F238E27FC236}">
                <a16:creationId xmlns:a16="http://schemas.microsoft.com/office/drawing/2014/main" id="{8E205E51-442C-3133-8A8D-A7412D297551}"/>
              </a:ext>
            </a:extLst>
          </p:cNvPr>
          <p:cNvGrpSpPr/>
          <p:nvPr/>
        </p:nvGrpSpPr>
        <p:grpSpPr>
          <a:xfrm>
            <a:off x="0" y="3740037"/>
            <a:ext cx="2079490" cy="2996399"/>
            <a:chOff x="0" y="0"/>
            <a:chExt cx="871520" cy="1255798"/>
          </a:xfrm>
        </p:grpSpPr>
        <p:sp>
          <p:nvSpPr>
            <p:cNvPr id="6" name="Freeform 6">
              <a:extLst>
                <a:ext uri="{FF2B5EF4-FFF2-40B4-BE49-F238E27FC236}">
                  <a16:creationId xmlns:a16="http://schemas.microsoft.com/office/drawing/2014/main" id="{FEAF247D-D0BF-0B92-350F-0C73DBA12804}"/>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7" name="TextBox 7">
              <a:extLst>
                <a:ext uri="{FF2B5EF4-FFF2-40B4-BE49-F238E27FC236}">
                  <a16:creationId xmlns:a16="http://schemas.microsoft.com/office/drawing/2014/main" id="{DD05A698-1F75-4F31-74CD-151F522C6E80}"/>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8" name="Group 8">
            <a:extLst>
              <a:ext uri="{FF2B5EF4-FFF2-40B4-BE49-F238E27FC236}">
                <a16:creationId xmlns:a16="http://schemas.microsoft.com/office/drawing/2014/main" id="{AC80C290-18F4-4CC0-08F4-0D9332DCFE4D}"/>
              </a:ext>
            </a:extLst>
          </p:cNvPr>
          <p:cNvGrpSpPr/>
          <p:nvPr/>
        </p:nvGrpSpPr>
        <p:grpSpPr>
          <a:xfrm>
            <a:off x="2242513" y="581757"/>
            <a:ext cx="2079490" cy="2996399"/>
            <a:chOff x="0" y="0"/>
            <a:chExt cx="871520" cy="1255798"/>
          </a:xfrm>
        </p:grpSpPr>
        <p:sp>
          <p:nvSpPr>
            <p:cNvPr id="9" name="Freeform 9">
              <a:extLst>
                <a:ext uri="{FF2B5EF4-FFF2-40B4-BE49-F238E27FC236}">
                  <a16:creationId xmlns:a16="http://schemas.microsoft.com/office/drawing/2014/main" id="{7F2F8B5B-36C8-40BC-53E9-EA151B968C4A}"/>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10" name="TextBox 10">
              <a:extLst>
                <a:ext uri="{FF2B5EF4-FFF2-40B4-BE49-F238E27FC236}">
                  <a16:creationId xmlns:a16="http://schemas.microsoft.com/office/drawing/2014/main" id="{883726F0-315A-BAA1-5809-0E50E68FF3F6}"/>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11" name="Group 11">
            <a:extLst>
              <a:ext uri="{FF2B5EF4-FFF2-40B4-BE49-F238E27FC236}">
                <a16:creationId xmlns:a16="http://schemas.microsoft.com/office/drawing/2014/main" id="{0DF13303-AEE5-FFE1-9FF0-8DA8B6C9018F}"/>
              </a:ext>
            </a:extLst>
          </p:cNvPr>
          <p:cNvGrpSpPr/>
          <p:nvPr/>
        </p:nvGrpSpPr>
        <p:grpSpPr>
          <a:xfrm>
            <a:off x="2242513" y="3740037"/>
            <a:ext cx="2079490" cy="2996399"/>
            <a:chOff x="0" y="0"/>
            <a:chExt cx="871520" cy="1255798"/>
          </a:xfrm>
        </p:grpSpPr>
        <p:sp>
          <p:nvSpPr>
            <p:cNvPr id="12" name="Freeform 12">
              <a:extLst>
                <a:ext uri="{FF2B5EF4-FFF2-40B4-BE49-F238E27FC236}">
                  <a16:creationId xmlns:a16="http://schemas.microsoft.com/office/drawing/2014/main" id="{C93C4615-EF66-821C-F28E-3E214051E4F0}"/>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13" name="TextBox 13">
              <a:extLst>
                <a:ext uri="{FF2B5EF4-FFF2-40B4-BE49-F238E27FC236}">
                  <a16:creationId xmlns:a16="http://schemas.microsoft.com/office/drawing/2014/main" id="{FBB423EF-1FAA-966D-4B1E-B71288B9004E}"/>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14" name="Group 14">
            <a:extLst>
              <a:ext uri="{FF2B5EF4-FFF2-40B4-BE49-F238E27FC236}">
                <a16:creationId xmlns:a16="http://schemas.microsoft.com/office/drawing/2014/main" id="{09ED38BE-4595-AFBD-3A18-C00C43E4602B}"/>
              </a:ext>
            </a:extLst>
          </p:cNvPr>
          <p:cNvGrpSpPr/>
          <p:nvPr/>
        </p:nvGrpSpPr>
        <p:grpSpPr>
          <a:xfrm>
            <a:off x="6727414" y="581756"/>
            <a:ext cx="2079490" cy="2996399"/>
            <a:chOff x="0" y="0"/>
            <a:chExt cx="871520" cy="1255798"/>
          </a:xfrm>
        </p:grpSpPr>
        <p:sp>
          <p:nvSpPr>
            <p:cNvPr id="15" name="Freeform 15">
              <a:extLst>
                <a:ext uri="{FF2B5EF4-FFF2-40B4-BE49-F238E27FC236}">
                  <a16:creationId xmlns:a16="http://schemas.microsoft.com/office/drawing/2014/main" id="{C173D233-1796-2ACB-B20F-1E222D4176DA}"/>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16" name="TextBox 16">
              <a:extLst>
                <a:ext uri="{FF2B5EF4-FFF2-40B4-BE49-F238E27FC236}">
                  <a16:creationId xmlns:a16="http://schemas.microsoft.com/office/drawing/2014/main" id="{8BF58FAD-853E-9064-43DA-19720B8C9EEE}"/>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17" name="Group 17">
            <a:extLst>
              <a:ext uri="{FF2B5EF4-FFF2-40B4-BE49-F238E27FC236}">
                <a16:creationId xmlns:a16="http://schemas.microsoft.com/office/drawing/2014/main" id="{554B8364-DDB9-CC8A-2C24-2D885C5355AA}"/>
              </a:ext>
            </a:extLst>
          </p:cNvPr>
          <p:cNvGrpSpPr/>
          <p:nvPr/>
        </p:nvGrpSpPr>
        <p:grpSpPr>
          <a:xfrm>
            <a:off x="6727538" y="3740037"/>
            <a:ext cx="2079490" cy="2996399"/>
            <a:chOff x="0" y="0"/>
            <a:chExt cx="871520" cy="1255798"/>
          </a:xfrm>
        </p:grpSpPr>
        <p:sp>
          <p:nvSpPr>
            <p:cNvPr id="18" name="Freeform 18">
              <a:extLst>
                <a:ext uri="{FF2B5EF4-FFF2-40B4-BE49-F238E27FC236}">
                  <a16:creationId xmlns:a16="http://schemas.microsoft.com/office/drawing/2014/main" id="{D3159B39-4E2F-5779-69E5-8103A37300AB}"/>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19" name="TextBox 19">
              <a:extLst>
                <a:ext uri="{FF2B5EF4-FFF2-40B4-BE49-F238E27FC236}">
                  <a16:creationId xmlns:a16="http://schemas.microsoft.com/office/drawing/2014/main" id="{A74F4657-C7E4-6003-60A6-86C5D8EBD728}"/>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20" name="Group 20">
            <a:extLst>
              <a:ext uri="{FF2B5EF4-FFF2-40B4-BE49-F238E27FC236}">
                <a16:creationId xmlns:a16="http://schemas.microsoft.com/office/drawing/2014/main" id="{8C4A81FE-5862-5F81-0679-813926BD9EF1}"/>
              </a:ext>
            </a:extLst>
          </p:cNvPr>
          <p:cNvGrpSpPr/>
          <p:nvPr/>
        </p:nvGrpSpPr>
        <p:grpSpPr>
          <a:xfrm>
            <a:off x="4485026" y="581757"/>
            <a:ext cx="2079490" cy="2996399"/>
            <a:chOff x="0" y="0"/>
            <a:chExt cx="871520" cy="1255798"/>
          </a:xfrm>
        </p:grpSpPr>
        <p:sp>
          <p:nvSpPr>
            <p:cNvPr id="21" name="Freeform 21">
              <a:extLst>
                <a:ext uri="{FF2B5EF4-FFF2-40B4-BE49-F238E27FC236}">
                  <a16:creationId xmlns:a16="http://schemas.microsoft.com/office/drawing/2014/main" id="{5F89E640-4750-80E1-CC12-1C71D7BE430A}"/>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22" name="TextBox 22">
              <a:extLst>
                <a:ext uri="{FF2B5EF4-FFF2-40B4-BE49-F238E27FC236}">
                  <a16:creationId xmlns:a16="http://schemas.microsoft.com/office/drawing/2014/main" id="{90AB98E0-54A9-B49A-3BBF-86089ED05278}"/>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23" name="Group 23">
            <a:extLst>
              <a:ext uri="{FF2B5EF4-FFF2-40B4-BE49-F238E27FC236}">
                <a16:creationId xmlns:a16="http://schemas.microsoft.com/office/drawing/2014/main" id="{2EA93A8A-A8A8-1B64-C71A-472B28043807}"/>
              </a:ext>
            </a:extLst>
          </p:cNvPr>
          <p:cNvGrpSpPr/>
          <p:nvPr/>
        </p:nvGrpSpPr>
        <p:grpSpPr>
          <a:xfrm>
            <a:off x="4485026" y="3740037"/>
            <a:ext cx="2079490" cy="2996399"/>
            <a:chOff x="0" y="0"/>
            <a:chExt cx="871520" cy="1255798"/>
          </a:xfrm>
        </p:grpSpPr>
        <p:sp>
          <p:nvSpPr>
            <p:cNvPr id="24" name="Freeform 24">
              <a:extLst>
                <a:ext uri="{FF2B5EF4-FFF2-40B4-BE49-F238E27FC236}">
                  <a16:creationId xmlns:a16="http://schemas.microsoft.com/office/drawing/2014/main" id="{E3A98C46-7059-5228-FFB1-727EE1858222}"/>
                </a:ext>
              </a:extLst>
            </p:cNvPr>
            <p:cNvSpPr/>
            <p:nvPr/>
          </p:nvSpPr>
          <p:spPr>
            <a:xfrm>
              <a:off x="0" y="0"/>
              <a:ext cx="871519" cy="1255798"/>
            </a:xfrm>
            <a:custGeom>
              <a:avLst/>
              <a:gdLst/>
              <a:ahLst/>
              <a:cxnLst/>
              <a:rect l="l" t="t" r="r" b="b"/>
              <a:pathLst>
                <a:path w="871519" h="1255798">
                  <a:moveTo>
                    <a:pt x="60488" y="0"/>
                  </a:moveTo>
                  <a:lnTo>
                    <a:pt x="811032" y="0"/>
                  </a:lnTo>
                  <a:cubicBezTo>
                    <a:pt x="844438" y="0"/>
                    <a:pt x="871519" y="27081"/>
                    <a:pt x="871519" y="60488"/>
                  </a:cubicBezTo>
                  <a:lnTo>
                    <a:pt x="871519" y="1195311"/>
                  </a:lnTo>
                  <a:cubicBezTo>
                    <a:pt x="871519" y="1211353"/>
                    <a:pt x="865147" y="1226738"/>
                    <a:pt x="853803" y="1238082"/>
                  </a:cubicBezTo>
                  <a:cubicBezTo>
                    <a:pt x="842460" y="1249426"/>
                    <a:pt x="827074" y="1255798"/>
                    <a:pt x="811032" y="1255798"/>
                  </a:cubicBezTo>
                  <a:lnTo>
                    <a:pt x="60488" y="1255798"/>
                  </a:lnTo>
                  <a:cubicBezTo>
                    <a:pt x="44445" y="1255798"/>
                    <a:pt x="29060" y="1249426"/>
                    <a:pt x="17716" y="1238082"/>
                  </a:cubicBezTo>
                  <a:cubicBezTo>
                    <a:pt x="6373" y="1226738"/>
                    <a:pt x="0" y="1211353"/>
                    <a:pt x="0" y="1195311"/>
                  </a:cubicBezTo>
                  <a:lnTo>
                    <a:pt x="0" y="60488"/>
                  </a:lnTo>
                  <a:cubicBezTo>
                    <a:pt x="0" y="44445"/>
                    <a:pt x="6373" y="29060"/>
                    <a:pt x="17716" y="17716"/>
                  </a:cubicBezTo>
                  <a:cubicBezTo>
                    <a:pt x="29060" y="6373"/>
                    <a:pt x="44445" y="0"/>
                    <a:pt x="60488" y="0"/>
                  </a:cubicBezTo>
                  <a:close/>
                </a:path>
              </a:pathLst>
            </a:custGeom>
            <a:solidFill>
              <a:srgbClr val="FDFFFC"/>
            </a:solidFill>
            <a:ln w="38100" cap="sq">
              <a:solidFill>
                <a:srgbClr val="3E4166"/>
              </a:solidFill>
              <a:prstDash val="solid"/>
              <a:miter/>
            </a:ln>
          </p:spPr>
          <p:txBody>
            <a:bodyPr/>
            <a:lstStyle/>
            <a:p>
              <a:endParaRPr lang="en-US" sz="1539">
                <a:latin typeface="Chalkboard" panose="03050602040202020205" pitchFamily="66" charset="77"/>
              </a:endParaRPr>
            </a:p>
          </p:txBody>
        </p:sp>
        <p:sp>
          <p:nvSpPr>
            <p:cNvPr id="25" name="TextBox 25">
              <a:extLst>
                <a:ext uri="{FF2B5EF4-FFF2-40B4-BE49-F238E27FC236}">
                  <a16:creationId xmlns:a16="http://schemas.microsoft.com/office/drawing/2014/main" id="{C3853972-C1F7-88FC-A7EC-375B36FFAA93}"/>
                </a:ext>
              </a:extLst>
            </p:cNvPr>
            <p:cNvSpPr txBox="1"/>
            <p:nvPr/>
          </p:nvSpPr>
          <p:spPr>
            <a:xfrm>
              <a:off x="0" y="-28575"/>
              <a:ext cx="871520" cy="1284373"/>
            </a:xfrm>
            <a:prstGeom prst="rect">
              <a:avLst/>
            </a:prstGeom>
          </p:spPr>
          <p:txBody>
            <a:bodyPr lIns="43439" tIns="43439" rIns="43439" bIns="43439" rtlCol="0" anchor="ctr"/>
            <a:lstStyle/>
            <a:p>
              <a:pPr algn="ctr">
                <a:lnSpc>
                  <a:spcPts val="1676"/>
                </a:lnSpc>
                <a:spcBef>
                  <a:spcPct val="0"/>
                </a:spcBef>
              </a:pPr>
              <a:endParaRPr sz="1539">
                <a:latin typeface="Chalkboard" panose="03050602040202020205" pitchFamily="66" charset="77"/>
              </a:endParaRPr>
            </a:p>
          </p:txBody>
        </p:sp>
      </p:grpSp>
      <p:grpSp>
        <p:nvGrpSpPr>
          <p:cNvPr id="39" name="Group 38">
            <a:extLst>
              <a:ext uri="{FF2B5EF4-FFF2-40B4-BE49-F238E27FC236}">
                <a16:creationId xmlns:a16="http://schemas.microsoft.com/office/drawing/2014/main" id="{90C4320A-D1A6-7C7A-846C-E821C4D62CA9}"/>
              </a:ext>
            </a:extLst>
          </p:cNvPr>
          <p:cNvGrpSpPr/>
          <p:nvPr/>
        </p:nvGrpSpPr>
        <p:grpSpPr>
          <a:xfrm>
            <a:off x="427822" y="1082894"/>
            <a:ext cx="1549641" cy="1865401"/>
            <a:chOff x="6553834" y="1369274"/>
            <a:chExt cx="5180331" cy="6171713"/>
          </a:xfrm>
        </p:grpSpPr>
        <p:sp>
          <p:nvSpPr>
            <p:cNvPr id="35" name="Freeform 4">
              <a:extLst>
                <a:ext uri="{FF2B5EF4-FFF2-40B4-BE49-F238E27FC236}">
                  <a16:creationId xmlns:a16="http://schemas.microsoft.com/office/drawing/2014/main" id="{0EC1C36A-12C0-26B6-DDD8-AE4B0C884359}"/>
                </a:ext>
              </a:extLst>
            </p:cNvPr>
            <p:cNvSpPr/>
            <p:nvPr/>
          </p:nvSpPr>
          <p:spPr>
            <a:xfrm>
              <a:off x="6553834" y="2324582"/>
              <a:ext cx="5180331" cy="5216405"/>
            </a:xfrm>
            <a:custGeom>
              <a:avLst/>
              <a:gdLst/>
              <a:ahLst/>
              <a:cxnLst/>
              <a:rect l="l" t="t" r="r" b="b"/>
              <a:pathLst>
                <a:path w="5180331" h="5216405">
                  <a:moveTo>
                    <a:pt x="0" y="0"/>
                  </a:moveTo>
                  <a:lnTo>
                    <a:pt x="5180332" y="0"/>
                  </a:lnTo>
                  <a:lnTo>
                    <a:pt x="5180332" y="5216406"/>
                  </a:lnTo>
                  <a:lnTo>
                    <a:pt x="0" y="5216406"/>
                  </a:lnTo>
                  <a:lnTo>
                    <a:pt x="0" y="0"/>
                  </a:lnTo>
                  <a:close/>
                </a:path>
              </a:pathLst>
            </a:custGeom>
            <a:blipFill>
              <a:blip r:embed="rId3"/>
              <a:stretch>
                <a:fillRect t="-134122" r="-316734" b="-18500"/>
              </a:stretch>
            </a:blipFill>
          </p:spPr>
          <p:txBody>
            <a:bodyPr/>
            <a:lstStyle/>
            <a:p>
              <a:endParaRPr lang="en-US"/>
            </a:p>
          </p:txBody>
        </p:sp>
        <p:sp>
          <p:nvSpPr>
            <p:cNvPr id="38" name="Freeform 7">
              <a:extLst>
                <a:ext uri="{FF2B5EF4-FFF2-40B4-BE49-F238E27FC236}">
                  <a16:creationId xmlns:a16="http://schemas.microsoft.com/office/drawing/2014/main" id="{956A3DFD-582A-C66E-07A3-195FD164069C}"/>
                </a:ext>
              </a:extLst>
            </p:cNvPr>
            <p:cNvSpPr/>
            <p:nvPr/>
          </p:nvSpPr>
          <p:spPr>
            <a:xfrm rot="1719717">
              <a:off x="8001647" y="1369274"/>
              <a:ext cx="1908229" cy="1910618"/>
            </a:xfrm>
            <a:custGeom>
              <a:avLst/>
              <a:gdLst/>
              <a:ahLst/>
              <a:cxnLst/>
              <a:rect l="l" t="t" r="r" b="b"/>
              <a:pathLst>
                <a:path w="1908229" h="1910618">
                  <a:moveTo>
                    <a:pt x="0" y="0"/>
                  </a:moveTo>
                  <a:lnTo>
                    <a:pt x="1908230" y="0"/>
                  </a:lnTo>
                  <a:lnTo>
                    <a:pt x="1908230" y="1910617"/>
                  </a:lnTo>
                  <a:lnTo>
                    <a:pt x="0" y="1910617"/>
                  </a:lnTo>
                  <a:lnTo>
                    <a:pt x="0" y="0"/>
                  </a:lnTo>
                  <a:close/>
                </a:path>
              </a:pathLst>
            </a:custGeom>
            <a:blipFill>
              <a:blip r:embed="rId4"/>
              <a:stretch>
                <a:fillRect/>
              </a:stretch>
            </a:blipFill>
          </p:spPr>
          <p:txBody>
            <a:bodyPr/>
            <a:lstStyle/>
            <a:p>
              <a:endParaRPr lang="en-US"/>
            </a:p>
          </p:txBody>
        </p:sp>
      </p:grpSp>
      <p:grpSp>
        <p:nvGrpSpPr>
          <p:cNvPr id="40" name="Group 39">
            <a:extLst>
              <a:ext uri="{FF2B5EF4-FFF2-40B4-BE49-F238E27FC236}">
                <a16:creationId xmlns:a16="http://schemas.microsoft.com/office/drawing/2014/main" id="{2A986743-DB7B-6385-7FAA-2B45FEA1C2F3}"/>
              </a:ext>
            </a:extLst>
          </p:cNvPr>
          <p:cNvGrpSpPr/>
          <p:nvPr/>
        </p:nvGrpSpPr>
        <p:grpSpPr>
          <a:xfrm>
            <a:off x="2459447" y="1166560"/>
            <a:ext cx="1808516" cy="1678262"/>
            <a:chOff x="6114303" y="1306019"/>
            <a:chExt cx="6059394" cy="5827112"/>
          </a:xfrm>
        </p:grpSpPr>
        <p:sp>
          <p:nvSpPr>
            <p:cNvPr id="42" name="Freeform 4">
              <a:extLst>
                <a:ext uri="{FF2B5EF4-FFF2-40B4-BE49-F238E27FC236}">
                  <a16:creationId xmlns:a16="http://schemas.microsoft.com/office/drawing/2014/main" id="{2E00F81E-AD0F-A616-CABB-F9700D5A41BC}"/>
                </a:ext>
              </a:extLst>
            </p:cNvPr>
            <p:cNvSpPr/>
            <p:nvPr/>
          </p:nvSpPr>
          <p:spPr>
            <a:xfrm>
              <a:off x="6114303" y="1306019"/>
              <a:ext cx="6059394" cy="5827112"/>
            </a:xfrm>
            <a:custGeom>
              <a:avLst/>
              <a:gdLst/>
              <a:ahLst/>
              <a:cxnLst/>
              <a:rect l="l" t="t" r="r" b="b"/>
              <a:pathLst>
                <a:path w="6059394" h="5827112">
                  <a:moveTo>
                    <a:pt x="0" y="0"/>
                  </a:moveTo>
                  <a:lnTo>
                    <a:pt x="6059394" y="0"/>
                  </a:lnTo>
                  <a:lnTo>
                    <a:pt x="6059394" y="5827112"/>
                  </a:lnTo>
                  <a:lnTo>
                    <a:pt x="0" y="5827112"/>
                  </a:lnTo>
                  <a:lnTo>
                    <a:pt x="0" y="0"/>
                  </a:lnTo>
                  <a:close/>
                </a:path>
              </a:pathLst>
            </a:custGeom>
            <a:blipFill>
              <a:blip r:embed="rId3"/>
              <a:stretch>
                <a:fillRect t="-145150" r="-316734" b="-19371"/>
              </a:stretch>
            </a:blipFill>
          </p:spPr>
          <p:txBody>
            <a:bodyPr/>
            <a:lstStyle/>
            <a:p>
              <a:endParaRPr lang="en-US"/>
            </a:p>
          </p:txBody>
        </p:sp>
        <p:sp>
          <p:nvSpPr>
            <p:cNvPr id="43" name="Freeform 5">
              <a:extLst>
                <a:ext uri="{FF2B5EF4-FFF2-40B4-BE49-F238E27FC236}">
                  <a16:creationId xmlns:a16="http://schemas.microsoft.com/office/drawing/2014/main" id="{D7BFD4B6-6BF0-0429-7092-442B51A49FA9}"/>
                </a:ext>
              </a:extLst>
            </p:cNvPr>
            <p:cNvSpPr/>
            <p:nvPr/>
          </p:nvSpPr>
          <p:spPr>
            <a:xfrm rot="1467465">
              <a:off x="7038872" y="2481901"/>
              <a:ext cx="3860153" cy="3864984"/>
            </a:xfrm>
            <a:custGeom>
              <a:avLst/>
              <a:gdLst/>
              <a:ahLst/>
              <a:cxnLst/>
              <a:rect l="l" t="t" r="r" b="b"/>
              <a:pathLst>
                <a:path w="3860153" h="3864984">
                  <a:moveTo>
                    <a:pt x="0" y="0"/>
                  </a:moveTo>
                  <a:lnTo>
                    <a:pt x="3860153" y="0"/>
                  </a:lnTo>
                  <a:lnTo>
                    <a:pt x="3860153" y="3864984"/>
                  </a:lnTo>
                  <a:lnTo>
                    <a:pt x="0" y="3864984"/>
                  </a:lnTo>
                  <a:lnTo>
                    <a:pt x="0" y="0"/>
                  </a:lnTo>
                  <a:close/>
                </a:path>
              </a:pathLst>
            </a:custGeom>
            <a:blipFill>
              <a:blip r:embed="rId4">
                <a:alphaModFix amt="35000"/>
              </a:blip>
              <a:stretch>
                <a:fillRect/>
              </a:stretch>
            </a:blipFill>
          </p:spPr>
          <p:txBody>
            <a:bodyPr/>
            <a:lstStyle/>
            <a:p>
              <a:endParaRPr lang="en-US"/>
            </a:p>
          </p:txBody>
        </p:sp>
      </p:grpSp>
      <p:grpSp>
        <p:nvGrpSpPr>
          <p:cNvPr id="44" name="Group 43">
            <a:extLst>
              <a:ext uri="{FF2B5EF4-FFF2-40B4-BE49-F238E27FC236}">
                <a16:creationId xmlns:a16="http://schemas.microsoft.com/office/drawing/2014/main" id="{4F9F2996-1CBA-2B2A-84C6-F74B967664CF}"/>
              </a:ext>
            </a:extLst>
          </p:cNvPr>
          <p:cNvGrpSpPr/>
          <p:nvPr/>
        </p:nvGrpSpPr>
        <p:grpSpPr>
          <a:xfrm>
            <a:off x="4745502" y="873666"/>
            <a:ext cx="1558413" cy="2055081"/>
            <a:chOff x="7754798" y="1314450"/>
            <a:chExt cx="2778404" cy="3977861"/>
          </a:xfrm>
        </p:grpSpPr>
        <p:sp>
          <p:nvSpPr>
            <p:cNvPr id="45" name="Freeform 5">
              <a:extLst>
                <a:ext uri="{FF2B5EF4-FFF2-40B4-BE49-F238E27FC236}">
                  <a16:creationId xmlns:a16="http://schemas.microsoft.com/office/drawing/2014/main" id="{23149AEF-03BB-A214-529C-1FB63E52DDEF}"/>
                </a:ext>
              </a:extLst>
            </p:cNvPr>
            <p:cNvSpPr/>
            <p:nvPr/>
          </p:nvSpPr>
          <p:spPr>
            <a:xfrm>
              <a:off x="7754798" y="1314450"/>
              <a:ext cx="2778404" cy="2797752"/>
            </a:xfrm>
            <a:custGeom>
              <a:avLst/>
              <a:gdLst/>
              <a:ahLst/>
              <a:cxnLst/>
              <a:rect l="l" t="t" r="r" b="b"/>
              <a:pathLst>
                <a:path w="2778404" h="2797752">
                  <a:moveTo>
                    <a:pt x="0" y="0"/>
                  </a:moveTo>
                  <a:lnTo>
                    <a:pt x="2778404" y="0"/>
                  </a:lnTo>
                  <a:lnTo>
                    <a:pt x="2778404" y="2797752"/>
                  </a:lnTo>
                  <a:lnTo>
                    <a:pt x="0" y="2797752"/>
                  </a:lnTo>
                  <a:lnTo>
                    <a:pt x="0" y="0"/>
                  </a:lnTo>
                  <a:close/>
                </a:path>
              </a:pathLst>
            </a:custGeom>
            <a:blipFill>
              <a:blip r:embed="rId3"/>
              <a:stretch>
                <a:fillRect t="-134122" r="-316734" b="-18500"/>
              </a:stretch>
            </a:blipFill>
          </p:spPr>
          <p:txBody>
            <a:bodyPr/>
            <a:lstStyle/>
            <a:p>
              <a:endParaRPr lang="en-US"/>
            </a:p>
          </p:txBody>
        </p:sp>
        <p:sp>
          <p:nvSpPr>
            <p:cNvPr id="46" name="Freeform 7">
              <a:extLst>
                <a:ext uri="{FF2B5EF4-FFF2-40B4-BE49-F238E27FC236}">
                  <a16:creationId xmlns:a16="http://schemas.microsoft.com/office/drawing/2014/main" id="{4537426F-BC17-DD6A-A1F9-D89D7DC4C50C}"/>
                </a:ext>
              </a:extLst>
            </p:cNvPr>
            <p:cNvSpPr/>
            <p:nvPr/>
          </p:nvSpPr>
          <p:spPr>
            <a:xfrm rot="1719717">
              <a:off x="8489560" y="3981796"/>
              <a:ext cx="1308877" cy="1310515"/>
            </a:xfrm>
            <a:custGeom>
              <a:avLst/>
              <a:gdLst/>
              <a:ahLst/>
              <a:cxnLst/>
              <a:rect l="l" t="t" r="r" b="b"/>
              <a:pathLst>
                <a:path w="1308877" h="1310515">
                  <a:moveTo>
                    <a:pt x="0" y="0"/>
                  </a:moveTo>
                  <a:lnTo>
                    <a:pt x="1308878" y="0"/>
                  </a:lnTo>
                  <a:lnTo>
                    <a:pt x="1308878" y="1310515"/>
                  </a:lnTo>
                  <a:lnTo>
                    <a:pt x="0" y="1310515"/>
                  </a:lnTo>
                  <a:lnTo>
                    <a:pt x="0" y="0"/>
                  </a:lnTo>
                  <a:close/>
                </a:path>
              </a:pathLst>
            </a:custGeom>
            <a:blipFill>
              <a:blip r:embed="rId4"/>
              <a:stretch>
                <a:fillRect/>
              </a:stretch>
            </a:blipFill>
          </p:spPr>
          <p:txBody>
            <a:bodyPr/>
            <a:lstStyle/>
            <a:p>
              <a:endParaRPr lang="en-US"/>
            </a:p>
          </p:txBody>
        </p:sp>
      </p:grpSp>
      <p:sp>
        <p:nvSpPr>
          <p:cNvPr id="48" name="Freeform 6">
            <a:extLst>
              <a:ext uri="{FF2B5EF4-FFF2-40B4-BE49-F238E27FC236}">
                <a16:creationId xmlns:a16="http://schemas.microsoft.com/office/drawing/2014/main" id="{4C8AB447-249A-96D2-D8D1-4871C96C30FB}"/>
              </a:ext>
            </a:extLst>
          </p:cNvPr>
          <p:cNvSpPr/>
          <p:nvPr/>
        </p:nvSpPr>
        <p:spPr>
          <a:xfrm rot="1719717">
            <a:off x="7957396" y="1898574"/>
            <a:ext cx="751930" cy="723320"/>
          </a:xfrm>
          <a:custGeom>
            <a:avLst/>
            <a:gdLst/>
            <a:ahLst/>
            <a:cxnLst/>
            <a:rect l="l" t="t" r="r" b="b"/>
            <a:pathLst>
              <a:path w="3116565" h="3120466">
                <a:moveTo>
                  <a:pt x="0" y="0"/>
                </a:moveTo>
                <a:lnTo>
                  <a:pt x="3116565" y="0"/>
                </a:lnTo>
                <a:lnTo>
                  <a:pt x="3116565" y="3120466"/>
                </a:lnTo>
                <a:lnTo>
                  <a:pt x="0" y="3120466"/>
                </a:lnTo>
                <a:lnTo>
                  <a:pt x="0" y="0"/>
                </a:lnTo>
                <a:close/>
              </a:path>
            </a:pathLst>
          </a:custGeom>
          <a:blipFill>
            <a:blip r:embed="rId4"/>
            <a:stretch>
              <a:fillRect/>
            </a:stretch>
          </a:blipFill>
        </p:spPr>
        <p:txBody>
          <a:bodyPr/>
          <a:lstStyle/>
          <a:p>
            <a:endParaRPr lang="en-US"/>
          </a:p>
        </p:txBody>
      </p:sp>
      <p:grpSp>
        <p:nvGrpSpPr>
          <p:cNvPr id="50" name="Group 49">
            <a:extLst>
              <a:ext uri="{FF2B5EF4-FFF2-40B4-BE49-F238E27FC236}">
                <a16:creationId xmlns:a16="http://schemas.microsoft.com/office/drawing/2014/main" id="{E3CF5400-757F-6DBD-0F36-D0B2B3F659FD}"/>
              </a:ext>
            </a:extLst>
          </p:cNvPr>
          <p:cNvGrpSpPr/>
          <p:nvPr/>
        </p:nvGrpSpPr>
        <p:grpSpPr>
          <a:xfrm>
            <a:off x="162900" y="4754851"/>
            <a:ext cx="1814564" cy="1160453"/>
            <a:chOff x="5339752" y="2778541"/>
            <a:chExt cx="7608496" cy="4191943"/>
          </a:xfrm>
        </p:grpSpPr>
        <p:sp>
          <p:nvSpPr>
            <p:cNvPr id="51" name="Freeform 4">
              <a:extLst>
                <a:ext uri="{FF2B5EF4-FFF2-40B4-BE49-F238E27FC236}">
                  <a16:creationId xmlns:a16="http://schemas.microsoft.com/office/drawing/2014/main" id="{0EA2D5AA-5615-BC90-03FC-53A6CA56E1A6}"/>
                </a:ext>
              </a:extLst>
            </p:cNvPr>
            <p:cNvSpPr/>
            <p:nvPr/>
          </p:nvSpPr>
          <p:spPr>
            <a:xfrm>
              <a:off x="5339752" y="2778541"/>
              <a:ext cx="3910182" cy="3783234"/>
            </a:xfrm>
            <a:custGeom>
              <a:avLst/>
              <a:gdLst/>
              <a:ahLst/>
              <a:cxnLst/>
              <a:rect l="l" t="t" r="r" b="b"/>
              <a:pathLst>
                <a:path w="3910182" h="3783234">
                  <a:moveTo>
                    <a:pt x="0" y="0"/>
                  </a:moveTo>
                  <a:lnTo>
                    <a:pt x="3910182" y="0"/>
                  </a:lnTo>
                  <a:lnTo>
                    <a:pt x="3910182" y="3783233"/>
                  </a:lnTo>
                  <a:lnTo>
                    <a:pt x="0" y="3783233"/>
                  </a:lnTo>
                  <a:lnTo>
                    <a:pt x="0" y="0"/>
                  </a:lnTo>
                  <a:close/>
                </a:path>
              </a:pathLst>
            </a:custGeom>
            <a:blipFill>
              <a:blip r:embed="rId3"/>
              <a:stretch>
                <a:fillRect t="-143663" r="-316734" b="-19254"/>
              </a:stretch>
            </a:blipFill>
          </p:spPr>
          <p:txBody>
            <a:bodyPr/>
            <a:lstStyle/>
            <a:p>
              <a:endParaRPr lang="en-US"/>
            </a:p>
          </p:txBody>
        </p:sp>
        <p:sp>
          <p:nvSpPr>
            <p:cNvPr id="52" name="Freeform 5">
              <a:extLst>
                <a:ext uri="{FF2B5EF4-FFF2-40B4-BE49-F238E27FC236}">
                  <a16:creationId xmlns:a16="http://schemas.microsoft.com/office/drawing/2014/main" id="{CDDB6601-DEA1-5EF2-2556-34D8A1D699FD}"/>
                </a:ext>
              </a:extLst>
            </p:cNvPr>
            <p:cNvSpPr/>
            <p:nvPr/>
          </p:nvSpPr>
          <p:spPr>
            <a:xfrm rot="1719717">
              <a:off x="8059774" y="4245586"/>
              <a:ext cx="2082385" cy="2084991"/>
            </a:xfrm>
            <a:custGeom>
              <a:avLst/>
              <a:gdLst/>
              <a:ahLst/>
              <a:cxnLst/>
              <a:rect l="l" t="t" r="r" b="b"/>
              <a:pathLst>
                <a:path w="2082385" h="2084991">
                  <a:moveTo>
                    <a:pt x="0" y="0"/>
                  </a:moveTo>
                  <a:lnTo>
                    <a:pt x="2082385" y="0"/>
                  </a:lnTo>
                  <a:lnTo>
                    <a:pt x="2082385" y="2084991"/>
                  </a:lnTo>
                  <a:lnTo>
                    <a:pt x="0" y="2084991"/>
                  </a:lnTo>
                  <a:lnTo>
                    <a:pt x="0" y="0"/>
                  </a:lnTo>
                  <a:close/>
                </a:path>
              </a:pathLst>
            </a:custGeom>
            <a:blipFill>
              <a:blip r:embed="rId4"/>
              <a:stretch>
                <a:fillRect/>
              </a:stretch>
            </a:blipFill>
          </p:spPr>
          <p:txBody>
            <a:bodyPr/>
            <a:lstStyle/>
            <a:p>
              <a:endParaRPr lang="en-US"/>
            </a:p>
          </p:txBody>
        </p:sp>
        <p:sp>
          <p:nvSpPr>
            <p:cNvPr id="53" name="Freeform 7">
              <a:extLst>
                <a:ext uri="{FF2B5EF4-FFF2-40B4-BE49-F238E27FC236}">
                  <a16:creationId xmlns:a16="http://schemas.microsoft.com/office/drawing/2014/main" id="{1D3F2BE3-2AE3-DF52-CBD2-38990E951153}"/>
                </a:ext>
              </a:extLst>
            </p:cNvPr>
            <p:cNvSpPr/>
            <p:nvPr/>
          </p:nvSpPr>
          <p:spPr>
            <a:xfrm>
              <a:off x="9038066" y="3187250"/>
              <a:ext cx="3910182" cy="3783234"/>
            </a:xfrm>
            <a:custGeom>
              <a:avLst/>
              <a:gdLst/>
              <a:ahLst/>
              <a:cxnLst/>
              <a:rect l="l" t="t" r="r" b="b"/>
              <a:pathLst>
                <a:path w="3910182" h="3783234">
                  <a:moveTo>
                    <a:pt x="0" y="0"/>
                  </a:moveTo>
                  <a:lnTo>
                    <a:pt x="3910182" y="0"/>
                  </a:lnTo>
                  <a:lnTo>
                    <a:pt x="3910182" y="3783234"/>
                  </a:lnTo>
                  <a:lnTo>
                    <a:pt x="0" y="3783234"/>
                  </a:lnTo>
                  <a:lnTo>
                    <a:pt x="0" y="0"/>
                  </a:lnTo>
                  <a:close/>
                </a:path>
              </a:pathLst>
            </a:custGeom>
            <a:blipFill>
              <a:blip r:embed="rId3"/>
              <a:stretch>
                <a:fillRect t="-143663" r="-316734" b="-19254"/>
              </a:stretch>
            </a:blipFill>
          </p:spPr>
          <p:txBody>
            <a:bodyPr/>
            <a:lstStyle/>
            <a:p>
              <a:endParaRPr lang="en-US"/>
            </a:p>
          </p:txBody>
        </p:sp>
      </p:grpSp>
      <p:grpSp>
        <p:nvGrpSpPr>
          <p:cNvPr id="54" name="Group 53">
            <a:extLst>
              <a:ext uri="{FF2B5EF4-FFF2-40B4-BE49-F238E27FC236}">
                <a16:creationId xmlns:a16="http://schemas.microsoft.com/office/drawing/2014/main" id="{0BCDE664-D013-977C-4F47-15B280E5D6D4}"/>
              </a:ext>
            </a:extLst>
          </p:cNvPr>
          <p:cNvGrpSpPr/>
          <p:nvPr/>
        </p:nvGrpSpPr>
        <p:grpSpPr>
          <a:xfrm>
            <a:off x="2477083" y="4551130"/>
            <a:ext cx="1573203" cy="1187608"/>
            <a:chOff x="5936796" y="1524000"/>
            <a:chExt cx="6971814" cy="5717567"/>
          </a:xfrm>
        </p:grpSpPr>
        <p:sp>
          <p:nvSpPr>
            <p:cNvPr id="55" name="Freeform 5">
              <a:extLst>
                <a:ext uri="{FF2B5EF4-FFF2-40B4-BE49-F238E27FC236}">
                  <a16:creationId xmlns:a16="http://schemas.microsoft.com/office/drawing/2014/main" id="{0F167D57-F4B9-0D37-66CA-EFB1F3C4184E}"/>
                </a:ext>
              </a:extLst>
            </p:cNvPr>
            <p:cNvSpPr/>
            <p:nvPr/>
          </p:nvSpPr>
          <p:spPr>
            <a:xfrm>
              <a:off x="7056504" y="1524000"/>
              <a:ext cx="5852106" cy="5662111"/>
            </a:xfrm>
            <a:custGeom>
              <a:avLst/>
              <a:gdLst/>
              <a:ahLst/>
              <a:cxnLst/>
              <a:rect l="l" t="t" r="r" b="b"/>
              <a:pathLst>
                <a:path w="5852106" h="5662111">
                  <a:moveTo>
                    <a:pt x="0" y="0"/>
                  </a:moveTo>
                  <a:lnTo>
                    <a:pt x="5852107" y="0"/>
                  </a:lnTo>
                  <a:lnTo>
                    <a:pt x="5852107" y="5662111"/>
                  </a:lnTo>
                  <a:lnTo>
                    <a:pt x="0" y="5662111"/>
                  </a:lnTo>
                  <a:lnTo>
                    <a:pt x="0" y="0"/>
                  </a:lnTo>
                  <a:close/>
                </a:path>
              </a:pathLst>
            </a:custGeom>
            <a:blipFill>
              <a:blip r:embed="rId3"/>
              <a:stretch>
                <a:fillRect t="-143663" r="-316734" b="-19254"/>
              </a:stretch>
            </a:blipFill>
          </p:spPr>
          <p:txBody>
            <a:bodyPr/>
            <a:lstStyle/>
            <a:p>
              <a:endParaRPr lang="en-US"/>
            </a:p>
          </p:txBody>
        </p:sp>
        <p:sp>
          <p:nvSpPr>
            <p:cNvPr id="56" name="Freeform 7">
              <a:extLst>
                <a:ext uri="{FF2B5EF4-FFF2-40B4-BE49-F238E27FC236}">
                  <a16:creationId xmlns:a16="http://schemas.microsoft.com/office/drawing/2014/main" id="{D8031A5C-97DB-AC9C-ECA5-F4C1C7FF7445}"/>
                </a:ext>
              </a:extLst>
            </p:cNvPr>
            <p:cNvSpPr/>
            <p:nvPr/>
          </p:nvSpPr>
          <p:spPr>
            <a:xfrm rot="1719717">
              <a:off x="5936796" y="4121101"/>
              <a:ext cx="3116565" cy="3120466"/>
            </a:xfrm>
            <a:custGeom>
              <a:avLst/>
              <a:gdLst/>
              <a:ahLst/>
              <a:cxnLst/>
              <a:rect l="l" t="t" r="r" b="b"/>
              <a:pathLst>
                <a:path w="3116565" h="3120466">
                  <a:moveTo>
                    <a:pt x="0" y="0"/>
                  </a:moveTo>
                  <a:lnTo>
                    <a:pt x="3116565" y="0"/>
                  </a:lnTo>
                  <a:lnTo>
                    <a:pt x="3116565" y="3120466"/>
                  </a:lnTo>
                  <a:lnTo>
                    <a:pt x="0" y="3120466"/>
                  </a:lnTo>
                  <a:lnTo>
                    <a:pt x="0" y="0"/>
                  </a:lnTo>
                  <a:close/>
                </a:path>
              </a:pathLst>
            </a:custGeom>
            <a:blipFill>
              <a:blip r:embed="rId4"/>
              <a:stretch>
                <a:fillRect/>
              </a:stretch>
            </a:blipFill>
          </p:spPr>
          <p:txBody>
            <a:bodyPr/>
            <a:lstStyle/>
            <a:p>
              <a:endParaRPr lang="en-US"/>
            </a:p>
          </p:txBody>
        </p:sp>
      </p:grpSp>
      <p:grpSp>
        <p:nvGrpSpPr>
          <p:cNvPr id="57" name="Group 56">
            <a:extLst>
              <a:ext uri="{FF2B5EF4-FFF2-40B4-BE49-F238E27FC236}">
                <a16:creationId xmlns:a16="http://schemas.microsoft.com/office/drawing/2014/main" id="{D3448FCD-31B1-A0DB-F2F2-59F99C98F6D3}"/>
              </a:ext>
            </a:extLst>
          </p:cNvPr>
          <p:cNvGrpSpPr/>
          <p:nvPr/>
        </p:nvGrpSpPr>
        <p:grpSpPr>
          <a:xfrm>
            <a:off x="4775550" y="4487674"/>
            <a:ext cx="1528365" cy="1427630"/>
            <a:chOff x="5371318" y="1900042"/>
            <a:chExt cx="6987957" cy="5662111"/>
          </a:xfrm>
        </p:grpSpPr>
        <p:sp>
          <p:nvSpPr>
            <p:cNvPr id="58" name="Freeform 6">
              <a:extLst>
                <a:ext uri="{FF2B5EF4-FFF2-40B4-BE49-F238E27FC236}">
                  <a16:creationId xmlns:a16="http://schemas.microsoft.com/office/drawing/2014/main" id="{0162C35F-F9C9-EC8E-1A82-02573344BF8A}"/>
                </a:ext>
              </a:extLst>
            </p:cNvPr>
            <p:cNvSpPr/>
            <p:nvPr/>
          </p:nvSpPr>
          <p:spPr>
            <a:xfrm rot="1719717">
              <a:off x="9242710" y="3170865"/>
              <a:ext cx="3116565" cy="3120466"/>
            </a:xfrm>
            <a:custGeom>
              <a:avLst/>
              <a:gdLst/>
              <a:ahLst/>
              <a:cxnLst/>
              <a:rect l="l" t="t" r="r" b="b"/>
              <a:pathLst>
                <a:path w="3116565" h="3120466">
                  <a:moveTo>
                    <a:pt x="0" y="0"/>
                  </a:moveTo>
                  <a:lnTo>
                    <a:pt x="3116565" y="0"/>
                  </a:lnTo>
                  <a:lnTo>
                    <a:pt x="3116565" y="3120465"/>
                  </a:lnTo>
                  <a:lnTo>
                    <a:pt x="0" y="3120465"/>
                  </a:lnTo>
                  <a:lnTo>
                    <a:pt x="0" y="0"/>
                  </a:lnTo>
                  <a:close/>
                </a:path>
              </a:pathLst>
            </a:custGeom>
            <a:blipFill>
              <a:blip r:embed="rId4"/>
              <a:stretch>
                <a:fillRect/>
              </a:stretch>
            </a:blipFill>
          </p:spPr>
          <p:txBody>
            <a:bodyPr/>
            <a:lstStyle/>
            <a:p>
              <a:endParaRPr lang="en-US"/>
            </a:p>
          </p:txBody>
        </p:sp>
        <p:sp>
          <p:nvSpPr>
            <p:cNvPr id="59" name="Freeform 7">
              <a:extLst>
                <a:ext uri="{FF2B5EF4-FFF2-40B4-BE49-F238E27FC236}">
                  <a16:creationId xmlns:a16="http://schemas.microsoft.com/office/drawing/2014/main" id="{07C05AA5-D6E8-A419-23B0-F2D6A5B9108F}"/>
                </a:ext>
              </a:extLst>
            </p:cNvPr>
            <p:cNvSpPr/>
            <p:nvPr/>
          </p:nvSpPr>
          <p:spPr>
            <a:xfrm>
              <a:off x="5371318" y="1900042"/>
              <a:ext cx="5852106" cy="5662111"/>
            </a:xfrm>
            <a:custGeom>
              <a:avLst/>
              <a:gdLst/>
              <a:ahLst/>
              <a:cxnLst/>
              <a:rect l="l" t="t" r="r" b="b"/>
              <a:pathLst>
                <a:path w="5852106" h="5662111">
                  <a:moveTo>
                    <a:pt x="0" y="0"/>
                  </a:moveTo>
                  <a:lnTo>
                    <a:pt x="5852106" y="0"/>
                  </a:lnTo>
                  <a:lnTo>
                    <a:pt x="5852106" y="5662111"/>
                  </a:lnTo>
                  <a:lnTo>
                    <a:pt x="0" y="5662111"/>
                  </a:lnTo>
                  <a:lnTo>
                    <a:pt x="0" y="0"/>
                  </a:lnTo>
                  <a:close/>
                </a:path>
              </a:pathLst>
            </a:custGeom>
            <a:blipFill>
              <a:blip r:embed="rId3"/>
              <a:stretch>
                <a:fillRect t="-143663" r="-316734" b="-19254"/>
              </a:stretch>
            </a:blipFill>
          </p:spPr>
          <p:txBody>
            <a:bodyPr/>
            <a:lstStyle/>
            <a:p>
              <a:endParaRPr lang="en-US"/>
            </a:p>
          </p:txBody>
        </p:sp>
      </p:grpSp>
      <p:grpSp>
        <p:nvGrpSpPr>
          <p:cNvPr id="60" name="Group 59">
            <a:extLst>
              <a:ext uri="{FF2B5EF4-FFF2-40B4-BE49-F238E27FC236}">
                <a16:creationId xmlns:a16="http://schemas.microsoft.com/office/drawing/2014/main" id="{CB90745E-CD39-23F8-2AEA-2043DE2515AF}"/>
              </a:ext>
            </a:extLst>
          </p:cNvPr>
          <p:cNvGrpSpPr/>
          <p:nvPr/>
        </p:nvGrpSpPr>
        <p:grpSpPr>
          <a:xfrm>
            <a:off x="6811008" y="4705914"/>
            <a:ext cx="1916345" cy="1047310"/>
            <a:chOff x="4995080" y="2021563"/>
            <a:chExt cx="7869956" cy="5147953"/>
          </a:xfrm>
        </p:grpSpPr>
        <p:sp>
          <p:nvSpPr>
            <p:cNvPr id="61" name="Freeform 4">
              <a:extLst>
                <a:ext uri="{FF2B5EF4-FFF2-40B4-BE49-F238E27FC236}">
                  <a16:creationId xmlns:a16="http://schemas.microsoft.com/office/drawing/2014/main" id="{80F85454-A583-D325-8052-A24E9F470CE7}"/>
                </a:ext>
              </a:extLst>
            </p:cNvPr>
            <p:cNvSpPr/>
            <p:nvPr/>
          </p:nvSpPr>
          <p:spPr>
            <a:xfrm>
              <a:off x="4995080" y="2021563"/>
              <a:ext cx="5276547" cy="5105238"/>
            </a:xfrm>
            <a:custGeom>
              <a:avLst/>
              <a:gdLst/>
              <a:ahLst/>
              <a:cxnLst/>
              <a:rect l="l" t="t" r="r" b="b"/>
              <a:pathLst>
                <a:path w="5276547" h="5105238">
                  <a:moveTo>
                    <a:pt x="0" y="0"/>
                  </a:moveTo>
                  <a:lnTo>
                    <a:pt x="5276547" y="0"/>
                  </a:lnTo>
                  <a:lnTo>
                    <a:pt x="5276547" y="5105238"/>
                  </a:lnTo>
                  <a:lnTo>
                    <a:pt x="0" y="5105238"/>
                  </a:lnTo>
                  <a:lnTo>
                    <a:pt x="0" y="0"/>
                  </a:lnTo>
                  <a:close/>
                </a:path>
              </a:pathLst>
            </a:custGeom>
            <a:blipFill>
              <a:blip r:embed="rId3"/>
              <a:stretch>
                <a:fillRect t="-143663" r="-316734" b="-19254"/>
              </a:stretch>
            </a:blipFill>
          </p:spPr>
          <p:txBody>
            <a:bodyPr/>
            <a:lstStyle/>
            <a:p>
              <a:endParaRPr lang="en-US"/>
            </a:p>
          </p:txBody>
        </p:sp>
        <p:sp>
          <p:nvSpPr>
            <p:cNvPr id="62" name="Freeform 7">
              <a:extLst>
                <a:ext uri="{FF2B5EF4-FFF2-40B4-BE49-F238E27FC236}">
                  <a16:creationId xmlns:a16="http://schemas.microsoft.com/office/drawing/2014/main" id="{A32E4026-8BB5-E6C9-C5F4-0FE252FAA78B}"/>
                </a:ext>
              </a:extLst>
            </p:cNvPr>
            <p:cNvSpPr/>
            <p:nvPr/>
          </p:nvSpPr>
          <p:spPr>
            <a:xfrm rot="1719717">
              <a:off x="10665093" y="4966820"/>
              <a:ext cx="2199943" cy="2202696"/>
            </a:xfrm>
            <a:custGeom>
              <a:avLst/>
              <a:gdLst/>
              <a:ahLst/>
              <a:cxnLst/>
              <a:rect l="l" t="t" r="r" b="b"/>
              <a:pathLst>
                <a:path w="2199943" h="2202696">
                  <a:moveTo>
                    <a:pt x="0" y="0"/>
                  </a:moveTo>
                  <a:lnTo>
                    <a:pt x="2199943" y="0"/>
                  </a:lnTo>
                  <a:lnTo>
                    <a:pt x="2199943" y="2202696"/>
                  </a:lnTo>
                  <a:lnTo>
                    <a:pt x="0" y="2202696"/>
                  </a:lnTo>
                  <a:lnTo>
                    <a:pt x="0" y="0"/>
                  </a:lnTo>
                  <a:close/>
                </a:path>
              </a:pathLst>
            </a:custGeom>
            <a:blipFill>
              <a:blip r:embed="rId4"/>
              <a:stretch>
                <a:fillRect/>
              </a:stretch>
            </a:blipFill>
          </p:spPr>
          <p:txBody>
            <a:bodyPr/>
            <a:lstStyle/>
            <a:p>
              <a:endParaRPr lang="en-US"/>
            </a:p>
          </p:txBody>
        </p:sp>
      </p:grpSp>
      <p:sp>
        <p:nvSpPr>
          <p:cNvPr id="34" name="Freeform 6">
            <a:extLst>
              <a:ext uri="{FF2B5EF4-FFF2-40B4-BE49-F238E27FC236}">
                <a16:creationId xmlns:a16="http://schemas.microsoft.com/office/drawing/2014/main" id="{2A11F9B3-C7E2-DCBA-DFCE-B5756EB405F0}"/>
              </a:ext>
            </a:extLst>
          </p:cNvPr>
          <p:cNvSpPr/>
          <p:nvPr/>
        </p:nvSpPr>
        <p:spPr>
          <a:xfrm rot="1719717">
            <a:off x="6827032" y="1927080"/>
            <a:ext cx="751930" cy="723320"/>
          </a:xfrm>
          <a:custGeom>
            <a:avLst/>
            <a:gdLst/>
            <a:ahLst/>
            <a:cxnLst/>
            <a:rect l="l" t="t" r="r" b="b"/>
            <a:pathLst>
              <a:path w="3116565" h="3120466">
                <a:moveTo>
                  <a:pt x="0" y="0"/>
                </a:moveTo>
                <a:lnTo>
                  <a:pt x="3116565" y="0"/>
                </a:lnTo>
                <a:lnTo>
                  <a:pt x="3116565" y="3120466"/>
                </a:lnTo>
                <a:lnTo>
                  <a:pt x="0" y="3120466"/>
                </a:lnTo>
                <a:lnTo>
                  <a:pt x="0" y="0"/>
                </a:lnTo>
                <a:close/>
              </a:path>
            </a:pathLst>
          </a:custGeom>
          <a:blipFill>
            <a:blip r:embed="rId4"/>
            <a:stretch>
              <a:fillRect/>
            </a:stretch>
          </a:blipFill>
        </p:spPr>
        <p:txBody>
          <a:bodyPr/>
          <a:lstStyle/>
          <a:p>
            <a:endParaRPr lang="en-US"/>
          </a:p>
        </p:txBody>
      </p:sp>
      <p:cxnSp>
        <p:nvCxnSpPr>
          <p:cNvPr id="37" name="Straight Arrow Connector 36">
            <a:extLst>
              <a:ext uri="{FF2B5EF4-FFF2-40B4-BE49-F238E27FC236}">
                <a16:creationId xmlns:a16="http://schemas.microsoft.com/office/drawing/2014/main" id="{B174E48A-88AB-D325-1547-96AA66F7E902}"/>
              </a:ext>
            </a:extLst>
          </p:cNvPr>
          <p:cNvCxnSpPr/>
          <p:nvPr/>
        </p:nvCxnSpPr>
        <p:spPr>
          <a:xfrm>
            <a:off x="7453431" y="1791067"/>
            <a:ext cx="663584" cy="0"/>
          </a:xfrm>
          <a:prstGeom prst="straightConnector1">
            <a:avLst/>
          </a:prstGeom>
          <a:ln>
            <a:headEnd type="triangle"/>
            <a:tailEnd type="triangle"/>
          </a:ln>
        </p:spPr>
        <p:style>
          <a:lnRef idx="3">
            <a:schemeClr val="accent3"/>
          </a:lnRef>
          <a:fillRef idx="0">
            <a:schemeClr val="accent3"/>
          </a:fillRef>
          <a:effectRef idx="2">
            <a:schemeClr val="accent3"/>
          </a:effectRef>
          <a:fontRef idx="minor">
            <a:schemeClr val="tx1"/>
          </a:fontRef>
        </p:style>
      </p:cxnSp>
      <p:sp>
        <p:nvSpPr>
          <p:cNvPr id="36" name="TextBox 35">
            <a:extLst>
              <a:ext uri="{FF2B5EF4-FFF2-40B4-BE49-F238E27FC236}">
                <a16:creationId xmlns:a16="http://schemas.microsoft.com/office/drawing/2014/main" id="{6F228D5E-CDD7-7108-F2F3-69657F766340}"/>
              </a:ext>
            </a:extLst>
          </p:cNvPr>
          <p:cNvSpPr txBox="1"/>
          <p:nvPr/>
        </p:nvSpPr>
        <p:spPr>
          <a:xfrm>
            <a:off x="162899" y="3980"/>
            <a:ext cx="8981101" cy="646331"/>
          </a:xfrm>
          <a:prstGeom prst="rect">
            <a:avLst/>
          </a:prstGeom>
          <a:noFill/>
        </p:spPr>
        <p:txBody>
          <a:bodyPr wrap="square" rtlCol="0">
            <a:spAutoFit/>
          </a:bodyPr>
          <a:lstStyle/>
          <a:p>
            <a:r>
              <a:rPr lang="en-US" dirty="0" err="1">
                <a:latin typeface="Comic Sans MS" panose="030F0902030302020204" pitchFamily="66" charset="0"/>
              </a:rPr>
              <a:t>Dyma’r</a:t>
            </a:r>
            <a:r>
              <a:rPr lang="en-US" dirty="0">
                <a:latin typeface="Comic Sans MS" panose="030F0902030302020204" pitchFamily="66" charset="0"/>
              </a:rPr>
              <a:t> </a:t>
            </a:r>
            <a:r>
              <a:rPr lang="en-US" dirty="0" err="1">
                <a:latin typeface="Comic Sans MS" panose="030F0902030302020204" pitchFamily="66" charset="0"/>
              </a:rPr>
              <a:t>cardiau</a:t>
            </a:r>
            <a:r>
              <a:rPr lang="en-US" dirty="0">
                <a:latin typeface="Comic Sans MS" panose="030F0902030302020204" pitchFamily="66" charset="0"/>
              </a:rPr>
              <a:t> </a:t>
            </a:r>
            <a:r>
              <a:rPr lang="en-US" dirty="0" err="1">
                <a:latin typeface="Comic Sans MS" panose="030F0902030302020204" pitchFamily="66" charset="0"/>
              </a:rPr>
              <a:t>fflach</a:t>
            </a:r>
            <a:r>
              <a:rPr lang="en-US" dirty="0">
                <a:latin typeface="Comic Sans MS" panose="030F0902030302020204" pitchFamily="66" charset="0"/>
              </a:rPr>
              <a:t> </a:t>
            </a:r>
            <a:r>
              <a:rPr lang="en-US" dirty="0" err="1">
                <a:latin typeface="Comic Sans MS" panose="030F0902030302020204" pitchFamily="66" charset="0"/>
              </a:rPr>
              <a:t>gyda</a:t>
            </a:r>
            <a:r>
              <a:rPr lang="en-US" dirty="0">
                <a:latin typeface="Comic Sans MS" panose="030F0902030302020204" pitchFamily="66" charset="0"/>
              </a:rPr>
              <a:t> </a:t>
            </a:r>
            <a:r>
              <a:rPr lang="en-US" dirty="0" err="1">
                <a:latin typeface="Comic Sans MS" panose="030F0902030302020204" pitchFamily="66" charset="0"/>
              </a:rPr>
              <a:t>lluniau</a:t>
            </a:r>
            <a:r>
              <a:rPr lang="en-US" dirty="0">
                <a:latin typeface="Comic Sans MS" panose="030F0902030302020204" pitchFamily="66" charset="0"/>
              </a:rPr>
              <a:t>. Does dim </a:t>
            </a:r>
            <a:r>
              <a:rPr lang="en-US" dirty="0" err="1">
                <a:latin typeface="Comic Sans MS" panose="030F0902030302020204" pitchFamily="66" charset="0"/>
              </a:rPr>
              <a:t>geirfa</a:t>
            </a:r>
            <a:r>
              <a:rPr lang="en-US" dirty="0">
                <a:latin typeface="Comic Sans MS" panose="030F0902030302020204" pitchFamily="66" charset="0"/>
              </a:rPr>
              <a:t> </a:t>
            </a:r>
            <a:r>
              <a:rPr lang="en-US" dirty="0" err="1">
                <a:latin typeface="Comic Sans MS" panose="030F0902030302020204" pitchFamily="66" charset="0"/>
              </a:rPr>
              <a:t>gyda</a:t>
            </a:r>
            <a:r>
              <a:rPr lang="en-US" dirty="0">
                <a:latin typeface="Comic Sans MS" panose="030F0902030302020204" pitchFamily="66" charset="0"/>
              </a:rPr>
              <a:t> </a:t>
            </a:r>
            <a:r>
              <a:rPr lang="en-US" dirty="0" err="1">
                <a:latin typeface="Comic Sans MS" panose="030F0902030302020204" pitchFamily="66" charset="0"/>
              </a:rPr>
              <a:t>nhw</a:t>
            </a:r>
            <a:r>
              <a:rPr lang="en-US" dirty="0">
                <a:latin typeface="Comic Sans MS" panose="030F0902030302020204" pitchFamily="66" charset="0"/>
              </a:rPr>
              <a:t> </a:t>
            </a:r>
            <a:r>
              <a:rPr lang="en-US" dirty="0" err="1">
                <a:latin typeface="Comic Sans MS" panose="030F0902030302020204" pitchFamily="66" charset="0"/>
              </a:rPr>
              <a:t>achos</a:t>
            </a:r>
            <a:r>
              <a:rPr lang="en-US" dirty="0">
                <a:latin typeface="Comic Sans MS" panose="030F0902030302020204" pitchFamily="66" charset="0"/>
              </a:rPr>
              <a:t> </a:t>
            </a:r>
            <a:r>
              <a:rPr lang="en-US" dirty="0" err="1">
                <a:latin typeface="Comic Sans MS" panose="030F0902030302020204" pitchFamily="66" charset="0"/>
              </a:rPr>
              <a:t>bydd</a:t>
            </a:r>
            <a:r>
              <a:rPr lang="en-US" dirty="0">
                <a:latin typeface="Comic Sans MS" panose="030F0902030302020204" pitchFamily="66" charset="0"/>
              </a:rPr>
              <a:t> </a:t>
            </a:r>
            <a:r>
              <a:rPr lang="en-US" dirty="0" err="1">
                <a:latin typeface="Comic Sans MS" panose="030F0902030302020204" pitchFamily="66" charset="0"/>
              </a:rPr>
              <a:t>athro</a:t>
            </a:r>
            <a:r>
              <a:rPr lang="en-US" dirty="0">
                <a:latin typeface="Comic Sans MS" panose="030F0902030302020204" pitchFamily="66" charset="0"/>
              </a:rPr>
              <a:t>/</a:t>
            </a:r>
            <a:r>
              <a:rPr lang="en-US" dirty="0" err="1">
                <a:latin typeface="Comic Sans MS" panose="030F0902030302020204" pitchFamily="66" charset="0"/>
              </a:rPr>
              <a:t>athrawes</a:t>
            </a:r>
            <a:r>
              <a:rPr lang="en-US" dirty="0">
                <a:latin typeface="Comic Sans MS" panose="030F0902030302020204" pitchFamily="66" charset="0"/>
              </a:rPr>
              <a:t> </a:t>
            </a:r>
            <a:r>
              <a:rPr lang="en-US" dirty="0" err="1">
                <a:latin typeface="Comic Sans MS" panose="030F0902030302020204" pitchFamily="66" charset="0"/>
              </a:rPr>
              <a:t>yn</a:t>
            </a:r>
            <a:r>
              <a:rPr lang="en-US" dirty="0">
                <a:latin typeface="Comic Sans MS" panose="030F0902030302020204" pitchFamily="66" charset="0"/>
              </a:rPr>
              <a:t> </a:t>
            </a:r>
            <a:r>
              <a:rPr lang="en-US" dirty="0" err="1">
                <a:latin typeface="Comic Sans MS" panose="030F0902030302020204" pitchFamily="66" charset="0"/>
              </a:rPr>
              <a:t>defnyddio</a:t>
            </a:r>
            <a:r>
              <a:rPr lang="en-US" dirty="0">
                <a:latin typeface="Comic Sans MS" panose="030F0902030302020204" pitchFamily="66" charset="0"/>
              </a:rPr>
              <a:t> </a:t>
            </a:r>
            <a:r>
              <a:rPr lang="en-US" dirty="0" err="1">
                <a:latin typeface="Comic Sans MS" panose="030F0902030302020204" pitchFamily="66" charset="0"/>
              </a:rPr>
              <a:t>i</a:t>
            </a:r>
            <a:r>
              <a:rPr lang="en-US" dirty="0">
                <a:latin typeface="Comic Sans MS" panose="030F0902030302020204" pitchFamily="66" charset="0"/>
              </a:rPr>
              <a:t> </a:t>
            </a:r>
            <a:r>
              <a:rPr lang="en-US" dirty="0" err="1">
                <a:latin typeface="Comic Sans MS" panose="030F0902030302020204" pitchFamily="66" charset="0"/>
              </a:rPr>
              <a:t>asesu</a:t>
            </a:r>
            <a:r>
              <a:rPr lang="en-US" dirty="0">
                <a:latin typeface="Comic Sans MS" panose="030F0902030302020204" pitchFamily="66" charset="0"/>
              </a:rPr>
              <a:t> </a:t>
            </a:r>
            <a:r>
              <a:rPr lang="en-US" dirty="0" err="1">
                <a:latin typeface="Comic Sans MS" panose="030F0902030302020204" pitchFamily="66" charset="0"/>
              </a:rPr>
              <a:t>geirfa</a:t>
            </a:r>
            <a:r>
              <a:rPr lang="en-US" dirty="0">
                <a:latin typeface="Comic Sans MS" panose="030F0902030302020204" pitchFamily="66" charset="0"/>
              </a:rPr>
              <a:t> </a:t>
            </a:r>
            <a:r>
              <a:rPr lang="en-US" dirty="0" err="1">
                <a:latin typeface="Comic Sans MS" panose="030F0902030302020204" pitchFamily="66" charset="0"/>
              </a:rPr>
              <a:t>gyda’r</a:t>
            </a:r>
            <a:r>
              <a:rPr lang="en-US" dirty="0">
                <a:latin typeface="Comic Sans MS" panose="030F0902030302020204" pitchFamily="66" charset="0"/>
              </a:rPr>
              <a:t> plant</a:t>
            </a:r>
            <a:r>
              <a:rPr lang="en-US" dirty="0"/>
              <a:t>.</a:t>
            </a:r>
          </a:p>
        </p:txBody>
      </p:sp>
    </p:spTree>
    <p:extLst>
      <p:ext uri="{BB962C8B-B14F-4D97-AF65-F5344CB8AC3E}">
        <p14:creationId xmlns:p14="http://schemas.microsoft.com/office/powerpoint/2010/main" val="5888049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1321B-FCAD-1A6F-5962-A68994C5B49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87DCA85-7A7C-3E72-A999-8756E5218B18}"/>
              </a:ext>
            </a:extLst>
          </p:cNvPr>
          <p:cNvSpPr txBox="1"/>
          <p:nvPr/>
        </p:nvSpPr>
        <p:spPr>
          <a:xfrm>
            <a:off x="736168" y="173544"/>
            <a:ext cx="7671663" cy="800219"/>
          </a:xfrm>
          <a:prstGeom prst="rect">
            <a:avLst/>
          </a:prstGeom>
          <a:noFill/>
        </p:spPr>
        <p:txBody>
          <a:bodyPr wrap="square">
            <a:spAutoFit/>
          </a:bodyPr>
          <a:lstStyle/>
          <a:p>
            <a:pPr marL="108598" algn="ctr"/>
            <a:endParaRPr lang="en-US" sz="1800" dirty="0">
              <a:latin typeface="Comic Sans MS" panose="030F0902030302020204" pitchFamily="66" charset="0"/>
            </a:endParaRPr>
          </a:p>
          <a:p>
            <a:pPr marL="108598" algn="ctr"/>
            <a:r>
              <a:rPr lang="en-US" sz="2800" b="1" u="sng" dirty="0" err="1">
                <a:latin typeface="Comic Sans MS" panose="030F0902030302020204" pitchFamily="66" charset="0"/>
              </a:rPr>
              <a:t>Rhestr</a:t>
            </a:r>
            <a:r>
              <a:rPr lang="en-US" sz="2800" b="1" u="sng" dirty="0">
                <a:latin typeface="Comic Sans MS" panose="030F0902030302020204" pitchFamily="66" charset="0"/>
              </a:rPr>
              <a:t> </a:t>
            </a:r>
            <a:r>
              <a:rPr lang="en-US" sz="2800" b="1" u="sng" dirty="0" err="1">
                <a:latin typeface="Comic Sans MS" panose="030F0902030302020204" pitchFamily="66" charset="0"/>
              </a:rPr>
              <a:t>Brawddegau</a:t>
            </a:r>
            <a:endParaRPr lang="en-US" sz="2800" b="1" u="sng" dirty="0">
              <a:latin typeface="Comic Sans MS" panose="030F0902030302020204" pitchFamily="66" charset="0"/>
            </a:endParaRPr>
          </a:p>
        </p:txBody>
      </p:sp>
      <p:pic>
        <p:nvPicPr>
          <p:cNvPr id="6" name="Drawing 0">
            <a:extLst>
              <a:ext uri="{FF2B5EF4-FFF2-40B4-BE49-F238E27FC236}">
                <a16:creationId xmlns:a16="http://schemas.microsoft.com/office/drawing/2014/main" id="{9351AE29-F536-709D-DB15-333F800BF436}"/>
              </a:ext>
            </a:extLst>
          </p:cNvPr>
          <p:cNvPicPr>
            <a:picLocks noChangeAspect="1"/>
          </p:cNvPicPr>
          <p:nvPr/>
        </p:nvPicPr>
        <p:blipFill>
          <a:blip r:embed="rId2"/>
          <a:stretch>
            <a:fillRect/>
          </a:stretch>
        </p:blipFill>
        <p:spPr>
          <a:xfrm rot="1086064">
            <a:off x="7433480" y="254514"/>
            <a:ext cx="1487990" cy="1669492"/>
          </a:xfrm>
          <a:prstGeom prst="rect">
            <a:avLst/>
          </a:prstGeom>
        </p:spPr>
      </p:pic>
      <p:pic>
        <p:nvPicPr>
          <p:cNvPr id="7" name="Picture 6" descr="A group of hands with different gestures&#10;&#10;AI-generated content may be incorrect.">
            <a:extLst>
              <a:ext uri="{FF2B5EF4-FFF2-40B4-BE49-F238E27FC236}">
                <a16:creationId xmlns:a16="http://schemas.microsoft.com/office/drawing/2014/main" id="{3B8E7ADD-CD2A-F4B6-24B8-3C60129EA62A}"/>
              </a:ext>
            </a:extLst>
          </p:cNvPr>
          <p:cNvPicPr>
            <a:picLocks noChangeAspect="1"/>
          </p:cNvPicPr>
          <p:nvPr/>
        </p:nvPicPr>
        <p:blipFill>
          <a:blip r:embed="rId3"/>
          <a:stretch>
            <a:fillRect/>
          </a:stretch>
        </p:blipFill>
        <p:spPr>
          <a:xfrm>
            <a:off x="205568" y="109104"/>
            <a:ext cx="1219920" cy="1208954"/>
          </a:xfrm>
          <a:prstGeom prst="rect">
            <a:avLst/>
          </a:prstGeom>
        </p:spPr>
      </p:pic>
      <p:graphicFrame>
        <p:nvGraphicFramePr>
          <p:cNvPr id="3" name="Table 2">
            <a:extLst>
              <a:ext uri="{FF2B5EF4-FFF2-40B4-BE49-F238E27FC236}">
                <a16:creationId xmlns:a16="http://schemas.microsoft.com/office/drawing/2014/main" id="{8EBEFB08-BC76-C1DE-8819-DB735D9D354C}"/>
              </a:ext>
            </a:extLst>
          </p:cNvPr>
          <p:cNvGraphicFramePr>
            <a:graphicFrameLocks noGrp="1"/>
          </p:cNvGraphicFramePr>
          <p:nvPr>
            <p:extLst>
              <p:ext uri="{D42A27DB-BD31-4B8C-83A1-F6EECF244321}">
                <p14:modId xmlns:p14="http://schemas.microsoft.com/office/powerpoint/2010/main" val="2652809693"/>
              </p:ext>
            </p:extLst>
          </p:nvPr>
        </p:nvGraphicFramePr>
        <p:xfrm>
          <a:off x="736168" y="1730103"/>
          <a:ext cx="7077077" cy="3818706"/>
        </p:xfrm>
        <a:graphic>
          <a:graphicData uri="http://schemas.openxmlformats.org/drawingml/2006/table">
            <a:tbl>
              <a:tblPr firstRow="1" bandRow="1">
                <a:tableStyleId>{5C22544A-7EE6-4342-B048-85BDC9FD1C3A}</a:tableStyleId>
              </a:tblPr>
              <a:tblGrid>
                <a:gridCol w="7077077">
                  <a:extLst>
                    <a:ext uri="{9D8B030D-6E8A-4147-A177-3AD203B41FA5}">
                      <a16:colId xmlns:a16="http://schemas.microsoft.com/office/drawing/2014/main" val="3541794995"/>
                    </a:ext>
                  </a:extLst>
                </a:gridCol>
              </a:tblGrid>
              <a:tr h="63645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400" b="0" dirty="0" err="1">
                          <a:solidFill>
                            <a:sysClr val="windowText" lastClr="000000"/>
                          </a:solidFill>
                          <a:latin typeface="Comic Sans MS" panose="030F0902030302020204" pitchFamily="66" charset="0"/>
                        </a:rPr>
                        <a:t>Mae’r</a:t>
                      </a:r>
                      <a:r>
                        <a:rPr lang="en-US" sz="2400" b="0" dirty="0">
                          <a:solidFill>
                            <a:sysClr val="windowText" lastClr="000000"/>
                          </a:solidFill>
                          <a:latin typeface="Comic Sans MS" panose="030F0902030302020204" pitchFamily="66" charset="0"/>
                        </a:rPr>
                        <a:t> </a:t>
                      </a:r>
                      <a:r>
                        <a:rPr lang="en-US" sz="2400" b="0" dirty="0" err="1">
                          <a:solidFill>
                            <a:sysClr val="windowText" lastClr="000000"/>
                          </a:solidFill>
                          <a:latin typeface="Comic Sans MS" panose="030F0902030302020204" pitchFamily="66" charset="0"/>
                        </a:rPr>
                        <a:t>gorsaf</a:t>
                      </a:r>
                      <a:r>
                        <a:rPr lang="en-US" sz="2400" b="0" dirty="0">
                          <a:solidFill>
                            <a:sysClr val="windowText" lastClr="000000"/>
                          </a:solidFill>
                          <a:latin typeface="Comic Sans MS" panose="030F0902030302020204" pitchFamily="66" charset="0"/>
                        </a:rPr>
                        <a:t> </a:t>
                      </a:r>
                      <a:r>
                        <a:rPr lang="en-US" sz="2400" b="0" dirty="0" err="1">
                          <a:solidFill>
                            <a:schemeClr val="tx1"/>
                          </a:solidFill>
                          <a:latin typeface="Comic Sans MS" panose="030F0902030302020204" pitchFamily="66" charset="0"/>
                        </a:rPr>
                        <a:t>heddlu</a:t>
                      </a:r>
                      <a:r>
                        <a:rPr lang="en-US" sz="2400" b="0" dirty="0">
                          <a:solidFill>
                            <a:schemeClr val="tx1"/>
                          </a:solidFill>
                          <a:latin typeface="Comic Sans MS" panose="030F0902030302020204" pitchFamily="66" charset="0"/>
                        </a:rPr>
                        <a:t> </a:t>
                      </a:r>
                      <a:r>
                        <a:rPr lang="en-US" sz="2400" b="0" dirty="0" err="1">
                          <a:solidFill>
                            <a:schemeClr val="tx1"/>
                          </a:solidFill>
                          <a:latin typeface="Comic Sans MS" panose="030F0902030302020204" pitchFamily="66" charset="0"/>
                        </a:rPr>
                        <a:t>tu</a:t>
                      </a:r>
                      <a:r>
                        <a:rPr lang="en-US" sz="2400" b="0" dirty="0">
                          <a:solidFill>
                            <a:schemeClr val="tx1"/>
                          </a:solidFill>
                          <a:latin typeface="Comic Sans MS" panose="030F0902030302020204" pitchFamily="66" charset="0"/>
                        </a:rPr>
                        <a:t> </a:t>
                      </a:r>
                      <a:r>
                        <a:rPr lang="en-US" sz="2400" b="0" dirty="0" err="1">
                          <a:solidFill>
                            <a:schemeClr val="tx1"/>
                          </a:solidFill>
                          <a:latin typeface="Comic Sans MS" panose="030F0902030302020204" pitchFamily="66" charset="0"/>
                        </a:rPr>
                        <a:t>ôl</a:t>
                      </a:r>
                      <a:r>
                        <a:rPr lang="en-US" sz="2400" b="0" dirty="0">
                          <a:solidFill>
                            <a:schemeClr val="tx1"/>
                          </a:solidFill>
                          <a:latin typeface="Comic Sans MS" panose="030F0902030302020204" pitchFamily="66" charset="0"/>
                        </a:rPr>
                        <a:t> </a:t>
                      </a:r>
                      <a:r>
                        <a:rPr lang="en-US" sz="2400" b="0" dirty="0" err="1">
                          <a:solidFill>
                            <a:schemeClr val="tx1"/>
                          </a:solidFill>
                          <a:latin typeface="Comic Sans MS" panose="030F0902030302020204" pitchFamily="66" charset="0"/>
                        </a:rPr>
                        <a:t>i’r</a:t>
                      </a:r>
                      <a:r>
                        <a:rPr lang="en-US" sz="2400" b="0" dirty="0">
                          <a:solidFill>
                            <a:schemeClr val="tx1"/>
                          </a:solidFill>
                          <a:latin typeface="Comic Sans MS" panose="030F0902030302020204" pitchFamily="66" charset="0"/>
                        </a:rPr>
                        <a:t> </a:t>
                      </a:r>
                      <a:r>
                        <a:rPr lang="en-US" sz="2400" b="0" dirty="0" err="1">
                          <a:solidFill>
                            <a:schemeClr val="tx1"/>
                          </a:solidFill>
                          <a:latin typeface="Comic Sans MS" panose="030F0902030302020204" pitchFamily="66" charset="0"/>
                        </a:rPr>
                        <a:t>ysgol</a:t>
                      </a:r>
                      <a:endParaRPr lang="en-US" sz="2400" b="0" dirty="0">
                        <a:solidFill>
                          <a:schemeClr val="tx1"/>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728005301"/>
                  </a:ext>
                </a:extLst>
              </a:tr>
              <a:tr h="636451">
                <a:tc>
                  <a:txBody>
                    <a:bodyPr/>
                    <a:lstStyle/>
                    <a:p>
                      <a:pPr algn="ctr"/>
                      <a:r>
                        <a:rPr lang="en-US" sz="2400" b="0" dirty="0" err="1">
                          <a:solidFill>
                            <a:sysClr val="windowText" lastClr="000000"/>
                          </a:solidFill>
                          <a:latin typeface="Comic Sans MS" panose="030F0902030302020204" pitchFamily="66" charset="0"/>
                        </a:rPr>
                        <a:t>Mae’r</a:t>
                      </a:r>
                      <a:r>
                        <a:rPr lang="en-US" sz="2400" b="0" dirty="0">
                          <a:solidFill>
                            <a:sysClr val="windowText" lastClr="000000"/>
                          </a:solidFill>
                          <a:latin typeface="Comic Sans MS" panose="030F0902030302020204" pitchFamily="66" charset="0"/>
                        </a:rPr>
                        <a:t> </a:t>
                      </a:r>
                      <a:r>
                        <a:rPr lang="en-US" sz="2400" b="0" dirty="0" err="1">
                          <a:solidFill>
                            <a:sysClr val="windowText" lastClr="000000"/>
                          </a:solidFill>
                          <a:latin typeface="Comic Sans MS" panose="030F0902030302020204" pitchFamily="66" charset="0"/>
                        </a:rPr>
                        <a:t>gwesty</a:t>
                      </a:r>
                      <a:r>
                        <a:rPr lang="en-US" sz="2400" b="0" dirty="0">
                          <a:solidFill>
                            <a:sysClr val="windowText" lastClr="000000"/>
                          </a:solidFill>
                          <a:latin typeface="Comic Sans MS" panose="030F0902030302020204" pitchFamily="66" charset="0"/>
                        </a:rPr>
                        <a:t> o </a:t>
                      </a:r>
                      <a:r>
                        <a:rPr lang="en-US" sz="2400" b="0" dirty="0" err="1">
                          <a:solidFill>
                            <a:sysClr val="windowText" lastClr="000000"/>
                          </a:solidFill>
                          <a:latin typeface="Comic Sans MS" panose="030F0902030302020204" pitchFamily="66" charset="0"/>
                        </a:rPr>
                        <a:t>flaen</a:t>
                      </a:r>
                      <a:r>
                        <a:rPr lang="en-US" sz="2400" b="0" dirty="0">
                          <a:solidFill>
                            <a:sysClr val="windowText" lastClr="000000"/>
                          </a:solidFill>
                          <a:latin typeface="Comic Sans MS" panose="030F0902030302020204" pitchFamily="66" charset="0"/>
                        </a:rPr>
                        <a:t> y </a:t>
                      </a:r>
                      <a:r>
                        <a:rPr lang="en-US" sz="2400" b="0" dirty="0" err="1">
                          <a:solidFill>
                            <a:sysClr val="windowText" lastClr="000000"/>
                          </a:solidFill>
                          <a:latin typeface="Comic Sans MS" panose="030F0902030302020204" pitchFamily="66" charset="0"/>
                        </a:rPr>
                        <a:t>caffi</a:t>
                      </a:r>
                      <a:endParaRPr lang="en-US" sz="2400" b="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37939248"/>
                  </a:ext>
                </a:extLst>
              </a:tr>
              <a:tr h="636451">
                <a:tc>
                  <a:txBody>
                    <a:bodyPr/>
                    <a:lstStyle/>
                    <a:p>
                      <a:pPr algn="ctr"/>
                      <a:r>
                        <a:rPr lang="en-US" sz="2400" b="0" dirty="0" err="1">
                          <a:solidFill>
                            <a:sysClr val="windowText" lastClr="000000"/>
                          </a:solidFill>
                          <a:latin typeface="Comic Sans MS" panose="030F0902030302020204" pitchFamily="66" charset="0"/>
                        </a:rPr>
                        <a:t>Mae’r</a:t>
                      </a:r>
                      <a:r>
                        <a:rPr lang="en-US" sz="2400" b="0" dirty="0">
                          <a:solidFill>
                            <a:sysClr val="windowText" lastClr="000000"/>
                          </a:solidFill>
                          <a:latin typeface="Comic Sans MS" panose="030F0902030302020204" pitchFamily="66" charset="0"/>
                        </a:rPr>
                        <a:t> </a:t>
                      </a:r>
                      <a:r>
                        <a:rPr lang="en-US" sz="2400" b="0" dirty="0" err="1">
                          <a:solidFill>
                            <a:sysClr val="windowText" lastClr="000000"/>
                          </a:solidFill>
                          <a:latin typeface="Comic Sans MS" panose="030F0902030302020204" pitchFamily="66" charset="0"/>
                        </a:rPr>
                        <a:t>siop</a:t>
                      </a:r>
                      <a:r>
                        <a:rPr lang="en-US" sz="2400" b="0" dirty="0">
                          <a:solidFill>
                            <a:sysClr val="windowText" lastClr="000000"/>
                          </a:solidFill>
                          <a:latin typeface="Comic Sans MS" panose="030F0902030302020204" pitchFamily="66" charset="0"/>
                        </a:rPr>
                        <a:t> </a:t>
                      </a:r>
                      <a:r>
                        <a:rPr lang="en-US" sz="2400" b="0" dirty="0" err="1">
                          <a:solidFill>
                            <a:sysClr val="windowText" lastClr="000000"/>
                          </a:solidFill>
                          <a:latin typeface="Comic Sans MS" panose="030F0902030302020204" pitchFamily="66" charset="0"/>
                        </a:rPr>
                        <a:t>wrth</a:t>
                      </a:r>
                      <a:r>
                        <a:rPr lang="en-US" sz="2400" b="0" dirty="0">
                          <a:solidFill>
                            <a:sysClr val="windowText" lastClr="000000"/>
                          </a:solidFill>
                          <a:latin typeface="Comic Sans MS" panose="030F0902030302020204" pitchFamily="66" charset="0"/>
                        </a:rPr>
                        <a:t> </a:t>
                      </a:r>
                      <a:r>
                        <a:rPr lang="en-US" sz="2400" b="0" dirty="0" err="1">
                          <a:solidFill>
                            <a:sysClr val="windowText" lastClr="000000"/>
                          </a:solidFill>
                          <a:latin typeface="Comic Sans MS" panose="030F0902030302020204" pitchFamily="66" charset="0"/>
                        </a:rPr>
                        <a:t>ochr</a:t>
                      </a:r>
                      <a:r>
                        <a:rPr lang="en-US" sz="2400" b="0" dirty="0">
                          <a:solidFill>
                            <a:sysClr val="windowText" lastClr="000000"/>
                          </a:solidFill>
                          <a:latin typeface="Comic Sans MS" panose="030F0902030302020204" pitchFamily="66" charset="0"/>
                        </a:rPr>
                        <a:t> y </a:t>
                      </a:r>
                      <a:r>
                        <a:rPr lang="en-US" sz="2400" b="0" dirty="0" err="1">
                          <a:solidFill>
                            <a:sysClr val="windowText" lastClr="000000"/>
                          </a:solidFill>
                          <a:latin typeface="Comic Sans MS" panose="030F0902030302020204" pitchFamily="66" charset="0"/>
                        </a:rPr>
                        <a:t>sinema</a:t>
                      </a:r>
                      <a:endParaRPr lang="en-US" sz="2400" b="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957937683"/>
                  </a:ext>
                </a:extLst>
              </a:tr>
              <a:tr h="636451">
                <a:tc>
                  <a:txBody>
                    <a:bodyPr/>
                    <a:lstStyle/>
                    <a:p>
                      <a:pPr algn="ctr"/>
                      <a:r>
                        <a:rPr lang="en-US" sz="2400" b="0" dirty="0" err="1">
                          <a:solidFill>
                            <a:sysClr val="windowText" lastClr="000000"/>
                          </a:solidFill>
                          <a:latin typeface="Comic Sans MS" panose="030F0902030302020204" pitchFamily="66" charset="0"/>
                        </a:rPr>
                        <a:t>Mae’r</a:t>
                      </a:r>
                      <a:r>
                        <a:rPr lang="en-US" sz="2400" b="0" dirty="0">
                          <a:solidFill>
                            <a:sysClr val="windowText" lastClr="000000"/>
                          </a:solidFill>
                          <a:latin typeface="Comic Sans MS" panose="030F0902030302020204" pitchFamily="66" charset="0"/>
                        </a:rPr>
                        <a:t> </a:t>
                      </a:r>
                      <a:r>
                        <a:rPr lang="en-US" sz="2400" b="0" dirty="0" err="1">
                          <a:solidFill>
                            <a:sysClr val="windowText" lastClr="000000"/>
                          </a:solidFill>
                          <a:latin typeface="Comic Sans MS" panose="030F0902030302020204" pitchFamily="66" charset="0"/>
                        </a:rPr>
                        <a:t>sinema</a:t>
                      </a:r>
                      <a:r>
                        <a:rPr lang="en-US" sz="2400" b="0" dirty="0">
                          <a:solidFill>
                            <a:sysClr val="windowText" lastClr="000000"/>
                          </a:solidFill>
                          <a:latin typeface="Comic Sans MS" panose="030F0902030302020204" pitchFamily="66" charset="0"/>
                        </a:rPr>
                        <a:t> </a:t>
                      </a:r>
                      <a:r>
                        <a:rPr lang="en-US" sz="2400" b="0" dirty="0" err="1">
                          <a:solidFill>
                            <a:sysClr val="windowText" lastClr="000000"/>
                          </a:solidFill>
                          <a:latin typeface="Comic Sans MS" panose="030F0902030302020204" pitchFamily="66" charset="0"/>
                        </a:rPr>
                        <a:t>rhwng</a:t>
                      </a:r>
                      <a:r>
                        <a:rPr lang="en-US" sz="2400" b="0" dirty="0">
                          <a:solidFill>
                            <a:sysClr val="windowText" lastClr="000000"/>
                          </a:solidFill>
                          <a:latin typeface="Comic Sans MS" panose="030F0902030302020204" pitchFamily="66" charset="0"/>
                        </a:rPr>
                        <a:t> y </a:t>
                      </a:r>
                      <a:r>
                        <a:rPr lang="en-US" sz="2400" b="0" dirty="0" err="1">
                          <a:solidFill>
                            <a:sysClr val="windowText" lastClr="000000"/>
                          </a:solidFill>
                          <a:latin typeface="Comic Sans MS" panose="030F0902030302020204" pitchFamily="66" charset="0"/>
                        </a:rPr>
                        <a:t>caffi</a:t>
                      </a:r>
                      <a:r>
                        <a:rPr lang="en-US" sz="2400" b="0" dirty="0">
                          <a:solidFill>
                            <a:sysClr val="windowText" lastClr="000000"/>
                          </a:solidFill>
                          <a:latin typeface="Comic Sans MS" panose="030F0902030302020204" pitchFamily="66" charset="0"/>
                        </a:rPr>
                        <a:t> ac y banc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776447584"/>
                  </a:ext>
                </a:extLst>
              </a:tr>
              <a:tr h="636451">
                <a:tc>
                  <a:txBody>
                    <a:bodyPr/>
                    <a:lstStyle/>
                    <a:p>
                      <a:pPr algn="ctr"/>
                      <a:r>
                        <a:rPr lang="en-US" sz="2400" b="0" dirty="0" err="1">
                          <a:solidFill>
                            <a:sysClr val="windowText" lastClr="000000"/>
                          </a:solidFill>
                          <a:latin typeface="Comic Sans MS" panose="030F0902030302020204" pitchFamily="66" charset="0"/>
                        </a:rPr>
                        <a:t>Mae’r</a:t>
                      </a:r>
                      <a:r>
                        <a:rPr lang="en-US" sz="2400" b="0" dirty="0">
                          <a:solidFill>
                            <a:sysClr val="windowText" lastClr="000000"/>
                          </a:solidFill>
                          <a:latin typeface="Comic Sans MS" panose="030F0902030302020204" pitchFamily="66" charset="0"/>
                        </a:rPr>
                        <a:t> </a:t>
                      </a:r>
                      <a:r>
                        <a:rPr lang="en-US" sz="2400" b="0" dirty="0" err="1">
                          <a:solidFill>
                            <a:sysClr val="windowText" lastClr="000000"/>
                          </a:solidFill>
                          <a:latin typeface="Comic Sans MS" panose="030F0902030302020204" pitchFamily="66" charset="0"/>
                        </a:rPr>
                        <a:t>ysgol</a:t>
                      </a:r>
                      <a:r>
                        <a:rPr lang="en-US" sz="2400" b="0" dirty="0">
                          <a:solidFill>
                            <a:sysClr val="windowText" lastClr="000000"/>
                          </a:solidFill>
                          <a:latin typeface="Comic Sans MS" panose="030F0902030302020204" pitchFamily="66" charset="0"/>
                        </a:rPr>
                        <a:t> o </a:t>
                      </a:r>
                      <a:r>
                        <a:rPr lang="en-US" sz="2400" b="0" dirty="0" err="1">
                          <a:solidFill>
                            <a:sysClr val="windowText" lastClr="000000"/>
                          </a:solidFill>
                          <a:latin typeface="Comic Sans MS" panose="030F0902030302020204" pitchFamily="66" charset="0"/>
                        </a:rPr>
                        <a:t>flaen</a:t>
                      </a:r>
                      <a:r>
                        <a:rPr lang="en-US" sz="2400" b="0" dirty="0">
                          <a:solidFill>
                            <a:sysClr val="windowText" lastClr="000000"/>
                          </a:solidFill>
                          <a:latin typeface="Comic Sans MS" panose="030F0902030302020204" pitchFamily="66" charset="0"/>
                        </a:rPr>
                        <a:t> y </a:t>
                      </a:r>
                      <a:r>
                        <a:rPr lang="en-US" sz="2400" b="0" dirty="0" err="1">
                          <a:solidFill>
                            <a:sysClr val="windowText" lastClr="000000"/>
                          </a:solidFill>
                          <a:latin typeface="Comic Sans MS" panose="030F0902030302020204" pitchFamily="66" charset="0"/>
                        </a:rPr>
                        <a:t>siop</a:t>
                      </a:r>
                      <a:endParaRPr lang="en-US" sz="2400" b="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621697993"/>
                  </a:ext>
                </a:extLst>
              </a:tr>
              <a:tr h="636451">
                <a:tc>
                  <a:txBody>
                    <a:bodyPr/>
                    <a:lstStyle/>
                    <a:p>
                      <a:pPr algn="ctr"/>
                      <a:r>
                        <a:rPr lang="en-US" sz="2400" b="0" dirty="0" err="1">
                          <a:solidFill>
                            <a:sysClr val="windowText" lastClr="000000"/>
                          </a:solidFill>
                          <a:latin typeface="Comic Sans MS" panose="030F0902030302020204" pitchFamily="66" charset="0"/>
                        </a:rPr>
                        <a:t>Mae’r</a:t>
                      </a:r>
                      <a:r>
                        <a:rPr lang="en-US" sz="2400" b="0" dirty="0">
                          <a:solidFill>
                            <a:sysClr val="windowText" lastClr="000000"/>
                          </a:solidFill>
                          <a:latin typeface="Comic Sans MS" panose="030F0902030302020204" pitchFamily="66" charset="0"/>
                        </a:rPr>
                        <a:t> banc </a:t>
                      </a:r>
                      <a:r>
                        <a:rPr lang="en-US" sz="2400" b="0" dirty="0" err="1">
                          <a:solidFill>
                            <a:sysClr val="windowText" lastClr="000000"/>
                          </a:solidFill>
                          <a:latin typeface="Comic Sans MS" panose="030F0902030302020204" pitchFamily="66" charset="0"/>
                        </a:rPr>
                        <a:t>gyferbyn</a:t>
                      </a:r>
                      <a:r>
                        <a:rPr lang="en-US" sz="2400" b="0" dirty="0">
                          <a:solidFill>
                            <a:sysClr val="windowText" lastClr="000000"/>
                          </a:solidFill>
                          <a:latin typeface="Comic Sans MS" panose="030F0902030302020204" pitchFamily="66" charset="0"/>
                        </a:rPr>
                        <a:t> a y </a:t>
                      </a:r>
                      <a:r>
                        <a:rPr lang="en-US" sz="2400" b="0" dirty="0" err="1">
                          <a:solidFill>
                            <a:sysClr val="windowText" lastClr="000000"/>
                          </a:solidFill>
                          <a:latin typeface="Comic Sans MS" panose="030F0902030302020204" pitchFamily="66" charset="0"/>
                        </a:rPr>
                        <a:t>caffi</a:t>
                      </a:r>
                      <a:endParaRPr lang="en-US" sz="2400" b="0" dirty="0">
                        <a:solidFill>
                          <a:sysClr val="windowText" lastClr="000000"/>
                        </a:solidFill>
                        <a:latin typeface="Comic Sans MS" panose="030F0902030302020204" pitchFamily="66"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84638493"/>
                  </a:ext>
                </a:extLst>
              </a:tr>
            </a:tbl>
          </a:graphicData>
        </a:graphic>
      </p:graphicFrame>
    </p:spTree>
    <p:extLst>
      <p:ext uri="{BB962C8B-B14F-4D97-AF65-F5344CB8AC3E}">
        <p14:creationId xmlns:p14="http://schemas.microsoft.com/office/powerpoint/2010/main" val="264463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588C62-2624-8293-5CFA-57E4B28BFA8E}"/>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D08042E3-8C38-009E-DEEA-9FDEF834726D}"/>
              </a:ext>
            </a:extLst>
          </p:cNvPr>
          <p:cNvGrpSpPr/>
          <p:nvPr/>
        </p:nvGrpSpPr>
        <p:grpSpPr>
          <a:xfrm>
            <a:off x="211015" y="1281479"/>
            <a:ext cx="8721969" cy="5218236"/>
            <a:chOff x="0" y="281354"/>
            <a:chExt cx="8721969" cy="5218236"/>
          </a:xfrm>
        </p:grpSpPr>
        <p:sp>
          <p:nvSpPr>
            <p:cNvPr id="2" name="Freeform 2">
              <a:extLst>
                <a:ext uri="{FF2B5EF4-FFF2-40B4-BE49-F238E27FC236}">
                  <a16:creationId xmlns:a16="http://schemas.microsoft.com/office/drawing/2014/main" id="{1DF759FD-BA38-108C-B1F4-B387130CF067}"/>
                </a:ext>
              </a:extLst>
            </p:cNvPr>
            <p:cNvSpPr/>
            <p:nvPr/>
          </p:nvSpPr>
          <p:spPr>
            <a:xfrm>
              <a:off x="0" y="281354"/>
              <a:ext cx="8721969" cy="5218236"/>
            </a:xfrm>
            <a:custGeom>
              <a:avLst/>
              <a:gdLst/>
              <a:ahLst/>
              <a:cxnLst/>
              <a:rect l="l" t="t" r="r" b="b"/>
              <a:pathLst>
                <a:path w="12462225" h="10287000">
                  <a:moveTo>
                    <a:pt x="0" y="0"/>
                  </a:moveTo>
                  <a:lnTo>
                    <a:pt x="12462225" y="0"/>
                  </a:lnTo>
                  <a:lnTo>
                    <a:pt x="12462225" y="10287000"/>
                  </a:lnTo>
                  <a:lnTo>
                    <a:pt x="0" y="10287000"/>
                  </a:lnTo>
                  <a:lnTo>
                    <a:pt x="0" y="0"/>
                  </a:lnTo>
                  <a:close/>
                </a:path>
              </a:pathLst>
            </a:custGeom>
            <a:blipFill>
              <a:blip r:embed="rId16">
                <a:extLst>
                  <a:ext uri="{96DAC541-7B7A-43D3-8B79-37D633B846F1}">
                    <asvg:svgBlip xmlns:asvg="http://schemas.microsoft.com/office/drawing/2016/SVG/main" r:embed="rId17"/>
                  </a:ext>
                </a:extLst>
              </a:blip>
              <a:stretch>
                <a:fillRect b="-26032"/>
              </a:stretch>
            </a:blipFill>
          </p:spPr>
          <p:txBody>
            <a:bodyPr/>
            <a:lstStyle/>
            <a:p>
              <a:endParaRPr lang="en-US" sz="900"/>
            </a:p>
          </p:txBody>
        </p:sp>
        <p:sp>
          <p:nvSpPr>
            <p:cNvPr id="3" name="Freeform 3">
              <a:extLst>
                <a:ext uri="{FF2B5EF4-FFF2-40B4-BE49-F238E27FC236}">
                  <a16:creationId xmlns:a16="http://schemas.microsoft.com/office/drawing/2014/main" id="{DEC2967D-14F4-0415-79CD-F2FAA21DF156}"/>
                </a:ext>
              </a:extLst>
            </p:cNvPr>
            <p:cNvSpPr/>
            <p:nvPr/>
          </p:nvSpPr>
          <p:spPr>
            <a:xfrm>
              <a:off x="4095761" y="1042511"/>
              <a:ext cx="422976" cy="657665"/>
            </a:xfrm>
            <a:custGeom>
              <a:avLst/>
              <a:gdLst/>
              <a:ahLst/>
              <a:cxnLst/>
              <a:rect l="l" t="t" r="r" b="b"/>
              <a:pathLst>
                <a:path w="604361" h="1028699">
                  <a:moveTo>
                    <a:pt x="0" y="0"/>
                  </a:moveTo>
                  <a:lnTo>
                    <a:pt x="604361" y="0"/>
                  </a:lnTo>
                  <a:lnTo>
                    <a:pt x="604361" y="1028699"/>
                  </a:lnTo>
                  <a:lnTo>
                    <a:pt x="0" y="1028699"/>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sz="900"/>
            </a:p>
          </p:txBody>
        </p:sp>
        <p:sp>
          <p:nvSpPr>
            <p:cNvPr id="4" name="Freeform 4">
              <a:extLst>
                <a:ext uri="{FF2B5EF4-FFF2-40B4-BE49-F238E27FC236}">
                  <a16:creationId xmlns:a16="http://schemas.microsoft.com/office/drawing/2014/main" id="{3808C9C9-FE89-A80A-D118-BB187D804681}"/>
                </a:ext>
              </a:extLst>
            </p:cNvPr>
            <p:cNvSpPr/>
            <p:nvPr/>
          </p:nvSpPr>
          <p:spPr>
            <a:xfrm>
              <a:off x="1282203" y="546408"/>
              <a:ext cx="422976" cy="657665"/>
            </a:xfrm>
            <a:custGeom>
              <a:avLst/>
              <a:gdLst/>
              <a:ahLst/>
              <a:cxnLst/>
              <a:rect l="l" t="t" r="r" b="b"/>
              <a:pathLst>
                <a:path w="604361" h="1028699">
                  <a:moveTo>
                    <a:pt x="0" y="0"/>
                  </a:moveTo>
                  <a:lnTo>
                    <a:pt x="604361" y="0"/>
                  </a:lnTo>
                  <a:lnTo>
                    <a:pt x="604361" y="1028699"/>
                  </a:lnTo>
                  <a:lnTo>
                    <a:pt x="0" y="1028699"/>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sz="900"/>
            </a:p>
          </p:txBody>
        </p:sp>
        <p:sp>
          <p:nvSpPr>
            <p:cNvPr id="5" name="Freeform 5">
              <a:extLst>
                <a:ext uri="{FF2B5EF4-FFF2-40B4-BE49-F238E27FC236}">
                  <a16:creationId xmlns:a16="http://schemas.microsoft.com/office/drawing/2014/main" id="{EF7B0EBC-7729-41C3-2330-8D724C960DBC}"/>
                </a:ext>
              </a:extLst>
            </p:cNvPr>
            <p:cNvSpPr/>
            <p:nvPr/>
          </p:nvSpPr>
          <p:spPr>
            <a:xfrm>
              <a:off x="5806577" y="841272"/>
              <a:ext cx="422976" cy="657665"/>
            </a:xfrm>
            <a:custGeom>
              <a:avLst/>
              <a:gdLst/>
              <a:ahLst/>
              <a:cxnLst/>
              <a:rect l="l" t="t" r="r" b="b"/>
              <a:pathLst>
                <a:path w="604361" h="1028699">
                  <a:moveTo>
                    <a:pt x="0" y="0"/>
                  </a:moveTo>
                  <a:lnTo>
                    <a:pt x="604361" y="0"/>
                  </a:lnTo>
                  <a:lnTo>
                    <a:pt x="604361" y="1028699"/>
                  </a:lnTo>
                  <a:lnTo>
                    <a:pt x="0" y="1028699"/>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sz="900"/>
            </a:p>
          </p:txBody>
        </p:sp>
        <p:sp>
          <p:nvSpPr>
            <p:cNvPr id="6" name="Freeform 6">
              <a:extLst>
                <a:ext uri="{FF2B5EF4-FFF2-40B4-BE49-F238E27FC236}">
                  <a16:creationId xmlns:a16="http://schemas.microsoft.com/office/drawing/2014/main" id="{46D9997A-672F-5B90-4E1D-E0CE86029F2A}"/>
                </a:ext>
              </a:extLst>
            </p:cNvPr>
            <p:cNvSpPr/>
            <p:nvPr/>
          </p:nvSpPr>
          <p:spPr>
            <a:xfrm>
              <a:off x="4674185" y="610186"/>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sz="900"/>
            </a:p>
          </p:txBody>
        </p:sp>
        <p:sp>
          <p:nvSpPr>
            <p:cNvPr id="7" name="Freeform 7">
              <a:extLst>
                <a:ext uri="{FF2B5EF4-FFF2-40B4-BE49-F238E27FC236}">
                  <a16:creationId xmlns:a16="http://schemas.microsoft.com/office/drawing/2014/main" id="{F183C551-A5A7-CFDB-1C88-5BFBC4B9DD54}"/>
                </a:ext>
              </a:extLst>
            </p:cNvPr>
            <p:cNvSpPr/>
            <p:nvPr/>
          </p:nvSpPr>
          <p:spPr>
            <a:xfrm>
              <a:off x="4652431" y="3431363"/>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sz="900"/>
            </a:p>
          </p:txBody>
        </p:sp>
        <p:sp>
          <p:nvSpPr>
            <p:cNvPr id="8" name="Freeform 8">
              <a:extLst>
                <a:ext uri="{FF2B5EF4-FFF2-40B4-BE49-F238E27FC236}">
                  <a16:creationId xmlns:a16="http://schemas.microsoft.com/office/drawing/2014/main" id="{6FCA6D06-D97F-E993-D8D4-E9D113D9B683}"/>
                </a:ext>
              </a:extLst>
            </p:cNvPr>
            <p:cNvSpPr/>
            <p:nvPr/>
          </p:nvSpPr>
          <p:spPr>
            <a:xfrm>
              <a:off x="4540421" y="1596683"/>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sz="900"/>
            </a:p>
          </p:txBody>
        </p:sp>
        <p:sp>
          <p:nvSpPr>
            <p:cNvPr id="9" name="Freeform 9">
              <a:extLst>
                <a:ext uri="{FF2B5EF4-FFF2-40B4-BE49-F238E27FC236}">
                  <a16:creationId xmlns:a16="http://schemas.microsoft.com/office/drawing/2014/main" id="{74524510-FA29-67D5-C578-261D38D1DD50}"/>
                </a:ext>
              </a:extLst>
            </p:cNvPr>
            <p:cNvSpPr/>
            <p:nvPr/>
          </p:nvSpPr>
          <p:spPr>
            <a:xfrm>
              <a:off x="5261049" y="289857"/>
              <a:ext cx="422976" cy="657665"/>
            </a:xfrm>
            <a:custGeom>
              <a:avLst/>
              <a:gdLst/>
              <a:ahLst/>
              <a:cxnLst/>
              <a:rect l="l" t="t" r="r" b="b"/>
              <a:pathLst>
                <a:path w="604361" h="1028699">
                  <a:moveTo>
                    <a:pt x="0" y="0"/>
                  </a:moveTo>
                  <a:lnTo>
                    <a:pt x="604360" y="0"/>
                  </a:lnTo>
                  <a:lnTo>
                    <a:pt x="604360" y="1028700"/>
                  </a:lnTo>
                  <a:lnTo>
                    <a:pt x="0" y="1028700"/>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txBody>
            <a:bodyPr/>
            <a:lstStyle/>
            <a:p>
              <a:endParaRPr lang="en-US" sz="900"/>
            </a:p>
          </p:txBody>
        </p:sp>
        <p:sp>
          <p:nvSpPr>
            <p:cNvPr id="20" name="TextBox 20">
              <a:extLst>
                <a:ext uri="{FF2B5EF4-FFF2-40B4-BE49-F238E27FC236}">
                  <a16:creationId xmlns:a16="http://schemas.microsoft.com/office/drawing/2014/main" id="{5894A0A3-8B90-0663-9594-46F1EEA0D56D}"/>
                </a:ext>
              </a:extLst>
            </p:cNvPr>
            <p:cNvSpPr txBox="1"/>
            <p:nvPr/>
          </p:nvSpPr>
          <p:spPr>
            <a:xfrm>
              <a:off x="1334138" y="580229"/>
              <a:ext cx="319105" cy="261043"/>
            </a:xfrm>
            <a:prstGeom prst="rect">
              <a:avLst/>
            </a:prstGeom>
          </p:spPr>
          <p:txBody>
            <a:bodyPr lIns="0" tIns="0" rIns="0" bIns="0" rtlCol="0" anchor="t">
              <a:spAutoFit/>
            </a:bodyPr>
            <a:lstStyle/>
            <a:p>
              <a:pPr algn="ctr">
                <a:lnSpc>
                  <a:spcPts val="1680"/>
                </a:lnSpc>
                <a:spcBef>
                  <a:spcPct val="0"/>
                </a:spcBef>
              </a:pPr>
              <a:r>
                <a:rPr lang="en-US" sz="1200" b="1">
                  <a:solidFill>
                    <a:srgbClr val="000000"/>
                  </a:solidFill>
                  <a:latin typeface="Garet Ultra-Bold"/>
                  <a:ea typeface="Garet Ultra-Bold"/>
                  <a:cs typeface="Garet Ultra-Bold"/>
                  <a:sym typeface="Garet Ultra-Bold"/>
                </a:rPr>
                <a:t>A</a:t>
              </a:r>
            </a:p>
          </p:txBody>
        </p:sp>
        <p:sp>
          <p:nvSpPr>
            <p:cNvPr id="21" name="TextBox 21">
              <a:extLst>
                <a:ext uri="{FF2B5EF4-FFF2-40B4-BE49-F238E27FC236}">
                  <a16:creationId xmlns:a16="http://schemas.microsoft.com/office/drawing/2014/main" id="{05EF4838-FF8C-EBD5-780C-6D8210EB2B70}"/>
                </a:ext>
              </a:extLst>
            </p:cNvPr>
            <p:cNvSpPr txBox="1"/>
            <p:nvPr/>
          </p:nvSpPr>
          <p:spPr>
            <a:xfrm>
              <a:off x="4154255" y="1120398"/>
              <a:ext cx="319105" cy="261043"/>
            </a:xfrm>
            <a:prstGeom prst="rect">
              <a:avLst/>
            </a:prstGeom>
          </p:spPr>
          <p:txBody>
            <a:bodyPr lIns="0" tIns="0" rIns="0" bIns="0" rtlCol="0" anchor="t">
              <a:spAutoFit/>
            </a:bodyPr>
            <a:lstStyle/>
            <a:p>
              <a:pPr algn="ctr">
                <a:lnSpc>
                  <a:spcPts val="1680"/>
                </a:lnSpc>
                <a:spcBef>
                  <a:spcPct val="0"/>
                </a:spcBef>
              </a:pPr>
              <a:r>
                <a:rPr lang="en-US" sz="1200" b="1" dirty="0">
                  <a:solidFill>
                    <a:srgbClr val="000000"/>
                  </a:solidFill>
                  <a:latin typeface="Garet Ultra-Bold"/>
                  <a:ea typeface="Garet Ultra-Bold"/>
                  <a:cs typeface="Garet Ultra-Bold"/>
                  <a:sym typeface="Garet Ultra-Bold"/>
                </a:rPr>
                <a:t>B</a:t>
              </a:r>
            </a:p>
          </p:txBody>
        </p:sp>
        <p:sp>
          <p:nvSpPr>
            <p:cNvPr id="22" name="TextBox 22">
              <a:extLst>
                <a:ext uri="{FF2B5EF4-FFF2-40B4-BE49-F238E27FC236}">
                  <a16:creationId xmlns:a16="http://schemas.microsoft.com/office/drawing/2014/main" id="{395AA907-7875-A35A-C86B-04A787CB7C7C}"/>
                </a:ext>
              </a:extLst>
            </p:cNvPr>
            <p:cNvSpPr txBox="1"/>
            <p:nvPr/>
          </p:nvSpPr>
          <p:spPr>
            <a:xfrm>
              <a:off x="4726120" y="647902"/>
              <a:ext cx="319105" cy="261043"/>
            </a:xfrm>
            <a:prstGeom prst="rect">
              <a:avLst/>
            </a:prstGeom>
          </p:spPr>
          <p:txBody>
            <a:bodyPr lIns="0" tIns="0" rIns="0" bIns="0" rtlCol="0" anchor="t">
              <a:spAutoFit/>
            </a:bodyPr>
            <a:lstStyle/>
            <a:p>
              <a:pPr algn="ctr">
                <a:lnSpc>
                  <a:spcPts val="1680"/>
                </a:lnSpc>
                <a:spcBef>
                  <a:spcPct val="0"/>
                </a:spcBef>
              </a:pPr>
              <a:r>
                <a:rPr lang="en-US" sz="1200" b="1">
                  <a:solidFill>
                    <a:srgbClr val="000000"/>
                  </a:solidFill>
                  <a:latin typeface="Garet Ultra-Bold"/>
                  <a:ea typeface="Garet Ultra-Bold"/>
                  <a:cs typeface="Garet Ultra-Bold"/>
                  <a:sym typeface="Garet Ultra-Bold"/>
                </a:rPr>
                <a:t>C</a:t>
              </a:r>
            </a:p>
          </p:txBody>
        </p:sp>
        <p:sp>
          <p:nvSpPr>
            <p:cNvPr id="23" name="TextBox 23">
              <a:extLst>
                <a:ext uri="{FF2B5EF4-FFF2-40B4-BE49-F238E27FC236}">
                  <a16:creationId xmlns:a16="http://schemas.microsoft.com/office/drawing/2014/main" id="{8B421C90-5012-E7E1-209C-28A9701E202E}"/>
                </a:ext>
              </a:extLst>
            </p:cNvPr>
            <p:cNvSpPr txBox="1"/>
            <p:nvPr/>
          </p:nvSpPr>
          <p:spPr>
            <a:xfrm>
              <a:off x="4593259" y="1639932"/>
              <a:ext cx="319105" cy="261043"/>
            </a:xfrm>
            <a:prstGeom prst="rect">
              <a:avLst/>
            </a:prstGeom>
          </p:spPr>
          <p:txBody>
            <a:bodyPr lIns="0" tIns="0" rIns="0" bIns="0" rtlCol="0" anchor="t">
              <a:spAutoFit/>
            </a:bodyPr>
            <a:lstStyle/>
            <a:p>
              <a:pPr algn="ctr">
                <a:lnSpc>
                  <a:spcPts val="1680"/>
                </a:lnSpc>
                <a:spcBef>
                  <a:spcPct val="0"/>
                </a:spcBef>
              </a:pPr>
              <a:r>
                <a:rPr lang="en-US" sz="1200" b="1" dirty="0">
                  <a:solidFill>
                    <a:srgbClr val="000000"/>
                  </a:solidFill>
                  <a:latin typeface="Garet Ultra-Bold"/>
                  <a:ea typeface="Garet Ultra-Bold"/>
                  <a:cs typeface="Garet Ultra-Bold"/>
                  <a:sym typeface="Garet Ultra-Bold"/>
                </a:rPr>
                <a:t>D</a:t>
              </a:r>
            </a:p>
          </p:txBody>
        </p:sp>
        <p:sp>
          <p:nvSpPr>
            <p:cNvPr id="24" name="TextBox 24">
              <a:extLst>
                <a:ext uri="{FF2B5EF4-FFF2-40B4-BE49-F238E27FC236}">
                  <a16:creationId xmlns:a16="http://schemas.microsoft.com/office/drawing/2014/main" id="{94FC2296-5E86-342D-347C-4CB0FFADEE5C}"/>
                </a:ext>
              </a:extLst>
            </p:cNvPr>
            <p:cNvSpPr txBox="1"/>
            <p:nvPr/>
          </p:nvSpPr>
          <p:spPr>
            <a:xfrm>
              <a:off x="5323210" y="356789"/>
              <a:ext cx="319105" cy="261043"/>
            </a:xfrm>
            <a:prstGeom prst="rect">
              <a:avLst/>
            </a:prstGeom>
          </p:spPr>
          <p:txBody>
            <a:bodyPr lIns="0" tIns="0" rIns="0" bIns="0" rtlCol="0" anchor="t">
              <a:spAutoFit/>
            </a:bodyPr>
            <a:lstStyle/>
            <a:p>
              <a:pPr algn="ctr">
                <a:lnSpc>
                  <a:spcPts val="1680"/>
                </a:lnSpc>
                <a:spcBef>
                  <a:spcPct val="0"/>
                </a:spcBef>
              </a:pPr>
              <a:r>
                <a:rPr lang="en-US" sz="1200" b="1">
                  <a:solidFill>
                    <a:srgbClr val="000000"/>
                  </a:solidFill>
                  <a:latin typeface="Garet Ultra-Bold"/>
                  <a:ea typeface="Garet Ultra-Bold"/>
                  <a:cs typeface="Garet Ultra-Bold"/>
                  <a:sym typeface="Garet Ultra-Bold"/>
                </a:rPr>
                <a:t>E</a:t>
              </a:r>
            </a:p>
          </p:txBody>
        </p:sp>
        <p:sp>
          <p:nvSpPr>
            <p:cNvPr id="25" name="TextBox 25">
              <a:extLst>
                <a:ext uri="{FF2B5EF4-FFF2-40B4-BE49-F238E27FC236}">
                  <a16:creationId xmlns:a16="http://schemas.microsoft.com/office/drawing/2014/main" id="{B81815FB-8A5D-1ADA-A186-625073077FFF}"/>
                </a:ext>
              </a:extLst>
            </p:cNvPr>
            <p:cNvSpPr txBox="1"/>
            <p:nvPr/>
          </p:nvSpPr>
          <p:spPr>
            <a:xfrm>
              <a:off x="5858514" y="882674"/>
              <a:ext cx="319105" cy="261043"/>
            </a:xfrm>
            <a:prstGeom prst="rect">
              <a:avLst/>
            </a:prstGeom>
          </p:spPr>
          <p:txBody>
            <a:bodyPr lIns="0" tIns="0" rIns="0" bIns="0" rtlCol="0" anchor="t">
              <a:spAutoFit/>
            </a:bodyPr>
            <a:lstStyle/>
            <a:p>
              <a:pPr algn="ctr">
                <a:lnSpc>
                  <a:spcPts val="1680"/>
                </a:lnSpc>
                <a:spcBef>
                  <a:spcPct val="0"/>
                </a:spcBef>
              </a:pPr>
              <a:r>
                <a:rPr lang="en-US" sz="1200" b="1">
                  <a:solidFill>
                    <a:srgbClr val="000000"/>
                  </a:solidFill>
                  <a:latin typeface="Garet Ultra-Bold"/>
                  <a:ea typeface="Garet Ultra-Bold"/>
                  <a:cs typeface="Garet Ultra-Bold"/>
                  <a:sym typeface="Garet Ultra-Bold"/>
                </a:rPr>
                <a:t>F</a:t>
              </a:r>
            </a:p>
          </p:txBody>
        </p:sp>
        <p:sp>
          <p:nvSpPr>
            <p:cNvPr id="26" name="TextBox 26">
              <a:extLst>
                <a:ext uri="{FF2B5EF4-FFF2-40B4-BE49-F238E27FC236}">
                  <a16:creationId xmlns:a16="http://schemas.microsoft.com/office/drawing/2014/main" id="{0C221083-2621-B77B-FBF2-BBC3E4388FE9}"/>
                </a:ext>
              </a:extLst>
            </p:cNvPr>
            <p:cNvSpPr txBox="1"/>
            <p:nvPr/>
          </p:nvSpPr>
          <p:spPr>
            <a:xfrm>
              <a:off x="4704366" y="3469112"/>
              <a:ext cx="319105" cy="204158"/>
            </a:xfrm>
            <a:prstGeom prst="rect">
              <a:avLst/>
            </a:prstGeom>
          </p:spPr>
          <p:txBody>
            <a:bodyPr lIns="0" tIns="0" rIns="0" bIns="0" rtlCol="0" anchor="t">
              <a:spAutoFit/>
            </a:bodyPr>
            <a:lstStyle/>
            <a:p>
              <a:pPr algn="ctr">
                <a:lnSpc>
                  <a:spcPts val="1680"/>
                </a:lnSpc>
                <a:spcBef>
                  <a:spcPct val="0"/>
                </a:spcBef>
              </a:pPr>
              <a:r>
                <a:rPr lang="en-US" sz="1200" b="1" dirty="0">
                  <a:solidFill>
                    <a:srgbClr val="000000"/>
                  </a:solidFill>
                  <a:latin typeface="Garet Ultra-Bold"/>
                  <a:ea typeface="Garet Ultra-Bold"/>
                  <a:cs typeface="Garet Ultra-Bold"/>
                  <a:sym typeface="Garet Ultra-Bold"/>
                </a:rPr>
                <a:t>CH</a:t>
              </a:r>
            </a:p>
          </p:txBody>
        </p:sp>
        <p:sp>
          <p:nvSpPr>
            <p:cNvPr id="36" name="TextBox 36">
              <a:extLst>
                <a:ext uri="{FF2B5EF4-FFF2-40B4-BE49-F238E27FC236}">
                  <a16:creationId xmlns:a16="http://schemas.microsoft.com/office/drawing/2014/main" id="{00BC0898-F183-78DA-7D88-6FADE06193AD}"/>
                </a:ext>
              </a:extLst>
            </p:cNvPr>
            <p:cNvSpPr txBox="1"/>
            <p:nvPr/>
          </p:nvSpPr>
          <p:spPr>
            <a:xfrm rot="17416885">
              <a:off x="-192766" y="3731286"/>
              <a:ext cx="916898" cy="132922"/>
            </a:xfrm>
            <a:prstGeom prst="rect">
              <a:avLst/>
            </a:prstGeom>
          </p:spPr>
          <p:txBody>
            <a:bodyPr lIns="0" tIns="0" rIns="0" bIns="0" rtlCol="0" anchor="t">
              <a:spAutoFit/>
            </a:bodyPr>
            <a:lstStyle/>
            <a:p>
              <a:pPr algn="ctr">
                <a:lnSpc>
                  <a:spcPts val="1120"/>
                </a:lnSpc>
                <a:spcBef>
                  <a:spcPct val="0"/>
                </a:spcBef>
              </a:pPr>
              <a:r>
                <a:rPr lang="en-US" sz="800" b="1" err="1">
                  <a:solidFill>
                    <a:srgbClr val="000000"/>
                  </a:solidFill>
                  <a:latin typeface="Garet Ultra-Bold"/>
                  <a:ea typeface="Garet Ultra-Bold"/>
                  <a:cs typeface="Garet Ultra-Bold"/>
                  <a:sym typeface="Garet Ultra-Bold"/>
                </a:rPr>
                <a:t>Stryd</a:t>
              </a:r>
              <a:r>
                <a:rPr lang="en-US" sz="800" b="1">
                  <a:solidFill>
                    <a:srgbClr val="000000"/>
                  </a:solidFill>
                  <a:latin typeface="Garet Ultra-Bold"/>
                  <a:ea typeface="Garet Ultra-Bold"/>
                  <a:cs typeface="Garet Ultra-Bold"/>
                  <a:sym typeface="Garet Ultra-Bold"/>
                </a:rPr>
                <a:t> Fawr</a:t>
              </a:r>
            </a:p>
          </p:txBody>
        </p:sp>
        <p:sp>
          <p:nvSpPr>
            <p:cNvPr id="37" name="TextBox 37">
              <a:extLst>
                <a:ext uri="{FF2B5EF4-FFF2-40B4-BE49-F238E27FC236}">
                  <a16:creationId xmlns:a16="http://schemas.microsoft.com/office/drawing/2014/main" id="{C0D9F23F-2855-45E7-95DF-81F9F2BD0D6A}"/>
                </a:ext>
              </a:extLst>
            </p:cNvPr>
            <p:cNvSpPr txBox="1"/>
            <p:nvPr/>
          </p:nvSpPr>
          <p:spPr>
            <a:xfrm rot="3749828">
              <a:off x="1960280" y="3756485"/>
              <a:ext cx="1008500" cy="132922"/>
            </a:xfrm>
            <a:prstGeom prst="rect">
              <a:avLst/>
            </a:prstGeom>
          </p:spPr>
          <p:txBody>
            <a:bodyPr lIns="0" tIns="0" rIns="0" bIns="0" rtlCol="0" anchor="t">
              <a:spAutoFit/>
            </a:bodyPr>
            <a:lstStyle/>
            <a:p>
              <a:pPr algn="ctr">
                <a:lnSpc>
                  <a:spcPts val="1120"/>
                </a:lnSpc>
                <a:spcBef>
                  <a:spcPct val="0"/>
                </a:spcBef>
              </a:pPr>
              <a:r>
                <a:rPr lang="en-US" sz="800" b="1" dirty="0" err="1">
                  <a:solidFill>
                    <a:srgbClr val="000000"/>
                  </a:solidFill>
                  <a:latin typeface="Garet Ultra-Bold"/>
                  <a:ea typeface="Garet Ultra-Bold"/>
                  <a:cs typeface="Garet Ultra-Bold"/>
                  <a:sym typeface="Garet Ultra-Bold"/>
                </a:rPr>
                <a:t>Ffordd</a:t>
              </a:r>
              <a:r>
                <a:rPr lang="en-US" sz="800" b="1" dirty="0">
                  <a:solidFill>
                    <a:srgbClr val="000000"/>
                  </a:solidFill>
                  <a:latin typeface="Garet Ultra-Bold"/>
                  <a:ea typeface="Garet Ultra-Bold"/>
                  <a:cs typeface="Garet Ultra-Bold"/>
                  <a:sym typeface="Garet Ultra-Bold"/>
                </a:rPr>
                <a:t> Newydd</a:t>
              </a:r>
            </a:p>
          </p:txBody>
        </p:sp>
        <p:sp>
          <p:nvSpPr>
            <p:cNvPr id="38" name="TextBox 38">
              <a:extLst>
                <a:ext uri="{FF2B5EF4-FFF2-40B4-BE49-F238E27FC236}">
                  <a16:creationId xmlns:a16="http://schemas.microsoft.com/office/drawing/2014/main" id="{3105DDD2-D762-F7EF-6BC7-64C9776475BC}"/>
                </a:ext>
              </a:extLst>
            </p:cNvPr>
            <p:cNvSpPr txBox="1"/>
            <p:nvPr/>
          </p:nvSpPr>
          <p:spPr>
            <a:xfrm rot="4000261">
              <a:off x="657046" y="1486959"/>
              <a:ext cx="1104025" cy="132922"/>
            </a:xfrm>
            <a:prstGeom prst="rect">
              <a:avLst/>
            </a:prstGeom>
          </p:spPr>
          <p:txBody>
            <a:bodyPr lIns="0" tIns="0" rIns="0" bIns="0" rtlCol="0" anchor="t">
              <a:spAutoFit/>
            </a:bodyPr>
            <a:lstStyle/>
            <a:p>
              <a:pPr algn="ctr">
                <a:lnSpc>
                  <a:spcPts val="1120"/>
                </a:lnSpc>
                <a:spcBef>
                  <a:spcPct val="0"/>
                </a:spcBef>
              </a:pPr>
              <a:r>
                <a:rPr lang="en-US" sz="800" b="1" dirty="0" err="1">
                  <a:solidFill>
                    <a:srgbClr val="000000"/>
                  </a:solidFill>
                  <a:latin typeface="Garet Ultra-Bold"/>
                  <a:ea typeface="Garet Ultra-Bold"/>
                  <a:cs typeface="Garet Ultra-Bold"/>
                  <a:sym typeface="Garet Ultra-Bold"/>
                </a:rPr>
                <a:t>Ffordd</a:t>
              </a:r>
              <a:r>
                <a:rPr lang="en-US" sz="800" b="1" dirty="0">
                  <a:solidFill>
                    <a:srgbClr val="000000"/>
                  </a:solidFill>
                  <a:latin typeface="Garet Ultra-Bold"/>
                  <a:ea typeface="Garet Ultra-Bold"/>
                  <a:cs typeface="Garet Ultra-Bold"/>
                  <a:sym typeface="Garet Ultra-Bold"/>
                </a:rPr>
                <a:t> y </a:t>
              </a:r>
              <a:r>
                <a:rPr lang="en-US" sz="800" b="1" dirty="0" err="1">
                  <a:solidFill>
                    <a:srgbClr val="000000"/>
                  </a:solidFill>
                  <a:latin typeface="Garet Ultra-Bold"/>
                  <a:ea typeface="Garet Ultra-Bold"/>
                  <a:cs typeface="Garet Ultra-Bold"/>
                  <a:sym typeface="Garet Ultra-Bold"/>
                </a:rPr>
                <a:t>Gorsaf</a:t>
              </a:r>
              <a:endParaRPr lang="en-US" sz="800" b="1" dirty="0">
                <a:solidFill>
                  <a:srgbClr val="000000"/>
                </a:solidFill>
                <a:latin typeface="Garet Ultra-Bold"/>
                <a:ea typeface="Garet Ultra-Bold"/>
                <a:cs typeface="Garet Ultra-Bold"/>
                <a:sym typeface="Garet Ultra-Bold"/>
              </a:endParaRPr>
            </a:p>
          </p:txBody>
        </p:sp>
        <p:sp>
          <p:nvSpPr>
            <p:cNvPr id="43" name="TextBox 43">
              <a:extLst>
                <a:ext uri="{FF2B5EF4-FFF2-40B4-BE49-F238E27FC236}">
                  <a16:creationId xmlns:a16="http://schemas.microsoft.com/office/drawing/2014/main" id="{42C785F6-4C39-96EB-673D-66C6FB2E2579}"/>
                </a:ext>
              </a:extLst>
            </p:cNvPr>
            <p:cNvSpPr txBox="1"/>
            <p:nvPr/>
          </p:nvSpPr>
          <p:spPr>
            <a:xfrm rot="19220354">
              <a:off x="5168884" y="3994631"/>
              <a:ext cx="627759" cy="81433"/>
            </a:xfrm>
            <a:prstGeom prst="rect">
              <a:avLst/>
            </a:prstGeom>
          </p:spPr>
          <p:txBody>
            <a:bodyPr lIns="0" tIns="0" rIns="0" bIns="0" rtlCol="0" anchor="t">
              <a:spAutoFit/>
            </a:bodyPr>
            <a:lstStyle/>
            <a:p>
              <a:pPr algn="ctr">
                <a:lnSpc>
                  <a:spcPts val="637"/>
                </a:lnSpc>
                <a:spcBef>
                  <a:spcPct val="0"/>
                </a:spcBef>
              </a:pPr>
              <a:r>
                <a:rPr lang="en-US" sz="700" b="1">
                  <a:solidFill>
                    <a:srgbClr val="000000"/>
                  </a:solidFill>
                  <a:latin typeface="Garet Ultra-Bold"/>
                  <a:ea typeface="Garet Ultra-Bold"/>
                  <a:cs typeface="Garet Ultra-Bold"/>
                  <a:sym typeface="Garet Ultra-Bold"/>
                </a:rPr>
                <a:t>Maes y Dre</a:t>
              </a:r>
            </a:p>
          </p:txBody>
        </p:sp>
        <p:sp>
          <p:nvSpPr>
            <p:cNvPr id="44" name="TextBox 44">
              <a:extLst>
                <a:ext uri="{FF2B5EF4-FFF2-40B4-BE49-F238E27FC236}">
                  <a16:creationId xmlns:a16="http://schemas.microsoft.com/office/drawing/2014/main" id="{7EB863F3-6833-EE61-9FC8-0E6471505E8F}"/>
                </a:ext>
              </a:extLst>
            </p:cNvPr>
            <p:cNvSpPr txBox="1"/>
            <p:nvPr/>
          </p:nvSpPr>
          <p:spPr>
            <a:xfrm rot="18140746">
              <a:off x="6107281" y="4609876"/>
              <a:ext cx="573442" cy="81433"/>
            </a:xfrm>
            <a:prstGeom prst="rect">
              <a:avLst/>
            </a:prstGeom>
          </p:spPr>
          <p:txBody>
            <a:bodyPr lIns="0" tIns="0" rIns="0" bIns="0" rtlCol="0" anchor="t">
              <a:spAutoFit/>
            </a:bodyPr>
            <a:lstStyle/>
            <a:p>
              <a:pPr algn="ctr">
                <a:lnSpc>
                  <a:spcPts val="637"/>
                </a:lnSpc>
                <a:spcBef>
                  <a:spcPct val="0"/>
                </a:spcBef>
              </a:pPr>
              <a:r>
                <a:rPr lang="en-US" sz="700" b="1">
                  <a:solidFill>
                    <a:srgbClr val="000000"/>
                  </a:solidFill>
                  <a:latin typeface="Garet Ultra-Bold"/>
                  <a:ea typeface="Garet Ultra-Bold"/>
                  <a:cs typeface="Garet Ultra-Bold"/>
                  <a:sym typeface="Garet Ultra-Bold"/>
                </a:rPr>
                <a:t>Plas Peregrine</a:t>
              </a:r>
            </a:p>
          </p:txBody>
        </p:sp>
        <p:sp>
          <p:nvSpPr>
            <p:cNvPr id="46" name="TextBox 46">
              <a:extLst>
                <a:ext uri="{FF2B5EF4-FFF2-40B4-BE49-F238E27FC236}">
                  <a16:creationId xmlns:a16="http://schemas.microsoft.com/office/drawing/2014/main" id="{45D284A1-DCC7-71FD-DBB2-E33B149F0446}"/>
                </a:ext>
              </a:extLst>
            </p:cNvPr>
            <p:cNvSpPr txBox="1"/>
            <p:nvPr/>
          </p:nvSpPr>
          <p:spPr>
            <a:xfrm rot="1909646">
              <a:off x="4761528" y="4784883"/>
              <a:ext cx="627759" cy="84831"/>
            </a:xfrm>
            <a:prstGeom prst="rect">
              <a:avLst/>
            </a:prstGeom>
          </p:spPr>
          <p:txBody>
            <a:bodyPr lIns="0" tIns="0" rIns="0" bIns="0" rtlCol="0" anchor="t">
              <a:spAutoFit/>
            </a:bodyPr>
            <a:lstStyle/>
            <a:p>
              <a:pPr algn="ctr">
                <a:lnSpc>
                  <a:spcPts val="637"/>
                </a:lnSpc>
                <a:spcBef>
                  <a:spcPct val="0"/>
                </a:spcBef>
              </a:pPr>
              <a:r>
                <a:rPr lang="en-US" sz="800" b="1" err="1">
                  <a:solidFill>
                    <a:srgbClr val="000000"/>
                  </a:solidFill>
                  <a:latin typeface="Garet Ultra-Bold"/>
                  <a:ea typeface="Garet Ultra-Bold"/>
                  <a:cs typeface="Garet Ultra-Bold"/>
                  <a:sym typeface="Garet Ultra-Bold"/>
                </a:rPr>
                <a:t>Stryd</a:t>
              </a:r>
              <a:r>
                <a:rPr lang="en-US" sz="800" b="1">
                  <a:solidFill>
                    <a:srgbClr val="000000"/>
                  </a:solidFill>
                  <a:latin typeface="Garet Ultra-Bold"/>
                  <a:ea typeface="Garet Ultra-Bold"/>
                  <a:cs typeface="Garet Ultra-Bold"/>
                  <a:sym typeface="Garet Ultra-Bold"/>
                </a:rPr>
                <a:t> Fach</a:t>
              </a:r>
            </a:p>
          </p:txBody>
        </p:sp>
        <p:sp>
          <p:nvSpPr>
            <p:cNvPr id="48" name="TextBox 48">
              <a:extLst>
                <a:ext uri="{FF2B5EF4-FFF2-40B4-BE49-F238E27FC236}">
                  <a16:creationId xmlns:a16="http://schemas.microsoft.com/office/drawing/2014/main" id="{BC091C93-CEFA-0F27-5240-3DD4B95829E4}"/>
                </a:ext>
              </a:extLst>
            </p:cNvPr>
            <p:cNvSpPr txBox="1"/>
            <p:nvPr/>
          </p:nvSpPr>
          <p:spPr>
            <a:xfrm rot="19693665">
              <a:off x="3885663" y="2059580"/>
              <a:ext cx="627530" cy="88166"/>
            </a:xfrm>
            <a:prstGeom prst="rect">
              <a:avLst/>
            </a:prstGeom>
          </p:spPr>
          <p:txBody>
            <a:bodyPr wrap="square" lIns="0" tIns="0" rIns="0" bIns="0" rtlCol="0" anchor="t">
              <a:spAutoFit/>
            </a:bodyPr>
            <a:lstStyle/>
            <a:p>
              <a:pPr algn="ctr">
                <a:lnSpc>
                  <a:spcPts val="637"/>
                </a:lnSpc>
                <a:spcBef>
                  <a:spcPct val="0"/>
                </a:spcBef>
              </a:pPr>
              <a:r>
                <a:rPr lang="en-US" sz="900" b="1" dirty="0" err="1">
                  <a:solidFill>
                    <a:srgbClr val="000000"/>
                  </a:solidFill>
                  <a:latin typeface="Garet Ultra-Bold"/>
                  <a:ea typeface="Garet Ultra-Bold"/>
                  <a:cs typeface="Garet Ultra-Bold"/>
                  <a:sym typeface="Garet Ultra-Bold"/>
                </a:rPr>
                <a:t>Stryd</a:t>
              </a:r>
              <a:r>
                <a:rPr lang="en-US" sz="900" b="1" dirty="0">
                  <a:solidFill>
                    <a:srgbClr val="000000"/>
                  </a:solidFill>
                  <a:latin typeface="Garet Ultra-Bold"/>
                  <a:ea typeface="Garet Ultra-Bold"/>
                  <a:cs typeface="Garet Ultra-Bold"/>
                  <a:sym typeface="Garet Ultra-Bold"/>
                </a:rPr>
                <a:t> Ysgol</a:t>
              </a:r>
            </a:p>
          </p:txBody>
        </p:sp>
        <p:sp>
          <p:nvSpPr>
            <p:cNvPr id="49" name="TextBox 49">
              <a:extLst>
                <a:ext uri="{FF2B5EF4-FFF2-40B4-BE49-F238E27FC236}">
                  <a16:creationId xmlns:a16="http://schemas.microsoft.com/office/drawing/2014/main" id="{2B695060-7D49-3DF0-6C72-152EF72A9078}"/>
                </a:ext>
              </a:extLst>
            </p:cNvPr>
            <p:cNvSpPr txBox="1"/>
            <p:nvPr/>
          </p:nvSpPr>
          <p:spPr>
            <a:xfrm rot="19612148">
              <a:off x="4436080" y="2455655"/>
              <a:ext cx="669007" cy="132922"/>
            </a:xfrm>
            <a:prstGeom prst="rect">
              <a:avLst/>
            </a:prstGeom>
          </p:spPr>
          <p:txBody>
            <a:bodyPr lIns="0" tIns="0" rIns="0" bIns="0" rtlCol="0" anchor="t">
              <a:spAutoFit/>
            </a:bodyPr>
            <a:lstStyle/>
            <a:p>
              <a:pPr algn="ctr">
                <a:lnSpc>
                  <a:spcPts val="1120"/>
                </a:lnSpc>
                <a:spcBef>
                  <a:spcPct val="0"/>
                </a:spcBef>
              </a:pPr>
              <a:r>
                <a:rPr lang="en-US" sz="800" b="1" dirty="0" err="1">
                  <a:solidFill>
                    <a:srgbClr val="000000"/>
                  </a:solidFill>
                  <a:latin typeface="Garet Ultra-Bold"/>
                  <a:ea typeface="Garet Ultra-Bold"/>
                  <a:cs typeface="Garet Ultra-Bold"/>
                  <a:sym typeface="Garet Ultra-Bold"/>
                </a:rPr>
                <a:t>Stryd</a:t>
              </a:r>
              <a:r>
                <a:rPr lang="en-US" sz="800" b="1" dirty="0">
                  <a:solidFill>
                    <a:srgbClr val="000000"/>
                  </a:solidFill>
                  <a:latin typeface="Garet Ultra-Bold"/>
                  <a:ea typeface="Garet Ultra-Bold"/>
                  <a:cs typeface="Garet Ultra-Bold"/>
                  <a:sym typeface="Garet Ultra-Bold"/>
                </a:rPr>
                <a:t> y </a:t>
              </a:r>
              <a:r>
                <a:rPr lang="en-US" sz="800" b="1" dirty="0" err="1">
                  <a:solidFill>
                    <a:srgbClr val="000000"/>
                  </a:solidFill>
                  <a:latin typeface="Garet Ultra-Bold"/>
                  <a:ea typeface="Garet Ultra-Bold"/>
                  <a:cs typeface="Garet Ultra-Bold"/>
                  <a:sym typeface="Garet Ultra-Bold"/>
                </a:rPr>
                <a:t>Eglwys</a:t>
              </a:r>
              <a:endParaRPr lang="en-US" sz="800" b="1" dirty="0">
                <a:solidFill>
                  <a:srgbClr val="000000"/>
                </a:solidFill>
                <a:latin typeface="Garet Ultra-Bold"/>
                <a:ea typeface="Garet Ultra-Bold"/>
                <a:cs typeface="Garet Ultra-Bold"/>
                <a:sym typeface="Garet Ultra-Bold"/>
              </a:endParaRPr>
            </a:p>
          </p:txBody>
        </p:sp>
        <p:sp>
          <p:nvSpPr>
            <p:cNvPr id="61" name="TextBox 44">
              <a:extLst>
                <a:ext uri="{FF2B5EF4-FFF2-40B4-BE49-F238E27FC236}">
                  <a16:creationId xmlns:a16="http://schemas.microsoft.com/office/drawing/2014/main" id="{7140CF8C-0098-312F-4BFE-8194BFD3EA4D}"/>
                </a:ext>
              </a:extLst>
            </p:cNvPr>
            <p:cNvSpPr txBox="1"/>
            <p:nvPr/>
          </p:nvSpPr>
          <p:spPr>
            <a:xfrm rot="19491562">
              <a:off x="5890896" y="1516022"/>
              <a:ext cx="573442" cy="81433"/>
            </a:xfrm>
            <a:prstGeom prst="rect">
              <a:avLst/>
            </a:prstGeom>
          </p:spPr>
          <p:txBody>
            <a:bodyPr lIns="0" tIns="0" rIns="0" bIns="0" rtlCol="0" anchor="t">
              <a:spAutoFit/>
            </a:bodyPr>
            <a:lstStyle/>
            <a:p>
              <a:pPr algn="ctr">
                <a:lnSpc>
                  <a:spcPts val="637"/>
                </a:lnSpc>
                <a:spcBef>
                  <a:spcPct val="0"/>
                </a:spcBef>
              </a:pPr>
              <a:r>
                <a:rPr lang="en-US" sz="700" b="1" dirty="0" err="1">
                  <a:solidFill>
                    <a:srgbClr val="000000"/>
                  </a:solidFill>
                  <a:latin typeface="Garet Ultra-Bold"/>
                  <a:ea typeface="Garet Ultra-Bold"/>
                  <a:cs typeface="Garet Ultra-Bold"/>
                  <a:sym typeface="Garet Ultra-Bold"/>
                </a:rPr>
                <a:t>Ffordd</a:t>
              </a:r>
              <a:r>
                <a:rPr lang="en-US" sz="700" b="1" dirty="0">
                  <a:solidFill>
                    <a:srgbClr val="000000"/>
                  </a:solidFill>
                  <a:latin typeface="Garet Ultra-Bold"/>
                  <a:ea typeface="Garet Ultra-Bold"/>
                  <a:cs typeface="Garet Ultra-Bold"/>
                  <a:sym typeface="Garet Ultra-Bold"/>
                </a:rPr>
                <a:t> Ramsey</a:t>
              </a:r>
            </a:p>
          </p:txBody>
        </p:sp>
      </p:grpSp>
      <p:sp>
        <p:nvSpPr>
          <p:cNvPr id="12" name="TextBox 11">
            <a:extLst>
              <a:ext uri="{FF2B5EF4-FFF2-40B4-BE49-F238E27FC236}">
                <a16:creationId xmlns:a16="http://schemas.microsoft.com/office/drawing/2014/main" id="{B1CA0864-43A3-57A0-DC62-9775B804B624}"/>
              </a:ext>
            </a:extLst>
          </p:cNvPr>
          <p:cNvSpPr txBox="1"/>
          <p:nvPr/>
        </p:nvSpPr>
        <p:spPr>
          <a:xfrm>
            <a:off x="2383735" y="0"/>
            <a:ext cx="4221282" cy="369332"/>
          </a:xfrm>
          <a:prstGeom prst="rect">
            <a:avLst/>
          </a:prstGeom>
          <a:noFill/>
        </p:spPr>
        <p:txBody>
          <a:bodyPr wrap="square" rtlCol="0">
            <a:spAutoFit/>
          </a:bodyPr>
          <a:lstStyle/>
          <a:p>
            <a:pPr algn="ctr"/>
            <a:r>
              <a:rPr lang="en-US" u="sng" dirty="0">
                <a:latin typeface="Comic Sans MS" panose="030F0902030302020204" pitchFamily="66" charset="0"/>
              </a:rPr>
              <a:t>Map </a:t>
            </a:r>
            <a:r>
              <a:rPr lang="en-US" u="sng" dirty="0" err="1">
                <a:latin typeface="Comic Sans MS" panose="030F0902030302020204" pitchFamily="66" charset="0"/>
              </a:rPr>
              <a:t>o’r</a:t>
            </a:r>
            <a:r>
              <a:rPr lang="en-US" u="sng" dirty="0">
                <a:latin typeface="Comic Sans MS" panose="030F0902030302020204" pitchFamily="66" charset="0"/>
              </a:rPr>
              <a:t> </a:t>
            </a:r>
            <a:r>
              <a:rPr lang="en-US" u="sng" dirty="0" err="1">
                <a:latin typeface="Comic Sans MS" panose="030F0902030302020204" pitchFamily="66" charset="0"/>
              </a:rPr>
              <a:t>Dref</a:t>
            </a:r>
            <a:r>
              <a:rPr lang="en-US" u="sng" dirty="0">
                <a:latin typeface="Comic Sans MS" panose="030F0902030302020204" pitchFamily="66" charset="0"/>
              </a:rPr>
              <a:t>- </a:t>
            </a:r>
            <a:r>
              <a:rPr lang="en-US" u="sng" dirty="0" err="1">
                <a:latin typeface="Comic Sans MS" panose="030F0902030302020204" pitchFamily="66" charset="0"/>
              </a:rPr>
              <a:t>Athro</a:t>
            </a:r>
            <a:r>
              <a:rPr lang="en-US" u="sng" dirty="0">
                <a:latin typeface="Comic Sans MS" panose="030F0902030302020204" pitchFamily="66" charset="0"/>
              </a:rPr>
              <a:t>/</a:t>
            </a:r>
            <a:r>
              <a:rPr lang="en-US" u="sng" dirty="0" err="1">
                <a:latin typeface="Comic Sans MS" panose="030F0902030302020204" pitchFamily="66" charset="0"/>
              </a:rPr>
              <a:t>Athrawes</a:t>
            </a:r>
            <a:endParaRPr lang="en-US" u="sng" dirty="0">
              <a:latin typeface="Comic Sans MS" panose="030F0902030302020204" pitchFamily="66" charset="0"/>
            </a:endParaRPr>
          </a:p>
        </p:txBody>
      </p:sp>
      <p:pic>
        <p:nvPicPr>
          <p:cNvPr id="15" name="Audio Recording 18 Jan 2026 at 15:24:00">
            <a:hlinkClick r:id="" action="ppaction://media"/>
            <a:extLst>
              <a:ext uri="{FF2B5EF4-FFF2-40B4-BE49-F238E27FC236}">
                <a16:creationId xmlns:a16="http://schemas.microsoft.com/office/drawing/2014/main" id="{BE9F1133-973C-0F2D-E938-C38A05F8BA23}"/>
              </a:ext>
            </a:extLst>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96389" y="358285"/>
            <a:ext cx="812800" cy="812800"/>
          </a:xfrm>
          <a:prstGeom prst="rect">
            <a:avLst/>
          </a:prstGeom>
        </p:spPr>
      </p:pic>
      <p:pic>
        <p:nvPicPr>
          <p:cNvPr id="16" name="Audio Recording 18 Jan 2026 at 15:24:26">
            <a:hlinkClick r:id="" action="ppaction://media"/>
            <a:extLst>
              <a:ext uri="{FF2B5EF4-FFF2-40B4-BE49-F238E27FC236}">
                <a16:creationId xmlns:a16="http://schemas.microsoft.com/office/drawing/2014/main" id="{40C5AFD4-1A32-32DE-5C29-BD5326675FD9}"/>
              </a:ext>
            </a:extLst>
          </p:cNvPr>
          <p:cNvPicPr>
            <a:picLocks noChangeAspect="1"/>
          </p:cNvPicPr>
          <p:nvPr>
            <a:audioFile r:link="rId4"/>
            <p:extLst>
              <p:ext uri="{DAA4B4D4-6D71-4841-9C94-3DE7FCFB9230}">
                <p14:media xmlns:p14="http://schemas.microsoft.com/office/powerpoint/2010/main" r:embed="rId3"/>
              </p:ext>
            </p:extLst>
          </p:nvPr>
        </p:nvPicPr>
        <p:blipFill>
          <a:blip r:embed="rId20"/>
          <a:stretch>
            <a:fillRect/>
          </a:stretch>
        </p:blipFill>
        <p:spPr>
          <a:xfrm>
            <a:off x="1086818" y="379207"/>
            <a:ext cx="812800" cy="812800"/>
          </a:xfrm>
          <a:prstGeom prst="rect">
            <a:avLst/>
          </a:prstGeom>
        </p:spPr>
      </p:pic>
      <p:pic>
        <p:nvPicPr>
          <p:cNvPr id="17" name="Audio Recording 18 Jan 2026 at 15:24:39">
            <a:hlinkClick r:id="" action="ppaction://media"/>
            <a:extLst>
              <a:ext uri="{FF2B5EF4-FFF2-40B4-BE49-F238E27FC236}">
                <a16:creationId xmlns:a16="http://schemas.microsoft.com/office/drawing/2014/main" id="{C2F4A960-9ACC-49F1-7A4D-0F8D4C56076A}"/>
              </a:ext>
            </a:extLst>
          </p:cNvPr>
          <p:cNvPicPr>
            <a:picLocks noChangeAspect="1"/>
          </p:cNvPicPr>
          <p:nvPr>
            <a:audioFile r:link="rId6"/>
            <p:extLst>
              <p:ext uri="{DAA4B4D4-6D71-4841-9C94-3DE7FCFB9230}">
                <p14:media xmlns:p14="http://schemas.microsoft.com/office/powerpoint/2010/main" r:embed="rId5"/>
              </p:ext>
            </p:extLst>
          </p:nvPr>
        </p:nvPicPr>
        <p:blipFill>
          <a:blip r:embed="rId20"/>
          <a:stretch>
            <a:fillRect/>
          </a:stretch>
        </p:blipFill>
        <p:spPr>
          <a:xfrm>
            <a:off x="1977247" y="379207"/>
            <a:ext cx="812800" cy="812800"/>
          </a:xfrm>
          <a:prstGeom prst="rect">
            <a:avLst/>
          </a:prstGeom>
        </p:spPr>
      </p:pic>
      <p:pic>
        <p:nvPicPr>
          <p:cNvPr id="18" name="Audio Recording 18 Jan 2026 at 15:24:50">
            <a:hlinkClick r:id="" action="ppaction://media"/>
            <a:extLst>
              <a:ext uri="{FF2B5EF4-FFF2-40B4-BE49-F238E27FC236}">
                <a16:creationId xmlns:a16="http://schemas.microsoft.com/office/drawing/2014/main" id="{4E55F28E-F53D-0C9B-21F8-0687379EB613}"/>
              </a:ext>
            </a:extLst>
          </p:cNvPr>
          <p:cNvPicPr>
            <a:picLocks noChangeAspect="1"/>
          </p:cNvPicPr>
          <p:nvPr>
            <a:audioFile r:link="rId8"/>
            <p:extLst>
              <p:ext uri="{DAA4B4D4-6D71-4841-9C94-3DE7FCFB9230}">
                <p14:media xmlns:p14="http://schemas.microsoft.com/office/powerpoint/2010/main" r:embed="rId7"/>
              </p:ext>
            </p:extLst>
          </p:nvPr>
        </p:nvPicPr>
        <p:blipFill>
          <a:blip r:embed="rId20"/>
          <a:stretch>
            <a:fillRect/>
          </a:stretch>
        </p:blipFill>
        <p:spPr>
          <a:xfrm>
            <a:off x="2790047" y="389082"/>
            <a:ext cx="812800" cy="812800"/>
          </a:xfrm>
          <a:prstGeom prst="rect">
            <a:avLst/>
          </a:prstGeom>
        </p:spPr>
      </p:pic>
      <p:pic>
        <p:nvPicPr>
          <p:cNvPr id="19" name="Audio Recording 18 Jan 2026 at 15:25:09">
            <a:hlinkClick r:id="" action="ppaction://media"/>
            <a:extLst>
              <a:ext uri="{FF2B5EF4-FFF2-40B4-BE49-F238E27FC236}">
                <a16:creationId xmlns:a16="http://schemas.microsoft.com/office/drawing/2014/main" id="{D34A09B3-B88D-F087-D93C-0F1EB19A5E79}"/>
              </a:ext>
            </a:extLst>
          </p:cNvPr>
          <p:cNvPicPr>
            <a:picLocks noChangeAspect="1"/>
          </p:cNvPicPr>
          <p:nvPr>
            <a:audioFile r:link="rId10"/>
            <p:extLst>
              <p:ext uri="{DAA4B4D4-6D71-4841-9C94-3DE7FCFB9230}">
                <p14:media xmlns:p14="http://schemas.microsoft.com/office/powerpoint/2010/main" r:embed="rId9"/>
              </p:ext>
            </p:extLst>
          </p:nvPr>
        </p:nvPicPr>
        <p:blipFill>
          <a:blip r:embed="rId20"/>
          <a:stretch>
            <a:fillRect/>
          </a:stretch>
        </p:blipFill>
        <p:spPr>
          <a:xfrm>
            <a:off x="3675936" y="407810"/>
            <a:ext cx="812800" cy="812800"/>
          </a:xfrm>
          <a:prstGeom prst="rect">
            <a:avLst/>
          </a:prstGeom>
        </p:spPr>
      </p:pic>
      <p:pic>
        <p:nvPicPr>
          <p:cNvPr id="27" name="Audio Recording 18 Jan 2026 at 15:25:19">
            <a:hlinkClick r:id="" action="ppaction://media"/>
            <a:extLst>
              <a:ext uri="{FF2B5EF4-FFF2-40B4-BE49-F238E27FC236}">
                <a16:creationId xmlns:a16="http://schemas.microsoft.com/office/drawing/2014/main" id="{6C809283-D6A8-0564-17C8-3A369C6CF217}"/>
              </a:ext>
            </a:extLst>
          </p:cNvPr>
          <p:cNvPicPr>
            <a:picLocks noChangeAspect="1"/>
          </p:cNvPicPr>
          <p:nvPr>
            <a:audioFile r:link="rId12"/>
            <p:extLst>
              <p:ext uri="{DAA4B4D4-6D71-4841-9C94-3DE7FCFB9230}">
                <p14:media xmlns:p14="http://schemas.microsoft.com/office/powerpoint/2010/main" r:embed="rId11"/>
              </p:ext>
            </p:extLst>
          </p:nvPr>
        </p:nvPicPr>
        <p:blipFill>
          <a:blip r:embed="rId20"/>
          <a:stretch>
            <a:fillRect/>
          </a:stretch>
        </p:blipFill>
        <p:spPr>
          <a:xfrm>
            <a:off x="4571999" y="398871"/>
            <a:ext cx="812800" cy="812800"/>
          </a:xfrm>
          <a:prstGeom prst="rect">
            <a:avLst/>
          </a:prstGeom>
        </p:spPr>
      </p:pic>
      <p:pic>
        <p:nvPicPr>
          <p:cNvPr id="28" name="Audio Recording 18 Jan 2026 at 15:25:32">
            <a:hlinkClick r:id="" action="ppaction://media"/>
            <a:extLst>
              <a:ext uri="{FF2B5EF4-FFF2-40B4-BE49-F238E27FC236}">
                <a16:creationId xmlns:a16="http://schemas.microsoft.com/office/drawing/2014/main" id="{B97E365C-B95A-0E38-9CFE-D6247055840B}"/>
              </a:ext>
            </a:extLst>
          </p:cNvPr>
          <p:cNvPicPr>
            <a:picLocks noChangeAspect="1"/>
          </p:cNvPicPr>
          <p:nvPr>
            <a:audioFile r:link="rId14"/>
            <p:extLst>
              <p:ext uri="{DAA4B4D4-6D71-4841-9C94-3DE7FCFB9230}">
                <p14:media xmlns:p14="http://schemas.microsoft.com/office/powerpoint/2010/main" r:embed="rId13"/>
              </p:ext>
            </p:extLst>
          </p:nvPr>
        </p:nvPicPr>
        <p:blipFill>
          <a:blip r:embed="rId20"/>
          <a:stretch>
            <a:fillRect/>
          </a:stretch>
        </p:blipFill>
        <p:spPr>
          <a:xfrm>
            <a:off x="5444855" y="379207"/>
            <a:ext cx="812800" cy="812800"/>
          </a:xfrm>
          <a:prstGeom prst="rect">
            <a:avLst/>
          </a:prstGeom>
        </p:spPr>
      </p:pic>
    </p:spTree>
    <p:extLst>
      <p:ext uri="{BB962C8B-B14F-4D97-AF65-F5344CB8AC3E}">
        <p14:creationId xmlns:p14="http://schemas.microsoft.com/office/powerpoint/2010/main" val="173430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72"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308" fill="hold"/>
                                        <p:tgtEl>
                                          <p:spTgt spid="1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604" fill="hold"/>
                                        <p:tgtEl>
                                          <p:spTgt spid="1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732" fill="hold"/>
                                        <p:tgtEl>
                                          <p:spTgt spid="18"/>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500" fill="hold"/>
                                        <p:tgtEl>
                                          <p:spTgt spid="19"/>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412" fill="hold"/>
                                        <p:tgtEl>
                                          <p:spTgt spid="27"/>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7356"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15"/>
                </p:tgtEl>
              </p:cMediaNode>
            </p:audio>
            <p:audio>
              <p:cMediaNode vol="80000">
                <p:cTn id="32" fill="hold" display="0">
                  <p:stCondLst>
                    <p:cond delay="indefinite"/>
                  </p:stCondLst>
                  <p:endCondLst>
                    <p:cond evt="onStopAudio" delay="0">
                      <p:tgtEl>
                        <p:sldTgt/>
                      </p:tgtEl>
                    </p:cond>
                  </p:endCondLst>
                </p:cTn>
                <p:tgtEl>
                  <p:spTgt spid="16"/>
                </p:tgtEl>
              </p:cMediaNode>
            </p:audio>
            <p:audio>
              <p:cMediaNode vol="80000">
                <p:cTn id="33" fill="hold" display="0">
                  <p:stCondLst>
                    <p:cond delay="indefinite"/>
                  </p:stCondLst>
                  <p:endCondLst>
                    <p:cond evt="onStopAudio" delay="0">
                      <p:tgtEl>
                        <p:sldTgt/>
                      </p:tgtEl>
                    </p:cond>
                  </p:endCondLst>
                </p:cTn>
                <p:tgtEl>
                  <p:spTgt spid="17"/>
                </p:tgtEl>
              </p:cMediaNode>
            </p:audio>
            <p:audio>
              <p:cMediaNode vol="80000">
                <p:cTn id="34" fill="hold" display="0">
                  <p:stCondLst>
                    <p:cond delay="indefinite"/>
                  </p:stCondLst>
                  <p:endCondLst>
                    <p:cond evt="onStopAudio" delay="0">
                      <p:tgtEl>
                        <p:sldTgt/>
                      </p:tgtEl>
                    </p:cond>
                  </p:endCondLst>
                </p:cTn>
                <p:tgtEl>
                  <p:spTgt spid="18"/>
                </p:tgtEl>
              </p:cMediaNode>
            </p:audio>
            <p:audio>
              <p:cMediaNode vol="80000">
                <p:cTn id="35" fill="hold" display="0">
                  <p:stCondLst>
                    <p:cond delay="indefinite"/>
                  </p:stCondLst>
                  <p:endCondLst>
                    <p:cond evt="onStopAudio" delay="0">
                      <p:tgtEl>
                        <p:sldTgt/>
                      </p:tgtEl>
                    </p:cond>
                  </p:endCondLst>
                </p:cTn>
                <p:tgtEl>
                  <p:spTgt spid="19"/>
                </p:tgtEl>
              </p:cMediaNode>
            </p:audio>
            <p:audio>
              <p:cMediaNode vol="80000">
                <p:cTn id="36" fill="hold" display="0">
                  <p:stCondLst>
                    <p:cond delay="indefinite"/>
                  </p:stCondLst>
                  <p:endCondLst>
                    <p:cond evt="onStopAudio" delay="0">
                      <p:tgtEl>
                        <p:sldTgt/>
                      </p:tgtEl>
                    </p:cond>
                  </p:endCondLst>
                </p:cTn>
                <p:tgtEl>
                  <p:spTgt spid="27"/>
                </p:tgtEl>
              </p:cMediaNode>
            </p:audio>
            <p:audio>
              <p:cMediaNode vol="80000">
                <p:cTn id="37" fill="hold" display="0">
                  <p:stCondLst>
                    <p:cond delay="indefinite"/>
                  </p:stCondLst>
                  <p:endCondLst>
                    <p:cond evt="onStopAudio" delay="0">
                      <p:tgtEl>
                        <p:sldTgt/>
                      </p:tgtEl>
                    </p:cond>
                  </p:endCondLst>
                </p:cTn>
                <p:tgtEl>
                  <p:spTgt spid="28"/>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2F95F-B93B-EEAA-5325-01F1886E669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C883B2D-08CB-9BE0-48E1-34940186C9CC}"/>
              </a:ext>
            </a:extLst>
          </p:cNvPr>
          <p:cNvSpPr txBox="1"/>
          <p:nvPr/>
        </p:nvSpPr>
        <p:spPr>
          <a:xfrm>
            <a:off x="317182" y="629496"/>
            <a:ext cx="7626668" cy="4524315"/>
          </a:xfrm>
          <a:prstGeom prst="rect">
            <a:avLst/>
          </a:prstGeom>
          <a:noFill/>
        </p:spPr>
        <p:txBody>
          <a:bodyPr wrap="square">
            <a:spAutoFit/>
          </a:bodyPr>
          <a:lstStyle/>
          <a:p>
            <a:r>
              <a:rPr lang="en-US" sz="3600" dirty="0" err="1"/>
              <a:t>Mae’r</a:t>
            </a:r>
            <a:r>
              <a:rPr lang="en-US" sz="3600" dirty="0"/>
              <a:t> </a:t>
            </a:r>
            <a:r>
              <a:rPr lang="en-US" sz="3600" dirty="0" err="1"/>
              <a:t>orsaf</a:t>
            </a:r>
            <a:r>
              <a:rPr lang="en-US" sz="3600" dirty="0"/>
              <a:t> </a:t>
            </a:r>
            <a:r>
              <a:rPr lang="en-US" sz="3600" dirty="0" err="1"/>
              <a:t>trên</a:t>
            </a:r>
            <a:r>
              <a:rPr lang="en-US" sz="3600" dirty="0"/>
              <a:t> </a:t>
            </a:r>
            <a:r>
              <a:rPr lang="en-US" sz="3600" dirty="0" err="1"/>
              <a:t>yn</a:t>
            </a:r>
            <a:r>
              <a:rPr lang="en-US" sz="3600" dirty="0"/>
              <a:t> </a:t>
            </a:r>
            <a:r>
              <a:rPr lang="en-US" sz="3600" dirty="0" err="1"/>
              <a:t>Ffordd</a:t>
            </a:r>
            <a:r>
              <a:rPr lang="en-US" sz="3600" dirty="0"/>
              <a:t> y </a:t>
            </a:r>
            <a:r>
              <a:rPr lang="en-US" sz="3600" dirty="0" err="1"/>
              <a:t>Gorsaf</a:t>
            </a:r>
            <a:endParaRPr lang="en-US" sz="3600" dirty="0"/>
          </a:p>
          <a:p>
            <a:r>
              <a:rPr lang="en-US" sz="3600" dirty="0" err="1"/>
              <a:t>Mae’r</a:t>
            </a:r>
            <a:r>
              <a:rPr lang="en-US" sz="3600" dirty="0"/>
              <a:t> </a:t>
            </a:r>
            <a:r>
              <a:rPr lang="en-US" sz="3600" dirty="0" err="1"/>
              <a:t>eglwys</a:t>
            </a:r>
            <a:r>
              <a:rPr lang="en-US" sz="3600" dirty="0"/>
              <a:t> </a:t>
            </a:r>
            <a:r>
              <a:rPr lang="en-US" sz="3600" dirty="0" err="1"/>
              <a:t>yn</a:t>
            </a:r>
            <a:r>
              <a:rPr lang="en-US" sz="3600" dirty="0"/>
              <a:t> </a:t>
            </a:r>
            <a:r>
              <a:rPr lang="en-US" sz="3600" dirty="0" err="1"/>
              <a:t>Stryd</a:t>
            </a:r>
            <a:r>
              <a:rPr lang="en-US" sz="3600" dirty="0"/>
              <a:t> </a:t>
            </a:r>
            <a:r>
              <a:rPr lang="en-US" sz="3600" dirty="0" err="1"/>
              <a:t>Eglwys</a:t>
            </a:r>
            <a:endParaRPr lang="en-US" sz="3600" dirty="0"/>
          </a:p>
          <a:p>
            <a:r>
              <a:rPr lang="en-US" sz="3600" dirty="0" err="1"/>
              <a:t>Mae’r</a:t>
            </a:r>
            <a:r>
              <a:rPr lang="en-US" sz="3600" dirty="0"/>
              <a:t> </a:t>
            </a:r>
            <a:r>
              <a:rPr lang="en-US" sz="3600" dirty="0" err="1"/>
              <a:t>ysgol</a:t>
            </a:r>
            <a:r>
              <a:rPr lang="en-US" sz="3600" dirty="0"/>
              <a:t> </a:t>
            </a:r>
            <a:r>
              <a:rPr lang="en-US" sz="3600" dirty="0" err="1"/>
              <a:t>gyferbyn</a:t>
            </a:r>
            <a:r>
              <a:rPr lang="en-US" sz="3600" dirty="0"/>
              <a:t> </a:t>
            </a:r>
            <a:r>
              <a:rPr lang="en-US" sz="3600" dirty="0" err="1"/>
              <a:t>a'r</a:t>
            </a:r>
            <a:r>
              <a:rPr lang="en-US" sz="3600" dirty="0"/>
              <a:t> </a:t>
            </a:r>
            <a:r>
              <a:rPr lang="en-US" sz="3600" dirty="0" err="1"/>
              <a:t>eglwys</a:t>
            </a:r>
            <a:endParaRPr lang="en-US" sz="3600" dirty="0"/>
          </a:p>
          <a:p>
            <a:r>
              <a:rPr lang="en-US" sz="3600" dirty="0" err="1"/>
              <a:t>Mae’r</a:t>
            </a:r>
            <a:r>
              <a:rPr lang="en-US" sz="3600" dirty="0"/>
              <a:t> </a:t>
            </a:r>
            <a:r>
              <a:rPr lang="en-US" sz="3600" dirty="0" err="1"/>
              <a:t>sinema</a:t>
            </a:r>
            <a:r>
              <a:rPr lang="en-US" sz="3600" dirty="0"/>
              <a:t> </a:t>
            </a:r>
            <a:r>
              <a:rPr lang="en-US" sz="3600" dirty="0" err="1"/>
              <a:t>yn</a:t>
            </a:r>
            <a:r>
              <a:rPr lang="en-US" sz="3600" dirty="0"/>
              <a:t> </a:t>
            </a:r>
            <a:r>
              <a:rPr lang="en-US" sz="3600" dirty="0" err="1"/>
              <a:t>Ffordd</a:t>
            </a:r>
            <a:r>
              <a:rPr lang="en-US" sz="3600" dirty="0"/>
              <a:t> Ramsey</a:t>
            </a:r>
          </a:p>
          <a:p>
            <a:r>
              <a:rPr lang="en-US" sz="3600" dirty="0" err="1"/>
              <a:t>Mae’r</a:t>
            </a:r>
            <a:r>
              <a:rPr lang="en-US" sz="3600" dirty="0"/>
              <a:t> </a:t>
            </a:r>
            <a:r>
              <a:rPr lang="en-US" sz="3600" dirty="0" err="1"/>
              <a:t>sinema</a:t>
            </a:r>
            <a:r>
              <a:rPr lang="en-US" sz="3600" dirty="0"/>
              <a:t> o </a:t>
            </a:r>
            <a:r>
              <a:rPr lang="en-US" sz="3600" dirty="0" err="1"/>
              <a:t>flaen</a:t>
            </a:r>
            <a:r>
              <a:rPr lang="en-US" sz="3600" dirty="0"/>
              <a:t> yr </a:t>
            </a:r>
            <a:r>
              <a:rPr lang="en-US" sz="3600" dirty="0" err="1"/>
              <a:t>amgueddfa</a:t>
            </a:r>
            <a:endParaRPr lang="en-US" sz="3600" dirty="0"/>
          </a:p>
          <a:p>
            <a:r>
              <a:rPr lang="en-US" sz="3600" dirty="0" err="1"/>
              <a:t>Mae’r</a:t>
            </a:r>
            <a:r>
              <a:rPr lang="en-US" sz="3600" dirty="0"/>
              <a:t> banc </a:t>
            </a:r>
            <a:r>
              <a:rPr lang="en-US" sz="3600" dirty="0" err="1"/>
              <a:t>yn</a:t>
            </a:r>
            <a:r>
              <a:rPr lang="en-US" sz="3600" dirty="0"/>
              <a:t> y Maes y </a:t>
            </a:r>
            <a:r>
              <a:rPr lang="en-US" sz="3600" dirty="0" err="1"/>
              <a:t>Dref</a:t>
            </a:r>
            <a:endParaRPr lang="en-US" sz="3600" dirty="0"/>
          </a:p>
          <a:p>
            <a:r>
              <a:rPr lang="en-US" sz="3600" dirty="0" err="1"/>
              <a:t>Mae’r</a:t>
            </a:r>
            <a:r>
              <a:rPr lang="en-US" sz="3600" dirty="0"/>
              <a:t> </a:t>
            </a:r>
            <a:r>
              <a:rPr lang="en-US" sz="3600" dirty="0" err="1"/>
              <a:t>caffi</a:t>
            </a:r>
            <a:r>
              <a:rPr lang="en-US" sz="3600" dirty="0"/>
              <a:t> </a:t>
            </a:r>
            <a:r>
              <a:rPr lang="en-US" sz="3600" dirty="0" err="1"/>
              <a:t>rhwng</a:t>
            </a:r>
            <a:r>
              <a:rPr lang="en-US" sz="3600" dirty="0"/>
              <a:t> yr </a:t>
            </a:r>
            <a:r>
              <a:rPr lang="en-US" sz="3600" dirty="0" err="1"/>
              <a:t>ysgol</a:t>
            </a:r>
            <a:r>
              <a:rPr lang="en-US" sz="3600" dirty="0"/>
              <a:t> ac yr </a:t>
            </a:r>
            <a:r>
              <a:rPr lang="en-US" sz="3600" dirty="0" err="1"/>
              <a:t>amgueddfa</a:t>
            </a:r>
            <a:endParaRPr lang="en-US" sz="3600" dirty="0"/>
          </a:p>
        </p:txBody>
      </p:sp>
      <p:pic>
        <p:nvPicPr>
          <p:cNvPr id="4" name="Audio Recording 18 Jan 2026 at 15:24:00">
            <a:hlinkClick r:id="" action="ppaction://media"/>
            <a:extLst>
              <a:ext uri="{FF2B5EF4-FFF2-40B4-BE49-F238E27FC236}">
                <a16:creationId xmlns:a16="http://schemas.microsoft.com/office/drawing/2014/main" id="{80BC6754-55BB-9FA2-B601-02C724A60B00}"/>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7340282" y="465137"/>
            <a:ext cx="812800" cy="812800"/>
          </a:xfrm>
          <a:prstGeom prst="rect">
            <a:avLst/>
          </a:prstGeom>
        </p:spPr>
      </p:pic>
      <p:pic>
        <p:nvPicPr>
          <p:cNvPr id="5" name="Audio Recording 18 Jan 2026 at 15:24:26">
            <a:hlinkClick r:id="" action="ppaction://media"/>
            <a:extLst>
              <a:ext uri="{FF2B5EF4-FFF2-40B4-BE49-F238E27FC236}">
                <a16:creationId xmlns:a16="http://schemas.microsoft.com/office/drawing/2014/main" id="{40310E0B-107A-DC18-F798-902C0615F5C1}"/>
              </a:ext>
            </a:extLst>
          </p:cNvPr>
          <p:cNvPicPr>
            <a:picLocks noChangeAspect="1"/>
          </p:cNvPicPr>
          <p:nvPr>
            <a:audioFile r:link="rId4"/>
            <p:extLst>
              <p:ext uri="{DAA4B4D4-6D71-4841-9C94-3DE7FCFB9230}">
                <p14:media xmlns:p14="http://schemas.microsoft.com/office/powerpoint/2010/main" r:embed="rId3"/>
              </p:ext>
            </p:extLst>
          </p:nvPr>
        </p:nvPicPr>
        <p:blipFill>
          <a:blip r:embed="rId16"/>
          <a:stretch>
            <a:fillRect/>
          </a:stretch>
        </p:blipFill>
        <p:spPr>
          <a:xfrm>
            <a:off x="6194425" y="1079500"/>
            <a:ext cx="812800" cy="812800"/>
          </a:xfrm>
          <a:prstGeom prst="rect">
            <a:avLst/>
          </a:prstGeom>
        </p:spPr>
      </p:pic>
      <p:pic>
        <p:nvPicPr>
          <p:cNvPr id="6" name="Audio Recording 18 Jan 2026 at 15:24:39">
            <a:hlinkClick r:id="" action="ppaction://media"/>
            <a:extLst>
              <a:ext uri="{FF2B5EF4-FFF2-40B4-BE49-F238E27FC236}">
                <a16:creationId xmlns:a16="http://schemas.microsoft.com/office/drawing/2014/main" id="{8DAB8EA4-FF58-B5E1-B70B-87A833FBA6AB}"/>
              </a:ext>
            </a:extLst>
          </p:cNvPr>
          <p:cNvPicPr>
            <a:picLocks noChangeAspect="1"/>
          </p:cNvPicPr>
          <p:nvPr>
            <a:audioFile r:link="rId6"/>
            <p:extLst>
              <p:ext uri="{DAA4B4D4-6D71-4841-9C94-3DE7FCFB9230}">
                <p14:media xmlns:p14="http://schemas.microsoft.com/office/powerpoint/2010/main" r:embed="rId5"/>
              </p:ext>
            </p:extLst>
          </p:nvPr>
        </p:nvPicPr>
        <p:blipFill>
          <a:blip r:embed="rId16"/>
          <a:stretch>
            <a:fillRect/>
          </a:stretch>
        </p:blipFill>
        <p:spPr>
          <a:xfrm>
            <a:off x="6767354" y="1650259"/>
            <a:ext cx="812800" cy="812800"/>
          </a:xfrm>
          <a:prstGeom prst="rect">
            <a:avLst/>
          </a:prstGeom>
        </p:spPr>
      </p:pic>
      <p:pic>
        <p:nvPicPr>
          <p:cNvPr id="7" name="Audio Recording 18 Jan 2026 at 15:24:50">
            <a:hlinkClick r:id="" action="ppaction://media"/>
            <a:extLst>
              <a:ext uri="{FF2B5EF4-FFF2-40B4-BE49-F238E27FC236}">
                <a16:creationId xmlns:a16="http://schemas.microsoft.com/office/drawing/2014/main" id="{05DDBC3D-E3C8-102E-1F1E-A123EFC2DBE7}"/>
              </a:ext>
            </a:extLst>
          </p:cNvPr>
          <p:cNvPicPr>
            <a:picLocks noChangeAspect="1"/>
          </p:cNvPicPr>
          <p:nvPr>
            <a:audioFile r:link="rId8"/>
            <p:extLst>
              <p:ext uri="{DAA4B4D4-6D71-4841-9C94-3DE7FCFB9230}">
                <p14:media xmlns:p14="http://schemas.microsoft.com/office/powerpoint/2010/main" r:embed="rId7"/>
              </p:ext>
            </p:extLst>
          </p:nvPr>
        </p:nvPicPr>
        <p:blipFill>
          <a:blip r:embed="rId16"/>
          <a:stretch>
            <a:fillRect/>
          </a:stretch>
        </p:blipFill>
        <p:spPr>
          <a:xfrm>
            <a:off x="6871970" y="2232417"/>
            <a:ext cx="812800" cy="812800"/>
          </a:xfrm>
          <a:prstGeom prst="rect">
            <a:avLst/>
          </a:prstGeom>
        </p:spPr>
      </p:pic>
      <p:pic>
        <p:nvPicPr>
          <p:cNvPr id="8" name="Audio Recording 18 Jan 2026 at 15:25:09">
            <a:hlinkClick r:id="" action="ppaction://media"/>
            <a:extLst>
              <a:ext uri="{FF2B5EF4-FFF2-40B4-BE49-F238E27FC236}">
                <a16:creationId xmlns:a16="http://schemas.microsoft.com/office/drawing/2014/main" id="{E69E4BAE-D6AD-9916-5561-23C8951257F3}"/>
              </a:ext>
            </a:extLst>
          </p:cNvPr>
          <p:cNvPicPr>
            <a:picLocks noChangeAspect="1"/>
          </p:cNvPicPr>
          <p:nvPr>
            <a:audioFile r:link="rId10"/>
            <p:extLst>
              <p:ext uri="{DAA4B4D4-6D71-4841-9C94-3DE7FCFB9230}">
                <p14:media xmlns:p14="http://schemas.microsoft.com/office/powerpoint/2010/main" r:embed="rId9"/>
              </p:ext>
            </p:extLst>
          </p:nvPr>
        </p:nvPicPr>
        <p:blipFill>
          <a:blip r:embed="rId16"/>
          <a:stretch>
            <a:fillRect/>
          </a:stretch>
        </p:blipFill>
        <p:spPr>
          <a:xfrm>
            <a:off x="7407910" y="2704556"/>
            <a:ext cx="812800" cy="812800"/>
          </a:xfrm>
          <a:prstGeom prst="rect">
            <a:avLst/>
          </a:prstGeom>
        </p:spPr>
      </p:pic>
      <p:pic>
        <p:nvPicPr>
          <p:cNvPr id="9" name="Audio Recording 18 Jan 2026 at 15:25:19">
            <a:hlinkClick r:id="" action="ppaction://media"/>
            <a:extLst>
              <a:ext uri="{FF2B5EF4-FFF2-40B4-BE49-F238E27FC236}">
                <a16:creationId xmlns:a16="http://schemas.microsoft.com/office/drawing/2014/main" id="{FE33A6D7-9BD8-8B8E-8374-98490EFD0E05}"/>
              </a:ext>
            </a:extLst>
          </p:cNvPr>
          <p:cNvPicPr>
            <a:picLocks noChangeAspect="1"/>
          </p:cNvPicPr>
          <p:nvPr>
            <a:audioFile r:link="rId12"/>
            <p:extLst>
              <p:ext uri="{DAA4B4D4-6D71-4841-9C94-3DE7FCFB9230}">
                <p14:media xmlns:p14="http://schemas.microsoft.com/office/powerpoint/2010/main" r:embed="rId11"/>
              </p:ext>
            </p:extLst>
          </p:nvPr>
        </p:nvPicPr>
        <p:blipFill>
          <a:blip r:embed="rId16"/>
          <a:stretch>
            <a:fillRect/>
          </a:stretch>
        </p:blipFill>
        <p:spPr>
          <a:xfrm>
            <a:off x="6059170" y="3286714"/>
            <a:ext cx="812800" cy="812800"/>
          </a:xfrm>
          <a:prstGeom prst="rect">
            <a:avLst/>
          </a:prstGeom>
        </p:spPr>
      </p:pic>
      <p:pic>
        <p:nvPicPr>
          <p:cNvPr id="10" name="Audio Recording 18 Jan 2026 at 15:25:32">
            <a:hlinkClick r:id="" action="ppaction://media"/>
            <a:extLst>
              <a:ext uri="{FF2B5EF4-FFF2-40B4-BE49-F238E27FC236}">
                <a16:creationId xmlns:a16="http://schemas.microsoft.com/office/drawing/2014/main" id="{2896FC5C-0A29-6452-EF7C-001859E8B5D4}"/>
              </a:ext>
            </a:extLst>
          </p:cNvPr>
          <p:cNvPicPr>
            <a:picLocks noChangeAspect="1"/>
          </p:cNvPicPr>
          <p:nvPr>
            <a:audioFile r:link="rId14"/>
            <p:extLst>
              <p:ext uri="{DAA4B4D4-6D71-4841-9C94-3DE7FCFB9230}">
                <p14:media xmlns:p14="http://schemas.microsoft.com/office/powerpoint/2010/main" r:embed="rId13"/>
              </p:ext>
            </p:extLst>
          </p:nvPr>
        </p:nvPicPr>
        <p:blipFill>
          <a:blip r:embed="rId16"/>
          <a:stretch>
            <a:fillRect/>
          </a:stretch>
        </p:blipFill>
        <p:spPr>
          <a:xfrm>
            <a:off x="2994025" y="4479426"/>
            <a:ext cx="812800" cy="812800"/>
          </a:xfrm>
          <a:prstGeom prst="rect">
            <a:avLst/>
          </a:prstGeom>
        </p:spPr>
      </p:pic>
    </p:spTree>
    <p:extLst>
      <p:ext uri="{BB962C8B-B14F-4D97-AF65-F5344CB8AC3E}">
        <p14:creationId xmlns:p14="http://schemas.microsoft.com/office/powerpoint/2010/main" val="64124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72"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308"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604"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732"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5500" fill="hold"/>
                                        <p:tgtEl>
                                          <p:spTgt spid="8"/>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412" fill="hold"/>
                                        <p:tgtEl>
                                          <p:spTgt spid="9"/>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735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4"/>
                </p:tgtEl>
              </p:cMediaNode>
            </p:audio>
            <p:audio>
              <p:cMediaNode vol="80000">
                <p:cTn id="32" fill="hold" display="0">
                  <p:stCondLst>
                    <p:cond delay="indefinite"/>
                  </p:stCondLst>
                  <p:endCondLst>
                    <p:cond evt="onStopAudio" delay="0">
                      <p:tgtEl>
                        <p:sldTgt/>
                      </p:tgtEl>
                    </p:cond>
                  </p:endCondLst>
                </p:cTn>
                <p:tgtEl>
                  <p:spTgt spid="5"/>
                </p:tgtEl>
              </p:cMediaNode>
            </p:audio>
            <p:audio>
              <p:cMediaNode vol="80000">
                <p:cTn id="33" fill="hold" display="0">
                  <p:stCondLst>
                    <p:cond delay="indefinite"/>
                  </p:stCondLst>
                  <p:endCondLst>
                    <p:cond evt="onStopAudio" delay="0">
                      <p:tgtEl>
                        <p:sldTgt/>
                      </p:tgtEl>
                    </p:cond>
                  </p:endCondLst>
                </p:cTn>
                <p:tgtEl>
                  <p:spTgt spid="6"/>
                </p:tgtEl>
              </p:cMediaNode>
            </p:audio>
            <p:audio>
              <p:cMediaNode vol="80000">
                <p:cTn id="34" fill="hold" display="0">
                  <p:stCondLst>
                    <p:cond delay="indefinite"/>
                  </p:stCondLst>
                  <p:endCondLst>
                    <p:cond evt="onStopAudio" delay="0">
                      <p:tgtEl>
                        <p:sldTgt/>
                      </p:tgtEl>
                    </p:cond>
                  </p:endCondLst>
                </p:cTn>
                <p:tgtEl>
                  <p:spTgt spid="7"/>
                </p:tgtEl>
              </p:cMediaNode>
            </p:audio>
            <p:audio>
              <p:cMediaNode vol="80000">
                <p:cTn id="35" fill="hold" display="0">
                  <p:stCondLst>
                    <p:cond delay="indefinite"/>
                  </p:stCondLst>
                  <p:endCondLst>
                    <p:cond evt="onStopAudio" delay="0">
                      <p:tgtEl>
                        <p:sldTgt/>
                      </p:tgtEl>
                    </p:cond>
                  </p:endCondLst>
                </p:cTn>
                <p:tgtEl>
                  <p:spTgt spid="8"/>
                </p:tgtEl>
              </p:cMediaNode>
            </p:audio>
            <p:audio>
              <p:cMediaNode vol="80000">
                <p:cTn id="36" fill="hold" display="0">
                  <p:stCondLst>
                    <p:cond delay="indefinite"/>
                  </p:stCondLst>
                  <p:endCondLst>
                    <p:cond evt="onStopAudio" delay="0">
                      <p:tgtEl>
                        <p:sldTgt/>
                      </p:tgtEl>
                    </p:cond>
                  </p:endCondLst>
                </p:cTn>
                <p:tgtEl>
                  <p:spTgt spid="9"/>
                </p:tgtEl>
              </p:cMediaNode>
            </p:audio>
            <p:audio>
              <p:cMediaNode vol="80000">
                <p:cTn id="37" fill="hold" display="0">
                  <p:stCondLst>
                    <p:cond delay="indefinite"/>
                  </p:stCondLst>
                  <p:endCondLst>
                    <p:cond evt="onStopAudio" delay="0">
                      <p:tgtEl>
                        <p:sldTgt/>
                      </p:tgtEl>
                    </p:cond>
                  </p:endCondLst>
                </p:cTn>
                <p:tgtEl>
                  <p:spTgt spid="10"/>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E256E2-C8F4-B119-54E8-21AA5A9191C4}"/>
            </a:ext>
          </a:extLst>
        </p:cNvPr>
        <p:cNvGrpSpPr/>
        <p:nvPr/>
      </p:nvGrpSpPr>
      <p:grpSpPr>
        <a:xfrm>
          <a:off x="0" y="0"/>
          <a:ext cx="0" cy="0"/>
          <a:chOff x="0" y="0"/>
          <a:chExt cx="0" cy="0"/>
        </a:xfrm>
      </p:grpSpPr>
      <p:grpSp>
        <p:nvGrpSpPr>
          <p:cNvPr id="10" name="Group 9">
            <a:extLst>
              <a:ext uri="{FF2B5EF4-FFF2-40B4-BE49-F238E27FC236}">
                <a16:creationId xmlns:a16="http://schemas.microsoft.com/office/drawing/2014/main" id="{37418330-ACD6-FDD3-5951-9450A01B1544}"/>
              </a:ext>
            </a:extLst>
          </p:cNvPr>
          <p:cNvGrpSpPr/>
          <p:nvPr/>
        </p:nvGrpSpPr>
        <p:grpSpPr>
          <a:xfrm>
            <a:off x="211015" y="1281479"/>
            <a:ext cx="8721969" cy="5218236"/>
            <a:chOff x="0" y="281354"/>
            <a:chExt cx="8721969" cy="5218236"/>
          </a:xfrm>
        </p:grpSpPr>
        <p:sp>
          <p:nvSpPr>
            <p:cNvPr id="2" name="Freeform 2">
              <a:extLst>
                <a:ext uri="{FF2B5EF4-FFF2-40B4-BE49-F238E27FC236}">
                  <a16:creationId xmlns:a16="http://schemas.microsoft.com/office/drawing/2014/main" id="{F3DB30D4-0F7E-2D68-86FD-4278F2EC3734}"/>
                </a:ext>
              </a:extLst>
            </p:cNvPr>
            <p:cNvSpPr/>
            <p:nvPr/>
          </p:nvSpPr>
          <p:spPr>
            <a:xfrm>
              <a:off x="0" y="281354"/>
              <a:ext cx="8721969" cy="5218236"/>
            </a:xfrm>
            <a:custGeom>
              <a:avLst/>
              <a:gdLst/>
              <a:ahLst/>
              <a:cxnLst/>
              <a:rect l="l" t="t" r="r" b="b"/>
              <a:pathLst>
                <a:path w="12462225" h="10287000">
                  <a:moveTo>
                    <a:pt x="0" y="0"/>
                  </a:moveTo>
                  <a:lnTo>
                    <a:pt x="12462225" y="0"/>
                  </a:lnTo>
                  <a:lnTo>
                    <a:pt x="12462225" y="10287000"/>
                  </a:lnTo>
                  <a:lnTo>
                    <a:pt x="0" y="10287000"/>
                  </a:lnTo>
                  <a:lnTo>
                    <a:pt x="0" y="0"/>
                  </a:lnTo>
                  <a:close/>
                </a:path>
              </a:pathLst>
            </a:custGeom>
            <a:blipFill>
              <a:blip r:embed="rId2">
                <a:extLst>
                  <a:ext uri="{96DAC541-7B7A-43D3-8B79-37D633B846F1}">
                    <asvg:svgBlip xmlns:asvg="http://schemas.microsoft.com/office/drawing/2016/SVG/main" r:embed="rId3"/>
                  </a:ext>
                </a:extLst>
              </a:blip>
              <a:stretch>
                <a:fillRect b="-26032"/>
              </a:stretch>
            </a:blipFill>
          </p:spPr>
          <p:txBody>
            <a:bodyPr/>
            <a:lstStyle/>
            <a:p>
              <a:endParaRPr lang="en-US" sz="900"/>
            </a:p>
          </p:txBody>
        </p:sp>
        <p:sp>
          <p:nvSpPr>
            <p:cNvPr id="3" name="Freeform 3">
              <a:extLst>
                <a:ext uri="{FF2B5EF4-FFF2-40B4-BE49-F238E27FC236}">
                  <a16:creationId xmlns:a16="http://schemas.microsoft.com/office/drawing/2014/main" id="{0B0A5D2D-B5E1-5A56-B6CC-079C56F038EB}"/>
                </a:ext>
              </a:extLst>
            </p:cNvPr>
            <p:cNvSpPr/>
            <p:nvPr/>
          </p:nvSpPr>
          <p:spPr>
            <a:xfrm>
              <a:off x="4095761" y="1042511"/>
              <a:ext cx="422976" cy="657665"/>
            </a:xfrm>
            <a:custGeom>
              <a:avLst/>
              <a:gdLst/>
              <a:ahLst/>
              <a:cxnLst/>
              <a:rect l="l" t="t" r="r" b="b"/>
              <a:pathLst>
                <a:path w="604361" h="1028699">
                  <a:moveTo>
                    <a:pt x="0" y="0"/>
                  </a:moveTo>
                  <a:lnTo>
                    <a:pt x="604361" y="0"/>
                  </a:lnTo>
                  <a:lnTo>
                    <a:pt x="604361" y="1028699"/>
                  </a:lnTo>
                  <a:lnTo>
                    <a:pt x="0" y="102869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4" name="Freeform 4">
              <a:extLst>
                <a:ext uri="{FF2B5EF4-FFF2-40B4-BE49-F238E27FC236}">
                  <a16:creationId xmlns:a16="http://schemas.microsoft.com/office/drawing/2014/main" id="{8AB2E846-438D-5657-9EC1-C41AFB5E847E}"/>
                </a:ext>
              </a:extLst>
            </p:cNvPr>
            <p:cNvSpPr/>
            <p:nvPr/>
          </p:nvSpPr>
          <p:spPr>
            <a:xfrm>
              <a:off x="1282203" y="546408"/>
              <a:ext cx="422976" cy="657665"/>
            </a:xfrm>
            <a:custGeom>
              <a:avLst/>
              <a:gdLst/>
              <a:ahLst/>
              <a:cxnLst/>
              <a:rect l="l" t="t" r="r" b="b"/>
              <a:pathLst>
                <a:path w="604361" h="1028699">
                  <a:moveTo>
                    <a:pt x="0" y="0"/>
                  </a:moveTo>
                  <a:lnTo>
                    <a:pt x="604361" y="0"/>
                  </a:lnTo>
                  <a:lnTo>
                    <a:pt x="604361" y="1028699"/>
                  </a:lnTo>
                  <a:lnTo>
                    <a:pt x="0" y="102869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5" name="Freeform 5">
              <a:extLst>
                <a:ext uri="{FF2B5EF4-FFF2-40B4-BE49-F238E27FC236}">
                  <a16:creationId xmlns:a16="http://schemas.microsoft.com/office/drawing/2014/main" id="{C9D02A48-A471-550D-38F1-4CC3450A7579}"/>
                </a:ext>
              </a:extLst>
            </p:cNvPr>
            <p:cNvSpPr/>
            <p:nvPr/>
          </p:nvSpPr>
          <p:spPr>
            <a:xfrm>
              <a:off x="5806577" y="841272"/>
              <a:ext cx="422976" cy="657665"/>
            </a:xfrm>
            <a:custGeom>
              <a:avLst/>
              <a:gdLst/>
              <a:ahLst/>
              <a:cxnLst/>
              <a:rect l="l" t="t" r="r" b="b"/>
              <a:pathLst>
                <a:path w="604361" h="1028699">
                  <a:moveTo>
                    <a:pt x="0" y="0"/>
                  </a:moveTo>
                  <a:lnTo>
                    <a:pt x="604361" y="0"/>
                  </a:lnTo>
                  <a:lnTo>
                    <a:pt x="604361" y="1028699"/>
                  </a:lnTo>
                  <a:lnTo>
                    <a:pt x="0" y="102869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6" name="Freeform 6">
              <a:extLst>
                <a:ext uri="{FF2B5EF4-FFF2-40B4-BE49-F238E27FC236}">
                  <a16:creationId xmlns:a16="http://schemas.microsoft.com/office/drawing/2014/main" id="{8D42081A-AB98-1DF3-EACB-8580C99DDC1B}"/>
                </a:ext>
              </a:extLst>
            </p:cNvPr>
            <p:cNvSpPr/>
            <p:nvPr/>
          </p:nvSpPr>
          <p:spPr>
            <a:xfrm>
              <a:off x="4674185" y="610186"/>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7" name="Freeform 7">
              <a:extLst>
                <a:ext uri="{FF2B5EF4-FFF2-40B4-BE49-F238E27FC236}">
                  <a16:creationId xmlns:a16="http://schemas.microsoft.com/office/drawing/2014/main" id="{5E31C64B-D400-6690-A7FE-719A610478B7}"/>
                </a:ext>
              </a:extLst>
            </p:cNvPr>
            <p:cNvSpPr/>
            <p:nvPr/>
          </p:nvSpPr>
          <p:spPr>
            <a:xfrm>
              <a:off x="4652431" y="3431363"/>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8" name="Freeform 8">
              <a:extLst>
                <a:ext uri="{FF2B5EF4-FFF2-40B4-BE49-F238E27FC236}">
                  <a16:creationId xmlns:a16="http://schemas.microsoft.com/office/drawing/2014/main" id="{20195D17-03CB-049F-2F70-4B63F28F0781}"/>
                </a:ext>
              </a:extLst>
            </p:cNvPr>
            <p:cNvSpPr/>
            <p:nvPr/>
          </p:nvSpPr>
          <p:spPr>
            <a:xfrm>
              <a:off x="4540421" y="1596683"/>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9" name="Freeform 9">
              <a:extLst>
                <a:ext uri="{FF2B5EF4-FFF2-40B4-BE49-F238E27FC236}">
                  <a16:creationId xmlns:a16="http://schemas.microsoft.com/office/drawing/2014/main" id="{E5FEC62F-168D-F3FD-76B2-0D4A64ACF756}"/>
                </a:ext>
              </a:extLst>
            </p:cNvPr>
            <p:cNvSpPr/>
            <p:nvPr/>
          </p:nvSpPr>
          <p:spPr>
            <a:xfrm>
              <a:off x="5261049" y="289857"/>
              <a:ext cx="422976" cy="657665"/>
            </a:xfrm>
            <a:custGeom>
              <a:avLst/>
              <a:gdLst/>
              <a:ahLst/>
              <a:cxnLst/>
              <a:rect l="l" t="t" r="r" b="b"/>
              <a:pathLst>
                <a:path w="604361" h="1028699">
                  <a:moveTo>
                    <a:pt x="0" y="0"/>
                  </a:moveTo>
                  <a:lnTo>
                    <a:pt x="604360" y="0"/>
                  </a:lnTo>
                  <a:lnTo>
                    <a:pt x="604360" y="1028700"/>
                  </a:lnTo>
                  <a:lnTo>
                    <a:pt x="0" y="10287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20" name="TextBox 20">
              <a:extLst>
                <a:ext uri="{FF2B5EF4-FFF2-40B4-BE49-F238E27FC236}">
                  <a16:creationId xmlns:a16="http://schemas.microsoft.com/office/drawing/2014/main" id="{17430A8D-F114-ED41-D673-99729C1B64B6}"/>
                </a:ext>
              </a:extLst>
            </p:cNvPr>
            <p:cNvSpPr txBox="1"/>
            <p:nvPr/>
          </p:nvSpPr>
          <p:spPr>
            <a:xfrm>
              <a:off x="1334138" y="580229"/>
              <a:ext cx="319105" cy="261043"/>
            </a:xfrm>
            <a:prstGeom prst="rect">
              <a:avLst/>
            </a:prstGeom>
          </p:spPr>
          <p:txBody>
            <a:bodyPr lIns="0" tIns="0" rIns="0" bIns="0" rtlCol="0" anchor="t">
              <a:spAutoFit/>
            </a:bodyPr>
            <a:lstStyle/>
            <a:p>
              <a:pPr algn="ctr">
                <a:lnSpc>
                  <a:spcPts val="1680"/>
                </a:lnSpc>
                <a:spcBef>
                  <a:spcPct val="0"/>
                </a:spcBef>
              </a:pPr>
              <a:r>
                <a:rPr lang="en-US" sz="1200" b="1">
                  <a:solidFill>
                    <a:srgbClr val="000000"/>
                  </a:solidFill>
                  <a:latin typeface="Garet Ultra-Bold"/>
                  <a:ea typeface="Garet Ultra-Bold"/>
                  <a:cs typeface="Garet Ultra-Bold"/>
                  <a:sym typeface="Garet Ultra-Bold"/>
                </a:rPr>
                <a:t>A</a:t>
              </a:r>
            </a:p>
          </p:txBody>
        </p:sp>
        <p:sp>
          <p:nvSpPr>
            <p:cNvPr id="21" name="TextBox 21">
              <a:extLst>
                <a:ext uri="{FF2B5EF4-FFF2-40B4-BE49-F238E27FC236}">
                  <a16:creationId xmlns:a16="http://schemas.microsoft.com/office/drawing/2014/main" id="{2E541018-52C8-B4B1-BE9C-89E5771199E0}"/>
                </a:ext>
              </a:extLst>
            </p:cNvPr>
            <p:cNvSpPr txBox="1"/>
            <p:nvPr/>
          </p:nvSpPr>
          <p:spPr>
            <a:xfrm>
              <a:off x="4154255" y="1120398"/>
              <a:ext cx="319105" cy="261043"/>
            </a:xfrm>
            <a:prstGeom prst="rect">
              <a:avLst/>
            </a:prstGeom>
          </p:spPr>
          <p:txBody>
            <a:bodyPr lIns="0" tIns="0" rIns="0" bIns="0" rtlCol="0" anchor="t">
              <a:spAutoFit/>
            </a:bodyPr>
            <a:lstStyle/>
            <a:p>
              <a:pPr algn="ctr">
                <a:lnSpc>
                  <a:spcPts val="1680"/>
                </a:lnSpc>
                <a:spcBef>
                  <a:spcPct val="0"/>
                </a:spcBef>
              </a:pPr>
              <a:r>
                <a:rPr lang="en-US" sz="1200" b="1" dirty="0">
                  <a:solidFill>
                    <a:srgbClr val="000000"/>
                  </a:solidFill>
                  <a:latin typeface="Garet Ultra-Bold"/>
                  <a:ea typeface="Garet Ultra-Bold"/>
                  <a:cs typeface="Garet Ultra-Bold"/>
                  <a:sym typeface="Garet Ultra-Bold"/>
                </a:rPr>
                <a:t>B</a:t>
              </a:r>
            </a:p>
          </p:txBody>
        </p:sp>
        <p:sp>
          <p:nvSpPr>
            <p:cNvPr id="22" name="TextBox 22">
              <a:extLst>
                <a:ext uri="{FF2B5EF4-FFF2-40B4-BE49-F238E27FC236}">
                  <a16:creationId xmlns:a16="http://schemas.microsoft.com/office/drawing/2014/main" id="{62710DBB-9C9C-EDDB-E2DA-1ECB470E2E9D}"/>
                </a:ext>
              </a:extLst>
            </p:cNvPr>
            <p:cNvSpPr txBox="1"/>
            <p:nvPr/>
          </p:nvSpPr>
          <p:spPr>
            <a:xfrm>
              <a:off x="4726120" y="647902"/>
              <a:ext cx="319105" cy="261043"/>
            </a:xfrm>
            <a:prstGeom prst="rect">
              <a:avLst/>
            </a:prstGeom>
          </p:spPr>
          <p:txBody>
            <a:bodyPr lIns="0" tIns="0" rIns="0" bIns="0" rtlCol="0" anchor="t">
              <a:spAutoFit/>
            </a:bodyPr>
            <a:lstStyle/>
            <a:p>
              <a:pPr algn="ctr">
                <a:lnSpc>
                  <a:spcPts val="1680"/>
                </a:lnSpc>
                <a:spcBef>
                  <a:spcPct val="0"/>
                </a:spcBef>
              </a:pPr>
              <a:r>
                <a:rPr lang="en-US" sz="1200" b="1">
                  <a:solidFill>
                    <a:srgbClr val="000000"/>
                  </a:solidFill>
                  <a:latin typeface="Garet Ultra-Bold"/>
                  <a:ea typeface="Garet Ultra-Bold"/>
                  <a:cs typeface="Garet Ultra-Bold"/>
                  <a:sym typeface="Garet Ultra-Bold"/>
                </a:rPr>
                <a:t>C</a:t>
              </a:r>
            </a:p>
          </p:txBody>
        </p:sp>
        <p:sp>
          <p:nvSpPr>
            <p:cNvPr id="23" name="TextBox 23">
              <a:extLst>
                <a:ext uri="{FF2B5EF4-FFF2-40B4-BE49-F238E27FC236}">
                  <a16:creationId xmlns:a16="http://schemas.microsoft.com/office/drawing/2014/main" id="{307B73C4-EC2A-BA3D-A855-2B2EEFB2C476}"/>
                </a:ext>
              </a:extLst>
            </p:cNvPr>
            <p:cNvSpPr txBox="1"/>
            <p:nvPr/>
          </p:nvSpPr>
          <p:spPr>
            <a:xfrm>
              <a:off x="4593259" y="1639932"/>
              <a:ext cx="319105" cy="261043"/>
            </a:xfrm>
            <a:prstGeom prst="rect">
              <a:avLst/>
            </a:prstGeom>
          </p:spPr>
          <p:txBody>
            <a:bodyPr lIns="0" tIns="0" rIns="0" bIns="0" rtlCol="0" anchor="t">
              <a:spAutoFit/>
            </a:bodyPr>
            <a:lstStyle/>
            <a:p>
              <a:pPr algn="ctr">
                <a:lnSpc>
                  <a:spcPts val="1680"/>
                </a:lnSpc>
                <a:spcBef>
                  <a:spcPct val="0"/>
                </a:spcBef>
              </a:pPr>
              <a:r>
                <a:rPr lang="en-US" sz="1200" b="1" dirty="0">
                  <a:solidFill>
                    <a:srgbClr val="000000"/>
                  </a:solidFill>
                  <a:latin typeface="Garet Ultra-Bold"/>
                  <a:ea typeface="Garet Ultra-Bold"/>
                  <a:cs typeface="Garet Ultra-Bold"/>
                  <a:sym typeface="Garet Ultra-Bold"/>
                </a:rPr>
                <a:t>D</a:t>
              </a:r>
            </a:p>
          </p:txBody>
        </p:sp>
        <p:sp>
          <p:nvSpPr>
            <p:cNvPr id="24" name="TextBox 24">
              <a:extLst>
                <a:ext uri="{FF2B5EF4-FFF2-40B4-BE49-F238E27FC236}">
                  <a16:creationId xmlns:a16="http://schemas.microsoft.com/office/drawing/2014/main" id="{A66DCCBB-631C-0B31-60C4-A3B79F6F25FB}"/>
                </a:ext>
              </a:extLst>
            </p:cNvPr>
            <p:cNvSpPr txBox="1"/>
            <p:nvPr/>
          </p:nvSpPr>
          <p:spPr>
            <a:xfrm>
              <a:off x="5323210" y="356789"/>
              <a:ext cx="319105" cy="261043"/>
            </a:xfrm>
            <a:prstGeom prst="rect">
              <a:avLst/>
            </a:prstGeom>
          </p:spPr>
          <p:txBody>
            <a:bodyPr lIns="0" tIns="0" rIns="0" bIns="0" rtlCol="0" anchor="t">
              <a:spAutoFit/>
            </a:bodyPr>
            <a:lstStyle/>
            <a:p>
              <a:pPr algn="ctr">
                <a:lnSpc>
                  <a:spcPts val="1680"/>
                </a:lnSpc>
                <a:spcBef>
                  <a:spcPct val="0"/>
                </a:spcBef>
              </a:pPr>
              <a:r>
                <a:rPr lang="en-US" sz="1200" b="1">
                  <a:solidFill>
                    <a:srgbClr val="000000"/>
                  </a:solidFill>
                  <a:latin typeface="Garet Ultra-Bold"/>
                  <a:ea typeface="Garet Ultra-Bold"/>
                  <a:cs typeface="Garet Ultra-Bold"/>
                  <a:sym typeface="Garet Ultra-Bold"/>
                </a:rPr>
                <a:t>E</a:t>
              </a:r>
            </a:p>
          </p:txBody>
        </p:sp>
        <p:sp>
          <p:nvSpPr>
            <p:cNvPr id="25" name="TextBox 25">
              <a:extLst>
                <a:ext uri="{FF2B5EF4-FFF2-40B4-BE49-F238E27FC236}">
                  <a16:creationId xmlns:a16="http://schemas.microsoft.com/office/drawing/2014/main" id="{B5EBCD40-1DCE-B667-56FA-4395F59C77CF}"/>
                </a:ext>
              </a:extLst>
            </p:cNvPr>
            <p:cNvSpPr txBox="1"/>
            <p:nvPr/>
          </p:nvSpPr>
          <p:spPr>
            <a:xfrm>
              <a:off x="5858514" y="882674"/>
              <a:ext cx="319105" cy="261043"/>
            </a:xfrm>
            <a:prstGeom prst="rect">
              <a:avLst/>
            </a:prstGeom>
          </p:spPr>
          <p:txBody>
            <a:bodyPr lIns="0" tIns="0" rIns="0" bIns="0" rtlCol="0" anchor="t">
              <a:spAutoFit/>
            </a:bodyPr>
            <a:lstStyle/>
            <a:p>
              <a:pPr algn="ctr">
                <a:lnSpc>
                  <a:spcPts val="1680"/>
                </a:lnSpc>
                <a:spcBef>
                  <a:spcPct val="0"/>
                </a:spcBef>
              </a:pPr>
              <a:r>
                <a:rPr lang="en-US" sz="1200" b="1">
                  <a:solidFill>
                    <a:srgbClr val="000000"/>
                  </a:solidFill>
                  <a:latin typeface="Garet Ultra-Bold"/>
                  <a:ea typeface="Garet Ultra-Bold"/>
                  <a:cs typeface="Garet Ultra-Bold"/>
                  <a:sym typeface="Garet Ultra-Bold"/>
                </a:rPr>
                <a:t>F</a:t>
              </a:r>
            </a:p>
          </p:txBody>
        </p:sp>
        <p:sp>
          <p:nvSpPr>
            <p:cNvPr id="26" name="TextBox 26">
              <a:extLst>
                <a:ext uri="{FF2B5EF4-FFF2-40B4-BE49-F238E27FC236}">
                  <a16:creationId xmlns:a16="http://schemas.microsoft.com/office/drawing/2014/main" id="{358D6B46-2F42-80F4-FE7F-FE5DB48A7DE9}"/>
                </a:ext>
              </a:extLst>
            </p:cNvPr>
            <p:cNvSpPr txBox="1"/>
            <p:nvPr/>
          </p:nvSpPr>
          <p:spPr>
            <a:xfrm>
              <a:off x="4704366" y="3469112"/>
              <a:ext cx="319105" cy="204158"/>
            </a:xfrm>
            <a:prstGeom prst="rect">
              <a:avLst/>
            </a:prstGeom>
          </p:spPr>
          <p:txBody>
            <a:bodyPr lIns="0" tIns="0" rIns="0" bIns="0" rtlCol="0" anchor="t">
              <a:spAutoFit/>
            </a:bodyPr>
            <a:lstStyle/>
            <a:p>
              <a:pPr algn="ctr">
                <a:lnSpc>
                  <a:spcPts val="1680"/>
                </a:lnSpc>
                <a:spcBef>
                  <a:spcPct val="0"/>
                </a:spcBef>
              </a:pPr>
              <a:r>
                <a:rPr lang="en-US" sz="1200" b="1" dirty="0">
                  <a:solidFill>
                    <a:srgbClr val="000000"/>
                  </a:solidFill>
                  <a:latin typeface="Garet Ultra-Bold"/>
                  <a:ea typeface="Garet Ultra-Bold"/>
                  <a:cs typeface="Garet Ultra-Bold"/>
                  <a:sym typeface="Garet Ultra-Bold"/>
                </a:rPr>
                <a:t>CH</a:t>
              </a:r>
            </a:p>
          </p:txBody>
        </p:sp>
        <p:sp>
          <p:nvSpPr>
            <p:cNvPr id="36" name="TextBox 36">
              <a:extLst>
                <a:ext uri="{FF2B5EF4-FFF2-40B4-BE49-F238E27FC236}">
                  <a16:creationId xmlns:a16="http://schemas.microsoft.com/office/drawing/2014/main" id="{F797D27C-7FFC-AE94-5658-0C0DA9BE2FAB}"/>
                </a:ext>
              </a:extLst>
            </p:cNvPr>
            <p:cNvSpPr txBox="1"/>
            <p:nvPr/>
          </p:nvSpPr>
          <p:spPr>
            <a:xfrm rot="17416885">
              <a:off x="-192766" y="3731286"/>
              <a:ext cx="916898" cy="132922"/>
            </a:xfrm>
            <a:prstGeom prst="rect">
              <a:avLst/>
            </a:prstGeom>
          </p:spPr>
          <p:txBody>
            <a:bodyPr lIns="0" tIns="0" rIns="0" bIns="0" rtlCol="0" anchor="t">
              <a:spAutoFit/>
            </a:bodyPr>
            <a:lstStyle/>
            <a:p>
              <a:pPr algn="ctr">
                <a:lnSpc>
                  <a:spcPts val="1120"/>
                </a:lnSpc>
                <a:spcBef>
                  <a:spcPct val="0"/>
                </a:spcBef>
              </a:pPr>
              <a:r>
                <a:rPr lang="en-US" sz="800" b="1" err="1">
                  <a:solidFill>
                    <a:srgbClr val="000000"/>
                  </a:solidFill>
                  <a:latin typeface="Garet Ultra-Bold"/>
                  <a:ea typeface="Garet Ultra-Bold"/>
                  <a:cs typeface="Garet Ultra-Bold"/>
                  <a:sym typeface="Garet Ultra-Bold"/>
                </a:rPr>
                <a:t>Stryd</a:t>
              </a:r>
              <a:r>
                <a:rPr lang="en-US" sz="800" b="1">
                  <a:solidFill>
                    <a:srgbClr val="000000"/>
                  </a:solidFill>
                  <a:latin typeface="Garet Ultra-Bold"/>
                  <a:ea typeface="Garet Ultra-Bold"/>
                  <a:cs typeface="Garet Ultra-Bold"/>
                  <a:sym typeface="Garet Ultra-Bold"/>
                </a:rPr>
                <a:t> Fawr</a:t>
              </a:r>
            </a:p>
          </p:txBody>
        </p:sp>
        <p:sp>
          <p:nvSpPr>
            <p:cNvPr id="37" name="TextBox 37">
              <a:extLst>
                <a:ext uri="{FF2B5EF4-FFF2-40B4-BE49-F238E27FC236}">
                  <a16:creationId xmlns:a16="http://schemas.microsoft.com/office/drawing/2014/main" id="{AC298A8D-FB87-68F0-CCB8-BDADC4DE90E4}"/>
                </a:ext>
              </a:extLst>
            </p:cNvPr>
            <p:cNvSpPr txBox="1"/>
            <p:nvPr/>
          </p:nvSpPr>
          <p:spPr>
            <a:xfrm rot="3749828">
              <a:off x="1960280" y="3756485"/>
              <a:ext cx="1008500" cy="132922"/>
            </a:xfrm>
            <a:prstGeom prst="rect">
              <a:avLst/>
            </a:prstGeom>
          </p:spPr>
          <p:txBody>
            <a:bodyPr lIns="0" tIns="0" rIns="0" bIns="0" rtlCol="0" anchor="t">
              <a:spAutoFit/>
            </a:bodyPr>
            <a:lstStyle/>
            <a:p>
              <a:pPr algn="ctr">
                <a:lnSpc>
                  <a:spcPts val="1120"/>
                </a:lnSpc>
                <a:spcBef>
                  <a:spcPct val="0"/>
                </a:spcBef>
              </a:pPr>
              <a:r>
                <a:rPr lang="en-US" sz="800" b="1" dirty="0" err="1">
                  <a:solidFill>
                    <a:srgbClr val="000000"/>
                  </a:solidFill>
                  <a:latin typeface="Garet Ultra-Bold"/>
                  <a:ea typeface="Garet Ultra-Bold"/>
                  <a:cs typeface="Garet Ultra-Bold"/>
                  <a:sym typeface="Garet Ultra-Bold"/>
                </a:rPr>
                <a:t>Ffordd</a:t>
              </a:r>
              <a:r>
                <a:rPr lang="en-US" sz="800" b="1" dirty="0">
                  <a:solidFill>
                    <a:srgbClr val="000000"/>
                  </a:solidFill>
                  <a:latin typeface="Garet Ultra-Bold"/>
                  <a:ea typeface="Garet Ultra-Bold"/>
                  <a:cs typeface="Garet Ultra-Bold"/>
                  <a:sym typeface="Garet Ultra-Bold"/>
                </a:rPr>
                <a:t> Newydd</a:t>
              </a:r>
            </a:p>
          </p:txBody>
        </p:sp>
        <p:sp>
          <p:nvSpPr>
            <p:cNvPr id="38" name="TextBox 38">
              <a:extLst>
                <a:ext uri="{FF2B5EF4-FFF2-40B4-BE49-F238E27FC236}">
                  <a16:creationId xmlns:a16="http://schemas.microsoft.com/office/drawing/2014/main" id="{4ABCE00E-0BA7-90A9-733D-8522FC77F595}"/>
                </a:ext>
              </a:extLst>
            </p:cNvPr>
            <p:cNvSpPr txBox="1"/>
            <p:nvPr/>
          </p:nvSpPr>
          <p:spPr>
            <a:xfrm rot="4000261">
              <a:off x="657046" y="1486959"/>
              <a:ext cx="1104025" cy="132922"/>
            </a:xfrm>
            <a:prstGeom prst="rect">
              <a:avLst/>
            </a:prstGeom>
          </p:spPr>
          <p:txBody>
            <a:bodyPr lIns="0" tIns="0" rIns="0" bIns="0" rtlCol="0" anchor="t">
              <a:spAutoFit/>
            </a:bodyPr>
            <a:lstStyle/>
            <a:p>
              <a:pPr algn="ctr">
                <a:lnSpc>
                  <a:spcPts val="1120"/>
                </a:lnSpc>
                <a:spcBef>
                  <a:spcPct val="0"/>
                </a:spcBef>
              </a:pPr>
              <a:r>
                <a:rPr lang="en-US" sz="800" b="1" dirty="0" err="1">
                  <a:solidFill>
                    <a:srgbClr val="000000"/>
                  </a:solidFill>
                  <a:latin typeface="Garet Ultra-Bold"/>
                  <a:ea typeface="Garet Ultra-Bold"/>
                  <a:cs typeface="Garet Ultra-Bold"/>
                  <a:sym typeface="Garet Ultra-Bold"/>
                </a:rPr>
                <a:t>Ffordd</a:t>
              </a:r>
              <a:r>
                <a:rPr lang="en-US" sz="800" b="1" dirty="0">
                  <a:solidFill>
                    <a:srgbClr val="000000"/>
                  </a:solidFill>
                  <a:latin typeface="Garet Ultra-Bold"/>
                  <a:ea typeface="Garet Ultra-Bold"/>
                  <a:cs typeface="Garet Ultra-Bold"/>
                  <a:sym typeface="Garet Ultra-Bold"/>
                </a:rPr>
                <a:t> y </a:t>
              </a:r>
              <a:r>
                <a:rPr lang="en-US" sz="800" b="1" dirty="0" err="1">
                  <a:solidFill>
                    <a:srgbClr val="000000"/>
                  </a:solidFill>
                  <a:latin typeface="Garet Ultra-Bold"/>
                  <a:ea typeface="Garet Ultra-Bold"/>
                  <a:cs typeface="Garet Ultra-Bold"/>
                  <a:sym typeface="Garet Ultra-Bold"/>
                </a:rPr>
                <a:t>Gorsaf</a:t>
              </a:r>
              <a:endParaRPr lang="en-US" sz="800" b="1" dirty="0">
                <a:solidFill>
                  <a:srgbClr val="000000"/>
                </a:solidFill>
                <a:latin typeface="Garet Ultra-Bold"/>
                <a:ea typeface="Garet Ultra-Bold"/>
                <a:cs typeface="Garet Ultra-Bold"/>
                <a:sym typeface="Garet Ultra-Bold"/>
              </a:endParaRPr>
            </a:p>
          </p:txBody>
        </p:sp>
        <p:sp>
          <p:nvSpPr>
            <p:cNvPr id="43" name="TextBox 43">
              <a:extLst>
                <a:ext uri="{FF2B5EF4-FFF2-40B4-BE49-F238E27FC236}">
                  <a16:creationId xmlns:a16="http://schemas.microsoft.com/office/drawing/2014/main" id="{411CADAB-D350-CC30-736C-25E259F24A6E}"/>
                </a:ext>
              </a:extLst>
            </p:cNvPr>
            <p:cNvSpPr txBox="1"/>
            <p:nvPr/>
          </p:nvSpPr>
          <p:spPr>
            <a:xfrm rot="19220354">
              <a:off x="5168884" y="3994631"/>
              <a:ext cx="627759" cy="81433"/>
            </a:xfrm>
            <a:prstGeom prst="rect">
              <a:avLst/>
            </a:prstGeom>
          </p:spPr>
          <p:txBody>
            <a:bodyPr lIns="0" tIns="0" rIns="0" bIns="0" rtlCol="0" anchor="t">
              <a:spAutoFit/>
            </a:bodyPr>
            <a:lstStyle/>
            <a:p>
              <a:pPr algn="ctr">
                <a:lnSpc>
                  <a:spcPts val="637"/>
                </a:lnSpc>
                <a:spcBef>
                  <a:spcPct val="0"/>
                </a:spcBef>
              </a:pPr>
              <a:r>
                <a:rPr lang="en-US" sz="700" b="1">
                  <a:solidFill>
                    <a:srgbClr val="000000"/>
                  </a:solidFill>
                  <a:latin typeface="Garet Ultra-Bold"/>
                  <a:ea typeface="Garet Ultra-Bold"/>
                  <a:cs typeface="Garet Ultra-Bold"/>
                  <a:sym typeface="Garet Ultra-Bold"/>
                </a:rPr>
                <a:t>Maes y Dre</a:t>
              </a:r>
            </a:p>
          </p:txBody>
        </p:sp>
        <p:sp>
          <p:nvSpPr>
            <p:cNvPr id="44" name="TextBox 44">
              <a:extLst>
                <a:ext uri="{FF2B5EF4-FFF2-40B4-BE49-F238E27FC236}">
                  <a16:creationId xmlns:a16="http://schemas.microsoft.com/office/drawing/2014/main" id="{93CED795-D2AE-1B07-371D-18DB37FEA825}"/>
                </a:ext>
              </a:extLst>
            </p:cNvPr>
            <p:cNvSpPr txBox="1"/>
            <p:nvPr/>
          </p:nvSpPr>
          <p:spPr>
            <a:xfrm rot="18140746">
              <a:off x="6107281" y="4609876"/>
              <a:ext cx="573442" cy="81433"/>
            </a:xfrm>
            <a:prstGeom prst="rect">
              <a:avLst/>
            </a:prstGeom>
          </p:spPr>
          <p:txBody>
            <a:bodyPr lIns="0" tIns="0" rIns="0" bIns="0" rtlCol="0" anchor="t">
              <a:spAutoFit/>
            </a:bodyPr>
            <a:lstStyle/>
            <a:p>
              <a:pPr algn="ctr">
                <a:lnSpc>
                  <a:spcPts val="637"/>
                </a:lnSpc>
                <a:spcBef>
                  <a:spcPct val="0"/>
                </a:spcBef>
              </a:pPr>
              <a:r>
                <a:rPr lang="en-US" sz="700" b="1">
                  <a:solidFill>
                    <a:srgbClr val="000000"/>
                  </a:solidFill>
                  <a:latin typeface="Garet Ultra-Bold"/>
                  <a:ea typeface="Garet Ultra-Bold"/>
                  <a:cs typeface="Garet Ultra-Bold"/>
                  <a:sym typeface="Garet Ultra-Bold"/>
                </a:rPr>
                <a:t>Plas Peregrine</a:t>
              </a:r>
            </a:p>
          </p:txBody>
        </p:sp>
        <p:sp>
          <p:nvSpPr>
            <p:cNvPr id="46" name="TextBox 46">
              <a:extLst>
                <a:ext uri="{FF2B5EF4-FFF2-40B4-BE49-F238E27FC236}">
                  <a16:creationId xmlns:a16="http://schemas.microsoft.com/office/drawing/2014/main" id="{E4FEBC13-EDE9-E947-1D89-F52040A5151E}"/>
                </a:ext>
              </a:extLst>
            </p:cNvPr>
            <p:cNvSpPr txBox="1"/>
            <p:nvPr/>
          </p:nvSpPr>
          <p:spPr>
            <a:xfrm rot="1909646">
              <a:off x="4761528" y="4784883"/>
              <a:ext cx="627759" cy="84831"/>
            </a:xfrm>
            <a:prstGeom prst="rect">
              <a:avLst/>
            </a:prstGeom>
          </p:spPr>
          <p:txBody>
            <a:bodyPr lIns="0" tIns="0" rIns="0" bIns="0" rtlCol="0" anchor="t">
              <a:spAutoFit/>
            </a:bodyPr>
            <a:lstStyle/>
            <a:p>
              <a:pPr algn="ctr">
                <a:lnSpc>
                  <a:spcPts val="637"/>
                </a:lnSpc>
                <a:spcBef>
                  <a:spcPct val="0"/>
                </a:spcBef>
              </a:pPr>
              <a:r>
                <a:rPr lang="en-US" sz="800" b="1" err="1">
                  <a:solidFill>
                    <a:srgbClr val="000000"/>
                  </a:solidFill>
                  <a:latin typeface="Garet Ultra-Bold"/>
                  <a:ea typeface="Garet Ultra-Bold"/>
                  <a:cs typeface="Garet Ultra-Bold"/>
                  <a:sym typeface="Garet Ultra-Bold"/>
                </a:rPr>
                <a:t>Stryd</a:t>
              </a:r>
              <a:r>
                <a:rPr lang="en-US" sz="800" b="1">
                  <a:solidFill>
                    <a:srgbClr val="000000"/>
                  </a:solidFill>
                  <a:latin typeface="Garet Ultra-Bold"/>
                  <a:ea typeface="Garet Ultra-Bold"/>
                  <a:cs typeface="Garet Ultra-Bold"/>
                  <a:sym typeface="Garet Ultra-Bold"/>
                </a:rPr>
                <a:t> Fach</a:t>
              </a:r>
            </a:p>
          </p:txBody>
        </p:sp>
        <p:sp>
          <p:nvSpPr>
            <p:cNvPr id="48" name="TextBox 48">
              <a:extLst>
                <a:ext uri="{FF2B5EF4-FFF2-40B4-BE49-F238E27FC236}">
                  <a16:creationId xmlns:a16="http://schemas.microsoft.com/office/drawing/2014/main" id="{FB100194-641E-31B1-4E09-2378DB2EF3FA}"/>
                </a:ext>
              </a:extLst>
            </p:cNvPr>
            <p:cNvSpPr txBox="1"/>
            <p:nvPr/>
          </p:nvSpPr>
          <p:spPr>
            <a:xfrm rot="19693665">
              <a:off x="3885663" y="2059580"/>
              <a:ext cx="627530" cy="88166"/>
            </a:xfrm>
            <a:prstGeom prst="rect">
              <a:avLst/>
            </a:prstGeom>
          </p:spPr>
          <p:txBody>
            <a:bodyPr wrap="square" lIns="0" tIns="0" rIns="0" bIns="0" rtlCol="0" anchor="t">
              <a:spAutoFit/>
            </a:bodyPr>
            <a:lstStyle/>
            <a:p>
              <a:pPr algn="ctr">
                <a:lnSpc>
                  <a:spcPts val="637"/>
                </a:lnSpc>
                <a:spcBef>
                  <a:spcPct val="0"/>
                </a:spcBef>
              </a:pPr>
              <a:r>
                <a:rPr lang="en-US" sz="900" b="1" dirty="0" err="1">
                  <a:solidFill>
                    <a:srgbClr val="000000"/>
                  </a:solidFill>
                  <a:latin typeface="Garet Ultra-Bold"/>
                  <a:ea typeface="Garet Ultra-Bold"/>
                  <a:cs typeface="Garet Ultra-Bold"/>
                  <a:sym typeface="Garet Ultra-Bold"/>
                </a:rPr>
                <a:t>Stryd</a:t>
              </a:r>
              <a:r>
                <a:rPr lang="en-US" sz="900" b="1" dirty="0">
                  <a:solidFill>
                    <a:srgbClr val="000000"/>
                  </a:solidFill>
                  <a:latin typeface="Garet Ultra-Bold"/>
                  <a:ea typeface="Garet Ultra-Bold"/>
                  <a:cs typeface="Garet Ultra-Bold"/>
                  <a:sym typeface="Garet Ultra-Bold"/>
                </a:rPr>
                <a:t> Ysgol</a:t>
              </a:r>
            </a:p>
          </p:txBody>
        </p:sp>
        <p:sp>
          <p:nvSpPr>
            <p:cNvPr id="49" name="TextBox 49">
              <a:extLst>
                <a:ext uri="{FF2B5EF4-FFF2-40B4-BE49-F238E27FC236}">
                  <a16:creationId xmlns:a16="http://schemas.microsoft.com/office/drawing/2014/main" id="{CB02BA79-6C37-EA2B-0DE8-B333B34A48C5}"/>
                </a:ext>
              </a:extLst>
            </p:cNvPr>
            <p:cNvSpPr txBox="1"/>
            <p:nvPr/>
          </p:nvSpPr>
          <p:spPr>
            <a:xfrm rot="19612148">
              <a:off x="4436080" y="2455655"/>
              <a:ext cx="669007" cy="132922"/>
            </a:xfrm>
            <a:prstGeom prst="rect">
              <a:avLst/>
            </a:prstGeom>
          </p:spPr>
          <p:txBody>
            <a:bodyPr lIns="0" tIns="0" rIns="0" bIns="0" rtlCol="0" anchor="t">
              <a:spAutoFit/>
            </a:bodyPr>
            <a:lstStyle/>
            <a:p>
              <a:pPr algn="ctr">
                <a:lnSpc>
                  <a:spcPts val="1120"/>
                </a:lnSpc>
                <a:spcBef>
                  <a:spcPct val="0"/>
                </a:spcBef>
              </a:pPr>
              <a:r>
                <a:rPr lang="en-US" sz="800" b="1" dirty="0" err="1">
                  <a:solidFill>
                    <a:srgbClr val="000000"/>
                  </a:solidFill>
                  <a:latin typeface="Garet Ultra-Bold"/>
                  <a:ea typeface="Garet Ultra-Bold"/>
                  <a:cs typeface="Garet Ultra-Bold"/>
                  <a:sym typeface="Garet Ultra-Bold"/>
                </a:rPr>
                <a:t>Stryd</a:t>
              </a:r>
              <a:r>
                <a:rPr lang="en-US" sz="800" b="1" dirty="0">
                  <a:solidFill>
                    <a:srgbClr val="000000"/>
                  </a:solidFill>
                  <a:latin typeface="Garet Ultra-Bold"/>
                  <a:ea typeface="Garet Ultra-Bold"/>
                  <a:cs typeface="Garet Ultra-Bold"/>
                  <a:sym typeface="Garet Ultra-Bold"/>
                </a:rPr>
                <a:t> y </a:t>
              </a:r>
              <a:r>
                <a:rPr lang="en-US" sz="800" b="1" dirty="0" err="1">
                  <a:solidFill>
                    <a:srgbClr val="000000"/>
                  </a:solidFill>
                  <a:latin typeface="Garet Ultra-Bold"/>
                  <a:ea typeface="Garet Ultra-Bold"/>
                  <a:cs typeface="Garet Ultra-Bold"/>
                  <a:sym typeface="Garet Ultra-Bold"/>
                </a:rPr>
                <a:t>Eglwys</a:t>
              </a:r>
              <a:endParaRPr lang="en-US" sz="800" b="1" dirty="0">
                <a:solidFill>
                  <a:srgbClr val="000000"/>
                </a:solidFill>
                <a:latin typeface="Garet Ultra-Bold"/>
                <a:ea typeface="Garet Ultra-Bold"/>
                <a:cs typeface="Garet Ultra-Bold"/>
                <a:sym typeface="Garet Ultra-Bold"/>
              </a:endParaRPr>
            </a:p>
          </p:txBody>
        </p:sp>
        <p:sp>
          <p:nvSpPr>
            <p:cNvPr id="61" name="TextBox 44">
              <a:extLst>
                <a:ext uri="{FF2B5EF4-FFF2-40B4-BE49-F238E27FC236}">
                  <a16:creationId xmlns:a16="http://schemas.microsoft.com/office/drawing/2014/main" id="{E80D5157-55D2-E0C6-E6AC-480ED2959933}"/>
                </a:ext>
              </a:extLst>
            </p:cNvPr>
            <p:cNvSpPr txBox="1"/>
            <p:nvPr/>
          </p:nvSpPr>
          <p:spPr>
            <a:xfrm rot="19491562">
              <a:off x="5890896" y="1516022"/>
              <a:ext cx="573442" cy="81433"/>
            </a:xfrm>
            <a:prstGeom prst="rect">
              <a:avLst/>
            </a:prstGeom>
          </p:spPr>
          <p:txBody>
            <a:bodyPr lIns="0" tIns="0" rIns="0" bIns="0" rtlCol="0" anchor="t">
              <a:spAutoFit/>
            </a:bodyPr>
            <a:lstStyle/>
            <a:p>
              <a:pPr algn="ctr">
                <a:lnSpc>
                  <a:spcPts val="637"/>
                </a:lnSpc>
                <a:spcBef>
                  <a:spcPct val="0"/>
                </a:spcBef>
              </a:pPr>
              <a:r>
                <a:rPr lang="en-US" sz="700" b="1" dirty="0" err="1">
                  <a:solidFill>
                    <a:srgbClr val="000000"/>
                  </a:solidFill>
                  <a:latin typeface="Garet Ultra-Bold"/>
                  <a:ea typeface="Garet Ultra-Bold"/>
                  <a:cs typeface="Garet Ultra-Bold"/>
                  <a:sym typeface="Garet Ultra-Bold"/>
                </a:rPr>
                <a:t>Ffordd</a:t>
              </a:r>
              <a:r>
                <a:rPr lang="en-US" sz="700" b="1" dirty="0">
                  <a:solidFill>
                    <a:srgbClr val="000000"/>
                  </a:solidFill>
                  <a:latin typeface="Garet Ultra-Bold"/>
                  <a:ea typeface="Garet Ultra-Bold"/>
                  <a:cs typeface="Garet Ultra-Bold"/>
                  <a:sym typeface="Garet Ultra-Bold"/>
                </a:rPr>
                <a:t> Ramsey</a:t>
              </a:r>
            </a:p>
          </p:txBody>
        </p:sp>
      </p:grpSp>
      <p:sp>
        <p:nvSpPr>
          <p:cNvPr id="12" name="TextBox 11">
            <a:extLst>
              <a:ext uri="{FF2B5EF4-FFF2-40B4-BE49-F238E27FC236}">
                <a16:creationId xmlns:a16="http://schemas.microsoft.com/office/drawing/2014/main" id="{F5FE707B-A3DE-F9D1-B60B-A13A55F25754}"/>
              </a:ext>
            </a:extLst>
          </p:cNvPr>
          <p:cNvSpPr txBox="1"/>
          <p:nvPr/>
        </p:nvSpPr>
        <p:spPr>
          <a:xfrm>
            <a:off x="2383735" y="0"/>
            <a:ext cx="4221282" cy="369332"/>
          </a:xfrm>
          <a:prstGeom prst="rect">
            <a:avLst/>
          </a:prstGeom>
          <a:noFill/>
        </p:spPr>
        <p:txBody>
          <a:bodyPr wrap="square" rtlCol="0">
            <a:spAutoFit/>
          </a:bodyPr>
          <a:lstStyle/>
          <a:p>
            <a:pPr algn="ctr"/>
            <a:r>
              <a:rPr lang="en-US" u="sng" dirty="0">
                <a:latin typeface="Comic Sans MS" panose="030F0902030302020204" pitchFamily="66" charset="0"/>
              </a:rPr>
              <a:t>Map </a:t>
            </a:r>
            <a:r>
              <a:rPr lang="en-US" u="sng" dirty="0" err="1">
                <a:latin typeface="Comic Sans MS" panose="030F0902030302020204" pitchFamily="66" charset="0"/>
              </a:rPr>
              <a:t>o’r</a:t>
            </a:r>
            <a:r>
              <a:rPr lang="en-US" u="sng" dirty="0">
                <a:latin typeface="Comic Sans MS" panose="030F0902030302020204" pitchFamily="66" charset="0"/>
              </a:rPr>
              <a:t> </a:t>
            </a:r>
            <a:r>
              <a:rPr lang="en-US" u="sng" dirty="0" err="1">
                <a:latin typeface="Comic Sans MS" panose="030F0902030302020204" pitchFamily="66" charset="0"/>
              </a:rPr>
              <a:t>Dref</a:t>
            </a:r>
            <a:r>
              <a:rPr lang="en-US" u="sng" dirty="0">
                <a:latin typeface="Comic Sans MS" panose="030F0902030302020204" pitchFamily="66" charset="0"/>
              </a:rPr>
              <a:t>- </a:t>
            </a:r>
            <a:r>
              <a:rPr lang="en-US" u="sng" dirty="0" err="1">
                <a:latin typeface="Comic Sans MS" panose="030F0902030302020204" pitchFamily="66" charset="0"/>
              </a:rPr>
              <a:t>Taflen</a:t>
            </a:r>
            <a:r>
              <a:rPr lang="en-US" u="sng" dirty="0">
                <a:latin typeface="Comic Sans MS" panose="030F0902030302020204" pitchFamily="66" charset="0"/>
              </a:rPr>
              <a:t> Waith Plant</a:t>
            </a:r>
          </a:p>
        </p:txBody>
      </p:sp>
      <p:sp>
        <p:nvSpPr>
          <p:cNvPr id="14" name="TextBox 13">
            <a:extLst>
              <a:ext uri="{FF2B5EF4-FFF2-40B4-BE49-F238E27FC236}">
                <a16:creationId xmlns:a16="http://schemas.microsoft.com/office/drawing/2014/main" id="{56E17D5A-E116-9F9C-7A97-9DF24FB2814A}"/>
              </a:ext>
            </a:extLst>
          </p:cNvPr>
          <p:cNvSpPr txBox="1"/>
          <p:nvPr/>
        </p:nvSpPr>
        <p:spPr>
          <a:xfrm>
            <a:off x="1281330" y="411960"/>
            <a:ext cx="7519770" cy="369332"/>
          </a:xfrm>
          <a:prstGeom prst="rect">
            <a:avLst/>
          </a:prstGeom>
          <a:noFill/>
        </p:spPr>
        <p:txBody>
          <a:bodyPr wrap="square">
            <a:spAutoFit/>
          </a:bodyPr>
          <a:lstStyle/>
          <a:p>
            <a:r>
              <a:rPr lang="cy-GB" sz="1800" dirty="0">
                <a:latin typeface="Comic Sans MS" panose="030F0902030302020204" pitchFamily="66" charset="0"/>
              </a:rPr>
              <a:t>Gwrandewch yn ofalus. </a:t>
            </a:r>
            <a:r>
              <a:rPr lang="cy-GB" dirty="0">
                <a:latin typeface="Comic Sans MS" panose="030F0902030302020204" pitchFamily="66" charset="0"/>
              </a:rPr>
              <a:t>R</a:t>
            </a:r>
            <a:r>
              <a:rPr lang="cy-GB" sz="1800" dirty="0">
                <a:latin typeface="Comic Sans MS" panose="030F0902030302020204" pitchFamily="66" charset="0"/>
              </a:rPr>
              <a:t>howch groes ble mae’r lle ar y map. </a:t>
            </a:r>
            <a:endParaRPr lang="en-US" dirty="0"/>
          </a:p>
        </p:txBody>
      </p:sp>
    </p:spTree>
    <p:extLst>
      <p:ext uri="{BB962C8B-B14F-4D97-AF65-F5344CB8AC3E}">
        <p14:creationId xmlns:p14="http://schemas.microsoft.com/office/powerpoint/2010/main" val="20506743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C58D4D-036C-9207-94AC-C3CCE1E16A68}"/>
            </a:ext>
          </a:extLst>
        </p:cNvPr>
        <p:cNvGrpSpPr/>
        <p:nvPr/>
      </p:nvGrpSpPr>
      <p:grpSpPr>
        <a:xfrm>
          <a:off x="0" y="0"/>
          <a:ext cx="0" cy="0"/>
          <a:chOff x="0" y="0"/>
          <a:chExt cx="0" cy="0"/>
        </a:xfrm>
      </p:grpSpPr>
      <p:grpSp>
        <p:nvGrpSpPr>
          <p:cNvPr id="2" name="Group 1">
            <a:extLst>
              <a:ext uri="{FF2B5EF4-FFF2-40B4-BE49-F238E27FC236}">
                <a16:creationId xmlns:a16="http://schemas.microsoft.com/office/drawing/2014/main" id="{66166F4D-7CD9-F094-5634-75ED38246827}"/>
              </a:ext>
            </a:extLst>
          </p:cNvPr>
          <p:cNvGrpSpPr/>
          <p:nvPr/>
        </p:nvGrpSpPr>
        <p:grpSpPr>
          <a:xfrm>
            <a:off x="-587" y="68033"/>
            <a:ext cx="9143999" cy="6858000"/>
            <a:chOff x="-1" y="281354"/>
            <a:chExt cx="8927999" cy="5218236"/>
          </a:xfrm>
        </p:grpSpPr>
        <p:sp>
          <p:nvSpPr>
            <p:cNvPr id="6" name="Freeform 2">
              <a:extLst>
                <a:ext uri="{FF2B5EF4-FFF2-40B4-BE49-F238E27FC236}">
                  <a16:creationId xmlns:a16="http://schemas.microsoft.com/office/drawing/2014/main" id="{19FA5B4E-2FB5-78F6-34A0-B625B7BC5106}"/>
                </a:ext>
              </a:extLst>
            </p:cNvPr>
            <p:cNvSpPr/>
            <p:nvPr/>
          </p:nvSpPr>
          <p:spPr>
            <a:xfrm>
              <a:off x="-1" y="281354"/>
              <a:ext cx="8927999" cy="5218236"/>
            </a:xfrm>
            <a:custGeom>
              <a:avLst/>
              <a:gdLst/>
              <a:ahLst/>
              <a:cxnLst/>
              <a:rect l="l" t="t" r="r" b="b"/>
              <a:pathLst>
                <a:path w="12462225" h="10287000">
                  <a:moveTo>
                    <a:pt x="0" y="0"/>
                  </a:moveTo>
                  <a:lnTo>
                    <a:pt x="12462225" y="0"/>
                  </a:lnTo>
                  <a:lnTo>
                    <a:pt x="12462225" y="10287000"/>
                  </a:lnTo>
                  <a:lnTo>
                    <a:pt x="0" y="10287000"/>
                  </a:lnTo>
                  <a:lnTo>
                    <a:pt x="0" y="0"/>
                  </a:lnTo>
                  <a:close/>
                </a:path>
              </a:pathLst>
            </a:custGeom>
            <a:blipFill>
              <a:blip r:embed="rId2">
                <a:alphaModFix amt="5000"/>
                <a:extLst>
                  <a:ext uri="{96DAC541-7B7A-43D3-8B79-37D633B846F1}">
                    <asvg:svgBlip xmlns:asvg="http://schemas.microsoft.com/office/drawing/2016/SVG/main" r:embed="rId3"/>
                  </a:ext>
                </a:extLst>
              </a:blip>
              <a:stretch>
                <a:fillRect b="-26032"/>
              </a:stretch>
            </a:blipFill>
          </p:spPr>
          <p:txBody>
            <a:bodyPr/>
            <a:lstStyle/>
            <a:p>
              <a:endParaRPr lang="en-US" sz="900" dirty="0"/>
            </a:p>
          </p:txBody>
        </p:sp>
        <p:sp>
          <p:nvSpPr>
            <p:cNvPr id="7" name="Freeform 3">
              <a:extLst>
                <a:ext uri="{FF2B5EF4-FFF2-40B4-BE49-F238E27FC236}">
                  <a16:creationId xmlns:a16="http://schemas.microsoft.com/office/drawing/2014/main" id="{03D5CA41-7DD6-C2EE-721A-742FA088A4F2}"/>
                </a:ext>
              </a:extLst>
            </p:cNvPr>
            <p:cNvSpPr/>
            <p:nvPr/>
          </p:nvSpPr>
          <p:spPr>
            <a:xfrm>
              <a:off x="4095761" y="1042511"/>
              <a:ext cx="422976" cy="657665"/>
            </a:xfrm>
            <a:custGeom>
              <a:avLst/>
              <a:gdLst/>
              <a:ahLst/>
              <a:cxnLst/>
              <a:rect l="l" t="t" r="r" b="b"/>
              <a:pathLst>
                <a:path w="604361" h="1028699">
                  <a:moveTo>
                    <a:pt x="0" y="0"/>
                  </a:moveTo>
                  <a:lnTo>
                    <a:pt x="604361" y="0"/>
                  </a:lnTo>
                  <a:lnTo>
                    <a:pt x="604361" y="1028699"/>
                  </a:lnTo>
                  <a:lnTo>
                    <a:pt x="0" y="1028699"/>
                  </a:lnTo>
                  <a:lnTo>
                    <a:pt x="0" y="0"/>
                  </a:lnTo>
                  <a:close/>
                </a:path>
              </a:pathLst>
            </a:custGeom>
            <a:blipFill>
              <a:blip r:embed="rId4">
                <a:alphaModFix amt="11000"/>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9" name="Freeform 5">
              <a:extLst>
                <a:ext uri="{FF2B5EF4-FFF2-40B4-BE49-F238E27FC236}">
                  <a16:creationId xmlns:a16="http://schemas.microsoft.com/office/drawing/2014/main" id="{91D54FF5-E2EE-EBE2-FA26-901453A9F013}"/>
                </a:ext>
              </a:extLst>
            </p:cNvPr>
            <p:cNvSpPr/>
            <p:nvPr/>
          </p:nvSpPr>
          <p:spPr>
            <a:xfrm>
              <a:off x="5806577" y="841272"/>
              <a:ext cx="422976" cy="657665"/>
            </a:xfrm>
            <a:custGeom>
              <a:avLst/>
              <a:gdLst/>
              <a:ahLst/>
              <a:cxnLst/>
              <a:rect l="l" t="t" r="r" b="b"/>
              <a:pathLst>
                <a:path w="604361" h="1028699">
                  <a:moveTo>
                    <a:pt x="0" y="0"/>
                  </a:moveTo>
                  <a:lnTo>
                    <a:pt x="604361" y="0"/>
                  </a:lnTo>
                  <a:lnTo>
                    <a:pt x="604361" y="1028699"/>
                  </a:lnTo>
                  <a:lnTo>
                    <a:pt x="0" y="1028699"/>
                  </a:lnTo>
                  <a:lnTo>
                    <a:pt x="0" y="0"/>
                  </a:lnTo>
                  <a:close/>
                </a:path>
              </a:pathLst>
            </a:custGeom>
            <a:blipFill>
              <a:blip r:embed="rId4">
                <a:alphaModFix amt="11000"/>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21" name="Freeform 6">
              <a:extLst>
                <a:ext uri="{FF2B5EF4-FFF2-40B4-BE49-F238E27FC236}">
                  <a16:creationId xmlns:a16="http://schemas.microsoft.com/office/drawing/2014/main" id="{D991E974-EF0F-9322-C955-88BDAF3B26CC}"/>
                </a:ext>
              </a:extLst>
            </p:cNvPr>
            <p:cNvSpPr/>
            <p:nvPr/>
          </p:nvSpPr>
          <p:spPr>
            <a:xfrm>
              <a:off x="4674185" y="610186"/>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4">
                <a:alphaModFix amt="11000"/>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25" name="Freeform 7">
              <a:extLst>
                <a:ext uri="{FF2B5EF4-FFF2-40B4-BE49-F238E27FC236}">
                  <a16:creationId xmlns:a16="http://schemas.microsoft.com/office/drawing/2014/main" id="{69EEC808-4047-A660-5A9C-DE3BEBCF6D34}"/>
                </a:ext>
              </a:extLst>
            </p:cNvPr>
            <p:cNvSpPr/>
            <p:nvPr/>
          </p:nvSpPr>
          <p:spPr>
            <a:xfrm>
              <a:off x="4652431" y="3431363"/>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4">
                <a:alphaModFix amt="11000"/>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26" name="Freeform 8">
              <a:extLst>
                <a:ext uri="{FF2B5EF4-FFF2-40B4-BE49-F238E27FC236}">
                  <a16:creationId xmlns:a16="http://schemas.microsoft.com/office/drawing/2014/main" id="{76A69711-A1AC-226E-783E-0566C0C8A38A}"/>
                </a:ext>
              </a:extLst>
            </p:cNvPr>
            <p:cNvSpPr/>
            <p:nvPr/>
          </p:nvSpPr>
          <p:spPr>
            <a:xfrm>
              <a:off x="4540421" y="1596683"/>
              <a:ext cx="422976" cy="657665"/>
            </a:xfrm>
            <a:custGeom>
              <a:avLst/>
              <a:gdLst/>
              <a:ahLst/>
              <a:cxnLst/>
              <a:rect l="l" t="t" r="r" b="b"/>
              <a:pathLst>
                <a:path w="604361" h="1028699">
                  <a:moveTo>
                    <a:pt x="0" y="0"/>
                  </a:moveTo>
                  <a:lnTo>
                    <a:pt x="604361" y="0"/>
                  </a:lnTo>
                  <a:lnTo>
                    <a:pt x="604361" y="1028700"/>
                  </a:lnTo>
                  <a:lnTo>
                    <a:pt x="0" y="1028700"/>
                  </a:lnTo>
                  <a:lnTo>
                    <a:pt x="0" y="0"/>
                  </a:lnTo>
                  <a:close/>
                </a:path>
              </a:pathLst>
            </a:custGeom>
            <a:blipFill>
              <a:blip r:embed="rId4">
                <a:alphaModFix amt="11000"/>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35" name="Freeform 9">
              <a:extLst>
                <a:ext uri="{FF2B5EF4-FFF2-40B4-BE49-F238E27FC236}">
                  <a16:creationId xmlns:a16="http://schemas.microsoft.com/office/drawing/2014/main" id="{E84A4929-5089-A81C-0AEA-50B5ED1345E1}"/>
                </a:ext>
              </a:extLst>
            </p:cNvPr>
            <p:cNvSpPr/>
            <p:nvPr/>
          </p:nvSpPr>
          <p:spPr>
            <a:xfrm>
              <a:off x="5261049" y="289857"/>
              <a:ext cx="422976" cy="657665"/>
            </a:xfrm>
            <a:custGeom>
              <a:avLst/>
              <a:gdLst/>
              <a:ahLst/>
              <a:cxnLst/>
              <a:rect l="l" t="t" r="r" b="b"/>
              <a:pathLst>
                <a:path w="604361" h="1028699">
                  <a:moveTo>
                    <a:pt x="0" y="0"/>
                  </a:moveTo>
                  <a:lnTo>
                    <a:pt x="604360" y="0"/>
                  </a:lnTo>
                  <a:lnTo>
                    <a:pt x="604360" y="1028700"/>
                  </a:lnTo>
                  <a:lnTo>
                    <a:pt x="0" y="1028700"/>
                  </a:lnTo>
                  <a:lnTo>
                    <a:pt x="0" y="0"/>
                  </a:lnTo>
                  <a:close/>
                </a:path>
              </a:pathLst>
            </a:custGeom>
            <a:blipFill>
              <a:blip r:embed="rId4">
                <a:alphaModFix amt="11000"/>
                <a:extLst>
                  <a:ext uri="{96DAC541-7B7A-43D3-8B79-37D633B846F1}">
                    <asvg:svgBlip xmlns:asvg="http://schemas.microsoft.com/office/drawing/2016/SVG/main" r:embed="rId5"/>
                  </a:ext>
                </a:extLst>
              </a:blip>
              <a:stretch>
                <a:fillRect/>
              </a:stretch>
            </a:blipFill>
          </p:spPr>
          <p:txBody>
            <a:bodyPr/>
            <a:lstStyle/>
            <a:p>
              <a:endParaRPr lang="en-US" sz="900"/>
            </a:p>
          </p:txBody>
        </p:sp>
        <p:sp>
          <p:nvSpPr>
            <p:cNvPr id="37" name="TextBox 20">
              <a:extLst>
                <a:ext uri="{FF2B5EF4-FFF2-40B4-BE49-F238E27FC236}">
                  <a16:creationId xmlns:a16="http://schemas.microsoft.com/office/drawing/2014/main" id="{4573773C-237F-105D-3F00-F62EE8F55464}"/>
                </a:ext>
              </a:extLst>
            </p:cNvPr>
            <p:cNvSpPr txBox="1"/>
            <p:nvPr/>
          </p:nvSpPr>
          <p:spPr>
            <a:xfrm>
              <a:off x="1334138" y="580229"/>
              <a:ext cx="319105" cy="155343"/>
            </a:xfrm>
            <a:prstGeom prst="rect">
              <a:avLst/>
            </a:prstGeom>
          </p:spPr>
          <p:txBody>
            <a:bodyPr lIns="0" tIns="0" rIns="0" bIns="0" rtlCol="0" anchor="t">
              <a:spAutoFit/>
            </a:bodyPr>
            <a:lstStyle/>
            <a:p>
              <a:pPr algn="ctr">
                <a:lnSpc>
                  <a:spcPts val="1680"/>
                </a:lnSpc>
                <a:spcBef>
                  <a:spcPct val="0"/>
                </a:spcBef>
              </a:pPr>
              <a:endParaRPr lang="en-US" sz="1200" b="1" dirty="0">
                <a:solidFill>
                  <a:srgbClr val="000000"/>
                </a:solidFill>
                <a:latin typeface="Garet Ultra-Bold"/>
                <a:ea typeface="Garet Ultra-Bold"/>
                <a:cs typeface="Garet Ultra-Bold"/>
                <a:sym typeface="Garet Ultra-Bold"/>
              </a:endParaRPr>
            </a:p>
          </p:txBody>
        </p:sp>
      </p:grpSp>
      <p:grpSp>
        <p:nvGrpSpPr>
          <p:cNvPr id="3" name="Group 13">
            <a:extLst>
              <a:ext uri="{FF2B5EF4-FFF2-40B4-BE49-F238E27FC236}">
                <a16:creationId xmlns:a16="http://schemas.microsoft.com/office/drawing/2014/main" id="{50230673-148E-1F7E-273E-CEBE9FF69E6A}"/>
              </a:ext>
            </a:extLst>
          </p:cNvPr>
          <p:cNvGrpSpPr/>
          <p:nvPr/>
        </p:nvGrpSpPr>
        <p:grpSpPr>
          <a:xfrm rot="-5400000">
            <a:off x="6429483" y="797454"/>
            <a:ext cx="2157559" cy="2423332"/>
            <a:chOff x="0" y="0"/>
            <a:chExt cx="362023" cy="915239"/>
          </a:xfrm>
        </p:grpSpPr>
        <p:sp>
          <p:nvSpPr>
            <p:cNvPr id="4" name="Freeform 14">
              <a:extLst>
                <a:ext uri="{FF2B5EF4-FFF2-40B4-BE49-F238E27FC236}">
                  <a16:creationId xmlns:a16="http://schemas.microsoft.com/office/drawing/2014/main" id="{26B406AF-351C-FFC2-20F4-276F5A1DFC18}"/>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5" name="TextBox 15">
              <a:extLst>
                <a:ext uri="{FF2B5EF4-FFF2-40B4-BE49-F238E27FC236}">
                  <a16:creationId xmlns:a16="http://schemas.microsoft.com/office/drawing/2014/main" id="{6820E667-886B-480F-1775-38495EA80C68}"/>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3" name="Group 13">
            <a:extLst>
              <a:ext uri="{FF2B5EF4-FFF2-40B4-BE49-F238E27FC236}">
                <a16:creationId xmlns:a16="http://schemas.microsoft.com/office/drawing/2014/main" id="{566FD133-4D13-AAB7-C533-CE58AF0CE457}"/>
              </a:ext>
            </a:extLst>
          </p:cNvPr>
          <p:cNvGrpSpPr/>
          <p:nvPr/>
        </p:nvGrpSpPr>
        <p:grpSpPr>
          <a:xfrm rot="-5400000">
            <a:off x="2344902" y="860798"/>
            <a:ext cx="2113338" cy="2340864"/>
            <a:chOff x="0" y="0"/>
            <a:chExt cx="362023" cy="915239"/>
          </a:xfrm>
        </p:grpSpPr>
        <p:sp>
          <p:nvSpPr>
            <p:cNvPr id="14" name="Freeform 14">
              <a:extLst>
                <a:ext uri="{FF2B5EF4-FFF2-40B4-BE49-F238E27FC236}">
                  <a16:creationId xmlns:a16="http://schemas.microsoft.com/office/drawing/2014/main" id="{BD7C4A94-CAE1-D18F-8586-C1BCE8DCEE92}"/>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5" name="TextBox 15">
              <a:extLst>
                <a:ext uri="{FF2B5EF4-FFF2-40B4-BE49-F238E27FC236}">
                  <a16:creationId xmlns:a16="http://schemas.microsoft.com/office/drawing/2014/main" id="{D6995AB5-E5B1-A41F-F7A6-D4F6158DBAFE}"/>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6" name="Group 16">
            <a:extLst>
              <a:ext uri="{FF2B5EF4-FFF2-40B4-BE49-F238E27FC236}">
                <a16:creationId xmlns:a16="http://schemas.microsoft.com/office/drawing/2014/main" id="{7188F672-E4DA-786B-400F-053D17074D10}"/>
              </a:ext>
            </a:extLst>
          </p:cNvPr>
          <p:cNvGrpSpPr/>
          <p:nvPr/>
        </p:nvGrpSpPr>
        <p:grpSpPr>
          <a:xfrm rot="-5400000">
            <a:off x="4180570" y="-2610890"/>
            <a:ext cx="542309" cy="6192169"/>
            <a:chOff x="0" y="0"/>
            <a:chExt cx="80156" cy="915239"/>
          </a:xfrm>
        </p:grpSpPr>
        <p:sp>
          <p:nvSpPr>
            <p:cNvPr id="17" name="Freeform 17">
              <a:extLst>
                <a:ext uri="{FF2B5EF4-FFF2-40B4-BE49-F238E27FC236}">
                  <a16:creationId xmlns:a16="http://schemas.microsoft.com/office/drawing/2014/main" id="{4E29F14F-20AE-4390-447F-5A057828D5B2}"/>
                </a:ext>
              </a:extLst>
            </p:cNvPr>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a:extLst>
                <a:ext uri="{FF2B5EF4-FFF2-40B4-BE49-F238E27FC236}">
                  <a16:creationId xmlns:a16="http://schemas.microsoft.com/office/drawing/2014/main" id="{EEAB7C12-E87A-D0EB-7011-C7262B9A8E54}"/>
                </a:ext>
              </a:extLst>
            </p:cNvPr>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a:extLst>
              <a:ext uri="{FF2B5EF4-FFF2-40B4-BE49-F238E27FC236}">
                <a16:creationId xmlns:a16="http://schemas.microsoft.com/office/drawing/2014/main" id="{FF04F759-9613-EF03-BFAA-93566ED17A9C}"/>
              </a:ext>
            </a:extLst>
          </p:cNvPr>
          <p:cNvSpPr txBox="1"/>
          <p:nvPr/>
        </p:nvSpPr>
        <p:spPr>
          <a:xfrm>
            <a:off x="1355640" y="277229"/>
            <a:ext cx="6192169" cy="374783"/>
          </a:xfrm>
          <a:prstGeom prst="rect">
            <a:avLst/>
          </a:prstGeom>
        </p:spPr>
        <p:txBody>
          <a:bodyPr lIns="0" tIns="0" rIns="0" bIns="0" rtlCol="0" anchor="t">
            <a:spAutoFit/>
          </a:bodyPr>
          <a:lstStyle/>
          <a:p>
            <a:pPr algn="ctr">
              <a:lnSpc>
                <a:spcPts val="3112"/>
              </a:lnSpc>
              <a:spcBef>
                <a:spcPct val="0"/>
              </a:spcBef>
            </a:pPr>
            <a:r>
              <a:rPr lang="en-US" sz="2222" dirty="0">
                <a:solidFill>
                  <a:srgbClr val="000000"/>
                </a:solidFill>
                <a:latin typeface="Comic Sans MS" panose="030F0902030302020204" pitchFamily="66" charset="0"/>
                <a:ea typeface="League Spartan"/>
                <a:cs typeface="League Spartan"/>
                <a:sym typeface="League Spartan"/>
              </a:rPr>
              <a:t>Mat Iaith- Ble </a:t>
            </a:r>
            <a:r>
              <a:rPr lang="en-US" sz="2222" dirty="0" err="1">
                <a:solidFill>
                  <a:srgbClr val="000000"/>
                </a:solidFill>
                <a:latin typeface="Comic Sans MS" panose="030F0902030302020204" pitchFamily="66" charset="0"/>
                <a:ea typeface="League Spartan"/>
                <a:cs typeface="League Spartan"/>
                <a:sym typeface="League Spartan"/>
              </a:rPr>
              <a:t>mae’r</a:t>
            </a:r>
            <a:r>
              <a:rPr lang="en-US" sz="2222" dirty="0">
                <a:solidFill>
                  <a:srgbClr val="000000"/>
                </a:solidFill>
                <a:latin typeface="Comic Sans MS" panose="030F0902030302020204" pitchFamily="66" charset="0"/>
                <a:ea typeface="League Spartan"/>
                <a:cs typeface="League Spartan"/>
                <a:sym typeface="League Spartan"/>
              </a:rPr>
              <a:t> </a:t>
            </a:r>
            <a:r>
              <a:rPr lang="en-US" sz="2222" dirty="0" err="1">
                <a:solidFill>
                  <a:srgbClr val="000000"/>
                </a:solidFill>
                <a:latin typeface="Comic Sans MS" panose="030F0902030302020204" pitchFamily="66" charset="0"/>
                <a:ea typeface="League Spartan"/>
                <a:cs typeface="League Spartan"/>
                <a:sym typeface="League Spartan"/>
              </a:rPr>
              <a:t>caffi</a:t>
            </a:r>
            <a:r>
              <a:rPr lang="en-US" sz="2222" dirty="0">
                <a:solidFill>
                  <a:srgbClr val="000000"/>
                </a:solidFill>
                <a:latin typeface="Comic Sans MS" panose="030F0902030302020204" pitchFamily="66" charset="0"/>
                <a:ea typeface="League Spartan"/>
                <a:cs typeface="League Spartan"/>
                <a:sym typeface="League Spartan"/>
              </a:rPr>
              <a:t>?</a:t>
            </a:r>
          </a:p>
        </p:txBody>
      </p:sp>
      <p:grpSp>
        <p:nvGrpSpPr>
          <p:cNvPr id="20" name="Group 10">
            <a:extLst>
              <a:ext uri="{FF2B5EF4-FFF2-40B4-BE49-F238E27FC236}">
                <a16:creationId xmlns:a16="http://schemas.microsoft.com/office/drawing/2014/main" id="{31325A49-9564-653E-26D8-CE3E39AAA4D0}"/>
              </a:ext>
            </a:extLst>
          </p:cNvPr>
          <p:cNvGrpSpPr/>
          <p:nvPr/>
        </p:nvGrpSpPr>
        <p:grpSpPr>
          <a:xfrm rot="-5400000">
            <a:off x="4340020" y="1240009"/>
            <a:ext cx="2139276" cy="1519942"/>
            <a:chOff x="0" y="0"/>
            <a:chExt cx="362023" cy="915239"/>
          </a:xfrm>
        </p:grpSpPr>
        <p:sp>
          <p:nvSpPr>
            <p:cNvPr id="22" name="Freeform 11">
              <a:extLst>
                <a:ext uri="{FF2B5EF4-FFF2-40B4-BE49-F238E27FC236}">
                  <a16:creationId xmlns:a16="http://schemas.microsoft.com/office/drawing/2014/main" id="{B6887729-15C8-0762-3E5D-DE523D6743E1}"/>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24" name="TextBox 12">
              <a:extLst>
                <a:ext uri="{FF2B5EF4-FFF2-40B4-BE49-F238E27FC236}">
                  <a16:creationId xmlns:a16="http://schemas.microsoft.com/office/drawing/2014/main" id="{54647737-490F-F512-E61B-A4382863D5E9}"/>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28" name="TextBox 27">
            <a:extLst>
              <a:ext uri="{FF2B5EF4-FFF2-40B4-BE49-F238E27FC236}">
                <a16:creationId xmlns:a16="http://schemas.microsoft.com/office/drawing/2014/main" id="{FAD268C1-A565-2E7D-0CF9-21D179036446}"/>
              </a:ext>
            </a:extLst>
          </p:cNvPr>
          <p:cNvSpPr txBox="1"/>
          <p:nvPr/>
        </p:nvSpPr>
        <p:spPr>
          <a:xfrm>
            <a:off x="4797473" y="930340"/>
            <a:ext cx="1435134" cy="2046779"/>
          </a:xfrm>
          <a:prstGeom prst="rect">
            <a:avLst/>
          </a:prstGeom>
          <a:noFill/>
        </p:spPr>
        <p:txBody>
          <a:bodyPr wrap="square">
            <a:spAutoFit/>
          </a:bodyPr>
          <a:lstStyle/>
          <a:p>
            <a:r>
              <a:rPr lang="en-GB" sz="1400" b="0" kern="100" dirty="0">
                <a:solidFill>
                  <a:schemeClr val="tx1"/>
                </a:solidFill>
                <a:effectLst/>
                <a:latin typeface="Comic Sans MS" panose="030F0902030302020204" pitchFamily="66" charset="0"/>
              </a:rPr>
              <a:t> </a:t>
            </a:r>
            <a:r>
              <a:rPr lang="en-US" sz="1400" dirty="0">
                <a:latin typeface="Comic Sans MS" panose="030F0902030302020204" pitchFamily="66" charset="0"/>
              </a:rPr>
              <a:t>o </a:t>
            </a:r>
            <a:r>
              <a:rPr lang="en-US" sz="1400" dirty="0" err="1">
                <a:latin typeface="Comic Sans MS" panose="030F0902030302020204" pitchFamily="66" charset="0"/>
              </a:rPr>
              <a:t>flaen</a:t>
            </a:r>
            <a:endParaRPr lang="en-US" sz="1400" dirty="0">
              <a:latin typeface="Comic Sans MS" panose="030F0902030302020204" pitchFamily="66" charset="0"/>
            </a:endParaRPr>
          </a:p>
          <a:p>
            <a:r>
              <a:rPr lang="en-US" sz="1400" dirty="0" err="1">
                <a:latin typeface="Comic Sans MS" panose="030F0902030302020204" pitchFamily="66" charset="0"/>
              </a:rPr>
              <a:t>tu</a:t>
            </a:r>
            <a:r>
              <a:rPr lang="en-US" sz="1400" dirty="0">
                <a:latin typeface="Comic Sans MS" panose="030F0902030302020204" pitchFamily="66" charset="0"/>
              </a:rPr>
              <a:t> </a:t>
            </a:r>
            <a:r>
              <a:rPr lang="en-US" sz="1400" dirty="0" err="1">
                <a:latin typeface="Comic Sans MS" panose="030F0902030302020204" pitchFamily="66" charset="0"/>
              </a:rPr>
              <a:t>ôl</a:t>
            </a:r>
            <a:r>
              <a:rPr lang="en-US" sz="1400" dirty="0">
                <a:latin typeface="Comic Sans MS" panose="030F0902030302020204" pitchFamily="66" charset="0"/>
              </a:rPr>
              <a:t> </a:t>
            </a:r>
            <a:r>
              <a:rPr lang="en-US" sz="1400" dirty="0" err="1">
                <a:latin typeface="Comic Sans MS" panose="030F0902030302020204" pitchFamily="66" charset="0"/>
              </a:rPr>
              <a:t>i’r</a:t>
            </a:r>
            <a:endParaRPr lang="en-US" sz="1400" dirty="0">
              <a:latin typeface="Comic Sans MS" panose="030F0902030302020204" pitchFamily="66" charset="0"/>
            </a:endParaRPr>
          </a:p>
          <a:p>
            <a:r>
              <a:rPr lang="en-US" sz="1400" dirty="0" err="1">
                <a:latin typeface="Comic Sans MS" panose="030F0902030302020204" pitchFamily="66" charset="0"/>
              </a:rPr>
              <a:t>ar</a:t>
            </a:r>
            <a:endParaRPr lang="en-US" sz="1400" dirty="0">
              <a:latin typeface="Comic Sans MS" panose="030F0902030302020204" pitchFamily="66" charset="0"/>
            </a:endParaRPr>
          </a:p>
          <a:p>
            <a:r>
              <a:rPr lang="en-US" sz="1400" dirty="0" err="1">
                <a:latin typeface="Comic Sans MS" panose="030F0902030302020204" pitchFamily="66" charset="0"/>
              </a:rPr>
              <a:t>wrth</a:t>
            </a:r>
            <a:r>
              <a:rPr lang="en-US" sz="1400" dirty="0">
                <a:latin typeface="Comic Sans MS" panose="030F0902030302020204" pitchFamily="66" charset="0"/>
              </a:rPr>
              <a:t> </a:t>
            </a:r>
            <a:r>
              <a:rPr lang="en-US" sz="1400" dirty="0" err="1">
                <a:latin typeface="Comic Sans MS" panose="030F0902030302020204" pitchFamily="66" charset="0"/>
              </a:rPr>
              <a:t>ochr</a:t>
            </a:r>
            <a:endParaRPr lang="en-US" sz="1400" dirty="0">
              <a:latin typeface="Comic Sans MS" panose="030F0902030302020204" pitchFamily="66" charset="0"/>
            </a:endParaRPr>
          </a:p>
          <a:p>
            <a:r>
              <a:rPr lang="en-US" sz="1400" dirty="0" err="1">
                <a:latin typeface="Comic Sans MS" panose="030F0902030302020204" pitchFamily="66" charset="0"/>
              </a:rPr>
              <a:t>rhwng</a:t>
            </a:r>
            <a:endParaRPr lang="en-US" sz="1400" dirty="0">
              <a:latin typeface="Comic Sans MS" panose="030F0902030302020204" pitchFamily="66" charset="0"/>
            </a:endParaRPr>
          </a:p>
          <a:p>
            <a:r>
              <a:rPr lang="en-US" sz="1400" dirty="0">
                <a:latin typeface="Comic Sans MS" panose="030F0902030302020204" pitchFamily="66" charset="0"/>
              </a:rPr>
              <a:t>o dan</a:t>
            </a:r>
          </a:p>
          <a:p>
            <a:r>
              <a:rPr lang="en-US" sz="1400" dirty="0" err="1">
                <a:latin typeface="Comic Sans MS" panose="030F0902030302020204" pitchFamily="66" charset="0"/>
              </a:rPr>
              <a:t>yn</a:t>
            </a:r>
            <a:endParaRPr lang="en-US" sz="1400" dirty="0">
              <a:latin typeface="Comic Sans MS" panose="030F0902030302020204" pitchFamily="66" charset="0"/>
            </a:endParaRPr>
          </a:p>
          <a:p>
            <a:r>
              <a:rPr lang="en-US" sz="1400" dirty="0" err="1">
                <a:latin typeface="Comic Sans MS" panose="030F0902030302020204" pitchFamily="66" charset="0"/>
              </a:rPr>
              <a:t>gyferbyn</a:t>
            </a:r>
            <a:r>
              <a:rPr lang="en-US" sz="1400" dirty="0">
                <a:latin typeface="Comic Sans MS" panose="030F0902030302020204" pitchFamily="66" charset="0"/>
              </a:rPr>
              <a:t> a</a:t>
            </a:r>
          </a:p>
          <a:p>
            <a:pPr algn="l">
              <a:lnSpc>
                <a:spcPct val="115000"/>
              </a:lnSpc>
              <a:spcAft>
                <a:spcPts val="800"/>
              </a:spcAft>
              <a:buNone/>
            </a:pPr>
            <a:endParaRPr lang="en-GB" sz="1400" b="0" kern="100" dirty="0">
              <a:solidFill>
                <a:schemeClr val="tx1"/>
              </a:solidFill>
              <a:effectLst/>
              <a:latin typeface="Comic Sans MS" panose="030F0902030302020204" pitchFamily="66" charset="0"/>
              <a:cs typeface="Times New Roman" panose="02020603050405020304" pitchFamily="18" charset="0"/>
            </a:endParaRPr>
          </a:p>
        </p:txBody>
      </p:sp>
      <p:grpSp>
        <p:nvGrpSpPr>
          <p:cNvPr id="29" name="Group 10">
            <a:extLst>
              <a:ext uri="{FF2B5EF4-FFF2-40B4-BE49-F238E27FC236}">
                <a16:creationId xmlns:a16="http://schemas.microsoft.com/office/drawing/2014/main" id="{230B7B44-2B3C-893D-FB0D-6EAE67D2E143}"/>
              </a:ext>
            </a:extLst>
          </p:cNvPr>
          <p:cNvGrpSpPr/>
          <p:nvPr/>
        </p:nvGrpSpPr>
        <p:grpSpPr>
          <a:xfrm rot="-5400000">
            <a:off x="220530" y="1235786"/>
            <a:ext cx="2139276" cy="1564950"/>
            <a:chOff x="0" y="0"/>
            <a:chExt cx="362023" cy="915239"/>
          </a:xfrm>
        </p:grpSpPr>
        <p:sp>
          <p:nvSpPr>
            <p:cNvPr id="30" name="Freeform 11">
              <a:extLst>
                <a:ext uri="{FF2B5EF4-FFF2-40B4-BE49-F238E27FC236}">
                  <a16:creationId xmlns:a16="http://schemas.microsoft.com/office/drawing/2014/main" id="{2E01F5FE-AA7D-C4E5-533A-9360E5E268B8}"/>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32" name="TextBox 12">
              <a:extLst>
                <a:ext uri="{FF2B5EF4-FFF2-40B4-BE49-F238E27FC236}">
                  <a16:creationId xmlns:a16="http://schemas.microsoft.com/office/drawing/2014/main" id="{1338E565-BB63-3B69-3300-42998626643F}"/>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4" name="TextBox 33">
            <a:extLst>
              <a:ext uri="{FF2B5EF4-FFF2-40B4-BE49-F238E27FC236}">
                <a16:creationId xmlns:a16="http://schemas.microsoft.com/office/drawing/2014/main" id="{D2782463-7890-45F8-73A9-0CDD7D1E82DC}"/>
              </a:ext>
            </a:extLst>
          </p:cNvPr>
          <p:cNvSpPr txBox="1"/>
          <p:nvPr/>
        </p:nvSpPr>
        <p:spPr>
          <a:xfrm>
            <a:off x="475678" y="1605840"/>
            <a:ext cx="1347772" cy="389145"/>
          </a:xfrm>
          <a:prstGeom prst="rect">
            <a:avLst/>
          </a:prstGeom>
          <a:noFill/>
        </p:spPr>
        <p:txBody>
          <a:bodyPr wrap="square">
            <a:spAutoFit/>
          </a:bodyPr>
          <a:lstStyle/>
          <a:p>
            <a:pPr algn="ctr">
              <a:lnSpc>
                <a:spcPct val="115000"/>
              </a:lnSpc>
              <a:spcAft>
                <a:spcPts val="800"/>
              </a:spcAft>
              <a:buNone/>
            </a:pPr>
            <a:r>
              <a:rPr lang="en-GB" sz="1800" b="0" kern="100" dirty="0" err="1">
                <a:solidFill>
                  <a:schemeClr val="tx1"/>
                </a:solidFill>
                <a:effectLst/>
                <a:latin typeface="Comic Sans MS" panose="030F0902030302020204" pitchFamily="66" charset="0"/>
              </a:rPr>
              <a:t>Mae’r</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sp>
        <p:nvSpPr>
          <p:cNvPr id="36" name="TextBox 35">
            <a:extLst>
              <a:ext uri="{FF2B5EF4-FFF2-40B4-BE49-F238E27FC236}">
                <a16:creationId xmlns:a16="http://schemas.microsoft.com/office/drawing/2014/main" id="{8EFD3629-0D2B-FC82-A352-C7C502687F93}"/>
              </a:ext>
            </a:extLst>
          </p:cNvPr>
          <p:cNvSpPr txBox="1"/>
          <p:nvPr/>
        </p:nvSpPr>
        <p:spPr>
          <a:xfrm>
            <a:off x="2532063" y="976314"/>
            <a:ext cx="2254622" cy="1600438"/>
          </a:xfrm>
          <a:prstGeom prst="rect">
            <a:avLst/>
          </a:prstGeom>
          <a:noFill/>
        </p:spPr>
        <p:txBody>
          <a:bodyPr wrap="square">
            <a:spAutoFit/>
          </a:bodyPr>
          <a:lstStyle/>
          <a:p>
            <a:r>
              <a:rPr lang="en-US" sz="1400" dirty="0" err="1">
                <a:latin typeface="Comic Sans MS" panose="030F0902030302020204" pitchFamily="66" charset="0"/>
                <a:ea typeface="Bryndan Write"/>
                <a:cs typeface="Bryndan Write"/>
                <a:sym typeface="Bryndan Write"/>
              </a:rPr>
              <a:t>caffi</a:t>
            </a:r>
            <a:endParaRPr lang="en-US" sz="1400" dirty="0">
              <a:latin typeface="Comic Sans MS" panose="030F0902030302020204" pitchFamily="66" charset="0"/>
              <a:ea typeface="Bryndan Write"/>
              <a:cs typeface="Bryndan Write"/>
              <a:sym typeface="Bryndan Write"/>
            </a:endParaRPr>
          </a:p>
          <a:p>
            <a:r>
              <a:rPr lang="en-US" sz="1400" dirty="0" err="1">
                <a:latin typeface="Comic Sans MS" panose="030F0902030302020204" pitchFamily="66" charset="0"/>
                <a:ea typeface="Bryndan Write"/>
                <a:cs typeface="Bryndan Write"/>
                <a:sym typeface="Bryndan Write"/>
              </a:rPr>
              <a:t>gorsaf</a:t>
            </a:r>
            <a:r>
              <a:rPr lang="en-US" sz="1400" dirty="0">
                <a:latin typeface="Comic Sans MS" panose="030F0902030302020204" pitchFamily="66" charset="0"/>
                <a:ea typeface="Bryndan Write"/>
                <a:cs typeface="Bryndan Write"/>
                <a:sym typeface="Bryndan Write"/>
              </a:rPr>
              <a:t> </a:t>
            </a:r>
            <a:r>
              <a:rPr lang="en-US" sz="1400" dirty="0" err="1">
                <a:latin typeface="Comic Sans MS" panose="030F0902030302020204" pitchFamily="66" charset="0"/>
                <a:ea typeface="Bryndan Write"/>
                <a:cs typeface="Bryndan Write"/>
                <a:sym typeface="Bryndan Write"/>
              </a:rPr>
              <a:t>heddlu</a:t>
            </a:r>
            <a:endParaRPr lang="en-US" sz="1400" dirty="0">
              <a:latin typeface="Comic Sans MS" panose="030F0902030302020204" pitchFamily="66" charset="0"/>
              <a:ea typeface="Bryndan Write"/>
              <a:cs typeface="Bryndan Write"/>
              <a:sym typeface="Bryndan Write"/>
            </a:endParaRPr>
          </a:p>
          <a:p>
            <a:r>
              <a:rPr lang="en-US" sz="1400" dirty="0" err="1">
                <a:latin typeface="Comic Sans MS" panose="030F0902030302020204" pitchFamily="66" charset="0"/>
                <a:ea typeface="Bryndan Write"/>
                <a:cs typeface="Bryndan Write"/>
                <a:sym typeface="Bryndan Write"/>
              </a:rPr>
              <a:t>gwesty</a:t>
            </a:r>
            <a:endParaRPr lang="en-US" sz="1400" dirty="0">
              <a:latin typeface="Comic Sans MS" panose="030F0902030302020204" pitchFamily="66" charset="0"/>
              <a:ea typeface="Bryndan Write"/>
              <a:cs typeface="Bryndan Write"/>
              <a:sym typeface="Bryndan Write"/>
            </a:endParaRPr>
          </a:p>
          <a:p>
            <a:r>
              <a:rPr lang="en-US" sz="1400" dirty="0" err="1">
                <a:latin typeface="Comic Sans MS" panose="030F0902030302020204" pitchFamily="66" charset="0"/>
                <a:ea typeface="Bryndan Write"/>
                <a:cs typeface="Bryndan Write"/>
                <a:sym typeface="Bryndan Write"/>
              </a:rPr>
              <a:t>llyfrygell</a:t>
            </a:r>
            <a:endParaRPr lang="en-US" sz="1400" dirty="0">
              <a:latin typeface="Comic Sans MS" panose="030F0902030302020204" pitchFamily="66" charset="0"/>
              <a:ea typeface="Bryndan Write"/>
              <a:cs typeface="Bryndan Write"/>
              <a:sym typeface="Bryndan Write"/>
            </a:endParaRPr>
          </a:p>
          <a:p>
            <a:r>
              <a:rPr lang="en-US" sz="1400" dirty="0" err="1">
                <a:latin typeface="Comic Sans MS" panose="030F0902030302020204" pitchFamily="66" charset="0"/>
                <a:ea typeface="Bryndan Write"/>
                <a:cs typeface="Bryndan Write"/>
                <a:sym typeface="Bryndan Write"/>
              </a:rPr>
              <a:t>siop</a:t>
            </a:r>
            <a:endParaRPr lang="en-US" sz="1400" dirty="0">
              <a:latin typeface="Comic Sans MS" panose="030F0902030302020204" pitchFamily="66" charset="0"/>
              <a:ea typeface="Bryndan Write"/>
              <a:cs typeface="Bryndan Write"/>
              <a:sym typeface="Bryndan Write"/>
            </a:endParaRPr>
          </a:p>
          <a:p>
            <a:r>
              <a:rPr lang="en-US" sz="1400" dirty="0" err="1">
                <a:latin typeface="Comic Sans MS" panose="030F0902030302020204" pitchFamily="66" charset="0"/>
                <a:ea typeface="Bryndan Write"/>
                <a:cs typeface="Bryndan Write"/>
                <a:sym typeface="Bryndan Write"/>
              </a:rPr>
              <a:t>sinema</a:t>
            </a:r>
            <a:endParaRPr lang="en-US" sz="1400" dirty="0">
              <a:latin typeface="Comic Sans MS" panose="030F0902030302020204" pitchFamily="66" charset="0"/>
              <a:ea typeface="Bryndan Write"/>
              <a:cs typeface="Bryndan Write"/>
              <a:sym typeface="Bryndan Write"/>
            </a:endParaRPr>
          </a:p>
          <a:p>
            <a:r>
              <a:rPr lang="en-US" sz="1400" dirty="0" err="1">
                <a:latin typeface="Comic Sans MS" panose="030F0902030302020204" pitchFamily="66" charset="0"/>
                <a:ea typeface="Bryndan Write"/>
                <a:cs typeface="Bryndan Write"/>
                <a:sym typeface="Bryndan Write"/>
              </a:rPr>
              <a:t>ysgol</a:t>
            </a:r>
            <a:endParaRPr lang="en-US" sz="1400" dirty="0">
              <a:latin typeface="Comic Sans MS" panose="030F0902030302020204" pitchFamily="66" charset="0"/>
              <a:ea typeface="Bryndan Write"/>
              <a:cs typeface="Bryndan Write"/>
              <a:sym typeface="Bryndan Write"/>
            </a:endParaRPr>
          </a:p>
        </p:txBody>
      </p:sp>
      <p:sp>
        <p:nvSpPr>
          <p:cNvPr id="56" name="TextBox 55">
            <a:extLst>
              <a:ext uri="{FF2B5EF4-FFF2-40B4-BE49-F238E27FC236}">
                <a16:creationId xmlns:a16="http://schemas.microsoft.com/office/drawing/2014/main" id="{FC19142B-66E0-FFD3-3068-AB8284DC068E}"/>
              </a:ext>
            </a:extLst>
          </p:cNvPr>
          <p:cNvSpPr txBox="1"/>
          <p:nvPr/>
        </p:nvSpPr>
        <p:spPr>
          <a:xfrm>
            <a:off x="6413218" y="1040819"/>
            <a:ext cx="4572000" cy="1815882"/>
          </a:xfrm>
          <a:prstGeom prst="rect">
            <a:avLst/>
          </a:prstGeom>
          <a:noFill/>
        </p:spPr>
        <p:txBody>
          <a:bodyPr wrap="square">
            <a:spAutoFit/>
          </a:bodyPr>
          <a:lstStyle/>
          <a:p>
            <a:r>
              <a:rPr lang="en-US" sz="1400" dirty="0">
                <a:solidFill>
                  <a:schemeClr val="tx1"/>
                </a:solidFill>
                <a:latin typeface="Comic Sans MS" panose="030F0902030302020204" pitchFamily="66" charset="0"/>
                <a:ea typeface="Bryndan Write"/>
                <a:cs typeface="Bryndan Write"/>
                <a:sym typeface="Bryndan Write"/>
              </a:rPr>
              <a:t>yr </a:t>
            </a:r>
            <a:r>
              <a:rPr lang="en-US" sz="1400" dirty="0" err="1">
                <a:solidFill>
                  <a:schemeClr val="tx1"/>
                </a:solidFill>
                <a:latin typeface="Comic Sans MS" panose="030F0902030302020204" pitchFamily="66" charset="0"/>
                <a:ea typeface="Bryndan Write"/>
                <a:cs typeface="Bryndan Write"/>
                <a:sym typeface="Bryndan Write"/>
              </a:rPr>
              <a:t>amgueddfa</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y </a:t>
            </a:r>
            <a:r>
              <a:rPr lang="en-US" sz="1400" dirty="0" err="1">
                <a:solidFill>
                  <a:schemeClr val="tx1"/>
                </a:solidFill>
                <a:latin typeface="Comic Sans MS" panose="030F0902030302020204" pitchFamily="66" charset="0"/>
                <a:ea typeface="Bryndan Write"/>
                <a:cs typeface="Bryndan Write"/>
                <a:sym typeface="Bryndan Write"/>
              </a:rPr>
              <a:t>caffi</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y </a:t>
            </a:r>
            <a:r>
              <a:rPr lang="en-US" sz="1400" dirty="0" err="1">
                <a:solidFill>
                  <a:schemeClr val="tx1"/>
                </a:solidFill>
                <a:latin typeface="Comic Sans MS" panose="030F0902030302020204" pitchFamily="66" charset="0"/>
                <a:ea typeface="Bryndan Write"/>
                <a:cs typeface="Bryndan Write"/>
                <a:sym typeface="Bryndan Write"/>
              </a:rPr>
              <a:t>gorsaf</a:t>
            </a:r>
            <a:r>
              <a:rPr lang="en-US" sz="1400" dirty="0">
                <a:solidFill>
                  <a:schemeClr val="tx1"/>
                </a:solidFill>
                <a:latin typeface="Comic Sans MS" panose="030F0902030302020204" pitchFamily="66" charset="0"/>
                <a:ea typeface="Bryndan Write"/>
                <a:cs typeface="Bryndan Write"/>
                <a:sym typeface="Bryndan Write"/>
              </a:rPr>
              <a:t> </a:t>
            </a:r>
            <a:r>
              <a:rPr lang="en-US" sz="1400" dirty="0" err="1">
                <a:solidFill>
                  <a:schemeClr val="tx1"/>
                </a:solidFill>
                <a:latin typeface="Comic Sans MS" panose="030F0902030302020204" pitchFamily="66" charset="0"/>
                <a:ea typeface="Bryndan Write"/>
                <a:cs typeface="Bryndan Write"/>
                <a:sym typeface="Bryndan Write"/>
              </a:rPr>
              <a:t>heddlu</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y </a:t>
            </a:r>
            <a:r>
              <a:rPr lang="en-US" sz="1400" dirty="0" err="1">
                <a:solidFill>
                  <a:schemeClr val="tx1"/>
                </a:solidFill>
                <a:latin typeface="Comic Sans MS" panose="030F0902030302020204" pitchFamily="66" charset="0"/>
                <a:ea typeface="Bryndan Write"/>
                <a:cs typeface="Bryndan Write"/>
                <a:sym typeface="Bryndan Write"/>
              </a:rPr>
              <a:t>gwesty</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y </a:t>
            </a:r>
            <a:r>
              <a:rPr lang="en-US" sz="1400" dirty="0" err="1">
                <a:solidFill>
                  <a:schemeClr val="tx1"/>
                </a:solidFill>
                <a:latin typeface="Comic Sans MS" panose="030F0902030302020204" pitchFamily="66" charset="0"/>
                <a:ea typeface="Bryndan Write"/>
                <a:cs typeface="Bryndan Write"/>
                <a:sym typeface="Bryndan Write"/>
              </a:rPr>
              <a:t>llyfrygell</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y </a:t>
            </a:r>
            <a:r>
              <a:rPr lang="en-US" sz="1400" dirty="0" err="1">
                <a:solidFill>
                  <a:schemeClr val="tx1"/>
                </a:solidFill>
                <a:latin typeface="Comic Sans MS" panose="030F0902030302020204" pitchFamily="66" charset="0"/>
                <a:ea typeface="Bryndan Write"/>
                <a:cs typeface="Bryndan Write"/>
                <a:sym typeface="Bryndan Write"/>
              </a:rPr>
              <a:t>siop</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y </a:t>
            </a:r>
            <a:r>
              <a:rPr lang="en-US" sz="1400" dirty="0" err="1">
                <a:solidFill>
                  <a:schemeClr val="tx1"/>
                </a:solidFill>
                <a:latin typeface="Comic Sans MS" panose="030F0902030302020204" pitchFamily="66" charset="0"/>
                <a:ea typeface="Bryndan Write"/>
                <a:cs typeface="Bryndan Write"/>
                <a:sym typeface="Bryndan Write"/>
              </a:rPr>
              <a:t>sinema</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yr </a:t>
            </a:r>
            <a:r>
              <a:rPr lang="en-US" sz="1400" dirty="0" err="1">
                <a:solidFill>
                  <a:schemeClr val="tx1"/>
                </a:solidFill>
                <a:latin typeface="Comic Sans MS" panose="030F0902030302020204" pitchFamily="66" charset="0"/>
                <a:ea typeface="Bryndan Write"/>
                <a:cs typeface="Bryndan Write"/>
                <a:sym typeface="Bryndan Write"/>
              </a:rPr>
              <a:t>ysgol</a:t>
            </a:r>
            <a:endParaRPr lang="en-US" sz="1400" dirty="0">
              <a:solidFill>
                <a:schemeClr val="tx1"/>
              </a:solidFill>
              <a:latin typeface="Comic Sans MS" panose="030F0902030302020204" pitchFamily="66" charset="0"/>
              <a:ea typeface="Bryndan Write"/>
              <a:cs typeface="Bryndan Write"/>
              <a:sym typeface="Bryndan Write"/>
            </a:endParaRPr>
          </a:p>
        </p:txBody>
      </p:sp>
      <p:pic>
        <p:nvPicPr>
          <p:cNvPr id="58" name="Picture 57" descr="A group of boxes with red balls&#10;&#10;AI-generated content may be incorrect.">
            <a:extLst>
              <a:ext uri="{FF2B5EF4-FFF2-40B4-BE49-F238E27FC236}">
                <a16:creationId xmlns:a16="http://schemas.microsoft.com/office/drawing/2014/main" id="{CC379C39-01FC-19A4-972D-F133F2673D89}"/>
              </a:ext>
            </a:extLst>
          </p:cNvPr>
          <p:cNvPicPr>
            <a:picLocks noChangeAspect="1"/>
          </p:cNvPicPr>
          <p:nvPr/>
        </p:nvPicPr>
        <p:blipFill>
          <a:blip r:embed="rId6"/>
          <a:stretch>
            <a:fillRect/>
          </a:stretch>
        </p:blipFill>
        <p:spPr>
          <a:xfrm>
            <a:off x="40064" y="3306110"/>
            <a:ext cx="3571015" cy="2500625"/>
          </a:xfrm>
          <a:prstGeom prst="rect">
            <a:avLst/>
          </a:prstGeom>
        </p:spPr>
      </p:pic>
      <p:pic>
        <p:nvPicPr>
          <p:cNvPr id="60" name="Picture 59" descr="A collection of colorful buildings&#10;&#10;AI-generated content may be incorrect.">
            <a:extLst>
              <a:ext uri="{FF2B5EF4-FFF2-40B4-BE49-F238E27FC236}">
                <a16:creationId xmlns:a16="http://schemas.microsoft.com/office/drawing/2014/main" id="{4EBFC055-AD00-71E8-C6B0-73BEE2A55621}"/>
              </a:ext>
            </a:extLst>
          </p:cNvPr>
          <p:cNvPicPr>
            <a:picLocks noChangeAspect="1"/>
          </p:cNvPicPr>
          <p:nvPr/>
        </p:nvPicPr>
        <p:blipFill>
          <a:blip r:embed="rId7"/>
          <a:stretch>
            <a:fillRect/>
          </a:stretch>
        </p:blipFill>
        <p:spPr>
          <a:xfrm>
            <a:off x="3710127" y="3255447"/>
            <a:ext cx="3233993" cy="2653932"/>
          </a:xfrm>
          <a:prstGeom prst="rect">
            <a:avLst/>
          </a:prstGeom>
        </p:spPr>
      </p:pic>
      <p:pic>
        <p:nvPicPr>
          <p:cNvPr id="62" name="Picture 61" descr="A collection of buildings with text&#10;&#10;AI-generated content may be incorrect.">
            <a:extLst>
              <a:ext uri="{FF2B5EF4-FFF2-40B4-BE49-F238E27FC236}">
                <a16:creationId xmlns:a16="http://schemas.microsoft.com/office/drawing/2014/main" id="{D3740304-BE29-516A-33F7-6CDE0DA010F3}"/>
              </a:ext>
            </a:extLst>
          </p:cNvPr>
          <p:cNvPicPr>
            <a:picLocks noChangeAspect="1"/>
          </p:cNvPicPr>
          <p:nvPr/>
        </p:nvPicPr>
        <p:blipFill>
          <a:blip r:embed="rId8"/>
          <a:stretch>
            <a:fillRect/>
          </a:stretch>
        </p:blipFill>
        <p:spPr>
          <a:xfrm>
            <a:off x="7043168" y="3273728"/>
            <a:ext cx="2061065" cy="2653932"/>
          </a:xfrm>
          <a:prstGeom prst="rect">
            <a:avLst/>
          </a:prstGeom>
        </p:spPr>
      </p:pic>
    </p:spTree>
    <p:extLst>
      <p:ext uri="{BB962C8B-B14F-4D97-AF65-F5344CB8AC3E}">
        <p14:creationId xmlns:p14="http://schemas.microsoft.com/office/powerpoint/2010/main" val="4573829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8097CF-52DE-7BAF-7647-9F2352548B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6B444F-73A0-AE7E-D9C9-C624829AFC1A}"/>
              </a:ext>
            </a:extLst>
          </p:cNvPr>
          <p:cNvSpPr>
            <a:spLocks noGrp="1"/>
          </p:cNvSpPr>
          <p:nvPr>
            <p:ph type="ctrTitle"/>
          </p:nvPr>
        </p:nvSpPr>
        <p:spPr/>
        <p:txBody>
          <a:bodyPr/>
          <a:lstStyle/>
          <a:p>
            <a:r>
              <a:rPr lang="en-US"/>
              <a:t>Y </a:t>
            </a:r>
            <a:r>
              <a:rPr lang="en-US" err="1"/>
              <a:t>Celfyddydau</a:t>
            </a:r>
            <a:r>
              <a:rPr lang="en-US"/>
              <a:t> </a:t>
            </a:r>
            <a:r>
              <a:rPr lang="en-US" err="1"/>
              <a:t>Mynegiannol</a:t>
            </a:r>
            <a:endParaRPr lang="en-US"/>
          </a:p>
        </p:txBody>
      </p:sp>
      <p:sp>
        <p:nvSpPr>
          <p:cNvPr id="4" name="Freeform 27">
            <a:extLst>
              <a:ext uri="{FF2B5EF4-FFF2-40B4-BE49-F238E27FC236}">
                <a16:creationId xmlns:a16="http://schemas.microsoft.com/office/drawing/2014/main" id="{4594F6C7-132F-311C-EDFC-81642B43039D}"/>
              </a:ext>
            </a:extLst>
          </p:cNvPr>
          <p:cNvSpPr/>
          <p:nvPr/>
        </p:nvSpPr>
        <p:spPr>
          <a:xfrm rot="-483452">
            <a:off x="3088737" y="4344859"/>
            <a:ext cx="2966527" cy="2010033"/>
          </a:xfrm>
          <a:custGeom>
            <a:avLst/>
            <a:gdLst/>
            <a:ahLst/>
            <a:cxnLst/>
            <a:rect l="l" t="t" r="r" b="b"/>
            <a:pathLst>
              <a:path w="1892821" h="1508736">
                <a:moveTo>
                  <a:pt x="0" y="0"/>
                </a:moveTo>
                <a:lnTo>
                  <a:pt x="1892820" y="0"/>
                </a:lnTo>
                <a:lnTo>
                  <a:pt x="1892820" y="1508736"/>
                </a:lnTo>
                <a:lnTo>
                  <a:pt x="0" y="150873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Subtitle 5">
            <a:extLst>
              <a:ext uri="{FF2B5EF4-FFF2-40B4-BE49-F238E27FC236}">
                <a16:creationId xmlns:a16="http://schemas.microsoft.com/office/drawing/2014/main" id="{BA5D3F3E-CE9B-FF1F-AB10-D796BE850A6D}"/>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33434860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BD58E-2B6A-9A5A-4BAA-24D5FFFFF94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FDCAB6F-8602-3036-34D4-247CAD8687AF}"/>
              </a:ext>
            </a:extLst>
          </p:cNvPr>
          <p:cNvSpPr txBox="1"/>
          <p:nvPr/>
        </p:nvSpPr>
        <p:spPr>
          <a:xfrm>
            <a:off x="127116" y="185758"/>
            <a:ext cx="8889768" cy="5078313"/>
          </a:xfrm>
          <a:prstGeom prst="rect">
            <a:avLst/>
          </a:prstGeom>
          <a:noFill/>
        </p:spPr>
        <p:txBody>
          <a:bodyPr wrap="square">
            <a:spAutoFit/>
          </a:bodyPr>
          <a:lstStyle/>
          <a:p>
            <a:pPr marL="108598" algn="just"/>
            <a:r>
              <a:rPr lang="cy-GB" b="1" u="sng" dirty="0"/>
              <a:t>Crynodeb o Weithgaredd</a:t>
            </a:r>
          </a:p>
          <a:p>
            <a:pPr marL="108598" algn="just"/>
            <a:endParaRPr lang="cy-GB" b="1" u="sng" dirty="0"/>
          </a:p>
          <a:p>
            <a:pPr marL="108598" algn="just"/>
            <a:r>
              <a:rPr lang="cy-GB" dirty="0"/>
              <a:t>Dyma weithgareddau Y Celfyddydau Mynegiannol. </a:t>
            </a:r>
          </a:p>
          <a:p>
            <a:pPr marL="108598" algn="just"/>
            <a:endParaRPr lang="cy-GB" dirty="0"/>
          </a:p>
          <a:p>
            <a:pPr marL="108598" algn="just"/>
            <a:r>
              <a:rPr lang="cy-GB" b="1" dirty="0"/>
              <a:t>Nod y Wers ydy dysgu’r patrwm ‘rydw i eisiau’ a dylunio a chreu'r masg anifail.</a:t>
            </a:r>
          </a:p>
          <a:p>
            <a:pPr marL="108598" algn="just"/>
            <a:endParaRPr lang="cy-GB" dirty="0"/>
          </a:p>
          <a:p>
            <a:pPr marL="108598" algn="just"/>
            <a:r>
              <a:rPr lang="cy-GB" dirty="0"/>
              <a:t>Yn y dasg hon, bydd y plant yn ymarfer eu sgiliau siarad a dysgu geirfa newydd hefyd. Yn gyntaf, bydd yr athro neu’r athrawes yn drilio'r adeiladwr ac ymarfer y dril ‘Beth wyt ti eisiau?’ Bydd yr athro neu’r athrawes yn addysgu'r eirfa newydd gyda’r cardiau fflach ac wedyn, bydd y plant yn chwarae gêm ‘Piff Paff’ mewn parau. Bydd athro neu’r athrawes yn rhoi taflen waith gyda geirfa a phensiliau i blant. Bydd athro neu’r athrawes yn dweud y geirfa a bydd y plant yn rhoi dot ar y geirfa. Bydd athro neu’r athrawes yn dweud y geirfa yn Saesneg i asesu.</a:t>
            </a:r>
          </a:p>
          <a:p>
            <a:pPr marL="108598" algn="just"/>
            <a:r>
              <a:rPr lang="cy-GB" dirty="0"/>
              <a:t>Ar ôl y gêm ‘Piff Paff’, bydd y plant yn trafod y gwaith Helen Elliot. Bydd y plant yn defnyddio y patrwm ‘Beth rwyt ti’n feddwl am y llun?’.</a:t>
            </a:r>
          </a:p>
          <a:p>
            <a:pPr marL="108598" algn="just"/>
            <a:endParaRPr lang="cy-GB" b="1" u="sng" dirty="0"/>
          </a:p>
          <a:p>
            <a:pPr marL="108598" algn="just"/>
            <a:endParaRPr lang="cy-GB" b="1" u="sng" dirty="0"/>
          </a:p>
          <a:p>
            <a:pPr marL="108598" algn="just"/>
            <a:r>
              <a:rPr lang="cy-GB" dirty="0"/>
              <a:t>Ar ôl y dasg siarad, gallai’r plant beintio llun fel y gwaith Helen Elliot.</a:t>
            </a:r>
            <a:endParaRPr lang="cy-GB" b="1" u="sng" dirty="0"/>
          </a:p>
        </p:txBody>
      </p:sp>
    </p:spTree>
    <p:extLst>
      <p:ext uri="{BB962C8B-B14F-4D97-AF65-F5344CB8AC3E}">
        <p14:creationId xmlns:p14="http://schemas.microsoft.com/office/powerpoint/2010/main" val="36138358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EBD58E-2B6A-9A5A-4BAA-24D5FFFFF94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FDCAB6F-8602-3036-34D4-247CAD8687AF}"/>
              </a:ext>
            </a:extLst>
          </p:cNvPr>
          <p:cNvSpPr txBox="1"/>
          <p:nvPr/>
        </p:nvSpPr>
        <p:spPr>
          <a:xfrm>
            <a:off x="127116" y="185758"/>
            <a:ext cx="8889768" cy="1754326"/>
          </a:xfrm>
          <a:prstGeom prst="rect">
            <a:avLst/>
          </a:prstGeom>
          <a:noFill/>
        </p:spPr>
        <p:txBody>
          <a:bodyPr wrap="square">
            <a:spAutoFit/>
          </a:bodyPr>
          <a:lstStyle/>
          <a:p>
            <a:pPr marL="108598" algn="just"/>
            <a:r>
              <a:rPr lang="cy-GB" b="1" u="sng"/>
              <a:t>Crynodeb o Weithgaredd</a:t>
            </a:r>
          </a:p>
          <a:p>
            <a:pPr marL="108598" algn="just"/>
            <a:endParaRPr lang="cy-GB" b="1" u="sng"/>
          </a:p>
          <a:p>
            <a:pPr marL="108598" algn="just"/>
            <a:r>
              <a:rPr lang="cy-GB"/>
              <a:t>Dyma weithgareddau am Y Celfyddydau Mynegiannol. </a:t>
            </a:r>
          </a:p>
          <a:p>
            <a:pPr marL="108598" algn="just"/>
            <a:endParaRPr lang="cy-GB"/>
          </a:p>
          <a:p>
            <a:pPr marL="108598" algn="just"/>
            <a:r>
              <a:rPr lang="cy-GB" b="1"/>
              <a:t>Nod y Wers ydy</a:t>
            </a:r>
            <a:endParaRPr lang="cy-GB" b="1" u="sng"/>
          </a:p>
          <a:p>
            <a:pPr marL="108598" algn="just"/>
            <a:endParaRPr lang="cy-GB" b="1" u="sng"/>
          </a:p>
        </p:txBody>
      </p:sp>
      <p:graphicFrame>
        <p:nvGraphicFramePr>
          <p:cNvPr id="2" name="Table 1">
            <a:extLst>
              <a:ext uri="{FF2B5EF4-FFF2-40B4-BE49-F238E27FC236}">
                <a16:creationId xmlns:a16="http://schemas.microsoft.com/office/drawing/2014/main" id="{D3679F6F-09D2-2960-3A6B-EF5ED7C87E6A}"/>
              </a:ext>
            </a:extLst>
          </p:cNvPr>
          <p:cNvGraphicFramePr>
            <a:graphicFrameLocks noGrp="1"/>
          </p:cNvGraphicFramePr>
          <p:nvPr>
            <p:extLst>
              <p:ext uri="{D42A27DB-BD31-4B8C-83A1-F6EECF244321}">
                <p14:modId xmlns:p14="http://schemas.microsoft.com/office/powerpoint/2010/main" val="3166686039"/>
              </p:ext>
            </p:extLst>
          </p:nvPr>
        </p:nvGraphicFramePr>
        <p:xfrm>
          <a:off x="271292" y="173736"/>
          <a:ext cx="8653251" cy="4686014"/>
        </p:xfrm>
        <a:graphic>
          <a:graphicData uri="http://schemas.openxmlformats.org/drawingml/2006/table">
            <a:tbl>
              <a:tblPr firstRow="1" firstCol="1" bandRow="1">
                <a:tableStyleId>{5C22544A-7EE6-4342-B048-85BDC9FD1C3A}</a:tableStyleId>
              </a:tblPr>
              <a:tblGrid>
                <a:gridCol w="4774060">
                  <a:extLst>
                    <a:ext uri="{9D8B030D-6E8A-4147-A177-3AD203B41FA5}">
                      <a16:colId xmlns:a16="http://schemas.microsoft.com/office/drawing/2014/main" val="3600652311"/>
                    </a:ext>
                  </a:extLst>
                </a:gridCol>
                <a:gridCol w="3879191">
                  <a:extLst>
                    <a:ext uri="{9D8B030D-6E8A-4147-A177-3AD203B41FA5}">
                      <a16:colId xmlns:a16="http://schemas.microsoft.com/office/drawing/2014/main" val="3147558417"/>
                    </a:ext>
                  </a:extLst>
                </a:gridCol>
              </a:tblGrid>
              <a:tr h="306324">
                <a:tc gridSpan="2">
                  <a:txBody>
                    <a:bodyPr/>
                    <a:lstStyle/>
                    <a:p>
                      <a:pPr algn="ctr">
                        <a:lnSpc>
                          <a:spcPct val="115000"/>
                        </a:lnSpc>
                        <a:spcAft>
                          <a:spcPts val="800"/>
                        </a:spcAft>
                        <a:buNone/>
                      </a:pPr>
                      <a:r>
                        <a:rPr lang="en-GB" sz="1400" b="0" i="0" kern="1200" dirty="0">
                          <a:solidFill>
                            <a:schemeClr val="tx1"/>
                          </a:solidFill>
                          <a:effectLst/>
                          <a:latin typeface="Comic Sans MS" panose="030F0902030302020204" pitchFamily="66" charset="0"/>
                          <a:ea typeface="+mn-ea"/>
                          <a:cs typeface="+mn-cs"/>
                        </a:rPr>
                        <a:t> Yr </a:t>
                      </a:r>
                      <a:r>
                        <a:rPr lang="en-GB" sz="1400" b="0" i="0" kern="1200" dirty="0" err="1">
                          <a:solidFill>
                            <a:schemeClr val="tx1"/>
                          </a:solidFill>
                          <a:effectLst/>
                          <a:latin typeface="Comic Sans MS" panose="030F0902030302020204" pitchFamily="66" charset="0"/>
                          <a:ea typeface="+mn-ea"/>
                          <a:cs typeface="+mn-cs"/>
                        </a:rPr>
                        <a:t>Adeiladwr</a:t>
                      </a:r>
                      <a:endParaRPr lang="en-GB" sz="11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732741170"/>
                  </a:ext>
                </a:extLst>
              </a:tr>
              <a:tr h="827754">
                <a:tc gridSpan="2">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u="none" kern="100" dirty="0">
                          <a:solidFill>
                            <a:schemeClr val="tx1"/>
                          </a:solidFill>
                          <a:effectLst/>
                          <a:latin typeface="Comic Sans MS" panose="030F0902030302020204" pitchFamily="66" charset="0"/>
                        </a:rPr>
                        <a:t>Beth </a:t>
                      </a:r>
                      <a:r>
                        <a:rPr lang="en-GB" sz="1400" u="none" kern="100" dirty="0" err="1">
                          <a:solidFill>
                            <a:schemeClr val="tx1"/>
                          </a:solidFill>
                          <a:effectLst/>
                          <a:latin typeface="Comic Sans MS" panose="030F0902030302020204" pitchFamily="66" charset="0"/>
                        </a:rPr>
                        <a:t>rwyt</a:t>
                      </a:r>
                      <a:r>
                        <a:rPr lang="en-GB" sz="1400" u="none" kern="100" dirty="0">
                          <a:solidFill>
                            <a:schemeClr val="tx1"/>
                          </a:solidFill>
                          <a:effectLst/>
                          <a:latin typeface="Comic Sans MS" panose="030F0902030302020204" pitchFamily="66" charset="0"/>
                        </a:rPr>
                        <a:t> </a:t>
                      </a:r>
                      <a:r>
                        <a:rPr lang="en-GB" sz="1400" u="none" kern="100" dirty="0" err="1">
                          <a:solidFill>
                            <a:schemeClr val="tx1"/>
                          </a:solidFill>
                          <a:effectLst/>
                          <a:latin typeface="Comic Sans MS" panose="030F0902030302020204" pitchFamily="66" charset="0"/>
                        </a:rPr>
                        <a:t>ti’n</a:t>
                      </a:r>
                      <a:r>
                        <a:rPr lang="en-GB" sz="1400" u="none" kern="100" dirty="0">
                          <a:solidFill>
                            <a:schemeClr val="tx1"/>
                          </a:solidFill>
                          <a:effectLst/>
                          <a:latin typeface="Comic Sans MS" panose="030F0902030302020204" pitchFamily="66" charset="0"/>
                        </a:rPr>
                        <a:t> </a:t>
                      </a:r>
                      <a:r>
                        <a:rPr lang="en-GB" sz="1400" u="none" kern="100" dirty="0" err="1">
                          <a:solidFill>
                            <a:schemeClr val="tx1"/>
                          </a:solidFill>
                          <a:effectLst/>
                          <a:latin typeface="Comic Sans MS" panose="030F0902030302020204" pitchFamily="66" charset="0"/>
                        </a:rPr>
                        <a:t>feddwl</a:t>
                      </a:r>
                      <a:r>
                        <a:rPr lang="en-GB" sz="1400" u="none" kern="100" dirty="0">
                          <a:solidFill>
                            <a:schemeClr val="tx1"/>
                          </a:solidFill>
                          <a:effectLst/>
                          <a:latin typeface="Comic Sans MS" panose="030F0902030302020204" pitchFamily="66" charset="0"/>
                        </a:rPr>
                        <a:t> am y </a:t>
                      </a:r>
                      <a:r>
                        <a:rPr lang="en-GB" sz="1400" u="none" kern="100" dirty="0" err="1">
                          <a:solidFill>
                            <a:schemeClr val="tx1"/>
                          </a:solidFill>
                          <a:effectLst/>
                          <a:latin typeface="Comic Sans MS" panose="030F0902030302020204" pitchFamily="66" charset="0"/>
                        </a:rPr>
                        <a:t>llun</a:t>
                      </a:r>
                      <a:r>
                        <a:rPr lang="en-GB" sz="1400" u="none" kern="100" dirty="0">
                          <a:solidFill>
                            <a:schemeClr val="tx1"/>
                          </a:solidFill>
                          <a:effectLst/>
                          <a:latin typeface="Comic Sans MS" panose="030F0902030302020204" pitchFamily="66" charset="0"/>
                        </a:rPr>
                        <a:t>?</a:t>
                      </a:r>
                    </a:p>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Rydw</a:t>
                      </a:r>
                      <a:r>
                        <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4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i’n</a:t>
                      </a:r>
                      <a:r>
                        <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4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meddwl</a:t>
                      </a:r>
                      <a:r>
                        <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bod y </a:t>
                      </a:r>
                      <a:r>
                        <a:rPr lang="en-GB" sz="14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llun</a:t>
                      </a:r>
                      <a:r>
                        <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400" u="none"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yn</a:t>
                      </a:r>
                      <a:r>
                        <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 </a:t>
                      </a:r>
                      <a:r>
                        <a:rPr lang="en-GB" sz="1400" u="sng" kern="100" dirty="0" err="1">
                          <a:solidFill>
                            <a:schemeClr val="tx1"/>
                          </a:solidFill>
                          <a:effectLst/>
                          <a:latin typeface="Comic Sans MS" panose="030F0902030302020204" pitchFamily="66" charset="0"/>
                          <a:ea typeface="Aptos" panose="020B0004020202020204" pitchFamily="34" charset="0"/>
                          <a:cs typeface="Times New Roman" panose="02020603050405020304" pitchFamily="18" charset="0"/>
                        </a:rPr>
                        <a:t>ddiddorol</a:t>
                      </a:r>
                      <a:endParaRPr lang="en-GB" sz="1400" u="sng"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D579"/>
                    </a:solidFill>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810925440"/>
                  </a:ext>
                </a:extLst>
              </a:tr>
              <a:tr h="994632">
                <a:tc gridSpan="2">
                  <a:txBody>
                    <a:bodyPr/>
                    <a:lstStyle/>
                    <a:p>
                      <a:pPr algn="l">
                        <a:lnSpc>
                          <a:spcPct val="115000"/>
                        </a:lnSpc>
                        <a:spcAft>
                          <a:spcPts val="800"/>
                        </a:spcAft>
                        <a:buNone/>
                      </a:pPr>
                      <a:r>
                        <a:rPr lang="en-GB" sz="1600" b="0" kern="100" dirty="0">
                          <a:solidFill>
                            <a:schemeClr val="tx1"/>
                          </a:solidFill>
                          <a:effectLst/>
                          <a:latin typeface="Comic Sans MS" panose="030F0902030302020204" pitchFamily="66" charset="0"/>
                        </a:rPr>
                        <a:t> </a:t>
                      </a:r>
                    </a:p>
                    <a:p>
                      <a:r>
                        <a:rPr lang="en-US" sz="1600" dirty="0">
                          <a:solidFill>
                            <a:schemeClr val="tx1"/>
                          </a:solidFill>
                          <a:latin typeface="Comic Sans MS" panose="030F0902030302020204" pitchFamily="66" charset="0"/>
                          <a:sym typeface="Bryndan Write"/>
                        </a:rPr>
                        <a:t> </a:t>
                      </a:r>
                      <a:r>
                        <a:rPr lang="en-US" sz="1600" b="0" dirty="0">
                          <a:solidFill>
                            <a:schemeClr val="tx1"/>
                          </a:solidFill>
                          <a:latin typeface="Comic Sans MS" panose="030F0902030302020204" pitchFamily="66" charset="0"/>
                          <a:sym typeface="Bryndan Write"/>
                        </a:rPr>
                        <a:t>Beth </a:t>
                      </a:r>
                      <a:r>
                        <a:rPr lang="en-US" sz="1600" b="0" dirty="0" err="1">
                          <a:solidFill>
                            <a:schemeClr val="tx1"/>
                          </a:solidFill>
                          <a:latin typeface="Comic Sans MS" panose="030F0902030302020204" pitchFamily="66" charset="0"/>
                          <a:sym typeface="Bryndan Write"/>
                        </a:rPr>
                        <a:t>rwt</a:t>
                      </a:r>
                      <a:r>
                        <a:rPr lang="en-US" sz="1600" b="0" dirty="0">
                          <a:solidFill>
                            <a:schemeClr val="tx1"/>
                          </a:solidFill>
                          <a:latin typeface="Comic Sans MS" panose="030F0902030302020204" pitchFamily="66" charset="0"/>
                          <a:sym typeface="Bryndan Write"/>
                        </a:rPr>
                        <a:t> </a:t>
                      </a:r>
                      <a:r>
                        <a:rPr lang="en-US" sz="1600" b="0" dirty="0" err="1">
                          <a:solidFill>
                            <a:schemeClr val="tx1"/>
                          </a:solidFill>
                          <a:latin typeface="Comic Sans MS" panose="030F0902030302020204" pitchFamily="66" charset="0"/>
                          <a:sym typeface="Bryndan Write"/>
                        </a:rPr>
                        <a:t>ti’n</a:t>
                      </a:r>
                      <a:r>
                        <a:rPr lang="en-US" sz="1600" b="0" dirty="0">
                          <a:solidFill>
                            <a:schemeClr val="tx1"/>
                          </a:solidFill>
                          <a:latin typeface="Comic Sans MS" panose="030F0902030302020204" pitchFamily="66" charset="0"/>
                          <a:sym typeface="Bryndan Write"/>
                        </a:rPr>
                        <a:t> </a:t>
                      </a:r>
                      <a:r>
                        <a:rPr lang="en-US" sz="1600" b="0" dirty="0" err="1">
                          <a:solidFill>
                            <a:schemeClr val="tx1"/>
                          </a:solidFill>
                          <a:latin typeface="Comic Sans MS" panose="030F0902030302020204" pitchFamily="66" charset="0"/>
                          <a:sym typeface="Bryndan Write"/>
                        </a:rPr>
                        <a:t>feddwl</a:t>
                      </a:r>
                      <a:r>
                        <a:rPr lang="en-US" sz="1600" b="0" dirty="0">
                          <a:solidFill>
                            <a:schemeClr val="tx1"/>
                          </a:solidFill>
                          <a:latin typeface="Comic Sans MS" panose="030F0902030302020204" pitchFamily="66" charset="0"/>
                          <a:sym typeface="Bryndan Write"/>
                        </a:rPr>
                        <a:t> am y </a:t>
                      </a:r>
                      <a:r>
                        <a:rPr lang="en-US" sz="1600" b="0" dirty="0" err="1">
                          <a:solidFill>
                            <a:schemeClr val="tx1"/>
                          </a:solidFill>
                          <a:latin typeface="Comic Sans MS" panose="030F0902030302020204" pitchFamily="66" charset="0"/>
                          <a:sym typeface="Bryndan Write"/>
                        </a:rPr>
                        <a:t>llun</a:t>
                      </a:r>
                      <a:r>
                        <a:rPr lang="en-US" sz="1600" b="0" dirty="0">
                          <a:solidFill>
                            <a:schemeClr val="tx1"/>
                          </a:solidFill>
                          <a:latin typeface="Comic Sans MS" panose="030F0902030302020204" pitchFamily="66" charset="0"/>
                          <a:sym typeface="Bryndan Write"/>
                        </a:rPr>
                        <a:t>?</a:t>
                      </a:r>
                    </a:p>
                    <a:p>
                      <a:r>
                        <a:rPr lang="en-US" sz="1600" b="0" dirty="0">
                          <a:latin typeface="Comic Sans MS" panose="030F0902030302020204" pitchFamily="66" charset="0"/>
                        </a:rPr>
                        <a:t> </a:t>
                      </a:r>
                    </a:p>
                    <a:p>
                      <a:r>
                        <a:rPr lang="en-US" sz="1600" dirty="0">
                          <a:solidFill>
                            <a:schemeClr val="tx1"/>
                          </a:solidFill>
                          <a:latin typeface="Comic Sans MS" panose="030F0902030302020204" pitchFamily="66" charset="0"/>
                          <a:sym typeface="Bryndan Write"/>
                        </a:rPr>
                        <a:t> </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dirty="0"/>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54630151"/>
                  </a:ext>
                </a:extLst>
              </a:tr>
              <a:tr h="994632">
                <a:tc>
                  <a:txBody>
                    <a:bodyPr/>
                    <a:lstStyle/>
                    <a:p>
                      <a:pPr algn="l">
                        <a:lnSpc>
                          <a:spcPct val="115000"/>
                        </a:lnSpc>
                        <a:spcAft>
                          <a:spcPts val="800"/>
                        </a:spcAft>
                        <a:buNone/>
                      </a:pPr>
                      <a:r>
                        <a:rPr lang="en-GB" sz="1600" b="0" kern="100" dirty="0" err="1">
                          <a:solidFill>
                            <a:schemeClr val="tx1"/>
                          </a:solidFill>
                          <a:effectLst/>
                          <a:latin typeface="Comic Sans MS" panose="030F0902030302020204" pitchFamily="66" charset="0"/>
                          <a:cs typeface="Times New Roman" panose="02020603050405020304" pitchFamily="18" charset="0"/>
                        </a:rPr>
                        <a:t>Rydw</a:t>
                      </a:r>
                      <a:r>
                        <a:rPr lang="en-GB" sz="1600" b="0" kern="100" dirty="0">
                          <a:solidFill>
                            <a:schemeClr val="tx1"/>
                          </a:solidFill>
                          <a:effectLst/>
                          <a:latin typeface="Comic Sans MS" panose="030F0902030302020204" pitchFamily="66" charset="0"/>
                          <a:cs typeface="Times New Roman" panose="02020603050405020304" pitchFamily="18" charset="0"/>
                        </a:rPr>
                        <a:t> </a:t>
                      </a:r>
                      <a:r>
                        <a:rPr lang="en-GB" sz="1600" b="0" kern="100" dirty="0" err="1">
                          <a:solidFill>
                            <a:schemeClr val="tx1"/>
                          </a:solidFill>
                          <a:effectLst/>
                          <a:latin typeface="Comic Sans MS" panose="030F0902030302020204" pitchFamily="66" charset="0"/>
                          <a:cs typeface="Times New Roman" panose="02020603050405020304" pitchFamily="18" charset="0"/>
                        </a:rPr>
                        <a:t>i’n</a:t>
                      </a:r>
                      <a:r>
                        <a:rPr lang="en-GB" sz="1600" b="0" kern="100" dirty="0">
                          <a:solidFill>
                            <a:schemeClr val="tx1"/>
                          </a:solidFill>
                          <a:effectLst/>
                          <a:latin typeface="Comic Sans MS" panose="030F0902030302020204" pitchFamily="66" charset="0"/>
                          <a:cs typeface="Times New Roman" panose="02020603050405020304" pitchFamily="18" charset="0"/>
                        </a:rPr>
                        <a:t> </a:t>
                      </a:r>
                      <a:r>
                        <a:rPr lang="en-GB" sz="1600" b="0" kern="100" dirty="0" err="1">
                          <a:solidFill>
                            <a:schemeClr val="tx1"/>
                          </a:solidFill>
                          <a:effectLst/>
                          <a:latin typeface="Comic Sans MS" panose="030F0902030302020204" pitchFamily="66" charset="0"/>
                          <a:cs typeface="Times New Roman" panose="02020603050405020304" pitchFamily="18" charset="0"/>
                        </a:rPr>
                        <a:t>meddwl</a:t>
                      </a:r>
                      <a:r>
                        <a:rPr lang="en-GB" sz="1600" b="0" kern="100" dirty="0">
                          <a:solidFill>
                            <a:schemeClr val="tx1"/>
                          </a:solidFill>
                          <a:effectLst/>
                          <a:latin typeface="Comic Sans MS" panose="030F0902030302020204" pitchFamily="66" charset="0"/>
                          <a:cs typeface="Times New Roman" panose="02020603050405020304" pitchFamily="18" charset="0"/>
                        </a:rPr>
                        <a:t> bod y </a:t>
                      </a:r>
                      <a:r>
                        <a:rPr lang="en-GB" sz="1600" b="0" kern="100" dirty="0" err="1">
                          <a:solidFill>
                            <a:schemeClr val="tx1"/>
                          </a:solidFill>
                          <a:effectLst/>
                          <a:latin typeface="Comic Sans MS" panose="030F0902030302020204" pitchFamily="66" charset="0"/>
                          <a:cs typeface="Times New Roman" panose="02020603050405020304" pitchFamily="18" charset="0"/>
                        </a:rPr>
                        <a:t>llun</a:t>
                      </a:r>
                      <a:r>
                        <a:rPr lang="en-GB" sz="1600" b="0" kern="100" dirty="0">
                          <a:solidFill>
                            <a:schemeClr val="tx1"/>
                          </a:solidFill>
                          <a:effectLst/>
                          <a:latin typeface="Comic Sans MS" panose="030F0902030302020204" pitchFamily="66" charset="0"/>
                          <a:cs typeface="Times New Roman" panose="02020603050405020304" pitchFamily="18" charset="0"/>
                        </a:rPr>
                        <a:t> </a:t>
                      </a:r>
                      <a:r>
                        <a:rPr lang="en-GB" sz="1600" b="0" kern="100" dirty="0" err="1">
                          <a:solidFill>
                            <a:schemeClr val="tx1"/>
                          </a:solidFill>
                          <a:effectLst/>
                          <a:latin typeface="Comic Sans MS" panose="030F0902030302020204" pitchFamily="66" charset="0"/>
                          <a:cs typeface="Times New Roman" panose="02020603050405020304" pitchFamily="18" charset="0"/>
                        </a:rPr>
                        <a:t>yn</a:t>
                      </a:r>
                      <a:endParaRPr lang="en-GB" sz="16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600" dirty="0" err="1">
                          <a:solidFill>
                            <a:schemeClr val="tx1"/>
                          </a:solidFill>
                          <a:latin typeface="Comic Sans MS" panose="030F0902030302020204" pitchFamily="66" charset="0"/>
                          <a:ea typeface="Bryndan Write"/>
                          <a:cs typeface="Bryndan Write"/>
                          <a:sym typeface="Bryndan Write"/>
                        </a:rPr>
                        <a:t>effeithiol</a:t>
                      </a:r>
                      <a:br>
                        <a:rPr lang="en-US" sz="1600" dirty="0">
                          <a:solidFill>
                            <a:schemeClr val="tx1"/>
                          </a:solidFill>
                          <a:latin typeface="Comic Sans MS" panose="030F0902030302020204" pitchFamily="66" charset="0"/>
                          <a:ea typeface="Bryndan Write"/>
                          <a:cs typeface="Bryndan Write"/>
                          <a:sym typeface="Bryndan Write"/>
                        </a:rPr>
                      </a:br>
                      <a:r>
                        <a:rPr lang="en-US" sz="1600" dirty="0" err="1">
                          <a:solidFill>
                            <a:schemeClr val="tx1"/>
                          </a:solidFill>
                          <a:latin typeface="Comic Sans MS" panose="030F0902030302020204" pitchFamily="66" charset="0"/>
                          <a:ea typeface="Bryndan Write"/>
                          <a:cs typeface="Bryndan Write"/>
                          <a:sym typeface="Bryndan Write"/>
                        </a:rPr>
                        <a:t>lliwgar</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chemeClr val="tx1"/>
                          </a:solidFill>
                          <a:latin typeface="Comic Sans MS" panose="030F0902030302020204" pitchFamily="66" charset="0"/>
                          <a:ea typeface="Bryndan Write"/>
                          <a:cs typeface="Bryndan Write"/>
                          <a:sym typeface="Bryndan Write"/>
                        </a:rPr>
                        <a:t>llachar</a:t>
                      </a:r>
                      <a:br>
                        <a:rPr lang="en-US" sz="1600" dirty="0">
                          <a:solidFill>
                            <a:schemeClr val="tx1"/>
                          </a:solidFill>
                          <a:latin typeface="Comic Sans MS" panose="030F0902030302020204" pitchFamily="66" charset="0"/>
                          <a:ea typeface="Bryndan Write"/>
                          <a:cs typeface="Bryndan Write"/>
                          <a:sym typeface="Bryndan Write"/>
                        </a:rPr>
                      </a:br>
                      <a:r>
                        <a:rPr lang="en-US" sz="1600" dirty="0" err="1">
                          <a:solidFill>
                            <a:schemeClr val="tx1"/>
                          </a:solidFill>
                          <a:latin typeface="Comic Sans MS" panose="030F0902030302020204" pitchFamily="66" charset="0"/>
                          <a:ea typeface="Bryndan Write"/>
                          <a:cs typeface="Bryndan Write"/>
                          <a:sym typeface="Bryndan Write"/>
                        </a:rPr>
                        <a:t>creadigol</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chemeClr val="tx1"/>
                          </a:solidFill>
                          <a:latin typeface="Comic Sans MS" panose="030F0902030302020204" pitchFamily="66" charset="0"/>
                          <a:ea typeface="Bryndan Write"/>
                          <a:cs typeface="Bryndan Write"/>
                          <a:sym typeface="Bryndan Write"/>
                        </a:rPr>
                        <a:t>haniaethol</a:t>
                      </a:r>
                      <a:endParaRPr lang="en-US" sz="1600" dirty="0">
                        <a:solidFill>
                          <a:schemeClr val="tx1"/>
                        </a:solidFill>
                        <a:latin typeface="Comic Sans MS" panose="030F0902030302020204" pitchFamily="66" charset="0"/>
                        <a:ea typeface="Bryndan Write"/>
                        <a:cs typeface="Bryndan Write"/>
                        <a:sym typeface="Bryndan Writ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600" dirty="0" err="1">
                          <a:solidFill>
                            <a:srgbClr val="FF0000"/>
                          </a:solidFill>
                          <a:latin typeface="Comic Sans MS" panose="030F0902030302020204" pitchFamily="66" charset="0"/>
                          <a:ea typeface="Bryndan Write"/>
                          <a:cs typeface="Bryndan Write"/>
                          <a:sym typeface="Bryndan Write"/>
                        </a:rPr>
                        <a:t>d</a:t>
                      </a:r>
                      <a:r>
                        <a:rPr lang="en-US" sz="1600" dirty="0" err="1">
                          <a:solidFill>
                            <a:schemeClr val="tx1"/>
                          </a:solidFill>
                          <a:latin typeface="Comic Sans MS" panose="030F0902030302020204" pitchFamily="66" charset="0"/>
                          <a:ea typeface="Bryndan Write"/>
                          <a:cs typeface="Bryndan Write"/>
                          <a:sym typeface="Bryndan Write"/>
                        </a:rPr>
                        <a:t>rawiadol</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rgbClr val="FF0000"/>
                          </a:solidFill>
                          <a:latin typeface="Comic Sans MS" panose="030F0902030302020204" pitchFamily="66" charset="0"/>
                          <a:ea typeface="Bryndan Write"/>
                          <a:cs typeface="Bryndan Write"/>
                          <a:sym typeface="Bryndan Write"/>
                        </a:rPr>
                        <a:t>dd</a:t>
                      </a:r>
                      <a:r>
                        <a:rPr lang="en-US" sz="1600" dirty="0" err="1">
                          <a:solidFill>
                            <a:schemeClr val="tx1"/>
                          </a:solidFill>
                          <a:latin typeface="Comic Sans MS" panose="030F0902030302020204" pitchFamily="66" charset="0"/>
                          <a:ea typeface="Bryndan Write"/>
                          <a:cs typeface="Bryndan Write"/>
                          <a:sym typeface="Bryndan Write"/>
                        </a:rPr>
                        <a:t>ramatig</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rgbClr val="FF0000"/>
                          </a:solidFill>
                          <a:latin typeface="Comic Sans MS" panose="030F0902030302020204" pitchFamily="66" charset="0"/>
                          <a:ea typeface="Bryndan Write"/>
                          <a:cs typeface="Bryndan Write"/>
                          <a:sym typeface="Bryndan Write"/>
                        </a:rPr>
                        <a:t>g</a:t>
                      </a:r>
                      <a:r>
                        <a:rPr lang="en-US" sz="1600" dirty="0" err="1">
                          <a:solidFill>
                            <a:schemeClr val="tx1"/>
                          </a:solidFill>
                          <a:latin typeface="Comic Sans MS" panose="030F0902030302020204" pitchFamily="66" charset="0"/>
                          <a:ea typeface="Bryndan Write"/>
                          <a:cs typeface="Bryndan Write"/>
                          <a:sym typeface="Bryndan Write"/>
                        </a:rPr>
                        <a:t>yffrous</a:t>
                      </a:r>
                      <a:endParaRPr lang="en-US" sz="1600" dirty="0">
                        <a:solidFill>
                          <a:schemeClr val="tx1"/>
                        </a:solidFill>
                        <a:latin typeface="Comic Sans MS" panose="030F0902030302020204" pitchFamily="66" charset="0"/>
                        <a:ea typeface="Bryndan Write"/>
                        <a:cs typeface="Bryndan Write"/>
                        <a:sym typeface="Bryndan Write"/>
                      </a:endParaRPr>
                    </a:p>
                    <a:p>
                      <a:r>
                        <a:rPr lang="en-US" sz="1600" dirty="0" err="1">
                          <a:solidFill>
                            <a:srgbClr val="FF0000"/>
                          </a:solidFill>
                          <a:latin typeface="Comic Sans MS" panose="030F0902030302020204" pitchFamily="66" charset="0"/>
                          <a:ea typeface="Bryndan Write"/>
                          <a:cs typeface="Bryndan Write"/>
                          <a:sym typeface="Bryndan Write"/>
                        </a:rPr>
                        <a:t>d</a:t>
                      </a:r>
                      <a:r>
                        <a:rPr lang="en-US" sz="1600" dirty="0" err="1">
                          <a:solidFill>
                            <a:schemeClr val="tx1"/>
                          </a:solidFill>
                          <a:latin typeface="Comic Sans MS" panose="030F0902030302020204" pitchFamily="66" charset="0"/>
                          <a:ea typeface="Bryndan Write"/>
                          <a:cs typeface="Bryndan Write"/>
                          <a:sym typeface="Bryndan Write"/>
                        </a:rPr>
                        <a:t>ywyll</a:t>
                      </a:r>
                      <a:br>
                        <a:rPr lang="en-US" sz="1600" dirty="0">
                          <a:solidFill>
                            <a:schemeClr val="tx1"/>
                          </a:solidFill>
                          <a:latin typeface="Comic Sans MS" panose="030F0902030302020204" pitchFamily="66" charset="0"/>
                          <a:ea typeface="Bryndan Write"/>
                          <a:cs typeface="Bryndan Write"/>
                          <a:sym typeface="Bryndan Write"/>
                        </a:rPr>
                      </a:br>
                      <a:endParaRPr lang="en-US" sz="1600" dirty="0">
                        <a:solidFill>
                          <a:srgbClr val="FF0000"/>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293884533"/>
                  </a:ext>
                </a:extLst>
              </a:tr>
            </a:tbl>
          </a:graphicData>
        </a:graphic>
      </p:graphicFrame>
    </p:spTree>
    <p:extLst>
      <p:ext uri="{BB962C8B-B14F-4D97-AF65-F5344CB8AC3E}">
        <p14:creationId xmlns:p14="http://schemas.microsoft.com/office/powerpoint/2010/main" val="38496623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descr="A group of yellow cards with different symbols&#10;&#10;AI-generated content may be incorrect.">
            <a:extLst>
              <a:ext uri="{FF2B5EF4-FFF2-40B4-BE49-F238E27FC236}">
                <a16:creationId xmlns:a16="http://schemas.microsoft.com/office/drawing/2014/main" id="{47A8CEF6-D8E0-E772-2BEF-8BE84F7E1CF9}"/>
              </a:ext>
            </a:extLst>
          </p:cNvPr>
          <p:cNvPicPr>
            <a:picLocks noChangeAspect="1"/>
          </p:cNvPicPr>
          <p:nvPr/>
        </p:nvPicPr>
        <p:blipFill>
          <a:blip r:embed="rId2"/>
          <a:stretch>
            <a:fillRect/>
          </a:stretch>
        </p:blipFill>
        <p:spPr>
          <a:xfrm>
            <a:off x="0" y="249824"/>
            <a:ext cx="9014844" cy="6268542"/>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Box 42">
            <a:extLst>
              <a:ext uri="{FF2B5EF4-FFF2-40B4-BE49-F238E27FC236}">
                <a16:creationId xmlns:a16="http://schemas.microsoft.com/office/drawing/2014/main" id="{787A1F79-1EF1-E2ED-E4FE-CD00ADC11013}"/>
              </a:ext>
            </a:extLst>
          </p:cNvPr>
          <p:cNvSpPr txBox="1"/>
          <p:nvPr/>
        </p:nvSpPr>
        <p:spPr>
          <a:xfrm>
            <a:off x="2726595" y="27269"/>
            <a:ext cx="3494095" cy="355995"/>
          </a:xfrm>
          <a:prstGeom prst="rect">
            <a:avLst/>
          </a:prstGeom>
        </p:spPr>
        <p:txBody>
          <a:bodyPr wrap="square"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Gêm</a:t>
            </a:r>
            <a:r>
              <a:rPr lang="en-US" sz="2394" dirty="0">
                <a:latin typeface="Comic Sans MS" panose="030F0902030302020204" pitchFamily="66" charset="0"/>
                <a:ea typeface="League Spartan"/>
                <a:cs typeface="League Spartan"/>
                <a:sym typeface="League Spartan"/>
              </a:rPr>
              <a:t> Piff-Paff</a:t>
            </a:r>
          </a:p>
        </p:txBody>
      </p:sp>
      <p:pic>
        <p:nvPicPr>
          <p:cNvPr id="31" name="Picture 30" descr="A chart of multicolored text&#10;&#10;AI-generated content may be incorrect.">
            <a:extLst>
              <a:ext uri="{FF2B5EF4-FFF2-40B4-BE49-F238E27FC236}">
                <a16:creationId xmlns:a16="http://schemas.microsoft.com/office/drawing/2014/main" id="{99AF84F6-9FC1-5D55-DAE0-79390C1E1BD7}"/>
              </a:ext>
            </a:extLst>
          </p:cNvPr>
          <p:cNvPicPr>
            <a:picLocks noChangeAspect="1"/>
          </p:cNvPicPr>
          <p:nvPr/>
        </p:nvPicPr>
        <p:blipFill>
          <a:blip r:embed="rId2"/>
          <a:srcRect l="5200" t="86423" r="70533"/>
          <a:stretch>
            <a:fillRect/>
          </a:stretch>
        </p:blipFill>
        <p:spPr>
          <a:xfrm>
            <a:off x="7955280" y="0"/>
            <a:ext cx="1139229" cy="457855"/>
          </a:xfrm>
          <a:prstGeom prst="rect">
            <a:avLst/>
          </a:prstGeom>
        </p:spPr>
      </p:pic>
      <p:pic>
        <p:nvPicPr>
          <p:cNvPr id="12" name="Picture 11" descr="A close-up of a chart&#10;&#10;AI-generated content may be incorrect.">
            <a:extLst>
              <a:ext uri="{FF2B5EF4-FFF2-40B4-BE49-F238E27FC236}">
                <a16:creationId xmlns:a16="http://schemas.microsoft.com/office/drawing/2014/main" id="{AB4D7178-FA4B-2AA6-1B38-CB6BFDB0BFE4}"/>
              </a:ext>
            </a:extLst>
          </p:cNvPr>
          <p:cNvPicPr>
            <a:picLocks noChangeAspect="1"/>
          </p:cNvPicPr>
          <p:nvPr/>
        </p:nvPicPr>
        <p:blipFill>
          <a:blip r:embed="rId3"/>
          <a:srcRect b="1655"/>
          <a:stretch>
            <a:fillRect/>
          </a:stretch>
        </p:blipFill>
        <p:spPr>
          <a:xfrm>
            <a:off x="287383" y="584575"/>
            <a:ext cx="8569234" cy="6142796"/>
          </a:xfrm>
          <a:prstGeom prst="rect">
            <a:avLst/>
          </a:prstGeom>
        </p:spPr>
      </p:pic>
    </p:spTree>
    <p:extLst>
      <p:ext uri="{BB962C8B-B14F-4D97-AF65-F5344CB8AC3E}">
        <p14:creationId xmlns:p14="http://schemas.microsoft.com/office/powerpoint/2010/main" val="116455957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2D887-8F9F-9173-8FAC-617CFA2004D4}"/>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1CC7C0F-2F00-53BE-9287-CFEFC4A761F6}"/>
              </a:ext>
            </a:extLst>
          </p:cNvPr>
          <p:cNvGraphicFramePr>
            <a:graphicFrameLocks noGrp="1"/>
          </p:cNvGraphicFramePr>
          <p:nvPr/>
        </p:nvGraphicFramePr>
        <p:xfrm>
          <a:off x="388521" y="542140"/>
          <a:ext cx="8326581" cy="6123708"/>
        </p:xfrm>
        <a:graphic>
          <a:graphicData uri="http://schemas.openxmlformats.org/drawingml/2006/table">
            <a:tbl>
              <a:tblPr firstRow="1" bandRow="1">
                <a:tableStyleId>{5C22544A-7EE6-4342-B048-85BDC9FD1C3A}</a:tableStyleId>
              </a:tblPr>
              <a:tblGrid>
                <a:gridCol w="2775527">
                  <a:extLst>
                    <a:ext uri="{9D8B030D-6E8A-4147-A177-3AD203B41FA5}">
                      <a16:colId xmlns:a16="http://schemas.microsoft.com/office/drawing/2014/main" val="3284389516"/>
                    </a:ext>
                  </a:extLst>
                </a:gridCol>
                <a:gridCol w="2775527">
                  <a:extLst>
                    <a:ext uri="{9D8B030D-6E8A-4147-A177-3AD203B41FA5}">
                      <a16:colId xmlns:a16="http://schemas.microsoft.com/office/drawing/2014/main" val="3660665745"/>
                    </a:ext>
                  </a:extLst>
                </a:gridCol>
                <a:gridCol w="2775527">
                  <a:extLst>
                    <a:ext uri="{9D8B030D-6E8A-4147-A177-3AD203B41FA5}">
                      <a16:colId xmlns:a16="http://schemas.microsoft.com/office/drawing/2014/main" val="3523640253"/>
                    </a:ext>
                  </a:extLst>
                </a:gridCol>
              </a:tblGrid>
              <a:tr h="2041236">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515331483"/>
                  </a:ext>
                </a:extLst>
              </a:tr>
              <a:tr h="2041236">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95610729"/>
                  </a:ext>
                </a:extLst>
              </a:tr>
              <a:tr h="2041236">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1273188278"/>
                  </a:ext>
                </a:extLst>
              </a:tr>
            </a:tbl>
          </a:graphicData>
        </a:graphic>
      </p:graphicFrame>
      <p:sp>
        <p:nvSpPr>
          <p:cNvPr id="4" name="TextBox 42">
            <a:extLst>
              <a:ext uri="{FF2B5EF4-FFF2-40B4-BE49-F238E27FC236}">
                <a16:creationId xmlns:a16="http://schemas.microsoft.com/office/drawing/2014/main" id="{497D8D66-6C33-987E-8059-F5D827D1FD18}"/>
              </a:ext>
            </a:extLst>
          </p:cNvPr>
          <p:cNvSpPr txBox="1"/>
          <p:nvPr/>
        </p:nvSpPr>
        <p:spPr>
          <a:xfrm>
            <a:off x="910976" y="1409745"/>
            <a:ext cx="1394760" cy="355995"/>
          </a:xfrm>
          <a:prstGeom prst="rect">
            <a:avLst/>
          </a:prstGeom>
        </p:spPr>
        <p:txBody>
          <a:bodyPr wrap="square"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llachar</a:t>
            </a:r>
            <a:endParaRPr lang="en-US" sz="2394" dirty="0">
              <a:latin typeface="Comic Sans MS" panose="030F0902030302020204" pitchFamily="66" charset="0"/>
              <a:ea typeface="League Spartan"/>
              <a:cs typeface="League Spartan"/>
              <a:sym typeface="League Spartan"/>
            </a:endParaRPr>
          </a:p>
        </p:txBody>
      </p:sp>
      <p:sp>
        <p:nvSpPr>
          <p:cNvPr id="20" name="TextBox 43">
            <a:extLst>
              <a:ext uri="{FF2B5EF4-FFF2-40B4-BE49-F238E27FC236}">
                <a16:creationId xmlns:a16="http://schemas.microsoft.com/office/drawing/2014/main" id="{0A3E1E04-6452-F26D-18DA-AE20E6BD0506}"/>
              </a:ext>
            </a:extLst>
          </p:cNvPr>
          <p:cNvSpPr txBox="1"/>
          <p:nvPr/>
        </p:nvSpPr>
        <p:spPr>
          <a:xfrm>
            <a:off x="680627" y="3571367"/>
            <a:ext cx="1846847" cy="355995"/>
          </a:xfrm>
          <a:prstGeom prst="rect">
            <a:avLst/>
          </a:prstGeom>
        </p:spPr>
        <p:txBody>
          <a:bodyPr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creadigol</a:t>
            </a:r>
            <a:endParaRPr lang="en-US" sz="2394" dirty="0">
              <a:latin typeface="Comic Sans MS" panose="030F0902030302020204" pitchFamily="66" charset="0"/>
              <a:ea typeface="League Spartan"/>
              <a:cs typeface="League Spartan"/>
              <a:sym typeface="League Spartan"/>
            </a:endParaRPr>
          </a:p>
        </p:txBody>
      </p:sp>
      <p:sp>
        <p:nvSpPr>
          <p:cNvPr id="21" name="TextBox 44">
            <a:extLst>
              <a:ext uri="{FF2B5EF4-FFF2-40B4-BE49-F238E27FC236}">
                <a16:creationId xmlns:a16="http://schemas.microsoft.com/office/drawing/2014/main" id="{42BD94F9-7141-679D-2F14-808ECF7C35C7}"/>
              </a:ext>
            </a:extLst>
          </p:cNvPr>
          <p:cNvSpPr txBox="1"/>
          <p:nvPr/>
        </p:nvSpPr>
        <p:spPr>
          <a:xfrm>
            <a:off x="3531653" y="5594433"/>
            <a:ext cx="1846847" cy="368434"/>
          </a:xfrm>
          <a:prstGeom prst="rect">
            <a:avLst/>
          </a:prstGeom>
        </p:spPr>
        <p:txBody>
          <a:bodyPr lIns="0" tIns="0" rIns="0" bIns="0" rtlCol="0" anchor="t">
            <a:spAutoFit/>
          </a:bodyPr>
          <a:lstStyle/>
          <a:p>
            <a:pPr lvl="0" algn="ctr">
              <a:defRPr/>
            </a:pPr>
            <a:r>
              <a:rPr lang="cy-GB" sz="2394" dirty="0">
                <a:latin typeface="Comic Sans MS" panose="030F0902030302020204" pitchFamily="66" charset="0"/>
              </a:rPr>
              <a:t>lliwgar</a:t>
            </a:r>
          </a:p>
        </p:txBody>
      </p:sp>
      <p:sp>
        <p:nvSpPr>
          <p:cNvPr id="22" name="TextBox 45">
            <a:extLst>
              <a:ext uri="{FF2B5EF4-FFF2-40B4-BE49-F238E27FC236}">
                <a16:creationId xmlns:a16="http://schemas.microsoft.com/office/drawing/2014/main" id="{72539F6B-AFBF-47AF-E764-EE1ED79D5ACC}"/>
              </a:ext>
            </a:extLst>
          </p:cNvPr>
          <p:cNvSpPr txBox="1"/>
          <p:nvPr/>
        </p:nvSpPr>
        <p:spPr>
          <a:xfrm>
            <a:off x="3531653" y="3551827"/>
            <a:ext cx="1846847" cy="355995"/>
          </a:xfrm>
          <a:prstGeom prst="rect">
            <a:avLst/>
          </a:prstGeom>
        </p:spPr>
        <p:txBody>
          <a:bodyPr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effeithiol</a:t>
            </a:r>
            <a:endParaRPr lang="en-US" sz="2394" dirty="0">
              <a:latin typeface="Comic Sans MS" panose="030F0902030302020204" pitchFamily="66" charset="0"/>
              <a:ea typeface="League Spartan"/>
              <a:cs typeface="League Spartan"/>
              <a:sym typeface="League Spartan"/>
            </a:endParaRPr>
          </a:p>
        </p:txBody>
      </p:sp>
      <p:sp>
        <p:nvSpPr>
          <p:cNvPr id="23" name="TextBox 46">
            <a:extLst>
              <a:ext uri="{FF2B5EF4-FFF2-40B4-BE49-F238E27FC236}">
                <a16:creationId xmlns:a16="http://schemas.microsoft.com/office/drawing/2014/main" id="{E97982B3-77E0-7F1C-D549-80D7DB600D32}"/>
              </a:ext>
            </a:extLst>
          </p:cNvPr>
          <p:cNvSpPr txBox="1"/>
          <p:nvPr/>
        </p:nvSpPr>
        <p:spPr>
          <a:xfrm>
            <a:off x="856889" y="5680800"/>
            <a:ext cx="1846847" cy="316112"/>
          </a:xfrm>
          <a:prstGeom prst="rect">
            <a:avLst/>
          </a:prstGeom>
        </p:spPr>
        <p:txBody>
          <a:bodyPr lIns="0" tIns="0" rIns="0" bIns="0" rtlCol="0" anchor="t">
            <a:spAutoFit/>
          </a:bodyPr>
          <a:lstStyle/>
          <a:p>
            <a:pPr algn="ctr">
              <a:lnSpc>
                <a:spcPts val="2647"/>
              </a:lnSpc>
              <a:spcBef>
                <a:spcPct val="0"/>
              </a:spcBef>
            </a:pPr>
            <a:r>
              <a:rPr lang="en-US" sz="2052" dirty="0">
                <a:latin typeface="Comic Sans MS" panose="030F0902030302020204" pitchFamily="66" charset="0"/>
                <a:ea typeface="League Spartan"/>
                <a:cs typeface="League Spartan"/>
                <a:sym typeface="League Spartan"/>
              </a:rPr>
              <a:t>exciting</a:t>
            </a:r>
          </a:p>
        </p:txBody>
      </p:sp>
      <p:sp>
        <p:nvSpPr>
          <p:cNvPr id="24" name="TextBox 47">
            <a:extLst>
              <a:ext uri="{FF2B5EF4-FFF2-40B4-BE49-F238E27FC236}">
                <a16:creationId xmlns:a16="http://schemas.microsoft.com/office/drawing/2014/main" id="{36E2DF10-C8AE-3F51-CE0B-8E25F9B8A9F1}"/>
              </a:ext>
            </a:extLst>
          </p:cNvPr>
          <p:cNvSpPr txBox="1"/>
          <p:nvPr/>
        </p:nvSpPr>
        <p:spPr>
          <a:xfrm>
            <a:off x="3524159" y="1519764"/>
            <a:ext cx="1846847" cy="355995"/>
          </a:xfrm>
          <a:prstGeom prst="rect">
            <a:avLst/>
          </a:prstGeom>
        </p:spPr>
        <p:txBody>
          <a:bodyPr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haniaethol</a:t>
            </a:r>
            <a:endParaRPr lang="en-US" sz="2394" dirty="0">
              <a:latin typeface="Comic Sans MS" panose="030F0902030302020204" pitchFamily="66" charset="0"/>
              <a:ea typeface="League Spartan"/>
              <a:cs typeface="League Spartan"/>
              <a:sym typeface="League Spartan"/>
            </a:endParaRPr>
          </a:p>
        </p:txBody>
      </p:sp>
      <p:sp>
        <p:nvSpPr>
          <p:cNvPr id="25" name="TextBox 48">
            <a:extLst>
              <a:ext uri="{FF2B5EF4-FFF2-40B4-BE49-F238E27FC236}">
                <a16:creationId xmlns:a16="http://schemas.microsoft.com/office/drawing/2014/main" id="{49D3745B-8A0C-BD00-3560-C650D311766F}"/>
              </a:ext>
            </a:extLst>
          </p:cNvPr>
          <p:cNvSpPr txBox="1"/>
          <p:nvPr/>
        </p:nvSpPr>
        <p:spPr>
          <a:xfrm>
            <a:off x="6382680" y="1505213"/>
            <a:ext cx="1846847" cy="355995"/>
          </a:xfrm>
          <a:prstGeom prst="rect">
            <a:avLst/>
          </a:prstGeom>
        </p:spPr>
        <p:txBody>
          <a:bodyPr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trawiadol</a:t>
            </a:r>
            <a:endParaRPr lang="en-US" sz="2394" dirty="0">
              <a:latin typeface="Comic Sans MS" panose="030F0902030302020204" pitchFamily="66" charset="0"/>
              <a:ea typeface="League Spartan"/>
              <a:cs typeface="League Spartan"/>
              <a:sym typeface="League Spartan"/>
            </a:endParaRPr>
          </a:p>
        </p:txBody>
      </p:sp>
      <p:sp>
        <p:nvSpPr>
          <p:cNvPr id="26" name="TextBox 49">
            <a:extLst>
              <a:ext uri="{FF2B5EF4-FFF2-40B4-BE49-F238E27FC236}">
                <a16:creationId xmlns:a16="http://schemas.microsoft.com/office/drawing/2014/main" id="{AAD66431-F028-8EF6-D682-7B48737BB2E0}"/>
              </a:ext>
            </a:extLst>
          </p:cNvPr>
          <p:cNvSpPr txBox="1"/>
          <p:nvPr/>
        </p:nvSpPr>
        <p:spPr>
          <a:xfrm>
            <a:off x="6382679" y="3446169"/>
            <a:ext cx="1846847" cy="355995"/>
          </a:xfrm>
          <a:prstGeom prst="rect">
            <a:avLst/>
          </a:prstGeom>
        </p:spPr>
        <p:txBody>
          <a:bodyPr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dramatig</a:t>
            </a:r>
            <a:endParaRPr lang="en-US" sz="2394" dirty="0">
              <a:latin typeface="Comic Sans MS" panose="030F0902030302020204" pitchFamily="66" charset="0"/>
              <a:ea typeface="League Spartan"/>
              <a:cs typeface="League Spartan"/>
              <a:sym typeface="League Spartan"/>
            </a:endParaRPr>
          </a:p>
        </p:txBody>
      </p:sp>
      <p:sp>
        <p:nvSpPr>
          <p:cNvPr id="27" name="TextBox 42">
            <a:extLst>
              <a:ext uri="{FF2B5EF4-FFF2-40B4-BE49-F238E27FC236}">
                <a16:creationId xmlns:a16="http://schemas.microsoft.com/office/drawing/2014/main" id="{239E2067-47C4-452E-766C-8FE12FDDD01C}"/>
              </a:ext>
            </a:extLst>
          </p:cNvPr>
          <p:cNvSpPr txBox="1"/>
          <p:nvPr/>
        </p:nvSpPr>
        <p:spPr>
          <a:xfrm>
            <a:off x="6394544" y="5640917"/>
            <a:ext cx="1846847" cy="355995"/>
          </a:xfrm>
          <a:prstGeom prst="rect">
            <a:avLst/>
          </a:prstGeom>
        </p:spPr>
        <p:txBody>
          <a:bodyPr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tywyll</a:t>
            </a:r>
            <a:endParaRPr lang="en-US" sz="2394" dirty="0">
              <a:latin typeface="Comic Sans MS" panose="030F0902030302020204" pitchFamily="66" charset="0"/>
              <a:ea typeface="League Spartan"/>
              <a:cs typeface="League Spartan"/>
              <a:sym typeface="League Spartan"/>
            </a:endParaRPr>
          </a:p>
        </p:txBody>
      </p:sp>
      <p:sp>
        <p:nvSpPr>
          <p:cNvPr id="28" name="TextBox 42">
            <a:extLst>
              <a:ext uri="{FF2B5EF4-FFF2-40B4-BE49-F238E27FC236}">
                <a16:creationId xmlns:a16="http://schemas.microsoft.com/office/drawing/2014/main" id="{DD162A96-BCE9-94B1-F315-574D9AAFBB06}"/>
              </a:ext>
            </a:extLst>
          </p:cNvPr>
          <p:cNvSpPr txBox="1"/>
          <p:nvPr/>
        </p:nvSpPr>
        <p:spPr>
          <a:xfrm>
            <a:off x="2726595" y="27269"/>
            <a:ext cx="3494095" cy="355995"/>
          </a:xfrm>
          <a:prstGeom prst="rect">
            <a:avLst/>
          </a:prstGeom>
        </p:spPr>
        <p:txBody>
          <a:bodyPr wrap="square"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Gêm</a:t>
            </a:r>
            <a:r>
              <a:rPr lang="en-US" sz="2394" dirty="0">
                <a:latin typeface="Comic Sans MS" panose="030F0902030302020204" pitchFamily="66" charset="0"/>
                <a:ea typeface="League Spartan"/>
                <a:cs typeface="League Spartan"/>
                <a:sym typeface="League Spartan"/>
              </a:rPr>
              <a:t> Piff-Paff</a:t>
            </a:r>
          </a:p>
        </p:txBody>
      </p:sp>
      <p:pic>
        <p:nvPicPr>
          <p:cNvPr id="3" name="Picture 2" descr="A chart of multicolored text&#10;&#10;AI-generated content may be incorrect.">
            <a:extLst>
              <a:ext uri="{FF2B5EF4-FFF2-40B4-BE49-F238E27FC236}">
                <a16:creationId xmlns:a16="http://schemas.microsoft.com/office/drawing/2014/main" id="{BAEFC851-859F-A5F8-A8E8-5D1011FAA8FA}"/>
              </a:ext>
            </a:extLst>
          </p:cNvPr>
          <p:cNvPicPr>
            <a:picLocks noChangeAspect="1"/>
          </p:cNvPicPr>
          <p:nvPr/>
        </p:nvPicPr>
        <p:blipFill>
          <a:blip r:embed="rId2"/>
          <a:srcRect l="58040" t="90089" r="7306" b="1045"/>
          <a:stretch>
            <a:fillRect/>
          </a:stretch>
        </p:blipFill>
        <p:spPr>
          <a:xfrm>
            <a:off x="6916637" y="87919"/>
            <a:ext cx="2039514" cy="374783"/>
          </a:xfrm>
          <a:prstGeom prst="rect">
            <a:avLst/>
          </a:prstGeom>
        </p:spPr>
      </p:pic>
    </p:spTree>
    <p:extLst>
      <p:ext uri="{BB962C8B-B14F-4D97-AF65-F5344CB8AC3E}">
        <p14:creationId xmlns:p14="http://schemas.microsoft.com/office/powerpoint/2010/main" val="32307923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D3826-1CAF-96E9-EF96-532EB2FFA335}"/>
            </a:ext>
          </a:extLst>
        </p:cNvPr>
        <p:cNvGrpSpPr/>
        <p:nvPr/>
      </p:nvGrpSpPr>
      <p:grpSpPr>
        <a:xfrm>
          <a:off x="0" y="0"/>
          <a:ext cx="0" cy="0"/>
          <a:chOff x="0" y="0"/>
          <a:chExt cx="0" cy="0"/>
        </a:xfrm>
      </p:grpSpPr>
      <p:sp>
        <p:nvSpPr>
          <p:cNvPr id="31" name="Freeform 4">
            <a:extLst>
              <a:ext uri="{FF2B5EF4-FFF2-40B4-BE49-F238E27FC236}">
                <a16:creationId xmlns:a16="http://schemas.microsoft.com/office/drawing/2014/main" id="{3D91993D-45B6-3E4C-E290-8A5ABC238BB0}"/>
              </a:ext>
            </a:extLst>
          </p:cNvPr>
          <p:cNvSpPr/>
          <p:nvPr/>
        </p:nvSpPr>
        <p:spPr>
          <a:xfrm>
            <a:off x="131253" y="214039"/>
            <a:ext cx="8851686" cy="6580771"/>
          </a:xfrm>
          <a:custGeom>
            <a:avLst/>
            <a:gdLst/>
            <a:ahLst/>
            <a:cxnLst/>
            <a:rect l="l" t="t" r="r" b="b"/>
            <a:pathLst>
              <a:path w="4628889" h="3273887">
                <a:moveTo>
                  <a:pt x="0" y="0"/>
                </a:moveTo>
                <a:lnTo>
                  <a:pt x="4628889" y="0"/>
                </a:lnTo>
                <a:lnTo>
                  <a:pt x="4628889" y="3273887"/>
                </a:lnTo>
                <a:lnTo>
                  <a:pt x="0" y="3273887"/>
                </a:lnTo>
                <a:lnTo>
                  <a:pt x="0" y="0"/>
                </a:lnTo>
                <a:close/>
              </a:path>
            </a:pathLst>
          </a:custGeom>
          <a:blipFill>
            <a:blip r:embed="rId2">
              <a:alphaModFix amt="20000"/>
            </a:blip>
            <a:stretch>
              <a:fillRect/>
            </a:stretch>
          </a:blipFill>
        </p:spPr>
        <p:txBody>
          <a:bodyPr/>
          <a:lstStyle/>
          <a:p>
            <a:endParaRPr lang="en-US"/>
          </a:p>
        </p:txBody>
      </p:sp>
      <p:grpSp>
        <p:nvGrpSpPr>
          <p:cNvPr id="3" name="Group 13">
            <a:extLst>
              <a:ext uri="{FF2B5EF4-FFF2-40B4-BE49-F238E27FC236}">
                <a16:creationId xmlns:a16="http://schemas.microsoft.com/office/drawing/2014/main" id="{1446C4FC-06EF-4E73-750E-833BCE1E541C}"/>
              </a:ext>
            </a:extLst>
          </p:cNvPr>
          <p:cNvGrpSpPr/>
          <p:nvPr/>
        </p:nvGrpSpPr>
        <p:grpSpPr>
          <a:xfrm rot="-5400000">
            <a:off x="6243747" y="1598569"/>
            <a:ext cx="2157559" cy="2423332"/>
            <a:chOff x="0" y="0"/>
            <a:chExt cx="362023" cy="915239"/>
          </a:xfrm>
        </p:grpSpPr>
        <p:sp>
          <p:nvSpPr>
            <p:cNvPr id="4" name="Freeform 14">
              <a:extLst>
                <a:ext uri="{FF2B5EF4-FFF2-40B4-BE49-F238E27FC236}">
                  <a16:creationId xmlns:a16="http://schemas.microsoft.com/office/drawing/2014/main" id="{4DD92498-5C28-D915-5740-A0984A45BD37}"/>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5" name="TextBox 15">
              <a:extLst>
                <a:ext uri="{FF2B5EF4-FFF2-40B4-BE49-F238E27FC236}">
                  <a16:creationId xmlns:a16="http://schemas.microsoft.com/office/drawing/2014/main" id="{3CC62901-AC1B-5D6D-A7F7-24E0902B1BE8}"/>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6" name="Group 16">
            <a:extLst>
              <a:ext uri="{FF2B5EF4-FFF2-40B4-BE49-F238E27FC236}">
                <a16:creationId xmlns:a16="http://schemas.microsoft.com/office/drawing/2014/main" id="{87CD3C2D-DE0E-6314-A7C7-4C5B70386DB7}"/>
              </a:ext>
            </a:extLst>
          </p:cNvPr>
          <p:cNvGrpSpPr/>
          <p:nvPr/>
        </p:nvGrpSpPr>
        <p:grpSpPr>
          <a:xfrm rot="-5400000">
            <a:off x="4180570" y="-2610890"/>
            <a:ext cx="542309" cy="6192169"/>
            <a:chOff x="0" y="0"/>
            <a:chExt cx="80156" cy="915239"/>
          </a:xfrm>
        </p:grpSpPr>
        <p:sp>
          <p:nvSpPr>
            <p:cNvPr id="17" name="Freeform 17">
              <a:extLst>
                <a:ext uri="{FF2B5EF4-FFF2-40B4-BE49-F238E27FC236}">
                  <a16:creationId xmlns:a16="http://schemas.microsoft.com/office/drawing/2014/main" id="{E8330FFF-B2F2-408E-72DA-B7F066CCDA3A}"/>
                </a:ext>
              </a:extLst>
            </p:cNvPr>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a:extLst>
                <a:ext uri="{FF2B5EF4-FFF2-40B4-BE49-F238E27FC236}">
                  <a16:creationId xmlns:a16="http://schemas.microsoft.com/office/drawing/2014/main" id="{04213DE4-14B3-BC81-E7D1-58FA8D58806C}"/>
                </a:ext>
              </a:extLst>
            </p:cNvPr>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a:extLst>
              <a:ext uri="{FF2B5EF4-FFF2-40B4-BE49-F238E27FC236}">
                <a16:creationId xmlns:a16="http://schemas.microsoft.com/office/drawing/2014/main" id="{29013636-0F6F-A1DF-C0A6-225919FA1F50}"/>
              </a:ext>
            </a:extLst>
          </p:cNvPr>
          <p:cNvSpPr txBox="1"/>
          <p:nvPr/>
        </p:nvSpPr>
        <p:spPr>
          <a:xfrm>
            <a:off x="1355640" y="277229"/>
            <a:ext cx="6192169" cy="374783"/>
          </a:xfrm>
          <a:prstGeom prst="rect">
            <a:avLst/>
          </a:prstGeom>
        </p:spPr>
        <p:txBody>
          <a:bodyPr lIns="0" tIns="0" rIns="0" bIns="0" rtlCol="0" anchor="t">
            <a:spAutoFit/>
          </a:bodyPr>
          <a:lstStyle/>
          <a:p>
            <a:pPr algn="ctr">
              <a:lnSpc>
                <a:spcPts val="3112"/>
              </a:lnSpc>
              <a:spcBef>
                <a:spcPct val="0"/>
              </a:spcBef>
            </a:pPr>
            <a:r>
              <a:rPr lang="en-US" sz="2222" dirty="0">
                <a:solidFill>
                  <a:srgbClr val="000000"/>
                </a:solidFill>
                <a:latin typeface="Comic Sans MS" panose="030F0902030302020204" pitchFamily="66" charset="0"/>
                <a:ea typeface="League Spartan"/>
                <a:cs typeface="League Spartan"/>
                <a:sym typeface="League Spartan"/>
              </a:rPr>
              <a:t>Mat Iaith- </a:t>
            </a:r>
            <a:r>
              <a:rPr lang="en-US" sz="2222" dirty="0" err="1">
                <a:solidFill>
                  <a:srgbClr val="000000"/>
                </a:solidFill>
                <a:latin typeface="Comic Sans MS" panose="030F0902030302020204" pitchFamily="66" charset="0"/>
                <a:ea typeface="League Spartan"/>
                <a:cs typeface="League Spartan"/>
                <a:sym typeface="League Spartan"/>
              </a:rPr>
              <a:t>Celf</a:t>
            </a:r>
            <a:endParaRPr lang="en-US" sz="2222" dirty="0">
              <a:solidFill>
                <a:srgbClr val="000000"/>
              </a:solidFill>
              <a:latin typeface="Comic Sans MS" panose="030F0902030302020204" pitchFamily="66" charset="0"/>
              <a:ea typeface="League Spartan"/>
              <a:cs typeface="League Spartan"/>
              <a:sym typeface="League Spartan"/>
            </a:endParaRPr>
          </a:p>
        </p:txBody>
      </p:sp>
      <p:grpSp>
        <p:nvGrpSpPr>
          <p:cNvPr id="29" name="Group 10">
            <a:extLst>
              <a:ext uri="{FF2B5EF4-FFF2-40B4-BE49-F238E27FC236}">
                <a16:creationId xmlns:a16="http://schemas.microsoft.com/office/drawing/2014/main" id="{ACC26125-2EA8-C741-A6DE-4E861B02B749}"/>
              </a:ext>
            </a:extLst>
          </p:cNvPr>
          <p:cNvGrpSpPr/>
          <p:nvPr/>
        </p:nvGrpSpPr>
        <p:grpSpPr>
          <a:xfrm rot="-5400000">
            <a:off x="2048854" y="22841"/>
            <a:ext cx="2139276" cy="5593070"/>
            <a:chOff x="0" y="0"/>
            <a:chExt cx="362023" cy="915239"/>
          </a:xfrm>
        </p:grpSpPr>
        <p:sp>
          <p:nvSpPr>
            <p:cNvPr id="30" name="Freeform 11">
              <a:extLst>
                <a:ext uri="{FF2B5EF4-FFF2-40B4-BE49-F238E27FC236}">
                  <a16:creationId xmlns:a16="http://schemas.microsoft.com/office/drawing/2014/main" id="{00311D57-F937-121D-21A0-7D0819FF3048}"/>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32" name="TextBox 12">
              <a:extLst>
                <a:ext uri="{FF2B5EF4-FFF2-40B4-BE49-F238E27FC236}">
                  <a16:creationId xmlns:a16="http://schemas.microsoft.com/office/drawing/2014/main" id="{A6563723-7D98-91DD-9F01-7FF8C7DB68BD}"/>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4" name="TextBox 33">
            <a:extLst>
              <a:ext uri="{FF2B5EF4-FFF2-40B4-BE49-F238E27FC236}">
                <a16:creationId xmlns:a16="http://schemas.microsoft.com/office/drawing/2014/main" id="{5295712A-1FEB-8810-F95F-6D917136D8A1}"/>
              </a:ext>
            </a:extLst>
          </p:cNvPr>
          <p:cNvSpPr txBox="1"/>
          <p:nvPr/>
        </p:nvSpPr>
        <p:spPr>
          <a:xfrm>
            <a:off x="289942" y="2406955"/>
            <a:ext cx="5047312" cy="389145"/>
          </a:xfrm>
          <a:prstGeom prst="rect">
            <a:avLst/>
          </a:prstGeom>
          <a:noFill/>
        </p:spPr>
        <p:txBody>
          <a:bodyPr wrap="square">
            <a:spAutoFit/>
          </a:bodyPr>
          <a:lstStyle/>
          <a:p>
            <a:pPr algn="ctr">
              <a:lnSpc>
                <a:spcPct val="115000"/>
              </a:lnSpc>
              <a:spcAft>
                <a:spcPts val="800"/>
              </a:spcAft>
              <a:buNone/>
            </a:pPr>
            <a:r>
              <a:rPr lang="en-GB" sz="1800" b="0" kern="100" dirty="0" err="1">
                <a:solidFill>
                  <a:schemeClr val="tx1"/>
                </a:solidFill>
                <a:effectLst/>
                <a:latin typeface="Comic Sans MS" panose="030F0902030302020204" pitchFamily="66" charset="0"/>
              </a:rPr>
              <a:t>Rydw</a:t>
            </a:r>
            <a:r>
              <a:rPr lang="en-GB" sz="1800" b="0" kern="100" dirty="0">
                <a:solidFill>
                  <a:schemeClr val="tx1"/>
                </a:solidFill>
                <a:effectLst/>
                <a:latin typeface="Comic Sans MS" panose="030F0902030302020204" pitchFamily="66" charset="0"/>
              </a:rPr>
              <a:t> </a:t>
            </a:r>
            <a:r>
              <a:rPr lang="en-GB" kern="100" dirty="0" err="1">
                <a:latin typeface="Comic Sans MS" panose="030F0902030302020204" pitchFamily="66" charset="0"/>
              </a:rPr>
              <a:t>i</a:t>
            </a:r>
            <a:r>
              <a:rPr lang="en-GB" sz="1800" b="0" kern="100" dirty="0" err="1">
                <a:solidFill>
                  <a:schemeClr val="tx1"/>
                </a:solidFill>
                <a:effectLst/>
                <a:latin typeface="Comic Sans MS" panose="030F0902030302020204" pitchFamily="66" charset="0"/>
              </a:rPr>
              <a:t>’n</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meddwl</a:t>
            </a:r>
            <a:r>
              <a:rPr lang="en-GB" sz="1800" b="0" kern="100" dirty="0">
                <a:solidFill>
                  <a:schemeClr val="tx1"/>
                </a:solidFill>
                <a:effectLst/>
                <a:latin typeface="Comic Sans MS" panose="030F0902030302020204" pitchFamily="66" charset="0"/>
              </a:rPr>
              <a:t> bod y </a:t>
            </a:r>
            <a:r>
              <a:rPr lang="en-GB" sz="1800" b="0" kern="100" dirty="0" err="1">
                <a:solidFill>
                  <a:schemeClr val="tx1"/>
                </a:solidFill>
                <a:effectLst/>
                <a:latin typeface="Comic Sans MS" panose="030F0902030302020204" pitchFamily="66" charset="0"/>
              </a:rPr>
              <a:t>llun</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yn</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sp>
        <p:nvSpPr>
          <p:cNvPr id="56" name="TextBox 55">
            <a:extLst>
              <a:ext uri="{FF2B5EF4-FFF2-40B4-BE49-F238E27FC236}">
                <a16:creationId xmlns:a16="http://schemas.microsoft.com/office/drawing/2014/main" id="{CA668397-DADE-A587-9B36-455F39B4A398}"/>
              </a:ext>
            </a:extLst>
          </p:cNvPr>
          <p:cNvSpPr txBox="1"/>
          <p:nvPr/>
        </p:nvSpPr>
        <p:spPr>
          <a:xfrm>
            <a:off x="6227482" y="1841934"/>
            <a:ext cx="4572000" cy="2246769"/>
          </a:xfrm>
          <a:prstGeom prst="rect">
            <a:avLst/>
          </a:prstGeom>
          <a:noFill/>
        </p:spPr>
        <p:txBody>
          <a:bodyPr wrap="square">
            <a:spAutoFit/>
          </a:bodyPr>
          <a:lstStyle/>
          <a:p>
            <a:r>
              <a:rPr lang="en-US" sz="1400" dirty="0" err="1">
                <a:latin typeface="Comic Sans MS" panose="030F0902030302020204" pitchFamily="66" charset="0"/>
                <a:ea typeface="Bryndan Write"/>
                <a:cs typeface="Bryndan Write"/>
                <a:sym typeface="Bryndan Write"/>
              </a:rPr>
              <a:t>effeithiol</a:t>
            </a:r>
            <a:br>
              <a:rPr lang="en-US" sz="1400" dirty="0">
                <a:latin typeface="Comic Sans MS" panose="030F0902030302020204" pitchFamily="66" charset="0"/>
                <a:ea typeface="Bryndan Write"/>
                <a:cs typeface="Bryndan Write"/>
                <a:sym typeface="Bryndan Write"/>
              </a:rPr>
            </a:br>
            <a:r>
              <a:rPr lang="en-US" sz="1400" dirty="0" err="1">
                <a:latin typeface="Comic Sans MS" panose="030F0902030302020204" pitchFamily="66" charset="0"/>
                <a:ea typeface="Bryndan Write"/>
                <a:cs typeface="Bryndan Write"/>
                <a:sym typeface="Bryndan Write"/>
              </a:rPr>
              <a:t>lliwgar</a:t>
            </a:r>
            <a:endParaRPr lang="en-US" sz="1400" dirty="0">
              <a:latin typeface="Comic Sans MS" panose="030F0902030302020204" pitchFamily="66" charset="0"/>
              <a:ea typeface="Bryndan Write"/>
              <a:cs typeface="Bryndan Write"/>
              <a:sym typeface="Bryndan Write"/>
            </a:endParaRPr>
          </a:p>
          <a:p>
            <a:r>
              <a:rPr lang="en-US" sz="1400" dirty="0" err="1">
                <a:latin typeface="Comic Sans MS" panose="030F0902030302020204" pitchFamily="66" charset="0"/>
                <a:ea typeface="Bryndan Write"/>
                <a:cs typeface="Bryndan Write"/>
                <a:sym typeface="Bryndan Write"/>
              </a:rPr>
              <a:t>llachar</a:t>
            </a:r>
            <a:br>
              <a:rPr lang="en-US" sz="1400" dirty="0">
                <a:latin typeface="Comic Sans MS" panose="030F0902030302020204" pitchFamily="66" charset="0"/>
                <a:ea typeface="Bryndan Write"/>
                <a:cs typeface="Bryndan Write"/>
                <a:sym typeface="Bryndan Write"/>
              </a:rPr>
            </a:br>
            <a:r>
              <a:rPr lang="en-US" sz="1400" dirty="0" err="1">
                <a:latin typeface="Comic Sans MS" panose="030F0902030302020204" pitchFamily="66" charset="0"/>
                <a:ea typeface="Bryndan Write"/>
                <a:cs typeface="Bryndan Write"/>
                <a:sym typeface="Bryndan Write"/>
              </a:rPr>
              <a:t>creadigol</a:t>
            </a:r>
            <a:endParaRPr lang="en-US" sz="1400" dirty="0">
              <a:latin typeface="Comic Sans MS" panose="030F0902030302020204" pitchFamily="66" charset="0"/>
              <a:ea typeface="Bryndan Write"/>
              <a:cs typeface="Bryndan Write"/>
              <a:sym typeface="Bryndan Write"/>
            </a:endParaRPr>
          </a:p>
          <a:p>
            <a:r>
              <a:rPr lang="en-US" sz="1400" dirty="0" err="1">
                <a:latin typeface="Comic Sans MS" panose="030F0902030302020204" pitchFamily="66" charset="0"/>
                <a:ea typeface="Bryndan Write"/>
                <a:cs typeface="Bryndan Write"/>
                <a:sym typeface="Bryndan Write"/>
              </a:rPr>
              <a:t>haniaethol</a:t>
            </a:r>
            <a:endParaRPr lang="en-US" sz="1400" dirty="0">
              <a:latin typeface="Comic Sans MS" panose="030F0902030302020204" pitchFamily="66" charset="0"/>
              <a:ea typeface="Bryndan Write"/>
              <a:cs typeface="Bryndan Write"/>
              <a:sym typeface="Bryndan Write"/>
            </a:endParaRPr>
          </a:p>
          <a:p>
            <a:pPr lvl="0" defTabSz="914400">
              <a:defRPr/>
            </a:pPr>
            <a:r>
              <a:rPr lang="en-US" sz="1400" dirty="0" err="1">
                <a:solidFill>
                  <a:srgbClr val="FF0000"/>
                </a:solidFill>
                <a:latin typeface="Comic Sans MS" panose="030F0902030302020204" pitchFamily="66" charset="0"/>
                <a:ea typeface="Bryndan Write"/>
                <a:cs typeface="Bryndan Write"/>
                <a:sym typeface="Bryndan Write"/>
              </a:rPr>
              <a:t>d</a:t>
            </a:r>
            <a:r>
              <a:rPr lang="en-US" sz="1400" dirty="0" err="1">
                <a:latin typeface="Comic Sans MS" panose="030F0902030302020204" pitchFamily="66" charset="0"/>
                <a:ea typeface="Bryndan Write"/>
                <a:cs typeface="Bryndan Write"/>
                <a:sym typeface="Bryndan Write"/>
              </a:rPr>
              <a:t>rawiadol</a:t>
            </a:r>
            <a:endParaRPr lang="en-US" sz="1400" dirty="0">
              <a:latin typeface="Comic Sans MS" panose="030F0902030302020204" pitchFamily="66" charset="0"/>
              <a:ea typeface="Bryndan Write"/>
              <a:cs typeface="Bryndan Write"/>
              <a:sym typeface="Bryndan Write"/>
            </a:endParaRPr>
          </a:p>
          <a:p>
            <a:r>
              <a:rPr lang="en-US" sz="1400" dirty="0" err="1">
                <a:solidFill>
                  <a:srgbClr val="FF0000"/>
                </a:solidFill>
                <a:latin typeface="Comic Sans MS" panose="030F0902030302020204" pitchFamily="66" charset="0"/>
                <a:ea typeface="Bryndan Write"/>
                <a:cs typeface="Bryndan Write"/>
                <a:sym typeface="Bryndan Write"/>
              </a:rPr>
              <a:t>dd</a:t>
            </a:r>
            <a:r>
              <a:rPr lang="en-US" sz="1400" dirty="0" err="1">
                <a:latin typeface="Comic Sans MS" panose="030F0902030302020204" pitchFamily="66" charset="0"/>
                <a:ea typeface="Bryndan Write"/>
                <a:cs typeface="Bryndan Write"/>
                <a:sym typeface="Bryndan Write"/>
              </a:rPr>
              <a:t>ramatig</a:t>
            </a:r>
            <a:endParaRPr lang="en-US" sz="1400" dirty="0">
              <a:latin typeface="Comic Sans MS" panose="030F0902030302020204" pitchFamily="66" charset="0"/>
              <a:ea typeface="Bryndan Write"/>
              <a:cs typeface="Bryndan Write"/>
              <a:sym typeface="Bryndan Write"/>
            </a:endParaRPr>
          </a:p>
          <a:p>
            <a:r>
              <a:rPr lang="en-US" sz="1400" dirty="0" err="1">
                <a:solidFill>
                  <a:srgbClr val="FF0000"/>
                </a:solidFill>
                <a:latin typeface="Comic Sans MS" panose="030F0902030302020204" pitchFamily="66" charset="0"/>
                <a:ea typeface="Bryndan Write"/>
                <a:cs typeface="Bryndan Write"/>
                <a:sym typeface="Bryndan Write"/>
              </a:rPr>
              <a:t>g</a:t>
            </a:r>
            <a:r>
              <a:rPr lang="en-US" sz="1400" dirty="0" err="1">
                <a:latin typeface="Comic Sans MS" panose="030F0902030302020204" pitchFamily="66" charset="0"/>
                <a:ea typeface="Bryndan Write"/>
                <a:cs typeface="Bryndan Write"/>
                <a:sym typeface="Bryndan Write"/>
              </a:rPr>
              <a:t>yffrous</a:t>
            </a:r>
            <a:endParaRPr lang="en-US" sz="1400" dirty="0">
              <a:latin typeface="Comic Sans MS" panose="030F0902030302020204" pitchFamily="66" charset="0"/>
              <a:ea typeface="Bryndan Write"/>
              <a:cs typeface="Bryndan Write"/>
              <a:sym typeface="Bryndan Write"/>
            </a:endParaRPr>
          </a:p>
          <a:p>
            <a:r>
              <a:rPr lang="en-US" sz="1400" dirty="0" err="1">
                <a:solidFill>
                  <a:srgbClr val="FF0000"/>
                </a:solidFill>
                <a:latin typeface="Comic Sans MS" panose="030F0902030302020204" pitchFamily="66" charset="0"/>
                <a:ea typeface="Bryndan Write"/>
                <a:cs typeface="Bryndan Write"/>
                <a:sym typeface="Bryndan Write"/>
              </a:rPr>
              <a:t>d</a:t>
            </a:r>
            <a:r>
              <a:rPr lang="en-US" sz="1400" dirty="0" err="1">
                <a:latin typeface="Comic Sans MS" panose="030F0902030302020204" pitchFamily="66" charset="0"/>
                <a:ea typeface="Bryndan Write"/>
                <a:cs typeface="Bryndan Write"/>
                <a:sym typeface="Bryndan Write"/>
              </a:rPr>
              <a:t>ywyll</a:t>
            </a:r>
            <a:br>
              <a:rPr lang="en-US" sz="1400" dirty="0">
                <a:latin typeface="Comic Sans MS" panose="030F0902030302020204" pitchFamily="66" charset="0"/>
                <a:ea typeface="Bryndan Write"/>
                <a:cs typeface="Bryndan Write"/>
                <a:sym typeface="Bryndan Write"/>
              </a:rPr>
            </a:br>
            <a:endParaRPr lang="en-US" sz="1400" dirty="0">
              <a:solidFill>
                <a:srgbClr val="FF0000"/>
              </a:solidFill>
              <a:latin typeface="Comic Sans MS" panose="030F0902030302020204" pitchFamily="66" charset="0"/>
              <a:ea typeface="Bryndan Write"/>
              <a:cs typeface="Bryndan Write"/>
              <a:sym typeface="Bryndan Write"/>
            </a:endParaRPr>
          </a:p>
        </p:txBody>
      </p:sp>
      <p:grpSp>
        <p:nvGrpSpPr>
          <p:cNvPr id="8" name="Group 10">
            <a:extLst>
              <a:ext uri="{FF2B5EF4-FFF2-40B4-BE49-F238E27FC236}">
                <a16:creationId xmlns:a16="http://schemas.microsoft.com/office/drawing/2014/main" id="{39718383-F6C3-5E84-DFFC-903FE58D0605}"/>
              </a:ext>
            </a:extLst>
          </p:cNvPr>
          <p:cNvGrpSpPr/>
          <p:nvPr/>
        </p:nvGrpSpPr>
        <p:grpSpPr>
          <a:xfrm rot="-5400000">
            <a:off x="3081025" y="-1524758"/>
            <a:ext cx="542312" cy="5593070"/>
            <a:chOff x="0" y="0"/>
            <a:chExt cx="362023" cy="915239"/>
          </a:xfrm>
        </p:grpSpPr>
        <p:sp>
          <p:nvSpPr>
            <p:cNvPr id="10" name="Freeform 11">
              <a:extLst>
                <a:ext uri="{FF2B5EF4-FFF2-40B4-BE49-F238E27FC236}">
                  <a16:creationId xmlns:a16="http://schemas.microsoft.com/office/drawing/2014/main" id="{2426B291-5118-3498-5B1A-1ACB8CD89756}"/>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1" name="TextBox 12">
              <a:extLst>
                <a:ext uri="{FF2B5EF4-FFF2-40B4-BE49-F238E27FC236}">
                  <a16:creationId xmlns:a16="http://schemas.microsoft.com/office/drawing/2014/main" id="{77E08CC6-211C-7CD2-17FA-A290A564D961}"/>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2" name="TextBox 11">
            <a:extLst>
              <a:ext uri="{FF2B5EF4-FFF2-40B4-BE49-F238E27FC236}">
                <a16:creationId xmlns:a16="http://schemas.microsoft.com/office/drawing/2014/main" id="{0FB687EB-B8BA-C857-1584-C6FBD447C9FF}"/>
              </a:ext>
            </a:extLst>
          </p:cNvPr>
          <p:cNvSpPr txBox="1"/>
          <p:nvPr/>
        </p:nvSpPr>
        <p:spPr>
          <a:xfrm>
            <a:off x="535871" y="1059886"/>
            <a:ext cx="5047312" cy="389145"/>
          </a:xfrm>
          <a:prstGeom prst="rect">
            <a:avLst/>
          </a:prstGeom>
          <a:noFill/>
        </p:spPr>
        <p:txBody>
          <a:bodyPr wrap="square">
            <a:spAutoFit/>
          </a:bodyPr>
          <a:lstStyle/>
          <a:p>
            <a:pPr algn="ctr">
              <a:lnSpc>
                <a:spcPct val="115000"/>
              </a:lnSpc>
              <a:spcAft>
                <a:spcPts val="800"/>
              </a:spcAft>
              <a:buNone/>
            </a:pPr>
            <a:r>
              <a:rPr lang="en-GB" sz="1800" b="0" kern="100" dirty="0">
                <a:solidFill>
                  <a:schemeClr val="tx1"/>
                </a:solidFill>
                <a:effectLst/>
                <a:latin typeface="Comic Sans MS" panose="030F0902030302020204" pitchFamily="66" charset="0"/>
              </a:rPr>
              <a:t>Beth </a:t>
            </a:r>
            <a:r>
              <a:rPr lang="en-GB" sz="1800" b="0" kern="100" dirty="0" err="1">
                <a:solidFill>
                  <a:schemeClr val="tx1"/>
                </a:solidFill>
                <a:effectLst/>
                <a:latin typeface="Comic Sans MS" panose="030F0902030302020204" pitchFamily="66" charset="0"/>
              </a:rPr>
              <a:t>rwyt</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ti’n</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feddwl</a:t>
            </a:r>
            <a:r>
              <a:rPr lang="en-GB" sz="1800" b="0" kern="100" dirty="0">
                <a:solidFill>
                  <a:schemeClr val="tx1"/>
                </a:solidFill>
                <a:effectLst/>
                <a:latin typeface="Comic Sans MS" panose="030F0902030302020204" pitchFamily="66" charset="0"/>
              </a:rPr>
              <a:t> am y </a:t>
            </a:r>
            <a:r>
              <a:rPr lang="en-GB" sz="1800" b="0" kern="100" dirty="0" err="1">
                <a:solidFill>
                  <a:schemeClr val="tx1"/>
                </a:solidFill>
                <a:effectLst/>
                <a:latin typeface="Comic Sans MS" panose="030F0902030302020204" pitchFamily="66" charset="0"/>
              </a:rPr>
              <a:t>llun</a:t>
            </a:r>
            <a:r>
              <a:rPr lang="en-GB" sz="1800" b="0" kern="100" dirty="0">
                <a:solidFill>
                  <a:schemeClr val="tx1"/>
                </a:solidFill>
                <a:effectLst/>
                <a:latin typeface="Comic Sans MS" panose="030F0902030302020204" pitchFamily="66" charset="0"/>
              </a:rPr>
              <a:t>?</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pic>
        <p:nvPicPr>
          <p:cNvPr id="27" name="Picture 26" descr="A yellow card with different symbols&#10;&#10;AI-generated content may be incorrect.">
            <a:extLst>
              <a:ext uri="{FF2B5EF4-FFF2-40B4-BE49-F238E27FC236}">
                <a16:creationId xmlns:a16="http://schemas.microsoft.com/office/drawing/2014/main" id="{9398495D-FFB4-546A-B0F3-A1A909B48365}"/>
              </a:ext>
            </a:extLst>
          </p:cNvPr>
          <p:cNvPicPr>
            <a:picLocks noChangeAspect="1"/>
          </p:cNvPicPr>
          <p:nvPr/>
        </p:nvPicPr>
        <p:blipFill>
          <a:blip r:embed="rId3"/>
          <a:stretch>
            <a:fillRect/>
          </a:stretch>
        </p:blipFill>
        <p:spPr>
          <a:xfrm>
            <a:off x="5063521" y="4088702"/>
            <a:ext cx="3949226" cy="2736921"/>
          </a:xfrm>
          <a:prstGeom prst="rect">
            <a:avLst/>
          </a:prstGeom>
        </p:spPr>
      </p:pic>
      <p:grpSp>
        <p:nvGrpSpPr>
          <p:cNvPr id="33" name="Group 10">
            <a:extLst>
              <a:ext uri="{FF2B5EF4-FFF2-40B4-BE49-F238E27FC236}">
                <a16:creationId xmlns:a16="http://schemas.microsoft.com/office/drawing/2014/main" id="{A77144EC-297B-8F28-0C50-33CF2DF9CCB6}"/>
              </a:ext>
            </a:extLst>
          </p:cNvPr>
          <p:cNvGrpSpPr/>
          <p:nvPr/>
        </p:nvGrpSpPr>
        <p:grpSpPr>
          <a:xfrm rot="-5400000">
            <a:off x="1505782" y="2959568"/>
            <a:ext cx="2139276" cy="4764687"/>
            <a:chOff x="0" y="0"/>
            <a:chExt cx="362023" cy="915239"/>
          </a:xfrm>
        </p:grpSpPr>
        <p:sp>
          <p:nvSpPr>
            <p:cNvPr id="38" name="Freeform 11">
              <a:extLst>
                <a:ext uri="{FF2B5EF4-FFF2-40B4-BE49-F238E27FC236}">
                  <a16:creationId xmlns:a16="http://schemas.microsoft.com/office/drawing/2014/main" id="{6EE443E3-2647-0391-EC4D-1FD50B6F8AF5}"/>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39" name="TextBox 12">
              <a:extLst>
                <a:ext uri="{FF2B5EF4-FFF2-40B4-BE49-F238E27FC236}">
                  <a16:creationId xmlns:a16="http://schemas.microsoft.com/office/drawing/2014/main" id="{A92BE86A-0770-175F-327F-B9E4675D9820}"/>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40" name="TextBox 39">
            <a:extLst>
              <a:ext uri="{FF2B5EF4-FFF2-40B4-BE49-F238E27FC236}">
                <a16:creationId xmlns:a16="http://schemas.microsoft.com/office/drawing/2014/main" id="{22F05C5F-D2BD-0978-835B-23CA1850B1C5}"/>
              </a:ext>
            </a:extLst>
          </p:cNvPr>
          <p:cNvSpPr txBox="1"/>
          <p:nvPr/>
        </p:nvSpPr>
        <p:spPr>
          <a:xfrm>
            <a:off x="147333" y="4952766"/>
            <a:ext cx="4299761" cy="707694"/>
          </a:xfrm>
          <a:prstGeom prst="rect">
            <a:avLst/>
          </a:prstGeom>
          <a:noFill/>
        </p:spPr>
        <p:txBody>
          <a:bodyPr wrap="square">
            <a:spAutoFit/>
          </a:bodyPr>
          <a:lstStyle/>
          <a:p>
            <a:pPr algn="ctr">
              <a:lnSpc>
                <a:spcPct val="115000"/>
              </a:lnSpc>
              <a:spcAft>
                <a:spcPts val="800"/>
              </a:spcAft>
              <a:buNone/>
            </a:pPr>
            <a:r>
              <a:rPr lang="en-GB" sz="1800" b="0" kern="100" dirty="0" err="1">
                <a:solidFill>
                  <a:schemeClr val="tx1"/>
                </a:solidFill>
                <a:effectLst/>
                <a:latin typeface="Comic Sans MS" panose="030F0902030302020204" pitchFamily="66" charset="0"/>
              </a:rPr>
              <a:t>Edrychwch</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ar</a:t>
            </a:r>
            <a:r>
              <a:rPr lang="en-GB" sz="1800" b="0" kern="100" dirty="0">
                <a:solidFill>
                  <a:schemeClr val="tx1"/>
                </a:solidFill>
                <a:effectLst/>
                <a:latin typeface="Comic Sans MS" panose="030F0902030302020204" pitchFamily="66" charset="0"/>
              </a:rPr>
              <a:t> y </a:t>
            </a:r>
            <a:r>
              <a:rPr lang="en-GB" sz="1800" b="0" kern="100" dirty="0" err="1">
                <a:solidFill>
                  <a:schemeClr val="tx1"/>
                </a:solidFill>
                <a:effectLst/>
                <a:latin typeface="Comic Sans MS" panose="030F0902030302020204" pitchFamily="66" charset="0"/>
              </a:rPr>
              <a:t>llun</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yma</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paentiad</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gan</a:t>
            </a:r>
            <a:r>
              <a:rPr lang="en-GB" sz="1800" b="0" kern="100" dirty="0">
                <a:solidFill>
                  <a:schemeClr val="tx1"/>
                </a:solidFill>
                <a:effectLst/>
                <a:latin typeface="Comic Sans MS" panose="030F0902030302020204" pitchFamily="66" charset="0"/>
              </a:rPr>
              <a:t> </a:t>
            </a:r>
            <a:r>
              <a:rPr lang="en-GB" sz="1800" b="1" u="sng" kern="100" dirty="0">
                <a:solidFill>
                  <a:schemeClr val="tx1"/>
                </a:solidFill>
                <a:effectLst/>
                <a:latin typeface="Comic Sans MS" panose="030F0902030302020204" pitchFamily="66" charset="0"/>
              </a:rPr>
              <a:t>Helen Elliot</a:t>
            </a:r>
            <a:endParaRPr lang="en-GB" sz="1800" b="1" u="sng" kern="100" dirty="0">
              <a:solidFill>
                <a:schemeClr val="tx1"/>
              </a:solidFill>
              <a:effectLst/>
              <a:latin typeface="Comic Sans MS" panose="030F0902030302020204" pitchFamily="66" charset="0"/>
              <a:cs typeface="Times New Roman" panose="02020603050405020304" pitchFamily="18" charset="0"/>
            </a:endParaRPr>
          </a:p>
        </p:txBody>
      </p:sp>
    </p:spTree>
    <p:extLst>
      <p:ext uri="{BB962C8B-B14F-4D97-AF65-F5344CB8AC3E}">
        <p14:creationId xmlns:p14="http://schemas.microsoft.com/office/powerpoint/2010/main" val="70066278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3C5E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105" name="Picture 410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4107" name="Freeform: Shape 410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4098" name="Picture 2" descr="Helen Elliott Card 'Dolwen Beach Aberporth' – Fair and Fabulous">
            <a:extLst>
              <a:ext uri="{FF2B5EF4-FFF2-40B4-BE49-F238E27FC236}">
                <a16:creationId xmlns:a16="http://schemas.microsoft.com/office/drawing/2014/main" id="{448F7432-76E6-A645-0825-6CB662CCB2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206102" y="1343479"/>
            <a:ext cx="4378523" cy="4513942"/>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0">
            <a:extLst>
              <a:ext uri="{FF2B5EF4-FFF2-40B4-BE49-F238E27FC236}">
                <a16:creationId xmlns:a16="http://schemas.microsoft.com/office/drawing/2014/main" id="{96982B46-E626-4D0E-5E96-4D7C4675C959}"/>
              </a:ext>
            </a:extLst>
          </p:cNvPr>
          <p:cNvGrpSpPr/>
          <p:nvPr/>
        </p:nvGrpSpPr>
        <p:grpSpPr>
          <a:xfrm rot="-5400000">
            <a:off x="4173005" y="-3257495"/>
            <a:ext cx="1035593" cy="7595577"/>
            <a:chOff x="0" y="0"/>
            <a:chExt cx="362023" cy="915239"/>
          </a:xfrm>
        </p:grpSpPr>
        <p:sp>
          <p:nvSpPr>
            <p:cNvPr id="3" name="Freeform 11">
              <a:extLst>
                <a:ext uri="{FF2B5EF4-FFF2-40B4-BE49-F238E27FC236}">
                  <a16:creationId xmlns:a16="http://schemas.microsoft.com/office/drawing/2014/main" id="{117193BF-47F9-42DF-2DEE-FF215BFA386F}"/>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4" name="TextBox 12">
              <a:extLst>
                <a:ext uri="{FF2B5EF4-FFF2-40B4-BE49-F238E27FC236}">
                  <a16:creationId xmlns:a16="http://schemas.microsoft.com/office/drawing/2014/main" id="{156728E0-1810-1F7C-D5E7-1FFF1798B76D}"/>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5" name="TextBox 4">
            <a:extLst>
              <a:ext uri="{FF2B5EF4-FFF2-40B4-BE49-F238E27FC236}">
                <a16:creationId xmlns:a16="http://schemas.microsoft.com/office/drawing/2014/main" id="{9FBE25EE-17A4-37C9-655D-2AF6C46CD831}"/>
              </a:ext>
            </a:extLst>
          </p:cNvPr>
          <p:cNvSpPr txBox="1"/>
          <p:nvPr/>
        </p:nvSpPr>
        <p:spPr>
          <a:xfrm>
            <a:off x="893013" y="135150"/>
            <a:ext cx="6854419" cy="810286"/>
          </a:xfrm>
          <a:prstGeom prst="rect">
            <a:avLst/>
          </a:prstGeom>
          <a:noFill/>
        </p:spPr>
        <p:txBody>
          <a:bodyPr wrap="square">
            <a:spAutoFit/>
          </a:bodyPr>
          <a:lstStyle/>
          <a:p>
            <a:pPr algn="ctr">
              <a:lnSpc>
                <a:spcPct val="115000"/>
              </a:lnSpc>
              <a:spcAft>
                <a:spcPts val="800"/>
              </a:spcAft>
              <a:buNone/>
            </a:pPr>
            <a:r>
              <a:rPr lang="en-GB" sz="1800" b="0" kern="100" dirty="0" err="1">
                <a:solidFill>
                  <a:schemeClr val="tx1"/>
                </a:solidFill>
                <a:effectLst/>
                <a:latin typeface="Comic Sans MS" panose="030F0902030302020204" pitchFamily="66" charset="0"/>
              </a:rPr>
              <a:t>Defnyddiwch</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eich</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matiau</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iaith</a:t>
            </a:r>
            <a:endParaRPr lang="en-GB" sz="1800" b="0" kern="100" dirty="0">
              <a:solidFill>
                <a:schemeClr val="tx1"/>
              </a:solidFill>
              <a:effectLst/>
              <a:latin typeface="Comic Sans MS" panose="030F0902030302020204" pitchFamily="66" charset="0"/>
            </a:endParaRPr>
          </a:p>
          <a:p>
            <a:pPr algn="ctr">
              <a:lnSpc>
                <a:spcPct val="115000"/>
              </a:lnSpc>
              <a:spcAft>
                <a:spcPts val="800"/>
              </a:spcAft>
              <a:buNone/>
            </a:pPr>
            <a:r>
              <a:rPr lang="en-GB" sz="1800" b="0" kern="100" dirty="0">
                <a:solidFill>
                  <a:schemeClr val="tx1"/>
                </a:solidFill>
                <a:effectLst/>
                <a:latin typeface="Comic Sans MS" panose="030F0902030302020204" pitchFamily="66" charset="0"/>
              </a:rPr>
              <a:t>Beth </a:t>
            </a:r>
            <a:r>
              <a:rPr lang="en-GB" sz="1800" b="0" kern="100" dirty="0" err="1">
                <a:solidFill>
                  <a:schemeClr val="tx1"/>
                </a:solidFill>
                <a:effectLst/>
                <a:latin typeface="Comic Sans MS" panose="030F0902030302020204" pitchFamily="66" charset="0"/>
              </a:rPr>
              <a:t>rwyt</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ti’n</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feddwl</a:t>
            </a:r>
            <a:r>
              <a:rPr lang="en-GB" sz="1800" b="0" kern="100" dirty="0">
                <a:solidFill>
                  <a:schemeClr val="tx1"/>
                </a:solidFill>
                <a:effectLst/>
                <a:latin typeface="Comic Sans MS" panose="030F0902030302020204" pitchFamily="66" charset="0"/>
              </a:rPr>
              <a:t> am y </a:t>
            </a:r>
            <a:r>
              <a:rPr lang="en-GB" sz="1800" b="0" kern="100" dirty="0" err="1">
                <a:solidFill>
                  <a:schemeClr val="tx1"/>
                </a:solidFill>
                <a:effectLst/>
                <a:latin typeface="Comic Sans MS" panose="030F0902030302020204" pitchFamily="66" charset="0"/>
              </a:rPr>
              <a:t>llun</a:t>
            </a:r>
            <a:r>
              <a:rPr lang="en-GB" sz="1800" b="0" kern="100" dirty="0">
                <a:solidFill>
                  <a:schemeClr val="tx1"/>
                </a:solidFill>
                <a:effectLst/>
                <a:latin typeface="Comic Sans MS" panose="030F0902030302020204" pitchFamily="66" charset="0"/>
              </a:rPr>
              <a:t>?</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sp>
        <p:nvSpPr>
          <p:cNvPr id="7" name="TextBox 6">
            <a:extLst>
              <a:ext uri="{FF2B5EF4-FFF2-40B4-BE49-F238E27FC236}">
                <a16:creationId xmlns:a16="http://schemas.microsoft.com/office/drawing/2014/main" id="{CAA6C16E-C6CF-2616-9A19-EECC76F74314}"/>
              </a:ext>
            </a:extLst>
          </p:cNvPr>
          <p:cNvSpPr txBox="1"/>
          <p:nvPr/>
        </p:nvSpPr>
        <p:spPr>
          <a:xfrm>
            <a:off x="2328408" y="5868851"/>
            <a:ext cx="4792481" cy="307777"/>
          </a:xfrm>
          <a:prstGeom prst="rect">
            <a:avLst/>
          </a:prstGeom>
          <a:noFill/>
        </p:spPr>
        <p:txBody>
          <a:bodyPr wrap="square">
            <a:spAutoFit/>
          </a:bodyPr>
          <a:lstStyle/>
          <a:p>
            <a:r>
              <a:rPr lang="en-GB" sz="1400" dirty="0"/>
              <a:t>Figure 1: </a:t>
            </a:r>
            <a:r>
              <a:rPr lang="en-GB" sz="1400" dirty="0" err="1"/>
              <a:t>Dolwen</a:t>
            </a:r>
            <a:r>
              <a:rPr lang="en-GB" sz="1400" dirty="0"/>
              <a:t> beach, Aberporth (Elliot, 2022)</a:t>
            </a:r>
            <a:endParaRPr lang="en-US" sz="1400" dirty="0"/>
          </a:p>
        </p:txBody>
      </p:sp>
    </p:spTree>
    <p:extLst>
      <p:ext uri="{BB962C8B-B14F-4D97-AF65-F5344CB8AC3E}">
        <p14:creationId xmlns:p14="http://schemas.microsoft.com/office/powerpoint/2010/main" val="337016789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1F23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129" name="Picture 5128">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5131" name="Freeform: Shape 5130">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nvGrpSpPr>
          <p:cNvPr id="2" name="Group 10">
            <a:extLst>
              <a:ext uri="{FF2B5EF4-FFF2-40B4-BE49-F238E27FC236}">
                <a16:creationId xmlns:a16="http://schemas.microsoft.com/office/drawing/2014/main" id="{69DB7C2A-15CA-0B63-FB30-CB15C4310586}"/>
              </a:ext>
            </a:extLst>
          </p:cNvPr>
          <p:cNvGrpSpPr/>
          <p:nvPr/>
        </p:nvGrpSpPr>
        <p:grpSpPr>
          <a:xfrm rot="-5400000">
            <a:off x="4173005" y="-3257495"/>
            <a:ext cx="1035593" cy="7595577"/>
            <a:chOff x="0" y="0"/>
            <a:chExt cx="362023" cy="915239"/>
          </a:xfrm>
        </p:grpSpPr>
        <p:sp>
          <p:nvSpPr>
            <p:cNvPr id="3" name="Freeform 11">
              <a:extLst>
                <a:ext uri="{FF2B5EF4-FFF2-40B4-BE49-F238E27FC236}">
                  <a16:creationId xmlns:a16="http://schemas.microsoft.com/office/drawing/2014/main" id="{56309E8D-6EAB-DB2D-F901-FBE0A0780EFE}"/>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4" name="TextBox 12">
              <a:extLst>
                <a:ext uri="{FF2B5EF4-FFF2-40B4-BE49-F238E27FC236}">
                  <a16:creationId xmlns:a16="http://schemas.microsoft.com/office/drawing/2014/main" id="{F9C6B12F-04A2-D77F-9F8B-1D2F760471C7}"/>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5" name="TextBox 4">
            <a:extLst>
              <a:ext uri="{FF2B5EF4-FFF2-40B4-BE49-F238E27FC236}">
                <a16:creationId xmlns:a16="http://schemas.microsoft.com/office/drawing/2014/main" id="{84159471-7B8C-260B-1062-7C8CEAF3EAFC}"/>
              </a:ext>
            </a:extLst>
          </p:cNvPr>
          <p:cNvSpPr txBox="1"/>
          <p:nvPr/>
        </p:nvSpPr>
        <p:spPr>
          <a:xfrm>
            <a:off x="893013" y="135150"/>
            <a:ext cx="6854419" cy="810286"/>
          </a:xfrm>
          <a:prstGeom prst="rect">
            <a:avLst/>
          </a:prstGeom>
          <a:noFill/>
        </p:spPr>
        <p:txBody>
          <a:bodyPr wrap="square">
            <a:spAutoFit/>
          </a:bodyPr>
          <a:lstStyle/>
          <a:p>
            <a:pPr algn="ctr">
              <a:lnSpc>
                <a:spcPct val="115000"/>
              </a:lnSpc>
              <a:spcAft>
                <a:spcPts val="800"/>
              </a:spcAft>
              <a:buNone/>
            </a:pPr>
            <a:r>
              <a:rPr lang="en-GB" sz="1800" b="0" kern="100" dirty="0" err="1">
                <a:solidFill>
                  <a:schemeClr val="tx1"/>
                </a:solidFill>
                <a:effectLst/>
                <a:latin typeface="Comic Sans MS" panose="030F0902030302020204" pitchFamily="66" charset="0"/>
              </a:rPr>
              <a:t>Defnyddiwch</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eich</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matiau</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iaith</a:t>
            </a:r>
            <a:endParaRPr lang="en-GB" sz="1800" b="0" kern="100" dirty="0">
              <a:solidFill>
                <a:schemeClr val="tx1"/>
              </a:solidFill>
              <a:effectLst/>
              <a:latin typeface="Comic Sans MS" panose="030F0902030302020204" pitchFamily="66" charset="0"/>
            </a:endParaRPr>
          </a:p>
          <a:p>
            <a:pPr algn="ctr">
              <a:lnSpc>
                <a:spcPct val="115000"/>
              </a:lnSpc>
              <a:spcAft>
                <a:spcPts val="800"/>
              </a:spcAft>
              <a:buNone/>
            </a:pPr>
            <a:r>
              <a:rPr lang="en-GB" sz="1800" b="0" kern="100" dirty="0">
                <a:solidFill>
                  <a:schemeClr val="tx1"/>
                </a:solidFill>
                <a:effectLst/>
                <a:latin typeface="Comic Sans MS" panose="030F0902030302020204" pitchFamily="66" charset="0"/>
              </a:rPr>
              <a:t>Beth </a:t>
            </a:r>
            <a:r>
              <a:rPr lang="en-GB" sz="1800" b="0" kern="100" dirty="0" err="1">
                <a:solidFill>
                  <a:schemeClr val="tx1"/>
                </a:solidFill>
                <a:effectLst/>
                <a:latin typeface="Comic Sans MS" panose="030F0902030302020204" pitchFamily="66" charset="0"/>
              </a:rPr>
              <a:t>rwyt</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ti’n</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feddwl</a:t>
            </a:r>
            <a:r>
              <a:rPr lang="en-GB" sz="1800" b="0" kern="100" dirty="0">
                <a:solidFill>
                  <a:schemeClr val="tx1"/>
                </a:solidFill>
                <a:effectLst/>
                <a:latin typeface="Comic Sans MS" panose="030F0902030302020204" pitchFamily="66" charset="0"/>
              </a:rPr>
              <a:t> am y </a:t>
            </a:r>
            <a:r>
              <a:rPr lang="en-GB" sz="1800" b="0" kern="100" dirty="0" err="1">
                <a:solidFill>
                  <a:schemeClr val="tx1"/>
                </a:solidFill>
                <a:effectLst/>
                <a:latin typeface="Comic Sans MS" panose="030F0902030302020204" pitchFamily="66" charset="0"/>
              </a:rPr>
              <a:t>llun</a:t>
            </a:r>
            <a:r>
              <a:rPr lang="en-GB" sz="1800" b="0" kern="100" dirty="0">
                <a:solidFill>
                  <a:schemeClr val="tx1"/>
                </a:solidFill>
                <a:effectLst/>
                <a:latin typeface="Comic Sans MS" panose="030F0902030302020204" pitchFamily="66" charset="0"/>
              </a:rPr>
              <a:t>?</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sp>
        <p:nvSpPr>
          <p:cNvPr id="6" name="TextBox 5">
            <a:extLst>
              <a:ext uri="{FF2B5EF4-FFF2-40B4-BE49-F238E27FC236}">
                <a16:creationId xmlns:a16="http://schemas.microsoft.com/office/drawing/2014/main" id="{2B9D2B7C-51F5-53DA-5A3D-0B4D2A26675A}"/>
              </a:ext>
            </a:extLst>
          </p:cNvPr>
          <p:cNvSpPr txBox="1"/>
          <p:nvPr/>
        </p:nvSpPr>
        <p:spPr>
          <a:xfrm>
            <a:off x="2484369" y="5509260"/>
            <a:ext cx="4792481" cy="307777"/>
          </a:xfrm>
          <a:prstGeom prst="rect">
            <a:avLst/>
          </a:prstGeom>
          <a:noFill/>
        </p:spPr>
        <p:txBody>
          <a:bodyPr wrap="square">
            <a:spAutoFit/>
          </a:bodyPr>
          <a:lstStyle/>
          <a:p>
            <a:r>
              <a:rPr lang="en-GB" sz="1400" dirty="0"/>
              <a:t>Figure 2: St Davids, Merrivale (Elliot, 2025)</a:t>
            </a:r>
            <a:endParaRPr lang="en-US" sz="1400" dirty="0"/>
          </a:p>
        </p:txBody>
      </p:sp>
      <p:pic>
        <p:nvPicPr>
          <p:cNvPr id="1026" name="Picture 2" descr="St Davids, Merrivale">
            <a:extLst>
              <a:ext uri="{FF2B5EF4-FFF2-40B4-BE49-F238E27FC236}">
                <a16:creationId xmlns:a16="http://schemas.microsoft.com/office/drawing/2014/main" id="{7C11DFBB-854C-904C-B445-E4080DDC07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75759" y="1348740"/>
            <a:ext cx="4192301" cy="4160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4496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solidFill>
            <a:srgbClr val="2E31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153" name="Picture 615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6155" name="Freeform: Shape 615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grpSp>
        <p:nvGrpSpPr>
          <p:cNvPr id="2" name="Group 10">
            <a:extLst>
              <a:ext uri="{FF2B5EF4-FFF2-40B4-BE49-F238E27FC236}">
                <a16:creationId xmlns:a16="http://schemas.microsoft.com/office/drawing/2014/main" id="{A64C2510-B7FA-DB45-61DB-71A014550F7B}"/>
              </a:ext>
            </a:extLst>
          </p:cNvPr>
          <p:cNvGrpSpPr/>
          <p:nvPr/>
        </p:nvGrpSpPr>
        <p:grpSpPr>
          <a:xfrm rot="-5400000">
            <a:off x="4173005" y="-3257495"/>
            <a:ext cx="1035593" cy="7595577"/>
            <a:chOff x="0" y="0"/>
            <a:chExt cx="362023" cy="915239"/>
          </a:xfrm>
        </p:grpSpPr>
        <p:sp>
          <p:nvSpPr>
            <p:cNvPr id="3" name="Freeform 11">
              <a:extLst>
                <a:ext uri="{FF2B5EF4-FFF2-40B4-BE49-F238E27FC236}">
                  <a16:creationId xmlns:a16="http://schemas.microsoft.com/office/drawing/2014/main" id="{340E9C39-4EDE-AC43-A118-7AC90782A177}"/>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4" name="TextBox 12">
              <a:extLst>
                <a:ext uri="{FF2B5EF4-FFF2-40B4-BE49-F238E27FC236}">
                  <a16:creationId xmlns:a16="http://schemas.microsoft.com/office/drawing/2014/main" id="{AF739BA7-F7F4-B535-ED2F-22F14E7992D6}"/>
                </a:ext>
              </a:extLst>
            </p:cNvPr>
            <p:cNvSpPr txBox="1"/>
            <p:nvPr/>
          </p:nvSpPr>
          <p:spPr>
            <a:xfrm>
              <a:off x="0" y="-28575"/>
              <a:ext cx="362023"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5" name="TextBox 4">
            <a:extLst>
              <a:ext uri="{FF2B5EF4-FFF2-40B4-BE49-F238E27FC236}">
                <a16:creationId xmlns:a16="http://schemas.microsoft.com/office/drawing/2014/main" id="{1ED3AACC-C50B-4FA7-C7AE-105C04A5DCCE}"/>
              </a:ext>
            </a:extLst>
          </p:cNvPr>
          <p:cNvSpPr txBox="1"/>
          <p:nvPr/>
        </p:nvSpPr>
        <p:spPr>
          <a:xfrm>
            <a:off x="893013" y="135150"/>
            <a:ext cx="6854419" cy="810286"/>
          </a:xfrm>
          <a:prstGeom prst="rect">
            <a:avLst/>
          </a:prstGeom>
          <a:noFill/>
        </p:spPr>
        <p:txBody>
          <a:bodyPr wrap="square">
            <a:spAutoFit/>
          </a:bodyPr>
          <a:lstStyle/>
          <a:p>
            <a:pPr algn="ctr">
              <a:lnSpc>
                <a:spcPct val="115000"/>
              </a:lnSpc>
              <a:spcAft>
                <a:spcPts val="800"/>
              </a:spcAft>
              <a:buNone/>
            </a:pPr>
            <a:r>
              <a:rPr lang="en-GB" sz="1800" b="0" kern="100" dirty="0" err="1">
                <a:solidFill>
                  <a:schemeClr val="tx1"/>
                </a:solidFill>
                <a:effectLst/>
                <a:latin typeface="Comic Sans MS" panose="030F0902030302020204" pitchFamily="66" charset="0"/>
              </a:rPr>
              <a:t>Defnyddiwch</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eich</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matiau</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iaith</a:t>
            </a:r>
            <a:endParaRPr lang="en-GB" sz="1800" b="0" kern="100" dirty="0">
              <a:solidFill>
                <a:schemeClr val="tx1"/>
              </a:solidFill>
              <a:effectLst/>
              <a:latin typeface="Comic Sans MS" panose="030F0902030302020204" pitchFamily="66" charset="0"/>
            </a:endParaRPr>
          </a:p>
          <a:p>
            <a:pPr algn="ctr">
              <a:lnSpc>
                <a:spcPct val="115000"/>
              </a:lnSpc>
              <a:spcAft>
                <a:spcPts val="800"/>
              </a:spcAft>
              <a:buNone/>
            </a:pPr>
            <a:r>
              <a:rPr lang="en-GB" sz="1800" b="0" kern="100" dirty="0">
                <a:solidFill>
                  <a:schemeClr val="tx1"/>
                </a:solidFill>
                <a:effectLst/>
                <a:latin typeface="Comic Sans MS" panose="030F0902030302020204" pitchFamily="66" charset="0"/>
              </a:rPr>
              <a:t>Beth </a:t>
            </a:r>
            <a:r>
              <a:rPr lang="en-GB" sz="1800" b="0" kern="100" dirty="0" err="1">
                <a:solidFill>
                  <a:schemeClr val="tx1"/>
                </a:solidFill>
                <a:effectLst/>
                <a:latin typeface="Comic Sans MS" panose="030F0902030302020204" pitchFamily="66" charset="0"/>
              </a:rPr>
              <a:t>rwyt</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ti’n</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feddwl</a:t>
            </a:r>
            <a:r>
              <a:rPr lang="en-GB" sz="1800" b="0" kern="100" dirty="0">
                <a:solidFill>
                  <a:schemeClr val="tx1"/>
                </a:solidFill>
                <a:effectLst/>
                <a:latin typeface="Comic Sans MS" panose="030F0902030302020204" pitchFamily="66" charset="0"/>
              </a:rPr>
              <a:t> am y </a:t>
            </a:r>
            <a:r>
              <a:rPr lang="en-GB" sz="1800" b="0" kern="100" dirty="0" err="1">
                <a:solidFill>
                  <a:schemeClr val="tx1"/>
                </a:solidFill>
                <a:effectLst/>
                <a:latin typeface="Comic Sans MS" panose="030F0902030302020204" pitchFamily="66" charset="0"/>
              </a:rPr>
              <a:t>llun</a:t>
            </a:r>
            <a:r>
              <a:rPr lang="en-GB" sz="1800" b="0" kern="100" dirty="0">
                <a:solidFill>
                  <a:schemeClr val="tx1"/>
                </a:solidFill>
                <a:effectLst/>
                <a:latin typeface="Comic Sans MS" panose="030F0902030302020204" pitchFamily="66" charset="0"/>
              </a:rPr>
              <a:t>?</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pic>
        <p:nvPicPr>
          <p:cNvPr id="2050" name="Picture 2" descr="Clwb Rwgbi Castell Newydd Emlyn">
            <a:extLst>
              <a:ext uri="{FF2B5EF4-FFF2-40B4-BE49-F238E27FC236}">
                <a16:creationId xmlns:a16="http://schemas.microsoft.com/office/drawing/2014/main" id="{04EDFEEB-3241-F956-1FD8-95236C4D10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1697" y="1329146"/>
            <a:ext cx="4840605" cy="395151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9BEA049-BFF2-E6DF-34B6-5A3F42A23F04}"/>
              </a:ext>
            </a:extLst>
          </p:cNvPr>
          <p:cNvSpPr txBox="1"/>
          <p:nvPr/>
        </p:nvSpPr>
        <p:spPr>
          <a:xfrm>
            <a:off x="2484369" y="5509260"/>
            <a:ext cx="4792481" cy="307777"/>
          </a:xfrm>
          <a:prstGeom prst="rect">
            <a:avLst/>
          </a:prstGeom>
          <a:noFill/>
        </p:spPr>
        <p:txBody>
          <a:bodyPr wrap="square">
            <a:spAutoFit/>
          </a:bodyPr>
          <a:lstStyle/>
          <a:p>
            <a:r>
              <a:rPr lang="en-GB" sz="1400" dirty="0"/>
              <a:t>Figure 3: </a:t>
            </a:r>
            <a:r>
              <a:rPr lang="en-GB" sz="1400" dirty="0" err="1"/>
              <a:t>Clwb</a:t>
            </a:r>
            <a:r>
              <a:rPr lang="en-GB" sz="1400" dirty="0"/>
              <a:t> </a:t>
            </a:r>
            <a:r>
              <a:rPr lang="en-GB" sz="1400" dirty="0" err="1"/>
              <a:t>Rygbi</a:t>
            </a:r>
            <a:r>
              <a:rPr lang="en-GB" sz="1400" dirty="0"/>
              <a:t> Castell-Newydd (Elliot, 2023)</a:t>
            </a:r>
            <a:endParaRPr lang="en-US" sz="1400" dirty="0"/>
          </a:p>
        </p:txBody>
      </p:sp>
    </p:spTree>
    <p:extLst>
      <p:ext uri="{BB962C8B-B14F-4D97-AF65-F5344CB8AC3E}">
        <p14:creationId xmlns:p14="http://schemas.microsoft.com/office/powerpoint/2010/main" val="6225799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6E4C3-B238-D246-DF96-AB6C0CBC1F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2662FA-8C65-B79C-523B-1D03AA23DF86}"/>
              </a:ext>
            </a:extLst>
          </p:cNvPr>
          <p:cNvSpPr>
            <a:spLocks noGrp="1"/>
          </p:cNvSpPr>
          <p:nvPr>
            <p:ph type="ctrTitle"/>
          </p:nvPr>
        </p:nvSpPr>
        <p:spPr/>
        <p:txBody>
          <a:bodyPr/>
          <a:lstStyle/>
          <a:p>
            <a:r>
              <a:rPr lang="en-US"/>
              <a:t>Iechyd a </a:t>
            </a:r>
            <a:r>
              <a:rPr lang="en-US" err="1"/>
              <a:t>Lles</a:t>
            </a:r>
            <a:endParaRPr lang="en-US"/>
          </a:p>
        </p:txBody>
      </p:sp>
      <p:sp>
        <p:nvSpPr>
          <p:cNvPr id="4" name="Freeform 26">
            <a:extLst>
              <a:ext uri="{FF2B5EF4-FFF2-40B4-BE49-F238E27FC236}">
                <a16:creationId xmlns:a16="http://schemas.microsoft.com/office/drawing/2014/main" id="{98E1F482-DB62-D8AE-CA96-2F67DE616282}"/>
              </a:ext>
            </a:extLst>
          </p:cNvPr>
          <p:cNvSpPr/>
          <p:nvPr/>
        </p:nvSpPr>
        <p:spPr>
          <a:xfrm>
            <a:off x="3566806" y="3902363"/>
            <a:ext cx="2010387" cy="2387600"/>
          </a:xfrm>
          <a:custGeom>
            <a:avLst/>
            <a:gdLst/>
            <a:ahLst/>
            <a:cxnLst/>
            <a:rect l="l" t="t" r="r" b="b"/>
            <a:pathLst>
              <a:path w="1417411" h="1639415">
                <a:moveTo>
                  <a:pt x="0" y="0"/>
                </a:moveTo>
                <a:lnTo>
                  <a:pt x="1417411" y="0"/>
                </a:lnTo>
                <a:lnTo>
                  <a:pt x="1417411" y="1639414"/>
                </a:lnTo>
                <a:lnTo>
                  <a:pt x="0" y="16394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4926344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5C5A8-738E-9B3C-1D97-7EDE8042DEB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2826234-FC6A-9CDB-1E9C-9F0714868AF2}"/>
              </a:ext>
            </a:extLst>
          </p:cNvPr>
          <p:cNvSpPr txBox="1"/>
          <p:nvPr/>
        </p:nvSpPr>
        <p:spPr>
          <a:xfrm>
            <a:off x="127116" y="472566"/>
            <a:ext cx="8889768" cy="5016758"/>
          </a:xfrm>
          <a:prstGeom prst="rect">
            <a:avLst/>
          </a:prstGeom>
          <a:noFill/>
        </p:spPr>
        <p:txBody>
          <a:bodyPr wrap="square">
            <a:spAutoFit/>
          </a:bodyPr>
          <a:lstStyle/>
          <a:p>
            <a:pPr marL="108598" algn="just"/>
            <a:r>
              <a:rPr lang="cy-GB" sz="2000" b="1" u="sng" dirty="0"/>
              <a:t>Crynodeb o Weithgaredd</a:t>
            </a:r>
          </a:p>
          <a:p>
            <a:pPr marL="108598" algn="just"/>
            <a:endParaRPr lang="cy-GB" sz="2000" b="1" u="sng" dirty="0"/>
          </a:p>
          <a:p>
            <a:pPr marL="108598" algn="just"/>
            <a:r>
              <a:rPr lang="cy-GB" sz="2000" dirty="0"/>
              <a:t>Dyma weithgareddau Iechyd a Lles. </a:t>
            </a:r>
          </a:p>
          <a:p>
            <a:pPr marL="108598" algn="just"/>
            <a:r>
              <a:rPr lang="cy-GB" sz="2000" b="1" dirty="0"/>
              <a:t>Nod y Wers ydy siarad am afiechyd.</a:t>
            </a:r>
          </a:p>
          <a:p>
            <a:pPr marL="108598" algn="just"/>
            <a:endParaRPr lang="cy-GB" sz="2000" b="1" dirty="0"/>
          </a:p>
          <a:p>
            <a:pPr marL="108598" algn="just"/>
            <a:r>
              <a:rPr lang="cy-GB" sz="2000" dirty="0"/>
              <a:t>Yn y dasg hon, bydd y plant yn dychmygu byddan nhw’n mynd at y meddyg yn Aberdaugleddau ac ymarfer eu sgiliau siarad. Yn gyntaf, bydd yr athro neu’r athrawes yn drilio'r adeiladwr ac ymarfer y patrymau a'r eirfa gyda’r cardiau fflach. Wedyn, Bydd y plant yn gwneud tasg ‘Darllen dy Feddwl.’ Bydd yr athrawes/athro yn dangos y dosbarth y brawddegau ac wedyn bydd un plentyn yn dewis brawddeg. Bydd y dosbarth yn dyfalu. Bydd rhaid y plant siarad yn glir.</a:t>
            </a:r>
          </a:p>
          <a:p>
            <a:pPr marL="108598" algn="just"/>
            <a:endParaRPr lang="cy-GB" sz="2000" dirty="0"/>
          </a:p>
          <a:p>
            <a:pPr marL="108598" algn="just"/>
            <a:r>
              <a:rPr lang="cy-GB" sz="2000" dirty="0"/>
              <a:t>Ar ôl y gêm, gallai’r plant wneud chwarae rôl at y meddyg.</a:t>
            </a:r>
          </a:p>
          <a:p>
            <a:pPr marL="108598" algn="just"/>
            <a:endParaRPr lang="cy-GB" sz="2000" b="1" dirty="0"/>
          </a:p>
          <a:p>
            <a:pPr marL="108598" algn="just"/>
            <a:endParaRPr lang="cy-GB" sz="2000" b="1" u="sng" dirty="0">
              <a:latin typeface="Comic Sans MS" panose="030F0902030302020204" pitchFamily="66" charset="0"/>
            </a:endParaRPr>
          </a:p>
          <a:p>
            <a:pPr marL="108598" algn="just"/>
            <a:endParaRPr lang="cy-GB" sz="2000" b="1" u="sng" dirty="0">
              <a:latin typeface="Comic Sans MS" panose="030F0902030302020204" pitchFamily="66" charset="0"/>
            </a:endParaRPr>
          </a:p>
        </p:txBody>
      </p:sp>
    </p:spTree>
    <p:extLst>
      <p:ext uri="{BB962C8B-B14F-4D97-AF65-F5344CB8AC3E}">
        <p14:creationId xmlns:p14="http://schemas.microsoft.com/office/powerpoint/2010/main" val="16418548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DA456-F16B-80EF-7630-804DE429EA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A59616-956D-A95A-3E43-51A3ADA2054B}"/>
              </a:ext>
            </a:extLst>
          </p:cNvPr>
          <p:cNvSpPr>
            <a:spLocks noGrp="1"/>
          </p:cNvSpPr>
          <p:nvPr>
            <p:ph type="ctrTitle"/>
          </p:nvPr>
        </p:nvSpPr>
        <p:spPr/>
        <p:txBody>
          <a:bodyPr/>
          <a:lstStyle/>
          <a:p>
            <a:r>
              <a:rPr lang="en-US"/>
              <a:t>Y </a:t>
            </a:r>
            <a:r>
              <a:rPr lang="en-US" err="1"/>
              <a:t>Dyniaethau</a:t>
            </a:r>
            <a:endParaRPr lang="en-US"/>
          </a:p>
        </p:txBody>
      </p:sp>
      <p:graphicFrame>
        <p:nvGraphicFramePr>
          <p:cNvPr id="4" name="Table 3">
            <a:extLst>
              <a:ext uri="{FF2B5EF4-FFF2-40B4-BE49-F238E27FC236}">
                <a16:creationId xmlns:a16="http://schemas.microsoft.com/office/drawing/2014/main" id="{EB24F20C-97E0-865C-7E8A-DF5085D7B88E}"/>
              </a:ext>
            </a:extLst>
          </p:cNvPr>
          <p:cNvGraphicFramePr>
            <a:graphicFrameLocks noGrp="1"/>
          </p:cNvGraphicFramePr>
          <p:nvPr>
            <p:extLst>
              <p:ext uri="{D42A27DB-BD31-4B8C-83A1-F6EECF244321}">
                <p14:modId xmlns:p14="http://schemas.microsoft.com/office/powerpoint/2010/main" val="1076743423"/>
              </p:ext>
            </p:extLst>
          </p:nvPr>
        </p:nvGraphicFramePr>
        <p:xfrm>
          <a:off x="433607" y="117879"/>
          <a:ext cx="8276785" cy="3433163"/>
        </p:xfrm>
        <a:graphic>
          <a:graphicData uri="http://schemas.openxmlformats.org/drawingml/2006/table">
            <a:tbl>
              <a:tblPr firstRow="1" firstCol="1" bandRow="1">
                <a:tableStyleId>{5C22544A-7EE6-4342-B048-85BDC9FD1C3A}</a:tableStyleId>
              </a:tblPr>
              <a:tblGrid>
                <a:gridCol w="2019802">
                  <a:extLst>
                    <a:ext uri="{9D8B030D-6E8A-4147-A177-3AD203B41FA5}">
                      <a16:colId xmlns:a16="http://schemas.microsoft.com/office/drawing/2014/main" val="3600652311"/>
                    </a:ext>
                  </a:extLst>
                </a:gridCol>
                <a:gridCol w="3236371">
                  <a:extLst>
                    <a:ext uri="{9D8B030D-6E8A-4147-A177-3AD203B41FA5}">
                      <a16:colId xmlns:a16="http://schemas.microsoft.com/office/drawing/2014/main" val="2320386716"/>
                    </a:ext>
                  </a:extLst>
                </a:gridCol>
                <a:gridCol w="3020612">
                  <a:extLst>
                    <a:ext uri="{9D8B030D-6E8A-4147-A177-3AD203B41FA5}">
                      <a16:colId xmlns:a16="http://schemas.microsoft.com/office/drawing/2014/main" val="3303713300"/>
                    </a:ext>
                  </a:extLst>
                </a:gridCol>
              </a:tblGrid>
              <a:tr h="50982">
                <a:tc gridSpan="3">
                  <a:txBody>
                    <a:bodyPr/>
                    <a:lstStyle/>
                    <a:p>
                      <a:pPr algn="ctr">
                        <a:lnSpc>
                          <a:spcPct val="115000"/>
                        </a:lnSpc>
                        <a:spcAft>
                          <a:spcPts val="800"/>
                        </a:spcAft>
                        <a:buNone/>
                      </a:pPr>
                      <a:r>
                        <a:rPr lang="en-GB" sz="1400" b="0" i="0" kern="1200" dirty="0">
                          <a:solidFill>
                            <a:schemeClr val="tx1"/>
                          </a:solidFill>
                          <a:effectLst/>
                          <a:latin typeface="Comic Sans MS" panose="030F0902030302020204" pitchFamily="66" charset="0"/>
                          <a:ea typeface="+mn-ea"/>
                          <a:cs typeface="+mn-cs"/>
                        </a:rPr>
                        <a:t> Yr </a:t>
                      </a:r>
                      <a:r>
                        <a:rPr lang="en-GB" sz="1400" b="0" i="0" kern="1200" dirty="0" err="1">
                          <a:solidFill>
                            <a:schemeClr val="tx1"/>
                          </a:solidFill>
                          <a:effectLst/>
                          <a:latin typeface="Comic Sans MS" panose="030F0902030302020204" pitchFamily="66" charset="0"/>
                          <a:ea typeface="+mn-ea"/>
                          <a:cs typeface="+mn-cs"/>
                        </a:rPr>
                        <a:t>Adeiladwr</a:t>
                      </a:r>
                      <a:endParaRPr lang="en-GB" sz="11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732741170"/>
                  </a:ext>
                </a:extLst>
              </a:tr>
              <a:tr h="735619">
                <a:tc gridSpan="3">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u="none" kern="100" dirty="0">
                          <a:solidFill>
                            <a:schemeClr val="tx1"/>
                          </a:solidFill>
                          <a:effectLst/>
                          <a:latin typeface="Chalkboard" panose="03050602040202020205" pitchFamily="66" charset="77"/>
                        </a:rPr>
                        <a:t> </a:t>
                      </a:r>
                      <a:r>
                        <a:rPr lang="en-GB" sz="1800" b="0" kern="1200" dirty="0">
                          <a:solidFill>
                            <a:schemeClr val="tx1"/>
                          </a:solidFill>
                          <a:effectLst/>
                          <a:latin typeface="Comic Sans MS" panose="030F0902030302020204" pitchFamily="66" charset="0"/>
                          <a:ea typeface="+mn-ea"/>
                          <a:cs typeface="+mn-cs"/>
                        </a:rPr>
                        <a:t>Beth </a:t>
                      </a:r>
                      <a:r>
                        <a:rPr lang="en-GB" sz="1800" b="0" kern="1200" dirty="0" err="1">
                          <a:solidFill>
                            <a:schemeClr val="tx1"/>
                          </a:solidFill>
                          <a:effectLst/>
                          <a:latin typeface="Comic Sans MS" panose="030F0902030302020204" pitchFamily="66" charset="0"/>
                          <a:ea typeface="+mn-ea"/>
                          <a:cs typeface="+mn-cs"/>
                        </a:rPr>
                        <a:t>sy’n</a:t>
                      </a:r>
                      <a:r>
                        <a:rPr lang="en-GB" sz="1800" b="0" kern="1200" dirty="0">
                          <a:solidFill>
                            <a:schemeClr val="tx1"/>
                          </a:solidFill>
                          <a:effectLst/>
                          <a:latin typeface="Comic Sans MS" panose="030F0902030302020204" pitchFamily="66" charset="0"/>
                          <a:ea typeface="+mn-ea"/>
                          <a:cs typeface="+mn-cs"/>
                        </a:rPr>
                        <a:t> bod </a:t>
                      </a:r>
                      <a:r>
                        <a:rPr lang="en-GB" sz="1800" b="0" kern="1200" dirty="0" err="1">
                          <a:solidFill>
                            <a:schemeClr val="tx1"/>
                          </a:solidFill>
                          <a:effectLst/>
                          <a:latin typeface="Comic Sans MS" panose="030F0902030302020204" pitchFamily="66" charset="0"/>
                          <a:ea typeface="+mn-ea"/>
                          <a:cs typeface="+mn-cs"/>
                        </a:rPr>
                        <a:t>arnat</a:t>
                      </a:r>
                      <a:r>
                        <a:rPr lang="en-GB" sz="1800" b="0" kern="1200" dirty="0">
                          <a:solidFill>
                            <a:schemeClr val="tx1"/>
                          </a:solidFill>
                          <a:effectLst/>
                          <a:latin typeface="Comic Sans MS" panose="030F0902030302020204" pitchFamily="66" charset="0"/>
                          <a:ea typeface="+mn-ea"/>
                          <a:cs typeface="+mn-cs"/>
                        </a:rPr>
                        <a:t> </a:t>
                      </a:r>
                      <a:r>
                        <a:rPr lang="en-GB" sz="1800" b="0" kern="1200" dirty="0" err="1">
                          <a:solidFill>
                            <a:schemeClr val="tx1"/>
                          </a:solidFill>
                          <a:effectLst/>
                          <a:latin typeface="Comic Sans MS" panose="030F0902030302020204" pitchFamily="66" charset="0"/>
                          <a:ea typeface="+mn-ea"/>
                          <a:cs typeface="+mn-cs"/>
                        </a:rPr>
                        <a:t>ti</a:t>
                      </a:r>
                      <a:r>
                        <a:rPr lang="en-GB" sz="1800" b="0" kern="1200" dirty="0">
                          <a:solidFill>
                            <a:schemeClr val="tx1"/>
                          </a:solidFill>
                          <a:effectLst/>
                          <a:latin typeface="Comic Sans MS" panose="030F0902030302020204" pitchFamily="66" charset="0"/>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0" kern="1200" dirty="0">
                          <a:solidFill>
                            <a:schemeClr val="tx1"/>
                          </a:solidFill>
                          <a:effectLst/>
                          <a:latin typeface="Comic Sans MS" panose="030F0902030302020204" pitchFamily="66" charset="0"/>
                          <a:ea typeface="+mn-ea"/>
                          <a:cs typeface="+mn-cs"/>
                        </a:rPr>
                        <a:t>Mae </a:t>
                      </a:r>
                      <a:r>
                        <a:rPr lang="en-GB" sz="1800" b="0" kern="1200" dirty="0" err="1">
                          <a:solidFill>
                            <a:schemeClr val="tx1"/>
                          </a:solidFill>
                          <a:effectLst/>
                          <a:latin typeface="Comic Sans MS" panose="030F0902030302020204" pitchFamily="66" charset="0"/>
                          <a:ea typeface="+mn-ea"/>
                          <a:cs typeface="+mn-cs"/>
                        </a:rPr>
                        <a:t>annwyd</a:t>
                      </a:r>
                      <a:r>
                        <a:rPr lang="en-GB" sz="1800" b="0" kern="1200" dirty="0">
                          <a:solidFill>
                            <a:schemeClr val="tx1"/>
                          </a:solidFill>
                          <a:effectLst/>
                          <a:latin typeface="Comic Sans MS" panose="030F0902030302020204" pitchFamily="66" charset="0"/>
                          <a:ea typeface="+mn-ea"/>
                          <a:cs typeface="+mn-cs"/>
                        </a:rPr>
                        <a:t> arna </a:t>
                      </a:r>
                      <a:r>
                        <a:rPr lang="en-GB" sz="1800" b="0" kern="1200" dirty="0" err="1">
                          <a:solidFill>
                            <a:schemeClr val="tx1"/>
                          </a:solidFill>
                          <a:effectLst/>
                          <a:latin typeface="Comic Sans MS" panose="030F0902030302020204" pitchFamily="66" charset="0"/>
                          <a:ea typeface="+mn-ea"/>
                          <a:cs typeface="+mn-cs"/>
                        </a:rPr>
                        <a:t>i</a:t>
                      </a:r>
                      <a:r>
                        <a:rPr lang="en-GB" sz="1800" b="0" kern="1200" dirty="0">
                          <a:solidFill>
                            <a:schemeClr val="tx1"/>
                          </a:solidFill>
                          <a:effectLst/>
                          <a:latin typeface="Comic Sans MS" panose="030F0902030302020204" pitchFamily="66" charset="0"/>
                          <a:ea typeface="+mn-ea"/>
                          <a:cs typeface="+mn-cs"/>
                        </a:rPr>
                        <a:t>.</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60000"/>
                        <a:lumOff val="40000"/>
                      </a:schemeClr>
                    </a:solidFill>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417115487"/>
                  </a:ext>
                </a:extLst>
              </a:tr>
              <a:tr h="1746014">
                <a:tc>
                  <a:txBody>
                    <a:bodyPr/>
                    <a:lstStyle/>
                    <a:p>
                      <a:pPr algn="l">
                        <a:lnSpc>
                          <a:spcPct val="115000"/>
                        </a:lnSpc>
                        <a:spcAft>
                          <a:spcPts val="800"/>
                        </a:spcAft>
                        <a:buNone/>
                      </a:pPr>
                      <a:r>
                        <a:rPr lang="en-GB" sz="1800" b="0" kern="100" dirty="0">
                          <a:solidFill>
                            <a:schemeClr val="tx1"/>
                          </a:solidFill>
                          <a:effectLst/>
                          <a:latin typeface="Comic Sans MS" panose="030F0902030302020204" pitchFamily="66" charset="0"/>
                        </a:rPr>
                        <a:t> Mae</a:t>
                      </a:r>
                      <a:endParaRPr lang="en-GB" sz="18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800" dirty="0">
                          <a:solidFill>
                            <a:schemeClr val="tx1"/>
                          </a:solidFill>
                          <a:latin typeface="Comic Sans MS" panose="030F0902030302020204" pitchFamily="66" charset="0"/>
                          <a:ea typeface="Bryndan Write"/>
                          <a:cs typeface="Bryndan Write"/>
                          <a:sym typeface="Bryndan Write"/>
                        </a:rPr>
                        <a:t> </a:t>
                      </a:r>
                      <a:r>
                        <a:rPr lang="en-GB" sz="1800" kern="1200" dirty="0">
                          <a:solidFill>
                            <a:schemeClr val="dk1"/>
                          </a:solidFill>
                          <a:effectLst/>
                          <a:latin typeface="Comic Sans MS" panose="030F0902030302020204" pitchFamily="66" charset="0"/>
                          <a:ea typeface="+mn-ea"/>
                          <a:cs typeface="+mn-cs"/>
                        </a:rPr>
                        <a:t>Mae </a:t>
                      </a:r>
                      <a:r>
                        <a:rPr lang="en-GB" sz="1800" kern="1200" dirty="0" err="1">
                          <a:solidFill>
                            <a:schemeClr val="dk1"/>
                          </a:solidFill>
                          <a:effectLst/>
                          <a:latin typeface="Comic Sans MS" panose="030F0902030302020204" pitchFamily="66" charset="0"/>
                          <a:ea typeface="+mn-ea"/>
                          <a:cs typeface="+mn-cs"/>
                        </a:rPr>
                        <a:t>annwyd</a:t>
                      </a:r>
                      <a:endParaRPr lang="en-GB" sz="1800" kern="1200" dirty="0">
                        <a:solidFill>
                          <a:schemeClr val="dk1"/>
                        </a:solidFill>
                        <a:effectLst/>
                        <a:latin typeface="Comic Sans MS" panose="030F0902030302020204" pitchFamily="66" charset="0"/>
                        <a:ea typeface="+mn-ea"/>
                        <a:cs typeface="+mn-cs"/>
                      </a:endParaRPr>
                    </a:p>
                    <a:p>
                      <a:r>
                        <a:rPr lang="en-GB" sz="1800" kern="1200" dirty="0">
                          <a:solidFill>
                            <a:schemeClr val="dk1"/>
                          </a:solidFill>
                          <a:effectLst/>
                          <a:latin typeface="Comic Sans MS" panose="030F0902030302020204" pitchFamily="66" charset="0"/>
                          <a:ea typeface="+mn-ea"/>
                          <a:cs typeface="+mn-cs"/>
                        </a:rPr>
                        <a:t>Mae </a:t>
                      </a:r>
                      <a:r>
                        <a:rPr lang="en-GB" sz="1800" kern="1200" dirty="0" err="1">
                          <a:solidFill>
                            <a:schemeClr val="dk1"/>
                          </a:solidFill>
                          <a:effectLst/>
                          <a:latin typeface="Comic Sans MS" panose="030F0902030302020204" pitchFamily="66" charset="0"/>
                          <a:ea typeface="+mn-ea"/>
                          <a:cs typeface="+mn-cs"/>
                        </a:rPr>
                        <a:t>annwyd</a:t>
                      </a:r>
                      <a:r>
                        <a:rPr lang="en-GB" sz="1800" kern="1200" dirty="0">
                          <a:solidFill>
                            <a:schemeClr val="dk1"/>
                          </a:solidFill>
                          <a:effectLst/>
                          <a:latin typeface="Comic Sans MS" panose="030F0902030302020204" pitchFamily="66" charset="0"/>
                          <a:ea typeface="+mn-ea"/>
                          <a:cs typeface="+mn-cs"/>
                        </a:rPr>
                        <a:t> </a:t>
                      </a:r>
                      <a:r>
                        <a:rPr lang="en-GB" sz="1800" kern="1200" dirty="0" err="1">
                          <a:solidFill>
                            <a:schemeClr val="dk1"/>
                          </a:solidFill>
                          <a:effectLst/>
                          <a:latin typeface="Comic Sans MS" panose="030F0902030302020204" pitchFamily="66" charset="0"/>
                          <a:ea typeface="+mn-ea"/>
                          <a:cs typeface="+mn-cs"/>
                        </a:rPr>
                        <a:t>trwm</a:t>
                      </a:r>
                      <a:r>
                        <a:rPr lang="en-GB" sz="1800" kern="1200" dirty="0">
                          <a:solidFill>
                            <a:schemeClr val="dk1"/>
                          </a:solidFill>
                          <a:effectLst/>
                          <a:latin typeface="Comic Sans MS" panose="030F0902030302020204" pitchFamily="66" charset="0"/>
                          <a:ea typeface="+mn-ea"/>
                          <a:cs typeface="+mn-cs"/>
                        </a:rPr>
                        <a:t> </a:t>
                      </a:r>
                    </a:p>
                    <a:p>
                      <a:r>
                        <a:rPr lang="en-GB" sz="1800" kern="1200" dirty="0">
                          <a:solidFill>
                            <a:schemeClr val="dk1"/>
                          </a:solidFill>
                          <a:effectLst/>
                          <a:latin typeface="Comic Sans MS" panose="030F0902030302020204" pitchFamily="66" charset="0"/>
                          <a:ea typeface="+mn-ea"/>
                          <a:cs typeface="+mn-cs"/>
                        </a:rPr>
                        <a:t>Mae </a:t>
                      </a:r>
                      <a:r>
                        <a:rPr lang="en-GB" sz="1800" kern="1200" dirty="0" err="1">
                          <a:solidFill>
                            <a:schemeClr val="dk1"/>
                          </a:solidFill>
                          <a:effectLst/>
                          <a:latin typeface="Comic Sans MS" panose="030F0902030302020204" pitchFamily="66" charset="0"/>
                          <a:ea typeface="+mn-ea"/>
                          <a:cs typeface="+mn-cs"/>
                        </a:rPr>
                        <a:t>peswch</a:t>
                      </a:r>
                      <a:r>
                        <a:rPr lang="en-GB" sz="1800" kern="1200" dirty="0">
                          <a:solidFill>
                            <a:schemeClr val="dk1"/>
                          </a:solidFill>
                          <a:effectLst/>
                          <a:latin typeface="Comic Sans MS" panose="030F0902030302020204" pitchFamily="66" charset="0"/>
                          <a:ea typeface="+mn-ea"/>
                          <a:cs typeface="+mn-cs"/>
                        </a:rPr>
                        <a:t> </a:t>
                      </a:r>
                    </a:p>
                    <a:p>
                      <a:r>
                        <a:rPr lang="en-GB" sz="1800" kern="1200" dirty="0">
                          <a:solidFill>
                            <a:schemeClr val="dk1"/>
                          </a:solidFill>
                          <a:effectLst/>
                          <a:latin typeface="Comic Sans MS" panose="030F0902030302020204" pitchFamily="66" charset="0"/>
                          <a:ea typeface="+mn-ea"/>
                          <a:cs typeface="+mn-cs"/>
                        </a:rPr>
                        <a:t>Mae </a:t>
                      </a:r>
                      <a:r>
                        <a:rPr lang="en-GB" sz="1800" kern="1200" dirty="0" err="1">
                          <a:solidFill>
                            <a:schemeClr val="dk1"/>
                          </a:solidFill>
                          <a:effectLst/>
                          <a:latin typeface="Comic Sans MS" panose="030F0902030302020204" pitchFamily="66" charset="0"/>
                          <a:ea typeface="+mn-ea"/>
                          <a:cs typeface="+mn-cs"/>
                        </a:rPr>
                        <a:t>peswch</a:t>
                      </a:r>
                      <a:r>
                        <a:rPr lang="en-GB" sz="1800" kern="1200" dirty="0">
                          <a:solidFill>
                            <a:schemeClr val="dk1"/>
                          </a:solidFill>
                          <a:effectLst/>
                          <a:latin typeface="Comic Sans MS" panose="030F0902030302020204" pitchFamily="66" charset="0"/>
                          <a:ea typeface="+mn-ea"/>
                          <a:cs typeface="+mn-cs"/>
                        </a:rPr>
                        <a:t> </a:t>
                      </a:r>
                      <a:r>
                        <a:rPr lang="en-GB" sz="1800" kern="1200" dirty="0" err="1">
                          <a:solidFill>
                            <a:schemeClr val="dk1"/>
                          </a:solidFill>
                          <a:effectLst/>
                          <a:latin typeface="Comic Sans MS" panose="030F0902030302020204" pitchFamily="66" charset="0"/>
                          <a:ea typeface="+mn-ea"/>
                          <a:cs typeface="+mn-cs"/>
                        </a:rPr>
                        <a:t>cas</a:t>
                      </a:r>
                      <a:r>
                        <a:rPr lang="en-GB" sz="1800" kern="1200" dirty="0">
                          <a:solidFill>
                            <a:schemeClr val="dk1"/>
                          </a:solidFill>
                          <a:effectLst/>
                          <a:latin typeface="Comic Sans MS" panose="030F0902030302020204" pitchFamily="66" charset="0"/>
                          <a:ea typeface="+mn-ea"/>
                          <a:cs typeface="+mn-cs"/>
                        </a:rPr>
                        <a:t> </a:t>
                      </a:r>
                    </a:p>
                    <a:p>
                      <a:r>
                        <a:rPr lang="en-GB" sz="1800" kern="1200" dirty="0">
                          <a:solidFill>
                            <a:schemeClr val="dk1"/>
                          </a:solidFill>
                          <a:effectLst/>
                          <a:latin typeface="Comic Sans MS" panose="030F0902030302020204" pitchFamily="66" charset="0"/>
                          <a:ea typeface="+mn-ea"/>
                          <a:cs typeface="+mn-cs"/>
                        </a:rPr>
                        <a:t>Mae </a:t>
                      </a:r>
                      <a:r>
                        <a:rPr lang="en-GB" sz="1800" kern="1200" dirty="0" err="1">
                          <a:solidFill>
                            <a:schemeClr val="dk1"/>
                          </a:solidFill>
                          <a:effectLst/>
                          <a:latin typeface="Comic Sans MS" panose="030F0902030302020204" pitchFamily="66" charset="0"/>
                          <a:ea typeface="+mn-ea"/>
                          <a:cs typeface="+mn-cs"/>
                        </a:rPr>
                        <a:t>ffliw</a:t>
                      </a:r>
                      <a:r>
                        <a:rPr lang="en-GB" sz="1800" kern="1200" dirty="0">
                          <a:solidFill>
                            <a:schemeClr val="dk1"/>
                          </a:solidFill>
                          <a:effectLst/>
                          <a:latin typeface="Comic Sans MS" panose="030F0902030302020204" pitchFamily="66" charset="0"/>
                          <a:ea typeface="+mn-ea"/>
                          <a:cs typeface="+mn-cs"/>
                        </a:rPr>
                        <a:t> </a:t>
                      </a:r>
                    </a:p>
                    <a:p>
                      <a:r>
                        <a:rPr lang="en-GB" sz="1800" kern="1200" dirty="0">
                          <a:solidFill>
                            <a:schemeClr val="dk1"/>
                          </a:solidFill>
                          <a:effectLst/>
                          <a:latin typeface="Comic Sans MS" panose="030F0902030302020204" pitchFamily="66" charset="0"/>
                          <a:ea typeface="+mn-ea"/>
                          <a:cs typeface="+mn-cs"/>
                        </a:rPr>
                        <a:t>Mae </a:t>
                      </a:r>
                      <a:r>
                        <a:rPr lang="en-GB" sz="1800" kern="1200" dirty="0" err="1">
                          <a:solidFill>
                            <a:schemeClr val="dk1"/>
                          </a:solidFill>
                          <a:effectLst/>
                          <a:latin typeface="Comic Sans MS" panose="030F0902030302020204" pitchFamily="66" charset="0"/>
                          <a:ea typeface="+mn-ea"/>
                          <a:cs typeface="+mn-cs"/>
                        </a:rPr>
                        <a:t>gwres</a:t>
                      </a:r>
                      <a:r>
                        <a:rPr lang="en-GB" sz="1800" kern="1200" dirty="0">
                          <a:solidFill>
                            <a:schemeClr val="dk1"/>
                          </a:solidFill>
                          <a:effectLst/>
                          <a:latin typeface="Comic Sans MS" panose="030F0902030302020204" pitchFamily="66" charset="0"/>
                          <a:ea typeface="+mn-ea"/>
                          <a:cs typeface="+mn-cs"/>
                        </a:rPr>
                        <a:t> </a:t>
                      </a:r>
                    </a:p>
                    <a:p>
                      <a:r>
                        <a:rPr lang="en-GB" sz="1800" kern="1200" dirty="0">
                          <a:solidFill>
                            <a:schemeClr val="dk1"/>
                          </a:solidFill>
                          <a:effectLst/>
                          <a:latin typeface="Comic Sans MS" panose="030F0902030302020204" pitchFamily="66" charset="0"/>
                          <a:ea typeface="+mn-ea"/>
                          <a:cs typeface="+mn-cs"/>
                        </a:rPr>
                        <a:t>Mae </a:t>
                      </a:r>
                      <a:r>
                        <a:rPr lang="en-GB" sz="1800" kern="1200" dirty="0" err="1">
                          <a:solidFill>
                            <a:schemeClr val="dk1"/>
                          </a:solidFill>
                          <a:effectLst/>
                          <a:latin typeface="Comic Sans MS" panose="030F0902030302020204" pitchFamily="66" charset="0"/>
                          <a:ea typeface="+mn-ea"/>
                          <a:cs typeface="+mn-cs"/>
                        </a:rPr>
                        <a:t>gwres</a:t>
                      </a:r>
                      <a:r>
                        <a:rPr lang="en-GB" sz="1800" kern="1200" dirty="0">
                          <a:solidFill>
                            <a:schemeClr val="dk1"/>
                          </a:solidFill>
                          <a:effectLst/>
                          <a:latin typeface="Comic Sans MS" panose="030F0902030302020204" pitchFamily="66" charset="0"/>
                          <a:ea typeface="+mn-ea"/>
                          <a:cs typeface="+mn-cs"/>
                        </a:rPr>
                        <a:t> </a:t>
                      </a:r>
                      <a:r>
                        <a:rPr lang="en-GB" sz="1800" kern="1200" dirty="0" err="1">
                          <a:solidFill>
                            <a:schemeClr val="dk1"/>
                          </a:solidFill>
                          <a:effectLst/>
                          <a:latin typeface="Comic Sans MS" panose="030F0902030302020204" pitchFamily="66" charset="0"/>
                          <a:ea typeface="+mn-ea"/>
                          <a:cs typeface="+mn-cs"/>
                        </a:rPr>
                        <a:t>uchel</a:t>
                      </a:r>
                      <a:r>
                        <a:rPr lang="en-GB" sz="1800" kern="1200" dirty="0">
                          <a:solidFill>
                            <a:schemeClr val="dk1"/>
                          </a:solidFill>
                          <a:effectLst/>
                          <a:latin typeface="Comic Sans MS" panose="030F0902030302020204" pitchFamily="66" charset="0"/>
                          <a:ea typeface="+mn-ea"/>
                          <a:cs typeface="+mn-cs"/>
                        </a:rPr>
                        <a:t> </a:t>
                      </a:r>
                    </a:p>
                    <a:p>
                      <a:r>
                        <a:rPr lang="en-GB" sz="1800" kern="1200" dirty="0">
                          <a:solidFill>
                            <a:schemeClr val="dk1"/>
                          </a:solidFill>
                          <a:effectLst/>
                          <a:latin typeface="Comic Sans MS" panose="030F0902030302020204" pitchFamily="66" charset="0"/>
                          <a:ea typeface="+mn-ea"/>
                          <a:cs typeface="+mn-cs"/>
                        </a:rPr>
                        <a:t>Mae </a:t>
                      </a:r>
                      <a:r>
                        <a:rPr lang="en-GB" sz="1800" kern="1200" dirty="0" err="1">
                          <a:solidFill>
                            <a:schemeClr val="dk1"/>
                          </a:solidFill>
                          <a:effectLst/>
                          <a:latin typeface="Comic Sans MS" panose="030F0902030302020204" pitchFamily="66" charset="0"/>
                          <a:ea typeface="+mn-ea"/>
                          <a:cs typeface="+mn-cs"/>
                        </a:rPr>
                        <a:t>brech</a:t>
                      </a:r>
                      <a:r>
                        <a:rPr lang="en-GB" sz="1800" kern="1200" dirty="0">
                          <a:solidFill>
                            <a:schemeClr val="dk1"/>
                          </a:solidFill>
                          <a:effectLst/>
                          <a:latin typeface="Comic Sans MS" panose="030F0902030302020204" pitchFamily="66" charset="0"/>
                          <a:ea typeface="+mn-ea"/>
                          <a:cs typeface="+mn-cs"/>
                        </a:rPr>
                        <a:t> yr </a:t>
                      </a:r>
                      <a:r>
                        <a:rPr lang="en-GB" sz="1800" kern="1200" dirty="0" err="1">
                          <a:solidFill>
                            <a:schemeClr val="dk1"/>
                          </a:solidFill>
                          <a:effectLst/>
                          <a:latin typeface="Comic Sans MS" panose="030F0902030302020204" pitchFamily="66" charset="0"/>
                          <a:ea typeface="+mn-ea"/>
                          <a:cs typeface="+mn-cs"/>
                        </a:rPr>
                        <a:t>ieir</a:t>
                      </a:r>
                      <a:endParaRPr lang="en-GB" sz="1800" kern="1200" dirty="0">
                        <a:solidFill>
                          <a:schemeClr val="dk1"/>
                        </a:solidFill>
                        <a:effectLst/>
                        <a:latin typeface="Comic Sans MS" panose="030F0902030302020204" pitchFamily="66" charset="0"/>
                        <a:ea typeface="+mn-ea"/>
                        <a:cs typeface="+mn-cs"/>
                      </a:endParaRPr>
                    </a:p>
                    <a:p>
                      <a:r>
                        <a:rPr lang="en-GB" sz="1800" kern="1200" dirty="0" err="1">
                          <a:solidFill>
                            <a:schemeClr val="dk1"/>
                          </a:solidFill>
                          <a:effectLst/>
                          <a:latin typeface="Comic Sans MS" panose="030F0902030302020204" pitchFamily="66" charset="0"/>
                          <a:ea typeface="+mn-ea"/>
                          <a:cs typeface="+mn-cs"/>
                        </a:rPr>
                        <a:t>Mae’r</a:t>
                      </a:r>
                      <a:r>
                        <a:rPr lang="en-GB" sz="1800" kern="1200" dirty="0">
                          <a:solidFill>
                            <a:schemeClr val="dk1"/>
                          </a:solidFill>
                          <a:effectLst/>
                          <a:latin typeface="Comic Sans MS" panose="030F0902030302020204" pitchFamily="66" charset="0"/>
                          <a:ea typeface="+mn-ea"/>
                          <a:cs typeface="+mn-cs"/>
                        </a:rPr>
                        <a:t> </a:t>
                      </a:r>
                      <a:r>
                        <a:rPr lang="en-GB" sz="1800" kern="1200" dirty="0" err="1">
                          <a:solidFill>
                            <a:schemeClr val="dk1"/>
                          </a:solidFill>
                          <a:effectLst/>
                          <a:latin typeface="Comic Sans MS" panose="030F0902030302020204" pitchFamily="66" charset="0"/>
                          <a:ea typeface="+mn-ea"/>
                          <a:cs typeface="+mn-cs"/>
                        </a:rPr>
                        <a:t>ddannodd</a:t>
                      </a:r>
                      <a:endParaRPr lang="en-US" sz="1800" b="0" dirty="0">
                        <a:solidFill>
                          <a:schemeClr val="tx1"/>
                        </a:solidFill>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800" b="0" dirty="0">
                          <a:latin typeface="Comic Sans MS" panose="030F0902030302020204" pitchFamily="66" charset="0"/>
                        </a:rPr>
                        <a:t> arna </a:t>
                      </a:r>
                      <a:r>
                        <a:rPr lang="en-US" sz="1800" b="0" dirty="0" err="1">
                          <a:latin typeface="Comic Sans MS" panose="030F0902030302020204" pitchFamily="66" charset="0"/>
                        </a:rPr>
                        <a:t>i</a:t>
                      </a:r>
                      <a:endParaRPr lang="en-US" sz="1800" b="0" dirty="0">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54630151"/>
                  </a:ext>
                </a:extLst>
              </a:tr>
            </a:tbl>
          </a:graphicData>
        </a:graphic>
      </p:graphicFrame>
    </p:spTree>
    <p:extLst>
      <p:ext uri="{BB962C8B-B14F-4D97-AF65-F5344CB8AC3E}">
        <p14:creationId xmlns:p14="http://schemas.microsoft.com/office/powerpoint/2010/main" val="1394897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2B455-0096-120C-3366-976C0CF4F6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EDC0E-DEF8-84BA-2A42-83B26D161F25}"/>
              </a:ext>
            </a:extLst>
          </p:cNvPr>
          <p:cNvSpPr>
            <a:spLocks noGrp="1"/>
          </p:cNvSpPr>
          <p:nvPr>
            <p:ph type="ctrTitle"/>
          </p:nvPr>
        </p:nvSpPr>
        <p:spPr/>
        <p:txBody>
          <a:bodyPr/>
          <a:lstStyle/>
          <a:p>
            <a:r>
              <a:rPr lang="en-US"/>
              <a:t>Y </a:t>
            </a:r>
            <a:r>
              <a:rPr lang="en-US" err="1"/>
              <a:t>Dyniaethau</a:t>
            </a:r>
            <a:endParaRPr lang="en-US"/>
          </a:p>
        </p:txBody>
      </p:sp>
      <p:graphicFrame>
        <p:nvGraphicFramePr>
          <p:cNvPr id="4" name="Table 3">
            <a:extLst>
              <a:ext uri="{FF2B5EF4-FFF2-40B4-BE49-F238E27FC236}">
                <a16:creationId xmlns:a16="http://schemas.microsoft.com/office/drawing/2014/main" id="{74B27B93-DE5C-00AD-E4A8-FB223AD13776}"/>
              </a:ext>
            </a:extLst>
          </p:cNvPr>
          <p:cNvGraphicFramePr>
            <a:graphicFrameLocks noGrp="1"/>
          </p:cNvGraphicFramePr>
          <p:nvPr>
            <p:extLst>
              <p:ext uri="{D42A27DB-BD31-4B8C-83A1-F6EECF244321}">
                <p14:modId xmlns:p14="http://schemas.microsoft.com/office/powerpoint/2010/main" val="342127128"/>
              </p:ext>
            </p:extLst>
          </p:nvPr>
        </p:nvGraphicFramePr>
        <p:xfrm>
          <a:off x="1136469" y="117879"/>
          <a:ext cx="7573924" cy="6202744"/>
        </p:xfrm>
        <a:graphic>
          <a:graphicData uri="http://schemas.openxmlformats.org/drawingml/2006/table">
            <a:tbl>
              <a:tblPr firstRow="1" firstCol="1" bandRow="1">
                <a:tableStyleId>{5C22544A-7EE6-4342-B048-85BDC9FD1C3A}</a:tableStyleId>
              </a:tblPr>
              <a:tblGrid>
                <a:gridCol w="1316940">
                  <a:extLst>
                    <a:ext uri="{9D8B030D-6E8A-4147-A177-3AD203B41FA5}">
                      <a16:colId xmlns:a16="http://schemas.microsoft.com/office/drawing/2014/main" val="3600652311"/>
                    </a:ext>
                  </a:extLst>
                </a:gridCol>
                <a:gridCol w="903745">
                  <a:extLst>
                    <a:ext uri="{9D8B030D-6E8A-4147-A177-3AD203B41FA5}">
                      <a16:colId xmlns:a16="http://schemas.microsoft.com/office/drawing/2014/main" val="2320386716"/>
                    </a:ext>
                  </a:extLst>
                </a:gridCol>
                <a:gridCol w="2332627">
                  <a:extLst>
                    <a:ext uri="{9D8B030D-6E8A-4147-A177-3AD203B41FA5}">
                      <a16:colId xmlns:a16="http://schemas.microsoft.com/office/drawing/2014/main" val="2341553682"/>
                    </a:ext>
                  </a:extLst>
                </a:gridCol>
                <a:gridCol w="3020612">
                  <a:extLst>
                    <a:ext uri="{9D8B030D-6E8A-4147-A177-3AD203B41FA5}">
                      <a16:colId xmlns:a16="http://schemas.microsoft.com/office/drawing/2014/main" val="3303713300"/>
                    </a:ext>
                  </a:extLst>
                </a:gridCol>
              </a:tblGrid>
              <a:tr h="50982">
                <a:tc gridSpan="4">
                  <a:txBody>
                    <a:bodyPr/>
                    <a:lstStyle/>
                    <a:p>
                      <a:pPr algn="ctr">
                        <a:lnSpc>
                          <a:spcPct val="115000"/>
                        </a:lnSpc>
                        <a:spcAft>
                          <a:spcPts val="800"/>
                        </a:spcAft>
                        <a:buNone/>
                      </a:pPr>
                      <a:r>
                        <a:rPr lang="en-GB" sz="1400" b="0" i="0" kern="1200" dirty="0">
                          <a:solidFill>
                            <a:schemeClr val="tx1"/>
                          </a:solidFill>
                          <a:effectLst/>
                          <a:latin typeface="Comic Sans MS" panose="030F0902030302020204" pitchFamily="66" charset="0"/>
                          <a:ea typeface="+mn-ea"/>
                          <a:cs typeface="+mn-cs"/>
                        </a:rPr>
                        <a:t> Yr </a:t>
                      </a:r>
                      <a:r>
                        <a:rPr lang="en-GB" sz="1400" b="0" i="0" kern="1200" dirty="0" err="1">
                          <a:solidFill>
                            <a:schemeClr val="tx1"/>
                          </a:solidFill>
                          <a:effectLst/>
                          <a:latin typeface="Comic Sans MS" panose="030F0902030302020204" pitchFamily="66" charset="0"/>
                          <a:ea typeface="+mn-ea"/>
                          <a:cs typeface="+mn-cs"/>
                        </a:rPr>
                        <a:t>Adeiladwr</a:t>
                      </a:r>
                      <a:endParaRPr lang="en-GB" sz="11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40000"/>
                        <a:lumOff val="6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732741170"/>
                  </a:ext>
                </a:extLst>
              </a:tr>
              <a:tr h="1827370">
                <a:tc>
                  <a:txBody>
                    <a:bodyPr/>
                    <a:lstStyle/>
                    <a:p>
                      <a:pPr algn="l">
                        <a:lnSpc>
                          <a:spcPct val="115000"/>
                        </a:lnSpc>
                        <a:spcAft>
                          <a:spcPts val="800"/>
                        </a:spcAft>
                        <a:buNone/>
                      </a:pPr>
                      <a:r>
                        <a:rPr lang="en-GB" sz="1400" b="0" kern="100" dirty="0">
                          <a:solidFill>
                            <a:schemeClr val="tx1"/>
                          </a:solidFill>
                          <a:effectLst/>
                          <a:latin typeface="Comic Sans MS" panose="030F0902030302020204" pitchFamily="66" charset="0"/>
                          <a:cs typeface="Times New Roman" panose="02020603050405020304" pitchFamily="18" charset="0"/>
                        </a:rPr>
                        <a:t>Oes</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r>
                        <a:rPr lang="en-US" sz="1400" b="0" dirty="0" err="1">
                          <a:solidFill>
                            <a:srgbClr val="00B0F0"/>
                          </a:solidFill>
                          <a:latin typeface="Comic Sans MS" panose="030F0902030302020204" pitchFamily="66" charset="0"/>
                        </a:rPr>
                        <a:t>annwyd</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annwyd</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trwm</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peswch</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peswch</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cas</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ffliw</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gwres</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gwres</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uchel</a:t>
                      </a:r>
                      <a:endParaRPr lang="en-US" sz="1400" b="0" dirty="0">
                        <a:solidFill>
                          <a:srgbClr val="00B0F0"/>
                        </a:solidFill>
                        <a:latin typeface="Comic Sans MS" panose="030F0902030302020204" pitchFamily="66" charset="0"/>
                      </a:endParaRPr>
                    </a:p>
                    <a:p>
                      <a:r>
                        <a:rPr lang="en-US" sz="1400" b="0" dirty="0" err="1">
                          <a:solidFill>
                            <a:schemeClr val="accent5">
                              <a:lumMod val="60000"/>
                              <a:lumOff val="40000"/>
                            </a:schemeClr>
                          </a:solidFill>
                          <a:latin typeface="Comic Sans MS" panose="030F0902030302020204" pitchFamily="66" charset="0"/>
                        </a:rPr>
                        <a:t>brech</a:t>
                      </a:r>
                      <a:r>
                        <a:rPr lang="en-US" sz="1400" b="0" dirty="0">
                          <a:solidFill>
                            <a:schemeClr val="accent5">
                              <a:lumMod val="60000"/>
                              <a:lumOff val="40000"/>
                            </a:schemeClr>
                          </a:solidFill>
                          <a:latin typeface="Comic Sans MS" panose="030F0902030302020204" pitchFamily="66" charset="0"/>
                        </a:rPr>
                        <a:t> y </a:t>
                      </a:r>
                      <a:r>
                        <a:rPr lang="en-US" sz="1400" b="0" dirty="0" err="1">
                          <a:solidFill>
                            <a:schemeClr val="accent5">
                              <a:lumMod val="60000"/>
                              <a:lumOff val="40000"/>
                            </a:schemeClr>
                          </a:solidFill>
                          <a:latin typeface="Comic Sans MS" panose="030F0902030302020204" pitchFamily="66" charset="0"/>
                        </a:rPr>
                        <a:t>ieir</a:t>
                      </a:r>
                      <a:endParaRPr lang="en-US" sz="1400" b="0" dirty="0">
                        <a:solidFill>
                          <a:schemeClr val="accent5">
                            <a:lumMod val="60000"/>
                            <a:lumOff val="40000"/>
                          </a:schemeClr>
                        </a:solidFill>
                        <a:latin typeface="Comic Sans MS" panose="030F0902030302020204" pitchFamily="66" charset="0"/>
                      </a:endParaRPr>
                    </a:p>
                    <a:p>
                      <a:r>
                        <a:rPr lang="en-US" sz="1400" b="0" dirty="0" err="1">
                          <a:solidFill>
                            <a:srgbClr val="00B0F0"/>
                          </a:solidFill>
                          <a:latin typeface="Comic Sans MS" panose="030F0902030302020204" pitchFamily="66" charset="0"/>
                        </a:rPr>
                        <a:t>dannodd</a:t>
                      </a:r>
                      <a:endParaRPr lang="en-US" sz="1400" b="0" dirty="0">
                        <a:solidFill>
                          <a:srgbClr val="00B0F0"/>
                        </a:solidFill>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a:txBody>
                    <a:bodyPr/>
                    <a:lstStyle/>
                    <a:p>
                      <a:r>
                        <a:rPr lang="en-US" sz="1400" b="0" dirty="0">
                          <a:latin typeface="Comic Sans MS" panose="030F0902030302020204" pitchFamily="66" charset="0"/>
                        </a:rPr>
                        <a:t>arna </a:t>
                      </a:r>
                      <a:r>
                        <a:rPr lang="en-US" sz="1400" b="0" dirty="0" err="1">
                          <a:latin typeface="Comic Sans MS" panose="030F0902030302020204" pitchFamily="66" charset="0"/>
                        </a:rPr>
                        <a:t>ti</a:t>
                      </a:r>
                      <a:r>
                        <a:rPr lang="en-US" sz="1400" b="0" dirty="0">
                          <a:latin typeface="Comic Sans MS" panose="030F0902030302020204" pitchFamily="66" charset="0"/>
                        </a:rPr>
                        <a:t>?</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54630151"/>
                  </a:ext>
                </a:extLst>
              </a:tr>
              <a:tr h="1746014">
                <a:tc>
                  <a:txBody>
                    <a:bodyPr/>
                    <a:lstStyle/>
                    <a:p>
                      <a:pPr algn="l">
                        <a:lnSpc>
                          <a:spcPct val="115000"/>
                        </a:lnSpc>
                        <a:spcAft>
                          <a:spcPts val="800"/>
                        </a:spcAft>
                        <a:buNone/>
                      </a:pPr>
                      <a:r>
                        <a:rPr lang="en-GB" sz="1400" b="0" kern="100" dirty="0">
                          <a:solidFill>
                            <a:schemeClr val="tx1"/>
                          </a:solidFill>
                          <a:effectLst/>
                          <a:latin typeface="Comic Sans MS" panose="030F0902030302020204" pitchFamily="66" charset="0"/>
                          <a:cs typeface="Times New Roman" panose="02020603050405020304" pitchFamily="18" charset="0"/>
                        </a:rPr>
                        <a:t>Oes, </a:t>
                      </a:r>
                      <a:r>
                        <a:rPr lang="en-GB" sz="1400" b="0" kern="100" dirty="0" err="1">
                          <a:solidFill>
                            <a:schemeClr val="tx1"/>
                          </a:solidFill>
                          <a:effectLst/>
                          <a:latin typeface="Comic Sans MS" panose="030F0902030302020204" pitchFamily="66" charset="0"/>
                          <a:cs typeface="Times New Roman" panose="02020603050405020304" pitchFamily="18" charset="0"/>
                        </a:rPr>
                        <a:t>mae</a:t>
                      </a:r>
                      <a:endParaRPr lang="en-GB" sz="14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gridSpan="2">
                  <a:txBody>
                    <a:bodyPr/>
                    <a:lstStyle/>
                    <a:p>
                      <a:r>
                        <a:rPr lang="en-US" sz="1400" b="0" dirty="0" err="1">
                          <a:solidFill>
                            <a:srgbClr val="00B0F0"/>
                          </a:solidFill>
                          <a:latin typeface="Comic Sans MS" panose="030F0902030302020204" pitchFamily="66" charset="0"/>
                        </a:rPr>
                        <a:t>annwyd</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annwyd</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trwm</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peswch</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peswch</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cas</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ffliw</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gwres</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gwres</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uchel</a:t>
                      </a:r>
                      <a:endParaRPr lang="en-US" sz="1400" b="0" dirty="0">
                        <a:solidFill>
                          <a:srgbClr val="00B0F0"/>
                        </a:solidFill>
                        <a:latin typeface="Comic Sans MS" panose="030F0902030302020204" pitchFamily="66" charset="0"/>
                      </a:endParaRPr>
                    </a:p>
                    <a:p>
                      <a:r>
                        <a:rPr lang="en-US" sz="1400" b="0" dirty="0" err="1">
                          <a:solidFill>
                            <a:schemeClr val="accent5">
                              <a:lumMod val="60000"/>
                              <a:lumOff val="40000"/>
                            </a:schemeClr>
                          </a:solidFill>
                          <a:latin typeface="Comic Sans MS" panose="030F0902030302020204" pitchFamily="66" charset="0"/>
                        </a:rPr>
                        <a:t>brech</a:t>
                      </a:r>
                      <a:r>
                        <a:rPr lang="en-US" sz="1400" b="0" dirty="0">
                          <a:solidFill>
                            <a:schemeClr val="accent5">
                              <a:lumMod val="60000"/>
                              <a:lumOff val="40000"/>
                            </a:schemeClr>
                          </a:solidFill>
                          <a:latin typeface="Comic Sans MS" panose="030F0902030302020204" pitchFamily="66" charset="0"/>
                        </a:rPr>
                        <a:t> y </a:t>
                      </a:r>
                      <a:r>
                        <a:rPr lang="en-US" sz="1400" b="0" dirty="0" err="1">
                          <a:solidFill>
                            <a:schemeClr val="accent5">
                              <a:lumMod val="60000"/>
                              <a:lumOff val="40000"/>
                            </a:schemeClr>
                          </a:solidFill>
                          <a:latin typeface="Comic Sans MS" panose="030F0902030302020204" pitchFamily="66" charset="0"/>
                        </a:rPr>
                        <a:t>ieir</a:t>
                      </a:r>
                      <a:endParaRPr lang="en-US" sz="1400" b="0" dirty="0">
                        <a:solidFill>
                          <a:schemeClr val="accent5">
                            <a:lumMod val="60000"/>
                            <a:lumOff val="40000"/>
                          </a:schemeClr>
                        </a:solidFill>
                        <a:latin typeface="Comic Sans MS" panose="030F0902030302020204" pitchFamily="66" charset="0"/>
                      </a:endParaRPr>
                    </a:p>
                    <a:p>
                      <a:r>
                        <a:rPr lang="en-US" sz="1400" b="0" dirty="0" err="1">
                          <a:solidFill>
                            <a:srgbClr val="00B0F0"/>
                          </a:solidFill>
                          <a:latin typeface="Comic Sans MS" panose="030F0902030302020204" pitchFamily="66" charset="0"/>
                        </a:rPr>
                        <a:t>dannodd</a:t>
                      </a:r>
                      <a:endParaRPr lang="en-US" sz="1400" b="0" dirty="0">
                        <a:solidFill>
                          <a:srgbClr val="00B0F0"/>
                        </a:solidFill>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a:txBody>
                    <a:bodyPr/>
                    <a:lstStyle/>
                    <a:p>
                      <a:r>
                        <a:rPr lang="en-US" sz="1400" b="0" dirty="0">
                          <a:latin typeface="Comic Sans MS" panose="030F0902030302020204" pitchFamily="66" charset="0"/>
                        </a:rPr>
                        <a:t>arna </a:t>
                      </a:r>
                      <a:r>
                        <a:rPr lang="en-US" sz="1400" b="0" dirty="0" err="1">
                          <a:latin typeface="Comic Sans MS" panose="030F0902030302020204" pitchFamily="66" charset="0"/>
                        </a:rPr>
                        <a:t>i</a:t>
                      </a:r>
                      <a:endParaRPr lang="en-US" sz="1400" b="0" dirty="0">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294269720"/>
                  </a:ext>
                </a:extLst>
              </a:tr>
              <a:tr h="1746014">
                <a:tc>
                  <a:txBody>
                    <a:bodyPr/>
                    <a:lstStyle/>
                    <a:p>
                      <a:pPr algn="l">
                        <a:lnSpc>
                          <a:spcPct val="115000"/>
                        </a:lnSpc>
                        <a:spcAft>
                          <a:spcPts val="800"/>
                        </a:spcAft>
                        <a:buNone/>
                      </a:pPr>
                      <a:r>
                        <a:rPr lang="en-GB" sz="1400" b="0" kern="100" dirty="0" err="1">
                          <a:solidFill>
                            <a:schemeClr val="tx1"/>
                          </a:solidFill>
                          <a:effectLst/>
                          <a:latin typeface="Comic Sans MS" panose="030F0902030302020204" pitchFamily="66" charset="0"/>
                          <a:cs typeface="Times New Roman" panose="02020603050405020304" pitchFamily="18" charset="0"/>
                        </a:rPr>
                        <a:t>Nac</a:t>
                      </a:r>
                      <a:r>
                        <a:rPr lang="en-GB" sz="1400" b="0" kern="100" dirty="0">
                          <a:solidFill>
                            <a:schemeClr val="tx1"/>
                          </a:solidFill>
                          <a:effectLst/>
                          <a:latin typeface="Comic Sans MS" panose="030F0902030302020204" pitchFamily="66" charset="0"/>
                          <a:cs typeface="Times New Roman" panose="02020603050405020304" pitchFamily="18" charset="0"/>
                        </a:rPr>
                        <a:t> </a:t>
                      </a:r>
                      <a:r>
                        <a:rPr lang="en-GB" sz="1400" b="0" kern="100" dirty="0" err="1">
                          <a:solidFill>
                            <a:schemeClr val="tx1"/>
                          </a:solidFill>
                          <a:effectLst/>
                          <a:latin typeface="Comic Sans MS" panose="030F0902030302020204" pitchFamily="66" charset="0"/>
                          <a:cs typeface="Times New Roman" panose="02020603050405020304" pitchFamily="18" charset="0"/>
                        </a:rPr>
                        <a:t>oes</a:t>
                      </a:r>
                      <a:r>
                        <a:rPr lang="en-GB" sz="1400" b="0" kern="100" dirty="0">
                          <a:solidFill>
                            <a:schemeClr val="tx1"/>
                          </a:solidFill>
                          <a:effectLst/>
                          <a:latin typeface="Comic Sans MS" panose="030F0902030302020204" pitchFamily="66" charset="0"/>
                          <a:cs typeface="Times New Roman" panose="02020603050405020304" pitchFamily="18" charset="0"/>
                        </a:rPr>
                        <a:t>, </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GB" sz="1400" b="0" kern="100" dirty="0">
                          <a:solidFill>
                            <a:schemeClr val="tx1"/>
                          </a:solidFill>
                          <a:effectLst/>
                          <a:latin typeface="Comic Sans MS" panose="030F0902030302020204" pitchFamily="66" charset="0"/>
                          <a:cs typeface="Times New Roman" panose="02020603050405020304" pitchFamily="18" charset="0"/>
                        </a:rPr>
                        <a:t>does dim</a:t>
                      </a:r>
                      <a:endParaRPr lang="en-US" sz="1400" b="0" dirty="0">
                        <a:solidFill>
                          <a:schemeClr val="tx1"/>
                        </a:solidFill>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b="0" dirty="0" err="1">
                          <a:solidFill>
                            <a:srgbClr val="00B0F0"/>
                          </a:solidFill>
                          <a:latin typeface="Comic Sans MS" panose="030F0902030302020204" pitchFamily="66" charset="0"/>
                        </a:rPr>
                        <a:t>annwyd</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annwyd</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trwm</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peswch</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peswch</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cas</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ffliw</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gwres</a:t>
                      </a:r>
                      <a:endParaRPr lang="en-US" sz="1400" b="0" dirty="0">
                        <a:solidFill>
                          <a:srgbClr val="00B0F0"/>
                        </a:solidFill>
                        <a:latin typeface="Comic Sans MS" panose="030F0902030302020204" pitchFamily="66" charset="0"/>
                      </a:endParaRPr>
                    </a:p>
                    <a:p>
                      <a:r>
                        <a:rPr lang="en-US" sz="1400" b="0" dirty="0" err="1">
                          <a:solidFill>
                            <a:srgbClr val="00B0F0"/>
                          </a:solidFill>
                          <a:latin typeface="Comic Sans MS" panose="030F0902030302020204" pitchFamily="66" charset="0"/>
                        </a:rPr>
                        <a:t>gwres</a:t>
                      </a:r>
                      <a:r>
                        <a:rPr lang="en-US" sz="1400" b="0" dirty="0">
                          <a:solidFill>
                            <a:srgbClr val="00B0F0"/>
                          </a:solidFill>
                          <a:latin typeface="Comic Sans MS" panose="030F0902030302020204" pitchFamily="66" charset="0"/>
                        </a:rPr>
                        <a:t> </a:t>
                      </a:r>
                      <a:r>
                        <a:rPr lang="en-US" sz="1400" b="0" dirty="0" err="1">
                          <a:solidFill>
                            <a:srgbClr val="00B0F0"/>
                          </a:solidFill>
                          <a:latin typeface="Comic Sans MS" panose="030F0902030302020204" pitchFamily="66" charset="0"/>
                        </a:rPr>
                        <a:t>uchel</a:t>
                      </a:r>
                      <a:endParaRPr lang="en-US" sz="1400" b="0" dirty="0">
                        <a:solidFill>
                          <a:srgbClr val="00B0F0"/>
                        </a:solidFill>
                        <a:latin typeface="Comic Sans MS" panose="030F0902030302020204" pitchFamily="66" charset="0"/>
                      </a:endParaRPr>
                    </a:p>
                    <a:p>
                      <a:r>
                        <a:rPr lang="en-US" sz="1400" b="0" dirty="0" err="1">
                          <a:solidFill>
                            <a:schemeClr val="accent5">
                              <a:lumMod val="60000"/>
                              <a:lumOff val="40000"/>
                            </a:schemeClr>
                          </a:solidFill>
                          <a:latin typeface="Comic Sans MS" panose="030F0902030302020204" pitchFamily="66" charset="0"/>
                        </a:rPr>
                        <a:t>brech</a:t>
                      </a:r>
                      <a:r>
                        <a:rPr lang="en-US" sz="1400" b="0" dirty="0">
                          <a:solidFill>
                            <a:schemeClr val="accent5">
                              <a:lumMod val="60000"/>
                              <a:lumOff val="40000"/>
                            </a:schemeClr>
                          </a:solidFill>
                          <a:latin typeface="Comic Sans MS" panose="030F0902030302020204" pitchFamily="66" charset="0"/>
                        </a:rPr>
                        <a:t> y </a:t>
                      </a:r>
                      <a:r>
                        <a:rPr lang="en-US" sz="1400" b="0" dirty="0" err="1">
                          <a:solidFill>
                            <a:schemeClr val="accent5">
                              <a:lumMod val="60000"/>
                              <a:lumOff val="40000"/>
                            </a:schemeClr>
                          </a:solidFill>
                          <a:latin typeface="Comic Sans MS" panose="030F0902030302020204" pitchFamily="66" charset="0"/>
                        </a:rPr>
                        <a:t>ieir</a:t>
                      </a:r>
                      <a:endParaRPr lang="en-US" sz="1400" b="0" dirty="0">
                        <a:solidFill>
                          <a:schemeClr val="accent5">
                            <a:lumMod val="60000"/>
                            <a:lumOff val="40000"/>
                          </a:schemeClr>
                        </a:solidFill>
                        <a:latin typeface="Comic Sans MS" panose="030F0902030302020204" pitchFamily="66" charset="0"/>
                      </a:endParaRPr>
                    </a:p>
                    <a:p>
                      <a:r>
                        <a:rPr lang="en-US" sz="1400" b="0" dirty="0" err="1">
                          <a:solidFill>
                            <a:srgbClr val="00B0F0"/>
                          </a:solidFill>
                          <a:latin typeface="Comic Sans MS" panose="030F0902030302020204" pitchFamily="66" charset="0"/>
                        </a:rPr>
                        <a:t>dannodd</a:t>
                      </a:r>
                      <a:endParaRPr lang="en-US" sz="1400" b="0" dirty="0">
                        <a:solidFill>
                          <a:srgbClr val="00B0F0"/>
                        </a:solidFill>
                        <a:latin typeface="Comic Sans MS" panose="030F0902030302020204" pitchFamily="66" charset="0"/>
                      </a:endParaRPr>
                    </a:p>
                    <a:p>
                      <a:endParaRPr lang="en-US" sz="1400" b="0" dirty="0">
                        <a:solidFill>
                          <a:schemeClr val="tx1"/>
                        </a:solidFill>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0" dirty="0">
                          <a:latin typeface="Comic Sans MS" panose="030F0902030302020204" pitchFamily="66" charset="0"/>
                        </a:rPr>
                        <a:t>arna </a:t>
                      </a:r>
                      <a:r>
                        <a:rPr lang="en-US" sz="1400" b="0" dirty="0" err="1">
                          <a:latin typeface="Comic Sans MS" panose="030F0902030302020204" pitchFamily="66" charset="0"/>
                        </a:rPr>
                        <a:t>i</a:t>
                      </a:r>
                      <a:endParaRPr lang="en-US" sz="1400" b="0" dirty="0">
                        <a:latin typeface="Comic Sans MS" panose="030F0902030302020204" pitchFamily="66" charset="0"/>
                      </a:endParaRPr>
                    </a:p>
                    <a:p>
                      <a:endParaRPr lang="en-US" sz="1400" b="0" dirty="0">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593162812"/>
                  </a:ext>
                </a:extLst>
              </a:tr>
            </a:tbl>
          </a:graphicData>
        </a:graphic>
      </p:graphicFrame>
      <p:grpSp>
        <p:nvGrpSpPr>
          <p:cNvPr id="6" name="Group 5">
            <a:extLst>
              <a:ext uri="{FF2B5EF4-FFF2-40B4-BE49-F238E27FC236}">
                <a16:creationId xmlns:a16="http://schemas.microsoft.com/office/drawing/2014/main" id="{ABD9CD0E-355E-CDA4-4FD3-646ECD1537A4}"/>
              </a:ext>
            </a:extLst>
          </p:cNvPr>
          <p:cNvGrpSpPr/>
          <p:nvPr/>
        </p:nvGrpSpPr>
        <p:grpSpPr>
          <a:xfrm>
            <a:off x="350075" y="588162"/>
            <a:ext cx="613726" cy="4903771"/>
            <a:chOff x="350075" y="588162"/>
            <a:chExt cx="613726" cy="4903771"/>
          </a:xfrm>
        </p:grpSpPr>
        <p:pic>
          <p:nvPicPr>
            <p:cNvPr id="3" name="Drawing 1">
              <a:extLst>
                <a:ext uri="{FF2B5EF4-FFF2-40B4-BE49-F238E27FC236}">
                  <a16:creationId xmlns:a16="http://schemas.microsoft.com/office/drawing/2014/main" id="{F3E228F8-7FC3-8A49-15F5-A14AFD71BE3B}"/>
                </a:ext>
              </a:extLst>
            </p:cNvPr>
            <p:cNvPicPr>
              <a:picLocks noChangeAspect="1"/>
            </p:cNvPicPr>
            <p:nvPr/>
          </p:nvPicPr>
          <p:blipFill>
            <a:blip r:embed="rId2"/>
            <a:stretch>
              <a:fillRect/>
            </a:stretch>
          </p:blipFill>
          <p:spPr>
            <a:xfrm>
              <a:off x="407799" y="2751146"/>
              <a:ext cx="556002" cy="556002"/>
            </a:xfrm>
            <a:prstGeom prst="rect">
              <a:avLst/>
            </a:prstGeom>
          </p:spPr>
        </p:pic>
        <p:pic>
          <p:nvPicPr>
            <p:cNvPr id="5" name="Drawing 2">
              <a:extLst>
                <a:ext uri="{FF2B5EF4-FFF2-40B4-BE49-F238E27FC236}">
                  <a16:creationId xmlns:a16="http://schemas.microsoft.com/office/drawing/2014/main" id="{7B3C46C2-C49A-952D-E735-69535A222D7F}"/>
                </a:ext>
              </a:extLst>
            </p:cNvPr>
            <p:cNvPicPr>
              <a:picLocks noChangeAspect="1"/>
            </p:cNvPicPr>
            <p:nvPr/>
          </p:nvPicPr>
          <p:blipFill>
            <a:blip r:embed="rId3"/>
            <a:stretch>
              <a:fillRect/>
            </a:stretch>
          </p:blipFill>
          <p:spPr>
            <a:xfrm>
              <a:off x="407799" y="4935931"/>
              <a:ext cx="556002" cy="556002"/>
            </a:xfrm>
            <a:prstGeom prst="rect">
              <a:avLst/>
            </a:prstGeom>
          </p:spPr>
        </p:pic>
        <p:pic>
          <p:nvPicPr>
            <p:cNvPr id="1026" name="Picture 2" descr="Question mark PNG transparent image download, size: 2000x2000px">
              <a:extLst>
                <a:ext uri="{FF2B5EF4-FFF2-40B4-BE49-F238E27FC236}">
                  <a16:creationId xmlns:a16="http://schemas.microsoft.com/office/drawing/2014/main" id="{C62B7583-6783-8D97-4B55-4594776E5E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075" y="588162"/>
              <a:ext cx="534201" cy="53420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59522171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group of cartoon characters with different expressions&#10;&#10;AI-generated content may be incorrect.">
            <a:extLst>
              <a:ext uri="{FF2B5EF4-FFF2-40B4-BE49-F238E27FC236}">
                <a16:creationId xmlns:a16="http://schemas.microsoft.com/office/drawing/2014/main" id="{E377F72F-AFAE-E984-E42D-8EA781657B2C}"/>
              </a:ext>
            </a:extLst>
          </p:cNvPr>
          <p:cNvPicPr>
            <a:picLocks noChangeAspect="1"/>
          </p:cNvPicPr>
          <p:nvPr/>
        </p:nvPicPr>
        <p:blipFill>
          <a:blip r:embed="rId2"/>
          <a:stretch>
            <a:fillRect/>
          </a:stretch>
        </p:blipFill>
        <p:spPr>
          <a:xfrm>
            <a:off x="701842" y="0"/>
            <a:ext cx="7740316" cy="6858000"/>
          </a:xfrm>
          <a:prstGeom prst="rect">
            <a:avLst/>
          </a:prstGeom>
        </p:spPr>
      </p:pic>
    </p:spTree>
    <p:extLst>
      <p:ext uri="{BB962C8B-B14F-4D97-AF65-F5344CB8AC3E}">
        <p14:creationId xmlns:p14="http://schemas.microsoft.com/office/powerpoint/2010/main" val="368217809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BDF7E-7B1E-4AFD-50E3-F47FEE5EE9A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2AC7FBC-338C-0E2A-2DCA-A6D254FE2D0D}"/>
              </a:ext>
            </a:extLst>
          </p:cNvPr>
          <p:cNvSpPr txBox="1"/>
          <p:nvPr/>
        </p:nvSpPr>
        <p:spPr>
          <a:xfrm>
            <a:off x="651510" y="111322"/>
            <a:ext cx="7235189" cy="830997"/>
          </a:xfrm>
          <a:prstGeom prst="rect">
            <a:avLst/>
          </a:prstGeom>
          <a:noFill/>
        </p:spPr>
        <p:txBody>
          <a:bodyPr wrap="square" rtlCol="0">
            <a:spAutoFit/>
          </a:bodyPr>
          <a:lstStyle/>
          <a:p>
            <a:pPr algn="ctr"/>
            <a:r>
              <a:rPr lang="en-US" sz="2400" u="sng" dirty="0" err="1">
                <a:latin typeface="Comic Sans MS" panose="030F0902030302020204" pitchFamily="66" charset="0"/>
              </a:rPr>
              <a:t>Darllen</a:t>
            </a:r>
            <a:r>
              <a:rPr lang="en-US" sz="2400" u="sng" dirty="0">
                <a:latin typeface="Comic Sans MS" panose="030F0902030302020204" pitchFamily="66" charset="0"/>
              </a:rPr>
              <a:t> </a:t>
            </a:r>
            <a:r>
              <a:rPr lang="en-US" sz="2400" u="sng" dirty="0" err="1">
                <a:latin typeface="Comic Sans MS" panose="030F0902030302020204" pitchFamily="66" charset="0"/>
              </a:rPr>
              <a:t>dy</a:t>
            </a:r>
            <a:r>
              <a:rPr lang="en-US" sz="2400" u="sng" dirty="0">
                <a:latin typeface="Comic Sans MS" panose="030F0902030302020204" pitchFamily="66" charset="0"/>
              </a:rPr>
              <a:t> </a:t>
            </a:r>
            <a:r>
              <a:rPr lang="en-US" sz="2400" u="sng" dirty="0" err="1">
                <a:latin typeface="Comic Sans MS" panose="030F0902030302020204" pitchFamily="66" charset="0"/>
              </a:rPr>
              <a:t>Feddwl</a:t>
            </a:r>
            <a:r>
              <a:rPr lang="en-US" sz="2400" u="sng" dirty="0">
                <a:latin typeface="Comic Sans MS" panose="030F0902030302020204" pitchFamily="66" charset="0"/>
              </a:rPr>
              <a:t>- </a:t>
            </a:r>
          </a:p>
          <a:p>
            <a:pPr algn="ctr"/>
            <a:r>
              <a:rPr lang="en-US" sz="2400" u="sng" dirty="0">
                <a:latin typeface="Comic Sans MS" panose="030F0902030302020204" pitchFamily="66" charset="0"/>
              </a:rPr>
              <a:t>Mynd at y </a:t>
            </a:r>
            <a:r>
              <a:rPr lang="en-US" sz="2400" u="sng" dirty="0" err="1">
                <a:latin typeface="Comic Sans MS" panose="030F0902030302020204" pitchFamily="66" charset="0"/>
              </a:rPr>
              <a:t>Meddyg</a:t>
            </a:r>
            <a:r>
              <a:rPr lang="en-US" sz="2400" u="sng" dirty="0">
                <a:latin typeface="Comic Sans MS" panose="030F0902030302020204" pitchFamily="66" charset="0"/>
              </a:rPr>
              <a:t> </a:t>
            </a:r>
            <a:r>
              <a:rPr lang="en-US" sz="2400" u="sng" dirty="0" err="1">
                <a:latin typeface="Comic Sans MS" panose="030F0902030302020204" pitchFamily="66" charset="0"/>
              </a:rPr>
              <a:t>yn</a:t>
            </a:r>
            <a:r>
              <a:rPr lang="en-US" sz="2400" u="sng" dirty="0">
                <a:latin typeface="Comic Sans MS" panose="030F0902030302020204" pitchFamily="66" charset="0"/>
              </a:rPr>
              <a:t> </a:t>
            </a:r>
            <a:r>
              <a:rPr lang="en-US" sz="2400" u="sng" dirty="0" err="1">
                <a:latin typeface="Comic Sans MS" panose="030F0902030302020204" pitchFamily="66" charset="0"/>
              </a:rPr>
              <a:t>Aberdaugleddau</a:t>
            </a:r>
            <a:endParaRPr lang="en-US" sz="2400" u="sng" dirty="0">
              <a:latin typeface="Comic Sans MS" panose="030F0902030302020204" pitchFamily="66" charset="0"/>
            </a:endParaRPr>
          </a:p>
        </p:txBody>
      </p:sp>
      <p:sp>
        <p:nvSpPr>
          <p:cNvPr id="4" name="TextBox 3">
            <a:extLst>
              <a:ext uri="{FF2B5EF4-FFF2-40B4-BE49-F238E27FC236}">
                <a16:creationId xmlns:a16="http://schemas.microsoft.com/office/drawing/2014/main" id="{B837AAF5-1840-26E6-3327-09F5163EAAC4}"/>
              </a:ext>
            </a:extLst>
          </p:cNvPr>
          <p:cNvSpPr txBox="1"/>
          <p:nvPr/>
        </p:nvSpPr>
        <p:spPr>
          <a:xfrm>
            <a:off x="0" y="4744547"/>
            <a:ext cx="8209904" cy="1513428"/>
          </a:xfrm>
          <a:prstGeom prst="rect">
            <a:avLst/>
          </a:prstGeom>
          <a:noFill/>
        </p:spPr>
        <p:txBody>
          <a:bodyPr wrap="square">
            <a:spAutoFit/>
          </a:bodyPr>
          <a:lstStyle/>
          <a:p>
            <a:pPr algn="ctr">
              <a:lnSpc>
                <a:spcPct val="115000"/>
              </a:lnSpc>
              <a:spcAft>
                <a:spcPts val="800"/>
              </a:spcAft>
              <a:buNone/>
            </a:pPr>
            <a:r>
              <a:rPr lang="en-GB" sz="1600" b="1" u="sng" kern="100" dirty="0">
                <a:solidFill>
                  <a:schemeClr val="tx1"/>
                </a:solidFill>
                <a:effectLst/>
                <a:latin typeface="Comic Sans MS" panose="030F0902030302020204" pitchFamily="66" charset="0"/>
              </a:rPr>
              <a:t>Yr </a:t>
            </a:r>
            <a:r>
              <a:rPr lang="en-GB" sz="1600" b="1" u="sng" kern="100" dirty="0" err="1">
                <a:solidFill>
                  <a:schemeClr val="tx1"/>
                </a:solidFill>
                <a:effectLst/>
                <a:latin typeface="Comic Sans MS" panose="030F0902030302020204" pitchFamily="66" charset="0"/>
              </a:rPr>
              <a:t>Enghraifft</a:t>
            </a:r>
            <a:endParaRPr lang="en-GB" sz="1600" b="1" u="sng" kern="100" dirty="0">
              <a:solidFill>
                <a:schemeClr val="tx1"/>
              </a:solidFill>
              <a:effectLst/>
              <a:latin typeface="Comic Sans MS" panose="030F0902030302020204" pitchFamily="66" charset="0"/>
            </a:endParaRPr>
          </a:p>
          <a:p>
            <a:pPr algn="ctr">
              <a:lnSpc>
                <a:spcPct val="115000"/>
              </a:lnSpc>
              <a:spcAft>
                <a:spcPts val="800"/>
              </a:spcAft>
              <a:buNone/>
            </a:pPr>
            <a:r>
              <a:rPr lang="en-GB" sz="1600" b="1" u="none" kern="100" dirty="0">
                <a:solidFill>
                  <a:schemeClr val="tx1"/>
                </a:solidFill>
                <a:effectLst/>
                <a:latin typeface="Comic Sans MS" panose="030F0902030302020204" pitchFamily="66" charset="0"/>
              </a:rPr>
              <a:t>Oes </a:t>
            </a:r>
            <a:r>
              <a:rPr lang="en-GB" sz="1600" b="1" kern="100" dirty="0" err="1">
                <a:solidFill>
                  <a:schemeClr val="tx1"/>
                </a:solidFill>
                <a:effectLst/>
                <a:latin typeface="Comic Sans MS" panose="030F0902030302020204" pitchFamily="66" charset="0"/>
              </a:rPr>
              <a:t>mae</a:t>
            </a:r>
            <a:r>
              <a:rPr lang="en-GB" sz="1600" b="1" kern="100" dirty="0">
                <a:solidFill>
                  <a:schemeClr val="tx1"/>
                </a:solidFill>
                <a:effectLst/>
                <a:latin typeface="Comic Sans MS" panose="030F0902030302020204" pitchFamily="66" charset="0"/>
              </a:rPr>
              <a:t> </a:t>
            </a:r>
            <a:r>
              <a:rPr lang="en-GB" sz="1600" b="1" u="sng" kern="100" dirty="0" err="1">
                <a:solidFill>
                  <a:schemeClr val="tx1"/>
                </a:solidFill>
                <a:effectLst/>
                <a:latin typeface="Comic Sans MS" panose="030F0902030302020204" pitchFamily="66" charset="0"/>
              </a:rPr>
              <a:t>annwyd</a:t>
            </a:r>
            <a:r>
              <a:rPr lang="en-GB" sz="1600" b="1" u="sng" kern="100" dirty="0">
                <a:solidFill>
                  <a:schemeClr val="tx1"/>
                </a:solidFill>
                <a:effectLst/>
                <a:latin typeface="Comic Sans MS" panose="030F0902030302020204" pitchFamily="66" charset="0"/>
              </a:rPr>
              <a:t> </a:t>
            </a:r>
            <a:r>
              <a:rPr lang="en-GB" sz="1600" b="1" kern="100" dirty="0">
                <a:solidFill>
                  <a:schemeClr val="tx1"/>
                </a:solidFill>
                <a:effectLst/>
                <a:latin typeface="Comic Sans MS" panose="030F0902030302020204" pitchFamily="66" charset="0"/>
              </a:rPr>
              <a:t>arna </a:t>
            </a:r>
            <a:r>
              <a:rPr lang="en-GB" sz="1600" b="1" kern="100" dirty="0" err="1">
                <a:solidFill>
                  <a:schemeClr val="tx1"/>
                </a:solidFill>
                <a:effectLst/>
                <a:latin typeface="Comic Sans MS" panose="030F0902030302020204" pitchFamily="66" charset="0"/>
              </a:rPr>
              <a:t>i</a:t>
            </a:r>
            <a:endParaRPr lang="en-GB" sz="1600" b="1" kern="100" dirty="0">
              <a:solidFill>
                <a:schemeClr val="tx1"/>
              </a:solidFill>
              <a:effectLst/>
              <a:latin typeface="Comic Sans MS" panose="030F0902030302020204" pitchFamily="66" charset="0"/>
            </a:endParaRPr>
          </a:p>
          <a:p>
            <a:pPr algn="ctr">
              <a:lnSpc>
                <a:spcPct val="115000"/>
              </a:lnSpc>
              <a:spcAft>
                <a:spcPts val="800"/>
              </a:spcAft>
            </a:pPr>
            <a:r>
              <a:rPr lang="en-US" sz="1600" b="1" kern="100" dirty="0" err="1">
                <a:latin typeface="Comic Sans MS" panose="030F0902030302020204" pitchFamily="66" charset="0"/>
                <a:sym typeface="Barlow SemiCondensed Semi-Bold"/>
              </a:rPr>
              <a:t>Nac</a:t>
            </a:r>
            <a:r>
              <a:rPr lang="en-US" sz="1600" b="1" kern="100" dirty="0">
                <a:latin typeface="Comic Sans MS" panose="030F0902030302020204" pitchFamily="66" charset="0"/>
                <a:sym typeface="Barlow SemiCondensed Semi-Bold"/>
              </a:rPr>
              <a:t> </a:t>
            </a:r>
            <a:r>
              <a:rPr lang="en-US" sz="1600" b="1" kern="100" dirty="0" err="1">
                <a:latin typeface="Comic Sans MS" panose="030F0902030302020204" pitchFamily="66" charset="0"/>
                <a:sym typeface="Barlow SemiCondensed Semi-Bold"/>
              </a:rPr>
              <a:t>oes</a:t>
            </a:r>
            <a:r>
              <a:rPr lang="en-US" sz="1600" b="1" kern="100" dirty="0">
                <a:latin typeface="Comic Sans MS" panose="030F0902030302020204" pitchFamily="66" charset="0"/>
                <a:sym typeface="Barlow SemiCondensed Semi-Bold"/>
              </a:rPr>
              <a:t>, does dim </a:t>
            </a:r>
            <a:r>
              <a:rPr lang="en-US" sz="1600" b="1" kern="100" dirty="0" err="1">
                <a:latin typeface="Comic Sans MS" panose="030F0902030302020204" pitchFamily="66" charset="0"/>
                <a:sym typeface="Barlow SemiCondensed Semi-Bold"/>
              </a:rPr>
              <a:t>annwyd</a:t>
            </a:r>
            <a:r>
              <a:rPr lang="en-US" sz="1600" b="1" kern="100" dirty="0">
                <a:latin typeface="Comic Sans MS" panose="030F0902030302020204" pitchFamily="66" charset="0"/>
                <a:sym typeface="Barlow SemiCondensed Semi-Bold"/>
              </a:rPr>
              <a:t> arna </a:t>
            </a:r>
            <a:r>
              <a:rPr lang="en-US" sz="1600" b="1" kern="100" dirty="0" err="1">
                <a:latin typeface="Comic Sans MS" panose="030F0902030302020204" pitchFamily="66" charset="0"/>
                <a:sym typeface="Barlow SemiCondensed Semi-Bold"/>
              </a:rPr>
              <a:t>i</a:t>
            </a:r>
            <a:r>
              <a:rPr lang="en-US" sz="1600" b="1" kern="100" dirty="0">
                <a:latin typeface="Comic Sans MS" panose="030F0902030302020204" pitchFamily="66" charset="0"/>
                <a:sym typeface="Barlow SemiCondensed Semi-Bold"/>
              </a:rPr>
              <a:t> </a:t>
            </a:r>
            <a:endParaRPr lang="en-GB" sz="1600" b="1" kern="100" dirty="0">
              <a:latin typeface="Comic Sans MS" panose="030F0902030302020204" pitchFamily="66" charset="0"/>
            </a:endParaRPr>
          </a:p>
          <a:p>
            <a:pPr algn="ctr">
              <a:lnSpc>
                <a:spcPct val="115000"/>
              </a:lnSpc>
              <a:spcAft>
                <a:spcPts val="800"/>
              </a:spcAft>
              <a:buNone/>
            </a:pPr>
            <a:endParaRPr lang="en-GB" sz="1600" b="1"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AB0378F9-F5CA-DC77-5AB9-29F92707BBA4}"/>
              </a:ext>
            </a:extLst>
          </p:cNvPr>
          <p:cNvSpPr txBox="1"/>
          <p:nvPr/>
        </p:nvSpPr>
        <p:spPr>
          <a:xfrm>
            <a:off x="651510" y="1907798"/>
            <a:ext cx="7495263" cy="2862322"/>
          </a:xfrm>
          <a:prstGeom prst="rect">
            <a:avLst/>
          </a:prstGeom>
          <a:noFill/>
        </p:spPr>
        <p:txBody>
          <a:bodyPr wrap="square">
            <a:spAutoFit/>
          </a:bodyPr>
          <a:lstStyle/>
          <a:p>
            <a:pPr algn="ctr"/>
            <a:r>
              <a:rPr lang="en-US" dirty="0" err="1">
                <a:latin typeface="Comic Sans MS" panose="030F0902030302020204" pitchFamily="66" charset="0"/>
              </a:rPr>
              <a:t>annwyd</a:t>
            </a:r>
            <a:endParaRPr lang="en-US" dirty="0">
              <a:latin typeface="Comic Sans MS" panose="030F0902030302020204" pitchFamily="66" charset="0"/>
            </a:endParaRPr>
          </a:p>
          <a:p>
            <a:pPr algn="ctr"/>
            <a:r>
              <a:rPr lang="en-US" dirty="0" err="1">
                <a:latin typeface="Comic Sans MS" panose="030F0902030302020204" pitchFamily="66" charset="0"/>
              </a:rPr>
              <a:t>annwyd</a:t>
            </a:r>
            <a:r>
              <a:rPr lang="en-US" dirty="0">
                <a:latin typeface="Comic Sans MS" panose="030F0902030302020204" pitchFamily="66" charset="0"/>
              </a:rPr>
              <a:t> </a:t>
            </a:r>
            <a:r>
              <a:rPr lang="en-US" dirty="0" err="1">
                <a:latin typeface="Comic Sans MS" panose="030F0902030302020204" pitchFamily="66" charset="0"/>
              </a:rPr>
              <a:t>trwm</a:t>
            </a:r>
            <a:endParaRPr lang="en-US" dirty="0">
              <a:latin typeface="Comic Sans MS" panose="030F0902030302020204" pitchFamily="66" charset="0"/>
            </a:endParaRPr>
          </a:p>
          <a:p>
            <a:pPr algn="ctr"/>
            <a:r>
              <a:rPr lang="en-US" dirty="0" err="1">
                <a:latin typeface="Comic Sans MS" panose="030F0902030302020204" pitchFamily="66" charset="0"/>
              </a:rPr>
              <a:t>peswch</a:t>
            </a:r>
            <a:endParaRPr lang="en-US" dirty="0">
              <a:latin typeface="Comic Sans MS" panose="030F0902030302020204" pitchFamily="66" charset="0"/>
            </a:endParaRPr>
          </a:p>
          <a:p>
            <a:pPr algn="ctr"/>
            <a:r>
              <a:rPr lang="en-US" dirty="0" err="1">
                <a:latin typeface="Comic Sans MS" panose="030F0902030302020204" pitchFamily="66" charset="0"/>
              </a:rPr>
              <a:t>peswch</a:t>
            </a:r>
            <a:r>
              <a:rPr lang="en-US" dirty="0">
                <a:latin typeface="Comic Sans MS" panose="030F0902030302020204" pitchFamily="66" charset="0"/>
              </a:rPr>
              <a:t> </a:t>
            </a:r>
            <a:r>
              <a:rPr lang="en-US" dirty="0" err="1">
                <a:latin typeface="Comic Sans MS" panose="030F0902030302020204" pitchFamily="66" charset="0"/>
              </a:rPr>
              <a:t>cas</a:t>
            </a:r>
            <a:endParaRPr lang="en-US" dirty="0">
              <a:latin typeface="Comic Sans MS" panose="030F0902030302020204" pitchFamily="66" charset="0"/>
            </a:endParaRPr>
          </a:p>
          <a:p>
            <a:pPr algn="ctr"/>
            <a:r>
              <a:rPr lang="en-US" dirty="0" err="1">
                <a:latin typeface="Comic Sans MS" panose="030F0902030302020204" pitchFamily="66" charset="0"/>
              </a:rPr>
              <a:t>ffliw</a:t>
            </a:r>
            <a:endParaRPr lang="en-US" dirty="0">
              <a:latin typeface="Comic Sans MS" panose="030F0902030302020204" pitchFamily="66" charset="0"/>
            </a:endParaRPr>
          </a:p>
          <a:p>
            <a:pPr algn="ctr"/>
            <a:r>
              <a:rPr lang="en-US" dirty="0" err="1">
                <a:latin typeface="Comic Sans MS" panose="030F0902030302020204" pitchFamily="66" charset="0"/>
              </a:rPr>
              <a:t>gwres</a:t>
            </a:r>
            <a:endParaRPr lang="en-US" dirty="0">
              <a:latin typeface="Comic Sans MS" panose="030F0902030302020204" pitchFamily="66" charset="0"/>
            </a:endParaRPr>
          </a:p>
          <a:p>
            <a:pPr algn="ctr"/>
            <a:r>
              <a:rPr lang="en-US" dirty="0" err="1">
                <a:latin typeface="Comic Sans MS" panose="030F0902030302020204" pitchFamily="66" charset="0"/>
              </a:rPr>
              <a:t>gwres</a:t>
            </a:r>
            <a:r>
              <a:rPr lang="en-US" dirty="0">
                <a:latin typeface="Comic Sans MS" panose="030F0902030302020204" pitchFamily="66" charset="0"/>
              </a:rPr>
              <a:t> </a:t>
            </a:r>
            <a:r>
              <a:rPr lang="en-US" dirty="0" err="1">
                <a:latin typeface="Comic Sans MS" panose="030F0902030302020204" pitchFamily="66" charset="0"/>
              </a:rPr>
              <a:t>uchel</a:t>
            </a:r>
            <a:endParaRPr lang="en-US" dirty="0">
              <a:latin typeface="Comic Sans MS" panose="030F0902030302020204" pitchFamily="66" charset="0"/>
            </a:endParaRPr>
          </a:p>
          <a:p>
            <a:pPr algn="ctr"/>
            <a:r>
              <a:rPr lang="en-US" dirty="0" err="1">
                <a:latin typeface="Comic Sans MS" panose="030F0902030302020204" pitchFamily="66" charset="0"/>
              </a:rPr>
              <a:t>brech</a:t>
            </a:r>
            <a:r>
              <a:rPr lang="en-US" dirty="0">
                <a:latin typeface="Comic Sans MS" panose="030F0902030302020204" pitchFamily="66" charset="0"/>
              </a:rPr>
              <a:t> y </a:t>
            </a:r>
            <a:r>
              <a:rPr lang="en-US" dirty="0" err="1">
                <a:latin typeface="Comic Sans MS" panose="030F0902030302020204" pitchFamily="66" charset="0"/>
              </a:rPr>
              <a:t>ieir</a:t>
            </a:r>
            <a:endParaRPr lang="en-US" dirty="0">
              <a:latin typeface="Comic Sans MS" panose="030F0902030302020204" pitchFamily="66" charset="0"/>
            </a:endParaRPr>
          </a:p>
          <a:p>
            <a:pPr algn="ctr"/>
            <a:r>
              <a:rPr lang="en-US" dirty="0" err="1">
                <a:latin typeface="Comic Sans MS" panose="030F0902030302020204" pitchFamily="66" charset="0"/>
              </a:rPr>
              <a:t>dannodd</a:t>
            </a:r>
            <a:endParaRPr lang="en-US" dirty="0">
              <a:latin typeface="Comic Sans MS" panose="030F0902030302020204" pitchFamily="66" charset="0"/>
            </a:endParaRPr>
          </a:p>
          <a:p>
            <a:pPr algn="ctr"/>
            <a:endParaRPr lang="en-US" dirty="0">
              <a:solidFill>
                <a:schemeClr val="tx1"/>
              </a:solidFill>
              <a:latin typeface="Comic Sans MS" panose="030F0902030302020204" pitchFamily="66" charset="0"/>
              <a:ea typeface="Bryndan Write"/>
              <a:cs typeface="Bryndan Write"/>
              <a:sym typeface="Bryndan Write"/>
            </a:endParaRPr>
          </a:p>
        </p:txBody>
      </p:sp>
      <p:sp>
        <p:nvSpPr>
          <p:cNvPr id="8" name="TextBox 7">
            <a:extLst>
              <a:ext uri="{FF2B5EF4-FFF2-40B4-BE49-F238E27FC236}">
                <a16:creationId xmlns:a16="http://schemas.microsoft.com/office/drawing/2014/main" id="{8330721C-18F5-6378-F364-44BC83E60DEE}"/>
              </a:ext>
            </a:extLst>
          </p:cNvPr>
          <p:cNvSpPr txBox="1"/>
          <p:nvPr/>
        </p:nvSpPr>
        <p:spPr>
          <a:xfrm>
            <a:off x="651510" y="3054786"/>
            <a:ext cx="4572000" cy="461665"/>
          </a:xfrm>
          <a:prstGeom prst="rect">
            <a:avLst/>
          </a:prstGeom>
          <a:noFill/>
        </p:spPr>
        <p:txBody>
          <a:bodyPr wrap="square">
            <a:spAutoFit/>
          </a:bodyPr>
          <a:lstStyle/>
          <a:p>
            <a:r>
              <a:rPr lang="en-GB" sz="2400" b="1" u="none" kern="100" dirty="0">
                <a:solidFill>
                  <a:schemeClr val="tx1"/>
                </a:solidFill>
                <a:effectLst/>
                <a:latin typeface="Comic Sans MS" panose="030F0902030302020204" pitchFamily="66" charset="0"/>
              </a:rPr>
              <a:t>Oes</a:t>
            </a:r>
            <a:endParaRPr lang="en-US" dirty="0"/>
          </a:p>
        </p:txBody>
      </p:sp>
      <p:sp>
        <p:nvSpPr>
          <p:cNvPr id="10" name="TextBox 9">
            <a:extLst>
              <a:ext uri="{FF2B5EF4-FFF2-40B4-BE49-F238E27FC236}">
                <a16:creationId xmlns:a16="http://schemas.microsoft.com/office/drawing/2014/main" id="{9F081F73-8CAE-1E53-424C-263270299CA2}"/>
              </a:ext>
            </a:extLst>
          </p:cNvPr>
          <p:cNvSpPr txBox="1"/>
          <p:nvPr/>
        </p:nvSpPr>
        <p:spPr>
          <a:xfrm>
            <a:off x="5099763" y="3023944"/>
            <a:ext cx="4572000" cy="1152175"/>
          </a:xfrm>
          <a:prstGeom prst="rect">
            <a:avLst/>
          </a:prstGeom>
          <a:noFill/>
        </p:spPr>
        <p:txBody>
          <a:bodyPr wrap="square">
            <a:spAutoFit/>
          </a:bodyPr>
          <a:lstStyle/>
          <a:p>
            <a:pPr algn="ctr">
              <a:lnSpc>
                <a:spcPct val="115000"/>
              </a:lnSpc>
              <a:spcAft>
                <a:spcPts val="800"/>
              </a:spcAft>
            </a:pPr>
            <a:r>
              <a:rPr lang="en-US" sz="2800" dirty="0">
                <a:latin typeface="Comic Sans MS" panose="030F0902030302020204" pitchFamily="66" charset="0"/>
              </a:rPr>
              <a:t>arna </a:t>
            </a:r>
            <a:r>
              <a:rPr lang="en-US" sz="2800" dirty="0" err="1">
                <a:latin typeface="Comic Sans MS" panose="030F0902030302020204" pitchFamily="66" charset="0"/>
              </a:rPr>
              <a:t>ti</a:t>
            </a:r>
            <a:r>
              <a:rPr lang="en-US" sz="2800" dirty="0">
                <a:latin typeface="Comic Sans MS" panose="030F0902030302020204" pitchFamily="66" charset="0"/>
              </a:rPr>
              <a:t>?</a:t>
            </a:r>
          </a:p>
          <a:p>
            <a:pPr algn="ctr">
              <a:lnSpc>
                <a:spcPct val="115000"/>
              </a:lnSpc>
              <a:spcAft>
                <a:spcPts val="800"/>
              </a:spcAft>
              <a:buNone/>
            </a:pPr>
            <a:endParaRPr lang="en-GB" sz="2800" b="1" u="none" kern="100" dirty="0">
              <a:solidFill>
                <a:schemeClr val="tx1"/>
              </a:solidFill>
              <a:effectLst/>
              <a:latin typeface="Comic Sans MS" panose="030F0902030302020204" pitchFamily="66" charset="0"/>
            </a:endParaRPr>
          </a:p>
        </p:txBody>
      </p:sp>
      <p:sp>
        <p:nvSpPr>
          <p:cNvPr id="9" name="TextBox 8">
            <a:extLst>
              <a:ext uri="{FF2B5EF4-FFF2-40B4-BE49-F238E27FC236}">
                <a16:creationId xmlns:a16="http://schemas.microsoft.com/office/drawing/2014/main" id="{5D1EB3B2-A5C3-5EDE-D000-F49767CCD96B}"/>
              </a:ext>
            </a:extLst>
          </p:cNvPr>
          <p:cNvSpPr txBox="1"/>
          <p:nvPr/>
        </p:nvSpPr>
        <p:spPr>
          <a:xfrm>
            <a:off x="0" y="880573"/>
            <a:ext cx="8987246" cy="738664"/>
          </a:xfrm>
          <a:prstGeom prst="rect">
            <a:avLst/>
          </a:prstGeom>
          <a:noFill/>
        </p:spPr>
        <p:txBody>
          <a:bodyPr wrap="square">
            <a:spAutoFit/>
          </a:bodyPr>
          <a:lstStyle/>
          <a:p>
            <a:pPr algn="ctr"/>
            <a:r>
              <a:rPr lang="en-GB" sz="1400" dirty="0">
                <a:latin typeface="Comic Sans MS" panose="030F0902030302020204" pitchFamily="66" charset="0"/>
              </a:rPr>
              <a:t>Yn y </a:t>
            </a:r>
            <a:r>
              <a:rPr lang="en-GB" sz="1400" dirty="0" err="1">
                <a:latin typeface="Comic Sans MS" panose="030F0902030302020204" pitchFamily="66" charset="0"/>
              </a:rPr>
              <a:t>dasg</a:t>
            </a:r>
            <a:r>
              <a:rPr lang="en-GB" sz="1400" dirty="0">
                <a:latin typeface="Comic Sans MS" panose="030F0902030302020204" pitchFamily="66" charset="0"/>
              </a:rPr>
              <a:t> hon </a:t>
            </a:r>
            <a:r>
              <a:rPr lang="en-GB" sz="1400" dirty="0" err="1">
                <a:latin typeface="Comic Sans MS" panose="030F0902030302020204" pitchFamily="66" charset="0"/>
              </a:rPr>
              <a:t>byddwch</a:t>
            </a:r>
            <a:r>
              <a:rPr lang="en-GB" sz="1400" dirty="0">
                <a:latin typeface="Comic Sans MS" panose="030F0902030302020204" pitchFamily="66" charset="0"/>
              </a:rPr>
              <a:t> </a:t>
            </a:r>
            <a:r>
              <a:rPr lang="en-GB" sz="1400" dirty="0" err="1">
                <a:latin typeface="Comic Sans MS" panose="030F0902030302020204" pitchFamily="66" charset="0"/>
              </a:rPr>
              <a:t>yn</a:t>
            </a:r>
            <a:r>
              <a:rPr lang="en-GB" sz="1400" dirty="0">
                <a:latin typeface="Comic Sans MS" panose="030F0902030302020204" pitchFamily="66" charset="0"/>
              </a:rPr>
              <a:t> </a:t>
            </a:r>
            <a:r>
              <a:rPr lang="en-GB" sz="1400" dirty="0" err="1">
                <a:latin typeface="Comic Sans MS" panose="030F0902030302020204" pitchFamily="66" charset="0"/>
              </a:rPr>
              <a:t>ymarfer</a:t>
            </a:r>
            <a:r>
              <a:rPr lang="en-GB" sz="1400" dirty="0">
                <a:latin typeface="Comic Sans MS" panose="030F0902030302020204" pitchFamily="66" charset="0"/>
              </a:rPr>
              <a:t> </a:t>
            </a:r>
            <a:r>
              <a:rPr lang="en-GB" sz="1400" dirty="0" err="1">
                <a:latin typeface="Comic Sans MS" panose="030F0902030302020204" pitchFamily="66" charset="0"/>
              </a:rPr>
              <a:t>ynganu</a:t>
            </a:r>
            <a:r>
              <a:rPr lang="en-GB" sz="1400" dirty="0">
                <a:latin typeface="Comic Sans MS" panose="030F0902030302020204" pitchFamily="66" charset="0"/>
              </a:rPr>
              <a:t> </a:t>
            </a:r>
            <a:r>
              <a:rPr lang="en-GB" sz="1400" dirty="0" err="1">
                <a:latin typeface="Comic Sans MS" panose="030F0902030302020204" pitchFamily="66" charset="0"/>
              </a:rPr>
              <a:t>talpiau</a:t>
            </a:r>
            <a:r>
              <a:rPr lang="en-GB" sz="1400" dirty="0">
                <a:latin typeface="Comic Sans MS" panose="030F0902030302020204" pitchFamily="66" charset="0"/>
              </a:rPr>
              <a:t> </a:t>
            </a:r>
            <a:r>
              <a:rPr lang="en-GB" sz="1400" dirty="0" err="1">
                <a:latin typeface="Comic Sans MS" panose="030F0902030302020204" pitchFamily="66" charset="0"/>
              </a:rPr>
              <a:t>iaith</a:t>
            </a:r>
            <a:r>
              <a:rPr lang="en-GB" sz="1400" dirty="0">
                <a:latin typeface="Comic Sans MS" panose="030F0902030302020204" pitchFamily="66" charset="0"/>
              </a:rPr>
              <a:t> </a:t>
            </a:r>
            <a:r>
              <a:rPr lang="en-GB" sz="1400" dirty="0" err="1">
                <a:latin typeface="Comic Sans MS" panose="030F0902030302020204" pitchFamily="66" charset="0"/>
              </a:rPr>
              <a:t>gan</a:t>
            </a:r>
            <a:r>
              <a:rPr lang="en-GB" sz="1400" dirty="0">
                <a:latin typeface="Comic Sans MS" panose="030F0902030302020204" pitchFamily="66" charset="0"/>
              </a:rPr>
              <a:t> </a:t>
            </a:r>
            <a:r>
              <a:rPr lang="en-GB" sz="1400" dirty="0" err="1">
                <a:latin typeface="Comic Sans MS" panose="030F0902030302020204" pitchFamily="66" charset="0"/>
              </a:rPr>
              <a:t>adeiladwr</a:t>
            </a:r>
            <a:r>
              <a:rPr lang="en-GB" sz="1400" dirty="0">
                <a:latin typeface="Comic Sans MS" panose="030F0902030302020204" pitchFamily="66" charset="0"/>
              </a:rPr>
              <a:t> y </a:t>
            </a:r>
            <a:r>
              <a:rPr lang="en-GB" sz="1400" dirty="0" err="1">
                <a:latin typeface="Comic Sans MS" panose="030F0902030302020204" pitchFamily="66" charset="0"/>
              </a:rPr>
              <a:t>frawddeg</a:t>
            </a:r>
            <a:r>
              <a:rPr lang="en-GB" sz="1400" dirty="0">
                <a:latin typeface="Comic Sans MS" panose="030F0902030302020204" pitchFamily="66" charset="0"/>
              </a:rPr>
              <a:t>.</a:t>
            </a:r>
          </a:p>
          <a:p>
            <a:pPr algn="ctr"/>
            <a:r>
              <a:rPr lang="en-US" sz="1400" dirty="0" err="1">
                <a:latin typeface="Comic Sans MS" panose="030F0902030302020204" pitchFamily="66" charset="0"/>
              </a:rPr>
              <a:t>Bydd</a:t>
            </a:r>
            <a:r>
              <a:rPr lang="en-US" sz="1400" dirty="0">
                <a:latin typeface="Comic Sans MS" panose="030F0902030302020204" pitchFamily="66" charset="0"/>
              </a:rPr>
              <a:t> y </a:t>
            </a:r>
            <a:r>
              <a:rPr lang="en-US" sz="1400" dirty="0" err="1">
                <a:latin typeface="Comic Sans MS" panose="030F0902030302020204" pitchFamily="66" charset="0"/>
              </a:rPr>
              <a:t>gêm</a:t>
            </a:r>
            <a:r>
              <a:rPr lang="en-US" sz="1400" dirty="0">
                <a:latin typeface="Comic Sans MS" panose="030F0902030302020204" pitchFamily="66" charset="0"/>
              </a:rPr>
              <a:t> hon </a:t>
            </a:r>
            <a:r>
              <a:rPr lang="en-US" sz="1400" dirty="0" err="1">
                <a:latin typeface="Comic Sans MS" panose="030F0902030302020204" pitchFamily="66" charset="0"/>
              </a:rPr>
              <a:t>yn</a:t>
            </a:r>
            <a:r>
              <a:rPr lang="en-US" sz="1400" dirty="0">
                <a:latin typeface="Comic Sans MS" panose="030F0902030302020204" pitchFamily="66" charset="0"/>
              </a:rPr>
              <a:t> </a:t>
            </a:r>
            <a:r>
              <a:rPr lang="en-US" sz="1400" dirty="0" err="1">
                <a:latin typeface="Comic Sans MS" panose="030F0902030302020204" pitchFamily="66" charset="0"/>
              </a:rPr>
              <a:t>profi</a:t>
            </a:r>
            <a:r>
              <a:rPr lang="en-US" sz="1400" dirty="0">
                <a:latin typeface="Comic Sans MS" panose="030F0902030302020204" pitchFamily="66" charset="0"/>
              </a:rPr>
              <a:t> a </a:t>
            </a:r>
            <a:r>
              <a:rPr lang="en-US" sz="1400" dirty="0" err="1">
                <a:latin typeface="Comic Sans MS" panose="030F0902030302020204" pitchFamily="66" charset="0"/>
              </a:rPr>
              <a:t>allwch</a:t>
            </a:r>
            <a:r>
              <a:rPr lang="en-US" sz="1400" dirty="0">
                <a:latin typeface="Comic Sans MS" panose="030F0902030302020204" pitchFamily="66" charset="0"/>
              </a:rPr>
              <a:t> </a:t>
            </a:r>
            <a:r>
              <a:rPr lang="en-US" sz="1400" dirty="0" err="1">
                <a:latin typeface="Comic Sans MS" panose="030F0902030302020204" pitchFamily="66" charset="0"/>
              </a:rPr>
              <a:t>ddarllen</a:t>
            </a:r>
            <a:r>
              <a:rPr lang="en-US" sz="1400" dirty="0">
                <a:latin typeface="Comic Sans MS" panose="030F0902030302020204" pitchFamily="66" charset="0"/>
              </a:rPr>
              <a:t> </a:t>
            </a:r>
            <a:r>
              <a:rPr lang="en-US" sz="1400" dirty="0" err="1">
                <a:latin typeface="Comic Sans MS" panose="030F0902030302020204" pitchFamily="66" charset="0"/>
              </a:rPr>
              <a:t>meddwl</a:t>
            </a:r>
            <a:r>
              <a:rPr lang="en-US" sz="1400" dirty="0">
                <a:latin typeface="Comic Sans MS" panose="030F0902030302020204" pitchFamily="66" charset="0"/>
              </a:rPr>
              <a:t> </a:t>
            </a:r>
            <a:r>
              <a:rPr lang="en-US" sz="1400" dirty="0" err="1">
                <a:latin typeface="Comic Sans MS" panose="030F0902030302020204" pitchFamily="66" charset="0"/>
              </a:rPr>
              <a:t>eich</a:t>
            </a:r>
            <a:r>
              <a:rPr lang="en-US" sz="1400" dirty="0">
                <a:latin typeface="Comic Sans MS" panose="030F0902030302020204" pitchFamily="66" charset="0"/>
              </a:rPr>
              <a:t> </a:t>
            </a:r>
            <a:r>
              <a:rPr lang="en-US" sz="1400" dirty="0" err="1">
                <a:latin typeface="Comic Sans MS" panose="030F0902030302020204" pitchFamily="66" charset="0"/>
              </a:rPr>
              <a:t>athro</a:t>
            </a:r>
            <a:r>
              <a:rPr lang="en-US" sz="1400" dirty="0">
                <a:latin typeface="Comic Sans MS" panose="030F0902030302020204" pitchFamily="66" charset="0"/>
              </a:rPr>
              <a:t> </a:t>
            </a:r>
            <a:r>
              <a:rPr lang="en-US" sz="1400" dirty="0" err="1">
                <a:latin typeface="Comic Sans MS" panose="030F0902030302020204" pitchFamily="66" charset="0"/>
              </a:rPr>
              <a:t>neu'ch</a:t>
            </a:r>
            <a:r>
              <a:rPr lang="en-US" sz="1400" dirty="0">
                <a:latin typeface="Comic Sans MS" panose="030F0902030302020204" pitchFamily="66" charset="0"/>
              </a:rPr>
              <a:t> partner. </a:t>
            </a:r>
            <a:r>
              <a:rPr lang="en-US" sz="1400" dirty="0" err="1">
                <a:latin typeface="Comic Sans MS" panose="030F0902030302020204" pitchFamily="66" charset="0"/>
              </a:rPr>
              <a:t>Bydd</a:t>
            </a:r>
            <a:r>
              <a:rPr lang="en-US" sz="1400" dirty="0">
                <a:latin typeface="Comic Sans MS" panose="030F0902030302020204" pitchFamily="66" charset="0"/>
              </a:rPr>
              <a:t> </a:t>
            </a:r>
            <a:r>
              <a:rPr lang="en-US" sz="1400" dirty="0" err="1">
                <a:latin typeface="Comic Sans MS" panose="030F0902030302020204" pitchFamily="66" charset="0"/>
              </a:rPr>
              <a:t>eich</a:t>
            </a:r>
            <a:r>
              <a:rPr lang="en-US" sz="1400" dirty="0">
                <a:latin typeface="Comic Sans MS" panose="030F0902030302020204" pitchFamily="66" charset="0"/>
              </a:rPr>
              <a:t> </a:t>
            </a:r>
            <a:r>
              <a:rPr lang="en-US" sz="1400" dirty="0" err="1">
                <a:latin typeface="Comic Sans MS" panose="030F0902030302020204" pitchFamily="66" charset="0"/>
              </a:rPr>
              <a:t>ffrind</a:t>
            </a:r>
            <a:r>
              <a:rPr lang="en-US" sz="1400" dirty="0">
                <a:latin typeface="Comic Sans MS" panose="030F0902030302020204" pitchFamily="66" charset="0"/>
              </a:rPr>
              <a:t> </a:t>
            </a:r>
            <a:r>
              <a:rPr lang="en-US" sz="1400" dirty="0" err="1">
                <a:latin typeface="Comic Sans MS" panose="030F0902030302020204" pitchFamily="66" charset="0"/>
              </a:rPr>
              <a:t>yn</a:t>
            </a:r>
            <a:r>
              <a:rPr lang="en-US" sz="1400" dirty="0">
                <a:latin typeface="Comic Sans MS" panose="030F0902030302020204" pitchFamily="66" charset="0"/>
              </a:rPr>
              <a:t> </a:t>
            </a:r>
            <a:r>
              <a:rPr lang="en-US" sz="1400" dirty="0" err="1">
                <a:latin typeface="Comic Sans MS" panose="030F0902030302020204" pitchFamily="66" charset="0"/>
              </a:rPr>
              <a:t>meddwl</a:t>
            </a:r>
            <a:r>
              <a:rPr lang="en-US" sz="1400" dirty="0">
                <a:latin typeface="Comic Sans MS" panose="030F0902030302020204" pitchFamily="66" charset="0"/>
              </a:rPr>
              <a:t> am y </a:t>
            </a:r>
            <a:r>
              <a:rPr lang="en-US" sz="1400" dirty="0" err="1">
                <a:latin typeface="Comic Sans MS" panose="030F0902030302020204" pitchFamily="66" charset="0"/>
              </a:rPr>
              <a:t>brawddeg</a:t>
            </a:r>
            <a:r>
              <a:rPr lang="en-US" sz="1400" dirty="0">
                <a:latin typeface="Comic Sans MS" panose="030F0902030302020204" pitchFamily="66" charset="0"/>
              </a:rPr>
              <a:t> ac </a:t>
            </a:r>
            <a:r>
              <a:rPr lang="en-US" sz="1400" dirty="0" err="1">
                <a:latin typeface="Comic Sans MS" panose="030F0902030302020204" pitchFamily="66" charset="0"/>
              </a:rPr>
              <a:t>wedyn</a:t>
            </a:r>
            <a:r>
              <a:rPr lang="en-US" sz="1400" dirty="0">
                <a:latin typeface="Comic Sans MS" panose="030F0902030302020204" pitchFamily="66" charset="0"/>
              </a:rPr>
              <a:t> </a:t>
            </a:r>
            <a:r>
              <a:rPr lang="en-US" sz="1400" dirty="0" err="1">
                <a:latin typeface="Comic Sans MS" panose="030F0902030302020204" pitchFamily="66" charset="0"/>
              </a:rPr>
              <a:t>bydd</a:t>
            </a:r>
            <a:r>
              <a:rPr lang="en-US" sz="1400" dirty="0">
                <a:latin typeface="Comic Sans MS" panose="030F0902030302020204" pitchFamily="66" charset="0"/>
              </a:rPr>
              <a:t> </a:t>
            </a:r>
            <a:r>
              <a:rPr lang="en-US" sz="1400" dirty="0" err="1">
                <a:latin typeface="Comic Sans MS" panose="030F0902030302020204" pitchFamily="66" charset="0"/>
              </a:rPr>
              <a:t>pawb</a:t>
            </a:r>
            <a:r>
              <a:rPr lang="en-US" sz="1400" dirty="0">
                <a:latin typeface="Comic Sans MS" panose="030F0902030302020204" pitchFamily="66" charset="0"/>
              </a:rPr>
              <a:t> </a:t>
            </a:r>
            <a:r>
              <a:rPr lang="en-US" sz="1400" dirty="0" err="1">
                <a:latin typeface="Comic Sans MS" panose="030F0902030302020204" pitchFamily="66" charset="0"/>
              </a:rPr>
              <a:t>yn</a:t>
            </a:r>
            <a:r>
              <a:rPr lang="en-US" sz="1400" dirty="0">
                <a:latin typeface="Comic Sans MS" panose="030F0902030302020204" pitchFamily="66" charset="0"/>
              </a:rPr>
              <a:t> </a:t>
            </a:r>
            <a:r>
              <a:rPr lang="en-US" sz="1400" dirty="0" err="1">
                <a:latin typeface="Comic Sans MS" panose="030F0902030302020204" pitchFamily="66" charset="0"/>
              </a:rPr>
              <a:t>dyfalu</a:t>
            </a:r>
            <a:r>
              <a:rPr lang="en-US" sz="1400" dirty="0">
                <a:latin typeface="Comic Sans MS" panose="030F0902030302020204" pitchFamily="66" charset="0"/>
              </a:rPr>
              <a:t> y </a:t>
            </a:r>
            <a:r>
              <a:rPr lang="en-US" sz="1400" dirty="0" err="1">
                <a:latin typeface="Comic Sans MS" panose="030F0902030302020204" pitchFamily="66" charset="0"/>
              </a:rPr>
              <a:t>brawddeg</a:t>
            </a:r>
            <a:r>
              <a:rPr lang="en-US" sz="1400" dirty="0">
                <a:latin typeface="Comic Sans MS" panose="030F0902030302020204" pitchFamily="66" charset="0"/>
              </a:rPr>
              <a:t>.</a:t>
            </a:r>
          </a:p>
        </p:txBody>
      </p:sp>
      <p:sp>
        <p:nvSpPr>
          <p:cNvPr id="11" name="Rectangle 10">
            <a:extLst>
              <a:ext uri="{FF2B5EF4-FFF2-40B4-BE49-F238E27FC236}">
                <a16:creationId xmlns:a16="http://schemas.microsoft.com/office/drawing/2014/main" id="{D53CBC22-A308-F5C9-9DB6-C79144E2E0F9}"/>
              </a:ext>
            </a:extLst>
          </p:cNvPr>
          <p:cNvSpPr/>
          <p:nvPr/>
        </p:nvSpPr>
        <p:spPr>
          <a:xfrm>
            <a:off x="145426" y="1711570"/>
            <a:ext cx="8752114" cy="2862321"/>
          </a:xfrm>
          <a:prstGeom prst="rect">
            <a:avLst/>
          </a:prstGeom>
          <a:no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reeform 57">
            <a:extLst>
              <a:ext uri="{FF2B5EF4-FFF2-40B4-BE49-F238E27FC236}">
                <a16:creationId xmlns:a16="http://schemas.microsoft.com/office/drawing/2014/main" id="{B38EA359-6F1B-9620-8850-B1F3F24BFC99}"/>
              </a:ext>
            </a:extLst>
          </p:cNvPr>
          <p:cNvSpPr/>
          <p:nvPr/>
        </p:nvSpPr>
        <p:spPr>
          <a:xfrm>
            <a:off x="156754" y="3706332"/>
            <a:ext cx="1726945" cy="2354471"/>
          </a:xfrm>
          <a:custGeom>
            <a:avLst/>
            <a:gdLst/>
            <a:ahLst/>
            <a:cxnLst/>
            <a:rect l="l" t="t" r="r" b="b"/>
            <a:pathLst>
              <a:path w="1504320" h="2047855">
                <a:moveTo>
                  <a:pt x="0" y="0"/>
                </a:moveTo>
                <a:lnTo>
                  <a:pt x="1504320" y="0"/>
                </a:lnTo>
                <a:lnTo>
                  <a:pt x="1504320" y="2047855"/>
                </a:lnTo>
                <a:lnTo>
                  <a:pt x="0" y="2047855"/>
                </a:lnTo>
                <a:lnTo>
                  <a:pt x="0" y="0"/>
                </a:lnTo>
                <a:close/>
              </a:path>
            </a:pathLst>
          </a:custGeom>
          <a:blipFill>
            <a:blip r:embed="rId2"/>
            <a:stretch>
              <a:fillRect/>
            </a:stretch>
          </a:blipFill>
        </p:spPr>
        <p:txBody>
          <a:bodyPr/>
          <a:lstStyle/>
          <a:p>
            <a:endParaRPr lang="en-US" sz="1200">
              <a:latin typeface="Comic Sans MS" panose="030F0902030302020204" pitchFamily="66" charset="0"/>
            </a:endParaRPr>
          </a:p>
        </p:txBody>
      </p:sp>
      <p:pic>
        <p:nvPicPr>
          <p:cNvPr id="1026" name="Picture 2" descr="Crystal ball clipart Images - Free Download on Freepik">
            <a:extLst>
              <a:ext uri="{FF2B5EF4-FFF2-40B4-BE49-F238E27FC236}">
                <a16:creationId xmlns:a16="http://schemas.microsoft.com/office/drawing/2014/main" id="{83393BC4-FF45-858F-A6FF-A8801922E2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93652" y="0"/>
            <a:ext cx="793594" cy="92333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Barlow House Surgery | Telephone: 01646 690674">
            <a:extLst>
              <a:ext uri="{FF2B5EF4-FFF2-40B4-BE49-F238E27FC236}">
                <a16:creationId xmlns:a16="http://schemas.microsoft.com/office/drawing/2014/main" id="{4AA7CCD9-96E7-2D76-8CA8-37F4755FF3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4145"/>
          <a:stretch>
            <a:fillRect/>
          </a:stretch>
        </p:blipFill>
        <p:spPr bwMode="auto">
          <a:xfrm>
            <a:off x="6306357" y="4754333"/>
            <a:ext cx="2669357" cy="107586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0ED3CB1-B55E-1138-D444-9593A191244F}"/>
              </a:ext>
            </a:extLst>
          </p:cNvPr>
          <p:cNvSpPr txBox="1"/>
          <p:nvPr/>
        </p:nvSpPr>
        <p:spPr>
          <a:xfrm>
            <a:off x="1427569" y="6319702"/>
            <a:ext cx="5958194" cy="338554"/>
          </a:xfrm>
          <a:prstGeom prst="rect">
            <a:avLst/>
          </a:prstGeom>
          <a:noFill/>
        </p:spPr>
        <p:txBody>
          <a:bodyPr wrap="square">
            <a:spAutoFit/>
          </a:bodyPr>
          <a:lstStyle/>
          <a:p>
            <a:pPr algn="ctr"/>
            <a:r>
              <a:rPr lang="en-US" sz="1600" dirty="0" err="1">
                <a:solidFill>
                  <a:srgbClr val="FF0000"/>
                </a:solidFill>
                <a:latin typeface="Comic Sans MS" panose="030F0902030302020204" pitchFamily="66" charset="0"/>
              </a:rPr>
              <a:t>Allwch</a:t>
            </a:r>
            <a:r>
              <a:rPr lang="en-US" sz="1600" dirty="0">
                <a:solidFill>
                  <a:srgbClr val="FF0000"/>
                </a:solidFill>
                <a:latin typeface="Comic Sans MS" panose="030F0902030302020204" pitchFamily="66" charset="0"/>
              </a:rPr>
              <a:t> chi </a:t>
            </a:r>
            <a:r>
              <a:rPr lang="en-US" sz="1600" dirty="0" err="1">
                <a:solidFill>
                  <a:srgbClr val="FF0000"/>
                </a:solidFill>
                <a:latin typeface="Comic Sans MS" panose="030F0902030302020204" pitchFamily="66" charset="0"/>
              </a:rPr>
              <a:t>wneud</a:t>
            </a:r>
            <a:r>
              <a:rPr lang="en-US" sz="1600" dirty="0">
                <a:solidFill>
                  <a:srgbClr val="FF0000"/>
                </a:solidFill>
                <a:latin typeface="Comic Sans MS" panose="030F0902030302020204" pitchFamily="66" charset="0"/>
              </a:rPr>
              <a:t> </a:t>
            </a:r>
            <a:r>
              <a:rPr lang="en-US" sz="1600" dirty="0" err="1">
                <a:solidFill>
                  <a:srgbClr val="FF0000"/>
                </a:solidFill>
                <a:latin typeface="Comic Sans MS" panose="030F0902030302020204" pitchFamily="66" charset="0"/>
              </a:rPr>
              <a:t>chwarae</a:t>
            </a:r>
            <a:r>
              <a:rPr lang="en-US" sz="1600" dirty="0">
                <a:solidFill>
                  <a:srgbClr val="FF0000"/>
                </a:solidFill>
                <a:latin typeface="Comic Sans MS" panose="030F0902030302020204" pitchFamily="66" charset="0"/>
              </a:rPr>
              <a:t> </a:t>
            </a:r>
            <a:r>
              <a:rPr lang="en-US" sz="1600" dirty="0" err="1">
                <a:solidFill>
                  <a:srgbClr val="FF0000"/>
                </a:solidFill>
                <a:latin typeface="Comic Sans MS" panose="030F0902030302020204" pitchFamily="66" charset="0"/>
              </a:rPr>
              <a:t>rôl</a:t>
            </a:r>
            <a:r>
              <a:rPr lang="en-US" sz="1600" dirty="0">
                <a:solidFill>
                  <a:srgbClr val="FF0000"/>
                </a:solidFill>
                <a:latin typeface="Comic Sans MS" panose="030F0902030302020204" pitchFamily="66" charset="0"/>
              </a:rPr>
              <a:t> at y </a:t>
            </a:r>
            <a:r>
              <a:rPr lang="en-US" sz="1600" dirty="0" err="1">
                <a:solidFill>
                  <a:srgbClr val="FF0000"/>
                </a:solidFill>
                <a:latin typeface="Comic Sans MS" panose="030F0902030302020204" pitchFamily="66" charset="0"/>
              </a:rPr>
              <a:t>meddyg</a:t>
            </a:r>
            <a:r>
              <a:rPr lang="en-US" sz="1600" dirty="0">
                <a:solidFill>
                  <a:srgbClr val="FF0000"/>
                </a:solidFill>
                <a:latin typeface="Comic Sans MS" panose="030F0902030302020204" pitchFamily="66" charset="0"/>
              </a:rPr>
              <a:t> </a:t>
            </a:r>
            <a:r>
              <a:rPr lang="en-US" sz="1600" dirty="0" err="1">
                <a:solidFill>
                  <a:srgbClr val="FF0000"/>
                </a:solidFill>
                <a:latin typeface="Comic Sans MS" panose="030F0902030302020204" pitchFamily="66" charset="0"/>
              </a:rPr>
              <a:t>mewn</a:t>
            </a:r>
            <a:r>
              <a:rPr lang="en-US" sz="1600" dirty="0">
                <a:solidFill>
                  <a:srgbClr val="FF0000"/>
                </a:solidFill>
                <a:latin typeface="Comic Sans MS" panose="030F0902030302020204" pitchFamily="66" charset="0"/>
              </a:rPr>
              <a:t> </a:t>
            </a:r>
            <a:r>
              <a:rPr lang="en-US" sz="1600" dirty="0" err="1">
                <a:solidFill>
                  <a:srgbClr val="FF0000"/>
                </a:solidFill>
                <a:latin typeface="Comic Sans MS" panose="030F0902030302020204" pitchFamily="66" charset="0"/>
              </a:rPr>
              <a:t>parau</a:t>
            </a:r>
            <a:r>
              <a:rPr lang="en-US" sz="1600" dirty="0">
                <a:solidFill>
                  <a:srgbClr val="FF0000"/>
                </a:solidFill>
                <a:latin typeface="Comic Sans MS" panose="030F0902030302020204" pitchFamily="66" charset="0"/>
              </a:rPr>
              <a:t>?</a:t>
            </a:r>
          </a:p>
        </p:txBody>
      </p:sp>
    </p:spTree>
    <p:extLst>
      <p:ext uri="{BB962C8B-B14F-4D97-AF65-F5344CB8AC3E}">
        <p14:creationId xmlns:p14="http://schemas.microsoft.com/office/powerpoint/2010/main" val="67963457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B45BF-CF97-D3EE-E4FB-E194AE246F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2D4BC9-1C80-6CFF-03F0-6254C75B80F0}"/>
              </a:ext>
            </a:extLst>
          </p:cNvPr>
          <p:cNvSpPr>
            <a:spLocks noGrp="1"/>
          </p:cNvSpPr>
          <p:nvPr>
            <p:ph type="ctrTitle"/>
          </p:nvPr>
        </p:nvSpPr>
        <p:spPr/>
        <p:txBody>
          <a:bodyPr/>
          <a:lstStyle/>
          <a:p>
            <a:r>
              <a:rPr lang="en-US" err="1"/>
              <a:t>Gwyddoniaeth</a:t>
            </a:r>
            <a:r>
              <a:rPr lang="en-US"/>
              <a:t> a </a:t>
            </a:r>
            <a:r>
              <a:rPr lang="en-US" err="1"/>
              <a:t>Thechnoleg</a:t>
            </a:r>
            <a:endParaRPr lang="en-US"/>
          </a:p>
        </p:txBody>
      </p:sp>
      <p:sp>
        <p:nvSpPr>
          <p:cNvPr id="4" name="Freeform 32">
            <a:extLst>
              <a:ext uri="{FF2B5EF4-FFF2-40B4-BE49-F238E27FC236}">
                <a16:creationId xmlns:a16="http://schemas.microsoft.com/office/drawing/2014/main" id="{B064E9B3-BF77-913D-0C1F-958981F16A28}"/>
              </a:ext>
            </a:extLst>
          </p:cNvPr>
          <p:cNvSpPr/>
          <p:nvPr/>
        </p:nvSpPr>
        <p:spPr>
          <a:xfrm>
            <a:off x="3634929" y="3891149"/>
            <a:ext cx="2433361" cy="2387599"/>
          </a:xfrm>
          <a:custGeom>
            <a:avLst/>
            <a:gdLst/>
            <a:ahLst/>
            <a:cxnLst/>
            <a:rect l="l" t="t" r="r" b="b"/>
            <a:pathLst>
              <a:path w="1527738" h="1633944">
                <a:moveTo>
                  <a:pt x="0" y="0"/>
                </a:moveTo>
                <a:lnTo>
                  <a:pt x="1527738" y="0"/>
                </a:lnTo>
                <a:lnTo>
                  <a:pt x="1527738" y="1633945"/>
                </a:lnTo>
                <a:lnTo>
                  <a:pt x="0" y="163394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Tree>
    <p:extLst>
      <p:ext uri="{BB962C8B-B14F-4D97-AF65-F5344CB8AC3E}">
        <p14:creationId xmlns:p14="http://schemas.microsoft.com/office/powerpoint/2010/main" val="158848482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BFEF89F-8D80-6305-BD8A-D5D93E55585D}"/>
              </a:ext>
            </a:extLst>
          </p:cNvPr>
          <p:cNvSpPr txBox="1"/>
          <p:nvPr/>
        </p:nvSpPr>
        <p:spPr>
          <a:xfrm>
            <a:off x="171451" y="212859"/>
            <a:ext cx="8802732" cy="5940088"/>
          </a:xfrm>
          <a:prstGeom prst="rect">
            <a:avLst/>
          </a:prstGeom>
          <a:noFill/>
        </p:spPr>
        <p:txBody>
          <a:bodyPr wrap="square" rtlCol="0">
            <a:spAutoFit/>
          </a:bodyPr>
          <a:lstStyle/>
          <a:p>
            <a:pPr marL="108598" algn="just"/>
            <a:r>
              <a:rPr lang="cy-GB" sz="2000" b="1" dirty="0"/>
              <a:t>Crynodeb o Weithgaredd</a:t>
            </a:r>
          </a:p>
          <a:p>
            <a:pPr marL="108598" algn="just"/>
            <a:endParaRPr lang="cy-GB" sz="2000" dirty="0"/>
          </a:p>
          <a:p>
            <a:pPr marL="108598" algn="just"/>
            <a:r>
              <a:rPr lang="cy-GB" sz="2000" dirty="0"/>
              <a:t>Dyma weithgareddau Gwyddoniaeth a Thechnoleg. </a:t>
            </a:r>
          </a:p>
          <a:p>
            <a:pPr marL="108598" algn="just"/>
            <a:r>
              <a:rPr lang="cy-GB" sz="2000" b="1" dirty="0"/>
              <a:t>Nod y Wers ydy defnyddio patrwm ‘Pa fis ydy’r poethaf?’ i drafod y tywydd yn Sir Benfro.</a:t>
            </a:r>
          </a:p>
          <a:p>
            <a:pPr marL="108598" algn="just"/>
            <a:endParaRPr lang="cy-GB" sz="2000" dirty="0"/>
          </a:p>
          <a:p>
            <a:pPr marL="108598" algn="just"/>
            <a:r>
              <a:rPr lang="cy-GB" sz="2000" u="sng" dirty="0"/>
              <a:t>Cymharu'r tywydd</a:t>
            </a:r>
          </a:p>
          <a:p>
            <a:pPr marL="108598" algn="just"/>
            <a:r>
              <a:rPr lang="cy-GB" sz="2000" dirty="0"/>
              <a:t>Yn gyntaf, bydd yr athro neu’r athrawes yn drilio'r adeiladwr ac ymarfer y dril ‘Pa fis ydy’r poethaf yn Sir Benfro?’ Bydd yr athro neu’r athrawes yn addysgu'r eirfa newydd (y radd eithaf) gyda’r cardiau fflach ac wedyn, bydd y plant yn chwarae gêm Trap-Ddôr. Mewn parau, bydd y myfyrwyr yn gyfrinachol yn dewis opsiwn ar gyfer pob darn o destun.</a:t>
            </a:r>
          </a:p>
          <a:p>
            <a:pPr marL="108598" algn="just"/>
            <a:r>
              <a:rPr lang="cy-GB" sz="2000" dirty="0"/>
              <a:t>Bydd Partner 1 yn darllen y brawddegau yn uchel, gan ddyfalu beth mae eu partner wedi'i ddewis. Os byddwn nhw'n dyfalu'n gywir, maen nhw'n parhau i'r adran nesaf. Os byddwn nhw'n dyfalu'n anghywir rhaid iddyn nhw ddychwelyd i'r dechrau. </a:t>
            </a:r>
          </a:p>
          <a:p>
            <a:pPr marL="108598" algn="just"/>
            <a:r>
              <a:rPr lang="cy-GB" sz="2000" dirty="0"/>
              <a:t>Ar ôl y gêm ‘Trap-Ddôr’, bydd y plant yn gweithio mewn parau i drafod am y tywydd yn Sir Benfro. Bydd y plant yn edrych ar a gwybodaeth ac wedyn defnyddio'r patrwm ‘pa fis ydy’r gwlypaf yn Sir Benfro?’ i ofyn  cwestiynau.</a:t>
            </a:r>
          </a:p>
        </p:txBody>
      </p:sp>
    </p:spTree>
    <p:extLst>
      <p:ext uri="{BB962C8B-B14F-4D97-AF65-F5344CB8AC3E}">
        <p14:creationId xmlns:p14="http://schemas.microsoft.com/office/powerpoint/2010/main" val="6084613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C3E007-3C9C-F5DD-E028-F9072E46C8E7}"/>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FC1C654-4175-93CF-AD29-9E72237191E9}"/>
              </a:ext>
            </a:extLst>
          </p:cNvPr>
          <p:cNvGraphicFramePr>
            <a:graphicFrameLocks noGrp="1"/>
          </p:cNvGraphicFramePr>
          <p:nvPr>
            <p:extLst>
              <p:ext uri="{D42A27DB-BD31-4B8C-83A1-F6EECF244321}">
                <p14:modId xmlns:p14="http://schemas.microsoft.com/office/powerpoint/2010/main" val="3304801534"/>
              </p:ext>
            </p:extLst>
          </p:nvPr>
        </p:nvGraphicFramePr>
        <p:xfrm>
          <a:off x="245374" y="-16100"/>
          <a:ext cx="8653252" cy="6874100"/>
        </p:xfrm>
        <a:graphic>
          <a:graphicData uri="http://schemas.openxmlformats.org/drawingml/2006/table">
            <a:tbl>
              <a:tblPr firstRow="1" firstCol="1" bandRow="1">
                <a:tableStyleId>{5C22544A-7EE6-4342-B048-85BDC9FD1C3A}</a:tableStyleId>
              </a:tblPr>
              <a:tblGrid>
                <a:gridCol w="638814">
                  <a:extLst>
                    <a:ext uri="{9D8B030D-6E8A-4147-A177-3AD203B41FA5}">
                      <a16:colId xmlns:a16="http://schemas.microsoft.com/office/drawing/2014/main" val="3600652311"/>
                    </a:ext>
                  </a:extLst>
                </a:gridCol>
                <a:gridCol w="1702175">
                  <a:extLst>
                    <a:ext uri="{9D8B030D-6E8A-4147-A177-3AD203B41FA5}">
                      <a16:colId xmlns:a16="http://schemas.microsoft.com/office/drawing/2014/main" val="2320386716"/>
                    </a:ext>
                  </a:extLst>
                </a:gridCol>
                <a:gridCol w="955347">
                  <a:extLst>
                    <a:ext uri="{9D8B030D-6E8A-4147-A177-3AD203B41FA5}">
                      <a16:colId xmlns:a16="http://schemas.microsoft.com/office/drawing/2014/main" val="3303713300"/>
                    </a:ext>
                  </a:extLst>
                </a:gridCol>
                <a:gridCol w="2678458">
                  <a:extLst>
                    <a:ext uri="{9D8B030D-6E8A-4147-A177-3AD203B41FA5}">
                      <a16:colId xmlns:a16="http://schemas.microsoft.com/office/drawing/2014/main" val="3147558417"/>
                    </a:ext>
                  </a:extLst>
                </a:gridCol>
                <a:gridCol w="2678458">
                  <a:extLst>
                    <a:ext uri="{9D8B030D-6E8A-4147-A177-3AD203B41FA5}">
                      <a16:colId xmlns:a16="http://schemas.microsoft.com/office/drawing/2014/main" val="3846842577"/>
                    </a:ext>
                  </a:extLst>
                </a:gridCol>
              </a:tblGrid>
              <a:tr h="233046">
                <a:tc gridSpan="5">
                  <a:txBody>
                    <a:bodyPr/>
                    <a:lstStyle/>
                    <a:p>
                      <a:pPr algn="ctr">
                        <a:lnSpc>
                          <a:spcPct val="115000"/>
                        </a:lnSpc>
                        <a:spcAft>
                          <a:spcPts val="800"/>
                        </a:spcAft>
                        <a:buNone/>
                      </a:pPr>
                      <a:r>
                        <a:rPr lang="en-GB" sz="1400" b="0" i="0" kern="1200" dirty="0">
                          <a:solidFill>
                            <a:schemeClr val="tx1"/>
                          </a:solidFill>
                          <a:effectLst/>
                          <a:latin typeface="Comic Sans MS" panose="030F0902030302020204" pitchFamily="66" charset="0"/>
                          <a:ea typeface="+mn-ea"/>
                          <a:cs typeface="+mn-cs"/>
                        </a:rPr>
                        <a:t> Yr </a:t>
                      </a:r>
                      <a:r>
                        <a:rPr lang="en-GB" sz="1400" b="0" i="0" kern="1200" dirty="0" err="1">
                          <a:solidFill>
                            <a:schemeClr val="tx1"/>
                          </a:solidFill>
                          <a:effectLst/>
                          <a:latin typeface="Comic Sans MS" panose="030F0902030302020204" pitchFamily="66" charset="0"/>
                          <a:ea typeface="+mn-ea"/>
                          <a:cs typeface="+mn-cs"/>
                        </a:rPr>
                        <a:t>Adeiladwr</a:t>
                      </a:r>
                      <a:endParaRPr lang="en-GB" sz="1100"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a:p>
                  </a:txBody>
                  <a:tcPr/>
                </a:tc>
                <a:tc hMerge="1">
                  <a:txBody>
                    <a:bodyPr/>
                    <a:lstStyle/>
                    <a:p>
                      <a:endParaRPr lang="en-US"/>
                    </a:p>
                  </a:txBody>
                  <a:tcPr>
                    <a:lnL w="12700" cap="flat" cmpd="sng" algn="ctr">
                      <a:solidFill>
                        <a:schemeClr val="tx1"/>
                      </a:solidFill>
                      <a:prstDash val="solid"/>
                      <a:round/>
                      <a:headEnd type="none" w="med" len="med"/>
                      <a:tailEnd type="none" w="med" len="med"/>
                    </a:lnL>
                  </a:tcPr>
                </a:tc>
                <a:tc hMerge="1">
                  <a:txBody>
                    <a:bodyPr/>
                    <a:lstStyle/>
                    <a:p>
                      <a:endParaRPr lang="en-US"/>
                    </a:p>
                  </a:txBody>
                  <a:tcPr/>
                </a:tc>
                <a:tc hMerge="1">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endParaRPr lang="cy-GB" sz="1400" b="0" i="0" kern="1200" dirty="0">
                        <a:solidFill>
                          <a:schemeClr val="tx1"/>
                        </a:solidFill>
                        <a:effectLst/>
                        <a:latin typeface="Comic Sans MS" panose="030F0902030302020204" pitchFamily="66" charset="0"/>
                        <a:ea typeface="+mn-ea"/>
                        <a:cs typeface="+mn-cs"/>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2732741170"/>
                  </a:ext>
                </a:extLst>
              </a:tr>
              <a:tr h="277330">
                <a:tc gridSpan="5">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u="none" kern="100" dirty="0">
                          <a:solidFill>
                            <a:schemeClr val="tx1"/>
                          </a:solidFill>
                          <a:effectLst/>
                          <a:latin typeface="Comic Sans MS" panose="030F0902030302020204" pitchFamily="66" charset="0"/>
                        </a:rPr>
                        <a:t>Pa </a:t>
                      </a:r>
                      <a:r>
                        <a:rPr lang="en-GB" sz="1400" u="none" kern="100" dirty="0" err="1">
                          <a:solidFill>
                            <a:schemeClr val="tx1"/>
                          </a:solidFill>
                          <a:effectLst/>
                          <a:latin typeface="Comic Sans MS" panose="030F0902030302020204" pitchFamily="66" charset="0"/>
                        </a:rPr>
                        <a:t>fis</a:t>
                      </a:r>
                      <a:r>
                        <a:rPr lang="en-GB" sz="1400" u="none" kern="100" dirty="0">
                          <a:solidFill>
                            <a:schemeClr val="tx1"/>
                          </a:solidFill>
                          <a:effectLst/>
                          <a:latin typeface="Comic Sans MS" panose="030F0902030302020204" pitchFamily="66" charset="0"/>
                        </a:rPr>
                        <a:t> </a:t>
                      </a:r>
                      <a:r>
                        <a:rPr lang="en-GB" sz="1400" u="sng" kern="100" dirty="0" err="1">
                          <a:solidFill>
                            <a:schemeClr val="tx1"/>
                          </a:solidFill>
                          <a:effectLst/>
                          <a:latin typeface="Comic Sans MS" panose="030F0902030302020204" pitchFamily="66" charset="0"/>
                        </a:rPr>
                        <a:t>ydy’r</a:t>
                      </a:r>
                      <a:r>
                        <a:rPr lang="en-GB" sz="1400" u="sng" kern="100" dirty="0">
                          <a:solidFill>
                            <a:schemeClr val="tx1"/>
                          </a:solidFill>
                          <a:effectLst/>
                          <a:latin typeface="Comic Sans MS" panose="030F0902030302020204" pitchFamily="66" charset="0"/>
                        </a:rPr>
                        <a:t> </a:t>
                      </a:r>
                      <a:r>
                        <a:rPr lang="en-GB" sz="1400" u="sng" kern="100" dirty="0" err="1">
                          <a:solidFill>
                            <a:schemeClr val="tx1"/>
                          </a:solidFill>
                          <a:effectLst/>
                          <a:latin typeface="Comic Sans MS" panose="030F0902030302020204" pitchFamily="66" charset="0"/>
                        </a:rPr>
                        <a:t>poethaf</a:t>
                      </a:r>
                      <a:r>
                        <a:rPr lang="en-GB" sz="1400" u="none" kern="100" dirty="0">
                          <a:solidFill>
                            <a:schemeClr val="tx1"/>
                          </a:solidFill>
                          <a:effectLst/>
                          <a:latin typeface="Comic Sans MS" panose="030F0902030302020204" pitchFamily="66" charset="0"/>
                        </a:rPr>
                        <a:t> </a:t>
                      </a:r>
                      <a:r>
                        <a:rPr lang="en-GB" sz="1400" u="none" kern="100" dirty="0" err="1">
                          <a:solidFill>
                            <a:schemeClr val="tx1"/>
                          </a:solidFill>
                          <a:effectLst/>
                          <a:latin typeface="Comic Sans MS" panose="030F0902030302020204" pitchFamily="66" charset="0"/>
                        </a:rPr>
                        <a:t>yn</a:t>
                      </a:r>
                      <a:r>
                        <a:rPr lang="en-GB" sz="1400" u="none" kern="100" dirty="0">
                          <a:solidFill>
                            <a:schemeClr val="tx1"/>
                          </a:solidFill>
                          <a:effectLst/>
                          <a:latin typeface="Comic Sans MS" panose="030F0902030302020204" pitchFamily="66" charset="0"/>
                        </a:rPr>
                        <a:t> Sir </a:t>
                      </a:r>
                      <a:r>
                        <a:rPr lang="en-GB" sz="1400" u="none" kern="100" dirty="0" err="1">
                          <a:solidFill>
                            <a:schemeClr val="tx1"/>
                          </a:solidFill>
                          <a:effectLst/>
                          <a:latin typeface="Comic Sans MS" panose="030F0902030302020204" pitchFamily="66" charset="0"/>
                        </a:rPr>
                        <a:t>Benfro</a:t>
                      </a:r>
                      <a:r>
                        <a:rPr lang="en-GB" sz="1400" u="none" kern="100" dirty="0">
                          <a:solidFill>
                            <a:schemeClr val="tx1"/>
                          </a:solidFill>
                          <a:effectLst/>
                          <a:latin typeface="Comic Sans MS" panose="030F0902030302020204" pitchFamily="66" charset="0"/>
                        </a:rPr>
                        <a:t>? (</a:t>
                      </a:r>
                      <a:r>
                        <a:rPr lang="en-GB" sz="1400" u="none" kern="100" dirty="0" err="1">
                          <a:solidFill>
                            <a:schemeClr val="tx1"/>
                          </a:solidFill>
                          <a:effectLst/>
                          <a:latin typeface="Comic Sans MS" panose="030F0902030302020204" pitchFamily="66" charset="0"/>
                        </a:rPr>
                        <a:t>Presennol</a:t>
                      </a:r>
                      <a:r>
                        <a:rPr lang="en-GB" sz="1400" u="none" kern="100" dirty="0">
                          <a:solidFill>
                            <a:schemeClr val="tx1"/>
                          </a:solidFill>
                          <a:effectLst/>
                          <a:latin typeface="Comic Sans MS" panose="030F0902030302020204" pitchFamily="66" charset="0"/>
                        </a:rPr>
                        <a:t>)</a:t>
                      </a:r>
                      <a:endPar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endPar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2810925440"/>
                  </a:ext>
                </a:extLst>
              </a:tr>
              <a:tr h="3010924">
                <a:tc>
                  <a:txBody>
                    <a:bodyPr/>
                    <a:lstStyle/>
                    <a:p>
                      <a:pPr algn="l">
                        <a:lnSpc>
                          <a:spcPct val="115000"/>
                        </a:lnSpc>
                        <a:spcAft>
                          <a:spcPts val="800"/>
                        </a:spcAft>
                        <a:buNone/>
                      </a:pPr>
                      <a:r>
                        <a:rPr lang="en-GB" sz="1400" b="0" kern="100" dirty="0">
                          <a:solidFill>
                            <a:schemeClr val="tx1"/>
                          </a:solidFill>
                          <a:effectLst/>
                          <a:latin typeface="Comic Sans MS" panose="030F0902030302020204" pitchFamily="66" charset="0"/>
                        </a:rPr>
                        <a:t> </a:t>
                      </a:r>
                    </a:p>
                    <a:p>
                      <a:pPr algn="l">
                        <a:lnSpc>
                          <a:spcPct val="115000"/>
                        </a:lnSpc>
                        <a:spcAft>
                          <a:spcPts val="800"/>
                        </a:spcAft>
                        <a:buNone/>
                      </a:pPr>
                      <a:r>
                        <a:rPr lang="en-GB" sz="1400" b="0" kern="100" dirty="0">
                          <a:solidFill>
                            <a:schemeClr val="tx1"/>
                          </a:solidFill>
                          <a:effectLst/>
                          <a:latin typeface="Comic Sans MS" panose="030F0902030302020204" pitchFamily="66" charset="0"/>
                        </a:rPr>
                        <a:t>  Mis</a:t>
                      </a:r>
                    </a:p>
                    <a:p>
                      <a:pPr algn="l">
                        <a:lnSpc>
                          <a:spcPct val="115000"/>
                        </a:lnSpc>
                        <a:spcAft>
                          <a:spcPts val="800"/>
                        </a:spcAft>
                        <a:buNone/>
                      </a:pPr>
                      <a:r>
                        <a:rPr lang="en-GB" sz="1400" b="0" kern="100" dirty="0">
                          <a:solidFill>
                            <a:schemeClr val="tx1"/>
                          </a:solidFill>
                          <a:effectLst/>
                          <a:latin typeface="Comic Sans MS" panose="030F0902030302020204" pitchFamily="66" charset="0"/>
                        </a:rPr>
                        <a:t> </a:t>
                      </a:r>
                      <a:endParaRPr lang="en-GB" sz="1400" b="0" kern="100" dirty="0">
                        <a:solidFill>
                          <a:schemeClr val="tx1"/>
                        </a:solidFill>
                        <a:effectLst/>
                        <a:latin typeface="Comic Sans MS" panose="030F0902030302020204" pitchFamily="66"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tx1"/>
                          </a:solidFill>
                          <a:latin typeface="Comic Sans MS" panose="030F0902030302020204" pitchFamily="66" charset="0"/>
                          <a:ea typeface="Bryndan Write"/>
                          <a:cs typeface="Bryndan Write"/>
                          <a:sym typeface="Bryndan Write"/>
                        </a:rPr>
                        <a:t> </a:t>
                      </a:r>
                      <a:r>
                        <a:rPr lang="en-US" sz="1400" dirty="0" err="1">
                          <a:solidFill>
                            <a:schemeClr val="tx1"/>
                          </a:solidFill>
                          <a:latin typeface="Comic Sans MS" panose="030F0902030302020204" pitchFamily="66" charset="0"/>
                          <a:ea typeface="Bryndan Write"/>
                          <a:cs typeface="Bryndan Write"/>
                          <a:sym typeface="Bryndan Write"/>
                        </a:rPr>
                        <a:t>Ionawr</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Chwefror</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Mawrth</a:t>
                      </a:r>
                    </a:p>
                    <a:p>
                      <a:r>
                        <a:rPr lang="en-US" sz="1400" dirty="0">
                          <a:solidFill>
                            <a:schemeClr val="tx1"/>
                          </a:solidFill>
                          <a:latin typeface="Comic Sans MS" panose="030F0902030302020204" pitchFamily="66" charset="0"/>
                          <a:ea typeface="Bryndan Write"/>
                          <a:cs typeface="Bryndan Write"/>
                          <a:sym typeface="Bryndan Write"/>
                        </a:rPr>
                        <a:t>Ebrill</a:t>
                      </a:r>
                    </a:p>
                    <a:p>
                      <a:r>
                        <a:rPr lang="en-US" sz="1400" dirty="0">
                          <a:solidFill>
                            <a:schemeClr val="tx1"/>
                          </a:solidFill>
                          <a:latin typeface="Comic Sans MS" panose="030F0902030302020204" pitchFamily="66" charset="0"/>
                          <a:ea typeface="Bryndan Write"/>
                          <a:cs typeface="Bryndan Write"/>
                          <a:sym typeface="Bryndan Write"/>
                        </a:rPr>
                        <a:t>Mai</a:t>
                      </a:r>
                    </a:p>
                    <a:p>
                      <a:r>
                        <a:rPr lang="en-US" sz="1400" dirty="0" err="1">
                          <a:solidFill>
                            <a:schemeClr val="tx1"/>
                          </a:solidFill>
                          <a:latin typeface="Comic Sans MS" panose="030F0902030302020204" pitchFamily="66" charset="0"/>
                          <a:ea typeface="Bryndan Write"/>
                          <a:cs typeface="Bryndan Write"/>
                          <a:sym typeface="Bryndan Write"/>
                        </a:rPr>
                        <a:t>Mehefin</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Gorffennaf</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Awst</a:t>
                      </a:r>
                    </a:p>
                    <a:p>
                      <a:r>
                        <a:rPr lang="en-US" sz="1400" dirty="0">
                          <a:solidFill>
                            <a:schemeClr val="tx1"/>
                          </a:solidFill>
                          <a:latin typeface="Comic Sans MS" panose="030F0902030302020204" pitchFamily="66" charset="0"/>
                          <a:ea typeface="Bryndan Write"/>
                          <a:cs typeface="Bryndan Write"/>
                          <a:sym typeface="Bryndan Write"/>
                        </a:rPr>
                        <a:t>Medi</a:t>
                      </a:r>
                    </a:p>
                    <a:p>
                      <a:r>
                        <a:rPr lang="en-US" sz="1400" dirty="0">
                          <a:solidFill>
                            <a:schemeClr val="tx1"/>
                          </a:solidFill>
                          <a:latin typeface="Comic Sans MS" panose="030F0902030302020204" pitchFamily="66" charset="0"/>
                          <a:ea typeface="Bryndan Write"/>
                          <a:cs typeface="Bryndan Write"/>
                          <a:sym typeface="Bryndan Write"/>
                        </a:rPr>
                        <a:t>Hydref</a:t>
                      </a:r>
                    </a:p>
                    <a:p>
                      <a:r>
                        <a:rPr lang="en-US" sz="1400" dirty="0" err="1">
                          <a:solidFill>
                            <a:schemeClr val="tx1"/>
                          </a:solidFill>
                          <a:latin typeface="Comic Sans MS" panose="030F0902030302020204" pitchFamily="66" charset="0"/>
                          <a:ea typeface="Bryndan Write"/>
                          <a:cs typeface="Bryndan Write"/>
                          <a:sym typeface="Bryndan Write"/>
                        </a:rPr>
                        <a:t>Tachwedd</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Rhagfur</a:t>
                      </a:r>
                      <a:endParaRPr lang="en-US" sz="14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b="0" dirty="0">
                          <a:latin typeface="Comic Sans MS" panose="030F0902030302020204" pitchFamily="66" charset="0"/>
                        </a:rPr>
                        <a:t> </a:t>
                      </a:r>
                      <a:r>
                        <a:rPr lang="en-US" sz="1400" b="0" dirty="0" err="1">
                          <a:latin typeface="Comic Sans MS" panose="030F0902030302020204" pitchFamily="66" charset="0"/>
                        </a:rPr>
                        <a:t>ydy’r</a:t>
                      </a:r>
                      <a:endParaRPr lang="en-US" sz="1400" b="0" dirty="0">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err="1">
                          <a:solidFill>
                            <a:schemeClr val="tx1"/>
                          </a:solidFill>
                          <a:latin typeface="Comic Sans MS" panose="030F0902030302020204" pitchFamily="66" charset="0"/>
                          <a:ea typeface="Bryndan Write"/>
                          <a:cs typeface="Bryndan Write"/>
                          <a:sym typeface="Bryndan Write"/>
                        </a:rPr>
                        <a:t>poethaf</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sychaf</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gwlypaf</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oeraf</a:t>
                      </a:r>
                      <a:endParaRPr lang="en-US" sz="14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tx1"/>
                          </a:solidFill>
                          <a:latin typeface="Comic Sans MS" panose="030F0902030302020204" pitchFamily="66" charset="0"/>
                          <a:ea typeface="Bryndan Write"/>
                          <a:cs typeface="Bryndan Write"/>
                          <a:sym typeface="Bryndan Write"/>
                        </a:rPr>
                        <a:t> </a:t>
                      </a:r>
                      <a:r>
                        <a:rPr lang="en-US" sz="1400" dirty="0" err="1">
                          <a:solidFill>
                            <a:schemeClr val="tx1"/>
                          </a:solidFill>
                          <a:latin typeface="Comic Sans MS" panose="030F0902030302020204" pitchFamily="66" charset="0"/>
                          <a:ea typeface="Bryndan Write"/>
                          <a:cs typeface="Bryndan Write"/>
                          <a:sym typeface="Bryndan Write"/>
                        </a:rPr>
                        <a:t>yn</a:t>
                      </a:r>
                      <a:r>
                        <a:rPr lang="en-US" sz="1400" dirty="0">
                          <a:solidFill>
                            <a:schemeClr val="tx1"/>
                          </a:solidFill>
                          <a:latin typeface="Comic Sans MS" panose="030F0902030302020204" pitchFamily="66" charset="0"/>
                          <a:ea typeface="Bryndan Write"/>
                          <a:cs typeface="Bryndan Write"/>
                          <a:sym typeface="Bryndan Write"/>
                        </a:rPr>
                        <a:t> Sir </a:t>
                      </a:r>
                      <a:r>
                        <a:rPr lang="en-US" sz="1400" dirty="0" err="1">
                          <a:solidFill>
                            <a:schemeClr val="tx1"/>
                          </a:solidFill>
                          <a:latin typeface="Comic Sans MS" panose="030F0902030302020204" pitchFamily="66" charset="0"/>
                          <a:ea typeface="Bryndan Write"/>
                          <a:cs typeface="Bryndan Write"/>
                          <a:sym typeface="Bryndan Write"/>
                        </a:rPr>
                        <a:t>Benfro</a:t>
                      </a:r>
                      <a:endParaRPr lang="en-US" sz="14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3054630151"/>
                  </a:ext>
                </a:extLst>
              </a:tr>
              <a:tr h="341876">
                <a:tc gridSpan="5">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400" u="none" kern="100" dirty="0">
                          <a:solidFill>
                            <a:schemeClr val="tx1"/>
                          </a:solidFill>
                          <a:effectLst/>
                          <a:latin typeface="Comic Sans MS" panose="030F0902030302020204" pitchFamily="66" charset="0"/>
                        </a:rPr>
                        <a:t>Pa </a:t>
                      </a:r>
                      <a:r>
                        <a:rPr lang="en-GB" sz="1400" u="none" kern="100" dirty="0" err="1">
                          <a:solidFill>
                            <a:schemeClr val="tx1"/>
                          </a:solidFill>
                          <a:effectLst/>
                          <a:latin typeface="Comic Sans MS" panose="030F0902030302020204" pitchFamily="66" charset="0"/>
                        </a:rPr>
                        <a:t>fis</a:t>
                      </a:r>
                      <a:r>
                        <a:rPr lang="en-GB" sz="1400" u="none" kern="100" dirty="0">
                          <a:solidFill>
                            <a:schemeClr val="tx1"/>
                          </a:solidFill>
                          <a:effectLst/>
                          <a:latin typeface="Comic Sans MS" panose="030F0902030302020204" pitchFamily="66" charset="0"/>
                        </a:rPr>
                        <a:t> </a:t>
                      </a:r>
                      <a:r>
                        <a:rPr lang="en-GB" sz="1400" u="sng" kern="100" dirty="0" err="1">
                          <a:solidFill>
                            <a:schemeClr val="tx1"/>
                          </a:solidFill>
                          <a:effectLst/>
                          <a:latin typeface="Comic Sans MS" panose="030F0902030302020204" pitchFamily="66" charset="0"/>
                        </a:rPr>
                        <a:t>oedd</a:t>
                      </a:r>
                      <a:r>
                        <a:rPr lang="en-GB" sz="1400" u="sng" kern="100" dirty="0">
                          <a:solidFill>
                            <a:schemeClr val="tx1"/>
                          </a:solidFill>
                          <a:effectLst/>
                          <a:latin typeface="Comic Sans MS" panose="030F0902030302020204" pitchFamily="66" charset="0"/>
                        </a:rPr>
                        <a:t> y </a:t>
                      </a:r>
                      <a:r>
                        <a:rPr lang="en-GB" sz="1400" u="sng" kern="100" dirty="0" err="1">
                          <a:solidFill>
                            <a:schemeClr val="tx1"/>
                          </a:solidFill>
                          <a:effectLst/>
                          <a:latin typeface="Comic Sans MS" panose="030F0902030302020204" pitchFamily="66" charset="0"/>
                        </a:rPr>
                        <a:t>poethaf</a:t>
                      </a:r>
                      <a:r>
                        <a:rPr lang="en-GB" sz="1400" u="none" kern="100" dirty="0">
                          <a:solidFill>
                            <a:schemeClr val="tx1"/>
                          </a:solidFill>
                          <a:effectLst/>
                          <a:latin typeface="Comic Sans MS" panose="030F0902030302020204" pitchFamily="66" charset="0"/>
                        </a:rPr>
                        <a:t> </a:t>
                      </a:r>
                      <a:r>
                        <a:rPr lang="en-GB" sz="1400" u="none" kern="100" dirty="0" err="1">
                          <a:solidFill>
                            <a:schemeClr val="tx1"/>
                          </a:solidFill>
                          <a:effectLst/>
                          <a:latin typeface="Comic Sans MS" panose="030F0902030302020204" pitchFamily="66" charset="0"/>
                        </a:rPr>
                        <a:t>yn</a:t>
                      </a:r>
                      <a:r>
                        <a:rPr lang="en-GB" sz="1400" u="none" kern="100" dirty="0">
                          <a:solidFill>
                            <a:schemeClr val="tx1"/>
                          </a:solidFill>
                          <a:effectLst/>
                          <a:latin typeface="Comic Sans MS" panose="030F0902030302020204" pitchFamily="66" charset="0"/>
                        </a:rPr>
                        <a:t> Sir </a:t>
                      </a:r>
                      <a:r>
                        <a:rPr lang="en-GB" sz="1400" u="none" kern="100" dirty="0" err="1">
                          <a:solidFill>
                            <a:schemeClr val="tx1"/>
                          </a:solidFill>
                          <a:effectLst/>
                          <a:latin typeface="Comic Sans MS" panose="030F0902030302020204" pitchFamily="66" charset="0"/>
                        </a:rPr>
                        <a:t>Benfro</a:t>
                      </a:r>
                      <a:r>
                        <a:rPr lang="en-GB" sz="1400" u="none" kern="100" dirty="0">
                          <a:solidFill>
                            <a:schemeClr val="tx1"/>
                          </a:solidFill>
                          <a:effectLst/>
                          <a:latin typeface="Comic Sans MS" panose="030F0902030302020204" pitchFamily="66" charset="0"/>
                        </a:rPr>
                        <a:t>? (</a:t>
                      </a:r>
                      <a:r>
                        <a:rPr lang="en-GB" sz="1400" u="none" kern="100" dirty="0" err="1">
                          <a:solidFill>
                            <a:schemeClr val="tx1"/>
                          </a:solidFill>
                          <a:effectLst/>
                          <a:latin typeface="Comic Sans MS" panose="030F0902030302020204" pitchFamily="66" charset="0"/>
                        </a:rPr>
                        <a:t>Amherffaith</a:t>
                      </a:r>
                      <a:r>
                        <a:rPr lang="en-GB" sz="1400" u="none" kern="100" dirty="0">
                          <a:solidFill>
                            <a:schemeClr val="tx1"/>
                          </a:solidFill>
                          <a:effectLst/>
                          <a:latin typeface="Comic Sans MS" panose="030F0902030302020204" pitchFamily="66" charset="0"/>
                        </a:rPr>
                        <a:t>)</a:t>
                      </a:r>
                      <a:endParaRPr lang="en-GB" sz="14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US" sz="16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sz="1600" b="0" dirty="0">
                        <a:latin typeface="Comic Sans MS" panose="030F0902030302020204" pitchFamily="66"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endParaRPr lang="en-US" sz="16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hMerge="1">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endParaRPr lang="en-GB" sz="16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4149826450"/>
                  </a:ext>
                </a:extLst>
              </a:tr>
              <a:tr h="3010924">
                <a:tc>
                  <a:txBody>
                    <a:bodyPr/>
                    <a:lstStyle/>
                    <a:p>
                      <a:pPr algn="l">
                        <a:lnSpc>
                          <a:spcPct val="115000"/>
                        </a:lnSpc>
                        <a:spcAft>
                          <a:spcPts val="800"/>
                        </a:spcAft>
                        <a:buNone/>
                      </a:pPr>
                      <a:endParaRPr lang="en-GB" sz="1400" b="0" kern="100" dirty="0">
                        <a:solidFill>
                          <a:schemeClr val="tx1"/>
                        </a:solidFill>
                        <a:effectLst/>
                        <a:latin typeface="Comic Sans MS" panose="030F0902030302020204" pitchFamily="66" charset="0"/>
                        <a:cs typeface="Times New Roman" panose="02020603050405020304" pitchFamily="18" charset="0"/>
                      </a:endParaRPr>
                    </a:p>
                    <a:p>
                      <a:pPr algn="l">
                        <a:lnSpc>
                          <a:spcPct val="115000"/>
                        </a:lnSpc>
                        <a:spcAft>
                          <a:spcPts val="800"/>
                        </a:spcAft>
                        <a:buNone/>
                      </a:pPr>
                      <a:r>
                        <a:rPr lang="en-GB" sz="1400" b="0" kern="100" dirty="0">
                          <a:solidFill>
                            <a:schemeClr val="tx1"/>
                          </a:solidFill>
                          <a:effectLst/>
                          <a:latin typeface="Comic Sans MS" panose="030F0902030302020204" pitchFamily="66" charset="0"/>
                          <a:cs typeface="Times New Roman" panose="02020603050405020304" pitchFamily="18" charset="0"/>
                        </a:rPr>
                        <a:t>Mis</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a:solidFill>
                            <a:schemeClr val="tx1"/>
                          </a:solidFill>
                          <a:latin typeface="Comic Sans MS" panose="030F0902030302020204" pitchFamily="66" charset="0"/>
                          <a:ea typeface="Bryndan Write"/>
                          <a:cs typeface="Bryndan Write"/>
                          <a:sym typeface="Bryndan Write"/>
                        </a:rPr>
                        <a:t> </a:t>
                      </a:r>
                      <a:r>
                        <a:rPr lang="en-US" sz="1400" dirty="0" err="1">
                          <a:solidFill>
                            <a:schemeClr val="tx1"/>
                          </a:solidFill>
                          <a:latin typeface="Comic Sans MS" panose="030F0902030302020204" pitchFamily="66" charset="0"/>
                          <a:ea typeface="Bryndan Write"/>
                          <a:cs typeface="Bryndan Write"/>
                          <a:sym typeface="Bryndan Write"/>
                        </a:rPr>
                        <a:t>Ionawr</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Chwefror</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Mawrth</a:t>
                      </a:r>
                    </a:p>
                    <a:p>
                      <a:r>
                        <a:rPr lang="en-US" sz="1400" dirty="0">
                          <a:solidFill>
                            <a:schemeClr val="tx1"/>
                          </a:solidFill>
                          <a:latin typeface="Comic Sans MS" panose="030F0902030302020204" pitchFamily="66" charset="0"/>
                          <a:ea typeface="Bryndan Write"/>
                          <a:cs typeface="Bryndan Write"/>
                          <a:sym typeface="Bryndan Write"/>
                        </a:rPr>
                        <a:t>Ebrill</a:t>
                      </a:r>
                    </a:p>
                    <a:p>
                      <a:r>
                        <a:rPr lang="en-US" sz="1400" dirty="0">
                          <a:solidFill>
                            <a:schemeClr val="tx1"/>
                          </a:solidFill>
                          <a:latin typeface="Comic Sans MS" panose="030F0902030302020204" pitchFamily="66" charset="0"/>
                          <a:ea typeface="Bryndan Write"/>
                          <a:cs typeface="Bryndan Write"/>
                          <a:sym typeface="Bryndan Write"/>
                        </a:rPr>
                        <a:t>Mai</a:t>
                      </a:r>
                    </a:p>
                    <a:p>
                      <a:r>
                        <a:rPr lang="en-US" sz="1400" dirty="0" err="1">
                          <a:solidFill>
                            <a:schemeClr val="tx1"/>
                          </a:solidFill>
                          <a:latin typeface="Comic Sans MS" panose="030F0902030302020204" pitchFamily="66" charset="0"/>
                          <a:ea typeface="Bryndan Write"/>
                          <a:cs typeface="Bryndan Write"/>
                          <a:sym typeface="Bryndan Write"/>
                        </a:rPr>
                        <a:t>Mehefin</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Gorffennaf</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a:solidFill>
                            <a:schemeClr val="tx1"/>
                          </a:solidFill>
                          <a:latin typeface="Comic Sans MS" panose="030F0902030302020204" pitchFamily="66" charset="0"/>
                          <a:ea typeface="Bryndan Write"/>
                          <a:cs typeface="Bryndan Write"/>
                          <a:sym typeface="Bryndan Write"/>
                        </a:rPr>
                        <a:t>Awst</a:t>
                      </a:r>
                    </a:p>
                    <a:p>
                      <a:r>
                        <a:rPr lang="en-US" sz="1400" dirty="0">
                          <a:solidFill>
                            <a:schemeClr val="tx1"/>
                          </a:solidFill>
                          <a:latin typeface="Comic Sans MS" panose="030F0902030302020204" pitchFamily="66" charset="0"/>
                          <a:ea typeface="Bryndan Write"/>
                          <a:cs typeface="Bryndan Write"/>
                          <a:sym typeface="Bryndan Write"/>
                        </a:rPr>
                        <a:t>Medi</a:t>
                      </a:r>
                    </a:p>
                    <a:p>
                      <a:r>
                        <a:rPr lang="en-US" sz="1400" dirty="0">
                          <a:solidFill>
                            <a:schemeClr val="tx1"/>
                          </a:solidFill>
                          <a:latin typeface="Comic Sans MS" panose="030F0902030302020204" pitchFamily="66" charset="0"/>
                          <a:ea typeface="Bryndan Write"/>
                          <a:cs typeface="Bryndan Write"/>
                          <a:sym typeface="Bryndan Write"/>
                        </a:rPr>
                        <a:t>Hydref</a:t>
                      </a:r>
                    </a:p>
                    <a:p>
                      <a:r>
                        <a:rPr lang="en-US" sz="1400" dirty="0" err="1">
                          <a:solidFill>
                            <a:schemeClr val="tx1"/>
                          </a:solidFill>
                          <a:latin typeface="Comic Sans MS" panose="030F0902030302020204" pitchFamily="66" charset="0"/>
                          <a:ea typeface="Bryndan Write"/>
                          <a:cs typeface="Bryndan Write"/>
                          <a:sym typeface="Bryndan Write"/>
                        </a:rPr>
                        <a:t>Tachwedd</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Rhagfur</a:t>
                      </a:r>
                      <a:endParaRPr lang="en-US" sz="1400" dirty="0">
                        <a:solidFill>
                          <a:schemeClr val="tx1"/>
                        </a:solidFill>
                        <a:latin typeface="Comic Sans MS" panose="030F0902030302020204" pitchFamily="66" charset="0"/>
                        <a:ea typeface="Bryndan Write"/>
                        <a:cs typeface="Bryndan Write"/>
                        <a:sym typeface="Bryndan Write"/>
                      </a:endParaRPr>
                    </a:p>
                    <a:p>
                      <a:endParaRPr lang="en-US" sz="14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b="0" dirty="0">
                          <a:latin typeface="Comic Sans MS" panose="030F0902030302020204" pitchFamily="66" charset="0"/>
                        </a:rPr>
                        <a:t> </a:t>
                      </a:r>
                      <a:r>
                        <a:rPr lang="en-US" sz="1400" b="0" dirty="0" err="1">
                          <a:latin typeface="Comic Sans MS" panose="030F0902030302020204" pitchFamily="66" charset="0"/>
                        </a:rPr>
                        <a:t>oedd</a:t>
                      </a:r>
                      <a:r>
                        <a:rPr lang="en-US" sz="1400" b="0" dirty="0">
                          <a:latin typeface="Comic Sans MS" panose="030F0902030302020204" pitchFamily="66" charset="0"/>
                        </a:rPr>
                        <a:t> y </a:t>
                      </a: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err="1">
                          <a:solidFill>
                            <a:schemeClr val="tx1"/>
                          </a:solidFill>
                          <a:latin typeface="Comic Sans MS" panose="030F0902030302020204" pitchFamily="66" charset="0"/>
                          <a:ea typeface="Bryndan Write"/>
                          <a:cs typeface="Bryndan Write"/>
                          <a:sym typeface="Bryndan Write"/>
                        </a:rPr>
                        <a:t>poethaf</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sychaf</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gwlypaf</a:t>
                      </a:r>
                      <a:endParaRPr lang="en-US" sz="1400" dirty="0">
                        <a:solidFill>
                          <a:schemeClr val="tx1"/>
                        </a:solidFill>
                        <a:latin typeface="Comic Sans MS" panose="030F0902030302020204" pitchFamily="66" charset="0"/>
                        <a:ea typeface="Bryndan Write"/>
                        <a:cs typeface="Bryndan Write"/>
                        <a:sym typeface="Bryndan Write"/>
                      </a:endParaRPr>
                    </a:p>
                    <a:p>
                      <a:r>
                        <a:rPr lang="en-US" sz="1400" dirty="0" err="1">
                          <a:solidFill>
                            <a:schemeClr val="tx1"/>
                          </a:solidFill>
                          <a:latin typeface="Comic Sans MS" panose="030F0902030302020204" pitchFamily="66" charset="0"/>
                          <a:ea typeface="Bryndan Write"/>
                          <a:cs typeface="Bryndan Write"/>
                          <a:sym typeface="Bryndan Write"/>
                        </a:rPr>
                        <a:t>oeraf</a:t>
                      </a:r>
                      <a:endParaRPr lang="en-US" sz="14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r>
                        <a:rPr lang="en-US" sz="1400" dirty="0" err="1">
                          <a:solidFill>
                            <a:schemeClr val="tx1"/>
                          </a:solidFill>
                          <a:latin typeface="Comic Sans MS" panose="030F0902030302020204" pitchFamily="66" charset="0"/>
                          <a:ea typeface="Bryndan Write"/>
                          <a:cs typeface="Bryndan Write"/>
                          <a:sym typeface="Bryndan Write"/>
                        </a:rPr>
                        <a:t>yn</a:t>
                      </a:r>
                      <a:r>
                        <a:rPr lang="en-US" sz="1400" dirty="0">
                          <a:solidFill>
                            <a:schemeClr val="tx1"/>
                          </a:solidFill>
                          <a:latin typeface="Comic Sans MS" panose="030F0902030302020204" pitchFamily="66" charset="0"/>
                          <a:ea typeface="Bryndan Write"/>
                          <a:cs typeface="Bryndan Write"/>
                          <a:sym typeface="Bryndan Write"/>
                        </a:rPr>
                        <a:t> Sir </a:t>
                      </a:r>
                      <a:r>
                        <a:rPr lang="en-US" sz="1400" dirty="0" err="1">
                          <a:solidFill>
                            <a:schemeClr val="tx1"/>
                          </a:solidFill>
                          <a:latin typeface="Comic Sans MS" panose="030F0902030302020204" pitchFamily="66" charset="0"/>
                          <a:ea typeface="Bryndan Write"/>
                          <a:cs typeface="Bryndan Write"/>
                          <a:sym typeface="Bryndan Write"/>
                        </a:rPr>
                        <a:t>Benfro</a:t>
                      </a:r>
                      <a:endParaRPr lang="en-US" sz="1400" dirty="0">
                        <a:solidFill>
                          <a:schemeClr val="tx1"/>
                        </a:solidFill>
                        <a:latin typeface="Comic Sans MS" panose="030F0902030302020204" pitchFamily="66" charset="0"/>
                        <a:ea typeface="Bryndan Write"/>
                        <a:cs typeface="Bryndan Write"/>
                        <a:sym typeface="Bryndan Write"/>
                      </a:endParaRPr>
                    </a:p>
                  </a:txBody>
                  <a:tcPr marL="37437" marR="37437"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extLst>
                  <a:ext uri="{0D108BD9-81ED-4DB2-BD59-A6C34878D82A}">
                    <a16:rowId xmlns:a16="http://schemas.microsoft.com/office/drawing/2014/main" val="838459373"/>
                  </a:ext>
                </a:extLst>
              </a:tr>
            </a:tbl>
          </a:graphicData>
        </a:graphic>
      </p:graphicFrame>
    </p:spTree>
    <p:extLst>
      <p:ext uri="{BB962C8B-B14F-4D97-AF65-F5344CB8AC3E}">
        <p14:creationId xmlns:p14="http://schemas.microsoft.com/office/powerpoint/2010/main" val="402957685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8E435C-42DB-3182-1CDE-AC2AFF860446}"/>
            </a:ext>
          </a:extLst>
        </p:cNvPr>
        <p:cNvGrpSpPr/>
        <p:nvPr/>
      </p:nvGrpSpPr>
      <p:grpSpPr>
        <a:xfrm>
          <a:off x="0" y="0"/>
          <a:ext cx="0" cy="0"/>
          <a:chOff x="0" y="0"/>
          <a:chExt cx="0" cy="0"/>
        </a:xfrm>
      </p:grpSpPr>
      <p:pic>
        <p:nvPicPr>
          <p:cNvPr id="16" name="Picture 15" descr="A collection of thermometers&#10;&#10;AI-generated content may be incorrect.">
            <a:extLst>
              <a:ext uri="{FF2B5EF4-FFF2-40B4-BE49-F238E27FC236}">
                <a16:creationId xmlns:a16="http://schemas.microsoft.com/office/drawing/2014/main" id="{1395BC8F-56B2-D71A-7F34-B8DDE34FC77C}"/>
              </a:ext>
            </a:extLst>
          </p:cNvPr>
          <p:cNvPicPr>
            <a:picLocks noChangeAspect="1"/>
          </p:cNvPicPr>
          <p:nvPr/>
        </p:nvPicPr>
        <p:blipFill>
          <a:blip r:embed="rId2"/>
          <a:stretch>
            <a:fillRect/>
          </a:stretch>
        </p:blipFill>
        <p:spPr>
          <a:xfrm>
            <a:off x="685800" y="133255"/>
            <a:ext cx="7772400" cy="6591489"/>
          </a:xfrm>
          <a:prstGeom prst="rect">
            <a:avLst/>
          </a:prstGeom>
        </p:spPr>
      </p:pic>
    </p:spTree>
    <p:extLst>
      <p:ext uri="{BB962C8B-B14F-4D97-AF65-F5344CB8AC3E}">
        <p14:creationId xmlns:p14="http://schemas.microsoft.com/office/powerpoint/2010/main" val="131445145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09CEF-0C23-F137-E858-6E54509E6960}"/>
            </a:ext>
          </a:extLst>
        </p:cNvPr>
        <p:cNvGrpSpPr/>
        <p:nvPr/>
      </p:nvGrpSpPr>
      <p:grpSpPr>
        <a:xfrm>
          <a:off x="0" y="0"/>
          <a:ext cx="0" cy="0"/>
          <a:chOff x="0" y="0"/>
          <a:chExt cx="0" cy="0"/>
        </a:xfrm>
      </p:grpSpPr>
      <p:sp>
        <p:nvSpPr>
          <p:cNvPr id="16" name="TextBox 42">
            <a:extLst>
              <a:ext uri="{FF2B5EF4-FFF2-40B4-BE49-F238E27FC236}">
                <a16:creationId xmlns:a16="http://schemas.microsoft.com/office/drawing/2014/main" id="{E4A471C8-DB21-509B-F688-4D321FCE1CA7}"/>
              </a:ext>
            </a:extLst>
          </p:cNvPr>
          <p:cNvSpPr txBox="1"/>
          <p:nvPr/>
        </p:nvSpPr>
        <p:spPr>
          <a:xfrm>
            <a:off x="2726595" y="27269"/>
            <a:ext cx="3494095" cy="355995"/>
          </a:xfrm>
          <a:prstGeom prst="rect">
            <a:avLst/>
          </a:prstGeom>
        </p:spPr>
        <p:txBody>
          <a:bodyPr wrap="square" lIns="0" tIns="0" rIns="0" bIns="0" rtlCol="0" anchor="t">
            <a:spAutoFit/>
          </a:bodyPr>
          <a:lstStyle/>
          <a:p>
            <a:pPr algn="ctr">
              <a:lnSpc>
                <a:spcPts val="2872"/>
              </a:lnSpc>
              <a:spcBef>
                <a:spcPct val="0"/>
              </a:spcBef>
            </a:pPr>
            <a:r>
              <a:rPr lang="en-US" sz="2394" dirty="0" err="1">
                <a:latin typeface="Comic Sans MS" panose="030F0902030302020204" pitchFamily="66" charset="0"/>
                <a:ea typeface="League Spartan"/>
                <a:cs typeface="League Spartan"/>
                <a:sym typeface="League Spartan"/>
              </a:rPr>
              <a:t>Gêm</a:t>
            </a:r>
            <a:r>
              <a:rPr lang="en-US" sz="2394" dirty="0">
                <a:latin typeface="Comic Sans MS" panose="030F0902030302020204" pitchFamily="66" charset="0"/>
                <a:ea typeface="League Spartan"/>
                <a:cs typeface="League Spartan"/>
                <a:sym typeface="League Spartan"/>
              </a:rPr>
              <a:t> Trap-</a:t>
            </a:r>
            <a:r>
              <a:rPr lang="en-US" sz="2394" dirty="0" err="1">
                <a:latin typeface="Comic Sans MS" panose="030F0902030302020204" pitchFamily="66" charset="0"/>
                <a:ea typeface="League Spartan"/>
                <a:cs typeface="League Spartan"/>
                <a:sym typeface="League Spartan"/>
              </a:rPr>
              <a:t>ddôr</a:t>
            </a:r>
            <a:endParaRPr lang="en-US" sz="2394" dirty="0">
              <a:latin typeface="Comic Sans MS" panose="030F0902030302020204" pitchFamily="66" charset="0"/>
              <a:ea typeface="League Spartan"/>
              <a:cs typeface="League Spartan"/>
              <a:sym typeface="League Spartan"/>
            </a:endParaRPr>
          </a:p>
        </p:txBody>
      </p:sp>
      <p:pic>
        <p:nvPicPr>
          <p:cNvPr id="8" name="Picture 7" descr="Several boxes on a shelf&#10;&#10;AI-generated content may be incorrect.">
            <a:extLst>
              <a:ext uri="{FF2B5EF4-FFF2-40B4-BE49-F238E27FC236}">
                <a16:creationId xmlns:a16="http://schemas.microsoft.com/office/drawing/2014/main" id="{EFA0DC07-92C5-42A6-68E4-DECC6530BE66}"/>
              </a:ext>
            </a:extLst>
          </p:cNvPr>
          <p:cNvPicPr>
            <a:picLocks noChangeAspect="1"/>
          </p:cNvPicPr>
          <p:nvPr/>
        </p:nvPicPr>
        <p:blipFill>
          <a:blip r:embed="rId3"/>
          <a:stretch>
            <a:fillRect/>
          </a:stretch>
        </p:blipFill>
        <p:spPr>
          <a:xfrm>
            <a:off x="0" y="1104449"/>
            <a:ext cx="9055336" cy="4604019"/>
          </a:xfrm>
          <a:prstGeom prst="rect">
            <a:avLst/>
          </a:prstGeom>
        </p:spPr>
      </p:pic>
    </p:spTree>
    <p:extLst>
      <p:ext uri="{BB962C8B-B14F-4D97-AF65-F5344CB8AC3E}">
        <p14:creationId xmlns:p14="http://schemas.microsoft.com/office/powerpoint/2010/main" val="354681263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FA9D3474-2260-C57C-0CB6-0EC31F9E7B28}"/>
              </a:ext>
            </a:extLst>
          </p:cNvPr>
          <p:cNvSpPr/>
          <p:nvPr/>
        </p:nvSpPr>
        <p:spPr>
          <a:xfrm>
            <a:off x="224454" y="0"/>
            <a:ext cx="2338276" cy="2366010"/>
          </a:xfrm>
          <a:custGeom>
            <a:avLst/>
            <a:gdLst/>
            <a:ahLst/>
            <a:cxnLst/>
            <a:rect l="l" t="t" r="r" b="b"/>
            <a:pathLst>
              <a:path w="4402523" h="2823118">
                <a:moveTo>
                  <a:pt x="0" y="0"/>
                </a:moveTo>
                <a:lnTo>
                  <a:pt x="4402522" y="0"/>
                </a:lnTo>
                <a:lnTo>
                  <a:pt x="4402522" y="2823118"/>
                </a:lnTo>
                <a:lnTo>
                  <a:pt x="0" y="282311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5">
            <a:extLst>
              <a:ext uri="{FF2B5EF4-FFF2-40B4-BE49-F238E27FC236}">
                <a16:creationId xmlns:a16="http://schemas.microsoft.com/office/drawing/2014/main" id="{23B82BC1-8AD4-C3E6-9EB6-FB8A01AC3A13}"/>
              </a:ext>
            </a:extLst>
          </p:cNvPr>
          <p:cNvSpPr txBox="1"/>
          <p:nvPr/>
        </p:nvSpPr>
        <p:spPr>
          <a:xfrm>
            <a:off x="2562730" y="148590"/>
            <a:ext cx="5847346" cy="810286"/>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800" u="none" kern="100" dirty="0">
                <a:solidFill>
                  <a:schemeClr val="tx1"/>
                </a:solidFill>
                <a:effectLst/>
                <a:latin typeface="Comic Sans MS" panose="030F0902030302020204" pitchFamily="66" charset="0"/>
              </a:rPr>
              <a:t>Pa </a:t>
            </a:r>
            <a:r>
              <a:rPr lang="en-GB" sz="1800" u="none" kern="100" dirty="0" err="1">
                <a:solidFill>
                  <a:schemeClr val="tx1"/>
                </a:solidFill>
                <a:effectLst/>
                <a:latin typeface="Comic Sans MS" panose="030F0902030302020204" pitchFamily="66" charset="0"/>
              </a:rPr>
              <a:t>fis</a:t>
            </a:r>
            <a:r>
              <a:rPr lang="en-GB" sz="1800" u="none" kern="100" dirty="0">
                <a:solidFill>
                  <a:schemeClr val="tx1"/>
                </a:solidFill>
                <a:effectLst/>
                <a:latin typeface="Comic Sans MS" panose="030F0902030302020204" pitchFamily="66" charset="0"/>
              </a:rPr>
              <a:t> </a:t>
            </a:r>
            <a:r>
              <a:rPr lang="en-GB" sz="1800" u="sng" kern="100" dirty="0" err="1">
                <a:solidFill>
                  <a:schemeClr val="tx1"/>
                </a:solidFill>
                <a:effectLst/>
                <a:latin typeface="Comic Sans MS" panose="030F0902030302020204" pitchFamily="66" charset="0"/>
              </a:rPr>
              <a:t>ydy’r</a:t>
            </a:r>
            <a:r>
              <a:rPr lang="en-GB" sz="1800" u="sng" kern="100" dirty="0">
                <a:solidFill>
                  <a:schemeClr val="tx1"/>
                </a:solidFill>
                <a:effectLst/>
                <a:latin typeface="Comic Sans MS" panose="030F0902030302020204" pitchFamily="66" charset="0"/>
              </a:rPr>
              <a:t> </a:t>
            </a:r>
            <a:r>
              <a:rPr lang="en-GB" sz="1800" u="sng" kern="100" dirty="0" err="1">
                <a:solidFill>
                  <a:schemeClr val="tx1"/>
                </a:solidFill>
                <a:effectLst/>
                <a:latin typeface="Comic Sans MS" panose="030F0902030302020204" pitchFamily="66" charset="0"/>
              </a:rPr>
              <a:t>poetha</a:t>
            </a:r>
            <a:r>
              <a:rPr lang="en-GB" sz="1800" u="none" kern="100" dirty="0">
                <a:solidFill>
                  <a:schemeClr val="tx1"/>
                </a:solidFill>
                <a:effectLst/>
                <a:latin typeface="Comic Sans MS" panose="030F0902030302020204" pitchFamily="66" charset="0"/>
              </a:rPr>
              <a:t> </a:t>
            </a:r>
            <a:r>
              <a:rPr lang="en-GB" sz="1800" u="none" kern="100" dirty="0" err="1">
                <a:solidFill>
                  <a:schemeClr val="tx1"/>
                </a:solidFill>
                <a:effectLst/>
                <a:latin typeface="Comic Sans MS" panose="030F0902030302020204" pitchFamily="66" charset="0"/>
              </a:rPr>
              <a:t>yn</a:t>
            </a:r>
            <a:r>
              <a:rPr lang="en-GB" sz="1800" u="none" kern="100" dirty="0">
                <a:solidFill>
                  <a:schemeClr val="tx1"/>
                </a:solidFill>
                <a:effectLst/>
                <a:latin typeface="Comic Sans MS" panose="030F0902030302020204" pitchFamily="66" charset="0"/>
              </a:rPr>
              <a:t> Sir </a:t>
            </a:r>
            <a:r>
              <a:rPr lang="en-GB" sz="1800" u="none" kern="100" dirty="0" err="1">
                <a:solidFill>
                  <a:schemeClr val="tx1"/>
                </a:solidFill>
                <a:effectLst/>
                <a:latin typeface="Comic Sans MS" panose="030F0902030302020204" pitchFamily="66" charset="0"/>
              </a:rPr>
              <a:t>Benfro</a:t>
            </a:r>
            <a:r>
              <a:rPr lang="en-GB" sz="1800" u="none" kern="100" dirty="0">
                <a:solidFill>
                  <a:schemeClr val="tx1"/>
                </a:solidFill>
                <a:effectLst/>
                <a:latin typeface="Comic Sans MS" panose="030F0902030302020204" pitchFamily="66" charset="0"/>
              </a:rPr>
              <a:t>? (</a:t>
            </a:r>
            <a:r>
              <a:rPr lang="en-GB" sz="1800" u="none" kern="100" dirty="0" err="1">
                <a:solidFill>
                  <a:schemeClr val="tx1"/>
                </a:solidFill>
                <a:effectLst/>
                <a:latin typeface="Comic Sans MS" panose="030F0902030302020204" pitchFamily="66" charset="0"/>
              </a:rPr>
              <a:t>Presennol</a:t>
            </a:r>
            <a:r>
              <a:rPr lang="en-GB" sz="1800" u="none" kern="100" dirty="0">
                <a:solidFill>
                  <a:schemeClr val="tx1"/>
                </a:solidFill>
                <a:effectLst/>
                <a:latin typeface="Comic Sans MS" panose="030F0902030302020204" pitchFamily="66" charset="0"/>
              </a:rPr>
              <a:t>)</a:t>
            </a:r>
          </a:p>
          <a:p>
            <a:pPr marL="0" marR="0" lvl="0" indent="0" algn="ctr" defTabSz="914400" rtl="0" eaLnBrk="1" fontAlgn="auto" latinLnBrk="0" hangingPunct="1">
              <a:lnSpc>
                <a:spcPct val="115000"/>
              </a:lnSpc>
              <a:spcBef>
                <a:spcPts val="0"/>
              </a:spcBef>
              <a:spcAft>
                <a:spcPts val="800"/>
              </a:spcAft>
              <a:buClrTx/>
              <a:buSzTx/>
              <a:buFontTx/>
              <a:buNone/>
              <a:tabLst/>
              <a:defRPr/>
            </a:pPr>
            <a:r>
              <a:rPr lang="en-GB" kern="100" dirty="0">
                <a:latin typeface="Comic Sans MS" panose="030F0902030302020204" pitchFamily="66" charset="0"/>
                <a:ea typeface="Aptos" panose="020B0004020202020204" pitchFamily="34" charset="0"/>
                <a:cs typeface="Times New Roman" panose="02020603050405020304" pitchFamily="18" charset="0"/>
              </a:rPr>
              <a:t>Mis Awst </a:t>
            </a:r>
            <a:r>
              <a:rPr lang="en-GB" kern="100" dirty="0" err="1">
                <a:latin typeface="Comic Sans MS" panose="030F0902030302020204" pitchFamily="66" charset="0"/>
                <a:ea typeface="Aptos" panose="020B0004020202020204" pitchFamily="34" charset="0"/>
                <a:cs typeface="Times New Roman" panose="02020603050405020304" pitchFamily="18" charset="0"/>
              </a:rPr>
              <a:t>ydy’r</a:t>
            </a:r>
            <a:r>
              <a:rPr lang="en-GB" kern="100" dirty="0">
                <a:latin typeface="Comic Sans MS" panose="030F0902030302020204" pitchFamily="66" charset="0"/>
                <a:ea typeface="Aptos" panose="020B0004020202020204" pitchFamily="34" charset="0"/>
                <a:cs typeface="Times New Roman" panose="02020603050405020304" pitchFamily="18" charset="0"/>
              </a:rPr>
              <a:t> </a:t>
            </a:r>
            <a:r>
              <a:rPr lang="en-GB" kern="100" dirty="0" err="1">
                <a:latin typeface="Comic Sans MS" panose="030F0902030302020204" pitchFamily="66" charset="0"/>
                <a:ea typeface="Aptos" panose="020B0004020202020204" pitchFamily="34" charset="0"/>
                <a:cs typeface="Times New Roman" panose="02020603050405020304" pitchFamily="18" charset="0"/>
              </a:rPr>
              <a:t>poetha</a:t>
            </a:r>
            <a:r>
              <a:rPr lang="en-GB" kern="100" dirty="0">
                <a:latin typeface="Comic Sans MS" panose="030F0902030302020204" pitchFamily="66" charset="0"/>
                <a:ea typeface="Aptos" panose="020B0004020202020204" pitchFamily="34" charset="0"/>
                <a:cs typeface="Times New Roman" panose="02020603050405020304" pitchFamily="18" charset="0"/>
              </a:rPr>
              <a:t> </a:t>
            </a:r>
            <a:r>
              <a:rPr lang="en-GB" kern="100" dirty="0" err="1">
                <a:latin typeface="Comic Sans MS" panose="030F0902030302020204" pitchFamily="66" charset="0"/>
                <a:ea typeface="Aptos" panose="020B0004020202020204" pitchFamily="34" charset="0"/>
                <a:cs typeface="Times New Roman" panose="02020603050405020304" pitchFamily="18" charset="0"/>
              </a:rPr>
              <a:t>yn</a:t>
            </a:r>
            <a:r>
              <a:rPr lang="en-GB" kern="100" dirty="0">
                <a:latin typeface="Comic Sans MS" panose="030F0902030302020204" pitchFamily="66" charset="0"/>
                <a:ea typeface="Aptos" panose="020B0004020202020204" pitchFamily="34" charset="0"/>
                <a:cs typeface="Times New Roman" panose="02020603050405020304" pitchFamily="18" charset="0"/>
              </a:rPr>
              <a:t> Sir </a:t>
            </a:r>
            <a:r>
              <a:rPr lang="en-GB" kern="100" dirty="0" err="1">
                <a:latin typeface="Comic Sans MS" panose="030F0902030302020204" pitchFamily="66" charset="0"/>
                <a:ea typeface="Aptos" panose="020B0004020202020204" pitchFamily="34" charset="0"/>
                <a:cs typeface="Times New Roman" panose="02020603050405020304" pitchFamily="18" charset="0"/>
              </a:rPr>
              <a:t>Benfro</a:t>
            </a:r>
            <a:r>
              <a:rPr lang="en-GB" kern="100" dirty="0">
                <a:latin typeface="Comic Sans MS" panose="030F0902030302020204" pitchFamily="66" charset="0"/>
                <a:ea typeface="Aptos" panose="020B0004020202020204" pitchFamily="34" charset="0"/>
                <a:cs typeface="Times New Roman" panose="02020603050405020304" pitchFamily="18" charset="0"/>
              </a:rPr>
              <a:t>.</a:t>
            </a:r>
            <a:endParaRPr lang="en-GB" sz="18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p:txBody>
      </p:sp>
      <p:pic>
        <p:nvPicPr>
          <p:cNvPr id="5" name="Picture 4" descr="A chart of multicolored text&#10;&#10;AI-generated content may be incorrect.">
            <a:extLst>
              <a:ext uri="{FF2B5EF4-FFF2-40B4-BE49-F238E27FC236}">
                <a16:creationId xmlns:a16="http://schemas.microsoft.com/office/drawing/2014/main" id="{A8F18F81-8354-498E-D888-E86D44786818}"/>
              </a:ext>
            </a:extLst>
          </p:cNvPr>
          <p:cNvPicPr>
            <a:picLocks noChangeAspect="1"/>
          </p:cNvPicPr>
          <p:nvPr/>
        </p:nvPicPr>
        <p:blipFill>
          <a:blip r:embed="rId4"/>
          <a:srcRect l="5200" t="86423" r="70533"/>
          <a:stretch>
            <a:fillRect/>
          </a:stretch>
        </p:blipFill>
        <p:spPr>
          <a:xfrm>
            <a:off x="86109" y="6080548"/>
            <a:ext cx="1656579" cy="665778"/>
          </a:xfrm>
          <a:prstGeom prst="rect">
            <a:avLst/>
          </a:prstGeom>
        </p:spPr>
      </p:pic>
      <p:pic>
        <p:nvPicPr>
          <p:cNvPr id="9" name="Picture 8" descr="A table with numbers and letters&#10;&#10;AI-generated content may be incorrect.">
            <a:extLst>
              <a:ext uri="{FF2B5EF4-FFF2-40B4-BE49-F238E27FC236}">
                <a16:creationId xmlns:a16="http://schemas.microsoft.com/office/drawing/2014/main" id="{45CD5FCB-3FC4-3676-F9D0-B2B19757CDE4}"/>
              </a:ext>
            </a:extLst>
          </p:cNvPr>
          <p:cNvPicPr>
            <a:picLocks noChangeAspect="1"/>
          </p:cNvPicPr>
          <p:nvPr/>
        </p:nvPicPr>
        <p:blipFill>
          <a:blip r:embed="rId5"/>
          <a:stretch>
            <a:fillRect/>
          </a:stretch>
        </p:blipFill>
        <p:spPr>
          <a:xfrm>
            <a:off x="2779982" y="1076035"/>
            <a:ext cx="5943974" cy="5468456"/>
          </a:xfrm>
          <a:prstGeom prst="rect">
            <a:avLst/>
          </a:prstGeom>
        </p:spPr>
      </p:pic>
    </p:spTree>
    <p:extLst>
      <p:ext uri="{BB962C8B-B14F-4D97-AF65-F5344CB8AC3E}">
        <p14:creationId xmlns:p14="http://schemas.microsoft.com/office/powerpoint/2010/main" val="387544566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4D2E96-4A5A-DD30-1476-06E115E842D7}"/>
            </a:ext>
          </a:extLst>
        </p:cNvPr>
        <p:cNvGrpSpPr/>
        <p:nvPr/>
      </p:nvGrpSpPr>
      <p:grpSpPr>
        <a:xfrm>
          <a:off x="0" y="0"/>
          <a:ext cx="0" cy="0"/>
          <a:chOff x="0" y="0"/>
          <a:chExt cx="0" cy="0"/>
        </a:xfrm>
      </p:grpSpPr>
      <p:grpSp>
        <p:nvGrpSpPr>
          <p:cNvPr id="13" name="Group 13">
            <a:extLst>
              <a:ext uri="{FF2B5EF4-FFF2-40B4-BE49-F238E27FC236}">
                <a16:creationId xmlns:a16="http://schemas.microsoft.com/office/drawing/2014/main" id="{4B9F80C5-01D7-6C42-E070-1C0E96CC898C}"/>
              </a:ext>
            </a:extLst>
          </p:cNvPr>
          <p:cNvGrpSpPr/>
          <p:nvPr/>
        </p:nvGrpSpPr>
        <p:grpSpPr>
          <a:xfrm rot="-5400000">
            <a:off x="1686717" y="1689553"/>
            <a:ext cx="2113338" cy="1038954"/>
            <a:chOff x="0" y="0"/>
            <a:chExt cx="362023" cy="915239"/>
          </a:xfrm>
          <a:solidFill>
            <a:srgbClr val="FFFD78"/>
          </a:solidFill>
        </p:grpSpPr>
        <p:sp>
          <p:nvSpPr>
            <p:cNvPr id="14" name="Freeform 14">
              <a:extLst>
                <a:ext uri="{FF2B5EF4-FFF2-40B4-BE49-F238E27FC236}">
                  <a16:creationId xmlns:a16="http://schemas.microsoft.com/office/drawing/2014/main" id="{95A634D9-E8EE-1A31-3692-B831B165E64C}"/>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5" name="TextBox 15">
              <a:extLst>
                <a:ext uri="{FF2B5EF4-FFF2-40B4-BE49-F238E27FC236}">
                  <a16:creationId xmlns:a16="http://schemas.microsoft.com/office/drawing/2014/main" id="{972E8102-8AAD-EB9B-55DE-5294E74083E1}"/>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16" name="Group 16">
            <a:extLst>
              <a:ext uri="{FF2B5EF4-FFF2-40B4-BE49-F238E27FC236}">
                <a16:creationId xmlns:a16="http://schemas.microsoft.com/office/drawing/2014/main" id="{AC4EC016-1BF8-4BCC-45C3-EA532FE76727}"/>
              </a:ext>
            </a:extLst>
          </p:cNvPr>
          <p:cNvGrpSpPr/>
          <p:nvPr/>
        </p:nvGrpSpPr>
        <p:grpSpPr>
          <a:xfrm rot="-5400000">
            <a:off x="2852656" y="-1885470"/>
            <a:ext cx="542309" cy="5166120"/>
            <a:chOff x="0" y="0"/>
            <a:chExt cx="80156" cy="915239"/>
          </a:xfrm>
        </p:grpSpPr>
        <p:sp>
          <p:nvSpPr>
            <p:cNvPr id="17" name="Freeform 17">
              <a:extLst>
                <a:ext uri="{FF2B5EF4-FFF2-40B4-BE49-F238E27FC236}">
                  <a16:creationId xmlns:a16="http://schemas.microsoft.com/office/drawing/2014/main" id="{61F5CC04-89F5-9B0A-3815-A12F8CAAC7D7}"/>
                </a:ext>
              </a:extLst>
            </p:cNvPr>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a:extLst>
                <a:ext uri="{FF2B5EF4-FFF2-40B4-BE49-F238E27FC236}">
                  <a16:creationId xmlns:a16="http://schemas.microsoft.com/office/drawing/2014/main" id="{6A28AF97-6DAD-2040-DEF5-B6F2039E7FF2}"/>
                </a:ext>
              </a:extLst>
            </p:cNvPr>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a:extLst>
              <a:ext uri="{FF2B5EF4-FFF2-40B4-BE49-F238E27FC236}">
                <a16:creationId xmlns:a16="http://schemas.microsoft.com/office/drawing/2014/main" id="{D1395007-A9AC-04FE-7608-1C9B57549175}"/>
              </a:ext>
            </a:extLst>
          </p:cNvPr>
          <p:cNvSpPr txBox="1"/>
          <p:nvPr/>
        </p:nvSpPr>
        <p:spPr>
          <a:xfrm>
            <a:off x="41452" y="489626"/>
            <a:ext cx="6192169" cy="374783"/>
          </a:xfrm>
          <a:prstGeom prst="rect">
            <a:avLst/>
          </a:prstGeom>
        </p:spPr>
        <p:txBody>
          <a:bodyPr lIns="0" tIns="0" rIns="0" bIns="0" rtlCol="0" anchor="t">
            <a:spAutoFit/>
          </a:bodyPr>
          <a:lstStyle/>
          <a:p>
            <a:pPr algn="ctr">
              <a:lnSpc>
                <a:spcPts val="3112"/>
              </a:lnSpc>
              <a:spcBef>
                <a:spcPct val="0"/>
              </a:spcBef>
            </a:pPr>
            <a:r>
              <a:rPr lang="en-US" sz="2222" dirty="0">
                <a:solidFill>
                  <a:srgbClr val="000000"/>
                </a:solidFill>
                <a:latin typeface="Comic Sans MS" panose="030F0902030302020204" pitchFamily="66" charset="0"/>
                <a:ea typeface="League Spartan"/>
                <a:cs typeface="League Spartan"/>
                <a:sym typeface="League Spartan"/>
              </a:rPr>
              <a:t>Mat Iaith- </a:t>
            </a:r>
            <a:r>
              <a:rPr lang="en-US" sz="2222" dirty="0" err="1">
                <a:solidFill>
                  <a:srgbClr val="000000"/>
                </a:solidFill>
                <a:latin typeface="Comic Sans MS" panose="030F0902030302020204" pitchFamily="66" charset="0"/>
                <a:ea typeface="League Spartan"/>
                <a:cs typeface="League Spartan"/>
                <a:sym typeface="League Spartan"/>
              </a:rPr>
              <a:t>Siarad</a:t>
            </a:r>
            <a:r>
              <a:rPr lang="en-US" sz="2222" dirty="0">
                <a:solidFill>
                  <a:srgbClr val="000000"/>
                </a:solidFill>
                <a:latin typeface="Comic Sans MS" panose="030F0902030302020204" pitchFamily="66" charset="0"/>
                <a:ea typeface="League Spartan"/>
                <a:cs typeface="League Spartan"/>
                <a:sym typeface="League Spartan"/>
              </a:rPr>
              <a:t> am y </a:t>
            </a:r>
            <a:r>
              <a:rPr lang="en-US" sz="2222" dirty="0" err="1">
                <a:solidFill>
                  <a:srgbClr val="000000"/>
                </a:solidFill>
                <a:latin typeface="Comic Sans MS" panose="030F0902030302020204" pitchFamily="66" charset="0"/>
                <a:ea typeface="League Spartan"/>
                <a:cs typeface="League Spartan"/>
                <a:sym typeface="League Spartan"/>
              </a:rPr>
              <a:t>tywydd</a:t>
            </a:r>
            <a:endParaRPr lang="en-US" sz="2222" dirty="0">
              <a:solidFill>
                <a:srgbClr val="000000"/>
              </a:solidFill>
              <a:latin typeface="Comic Sans MS" panose="030F0902030302020204" pitchFamily="66" charset="0"/>
              <a:ea typeface="League Spartan"/>
              <a:cs typeface="League Spartan"/>
              <a:sym typeface="League Spartan"/>
            </a:endParaRPr>
          </a:p>
        </p:txBody>
      </p:sp>
      <p:grpSp>
        <p:nvGrpSpPr>
          <p:cNvPr id="20" name="Group 10">
            <a:extLst>
              <a:ext uri="{FF2B5EF4-FFF2-40B4-BE49-F238E27FC236}">
                <a16:creationId xmlns:a16="http://schemas.microsoft.com/office/drawing/2014/main" id="{4F240368-32A9-075E-A3C1-95BE83D82E0B}"/>
              </a:ext>
            </a:extLst>
          </p:cNvPr>
          <p:cNvGrpSpPr/>
          <p:nvPr/>
        </p:nvGrpSpPr>
        <p:grpSpPr>
          <a:xfrm rot="-5400000">
            <a:off x="3484051" y="1136307"/>
            <a:ext cx="2139276" cy="2171382"/>
            <a:chOff x="0" y="0"/>
            <a:chExt cx="362023" cy="915239"/>
          </a:xfrm>
          <a:solidFill>
            <a:srgbClr val="FFFD78"/>
          </a:solidFill>
        </p:grpSpPr>
        <p:sp>
          <p:nvSpPr>
            <p:cNvPr id="22" name="Freeform 11">
              <a:extLst>
                <a:ext uri="{FF2B5EF4-FFF2-40B4-BE49-F238E27FC236}">
                  <a16:creationId xmlns:a16="http://schemas.microsoft.com/office/drawing/2014/main" id="{07764E9D-634B-98BE-A896-3E27526A3CDD}"/>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24" name="TextBox 12">
              <a:extLst>
                <a:ext uri="{FF2B5EF4-FFF2-40B4-BE49-F238E27FC236}">
                  <a16:creationId xmlns:a16="http://schemas.microsoft.com/office/drawing/2014/main" id="{CA33D32E-E30A-352C-F332-FF00CFFAA5B7}"/>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28" name="TextBox 27">
            <a:extLst>
              <a:ext uri="{FF2B5EF4-FFF2-40B4-BE49-F238E27FC236}">
                <a16:creationId xmlns:a16="http://schemas.microsoft.com/office/drawing/2014/main" id="{CD5E82E8-A175-7891-0506-FC8F9CB6EE35}"/>
              </a:ext>
            </a:extLst>
          </p:cNvPr>
          <p:cNvSpPr txBox="1"/>
          <p:nvPr/>
        </p:nvSpPr>
        <p:spPr>
          <a:xfrm>
            <a:off x="3677089" y="1633121"/>
            <a:ext cx="4572000" cy="389145"/>
          </a:xfrm>
          <a:prstGeom prst="rect">
            <a:avLst/>
          </a:prstGeom>
          <a:noFill/>
        </p:spPr>
        <p:txBody>
          <a:bodyPr wrap="square">
            <a:spAutoFit/>
          </a:bodyPr>
          <a:lstStyle/>
          <a:p>
            <a:pPr algn="l">
              <a:lnSpc>
                <a:spcPct val="115000"/>
              </a:lnSpc>
              <a:spcAft>
                <a:spcPts val="800"/>
              </a:spcAft>
              <a:buNone/>
            </a:pPr>
            <a:r>
              <a:rPr lang="en-GB" sz="1800" b="0" kern="100" dirty="0" err="1">
                <a:solidFill>
                  <a:schemeClr val="tx1"/>
                </a:solidFill>
                <a:effectLst/>
                <a:latin typeface="Comic Sans MS" panose="030F0902030302020204" pitchFamily="66" charset="0"/>
              </a:rPr>
              <a:t>yn</a:t>
            </a:r>
            <a:r>
              <a:rPr lang="en-GB" sz="1800" b="0" kern="100" dirty="0">
                <a:solidFill>
                  <a:schemeClr val="tx1"/>
                </a:solidFill>
                <a:effectLst/>
                <a:latin typeface="Comic Sans MS" panose="030F0902030302020204" pitchFamily="66" charset="0"/>
              </a:rPr>
              <a:t> </a:t>
            </a:r>
            <a:r>
              <a:rPr lang="en-US" kern="100" dirty="0">
                <a:effectLst/>
                <a:latin typeface="Comic Sans MS" panose="030F0902030302020204" pitchFamily="66" charset="0"/>
                <a:sym typeface="Barlow SemiCondensed Semi-Bold"/>
              </a:rPr>
              <a:t>Sir </a:t>
            </a:r>
            <a:r>
              <a:rPr lang="en-US" kern="100" dirty="0" err="1">
                <a:effectLst/>
                <a:latin typeface="Comic Sans MS" panose="030F0902030302020204" pitchFamily="66" charset="0"/>
                <a:sym typeface="Barlow SemiCondensed Semi-Bold"/>
              </a:rPr>
              <a:t>Benfro</a:t>
            </a:r>
            <a:r>
              <a:rPr lang="en-US" kern="100" dirty="0">
                <a:effectLst/>
                <a:latin typeface="Comic Sans MS" panose="030F0902030302020204" pitchFamily="66" charset="0"/>
                <a:sym typeface="Barlow SemiCondensed Semi-Bold"/>
              </a:rPr>
              <a:t>?</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grpSp>
        <p:nvGrpSpPr>
          <p:cNvPr id="29" name="Group 10">
            <a:extLst>
              <a:ext uri="{FF2B5EF4-FFF2-40B4-BE49-F238E27FC236}">
                <a16:creationId xmlns:a16="http://schemas.microsoft.com/office/drawing/2014/main" id="{09AF5655-0E5B-ECEA-CE43-C6058B321CC7}"/>
              </a:ext>
            </a:extLst>
          </p:cNvPr>
          <p:cNvGrpSpPr/>
          <p:nvPr/>
        </p:nvGrpSpPr>
        <p:grpSpPr>
          <a:xfrm rot="-5400000">
            <a:off x="213300" y="1413586"/>
            <a:ext cx="2139276" cy="1564950"/>
            <a:chOff x="0" y="0"/>
            <a:chExt cx="362023" cy="915239"/>
          </a:xfrm>
          <a:solidFill>
            <a:srgbClr val="FFFD78"/>
          </a:solidFill>
        </p:grpSpPr>
        <p:sp>
          <p:nvSpPr>
            <p:cNvPr id="30" name="Freeform 11">
              <a:extLst>
                <a:ext uri="{FF2B5EF4-FFF2-40B4-BE49-F238E27FC236}">
                  <a16:creationId xmlns:a16="http://schemas.microsoft.com/office/drawing/2014/main" id="{914FE22A-5A9D-0C77-AC5C-24BCA9CA830E}"/>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32" name="TextBox 12">
              <a:extLst>
                <a:ext uri="{FF2B5EF4-FFF2-40B4-BE49-F238E27FC236}">
                  <a16:creationId xmlns:a16="http://schemas.microsoft.com/office/drawing/2014/main" id="{93AB54B3-7BF9-37AA-E820-9E9B4653145D}"/>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34" name="TextBox 33">
            <a:extLst>
              <a:ext uri="{FF2B5EF4-FFF2-40B4-BE49-F238E27FC236}">
                <a16:creationId xmlns:a16="http://schemas.microsoft.com/office/drawing/2014/main" id="{A9608F5C-17C9-25EC-850A-3510F6388379}"/>
              </a:ext>
            </a:extLst>
          </p:cNvPr>
          <p:cNvSpPr txBox="1"/>
          <p:nvPr/>
        </p:nvSpPr>
        <p:spPr>
          <a:xfrm>
            <a:off x="468448" y="1783640"/>
            <a:ext cx="4572000" cy="389145"/>
          </a:xfrm>
          <a:prstGeom prst="rect">
            <a:avLst/>
          </a:prstGeom>
          <a:noFill/>
        </p:spPr>
        <p:txBody>
          <a:bodyPr wrap="square">
            <a:spAutoFit/>
          </a:bodyPr>
          <a:lstStyle/>
          <a:p>
            <a:pPr algn="l">
              <a:lnSpc>
                <a:spcPct val="115000"/>
              </a:lnSpc>
              <a:spcAft>
                <a:spcPts val="800"/>
              </a:spcAft>
              <a:buNone/>
            </a:pPr>
            <a:r>
              <a:rPr lang="en-GB" sz="1800" b="0" kern="100" dirty="0">
                <a:solidFill>
                  <a:schemeClr val="tx1"/>
                </a:solidFill>
                <a:effectLst/>
                <a:latin typeface="Comic Sans MS" panose="030F0902030302020204" pitchFamily="66" charset="0"/>
              </a:rPr>
              <a:t>Pa </a:t>
            </a:r>
            <a:r>
              <a:rPr lang="en-GB" sz="1800" b="0" kern="100" dirty="0" err="1">
                <a:solidFill>
                  <a:schemeClr val="tx1"/>
                </a:solidFill>
                <a:effectLst/>
                <a:latin typeface="Comic Sans MS" panose="030F0902030302020204" pitchFamily="66" charset="0"/>
              </a:rPr>
              <a:t>fis</a:t>
            </a:r>
            <a:r>
              <a:rPr lang="en-GB" sz="1800" b="0" kern="100" dirty="0">
                <a:solidFill>
                  <a:schemeClr val="tx1"/>
                </a:solidFill>
                <a:effectLst/>
                <a:latin typeface="Comic Sans MS" panose="030F0902030302020204" pitchFamily="66" charset="0"/>
              </a:rPr>
              <a:t> </a:t>
            </a:r>
            <a:r>
              <a:rPr lang="en-GB" sz="1800" b="0" kern="100" dirty="0" err="1">
                <a:solidFill>
                  <a:schemeClr val="tx1"/>
                </a:solidFill>
                <a:effectLst/>
                <a:latin typeface="Comic Sans MS" panose="030F0902030302020204" pitchFamily="66" charset="0"/>
              </a:rPr>
              <a:t>ydy’r</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sp>
        <p:nvSpPr>
          <p:cNvPr id="36" name="TextBox 35">
            <a:extLst>
              <a:ext uri="{FF2B5EF4-FFF2-40B4-BE49-F238E27FC236}">
                <a16:creationId xmlns:a16="http://schemas.microsoft.com/office/drawing/2014/main" id="{3B2C1853-6EA1-65FB-F22C-673D63D197F9}"/>
              </a:ext>
            </a:extLst>
          </p:cNvPr>
          <p:cNvSpPr txBox="1"/>
          <p:nvPr/>
        </p:nvSpPr>
        <p:spPr>
          <a:xfrm>
            <a:off x="2223907" y="1269220"/>
            <a:ext cx="1186433" cy="1077218"/>
          </a:xfrm>
          <a:prstGeom prst="rect">
            <a:avLst/>
          </a:prstGeom>
          <a:noFill/>
        </p:spPr>
        <p:txBody>
          <a:bodyPr wrap="square">
            <a:spAutoFit/>
          </a:bodyPr>
          <a:lstStyle/>
          <a:p>
            <a:r>
              <a:rPr lang="en-US" sz="1600" dirty="0" err="1">
                <a:latin typeface="Comic Sans MS" panose="030F0902030302020204" pitchFamily="66" charset="0"/>
                <a:ea typeface="Bryndan Write"/>
                <a:cs typeface="Bryndan Write"/>
                <a:sym typeface="Bryndan Write"/>
              </a:rPr>
              <a:t>poetha</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sycha</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gwlypa</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oera</a:t>
            </a:r>
            <a:endParaRPr lang="en-US" sz="1600" dirty="0">
              <a:latin typeface="Comic Sans MS" panose="030F0902030302020204" pitchFamily="66" charset="0"/>
              <a:ea typeface="Bryndan Write"/>
              <a:cs typeface="Bryndan Write"/>
              <a:sym typeface="Bryndan Write"/>
            </a:endParaRPr>
          </a:p>
        </p:txBody>
      </p:sp>
      <p:grpSp>
        <p:nvGrpSpPr>
          <p:cNvPr id="33" name="Group 13">
            <a:extLst>
              <a:ext uri="{FF2B5EF4-FFF2-40B4-BE49-F238E27FC236}">
                <a16:creationId xmlns:a16="http://schemas.microsoft.com/office/drawing/2014/main" id="{49DAE5E5-2272-F796-3DAD-6B244FA597D6}"/>
              </a:ext>
            </a:extLst>
          </p:cNvPr>
          <p:cNvGrpSpPr/>
          <p:nvPr/>
        </p:nvGrpSpPr>
        <p:grpSpPr>
          <a:xfrm rot="-5400000">
            <a:off x="3219087" y="4590153"/>
            <a:ext cx="3248724" cy="1038954"/>
            <a:chOff x="0" y="0"/>
            <a:chExt cx="362023" cy="915239"/>
          </a:xfrm>
          <a:solidFill>
            <a:srgbClr val="FFFD78"/>
          </a:solidFill>
        </p:grpSpPr>
        <p:sp>
          <p:nvSpPr>
            <p:cNvPr id="35" name="Freeform 14">
              <a:extLst>
                <a:ext uri="{FF2B5EF4-FFF2-40B4-BE49-F238E27FC236}">
                  <a16:creationId xmlns:a16="http://schemas.microsoft.com/office/drawing/2014/main" id="{0E2874BD-6854-1F3F-736B-9855A3F675BB}"/>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37" name="TextBox 15">
              <a:extLst>
                <a:ext uri="{FF2B5EF4-FFF2-40B4-BE49-F238E27FC236}">
                  <a16:creationId xmlns:a16="http://schemas.microsoft.com/office/drawing/2014/main" id="{8BAF62EE-0DC8-344E-DA75-4112DC39EAC3}"/>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38" name="Group 10">
            <a:extLst>
              <a:ext uri="{FF2B5EF4-FFF2-40B4-BE49-F238E27FC236}">
                <a16:creationId xmlns:a16="http://schemas.microsoft.com/office/drawing/2014/main" id="{841AF210-3CE1-8FBE-AF89-6296C4CC691F}"/>
              </a:ext>
            </a:extLst>
          </p:cNvPr>
          <p:cNvGrpSpPr/>
          <p:nvPr/>
        </p:nvGrpSpPr>
        <p:grpSpPr>
          <a:xfrm rot="-5400000">
            <a:off x="4842689" y="4210634"/>
            <a:ext cx="3266851" cy="1816111"/>
            <a:chOff x="0" y="0"/>
            <a:chExt cx="362023" cy="915239"/>
          </a:xfrm>
          <a:solidFill>
            <a:srgbClr val="FFFD78"/>
          </a:solidFill>
        </p:grpSpPr>
        <p:sp>
          <p:nvSpPr>
            <p:cNvPr id="43" name="Freeform 11">
              <a:extLst>
                <a:ext uri="{FF2B5EF4-FFF2-40B4-BE49-F238E27FC236}">
                  <a16:creationId xmlns:a16="http://schemas.microsoft.com/office/drawing/2014/main" id="{D29D5E22-E7F6-DBF9-2131-70837E26DC66}"/>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45" name="TextBox 12">
              <a:extLst>
                <a:ext uri="{FF2B5EF4-FFF2-40B4-BE49-F238E27FC236}">
                  <a16:creationId xmlns:a16="http://schemas.microsoft.com/office/drawing/2014/main" id="{C11BA79B-B061-8416-30DB-6853C2EB7A06}"/>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539">
                <a:latin typeface="Comic Sans MS" panose="030F0902030302020204" pitchFamily="66" charset="0"/>
              </a:endParaRPr>
            </a:p>
          </p:txBody>
        </p:sp>
      </p:grpSp>
      <p:grpSp>
        <p:nvGrpSpPr>
          <p:cNvPr id="51" name="Group 10">
            <a:extLst>
              <a:ext uri="{FF2B5EF4-FFF2-40B4-BE49-F238E27FC236}">
                <a16:creationId xmlns:a16="http://schemas.microsoft.com/office/drawing/2014/main" id="{E93D43DF-25BF-5FEB-2BDB-35DCDC2CC5F3}"/>
              </a:ext>
            </a:extLst>
          </p:cNvPr>
          <p:cNvGrpSpPr/>
          <p:nvPr/>
        </p:nvGrpSpPr>
        <p:grpSpPr>
          <a:xfrm rot="-5400000">
            <a:off x="-764011" y="4674191"/>
            <a:ext cx="3291839" cy="827765"/>
            <a:chOff x="0" y="0"/>
            <a:chExt cx="362023" cy="915239"/>
          </a:xfrm>
          <a:solidFill>
            <a:srgbClr val="FFFD78"/>
          </a:solidFill>
        </p:grpSpPr>
        <p:sp>
          <p:nvSpPr>
            <p:cNvPr id="52" name="Freeform 11">
              <a:extLst>
                <a:ext uri="{FF2B5EF4-FFF2-40B4-BE49-F238E27FC236}">
                  <a16:creationId xmlns:a16="http://schemas.microsoft.com/office/drawing/2014/main" id="{22916893-15F0-6352-1DDC-9B2F572898F9}"/>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53" name="TextBox 12">
              <a:extLst>
                <a:ext uri="{FF2B5EF4-FFF2-40B4-BE49-F238E27FC236}">
                  <a16:creationId xmlns:a16="http://schemas.microsoft.com/office/drawing/2014/main" id="{1C921600-C9AA-C7C1-867F-C3B35B0B8DF9}"/>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54" name="TextBox 53">
            <a:extLst>
              <a:ext uri="{FF2B5EF4-FFF2-40B4-BE49-F238E27FC236}">
                <a16:creationId xmlns:a16="http://schemas.microsoft.com/office/drawing/2014/main" id="{2583F80E-292A-359D-0C3E-505E224022DA}"/>
              </a:ext>
            </a:extLst>
          </p:cNvPr>
          <p:cNvSpPr txBox="1"/>
          <p:nvPr/>
        </p:nvSpPr>
        <p:spPr>
          <a:xfrm>
            <a:off x="531123" y="4865131"/>
            <a:ext cx="4572000" cy="389145"/>
          </a:xfrm>
          <a:prstGeom prst="rect">
            <a:avLst/>
          </a:prstGeom>
          <a:noFill/>
        </p:spPr>
        <p:txBody>
          <a:bodyPr wrap="square">
            <a:spAutoFit/>
          </a:bodyPr>
          <a:lstStyle/>
          <a:p>
            <a:pPr algn="l">
              <a:lnSpc>
                <a:spcPct val="115000"/>
              </a:lnSpc>
              <a:spcAft>
                <a:spcPts val="800"/>
              </a:spcAft>
              <a:buNone/>
            </a:pPr>
            <a:r>
              <a:rPr lang="en-GB" sz="1800" b="0" kern="100" dirty="0">
                <a:solidFill>
                  <a:schemeClr val="tx1"/>
                </a:solidFill>
                <a:effectLst/>
                <a:latin typeface="Comic Sans MS" panose="030F0902030302020204" pitchFamily="66" charset="0"/>
              </a:rPr>
              <a:t>Mis</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sp>
        <p:nvSpPr>
          <p:cNvPr id="55" name="TextBox 54">
            <a:extLst>
              <a:ext uri="{FF2B5EF4-FFF2-40B4-BE49-F238E27FC236}">
                <a16:creationId xmlns:a16="http://schemas.microsoft.com/office/drawing/2014/main" id="{C38FFDC9-E2EB-4C7F-EFDA-5A05B041758D}"/>
              </a:ext>
            </a:extLst>
          </p:cNvPr>
          <p:cNvSpPr txBox="1"/>
          <p:nvPr/>
        </p:nvSpPr>
        <p:spPr>
          <a:xfrm>
            <a:off x="4356408" y="4379117"/>
            <a:ext cx="1186433" cy="1077218"/>
          </a:xfrm>
          <a:prstGeom prst="rect">
            <a:avLst/>
          </a:prstGeom>
          <a:noFill/>
        </p:spPr>
        <p:txBody>
          <a:bodyPr wrap="square">
            <a:spAutoFit/>
          </a:bodyPr>
          <a:lstStyle/>
          <a:p>
            <a:r>
              <a:rPr lang="en-US" sz="1600" dirty="0" err="1">
                <a:latin typeface="Comic Sans MS" panose="030F0902030302020204" pitchFamily="66" charset="0"/>
                <a:ea typeface="Bryndan Write"/>
                <a:cs typeface="Bryndan Write"/>
                <a:sym typeface="Bryndan Write"/>
              </a:rPr>
              <a:t>poetha</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sycha</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gwlypa</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oera</a:t>
            </a:r>
            <a:endParaRPr lang="en-US" sz="1600" dirty="0">
              <a:latin typeface="Comic Sans MS" panose="030F0902030302020204" pitchFamily="66" charset="0"/>
              <a:ea typeface="Bryndan Write"/>
              <a:cs typeface="Bryndan Write"/>
              <a:sym typeface="Bryndan Write"/>
            </a:endParaRPr>
          </a:p>
        </p:txBody>
      </p:sp>
      <p:sp>
        <p:nvSpPr>
          <p:cNvPr id="56" name="TextBox 55">
            <a:extLst>
              <a:ext uri="{FF2B5EF4-FFF2-40B4-BE49-F238E27FC236}">
                <a16:creationId xmlns:a16="http://schemas.microsoft.com/office/drawing/2014/main" id="{6FA8A591-0A50-448B-F4B3-BD7FFB8A795C}"/>
              </a:ext>
            </a:extLst>
          </p:cNvPr>
          <p:cNvSpPr txBox="1"/>
          <p:nvPr/>
        </p:nvSpPr>
        <p:spPr>
          <a:xfrm>
            <a:off x="5646607" y="4576835"/>
            <a:ext cx="4572000" cy="389145"/>
          </a:xfrm>
          <a:prstGeom prst="rect">
            <a:avLst/>
          </a:prstGeom>
          <a:noFill/>
        </p:spPr>
        <p:txBody>
          <a:bodyPr wrap="square">
            <a:spAutoFit/>
          </a:bodyPr>
          <a:lstStyle/>
          <a:p>
            <a:pPr algn="l">
              <a:lnSpc>
                <a:spcPct val="115000"/>
              </a:lnSpc>
              <a:spcAft>
                <a:spcPts val="800"/>
              </a:spcAft>
              <a:buNone/>
            </a:pPr>
            <a:r>
              <a:rPr lang="en-GB" sz="1800" b="0" kern="100" dirty="0" err="1">
                <a:solidFill>
                  <a:schemeClr val="tx1"/>
                </a:solidFill>
                <a:effectLst/>
                <a:latin typeface="Comic Sans MS" panose="030F0902030302020204" pitchFamily="66" charset="0"/>
              </a:rPr>
              <a:t>yn</a:t>
            </a:r>
            <a:r>
              <a:rPr lang="en-GB" sz="1800" b="0" kern="100" dirty="0">
                <a:solidFill>
                  <a:schemeClr val="tx1"/>
                </a:solidFill>
                <a:effectLst/>
                <a:latin typeface="Comic Sans MS" panose="030F0902030302020204" pitchFamily="66" charset="0"/>
              </a:rPr>
              <a:t> </a:t>
            </a:r>
            <a:r>
              <a:rPr lang="en-US" kern="100" dirty="0">
                <a:effectLst/>
                <a:latin typeface="Comic Sans MS" panose="030F0902030302020204" pitchFamily="66" charset="0"/>
                <a:sym typeface="Barlow SemiCondensed Semi-Bold"/>
              </a:rPr>
              <a:t>Sir </a:t>
            </a:r>
            <a:r>
              <a:rPr lang="en-US" kern="100" dirty="0" err="1">
                <a:effectLst/>
                <a:latin typeface="Comic Sans MS" panose="030F0902030302020204" pitchFamily="66" charset="0"/>
                <a:sym typeface="Barlow SemiCondensed Semi-Bold"/>
              </a:rPr>
              <a:t>Benfro</a:t>
            </a:r>
            <a:endParaRPr lang="en-GB" sz="1800" b="0" kern="100" dirty="0">
              <a:solidFill>
                <a:schemeClr val="tx1"/>
              </a:solidFill>
              <a:effectLst/>
              <a:latin typeface="Comic Sans MS" panose="030F0902030302020204" pitchFamily="66" charset="0"/>
              <a:cs typeface="Times New Roman" panose="02020603050405020304" pitchFamily="18" charset="0"/>
            </a:endParaRPr>
          </a:p>
        </p:txBody>
      </p:sp>
      <p:grpSp>
        <p:nvGrpSpPr>
          <p:cNvPr id="57" name="Group 13">
            <a:extLst>
              <a:ext uri="{FF2B5EF4-FFF2-40B4-BE49-F238E27FC236}">
                <a16:creationId xmlns:a16="http://schemas.microsoft.com/office/drawing/2014/main" id="{DA0F7DDB-2F5F-2370-387E-DF1A3299B458}"/>
              </a:ext>
            </a:extLst>
          </p:cNvPr>
          <p:cNvGrpSpPr/>
          <p:nvPr/>
        </p:nvGrpSpPr>
        <p:grpSpPr>
          <a:xfrm rot="-5400000">
            <a:off x="1931379" y="4581089"/>
            <a:ext cx="3266851" cy="1038954"/>
            <a:chOff x="0" y="0"/>
            <a:chExt cx="362023" cy="915239"/>
          </a:xfrm>
          <a:solidFill>
            <a:srgbClr val="FFFD78"/>
          </a:solidFill>
        </p:grpSpPr>
        <p:sp>
          <p:nvSpPr>
            <p:cNvPr id="58" name="Freeform 14">
              <a:extLst>
                <a:ext uri="{FF2B5EF4-FFF2-40B4-BE49-F238E27FC236}">
                  <a16:creationId xmlns:a16="http://schemas.microsoft.com/office/drawing/2014/main" id="{00165141-9B15-F3AC-CCA8-29A754CEBC6E}"/>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59" name="TextBox 15">
              <a:extLst>
                <a:ext uri="{FF2B5EF4-FFF2-40B4-BE49-F238E27FC236}">
                  <a16:creationId xmlns:a16="http://schemas.microsoft.com/office/drawing/2014/main" id="{C3F21E56-2B94-A887-1C53-792971DA1DD8}"/>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60" name="TextBox 59">
            <a:extLst>
              <a:ext uri="{FF2B5EF4-FFF2-40B4-BE49-F238E27FC236}">
                <a16:creationId xmlns:a16="http://schemas.microsoft.com/office/drawing/2014/main" id="{D712E455-1E15-8D59-28A3-D4877A582F3A}"/>
              </a:ext>
            </a:extLst>
          </p:cNvPr>
          <p:cNvSpPr txBox="1"/>
          <p:nvPr/>
        </p:nvSpPr>
        <p:spPr>
          <a:xfrm>
            <a:off x="3137537" y="4911372"/>
            <a:ext cx="1186433" cy="338554"/>
          </a:xfrm>
          <a:prstGeom prst="rect">
            <a:avLst/>
          </a:prstGeom>
          <a:noFill/>
        </p:spPr>
        <p:txBody>
          <a:bodyPr wrap="square">
            <a:spAutoFit/>
          </a:bodyPr>
          <a:lstStyle/>
          <a:p>
            <a:r>
              <a:rPr lang="en-US" sz="1600" dirty="0" err="1">
                <a:latin typeface="Comic Sans MS" panose="030F0902030302020204" pitchFamily="66" charset="0"/>
                <a:ea typeface="Bryndan Write"/>
                <a:cs typeface="Bryndan Write"/>
                <a:sym typeface="Bryndan Write"/>
              </a:rPr>
              <a:t>ydy’r</a:t>
            </a:r>
            <a:endParaRPr lang="en-US" sz="1600" dirty="0">
              <a:latin typeface="Comic Sans MS" panose="030F0902030302020204" pitchFamily="66" charset="0"/>
              <a:ea typeface="Bryndan Write"/>
              <a:cs typeface="Bryndan Write"/>
              <a:sym typeface="Bryndan Write"/>
            </a:endParaRPr>
          </a:p>
        </p:txBody>
      </p:sp>
      <p:grpSp>
        <p:nvGrpSpPr>
          <p:cNvPr id="61" name="Group 13">
            <a:extLst>
              <a:ext uri="{FF2B5EF4-FFF2-40B4-BE49-F238E27FC236}">
                <a16:creationId xmlns:a16="http://schemas.microsoft.com/office/drawing/2014/main" id="{3F105B1C-6A2C-8253-E802-B4977C3BE28A}"/>
              </a:ext>
            </a:extLst>
          </p:cNvPr>
          <p:cNvGrpSpPr/>
          <p:nvPr/>
        </p:nvGrpSpPr>
        <p:grpSpPr>
          <a:xfrm rot="-5400000">
            <a:off x="567053" y="4378143"/>
            <a:ext cx="3291838" cy="1419860"/>
            <a:chOff x="0" y="0"/>
            <a:chExt cx="362023" cy="915239"/>
          </a:xfrm>
          <a:solidFill>
            <a:srgbClr val="FFFD78"/>
          </a:solidFill>
        </p:grpSpPr>
        <p:sp>
          <p:nvSpPr>
            <p:cNvPr id="62" name="Freeform 14">
              <a:extLst>
                <a:ext uri="{FF2B5EF4-FFF2-40B4-BE49-F238E27FC236}">
                  <a16:creationId xmlns:a16="http://schemas.microsoft.com/office/drawing/2014/main" id="{CBB53179-C0AF-A255-8B43-F6074840B971}"/>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63" name="TextBox 15">
              <a:extLst>
                <a:ext uri="{FF2B5EF4-FFF2-40B4-BE49-F238E27FC236}">
                  <a16:creationId xmlns:a16="http://schemas.microsoft.com/office/drawing/2014/main" id="{CFCF68E9-39D7-4AE2-BEC3-EA5D296AD8AE}"/>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64" name="TextBox 63">
            <a:extLst>
              <a:ext uri="{FF2B5EF4-FFF2-40B4-BE49-F238E27FC236}">
                <a16:creationId xmlns:a16="http://schemas.microsoft.com/office/drawing/2014/main" id="{694DA3C3-CF54-AB55-ACCE-B7A0C4021257}"/>
              </a:ext>
            </a:extLst>
          </p:cNvPr>
          <p:cNvSpPr txBox="1"/>
          <p:nvPr/>
        </p:nvSpPr>
        <p:spPr>
          <a:xfrm>
            <a:off x="1503040" y="3559013"/>
            <a:ext cx="1419862" cy="3046988"/>
          </a:xfrm>
          <a:prstGeom prst="rect">
            <a:avLst/>
          </a:prstGeom>
          <a:noFill/>
        </p:spPr>
        <p:txBody>
          <a:bodyPr wrap="square">
            <a:spAutoFit/>
          </a:bodyPr>
          <a:lstStyle/>
          <a:p>
            <a:r>
              <a:rPr lang="en-US" sz="1600" dirty="0" err="1">
                <a:latin typeface="Comic Sans MS" panose="030F0902030302020204" pitchFamily="66" charset="0"/>
                <a:ea typeface="Bryndan Write"/>
                <a:cs typeface="Bryndan Write"/>
                <a:sym typeface="Bryndan Write"/>
              </a:rPr>
              <a:t>Ionawr</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Chwefror</a:t>
            </a:r>
            <a:endParaRPr lang="en-US" sz="1600" dirty="0">
              <a:latin typeface="Comic Sans MS" panose="030F0902030302020204" pitchFamily="66" charset="0"/>
              <a:ea typeface="Bryndan Write"/>
              <a:cs typeface="Bryndan Write"/>
              <a:sym typeface="Bryndan Write"/>
            </a:endParaRPr>
          </a:p>
          <a:p>
            <a:r>
              <a:rPr lang="en-US" sz="1600" dirty="0">
                <a:latin typeface="Comic Sans MS" panose="030F0902030302020204" pitchFamily="66" charset="0"/>
                <a:ea typeface="Bryndan Write"/>
                <a:cs typeface="Bryndan Write"/>
                <a:sym typeface="Bryndan Write"/>
              </a:rPr>
              <a:t>Mawrth</a:t>
            </a:r>
          </a:p>
          <a:p>
            <a:r>
              <a:rPr lang="en-US" sz="1600" dirty="0">
                <a:latin typeface="Comic Sans MS" panose="030F0902030302020204" pitchFamily="66" charset="0"/>
                <a:ea typeface="Bryndan Write"/>
                <a:cs typeface="Bryndan Write"/>
                <a:sym typeface="Bryndan Write"/>
              </a:rPr>
              <a:t>Ebrill</a:t>
            </a:r>
          </a:p>
          <a:p>
            <a:r>
              <a:rPr lang="en-US" sz="1600" dirty="0">
                <a:latin typeface="Comic Sans MS" panose="030F0902030302020204" pitchFamily="66" charset="0"/>
                <a:ea typeface="Bryndan Write"/>
                <a:cs typeface="Bryndan Write"/>
                <a:sym typeface="Bryndan Write"/>
              </a:rPr>
              <a:t>Mai</a:t>
            </a:r>
          </a:p>
          <a:p>
            <a:r>
              <a:rPr lang="en-US" sz="1600" dirty="0" err="1">
                <a:latin typeface="Comic Sans MS" panose="030F0902030302020204" pitchFamily="66" charset="0"/>
                <a:ea typeface="Bryndan Write"/>
                <a:cs typeface="Bryndan Write"/>
                <a:sym typeface="Bryndan Write"/>
              </a:rPr>
              <a:t>Mehefin</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Gorffennaf</a:t>
            </a:r>
            <a:endParaRPr lang="en-US" sz="1600" dirty="0">
              <a:latin typeface="Comic Sans MS" panose="030F0902030302020204" pitchFamily="66" charset="0"/>
              <a:ea typeface="Bryndan Write"/>
              <a:cs typeface="Bryndan Write"/>
              <a:sym typeface="Bryndan Write"/>
            </a:endParaRPr>
          </a:p>
          <a:p>
            <a:r>
              <a:rPr lang="en-US" sz="1600" dirty="0">
                <a:latin typeface="Comic Sans MS" panose="030F0902030302020204" pitchFamily="66" charset="0"/>
                <a:ea typeface="Bryndan Write"/>
                <a:cs typeface="Bryndan Write"/>
                <a:sym typeface="Bryndan Write"/>
              </a:rPr>
              <a:t>Awst</a:t>
            </a:r>
          </a:p>
          <a:p>
            <a:r>
              <a:rPr lang="en-US" sz="1600" dirty="0">
                <a:latin typeface="Comic Sans MS" panose="030F0902030302020204" pitchFamily="66" charset="0"/>
                <a:ea typeface="Bryndan Write"/>
                <a:cs typeface="Bryndan Write"/>
                <a:sym typeface="Bryndan Write"/>
              </a:rPr>
              <a:t>Medi</a:t>
            </a:r>
          </a:p>
          <a:p>
            <a:r>
              <a:rPr lang="en-US" sz="1600" dirty="0">
                <a:latin typeface="Comic Sans MS" panose="030F0902030302020204" pitchFamily="66" charset="0"/>
                <a:ea typeface="Bryndan Write"/>
                <a:cs typeface="Bryndan Write"/>
                <a:sym typeface="Bryndan Write"/>
              </a:rPr>
              <a:t>Hydref</a:t>
            </a:r>
          </a:p>
          <a:p>
            <a:r>
              <a:rPr lang="en-US" sz="1600" dirty="0" err="1">
                <a:latin typeface="Comic Sans MS" panose="030F0902030302020204" pitchFamily="66" charset="0"/>
                <a:ea typeface="Bryndan Write"/>
                <a:cs typeface="Bryndan Write"/>
                <a:sym typeface="Bryndan Write"/>
              </a:rPr>
              <a:t>Tachwedd</a:t>
            </a:r>
            <a:endParaRPr lang="en-US" sz="1600" dirty="0">
              <a:latin typeface="Comic Sans MS" panose="030F0902030302020204" pitchFamily="66" charset="0"/>
              <a:ea typeface="Bryndan Write"/>
              <a:cs typeface="Bryndan Write"/>
              <a:sym typeface="Bryndan Write"/>
            </a:endParaRPr>
          </a:p>
          <a:p>
            <a:r>
              <a:rPr lang="en-US" sz="1600" dirty="0" err="1">
                <a:latin typeface="Comic Sans MS" panose="030F0902030302020204" pitchFamily="66" charset="0"/>
                <a:ea typeface="Bryndan Write"/>
                <a:cs typeface="Bryndan Write"/>
                <a:sym typeface="Bryndan Write"/>
              </a:rPr>
              <a:t>Rhagfur</a:t>
            </a:r>
            <a:endParaRPr lang="en-US" sz="1600" dirty="0">
              <a:latin typeface="Comic Sans MS" panose="030F0902030302020204" pitchFamily="66" charset="0"/>
              <a:ea typeface="Bryndan Write"/>
              <a:cs typeface="Bryndan Write"/>
              <a:sym typeface="Bryndan Write"/>
            </a:endParaRPr>
          </a:p>
        </p:txBody>
      </p:sp>
      <p:pic>
        <p:nvPicPr>
          <p:cNvPr id="66" name="Picture 65" descr="A collection of different thermometers&#10;&#10;AI-generated content may be incorrect.">
            <a:extLst>
              <a:ext uri="{FF2B5EF4-FFF2-40B4-BE49-F238E27FC236}">
                <a16:creationId xmlns:a16="http://schemas.microsoft.com/office/drawing/2014/main" id="{4C4287FB-9E55-D2B4-2F80-4A8DC11628AF}"/>
              </a:ext>
            </a:extLst>
          </p:cNvPr>
          <p:cNvPicPr>
            <a:picLocks noChangeAspect="1"/>
          </p:cNvPicPr>
          <p:nvPr/>
        </p:nvPicPr>
        <p:blipFill>
          <a:blip r:embed="rId2"/>
          <a:stretch>
            <a:fillRect/>
          </a:stretch>
        </p:blipFill>
        <p:spPr>
          <a:xfrm>
            <a:off x="5774664" y="489626"/>
            <a:ext cx="3369336" cy="2813842"/>
          </a:xfrm>
          <a:prstGeom prst="rect">
            <a:avLst/>
          </a:prstGeom>
        </p:spPr>
      </p:pic>
      <p:pic>
        <p:nvPicPr>
          <p:cNvPr id="67" name="Picture 66" descr="A chart of multicolored text&#10;&#10;AI-generated content may be incorrect.">
            <a:extLst>
              <a:ext uri="{FF2B5EF4-FFF2-40B4-BE49-F238E27FC236}">
                <a16:creationId xmlns:a16="http://schemas.microsoft.com/office/drawing/2014/main" id="{A082D9AC-B21C-CF58-D388-E996A5DFC59E}"/>
              </a:ext>
            </a:extLst>
          </p:cNvPr>
          <p:cNvPicPr>
            <a:picLocks noChangeAspect="1"/>
          </p:cNvPicPr>
          <p:nvPr/>
        </p:nvPicPr>
        <p:blipFill>
          <a:blip r:embed="rId3"/>
          <a:srcRect l="5200" t="86423" r="70533"/>
          <a:stretch>
            <a:fillRect/>
          </a:stretch>
        </p:blipFill>
        <p:spPr>
          <a:xfrm>
            <a:off x="7487421" y="6086337"/>
            <a:ext cx="1656579" cy="665778"/>
          </a:xfrm>
          <a:prstGeom prst="rect">
            <a:avLst/>
          </a:prstGeom>
        </p:spPr>
      </p:pic>
      <p:sp>
        <p:nvSpPr>
          <p:cNvPr id="68" name="TextBox 67">
            <a:extLst>
              <a:ext uri="{FF2B5EF4-FFF2-40B4-BE49-F238E27FC236}">
                <a16:creationId xmlns:a16="http://schemas.microsoft.com/office/drawing/2014/main" id="{6E7E48DF-963C-FBA3-6507-AF55431D1E44}"/>
              </a:ext>
            </a:extLst>
          </p:cNvPr>
          <p:cNvSpPr txBox="1"/>
          <p:nvPr/>
        </p:nvSpPr>
        <p:spPr>
          <a:xfrm rot="16200000">
            <a:off x="-417675" y="3244334"/>
            <a:ext cx="1216424" cy="369332"/>
          </a:xfrm>
          <a:prstGeom prst="rect">
            <a:avLst/>
          </a:prstGeom>
          <a:noFill/>
        </p:spPr>
        <p:txBody>
          <a:bodyPr wrap="square">
            <a:spAutoFit/>
          </a:bodyPr>
          <a:lstStyle/>
          <a:p>
            <a:r>
              <a:rPr lang="en-GB" sz="1800" u="none" kern="100" dirty="0" err="1">
                <a:solidFill>
                  <a:schemeClr val="tx1"/>
                </a:solidFill>
                <a:effectLst/>
                <a:latin typeface="Comic Sans MS" panose="030F0902030302020204" pitchFamily="66" charset="0"/>
              </a:rPr>
              <a:t>Presennol</a:t>
            </a:r>
            <a:endParaRPr lang="en-US" dirty="0"/>
          </a:p>
        </p:txBody>
      </p:sp>
    </p:spTree>
    <p:extLst>
      <p:ext uri="{BB962C8B-B14F-4D97-AF65-F5344CB8AC3E}">
        <p14:creationId xmlns:p14="http://schemas.microsoft.com/office/powerpoint/2010/main" val="132068595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D68F7-7461-C3C0-8F78-E324D7A6E229}"/>
            </a:ext>
          </a:extLst>
        </p:cNvPr>
        <p:cNvGrpSpPr/>
        <p:nvPr/>
      </p:nvGrpSpPr>
      <p:grpSpPr>
        <a:xfrm>
          <a:off x="0" y="0"/>
          <a:ext cx="0" cy="0"/>
          <a:chOff x="0" y="0"/>
          <a:chExt cx="0" cy="0"/>
        </a:xfrm>
      </p:grpSpPr>
      <p:sp>
        <p:nvSpPr>
          <p:cNvPr id="3" name="Freeform 2">
            <a:extLst>
              <a:ext uri="{FF2B5EF4-FFF2-40B4-BE49-F238E27FC236}">
                <a16:creationId xmlns:a16="http://schemas.microsoft.com/office/drawing/2014/main" id="{E1B1F791-ED74-DDE0-3056-BD56C3CE6731}"/>
              </a:ext>
            </a:extLst>
          </p:cNvPr>
          <p:cNvSpPr/>
          <p:nvPr/>
        </p:nvSpPr>
        <p:spPr>
          <a:xfrm>
            <a:off x="224453" y="0"/>
            <a:ext cx="2095837" cy="2137410"/>
          </a:xfrm>
          <a:custGeom>
            <a:avLst/>
            <a:gdLst/>
            <a:ahLst/>
            <a:cxnLst/>
            <a:rect l="l" t="t" r="r" b="b"/>
            <a:pathLst>
              <a:path w="4402523" h="2823118">
                <a:moveTo>
                  <a:pt x="0" y="0"/>
                </a:moveTo>
                <a:lnTo>
                  <a:pt x="4402522" y="0"/>
                </a:lnTo>
                <a:lnTo>
                  <a:pt x="4402522" y="2823118"/>
                </a:lnTo>
                <a:lnTo>
                  <a:pt x="0" y="282311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a:p>
        </p:txBody>
      </p:sp>
      <p:sp>
        <p:nvSpPr>
          <p:cNvPr id="6" name="TextBox 5">
            <a:extLst>
              <a:ext uri="{FF2B5EF4-FFF2-40B4-BE49-F238E27FC236}">
                <a16:creationId xmlns:a16="http://schemas.microsoft.com/office/drawing/2014/main" id="{DDADC202-C1A9-EAC9-4E39-16A7BE654100}"/>
              </a:ext>
            </a:extLst>
          </p:cNvPr>
          <p:cNvSpPr txBox="1"/>
          <p:nvPr/>
        </p:nvSpPr>
        <p:spPr>
          <a:xfrm>
            <a:off x="2562729" y="0"/>
            <a:ext cx="5847346" cy="810286"/>
          </a:xfrm>
          <a:prstGeom prst="rect">
            <a:avLst/>
          </a:prstGeom>
          <a:noFill/>
        </p:spPr>
        <p:txBody>
          <a:bodyPr wrap="square">
            <a:spAutoFit/>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800" u="none" kern="100" dirty="0">
                <a:solidFill>
                  <a:schemeClr val="tx1"/>
                </a:solidFill>
                <a:effectLst/>
                <a:latin typeface="Comic Sans MS" panose="030F0902030302020204" pitchFamily="66" charset="0"/>
              </a:rPr>
              <a:t>Pa </a:t>
            </a:r>
            <a:r>
              <a:rPr lang="en-GB" sz="1800" u="none" kern="100" dirty="0" err="1">
                <a:solidFill>
                  <a:schemeClr val="tx1"/>
                </a:solidFill>
                <a:effectLst/>
                <a:latin typeface="Comic Sans MS" panose="030F0902030302020204" pitchFamily="66" charset="0"/>
              </a:rPr>
              <a:t>fis</a:t>
            </a:r>
            <a:r>
              <a:rPr lang="en-GB" sz="1800" u="none" kern="100" dirty="0">
                <a:solidFill>
                  <a:schemeClr val="tx1"/>
                </a:solidFill>
                <a:effectLst/>
                <a:latin typeface="Comic Sans MS" panose="030F0902030302020204" pitchFamily="66" charset="0"/>
              </a:rPr>
              <a:t> </a:t>
            </a:r>
            <a:r>
              <a:rPr lang="en-GB" sz="1800" u="none" kern="100" dirty="0" err="1">
                <a:solidFill>
                  <a:srgbClr val="FF0000"/>
                </a:solidFill>
                <a:effectLst/>
                <a:latin typeface="Comic Sans MS" panose="030F0902030302020204" pitchFamily="66" charset="0"/>
              </a:rPr>
              <a:t>oedd</a:t>
            </a:r>
            <a:r>
              <a:rPr lang="en-GB" sz="1800" u="none" kern="100" dirty="0">
                <a:solidFill>
                  <a:schemeClr val="tx1"/>
                </a:solidFill>
                <a:effectLst/>
                <a:latin typeface="Comic Sans MS" panose="030F0902030302020204" pitchFamily="66" charset="0"/>
              </a:rPr>
              <a:t> y </a:t>
            </a:r>
            <a:r>
              <a:rPr lang="en-GB" sz="1800" u="sng" kern="100" dirty="0" err="1">
                <a:solidFill>
                  <a:schemeClr val="tx1"/>
                </a:solidFill>
                <a:effectLst/>
                <a:latin typeface="Comic Sans MS" panose="030F0902030302020204" pitchFamily="66" charset="0"/>
              </a:rPr>
              <a:t>poetha</a:t>
            </a:r>
            <a:r>
              <a:rPr lang="en-GB" sz="1800" u="none" kern="100" dirty="0">
                <a:solidFill>
                  <a:schemeClr val="tx1"/>
                </a:solidFill>
                <a:effectLst/>
                <a:latin typeface="Comic Sans MS" panose="030F0902030302020204" pitchFamily="66" charset="0"/>
              </a:rPr>
              <a:t> </a:t>
            </a:r>
            <a:r>
              <a:rPr lang="en-GB" sz="1800" u="none" kern="100" dirty="0" err="1">
                <a:solidFill>
                  <a:schemeClr val="tx1"/>
                </a:solidFill>
                <a:effectLst/>
                <a:latin typeface="Comic Sans MS" panose="030F0902030302020204" pitchFamily="66" charset="0"/>
              </a:rPr>
              <a:t>yn</a:t>
            </a:r>
            <a:r>
              <a:rPr lang="en-GB" sz="1800" u="none" kern="100" dirty="0">
                <a:solidFill>
                  <a:schemeClr val="tx1"/>
                </a:solidFill>
                <a:effectLst/>
                <a:latin typeface="Comic Sans MS" panose="030F0902030302020204" pitchFamily="66" charset="0"/>
              </a:rPr>
              <a:t> Sir </a:t>
            </a:r>
            <a:r>
              <a:rPr lang="en-GB" sz="1800" u="none" kern="100" dirty="0" err="1">
                <a:solidFill>
                  <a:schemeClr val="tx1"/>
                </a:solidFill>
                <a:effectLst/>
                <a:latin typeface="Comic Sans MS" panose="030F0902030302020204" pitchFamily="66" charset="0"/>
              </a:rPr>
              <a:t>Benfro</a:t>
            </a:r>
            <a:r>
              <a:rPr lang="en-GB" sz="1800" u="none" kern="100" dirty="0">
                <a:solidFill>
                  <a:schemeClr val="tx1"/>
                </a:solidFill>
                <a:effectLst/>
                <a:latin typeface="Comic Sans MS" panose="030F0902030302020204" pitchFamily="66" charset="0"/>
              </a:rPr>
              <a:t>? (</a:t>
            </a:r>
            <a:r>
              <a:rPr lang="en-GB" sz="1800" u="none" kern="100" dirty="0" err="1">
                <a:solidFill>
                  <a:schemeClr val="tx1"/>
                </a:solidFill>
                <a:effectLst/>
                <a:latin typeface="Comic Sans MS" panose="030F0902030302020204" pitchFamily="66" charset="0"/>
              </a:rPr>
              <a:t>Amherffaith</a:t>
            </a:r>
            <a:r>
              <a:rPr lang="en-GB" sz="1800" u="none" kern="100" dirty="0">
                <a:solidFill>
                  <a:schemeClr val="tx1"/>
                </a:solidFill>
                <a:effectLst/>
                <a:latin typeface="Comic Sans MS" panose="030F0902030302020204" pitchFamily="66" charset="0"/>
              </a:rPr>
              <a:t>)</a:t>
            </a:r>
          </a:p>
          <a:p>
            <a:pPr marL="0" marR="0" lvl="0" indent="0" algn="ctr" defTabSz="914400" rtl="0" eaLnBrk="1" fontAlgn="auto" latinLnBrk="0" hangingPunct="1">
              <a:lnSpc>
                <a:spcPct val="115000"/>
              </a:lnSpc>
              <a:spcBef>
                <a:spcPts val="0"/>
              </a:spcBef>
              <a:spcAft>
                <a:spcPts val="800"/>
              </a:spcAft>
              <a:buClrTx/>
              <a:buSzTx/>
              <a:buFontTx/>
              <a:buNone/>
              <a:tabLst/>
              <a:defRPr/>
            </a:pPr>
            <a:r>
              <a:rPr lang="en-GB" kern="100" dirty="0">
                <a:latin typeface="Comic Sans MS" panose="030F0902030302020204" pitchFamily="66" charset="0"/>
                <a:ea typeface="Aptos" panose="020B0004020202020204" pitchFamily="34" charset="0"/>
                <a:cs typeface="Times New Roman" panose="02020603050405020304" pitchFamily="18" charset="0"/>
              </a:rPr>
              <a:t>Mis Awst </a:t>
            </a:r>
            <a:r>
              <a:rPr lang="en-GB" kern="100" dirty="0" err="1">
                <a:solidFill>
                  <a:srgbClr val="FF0000"/>
                </a:solidFill>
                <a:latin typeface="Comic Sans MS" panose="030F0902030302020204" pitchFamily="66" charset="0"/>
                <a:ea typeface="Aptos" panose="020B0004020202020204" pitchFamily="34" charset="0"/>
                <a:cs typeface="Times New Roman" panose="02020603050405020304" pitchFamily="18" charset="0"/>
              </a:rPr>
              <a:t>oedd</a:t>
            </a:r>
            <a:r>
              <a:rPr lang="en-GB" kern="100" dirty="0">
                <a:latin typeface="Comic Sans MS" panose="030F0902030302020204" pitchFamily="66" charset="0"/>
                <a:ea typeface="Aptos" panose="020B0004020202020204" pitchFamily="34" charset="0"/>
                <a:cs typeface="Times New Roman" panose="02020603050405020304" pitchFamily="18" charset="0"/>
              </a:rPr>
              <a:t> y </a:t>
            </a:r>
            <a:r>
              <a:rPr lang="en-GB" kern="100" dirty="0" err="1">
                <a:latin typeface="Comic Sans MS" panose="030F0902030302020204" pitchFamily="66" charset="0"/>
                <a:ea typeface="Aptos" panose="020B0004020202020204" pitchFamily="34" charset="0"/>
                <a:cs typeface="Times New Roman" panose="02020603050405020304" pitchFamily="18" charset="0"/>
              </a:rPr>
              <a:t>poetha</a:t>
            </a:r>
            <a:r>
              <a:rPr lang="en-GB" kern="100" dirty="0">
                <a:latin typeface="Comic Sans MS" panose="030F0902030302020204" pitchFamily="66" charset="0"/>
                <a:ea typeface="Aptos" panose="020B0004020202020204" pitchFamily="34" charset="0"/>
                <a:cs typeface="Times New Roman" panose="02020603050405020304" pitchFamily="18" charset="0"/>
              </a:rPr>
              <a:t> </a:t>
            </a:r>
            <a:r>
              <a:rPr lang="en-GB" kern="100" dirty="0" err="1">
                <a:latin typeface="Comic Sans MS" panose="030F0902030302020204" pitchFamily="66" charset="0"/>
                <a:ea typeface="Aptos" panose="020B0004020202020204" pitchFamily="34" charset="0"/>
                <a:cs typeface="Times New Roman" panose="02020603050405020304" pitchFamily="18" charset="0"/>
              </a:rPr>
              <a:t>yn</a:t>
            </a:r>
            <a:r>
              <a:rPr lang="en-GB" kern="100" dirty="0">
                <a:latin typeface="Comic Sans MS" panose="030F0902030302020204" pitchFamily="66" charset="0"/>
                <a:ea typeface="Aptos" panose="020B0004020202020204" pitchFamily="34" charset="0"/>
                <a:cs typeface="Times New Roman" panose="02020603050405020304" pitchFamily="18" charset="0"/>
              </a:rPr>
              <a:t> Sir </a:t>
            </a:r>
            <a:r>
              <a:rPr lang="en-GB" kern="100" dirty="0" err="1">
                <a:latin typeface="Comic Sans MS" panose="030F0902030302020204" pitchFamily="66" charset="0"/>
                <a:ea typeface="Aptos" panose="020B0004020202020204" pitchFamily="34" charset="0"/>
                <a:cs typeface="Times New Roman" panose="02020603050405020304" pitchFamily="18" charset="0"/>
              </a:rPr>
              <a:t>Benfro</a:t>
            </a:r>
            <a:r>
              <a:rPr lang="en-GB" kern="100" dirty="0">
                <a:latin typeface="Comic Sans MS" panose="030F0902030302020204" pitchFamily="66" charset="0"/>
                <a:ea typeface="Aptos" panose="020B0004020202020204" pitchFamily="34" charset="0"/>
                <a:cs typeface="Times New Roman" panose="02020603050405020304" pitchFamily="18" charset="0"/>
              </a:rPr>
              <a:t>.</a:t>
            </a:r>
            <a:endParaRPr lang="en-GB" sz="1800" u="none" kern="100" dirty="0">
              <a:solidFill>
                <a:schemeClr val="tx1"/>
              </a:solidFill>
              <a:effectLst/>
              <a:latin typeface="Comic Sans MS" panose="030F0902030302020204" pitchFamily="66" charset="0"/>
              <a:ea typeface="Aptos" panose="020B0004020202020204" pitchFamily="34" charset="0"/>
              <a:cs typeface="Times New Roman" panose="02020603050405020304" pitchFamily="18" charset="0"/>
            </a:endParaRPr>
          </a:p>
        </p:txBody>
      </p:sp>
      <p:pic>
        <p:nvPicPr>
          <p:cNvPr id="7" name="Picture 6" descr="A chart of multicolored text&#10;&#10;AI-generated content may be incorrect.">
            <a:extLst>
              <a:ext uri="{FF2B5EF4-FFF2-40B4-BE49-F238E27FC236}">
                <a16:creationId xmlns:a16="http://schemas.microsoft.com/office/drawing/2014/main" id="{E64B0969-BE5B-5191-1C57-21D43265F80F}"/>
              </a:ext>
            </a:extLst>
          </p:cNvPr>
          <p:cNvPicPr>
            <a:picLocks noChangeAspect="1"/>
          </p:cNvPicPr>
          <p:nvPr/>
        </p:nvPicPr>
        <p:blipFill>
          <a:blip r:embed="rId4"/>
          <a:srcRect l="58040" t="90089"/>
          <a:stretch>
            <a:fillRect/>
          </a:stretch>
        </p:blipFill>
        <p:spPr>
          <a:xfrm>
            <a:off x="310467" y="6344859"/>
            <a:ext cx="2469515" cy="418989"/>
          </a:xfrm>
          <a:prstGeom prst="rect">
            <a:avLst/>
          </a:prstGeom>
        </p:spPr>
      </p:pic>
      <p:pic>
        <p:nvPicPr>
          <p:cNvPr id="4" name="Picture 3" descr="A table with numbers and letters&#10;&#10;AI-generated content may be incorrect.">
            <a:extLst>
              <a:ext uri="{FF2B5EF4-FFF2-40B4-BE49-F238E27FC236}">
                <a16:creationId xmlns:a16="http://schemas.microsoft.com/office/drawing/2014/main" id="{4FD7C4CF-81F0-D5B3-DF4D-032C53F29B6E}"/>
              </a:ext>
            </a:extLst>
          </p:cNvPr>
          <p:cNvPicPr>
            <a:picLocks noChangeAspect="1"/>
          </p:cNvPicPr>
          <p:nvPr/>
        </p:nvPicPr>
        <p:blipFill>
          <a:blip r:embed="rId5"/>
          <a:stretch>
            <a:fillRect/>
          </a:stretch>
        </p:blipFill>
        <p:spPr>
          <a:xfrm>
            <a:off x="2779982" y="1076035"/>
            <a:ext cx="5943974" cy="5468456"/>
          </a:xfrm>
          <a:prstGeom prst="rect">
            <a:avLst/>
          </a:prstGeom>
        </p:spPr>
      </p:pic>
    </p:spTree>
    <p:extLst>
      <p:ext uri="{BB962C8B-B14F-4D97-AF65-F5344CB8AC3E}">
        <p14:creationId xmlns:p14="http://schemas.microsoft.com/office/powerpoint/2010/main" val="261237060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6B3FAF-2208-7765-212A-7FCB75FF00D5}"/>
            </a:ext>
          </a:extLst>
        </p:cNvPr>
        <p:cNvGrpSpPr/>
        <p:nvPr/>
      </p:nvGrpSpPr>
      <p:grpSpPr>
        <a:xfrm>
          <a:off x="0" y="0"/>
          <a:ext cx="0" cy="0"/>
          <a:chOff x="0" y="0"/>
          <a:chExt cx="0" cy="0"/>
        </a:xfrm>
      </p:grpSpPr>
      <p:grpSp>
        <p:nvGrpSpPr>
          <p:cNvPr id="13" name="Group 13">
            <a:extLst>
              <a:ext uri="{FF2B5EF4-FFF2-40B4-BE49-F238E27FC236}">
                <a16:creationId xmlns:a16="http://schemas.microsoft.com/office/drawing/2014/main" id="{CF482CD1-F42E-F6C0-9DA6-7E333481DBAB}"/>
              </a:ext>
            </a:extLst>
          </p:cNvPr>
          <p:cNvGrpSpPr/>
          <p:nvPr/>
        </p:nvGrpSpPr>
        <p:grpSpPr>
          <a:xfrm rot="-5400000">
            <a:off x="3328576" y="621881"/>
            <a:ext cx="855524" cy="906677"/>
            <a:chOff x="0" y="0"/>
            <a:chExt cx="362023" cy="915239"/>
          </a:xfrm>
          <a:solidFill>
            <a:srgbClr val="FFFD78"/>
          </a:solidFill>
        </p:grpSpPr>
        <p:sp>
          <p:nvSpPr>
            <p:cNvPr id="14" name="Freeform 14">
              <a:extLst>
                <a:ext uri="{FF2B5EF4-FFF2-40B4-BE49-F238E27FC236}">
                  <a16:creationId xmlns:a16="http://schemas.microsoft.com/office/drawing/2014/main" id="{914F81AE-BCD4-288B-7195-C1E5FC7CB736}"/>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200">
                <a:latin typeface="Comic Sans MS" panose="030F0902030302020204" pitchFamily="66" charset="0"/>
              </a:endParaRPr>
            </a:p>
          </p:txBody>
        </p:sp>
        <p:sp>
          <p:nvSpPr>
            <p:cNvPr id="15" name="TextBox 15">
              <a:extLst>
                <a:ext uri="{FF2B5EF4-FFF2-40B4-BE49-F238E27FC236}">
                  <a16:creationId xmlns:a16="http://schemas.microsoft.com/office/drawing/2014/main" id="{C6E9CDE0-C079-098B-246C-08DC27585EC6}"/>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200">
                <a:latin typeface="Comic Sans MS" panose="030F0902030302020204" pitchFamily="66" charset="0"/>
              </a:endParaRPr>
            </a:p>
          </p:txBody>
        </p:sp>
      </p:grpSp>
      <p:grpSp>
        <p:nvGrpSpPr>
          <p:cNvPr id="16" name="Group 16">
            <a:extLst>
              <a:ext uri="{FF2B5EF4-FFF2-40B4-BE49-F238E27FC236}">
                <a16:creationId xmlns:a16="http://schemas.microsoft.com/office/drawing/2014/main" id="{90D7BB5B-A5B4-1F30-E5AF-8C1658FEFC92}"/>
              </a:ext>
            </a:extLst>
          </p:cNvPr>
          <p:cNvGrpSpPr/>
          <p:nvPr/>
        </p:nvGrpSpPr>
        <p:grpSpPr>
          <a:xfrm rot="-5400000">
            <a:off x="4106456" y="-2253576"/>
            <a:ext cx="542309" cy="5166120"/>
            <a:chOff x="0" y="0"/>
            <a:chExt cx="80156" cy="915239"/>
          </a:xfrm>
        </p:grpSpPr>
        <p:sp>
          <p:nvSpPr>
            <p:cNvPr id="17" name="Freeform 17">
              <a:extLst>
                <a:ext uri="{FF2B5EF4-FFF2-40B4-BE49-F238E27FC236}">
                  <a16:creationId xmlns:a16="http://schemas.microsoft.com/office/drawing/2014/main" id="{B7F36F3B-A38E-FB63-B210-E0B46184B905}"/>
                </a:ext>
              </a:extLst>
            </p:cNvPr>
            <p:cNvSpPr/>
            <p:nvPr/>
          </p:nvSpPr>
          <p:spPr>
            <a:xfrm>
              <a:off x="0" y="0"/>
              <a:ext cx="80156" cy="915239"/>
            </a:xfrm>
            <a:custGeom>
              <a:avLst/>
              <a:gdLst/>
              <a:ahLst/>
              <a:cxnLst/>
              <a:rect l="l" t="t" r="r" b="b"/>
              <a:pathLst>
                <a:path w="80156" h="915239">
                  <a:moveTo>
                    <a:pt x="0" y="0"/>
                  </a:moveTo>
                  <a:lnTo>
                    <a:pt x="80156" y="0"/>
                  </a:lnTo>
                  <a:lnTo>
                    <a:pt x="80156" y="915239"/>
                  </a:lnTo>
                  <a:lnTo>
                    <a:pt x="0" y="915239"/>
                  </a:lnTo>
                  <a:close/>
                </a:path>
              </a:pathLst>
            </a:custGeom>
            <a:solidFill>
              <a:srgbClr val="F3F7F6">
                <a:alpha val="87843"/>
              </a:srgbClr>
            </a:solidFill>
            <a:ln w="38100" cap="sq">
              <a:solidFill>
                <a:srgbClr val="000000">
                  <a:alpha val="87843"/>
                </a:srgbClr>
              </a:solidFill>
              <a:prstDash val="solid"/>
              <a:miter/>
            </a:ln>
          </p:spPr>
          <p:txBody>
            <a:bodyPr/>
            <a:lstStyle/>
            <a:p>
              <a:endParaRPr lang="en-US" sz="1539">
                <a:latin typeface="Comic Sans MS" panose="030F0902030302020204" pitchFamily="66" charset="0"/>
              </a:endParaRPr>
            </a:p>
          </p:txBody>
        </p:sp>
        <p:sp>
          <p:nvSpPr>
            <p:cNvPr id="18" name="TextBox 18">
              <a:extLst>
                <a:ext uri="{FF2B5EF4-FFF2-40B4-BE49-F238E27FC236}">
                  <a16:creationId xmlns:a16="http://schemas.microsoft.com/office/drawing/2014/main" id="{E74D5C2B-28B8-1B26-72C1-A92D03618D3B}"/>
                </a:ext>
              </a:extLst>
            </p:cNvPr>
            <p:cNvSpPr txBox="1"/>
            <p:nvPr/>
          </p:nvSpPr>
          <p:spPr>
            <a:xfrm>
              <a:off x="0" y="-28575"/>
              <a:ext cx="80156" cy="943814"/>
            </a:xfrm>
            <a:prstGeom prst="rect">
              <a:avLst/>
            </a:prstGeom>
          </p:spPr>
          <p:txBody>
            <a:bodyPr lIns="43439" tIns="43439" rIns="43439" bIns="43439" rtlCol="0" anchor="ctr"/>
            <a:lstStyle/>
            <a:p>
              <a:pPr algn="ctr">
                <a:lnSpc>
                  <a:spcPts val="1676"/>
                </a:lnSpc>
              </a:pPr>
              <a:endParaRPr sz="1539">
                <a:latin typeface="Comic Sans MS" panose="030F0902030302020204" pitchFamily="66" charset="0"/>
              </a:endParaRPr>
            </a:p>
          </p:txBody>
        </p:sp>
      </p:grpSp>
      <p:sp>
        <p:nvSpPr>
          <p:cNvPr id="19" name="TextBox 19">
            <a:extLst>
              <a:ext uri="{FF2B5EF4-FFF2-40B4-BE49-F238E27FC236}">
                <a16:creationId xmlns:a16="http://schemas.microsoft.com/office/drawing/2014/main" id="{526D0902-94AC-1817-D80A-46EB2AC4980E}"/>
              </a:ext>
            </a:extLst>
          </p:cNvPr>
          <p:cNvSpPr txBox="1"/>
          <p:nvPr/>
        </p:nvSpPr>
        <p:spPr>
          <a:xfrm>
            <a:off x="1295252" y="121520"/>
            <a:ext cx="6192169" cy="374783"/>
          </a:xfrm>
          <a:prstGeom prst="rect">
            <a:avLst/>
          </a:prstGeom>
        </p:spPr>
        <p:txBody>
          <a:bodyPr lIns="0" tIns="0" rIns="0" bIns="0" rtlCol="0" anchor="t">
            <a:spAutoFit/>
          </a:bodyPr>
          <a:lstStyle/>
          <a:p>
            <a:pPr algn="ctr">
              <a:lnSpc>
                <a:spcPts val="3112"/>
              </a:lnSpc>
              <a:spcBef>
                <a:spcPct val="0"/>
              </a:spcBef>
            </a:pPr>
            <a:r>
              <a:rPr lang="en-US" sz="2222" dirty="0">
                <a:solidFill>
                  <a:srgbClr val="000000"/>
                </a:solidFill>
                <a:latin typeface="Comic Sans MS" panose="030F0902030302020204" pitchFamily="66" charset="0"/>
                <a:ea typeface="League Spartan"/>
                <a:cs typeface="League Spartan"/>
                <a:sym typeface="League Spartan"/>
              </a:rPr>
              <a:t>Mat Iaith- </a:t>
            </a:r>
            <a:r>
              <a:rPr lang="en-US" sz="2222" dirty="0" err="1">
                <a:solidFill>
                  <a:srgbClr val="000000"/>
                </a:solidFill>
                <a:latin typeface="Comic Sans MS" panose="030F0902030302020204" pitchFamily="66" charset="0"/>
                <a:ea typeface="League Spartan"/>
                <a:cs typeface="League Spartan"/>
                <a:sym typeface="League Spartan"/>
              </a:rPr>
              <a:t>Siarad</a:t>
            </a:r>
            <a:r>
              <a:rPr lang="en-US" sz="2222" dirty="0">
                <a:solidFill>
                  <a:srgbClr val="000000"/>
                </a:solidFill>
                <a:latin typeface="Comic Sans MS" panose="030F0902030302020204" pitchFamily="66" charset="0"/>
                <a:ea typeface="League Spartan"/>
                <a:cs typeface="League Spartan"/>
                <a:sym typeface="League Spartan"/>
              </a:rPr>
              <a:t> am y </a:t>
            </a:r>
            <a:r>
              <a:rPr lang="en-US" sz="2222" dirty="0" err="1">
                <a:solidFill>
                  <a:srgbClr val="000000"/>
                </a:solidFill>
                <a:latin typeface="Comic Sans MS" panose="030F0902030302020204" pitchFamily="66" charset="0"/>
                <a:ea typeface="League Spartan"/>
                <a:cs typeface="League Spartan"/>
                <a:sym typeface="League Spartan"/>
              </a:rPr>
              <a:t>tywydd</a:t>
            </a:r>
            <a:endParaRPr lang="en-US" sz="2222" dirty="0">
              <a:solidFill>
                <a:srgbClr val="000000"/>
              </a:solidFill>
              <a:latin typeface="Comic Sans MS" panose="030F0902030302020204" pitchFamily="66" charset="0"/>
              <a:ea typeface="League Spartan"/>
              <a:cs typeface="League Spartan"/>
              <a:sym typeface="League Spartan"/>
            </a:endParaRPr>
          </a:p>
        </p:txBody>
      </p:sp>
      <p:grpSp>
        <p:nvGrpSpPr>
          <p:cNvPr id="20" name="Group 10">
            <a:extLst>
              <a:ext uri="{FF2B5EF4-FFF2-40B4-BE49-F238E27FC236}">
                <a16:creationId xmlns:a16="http://schemas.microsoft.com/office/drawing/2014/main" id="{32AC378B-0AE5-73DB-7BB0-8B5C3EF1CD4B}"/>
              </a:ext>
            </a:extLst>
          </p:cNvPr>
          <p:cNvGrpSpPr/>
          <p:nvPr/>
        </p:nvGrpSpPr>
        <p:grpSpPr>
          <a:xfrm rot="-5400000">
            <a:off x="4843743" y="115052"/>
            <a:ext cx="855526" cy="1894928"/>
            <a:chOff x="0" y="0"/>
            <a:chExt cx="362023" cy="915239"/>
          </a:xfrm>
          <a:solidFill>
            <a:srgbClr val="FFFD78"/>
          </a:solidFill>
        </p:grpSpPr>
        <p:sp>
          <p:nvSpPr>
            <p:cNvPr id="22" name="Freeform 11">
              <a:extLst>
                <a:ext uri="{FF2B5EF4-FFF2-40B4-BE49-F238E27FC236}">
                  <a16:creationId xmlns:a16="http://schemas.microsoft.com/office/drawing/2014/main" id="{68646E6C-E679-98A4-2BA9-1B780D0613B1}"/>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200">
                <a:latin typeface="Comic Sans MS" panose="030F0902030302020204" pitchFamily="66" charset="0"/>
              </a:endParaRPr>
            </a:p>
          </p:txBody>
        </p:sp>
        <p:sp>
          <p:nvSpPr>
            <p:cNvPr id="24" name="TextBox 12">
              <a:extLst>
                <a:ext uri="{FF2B5EF4-FFF2-40B4-BE49-F238E27FC236}">
                  <a16:creationId xmlns:a16="http://schemas.microsoft.com/office/drawing/2014/main" id="{4EC9457E-4B03-46B8-1F9E-87F76894DAFC}"/>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200">
                <a:latin typeface="Comic Sans MS" panose="030F0902030302020204" pitchFamily="66" charset="0"/>
              </a:endParaRPr>
            </a:p>
          </p:txBody>
        </p:sp>
      </p:grpSp>
      <p:sp>
        <p:nvSpPr>
          <p:cNvPr id="28" name="TextBox 27">
            <a:extLst>
              <a:ext uri="{FF2B5EF4-FFF2-40B4-BE49-F238E27FC236}">
                <a16:creationId xmlns:a16="http://schemas.microsoft.com/office/drawing/2014/main" id="{43E5C6C5-C342-7AF6-AEA1-0D41EA6DED57}"/>
              </a:ext>
            </a:extLst>
          </p:cNvPr>
          <p:cNvSpPr txBox="1"/>
          <p:nvPr/>
        </p:nvSpPr>
        <p:spPr>
          <a:xfrm>
            <a:off x="4502073" y="986632"/>
            <a:ext cx="3989906" cy="265522"/>
          </a:xfrm>
          <a:prstGeom prst="rect">
            <a:avLst/>
          </a:prstGeom>
          <a:noFill/>
        </p:spPr>
        <p:txBody>
          <a:bodyPr wrap="square">
            <a:spAutoFit/>
          </a:bodyPr>
          <a:lstStyle/>
          <a:p>
            <a:pPr algn="l">
              <a:lnSpc>
                <a:spcPct val="115000"/>
              </a:lnSpc>
              <a:spcAft>
                <a:spcPts val="800"/>
              </a:spcAft>
              <a:buNone/>
            </a:pPr>
            <a:r>
              <a:rPr lang="en-GB" sz="1050" b="0" kern="100" dirty="0" err="1">
                <a:solidFill>
                  <a:schemeClr val="tx1"/>
                </a:solidFill>
                <a:effectLst/>
                <a:latin typeface="Comic Sans MS" panose="030F0902030302020204" pitchFamily="66" charset="0"/>
              </a:rPr>
              <a:t>yn</a:t>
            </a:r>
            <a:r>
              <a:rPr lang="en-GB" sz="1050" b="0" kern="100" dirty="0">
                <a:solidFill>
                  <a:schemeClr val="tx1"/>
                </a:solidFill>
                <a:effectLst/>
                <a:latin typeface="Comic Sans MS" panose="030F0902030302020204" pitchFamily="66" charset="0"/>
              </a:rPr>
              <a:t> </a:t>
            </a:r>
            <a:r>
              <a:rPr lang="en-US" sz="1050" kern="100" dirty="0">
                <a:effectLst/>
                <a:latin typeface="Comic Sans MS" panose="030F0902030302020204" pitchFamily="66" charset="0"/>
                <a:sym typeface="Barlow SemiCondensed Semi-Bold"/>
              </a:rPr>
              <a:t>Sir </a:t>
            </a:r>
            <a:r>
              <a:rPr lang="en-US" sz="1050" kern="100" dirty="0" err="1">
                <a:effectLst/>
                <a:latin typeface="Comic Sans MS" panose="030F0902030302020204" pitchFamily="66" charset="0"/>
                <a:sym typeface="Barlow SemiCondensed Semi-Bold"/>
              </a:rPr>
              <a:t>Benfro</a:t>
            </a:r>
            <a:r>
              <a:rPr lang="en-US" sz="1050" kern="100" dirty="0">
                <a:effectLst/>
                <a:latin typeface="Comic Sans MS" panose="030F0902030302020204" pitchFamily="66" charset="0"/>
                <a:sym typeface="Barlow SemiCondensed Semi-Bold"/>
              </a:rPr>
              <a:t>?</a:t>
            </a:r>
            <a:endParaRPr lang="en-GB" sz="1050" b="0" kern="100" dirty="0">
              <a:solidFill>
                <a:schemeClr val="tx1"/>
              </a:solidFill>
              <a:effectLst/>
              <a:latin typeface="Comic Sans MS" panose="030F0902030302020204" pitchFamily="66" charset="0"/>
              <a:cs typeface="Times New Roman" panose="02020603050405020304" pitchFamily="18" charset="0"/>
            </a:endParaRPr>
          </a:p>
        </p:txBody>
      </p:sp>
      <p:grpSp>
        <p:nvGrpSpPr>
          <p:cNvPr id="29" name="Group 10">
            <a:extLst>
              <a:ext uri="{FF2B5EF4-FFF2-40B4-BE49-F238E27FC236}">
                <a16:creationId xmlns:a16="http://schemas.microsoft.com/office/drawing/2014/main" id="{3EB0B4EE-5A5A-4310-0612-0D895674EE38}"/>
              </a:ext>
            </a:extLst>
          </p:cNvPr>
          <p:cNvGrpSpPr/>
          <p:nvPr/>
        </p:nvGrpSpPr>
        <p:grpSpPr>
          <a:xfrm rot="-5400000">
            <a:off x="2074754" y="386079"/>
            <a:ext cx="868099" cy="1365705"/>
            <a:chOff x="0" y="0"/>
            <a:chExt cx="362023" cy="915239"/>
          </a:xfrm>
          <a:solidFill>
            <a:srgbClr val="FFFD78"/>
          </a:solidFill>
        </p:grpSpPr>
        <p:sp>
          <p:nvSpPr>
            <p:cNvPr id="30" name="Freeform 11">
              <a:extLst>
                <a:ext uri="{FF2B5EF4-FFF2-40B4-BE49-F238E27FC236}">
                  <a16:creationId xmlns:a16="http://schemas.microsoft.com/office/drawing/2014/main" id="{FDCD2481-050E-6C56-23ED-55FF68EBE502}"/>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32" name="TextBox 12">
              <a:extLst>
                <a:ext uri="{FF2B5EF4-FFF2-40B4-BE49-F238E27FC236}">
                  <a16:creationId xmlns:a16="http://schemas.microsoft.com/office/drawing/2014/main" id="{4E4BB47D-555F-FD56-DAD4-642087A51FAE}"/>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sp>
        <p:nvSpPr>
          <p:cNvPr id="34" name="TextBox 33">
            <a:extLst>
              <a:ext uri="{FF2B5EF4-FFF2-40B4-BE49-F238E27FC236}">
                <a16:creationId xmlns:a16="http://schemas.microsoft.com/office/drawing/2014/main" id="{EA02F1A1-9046-F927-8C97-AB13B7D02C95}"/>
              </a:ext>
            </a:extLst>
          </p:cNvPr>
          <p:cNvSpPr txBox="1"/>
          <p:nvPr/>
        </p:nvSpPr>
        <p:spPr>
          <a:xfrm>
            <a:off x="1855590" y="975616"/>
            <a:ext cx="3989906" cy="265522"/>
          </a:xfrm>
          <a:prstGeom prst="rect">
            <a:avLst/>
          </a:prstGeom>
          <a:noFill/>
        </p:spPr>
        <p:txBody>
          <a:bodyPr wrap="square">
            <a:spAutoFit/>
          </a:bodyPr>
          <a:lstStyle/>
          <a:p>
            <a:pPr algn="l">
              <a:lnSpc>
                <a:spcPct val="115000"/>
              </a:lnSpc>
              <a:spcAft>
                <a:spcPts val="800"/>
              </a:spcAft>
              <a:buNone/>
            </a:pPr>
            <a:r>
              <a:rPr lang="en-GB" sz="1050" b="0" kern="100" dirty="0">
                <a:solidFill>
                  <a:schemeClr val="tx1"/>
                </a:solidFill>
                <a:effectLst/>
                <a:latin typeface="Comic Sans MS" panose="030F0902030302020204" pitchFamily="66" charset="0"/>
              </a:rPr>
              <a:t>Pa </a:t>
            </a:r>
            <a:r>
              <a:rPr lang="en-GB" sz="1050" b="0" kern="100" dirty="0" err="1">
                <a:solidFill>
                  <a:schemeClr val="tx1"/>
                </a:solidFill>
                <a:effectLst/>
                <a:latin typeface="Comic Sans MS" panose="030F0902030302020204" pitchFamily="66" charset="0"/>
              </a:rPr>
              <a:t>fis</a:t>
            </a:r>
            <a:r>
              <a:rPr lang="en-GB" sz="1050" b="0" kern="100" dirty="0">
                <a:solidFill>
                  <a:schemeClr val="tx1"/>
                </a:solidFill>
                <a:effectLst/>
                <a:latin typeface="Comic Sans MS" panose="030F0902030302020204" pitchFamily="66" charset="0"/>
              </a:rPr>
              <a:t> </a:t>
            </a:r>
            <a:r>
              <a:rPr lang="en-GB" sz="1050" b="0" kern="100" dirty="0" err="1">
                <a:solidFill>
                  <a:schemeClr val="tx1"/>
                </a:solidFill>
                <a:effectLst/>
                <a:latin typeface="Comic Sans MS" panose="030F0902030302020204" pitchFamily="66" charset="0"/>
              </a:rPr>
              <a:t>ydy’r</a:t>
            </a:r>
            <a:endParaRPr lang="en-GB" sz="1050" b="0" kern="100" dirty="0">
              <a:solidFill>
                <a:schemeClr val="tx1"/>
              </a:solidFill>
              <a:effectLst/>
              <a:latin typeface="Comic Sans MS" panose="030F0902030302020204" pitchFamily="66" charset="0"/>
              <a:cs typeface="Times New Roman" panose="02020603050405020304" pitchFamily="18" charset="0"/>
            </a:endParaRPr>
          </a:p>
        </p:txBody>
      </p:sp>
      <p:sp>
        <p:nvSpPr>
          <p:cNvPr id="36" name="TextBox 35">
            <a:extLst>
              <a:ext uri="{FF2B5EF4-FFF2-40B4-BE49-F238E27FC236}">
                <a16:creationId xmlns:a16="http://schemas.microsoft.com/office/drawing/2014/main" id="{DD4ED73A-D680-3C62-D13D-645C4D1B31FE}"/>
              </a:ext>
            </a:extLst>
          </p:cNvPr>
          <p:cNvSpPr txBox="1"/>
          <p:nvPr/>
        </p:nvSpPr>
        <p:spPr>
          <a:xfrm>
            <a:off x="3288661" y="691164"/>
            <a:ext cx="1035380" cy="738664"/>
          </a:xfrm>
          <a:prstGeom prst="rect">
            <a:avLst/>
          </a:prstGeom>
          <a:noFill/>
        </p:spPr>
        <p:txBody>
          <a:bodyPr wrap="square">
            <a:spAutoFit/>
          </a:bodyPr>
          <a:lstStyle/>
          <a:p>
            <a:r>
              <a:rPr lang="en-US" sz="1050" dirty="0" err="1">
                <a:latin typeface="Comic Sans MS" panose="030F0902030302020204" pitchFamily="66" charset="0"/>
                <a:ea typeface="Bryndan Write"/>
                <a:cs typeface="Bryndan Write"/>
                <a:sym typeface="Bryndan Write"/>
              </a:rPr>
              <a:t>poetha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sycha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gwlypa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oera</a:t>
            </a:r>
            <a:endParaRPr lang="en-US" sz="1050" dirty="0">
              <a:latin typeface="Comic Sans MS" panose="030F0902030302020204" pitchFamily="66" charset="0"/>
              <a:ea typeface="Bryndan Write"/>
              <a:cs typeface="Bryndan Write"/>
              <a:sym typeface="Bryndan Write"/>
            </a:endParaRPr>
          </a:p>
        </p:txBody>
      </p:sp>
      <p:grpSp>
        <p:nvGrpSpPr>
          <p:cNvPr id="33" name="Group 13">
            <a:extLst>
              <a:ext uri="{FF2B5EF4-FFF2-40B4-BE49-F238E27FC236}">
                <a16:creationId xmlns:a16="http://schemas.microsoft.com/office/drawing/2014/main" id="{6E619E46-0AFD-853D-98DB-284770D9D6D5}"/>
              </a:ext>
            </a:extLst>
          </p:cNvPr>
          <p:cNvGrpSpPr/>
          <p:nvPr/>
        </p:nvGrpSpPr>
        <p:grpSpPr>
          <a:xfrm rot="-5400000">
            <a:off x="4853866" y="2109838"/>
            <a:ext cx="2141492" cy="1038954"/>
            <a:chOff x="0" y="0"/>
            <a:chExt cx="362023" cy="915239"/>
          </a:xfrm>
          <a:solidFill>
            <a:srgbClr val="FFFD78"/>
          </a:solidFill>
        </p:grpSpPr>
        <p:sp>
          <p:nvSpPr>
            <p:cNvPr id="35" name="Freeform 14">
              <a:extLst>
                <a:ext uri="{FF2B5EF4-FFF2-40B4-BE49-F238E27FC236}">
                  <a16:creationId xmlns:a16="http://schemas.microsoft.com/office/drawing/2014/main" id="{B7783AA0-95A7-8E06-803F-6A899C89DB9E}"/>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37" name="TextBox 15">
              <a:extLst>
                <a:ext uri="{FF2B5EF4-FFF2-40B4-BE49-F238E27FC236}">
                  <a16:creationId xmlns:a16="http://schemas.microsoft.com/office/drawing/2014/main" id="{111528DA-2BF3-C136-F667-5BB73E704A2F}"/>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grpSp>
        <p:nvGrpSpPr>
          <p:cNvPr id="38" name="Group 10">
            <a:extLst>
              <a:ext uri="{FF2B5EF4-FFF2-40B4-BE49-F238E27FC236}">
                <a16:creationId xmlns:a16="http://schemas.microsoft.com/office/drawing/2014/main" id="{DEE77EC1-224D-BAFC-3395-9DDA645412FA}"/>
              </a:ext>
            </a:extLst>
          </p:cNvPr>
          <p:cNvGrpSpPr/>
          <p:nvPr/>
        </p:nvGrpSpPr>
        <p:grpSpPr>
          <a:xfrm rot="-5400000">
            <a:off x="6387286" y="1721467"/>
            <a:ext cx="2116502" cy="1816111"/>
            <a:chOff x="0" y="0"/>
            <a:chExt cx="362023" cy="915239"/>
          </a:xfrm>
          <a:solidFill>
            <a:srgbClr val="FFFD78"/>
          </a:solidFill>
        </p:grpSpPr>
        <p:sp>
          <p:nvSpPr>
            <p:cNvPr id="43" name="Freeform 11">
              <a:extLst>
                <a:ext uri="{FF2B5EF4-FFF2-40B4-BE49-F238E27FC236}">
                  <a16:creationId xmlns:a16="http://schemas.microsoft.com/office/drawing/2014/main" id="{EF70E965-6053-7812-AC58-62882D366D1E}"/>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45" name="TextBox 12">
              <a:extLst>
                <a:ext uri="{FF2B5EF4-FFF2-40B4-BE49-F238E27FC236}">
                  <a16:creationId xmlns:a16="http://schemas.microsoft.com/office/drawing/2014/main" id="{80AF3BD8-835E-16DF-F193-E475AB2A87B6}"/>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grpSp>
        <p:nvGrpSpPr>
          <p:cNvPr id="51" name="Group 10">
            <a:extLst>
              <a:ext uri="{FF2B5EF4-FFF2-40B4-BE49-F238E27FC236}">
                <a16:creationId xmlns:a16="http://schemas.microsoft.com/office/drawing/2014/main" id="{A77EE9D2-EFE2-938C-468F-ACCC49FDF836}"/>
              </a:ext>
            </a:extLst>
          </p:cNvPr>
          <p:cNvGrpSpPr/>
          <p:nvPr/>
        </p:nvGrpSpPr>
        <p:grpSpPr>
          <a:xfrm rot="-5400000">
            <a:off x="1186686" y="2216256"/>
            <a:ext cx="2141491" cy="827765"/>
            <a:chOff x="0" y="0"/>
            <a:chExt cx="362023" cy="915239"/>
          </a:xfrm>
          <a:solidFill>
            <a:srgbClr val="FFFD78"/>
          </a:solidFill>
        </p:grpSpPr>
        <p:sp>
          <p:nvSpPr>
            <p:cNvPr id="52" name="Freeform 11">
              <a:extLst>
                <a:ext uri="{FF2B5EF4-FFF2-40B4-BE49-F238E27FC236}">
                  <a16:creationId xmlns:a16="http://schemas.microsoft.com/office/drawing/2014/main" id="{16FEC64B-00DC-CAAD-68BC-F7AA1A45993F}"/>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53" name="TextBox 12">
              <a:extLst>
                <a:ext uri="{FF2B5EF4-FFF2-40B4-BE49-F238E27FC236}">
                  <a16:creationId xmlns:a16="http://schemas.microsoft.com/office/drawing/2014/main" id="{11604A6F-6CCD-58DD-F720-E155B4CD1015}"/>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sp>
        <p:nvSpPr>
          <p:cNvPr id="54" name="TextBox 53">
            <a:extLst>
              <a:ext uri="{FF2B5EF4-FFF2-40B4-BE49-F238E27FC236}">
                <a16:creationId xmlns:a16="http://schemas.microsoft.com/office/drawing/2014/main" id="{FCA5B0E3-7C0E-B99E-1968-E8E9C7313A0A}"/>
              </a:ext>
            </a:extLst>
          </p:cNvPr>
          <p:cNvSpPr txBox="1"/>
          <p:nvPr/>
        </p:nvSpPr>
        <p:spPr>
          <a:xfrm>
            <a:off x="1996286" y="2511022"/>
            <a:ext cx="4572000" cy="273729"/>
          </a:xfrm>
          <a:prstGeom prst="rect">
            <a:avLst/>
          </a:prstGeom>
          <a:noFill/>
        </p:spPr>
        <p:txBody>
          <a:bodyPr wrap="square">
            <a:spAutoFit/>
          </a:bodyPr>
          <a:lstStyle/>
          <a:p>
            <a:pPr algn="l">
              <a:lnSpc>
                <a:spcPct val="115000"/>
              </a:lnSpc>
              <a:spcAft>
                <a:spcPts val="800"/>
              </a:spcAft>
              <a:buNone/>
            </a:pPr>
            <a:r>
              <a:rPr lang="en-GB" sz="1050" b="0" kern="100" dirty="0">
                <a:solidFill>
                  <a:schemeClr val="tx1"/>
                </a:solidFill>
                <a:effectLst/>
                <a:latin typeface="Comic Sans MS" panose="030F0902030302020204" pitchFamily="66" charset="0"/>
              </a:rPr>
              <a:t>Mis</a:t>
            </a:r>
            <a:endParaRPr lang="en-GB" sz="1050" b="0" kern="100" dirty="0">
              <a:solidFill>
                <a:schemeClr val="tx1"/>
              </a:solidFill>
              <a:effectLst/>
              <a:latin typeface="Comic Sans MS" panose="030F0902030302020204" pitchFamily="66" charset="0"/>
              <a:cs typeface="Times New Roman" panose="02020603050405020304" pitchFamily="18" charset="0"/>
            </a:endParaRPr>
          </a:p>
        </p:txBody>
      </p:sp>
      <p:sp>
        <p:nvSpPr>
          <p:cNvPr id="55" name="TextBox 54">
            <a:extLst>
              <a:ext uri="{FF2B5EF4-FFF2-40B4-BE49-F238E27FC236}">
                <a16:creationId xmlns:a16="http://schemas.microsoft.com/office/drawing/2014/main" id="{F846C566-CF1A-5595-88AD-EDADEE7C9B70}"/>
              </a:ext>
            </a:extLst>
          </p:cNvPr>
          <p:cNvSpPr txBox="1"/>
          <p:nvPr/>
        </p:nvSpPr>
        <p:spPr>
          <a:xfrm>
            <a:off x="5537564" y="2296240"/>
            <a:ext cx="765830" cy="738664"/>
          </a:xfrm>
          <a:prstGeom prst="rect">
            <a:avLst/>
          </a:prstGeom>
          <a:noFill/>
        </p:spPr>
        <p:txBody>
          <a:bodyPr wrap="square">
            <a:spAutoFit/>
          </a:bodyPr>
          <a:lstStyle/>
          <a:p>
            <a:r>
              <a:rPr lang="en-US" sz="1050" dirty="0" err="1">
                <a:latin typeface="Comic Sans MS" panose="030F0902030302020204" pitchFamily="66" charset="0"/>
                <a:ea typeface="Bryndan Write"/>
                <a:cs typeface="Bryndan Write"/>
                <a:sym typeface="Bryndan Write"/>
              </a:rPr>
              <a:t>poetha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sycha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gwlypa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oera</a:t>
            </a:r>
            <a:endParaRPr lang="en-US" sz="1050" dirty="0">
              <a:latin typeface="Comic Sans MS" panose="030F0902030302020204" pitchFamily="66" charset="0"/>
              <a:ea typeface="Bryndan Write"/>
              <a:cs typeface="Bryndan Write"/>
              <a:sym typeface="Bryndan Write"/>
            </a:endParaRPr>
          </a:p>
        </p:txBody>
      </p:sp>
      <p:sp>
        <p:nvSpPr>
          <p:cNvPr id="56" name="TextBox 55">
            <a:extLst>
              <a:ext uri="{FF2B5EF4-FFF2-40B4-BE49-F238E27FC236}">
                <a16:creationId xmlns:a16="http://schemas.microsoft.com/office/drawing/2014/main" id="{4BF89ECD-1B3A-6B29-C2A2-2C5E77937887}"/>
              </a:ext>
            </a:extLst>
          </p:cNvPr>
          <p:cNvSpPr txBox="1"/>
          <p:nvPr/>
        </p:nvSpPr>
        <p:spPr>
          <a:xfrm>
            <a:off x="6658747" y="2524844"/>
            <a:ext cx="1346470" cy="265522"/>
          </a:xfrm>
          <a:prstGeom prst="rect">
            <a:avLst/>
          </a:prstGeom>
          <a:noFill/>
        </p:spPr>
        <p:txBody>
          <a:bodyPr wrap="square">
            <a:spAutoFit/>
          </a:bodyPr>
          <a:lstStyle/>
          <a:p>
            <a:pPr algn="l">
              <a:lnSpc>
                <a:spcPct val="115000"/>
              </a:lnSpc>
              <a:spcAft>
                <a:spcPts val="800"/>
              </a:spcAft>
              <a:buNone/>
            </a:pPr>
            <a:r>
              <a:rPr lang="en-GB" sz="1050" b="0" kern="100" dirty="0" err="1">
                <a:solidFill>
                  <a:schemeClr val="tx1"/>
                </a:solidFill>
                <a:effectLst/>
                <a:latin typeface="Comic Sans MS" panose="030F0902030302020204" pitchFamily="66" charset="0"/>
              </a:rPr>
              <a:t>yn</a:t>
            </a:r>
            <a:r>
              <a:rPr lang="en-GB" sz="1050" b="0" kern="100" dirty="0">
                <a:solidFill>
                  <a:schemeClr val="tx1"/>
                </a:solidFill>
                <a:effectLst/>
                <a:latin typeface="Comic Sans MS" panose="030F0902030302020204" pitchFamily="66" charset="0"/>
              </a:rPr>
              <a:t> </a:t>
            </a:r>
            <a:r>
              <a:rPr lang="en-US" sz="1050" kern="100" dirty="0">
                <a:effectLst/>
                <a:latin typeface="Comic Sans MS" panose="030F0902030302020204" pitchFamily="66" charset="0"/>
                <a:sym typeface="Barlow SemiCondensed Semi-Bold"/>
              </a:rPr>
              <a:t>Sir </a:t>
            </a:r>
            <a:r>
              <a:rPr lang="en-US" sz="1050" kern="100" dirty="0" err="1">
                <a:effectLst/>
                <a:latin typeface="Comic Sans MS" panose="030F0902030302020204" pitchFamily="66" charset="0"/>
                <a:sym typeface="Barlow SemiCondensed Semi-Bold"/>
              </a:rPr>
              <a:t>Benfro</a:t>
            </a:r>
            <a:endParaRPr lang="en-GB" sz="1050" b="0" kern="100" dirty="0">
              <a:solidFill>
                <a:schemeClr val="tx1"/>
              </a:solidFill>
              <a:effectLst/>
              <a:latin typeface="Comic Sans MS" panose="030F0902030302020204" pitchFamily="66" charset="0"/>
              <a:cs typeface="Times New Roman" panose="02020603050405020304" pitchFamily="18" charset="0"/>
            </a:endParaRPr>
          </a:p>
        </p:txBody>
      </p:sp>
      <p:grpSp>
        <p:nvGrpSpPr>
          <p:cNvPr id="57" name="Group 13">
            <a:extLst>
              <a:ext uri="{FF2B5EF4-FFF2-40B4-BE49-F238E27FC236}">
                <a16:creationId xmlns:a16="http://schemas.microsoft.com/office/drawing/2014/main" id="{90143742-7DC5-73E7-6173-A3B070F4B0CD}"/>
              </a:ext>
            </a:extLst>
          </p:cNvPr>
          <p:cNvGrpSpPr/>
          <p:nvPr/>
        </p:nvGrpSpPr>
        <p:grpSpPr>
          <a:xfrm rot="-5400000">
            <a:off x="3726106" y="2110454"/>
            <a:ext cx="2116502" cy="1038954"/>
            <a:chOff x="0" y="0"/>
            <a:chExt cx="362023" cy="915239"/>
          </a:xfrm>
          <a:solidFill>
            <a:srgbClr val="FFFD78"/>
          </a:solidFill>
        </p:grpSpPr>
        <p:sp>
          <p:nvSpPr>
            <p:cNvPr id="58" name="Freeform 14">
              <a:extLst>
                <a:ext uri="{FF2B5EF4-FFF2-40B4-BE49-F238E27FC236}">
                  <a16:creationId xmlns:a16="http://schemas.microsoft.com/office/drawing/2014/main" id="{829B7095-199B-D6B3-0B08-C5FD86DB1AC3}"/>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59" name="TextBox 15">
              <a:extLst>
                <a:ext uri="{FF2B5EF4-FFF2-40B4-BE49-F238E27FC236}">
                  <a16:creationId xmlns:a16="http://schemas.microsoft.com/office/drawing/2014/main" id="{E72A4224-2B1B-0F54-47B3-E608473D463C}"/>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sp>
        <p:nvSpPr>
          <p:cNvPr id="60" name="TextBox 59">
            <a:extLst>
              <a:ext uri="{FF2B5EF4-FFF2-40B4-BE49-F238E27FC236}">
                <a16:creationId xmlns:a16="http://schemas.microsoft.com/office/drawing/2014/main" id="{963C8C08-1BFA-3F27-027E-55A359B031E0}"/>
              </a:ext>
            </a:extLst>
          </p:cNvPr>
          <p:cNvSpPr txBox="1"/>
          <p:nvPr/>
        </p:nvSpPr>
        <p:spPr>
          <a:xfrm>
            <a:off x="4324651" y="2553128"/>
            <a:ext cx="699671" cy="253916"/>
          </a:xfrm>
          <a:prstGeom prst="rect">
            <a:avLst/>
          </a:prstGeom>
          <a:noFill/>
        </p:spPr>
        <p:txBody>
          <a:bodyPr wrap="square">
            <a:spAutoFit/>
          </a:bodyPr>
          <a:lstStyle/>
          <a:p>
            <a:r>
              <a:rPr lang="en-US" sz="1050" dirty="0" err="1">
                <a:latin typeface="Comic Sans MS" panose="030F0902030302020204" pitchFamily="66" charset="0"/>
                <a:ea typeface="Bryndan Write"/>
                <a:cs typeface="Bryndan Write"/>
                <a:sym typeface="Bryndan Write"/>
              </a:rPr>
              <a:t>ydy’r</a:t>
            </a:r>
            <a:endParaRPr lang="en-US" sz="1050" dirty="0">
              <a:latin typeface="Comic Sans MS" panose="030F0902030302020204" pitchFamily="66" charset="0"/>
              <a:ea typeface="Bryndan Write"/>
              <a:cs typeface="Bryndan Write"/>
              <a:sym typeface="Bryndan Write"/>
            </a:endParaRPr>
          </a:p>
        </p:txBody>
      </p:sp>
      <p:grpSp>
        <p:nvGrpSpPr>
          <p:cNvPr id="61" name="Group 13">
            <a:extLst>
              <a:ext uri="{FF2B5EF4-FFF2-40B4-BE49-F238E27FC236}">
                <a16:creationId xmlns:a16="http://schemas.microsoft.com/office/drawing/2014/main" id="{0481D458-E51E-0F29-E3D5-5DB97BE237D3}"/>
              </a:ext>
            </a:extLst>
          </p:cNvPr>
          <p:cNvGrpSpPr/>
          <p:nvPr/>
        </p:nvGrpSpPr>
        <p:grpSpPr>
          <a:xfrm rot="-5400000">
            <a:off x="2400485" y="1920211"/>
            <a:ext cx="2141491" cy="1419860"/>
            <a:chOff x="0" y="0"/>
            <a:chExt cx="362023" cy="915239"/>
          </a:xfrm>
          <a:solidFill>
            <a:srgbClr val="FFFD78"/>
          </a:solidFill>
        </p:grpSpPr>
        <p:sp>
          <p:nvSpPr>
            <p:cNvPr id="62" name="Freeform 14">
              <a:extLst>
                <a:ext uri="{FF2B5EF4-FFF2-40B4-BE49-F238E27FC236}">
                  <a16:creationId xmlns:a16="http://schemas.microsoft.com/office/drawing/2014/main" id="{BB6D69B1-012E-526E-5B16-197333E7C4CC}"/>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63" name="TextBox 15">
              <a:extLst>
                <a:ext uri="{FF2B5EF4-FFF2-40B4-BE49-F238E27FC236}">
                  <a16:creationId xmlns:a16="http://schemas.microsoft.com/office/drawing/2014/main" id="{805048F4-6337-B268-3EC7-23AFF27FB5BA}"/>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sp>
        <p:nvSpPr>
          <p:cNvPr id="64" name="TextBox 63">
            <a:extLst>
              <a:ext uri="{FF2B5EF4-FFF2-40B4-BE49-F238E27FC236}">
                <a16:creationId xmlns:a16="http://schemas.microsoft.com/office/drawing/2014/main" id="{FCE4CBE4-D5BF-E2ED-02BF-D5DB617E4C12}"/>
              </a:ext>
            </a:extLst>
          </p:cNvPr>
          <p:cNvSpPr txBox="1"/>
          <p:nvPr/>
        </p:nvSpPr>
        <p:spPr>
          <a:xfrm>
            <a:off x="2852557" y="1579439"/>
            <a:ext cx="1216424" cy="2031325"/>
          </a:xfrm>
          <a:prstGeom prst="rect">
            <a:avLst/>
          </a:prstGeom>
          <a:noFill/>
        </p:spPr>
        <p:txBody>
          <a:bodyPr wrap="square">
            <a:spAutoFit/>
          </a:bodyPr>
          <a:lstStyle/>
          <a:p>
            <a:r>
              <a:rPr lang="en-US" sz="1050" dirty="0" err="1">
                <a:latin typeface="Comic Sans MS" panose="030F0902030302020204" pitchFamily="66" charset="0"/>
                <a:ea typeface="Bryndan Write"/>
                <a:cs typeface="Bryndan Write"/>
                <a:sym typeface="Bryndan Write"/>
              </a:rPr>
              <a:t>Ionawr</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Chwefror</a:t>
            </a:r>
            <a:endParaRPr lang="en-US" sz="1050" dirty="0">
              <a:latin typeface="Comic Sans MS" panose="030F0902030302020204" pitchFamily="66" charset="0"/>
              <a:ea typeface="Bryndan Write"/>
              <a:cs typeface="Bryndan Write"/>
              <a:sym typeface="Bryndan Write"/>
            </a:endParaRPr>
          </a:p>
          <a:p>
            <a:r>
              <a:rPr lang="en-US" sz="1050" dirty="0">
                <a:latin typeface="Comic Sans MS" panose="030F0902030302020204" pitchFamily="66" charset="0"/>
                <a:ea typeface="Bryndan Write"/>
                <a:cs typeface="Bryndan Write"/>
                <a:sym typeface="Bryndan Write"/>
              </a:rPr>
              <a:t>Mawrth</a:t>
            </a:r>
          </a:p>
          <a:p>
            <a:r>
              <a:rPr lang="en-US" sz="1050" dirty="0">
                <a:latin typeface="Comic Sans MS" panose="030F0902030302020204" pitchFamily="66" charset="0"/>
                <a:ea typeface="Bryndan Write"/>
                <a:cs typeface="Bryndan Write"/>
                <a:sym typeface="Bryndan Write"/>
              </a:rPr>
              <a:t>Ebrill</a:t>
            </a:r>
          </a:p>
          <a:p>
            <a:r>
              <a:rPr lang="en-US" sz="1050" dirty="0">
                <a:latin typeface="Comic Sans MS" panose="030F0902030302020204" pitchFamily="66" charset="0"/>
                <a:ea typeface="Bryndan Write"/>
                <a:cs typeface="Bryndan Write"/>
                <a:sym typeface="Bryndan Write"/>
              </a:rPr>
              <a:t>Mai</a:t>
            </a:r>
          </a:p>
          <a:p>
            <a:r>
              <a:rPr lang="en-US" sz="1050" dirty="0" err="1">
                <a:latin typeface="Comic Sans MS" panose="030F0902030302020204" pitchFamily="66" charset="0"/>
                <a:ea typeface="Bryndan Write"/>
                <a:cs typeface="Bryndan Write"/>
                <a:sym typeface="Bryndan Write"/>
              </a:rPr>
              <a:t>Mehefin</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Gorffennaf</a:t>
            </a:r>
            <a:endParaRPr lang="en-US" sz="1050" dirty="0">
              <a:latin typeface="Comic Sans MS" panose="030F0902030302020204" pitchFamily="66" charset="0"/>
              <a:ea typeface="Bryndan Write"/>
              <a:cs typeface="Bryndan Write"/>
              <a:sym typeface="Bryndan Write"/>
            </a:endParaRPr>
          </a:p>
          <a:p>
            <a:r>
              <a:rPr lang="en-US" sz="1050" dirty="0">
                <a:latin typeface="Comic Sans MS" panose="030F0902030302020204" pitchFamily="66" charset="0"/>
                <a:ea typeface="Bryndan Write"/>
                <a:cs typeface="Bryndan Write"/>
                <a:sym typeface="Bryndan Write"/>
              </a:rPr>
              <a:t>Awst</a:t>
            </a:r>
          </a:p>
          <a:p>
            <a:r>
              <a:rPr lang="en-US" sz="1050" dirty="0">
                <a:latin typeface="Comic Sans MS" panose="030F0902030302020204" pitchFamily="66" charset="0"/>
                <a:ea typeface="Bryndan Write"/>
                <a:cs typeface="Bryndan Write"/>
                <a:sym typeface="Bryndan Write"/>
              </a:rPr>
              <a:t>Medi</a:t>
            </a:r>
          </a:p>
          <a:p>
            <a:r>
              <a:rPr lang="en-US" sz="1050" dirty="0">
                <a:latin typeface="Comic Sans MS" panose="030F0902030302020204" pitchFamily="66" charset="0"/>
                <a:ea typeface="Bryndan Write"/>
                <a:cs typeface="Bryndan Write"/>
                <a:sym typeface="Bryndan Write"/>
              </a:rPr>
              <a:t>Hydref</a:t>
            </a:r>
          </a:p>
          <a:p>
            <a:r>
              <a:rPr lang="en-US" sz="1050" dirty="0" err="1">
                <a:latin typeface="Comic Sans MS" panose="030F0902030302020204" pitchFamily="66" charset="0"/>
                <a:ea typeface="Bryndan Write"/>
                <a:cs typeface="Bryndan Write"/>
                <a:sym typeface="Bryndan Write"/>
              </a:rPr>
              <a:t>Tachwedd</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Rhagfur</a:t>
            </a:r>
            <a:endParaRPr lang="en-US" sz="1050" dirty="0">
              <a:latin typeface="Comic Sans MS" panose="030F0902030302020204" pitchFamily="66" charset="0"/>
              <a:ea typeface="Bryndan Write"/>
              <a:cs typeface="Bryndan Write"/>
              <a:sym typeface="Bryndan Write"/>
            </a:endParaRPr>
          </a:p>
        </p:txBody>
      </p:sp>
      <p:grpSp>
        <p:nvGrpSpPr>
          <p:cNvPr id="72" name="Group 13">
            <a:extLst>
              <a:ext uri="{FF2B5EF4-FFF2-40B4-BE49-F238E27FC236}">
                <a16:creationId xmlns:a16="http://schemas.microsoft.com/office/drawing/2014/main" id="{A4CD3FC0-92F7-B480-3479-D860578A8BEF}"/>
              </a:ext>
            </a:extLst>
          </p:cNvPr>
          <p:cNvGrpSpPr/>
          <p:nvPr/>
        </p:nvGrpSpPr>
        <p:grpSpPr>
          <a:xfrm rot="-5400000">
            <a:off x="3260309" y="3793402"/>
            <a:ext cx="710667" cy="906677"/>
            <a:chOff x="0" y="0"/>
            <a:chExt cx="362023" cy="915239"/>
          </a:xfrm>
          <a:solidFill>
            <a:srgbClr val="BDE9F8"/>
          </a:solidFill>
        </p:grpSpPr>
        <p:sp>
          <p:nvSpPr>
            <p:cNvPr id="73" name="Freeform 14">
              <a:extLst>
                <a:ext uri="{FF2B5EF4-FFF2-40B4-BE49-F238E27FC236}">
                  <a16:creationId xmlns:a16="http://schemas.microsoft.com/office/drawing/2014/main" id="{89DA5766-2FB1-449A-01F3-E565B7D50EE7}"/>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200">
                <a:latin typeface="Comic Sans MS" panose="030F0902030302020204" pitchFamily="66" charset="0"/>
              </a:endParaRPr>
            </a:p>
          </p:txBody>
        </p:sp>
        <p:sp>
          <p:nvSpPr>
            <p:cNvPr id="74" name="TextBox 15">
              <a:extLst>
                <a:ext uri="{FF2B5EF4-FFF2-40B4-BE49-F238E27FC236}">
                  <a16:creationId xmlns:a16="http://schemas.microsoft.com/office/drawing/2014/main" id="{666064CF-61FD-081B-F67F-6D2B98825CE1}"/>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200">
                <a:latin typeface="Comic Sans MS" panose="030F0902030302020204" pitchFamily="66" charset="0"/>
              </a:endParaRPr>
            </a:p>
          </p:txBody>
        </p:sp>
      </p:grpSp>
      <p:grpSp>
        <p:nvGrpSpPr>
          <p:cNvPr id="75" name="Group 10">
            <a:extLst>
              <a:ext uri="{FF2B5EF4-FFF2-40B4-BE49-F238E27FC236}">
                <a16:creationId xmlns:a16="http://schemas.microsoft.com/office/drawing/2014/main" id="{E1CA8406-DA86-80C5-82E2-7E5470F0CD02}"/>
              </a:ext>
            </a:extLst>
          </p:cNvPr>
          <p:cNvGrpSpPr/>
          <p:nvPr/>
        </p:nvGrpSpPr>
        <p:grpSpPr>
          <a:xfrm rot="-5400000">
            <a:off x="4873478" y="3384576"/>
            <a:ext cx="514663" cy="1894928"/>
            <a:chOff x="0" y="0"/>
            <a:chExt cx="362023" cy="915239"/>
          </a:xfrm>
          <a:solidFill>
            <a:srgbClr val="BDE9F8"/>
          </a:solidFill>
        </p:grpSpPr>
        <p:sp>
          <p:nvSpPr>
            <p:cNvPr id="76" name="Freeform 11">
              <a:extLst>
                <a:ext uri="{FF2B5EF4-FFF2-40B4-BE49-F238E27FC236}">
                  <a16:creationId xmlns:a16="http://schemas.microsoft.com/office/drawing/2014/main" id="{88D58D0C-6162-C454-C228-AEA949220AF8}"/>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200">
                <a:latin typeface="Comic Sans MS" panose="030F0902030302020204" pitchFamily="66" charset="0"/>
              </a:endParaRPr>
            </a:p>
          </p:txBody>
        </p:sp>
        <p:sp>
          <p:nvSpPr>
            <p:cNvPr id="77" name="TextBox 12">
              <a:extLst>
                <a:ext uri="{FF2B5EF4-FFF2-40B4-BE49-F238E27FC236}">
                  <a16:creationId xmlns:a16="http://schemas.microsoft.com/office/drawing/2014/main" id="{AEC95985-D867-9D4E-28BC-A127080A932B}"/>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200">
                <a:latin typeface="Comic Sans MS" panose="030F0902030302020204" pitchFamily="66" charset="0"/>
              </a:endParaRPr>
            </a:p>
          </p:txBody>
        </p:sp>
      </p:grpSp>
      <p:sp>
        <p:nvSpPr>
          <p:cNvPr id="78" name="TextBox 77">
            <a:extLst>
              <a:ext uri="{FF2B5EF4-FFF2-40B4-BE49-F238E27FC236}">
                <a16:creationId xmlns:a16="http://schemas.microsoft.com/office/drawing/2014/main" id="{37F49F07-6AA2-6C00-53DD-4666EE8D234F}"/>
              </a:ext>
            </a:extLst>
          </p:cNvPr>
          <p:cNvSpPr txBox="1"/>
          <p:nvPr/>
        </p:nvSpPr>
        <p:spPr>
          <a:xfrm>
            <a:off x="4361377" y="4085725"/>
            <a:ext cx="3989906" cy="265522"/>
          </a:xfrm>
          <a:prstGeom prst="rect">
            <a:avLst/>
          </a:prstGeom>
          <a:noFill/>
        </p:spPr>
        <p:txBody>
          <a:bodyPr wrap="square">
            <a:spAutoFit/>
          </a:bodyPr>
          <a:lstStyle/>
          <a:p>
            <a:pPr algn="l">
              <a:lnSpc>
                <a:spcPct val="115000"/>
              </a:lnSpc>
              <a:spcAft>
                <a:spcPts val="800"/>
              </a:spcAft>
              <a:buNone/>
            </a:pPr>
            <a:r>
              <a:rPr lang="en-GB" sz="1050" b="0" kern="100" dirty="0" err="1">
                <a:solidFill>
                  <a:schemeClr val="tx1"/>
                </a:solidFill>
                <a:effectLst/>
                <a:latin typeface="Comic Sans MS" panose="030F0902030302020204" pitchFamily="66" charset="0"/>
              </a:rPr>
              <a:t>yn</a:t>
            </a:r>
            <a:r>
              <a:rPr lang="en-GB" sz="1050" b="0" kern="100" dirty="0">
                <a:solidFill>
                  <a:schemeClr val="tx1"/>
                </a:solidFill>
                <a:effectLst/>
                <a:latin typeface="Comic Sans MS" panose="030F0902030302020204" pitchFamily="66" charset="0"/>
              </a:rPr>
              <a:t> </a:t>
            </a:r>
            <a:r>
              <a:rPr lang="en-US" sz="1050" kern="100" dirty="0">
                <a:effectLst/>
                <a:latin typeface="Comic Sans MS" panose="030F0902030302020204" pitchFamily="66" charset="0"/>
                <a:sym typeface="Barlow SemiCondensed Semi-Bold"/>
              </a:rPr>
              <a:t>Sir </a:t>
            </a:r>
            <a:r>
              <a:rPr lang="en-US" sz="1050" kern="100" dirty="0" err="1">
                <a:effectLst/>
                <a:latin typeface="Comic Sans MS" panose="030F0902030302020204" pitchFamily="66" charset="0"/>
                <a:sym typeface="Barlow SemiCondensed Semi-Bold"/>
              </a:rPr>
              <a:t>Benfro</a:t>
            </a:r>
            <a:r>
              <a:rPr lang="en-US" sz="1050" kern="100" dirty="0">
                <a:effectLst/>
                <a:latin typeface="Comic Sans MS" panose="030F0902030302020204" pitchFamily="66" charset="0"/>
                <a:sym typeface="Barlow SemiCondensed Semi-Bold"/>
              </a:rPr>
              <a:t>?</a:t>
            </a:r>
            <a:endParaRPr lang="en-GB" sz="1050" b="0" kern="100" dirty="0">
              <a:solidFill>
                <a:schemeClr val="tx1"/>
              </a:solidFill>
              <a:effectLst/>
              <a:latin typeface="Comic Sans MS" panose="030F0902030302020204" pitchFamily="66" charset="0"/>
              <a:cs typeface="Times New Roman" panose="02020603050405020304" pitchFamily="18" charset="0"/>
            </a:endParaRPr>
          </a:p>
        </p:txBody>
      </p:sp>
      <p:grpSp>
        <p:nvGrpSpPr>
          <p:cNvPr id="79" name="Group 10">
            <a:extLst>
              <a:ext uri="{FF2B5EF4-FFF2-40B4-BE49-F238E27FC236}">
                <a16:creationId xmlns:a16="http://schemas.microsoft.com/office/drawing/2014/main" id="{2F01AD26-487A-68EB-F6DC-18AEEC8DDC37}"/>
              </a:ext>
            </a:extLst>
          </p:cNvPr>
          <p:cNvGrpSpPr/>
          <p:nvPr/>
        </p:nvGrpSpPr>
        <p:grpSpPr>
          <a:xfrm rot="-5400000">
            <a:off x="2055666" y="3606778"/>
            <a:ext cx="624884" cy="1365705"/>
            <a:chOff x="0" y="0"/>
            <a:chExt cx="362023" cy="915239"/>
          </a:xfrm>
          <a:solidFill>
            <a:srgbClr val="BDE9F8"/>
          </a:solidFill>
        </p:grpSpPr>
        <p:sp>
          <p:nvSpPr>
            <p:cNvPr id="80" name="Freeform 11">
              <a:extLst>
                <a:ext uri="{FF2B5EF4-FFF2-40B4-BE49-F238E27FC236}">
                  <a16:creationId xmlns:a16="http://schemas.microsoft.com/office/drawing/2014/main" id="{9CC28907-7B58-49FC-878C-99FBAD9265B5}"/>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81" name="TextBox 12">
              <a:extLst>
                <a:ext uri="{FF2B5EF4-FFF2-40B4-BE49-F238E27FC236}">
                  <a16:creationId xmlns:a16="http://schemas.microsoft.com/office/drawing/2014/main" id="{ED737662-32E7-27CF-896E-42E65E8C6314}"/>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sp>
        <p:nvSpPr>
          <p:cNvPr id="82" name="TextBox 81">
            <a:extLst>
              <a:ext uri="{FF2B5EF4-FFF2-40B4-BE49-F238E27FC236}">
                <a16:creationId xmlns:a16="http://schemas.microsoft.com/office/drawing/2014/main" id="{96CBEC93-8BE4-3A17-FE43-DB89EC2924B7}"/>
              </a:ext>
            </a:extLst>
          </p:cNvPr>
          <p:cNvSpPr txBox="1"/>
          <p:nvPr/>
        </p:nvSpPr>
        <p:spPr>
          <a:xfrm>
            <a:off x="1714894" y="4074709"/>
            <a:ext cx="3989906" cy="265522"/>
          </a:xfrm>
          <a:prstGeom prst="rect">
            <a:avLst/>
          </a:prstGeom>
          <a:noFill/>
        </p:spPr>
        <p:txBody>
          <a:bodyPr wrap="square">
            <a:spAutoFit/>
          </a:bodyPr>
          <a:lstStyle/>
          <a:p>
            <a:pPr algn="l">
              <a:lnSpc>
                <a:spcPct val="115000"/>
              </a:lnSpc>
              <a:spcAft>
                <a:spcPts val="800"/>
              </a:spcAft>
              <a:buNone/>
            </a:pPr>
            <a:r>
              <a:rPr lang="en-GB" sz="1050" b="0" kern="100" dirty="0">
                <a:solidFill>
                  <a:schemeClr val="tx1"/>
                </a:solidFill>
                <a:effectLst/>
                <a:latin typeface="Comic Sans MS" panose="030F0902030302020204" pitchFamily="66" charset="0"/>
              </a:rPr>
              <a:t>Pa </a:t>
            </a:r>
            <a:r>
              <a:rPr lang="en-GB" sz="1050" b="0" kern="100" dirty="0" err="1">
                <a:solidFill>
                  <a:schemeClr val="tx1"/>
                </a:solidFill>
                <a:effectLst/>
                <a:latin typeface="Comic Sans MS" panose="030F0902030302020204" pitchFamily="66" charset="0"/>
              </a:rPr>
              <a:t>fis</a:t>
            </a:r>
            <a:r>
              <a:rPr lang="en-GB" sz="1050" b="0" kern="100" dirty="0">
                <a:solidFill>
                  <a:schemeClr val="tx1"/>
                </a:solidFill>
                <a:effectLst/>
                <a:latin typeface="Comic Sans MS" panose="030F0902030302020204" pitchFamily="66" charset="0"/>
              </a:rPr>
              <a:t> </a:t>
            </a:r>
            <a:r>
              <a:rPr lang="en-GB" sz="1050" b="0" kern="100" dirty="0" err="1">
                <a:solidFill>
                  <a:schemeClr val="tx1"/>
                </a:solidFill>
                <a:effectLst/>
                <a:latin typeface="Comic Sans MS" panose="030F0902030302020204" pitchFamily="66" charset="0"/>
              </a:rPr>
              <a:t>ydy’r</a:t>
            </a:r>
            <a:endParaRPr lang="en-GB" sz="1050" b="0" kern="100" dirty="0">
              <a:solidFill>
                <a:schemeClr val="tx1"/>
              </a:solidFill>
              <a:effectLst/>
              <a:latin typeface="Comic Sans MS" panose="030F0902030302020204" pitchFamily="66" charset="0"/>
              <a:cs typeface="Times New Roman" panose="02020603050405020304" pitchFamily="18" charset="0"/>
            </a:endParaRPr>
          </a:p>
        </p:txBody>
      </p:sp>
      <p:sp>
        <p:nvSpPr>
          <p:cNvPr id="83" name="TextBox 82">
            <a:extLst>
              <a:ext uri="{FF2B5EF4-FFF2-40B4-BE49-F238E27FC236}">
                <a16:creationId xmlns:a16="http://schemas.microsoft.com/office/drawing/2014/main" id="{A93A4EEB-50A3-BBEC-779C-0831EA2C1636}"/>
              </a:ext>
            </a:extLst>
          </p:cNvPr>
          <p:cNvSpPr txBox="1"/>
          <p:nvPr/>
        </p:nvSpPr>
        <p:spPr>
          <a:xfrm>
            <a:off x="3147965" y="3891408"/>
            <a:ext cx="1035380" cy="738664"/>
          </a:xfrm>
          <a:prstGeom prst="rect">
            <a:avLst/>
          </a:prstGeom>
          <a:noFill/>
        </p:spPr>
        <p:txBody>
          <a:bodyPr wrap="square">
            <a:spAutoFit/>
          </a:bodyPr>
          <a:lstStyle/>
          <a:p>
            <a:r>
              <a:rPr lang="en-US" sz="1050" dirty="0" err="1">
                <a:latin typeface="Comic Sans MS" panose="030F0902030302020204" pitchFamily="66" charset="0"/>
                <a:ea typeface="Bryndan Write"/>
                <a:cs typeface="Bryndan Write"/>
                <a:sym typeface="Bryndan Write"/>
              </a:rPr>
              <a:t>poetha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sycha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gwlypa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oera</a:t>
            </a:r>
            <a:endParaRPr lang="en-US" sz="1050" dirty="0">
              <a:latin typeface="Comic Sans MS" panose="030F0902030302020204" pitchFamily="66" charset="0"/>
              <a:ea typeface="Bryndan Write"/>
              <a:cs typeface="Bryndan Write"/>
              <a:sym typeface="Bryndan Write"/>
            </a:endParaRPr>
          </a:p>
        </p:txBody>
      </p:sp>
      <p:grpSp>
        <p:nvGrpSpPr>
          <p:cNvPr id="84" name="Group 13">
            <a:extLst>
              <a:ext uri="{FF2B5EF4-FFF2-40B4-BE49-F238E27FC236}">
                <a16:creationId xmlns:a16="http://schemas.microsoft.com/office/drawing/2014/main" id="{DDB04A7B-B96B-AA7E-E74B-A3B0B776C6E7}"/>
              </a:ext>
            </a:extLst>
          </p:cNvPr>
          <p:cNvGrpSpPr/>
          <p:nvPr/>
        </p:nvGrpSpPr>
        <p:grpSpPr>
          <a:xfrm rot="-5400000">
            <a:off x="4713170" y="5208931"/>
            <a:ext cx="2141492" cy="1038954"/>
            <a:chOff x="0" y="0"/>
            <a:chExt cx="362023" cy="915239"/>
          </a:xfrm>
          <a:solidFill>
            <a:srgbClr val="BDE9F8"/>
          </a:solidFill>
        </p:grpSpPr>
        <p:sp>
          <p:nvSpPr>
            <p:cNvPr id="85" name="Freeform 14">
              <a:extLst>
                <a:ext uri="{FF2B5EF4-FFF2-40B4-BE49-F238E27FC236}">
                  <a16:creationId xmlns:a16="http://schemas.microsoft.com/office/drawing/2014/main" id="{4608E35A-EC9E-D380-55E6-05F5A6835206}"/>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86" name="TextBox 15">
              <a:extLst>
                <a:ext uri="{FF2B5EF4-FFF2-40B4-BE49-F238E27FC236}">
                  <a16:creationId xmlns:a16="http://schemas.microsoft.com/office/drawing/2014/main" id="{19C73499-DFD4-61B7-1AF5-79EBC9CD2AAA}"/>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grpSp>
        <p:nvGrpSpPr>
          <p:cNvPr id="87" name="Group 10">
            <a:extLst>
              <a:ext uri="{FF2B5EF4-FFF2-40B4-BE49-F238E27FC236}">
                <a16:creationId xmlns:a16="http://schemas.microsoft.com/office/drawing/2014/main" id="{5423CE07-5D92-2CDE-BF2B-1B47BABCF648}"/>
              </a:ext>
            </a:extLst>
          </p:cNvPr>
          <p:cNvGrpSpPr/>
          <p:nvPr/>
        </p:nvGrpSpPr>
        <p:grpSpPr>
          <a:xfrm rot="-5400000">
            <a:off x="6246590" y="4820560"/>
            <a:ext cx="2116502" cy="1816111"/>
            <a:chOff x="0" y="0"/>
            <a:chExt cx="362023" cy="915239"/>
          </a:xfrm>
          <a:solidFill>
            <a:srgbClr val="BDE9F8"/>
          </a:solidFill>
        </p:grpSpPr>
        <p:sp>
          <p:nvSpPr>
            <p:cNvPr id="88" name="Freeform 11">
              <a:extLst>
                <a:ext uri="{FF2B5EF4-FFF2-40B4-BE49-F238E27FC236}">
                  <a16:creationId xmlns:a16="http://schemas.microsoft.com/office/drawing/2014/main" id="{CDA8098F-5178-2234-4E4F-B72D3E143A49}"/>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89" name="TextBox 12">
              <a:extLst>
                <a:ext uri="{FF2B5EF4-FFF2-40B4-BE49-F238E27FC236}">
                  <a16:creationId xmlns:a16="http://schemas.microsoft.com/office/drawing/2014/main" id="{16CB49AF-00CB-E11F-A76A-D2AD55F59F8D}"/>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grpSp>
        <p:nvGrpSpPr>
          <p:cNvPr id="90" name="Group 10">
            <a:extLst>
              <a:ext uri="{FF2B5EF4-FFF2-40B4-BE49-F238E27FC236}">
                <a16:creationId xmlns:a16="http://schemas.microsoft.com/office/drawing/2014/main" id="{180E56FD-9DAE-6BDB-548C-2FD34ACF8754}"/>
              </a:ext>
            </a:extLst>
          </p:cNvPr>
          <p:cNvGrpSpPr/>
          <p:nvPr/>
        </p:nvGrpSpPr>
        <p:grpSpPr>
          <a:xfrm rot="-5400000">
            <a:off x="1045990" y="5315349"/>
            <a:ext cx="2141491" cy="827765"/>
            <a:chOff x="0" y="0"/>
            <a:chExt cx="362023" cy="915239"/>
          </a:xfrm>
          <a:solidFill>
            <a:srgbClr val="BDE9F8"/>
          </a:solidFill>
        </p:grpSpPr>
        <p:sp>
          <p:nvSpPr>
            <p:cNvPr id="91" name="Freeform 11">
              <a:extLst>
                <a:ext uri="{FF2B5EF4-FFF2-40B4-BE49-F238E27FC236}">
                  <a16:creationId xmlns:a16="http://schemas.microsoft.com/office/drawing/2014/main" id="{C8125732-8F17-9B42-6101-5C85C611BFF5}"/>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92" name="TextBox 12">
              <a:extLst>
                <a:ext uri="{FF2B5EF4-FFF2-40B4-BE49-F238E27FC236}">
                  <a16:creationId xmlns:a16="http://schemas.microsoft.com/office/drawing/2014/main" id="{81B98A56-11D5-EB1E-2F57-726699F6229B}"/>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sp>
        <p:nvSpPr>
          <p:cNvPr id="93" name="TextBox 92">
            <a:extLst>
              <a:ext uri="{FF2B5EF4-FFF2-40B4-BE49-F238E27FC236}">
                <a16:creationId xmlns:a16="http://schemas.microsoft.com/office/drawing/2014/main" id="{D9B12728-6FE4-94DD-385D-FA8BB400BDD7}"/>
              </a:ext>
            </a:extLst>
          </p:cNvPr>
          <p:cNvSpPr txBox="1"/>
          <p:nvPr/>
        </p:nvSpPr>
        <p:spPr>
          <a:xfrm>
            <a:off x="1855590" y="5610115"/>
            <a:ext cx="4572000" cy="273729"/>
          </a:xfrm>
          <a:prstGeom prst="rect">
            <a:avLst/>
          </a:prstGeom>
          <a:noFill/>
        </p:spPr>
        <p:txBody>
          <a:bodyPr wrap="square">
            <a:spAutoFit/>
          </a:bodyPr>
          <a:lstStyle/>
          <a:p>
            <a:pPr algn="l">
              <a:lnSpc>
                <a:spcPct val="115000"/>
              </a:lnSpc>
              <a:spcAft>
                <a:spcPts val="800"/>
              </a:spcAft>
              <a:buNone/>
            </a:pPr>
            <a:r>
              <a:rPr lang="en-GB" sz="1050" b="0" kern="100" dirty="0">
                <a:solidFill>
                  <a:schemeClr val="tx1"/>
                </a:solidFill>
                <a:effectLst/>
                <a:latin typeface="Comic Sans MS" panose="030F0902030302020204" pitchFamily="66" charset="0"/>
              </a:rPr>
              <a:t>Mis</a:t>
            </a:r>
            <a:endParaRPr lang="en-GB" sz="1050" b="0" kern="100" dirty="0">
              <a:solidFill>
                <a:schemeClr val="tx1"/>
              </a:solidFill>
              <a:effectLst/>
              <a:latin typeface="Comic Sans MS" panose="030F0902030302020204" pitchFamily="66" charset="0"/>
              <a:cs typeface="Times New Roman" panose="02020603050405020304" pitchFamily="18" charset="0"/>
            </a:endParaRPr>
          </a:p>
        </p:txBody>
      </p:sp>
      <p:sp>
        <p:nvSpPr>
          <p:cNvPr id="94" name="TextBox 93">
            <a:extLst>
              <a:ext uri="{FF2B5EF4-FFF2-40B4-BE49-F238E27FC236}">
                <a16:creationId xmlns:a16="http://schemas.microsoft.com/office/drawing/2014/main" id="{1B4269ED-3E9F-B0DC-52FE-0A6B12784E5C}"/>
              </a:ext>
            </a:extLst>
          </p:cNvPr>
          <p:cNvSpPr txBox="1"/>
          <p:nvPr/>
        </p:nvSpPr>
        <p:spPr>
          <a:xfrm>
            <a:off x="5396867" y="5395333"/>
            <a:ext cx="1186433" cy="738664"/>
          </a:xfrm>
          <a:prstGeom prst="rect">
            <a:avLst/>
          </a:prstGeom>
          <a:noFill/>
        </p:spPr>
        <p:txBody>
          <a:bodyPr wrap="square">
            <a:spAutoFit/>
          </a:bodyPr>
          <a:lstStyle/>
          <a:p>
            <a:r>
              <a:rPr lang="en-US" sz="1050" dirty="0" err="1">
                <a:latin typeface="Comic Sans MS" panose="030F0902030302020204" pitchFamily="66" charset="0"/>
                <a:ea typeface="Bryndan Write"/>
                <a:cs typeface="Bryndan Write"/>
                <a:sym typeface="Bryndan Write"/>
              </a:rPr>
              <a:t>poetha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sycha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gwlypa</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oera</a:t>
            </a:r>
            <a:endParaRPr lang="en-US" sz="1050" dirty="0">
              <a:latin typeface="Comic Sans MS" panose="030F0902030302020204" pitchFamily="66" charset="0"/>
              <a:ea typeface="Bryndan Write"/>
              <a:cs typeface="Bryndan Write"/>
              <a:sym typeface="Bryndan Write"/>
            </a:endParaRPr>
          </a:p>
        </p:txBody>
      </p:sp>
      <p:sp>
        <p:nvSpPr>
          <p:cNvPr id="95" name="TextBox 94">
            <a:extLst>
              <a:ext uri="{FF2B5EF4-FFF2-40B4-BE49-F238E27FC236}">
                <a16:creationId xmlns:a16="http://schemas.microsoft.com/office/drawing/2014/main" id="{632D7AF1-F2B7-1513-5B69-26CCF61CF858}"/>
              </a:ext>
            </a:extLst>
          </p:cNvPr>
          <p:cNvSpPr txBox="1"/>
          <p:nvPr/>
        </p:nvSpPr>
        <p:spPr>
          <a:xfrm>
            <a:off x="6518051" y="5610115"/>
            <a:ext cx="4572000" cy="265522"/>
          </a:xfrm>
          <a:prstGeom prst="rect">
            <a:avLst/>
          </a:prstGeom>
          <a:noFill/>
        </p:spPr>
        <p:txBody>
          <a:bodyPr wrap="square">
            <a:spAutoFit/>
          </a:bodyPr>
          <a:lstStyle/>
          <a:p>
            <a:pPr algn="l">
              <a:lnSpc>
                <a:spcPct val="115000"/>
              </a:lnSpc>
              <a:spcAft>
                <a:spcPts val="800"/>
              </a:spcAft>
              <a:buNone/>
            </a:pPr>
            <a:r>
              <a:rPr lang="en-GB" sz="1050" b="0" kern="100" dirty="0" err="1">
                <a:solidFill>
                  <a:schemeClr val="tx1"/>
                </a:solidFill>
                <a:effectLst/>
                <a:latin typeface="Comic Sans MS" panose="030F0902030302020204" pitchFamily="66" charset="0"/>
              </a:rPr>
              <a:t>yn</a:t>
            </a:r>
            <a:r>
              <a:rPr lang="en-GB" sz="1050" b="0" kern="100" dirty="0">
                <a:solidFill>
                  <a:schemeClr val="tx1"/>
                </a:solidFill>
                <a:effectLst/>
                <a:latin typeface="Comic Sans MS" panose="030F0902030302020204" pitchFamily="66" charset="0"/>
              </a:rPr>
              <a:t> </a:t>
            </a:r>
            <a:r>
              <a:rPr lang="en-US" sz="1050" kern="100" dirty="0">
                <a:effectLst/>
                <a:latin typeface="Comic Sans MS" panose="030F0902030302020204" pitchFamily="66" charset="0"/>
                <a:sym typeface="Barlow SemiCondensed Semi-Bold"/>
              </a:rPr>
              <a:t>Sir </a:t>
            </a:r>
            <a:r>
              <a:rPr lang="en-US" sz="1050" kern="100" dirty="0" err="1">
                <a:effectLst/>
                <a:latin typeface="Comic Sans MS" panose="030F0902030302020204" pitchFamily="66" charset="0"/>
                <a:sym typeface="Barlow SemiCondensed Semi-Bold"/>
              </a:rPr>
              <a:t>Benfro</a:t>
            </a:r>
            <a:endParaRPr lang="en-GB" sz="1050" b="0" kern="100" dirty="0">
              <a:solidFill>
                <a:schemeClr val="tx1"/>
              </a:solidFill>
              <a:effectLst/>
              <a:latin typeface="Comic Sans MS" panose="030F0902030302020204" pitchFamily="66" charset="0"/>
              <a:cs typeface="Times New Roman" panose="02020603050405020304" pitchFamily="18" charset="0"/>
            </a:endParaRPr>
          </a:p>
        </p:txBody>
      </p:sp>
      <p:grpSp>
        <p:nvGrpSpPr>
          <p:cNvPr id="96" name="Group 13">
            <a:extLst>
              <a:ext uri="{FF2B5EF4-FFF2-40B4-BE49-F238E27FC236}">
                <a16:creationId xmlns:a16="http://schemas.microsoft.com/office/drawing/2014/main" id="{607F67DC-E39C-DF9E-3FAA-BF4115DF6513}"/>
              </a:ext>
            </a:extLst>
          </p:cNvPr>
          <p:cNvGrpSpPr/>
          <p:nvPr/>
        </p:nvGrpSpPr>
        <p:grpSpPr>
          <a:xfrm rot="-5400000">
            <a:off x="3585410" y="5209547"/>
            <a:ext cx="2116502" cy="1038954"/>
            <a:chOff x="0" y="0"/>
            <a:chExt cx="362023" cy="915239"/>
          </a:xfrm>
          <a:solidFill>
            <a:srgbClr val="BDE9F8"/>
          </a:solidFill>
        </p:grpSpPr>
        <p:sp>
          <p:nvSpPr>
            <p:cNvPr id="97" name="Freeform 14">
              <a:extLst>
                <a:ext uri="{FF2B5EF4-FFF2-40B4-BE49-F238E27FC236}">
                  <a16:creationId xmlns:a16="http://schemas.microsoft.com/office/drawing/2014/main" id="{2606F66A-3090-FF1D-3ACF-4792F48B3178}"/>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98" name="TextBox 15">
              <a:extLst>
                <a:ext uri="{FF2B5EF4-FFF2-40B4-BE49-F238E27FC236}">
                  <a16:creationId xmlns:a16="http://schemas.microsoft.com/office/drawing/2014/main" id="{A3BDC411-41C4-6611-315E-B4AF45B5D56B}"/>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sp>
        <p:nvSpPr>
          <p:cNvPr id="99" name="TextBox 98">
            <a:extLst>
              <a:ext uri="{FF2B5EF4-FFF2-40B4-BE49-F238E27FC236}">
                <a16:creationId xmlns:a16="http://schemas.microsoft.com/office/drawing/2014/main" id="{A9C6F61C-0A25-2ABE-35BD-716B4EF0C4A7}"/>
              </a:ext>
            </a:extLst>
          </p:cNvPr>
          <p:cNvSpPr txBox="1"/>
          <p:nvPr/>
        </p:nvSpPr>
        <p:spPr>
          <a:xfrm>
            <a:off x="4183955" y="5623937"/>
            <a:ext cx="1186433" cy="261610"/>
          </a:xfrm>
          <a:prstGeom prst="rect">
            <a:avLst/>
          </a:prstGeom>
          <a:noFill/>
        </p:spPr>
        <p:txBody>
          <a:bodyPr wrap="square">
            <a:spAutoFit/>
          </a:bodyPr>
          <a:lstStyle/>
          <a:p>
            <a:r>
              <a:rPr lang="en-US" sz="1050" dirty="0" err="1">
                <a:latin typeface="Comic Sans MS" panose="030F0902030302020204" pitchFamily="66" charset="0"/>
                <a:ea typeface="Bryndan Write"/>
                <a:cs typeface="Bryndan Write"/>
                <a:sym typeface="Bryndan Write"/>
              </a:rPr>
              <a:t>ydy’r</a:t>
            </a:r>
            <a:endParaRPr lang="en-US" sz="1050" dirty="0">
              <a:latin typeface="Comic Sans MS" panose="030F0902030302020204" pitchFamily="66" charset="0"/>
              <a:ea typeface="Bryndan Write"/>
              <a:cs typeface="Bryndan Write"/>
              <a:sym typeface="Bryndan Write"/>
            </a:endParaRPr>
          </a:p>
        </p:txBody>
      </p:sp>
      <p:grpSp>
        <p:nvGrpSpPr>
          <p:cNvPr id="100" name="Group 13">
            <a:extLst>
              <a:ext uri="{FF2B5EF4-FFF2-40B4-BE49-F238E27FC236}">
                <a16:creationId xmlns:a16="http://schemas.microsoft.com/office/drawing/2014/main" id="{36696605-4289-BE6F-7CFF-2D199EFB4199}"/>
              </a:ext>
            </a:extLst>
          </p:cNvPr>
          <p:cNvGrpSpPr/>
          <p:nvPr/>
        </p:nvGrpSpPr>
        <p:grpSpPr>
          <a:xfrm rot="-5400000">
            <a:off x="2259789" y="5019304"/>
            <a:ext cx="2141491" cy="1419860"/>
            <a:chOff x="0" y="0"/>
            <a:chExt cx="362023" cy="915239"/>
          </a:xfrm>
          <a:solidFill>
            <a:srgbClr val="BDE9F8"/>
          </a:solidFill>
        </p:grpSpPr>
        <p:sp>
          <p:nvSpPr>
            <p:cNvPr id="101" name="Freeform 14">
              <a:extLst>
                <a:ext uri="{FF2B5EF4-FFF2-40B4-BE49-F238E27FC236}">
                  <a16:creationId xmlns:a16="http://schemas.microsoft.com/office/drawing/2014/main" id="{9C046E74-0FCE-13FE-6ED7-1A84805E40A5}"/>
                </a:ext>
              </a:extLst>
            </p:cNvPr>
            <p:cNvSpPr/>
            <p:nvPr/>
          </p:nvSpPr>
          <p:spPr>
            <a:xfrm>
              <a:off x="0" y="0"/>
              <a:ext cx="362023" cy="915239"/>
            </a:xfrm>
            <a:custGeom>
              <a:avLst/>
              <a:gdLst/>
              <a:ahLst/>
              <a:cxnLst/>
              <a:rect l="l" t="t" r="r" b="b"/>
              <a:pathLst>
                <a:path w="362023" h="915239">
                  <a:moveTo>
                    <a:pt x="0" y="0"/>
                  </a:moveTo>
                  <a:lnTo>
                    <a:pt x="362023" y="0"/>
                  </a:lnTo>
                  <a:lnTo>
                    <a:pt x="362023" y="915239"/>
                  </a:lnTo>
                  <a:lnTo>
                    <a:pt x="0" y="915239"/>
                  </a:lnTo>
                  <a:close/>
                </a:path>
              </a:pathLst>
            </a:custGeom>
            <a:grpFill/>
            <a:ln w="38100" cap="sq">
              <a:solidFill>
                <a:srgbClr val="000000">
                  <a:alpha val="87843"/>
                </a:srgbClr>
              </a:solidFill>
              <a:prstDash val="solid"/>
              <a:miter/>
            </a:ln>
          </p:spPr>
          <p:txBody>
            <a:bodyPr/>
            <a:lstStyle/>
            <a:p>
              <a:endParaRPr lang="en-US" sz="1050">
                <a:latin typeface="Comic Sans MS" panose="030F0902030302020204" pitchFamily="66" charset="0"/>
              </a:endParaRPr>
            </a:p>
          </p:txBody>
        </p:sp>
        <p:sp>
          <p:nvSpPr>
            <p:cNvPr id="102" name="TextBox 15">
              <a:extLst>
                <a:ext uri="{FF2B5EF4-FFF2-40B4-BE49-F238E27FC236}">
                  <a16:creationId xmlns:a16="http://schemas.microsoft.com/office/drawing/2014/main" id="{3B2B7D89-94BF-435A-A601-ED5AEAB79470}"/>
                </a:ext>
              </a:extLst>
            </p:cNvPr>
            <p:cNvSpPr txBox="1"/>
            <p:nvPr/>
          </p:nvSpPr>
          <p:spPr>
            <a:xfrm>
              <a:off x="0" y="-28575"/>
              <a:ext cx="362023" cy="943814"/>
            </a:xfrm>
            <a:prstGeom prst="rect">
              <a:avLst/>
            </a:prstGeom>
            <a:grpFill/>
          </p:spPr>
          <p:txBody>
            <a:bodyPr lIns="43439" tIns="43439" rIns="43439" bIns="43439" rtlCol="0" anchor="ctr"/>
            <a:lstStyle/>
            <a:p>
              <a:pPr algn="ctr">
                <a:lnSpc>
                  <a:spcPts val="1676"/>
                </a:lnSpc>
              </a:pPr>
              <a:endParaRPr sz="1050">
                <a:latin typeface="Comic Sans MS" panose="030F0902030302020204" pitchFamily="66" charset="0"/>
              </a:endParaRPr>
            </a:p>
          </p:txBody>
        </p:sp>
      </p:grpSp>
      <p:sp>
        <p:nvSpPr>
          <p:cNvPr id="103" name="TextBox 102">
            <a:extLst>
              <a:ext uri="{FF2B5EF4-FFF2-40B4-BE49-F238E27FC236}">
                <a16:creationId xmlns:a16="http://schemas.microsoft.com/office/drawing/2014/main" id="{019D080D-7E49-21FE-2198-068736916D70}"/>
              </a:ext>
            </a:extLst>
          </p:cNvPr>
          <p:cNvSpPr txBox="1"/>
          <p:nvPr/>
        </p:nvSpPr>
        <p:spPr>
          <a:xfrm>
            <a:off x="2711861" y="4678532"/>
            <a:ext cx="1419862" cy="2031325"/>
          </a:xfrm>
          <a:prstGeom prst="rect">
            <a:avLst/>
          </a:prstGeom>
          <a:noFill/>
        </p:spPr>
        <p:txBody>
          <a:bodyPr wrap="square">
            <a:spAutoFit/>
          </a:bodyPr>
          <a:lstStyle/>
          <a:p>
            <a:r>
              <a:rPr lang="en-US" sz="1050" dirty="0" err="1">
                <a:latin typeface="Comic Sans MS" panose="030F0902030302020204" pitchFamily="66" charset="0"/>
                <a:ea typeface="Bryndan Write"/>
                <a:cs typeface="Bryndan Write"/>
                <a:sym typeface="Bryndan Write"/>
              </a:rPr>
              <a:t>Ionawr</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Chwefror</a:t>
            </a:r>
            <a:endParaRPr lang="en-US" sz="1050" dirty="0">
              <a:latin typeface="Comic Sans MS" panose="030F0902030302020204" pitchFamily="66" charset="0"/>
              <a:ea typeface="Bryndan Write"/>
              <a:cs typeface="Bryndan Write"/>
              <a:sym typeface="Bryndan Write"/>
            </a:endParaRPr>
          </a:p>
          <a:p>
            <a:r>
              <a:rPr lang="en-US" sz="1050" dirty="0">
                <a:latin typeface="Comic Sans MS" panose="030F0902030302020204" pitchFamily="66" charset="0"/>
                <a:ea typeface="Bryndan Write"/>
                <a:cs typeface="Bryndan Write"/>
                <a:sym typeface="Bryndan Write"/>
              </a:rPr>
              <a:t>Mawrth</a:t>
            </a:r>
          </a:p>
          <a:p>
            <a:r>
              <a:rPr lang="en-US" sz="1050" dirty="0">
                <a:latin typeface="Comic Sans MS" panose="030F0902030302020204" pitchFamily="66" charset="0"/>
                <a:ea typeface="Bryndan Write"/>
                <a:cs typeface="Bryndan Write"/>
                <a:sym typeface="Bryndan Write"/>
              </a:rPr>
              <a:t>Ebrill</a:t>
            </a:r>
          </a:p>
          <a:p>
            <a:r>
              <a:rPr lang="en-US" sz="1050" dirty="0">
                <a:latin typeface="Comic Sans MS" panose="030F0902030302020204" pitchFamily="66" charset="0"/>
                <a:ea typeface="Bryndan Write"/>
                <a:cs typeface="Bryndan Write"/>
                <a:sym typeface="Bryndan Write"/>
              </a:rPr>
              <a:t>Mai</a:t>
            </a:r>
          </a:p>
          <a:p>
            <a:r>
              <a:rPr lang="en-US" sz="1050" dirty="0" err="1">
                <a:latin typeface="Comic Sans MS" panose="030F0902030302020204" pitchFamily="66" charset="0"/>
                <a:ea typeface="Bryndan Write"/>
                <a:cs typeface="Bryndan Write"/>
                <a:sym typeface="Bryndan Write"/>
              </a:rPr>
              <a:t>Mehefin</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Gorffennaf</a:t>
            </a:r>
            <a:endParaRPr lang="en-US" sz="1050" dirty="0">
              <a:latin typeface="Comic Sans MS" panose="030F0902030302020204" pitchFamily="66" charset="0"/>
              <a:ea typeface="Bryndan Write"/>
              <a:cs typeface="Bryndan Write"/>
              <a:sym typeface="Bryndan Write"/>
            </a:endParaRPr>
          </a:p>
          <a:p>
            <a:r>
              <a:rPr lang="en-US" sz="1050" dirty="0">
                <a:latin typeface="Comic Sans MS" panose="030F0902030302020204" pitchFamily="66" charset="0"/>
                <a:ea typeface="Bryndan Write"/>
                <a:cs typeface="Bryndan Write"/>
                <a:sym typeface="Bryndan Write"/>
              </a:rPr>
              <a:t>Awst</a:t>
            </a:r>
          </a:p>
          <a:p>
            <a:r>
              <a:rPr lang="en-US" sz="1050" dirty="0">
                <a:latin typeface="Comic Sans MS" panose="030F0902030302020204" pitchFamily="66" charset="0"/>
                <a:ea typeface="Bryndan Write"/>
                <a:cs typeface="Bryndan Write"/>
                <a:sym typeface="Bryndan Write"/>
              </a:rPr>
              <a:t>Medi</a:t>
            </a:r>
          </a:p>
          <a:p>
            <a:r>
              <a:rPr lang="en-US" sz="1050" dirty="0">
                <a:latin typeface="Comic Sans MS" panose="030F0902030302020204" pitchFamily="66" charset="0"/>
                <a:ea typeface="Bryndan Write"/>
                <a:cs typeface="Bryndan Write"/>
                <a:sym typeface="Bryndan Write"/>
              </a:rPr>
              <a:t>Hydref</a:t>
            </a:r>
          </a:p>
          <a:p>
            <a:r>
              <a:rPr lang="en-US" sz="1050" dirty="0" err="1">
                <a:latin typeface="Comic Sans MS" panose="030F0902030302020204" pitchFamily="66" charset="0"/>
                <a:ea typeface="Bryndan Write"/>
                <a:cs typeface="Bryndan Write"/>
                <a:sym typeface="Bryndan Write"/>
              </a:rPr>
              <a:t>Tachwedd</a:t>
            </a:r>
            <a:endParaRPr lang="en-US" sz="1050" dirty="0">
              <a:latin typeface="Comic Sans MS" panose="030F0902030302020204" pitchFamily="66" charset="0"/>
              <a:ea typeface="Bryndan Write"/>
              <a:cs typeface="Bryndan Write"/>
              <a:sym typeface="Bryndan Write"/>
            </a:endParaRPr>
          </a:p>
          <a:p>
            <a:r>
              <a:rPr lang="en-US" sz="1050" dirty="0" err="1">
                <a:latin typeface="Comic Sans MS" panose="030F0902030302020204" pitchFamily="66" charset="0"/>
                <a:ea typeface="Bryndan Write"/>
                <a:cs typeface="Bryndan Write"/>
                <a:sym typeface="Bryndan Write"/>
              </a:rPr>
              <a:t>Rhagfur</a:t>
            </a:r>
            <a:endParaRPr lang="en-US" sz="1050" dirty="0">
              <a:latin typeface="Comic Sans MS" panose="030F0902030302020204" pitchFamily="66" charset="0"/>
              <a:ea typeface="Bryndan Write"/>
              <a:cs typeface="Bryndan Write"/>
              <a:sym typeface="Bryndan Write"/>
            </a:endParaRPr>
          </a:p>
        </p:txBody>
      </p:sp>
      <p:sp>
        <p:nvSpPr>
          <p:cNvPr id="105" name="TextBox 104">
            <a:extLst>
              <a:ext uri="{FF2B5EF4-FFF2-40B4-BE49-F238E27FC236}">
                <a16:creationId xmlns:a16="http://schemas.microsoft.com/office/drawing/2014/main" id="{46F2152A-3164-2E6A-164A-FA04FF7C2029}"/>
              </a:ext>
            </a:extLst>
          </p:cNvPr>
          <p:cNvSpPr txBox="1"/>
          <p:nvPr/>
        </p:nvSpPr>
        <p:spPr>
          <a:xfrm rot="16200000">
            <a:off x="662628" y="5425449"/>
            <a:ext cx="1558382" cy="369332"/>
          </a:xfrm>
          <a:prstGeom prst="rect">
            <a:avLst/>
          </a:prstGeom>
          <a:noFill/>
        </p:spPr>
        <p:txBody>
          <a:bodyPr wrap="square">
            <a:spAutoFit/>
          </a:bodyPr>
          <a:lstStyle/>
          <a:p>
            <a:r>
              <a:rPr lang="en-GB" sz="1800" u="none" kern="100" dirty="0" err="1">
                <a:solidFill>
                  <a:schemeClr val="tx1"/>
                </a:solidFill>
                <a:effectLst/>
                <a:latin typeface="Comic Sans MS" panose="030F0902030302020204" pitchFamily="66" charset="0"/>
              </a:rPr>
              <a:t>Amherffaith</a:t>
            </a:r>
            <a:endParaRPr lang="en-US" dirty="0"/>
          </a:p>
        </p:txBody>
      </p:sp>
      <p:sp>
        <p:nvSpPr>
          <p:cNvPr id="107" name="TextBox 106">
            <a:extLst>
              <a:ext uri="{FF2B5EF4-FFF2-40B4-BE49-F238E27FC236}">
                <a16:creationId xmlns:a16="http://schemas.microsoft.com/office/drawing/2014/main" id="{115C4386-416C-3BC3-84EA-F13D37489B4D}"/>
              </a:ext>
            </a:extLst>
          </p:cNvPr>
          <p:cNvSpPr txBox="1"/>
          <p:nvPr/>
        </p:nvSpPr>
        <p:spPr>
          <a:xfrm rot="16200000">
            <a:off x="966952" y="2204949"/>
            <a:ext cx="1216424" cy="369332"/>
          </a:xfrm>
          <a:prstGeom prst="rect">
            <a:avLst/>
          </a:prstGeom>
          <a:noFill/>
        </p:spPr>
        <p:txBody>
          <a:bodyPr wrap="square">
            <a:spAutoFit/>
          </a:bodyPr>
          <a:lstStyle/>
          <a:p>
            <a:r>
              <a:rPr lang="en-GB" sz="1800" u="none" kern="100" dirty="0" err="1">
                <a:solidFill>
                  <a:schemeClr val="tx1"/>
                </a:solidFill>
                <a:effectLst/>
                <a:latin typeface="Comic Sans MS" panose="030F0902030302020204" pitchFamily="66" charset="0"/>
              </a:rPr>
              <a:t>Presennol</a:t>
            </a:r>
            <a:endParaRPr lang="en-US" dirty="0"/>
          </a:p>
        </p:txBody>
      </p:sp>
      <p:pic>
        <p:nvPicPr>
          <p:cNvPr id="108" name="Picture 107" descr="A chart of multicolored text&#10;&#10;AI-generated content may be incorrect.">
            <a:extLst>
              <a:ext uri="{FF2B5EF4-FFF2-40B4-BE49-F238E27FC236}">
                <a16:creationId xmlns:a16="http://schemas.microsoft.com/office/drawing/2014/main" id="{614A0E7A-1354-5210-74EE-201CD227F8D4}"/>
              </a:ext>
            </a:extLst>
          </p:cNvPr>
          <p:cNvPicPr>
            <a:picLocks noChangeAspect="1"/>
          </p:cNvPicPr>
          <p:nvPr/>
        </p:nvPicPr>
        <p:blipFill>
          <a:blip r:embed="rId2"/>
          <a:srcRect l="58040" t="90089" r="8477" b="-7"/>
          <a:stretch>
            <a:fillRect/>
          </a:stretch>
        </p:blipFill>
        <p:spPr>
          <a:xfrm>
            <a:off x="43186" y="228547"/>
            <a:ext cx="1716645" cy="365277"/>
          </a:xfrm>
          <a:prstGeom prst="rect">
            <a:avLst/>
          </a:prstGeom>
        </p:spPr>
      </p:pic>
    </p:spTree>
    <p:extLst>
      <p:ext uri="{BB962C8B-B14F-4D97-AF65-F5344CB8AC3E}">
        <p14:creationId xmlns:p14="http://schemas.microsoft.com/office/powerpoint/2010/main" val="144425876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F1484B-E7FD-B1FB-B678-A1F1D94DAE3E}"/>
              </a:ext>
            </a:extLst>
          </p:cNvPr>
          <p:cNvSpPr txBox="1"/>
          <p:nvPr/>
        </p:nvSpPr>
        <p:spPr>
          <a:xfrm>
            <a:off x="177604" y="147051"/>
            <a:ext cx="8788791" cy="7602081"/>
          </a:xfrm>
          <a:prstGeom prst="rect">
            <a:avLst/>
          </a:prstGeom>
          <a:noFill/>
        </p:spPr>
        <p:txBody>
          <a:bodyPr wrap="square" rtlCol="0">
            <a:spAutoFit/>
          </a:bodyPr>
          <a:lstStyle/>
          <a:p>
            <a:pPr marL="108598" algn="just"/>
            <a:r>
              <a:rPr lang="en-GB" sz="1600" b="1" u="sng" dirty="0" err="1"/>
              <a:t>Cyfeiriadau</a:t>
            </a:r>
            <a:endParaRPr lang="en-GB" sz="1600" b="1" u="sng" dirty="0"/>
          </a:p>
          <a:p>
            <a:pPr marL="108598" algn="just"/>
            <a:endParaRPr lang="en-GB" sz="1600" u="sng" dirty="0"/>
          </a:p>
          <a:p>
            <a:pPr indent="-457200" algn="just"/>
            <a:r>
              <a:rPr lang="en-GB" sz="1600" dirty="0"/>
              <a:t>Conti, G. and Smith, S. (2023).</a:t>
            </a:r>
            <a:r>
              <a:rPr lang="en-GB" sz="1600" i="1" dirty="0"/>
              <a:t> The language teacher toolkit, second edition</a:t>
            </a:r>
            <a:r>
              <a:rPr lang="en-GB" sz="1600" dirty="0"/>
              <a:t>. </a:t>
            </a:r>
            <a:r>
              <a:rPr lang="en-GB" sz="1600" dirty="0" err="1"/>
              <a:t>Piefke</a:t>
            </a:r>
            <a:r>
              <a:rPr lang="en-GB" sz="1600" dirty="0"/>
              <a:t> Trading.</a:t>
            </a:r>
          </a:p>
          <a:p>
            <a:pPr indent="-457200" algn="just"/>
            <a:endParaRPr lang="en-GB" sz="1600" dirty="0"/>
          </a:p>
          <a:p>
            <a:pPr indent="-457200" algn="just"/>
            <a:r>
              <a:rPr lang="en-GB" sz="1600" dirty="0"/>
              <a:t>Ellis, R., &amp; Barkhuizen, G. P. (2005). </a:t>
            </a:r>
            <a:r>
              <a:rPr lang="en-GB" sz="1600" i="1" dirty="0"/>
              <a:t>Analysing Learner Language</a:t>
            </a:r>
            <a:r>
              <a:rPr lang="en-GB" sz="1600" dirty="0"/>
              <a:t>. Oxford University Press. </a:t>
            </a:r>
          </a:p>
          <a:p>
            <a:pPr indent="-457200" algn="just"/>
            <a:endParaRPr lang="en-GB" sz="1600" dirty="0"/>
          </a:p>
          <a:p>
            <a:pPr indent="-457200" algn="just"/>
            <a:r>
              <a:rPr lang="en-GB" sz="1600" dirty="0"/>
              <a:t>Lafleur, A. and Boucher, V.J. (2015) ‘The ecology of self-monitoring effects on memory of verbal productions: Does speaking to someone make a difference?’, </a:t>
            </a:r>
            <a:r>
              <a:rPr lang="en-GB" sz="1600" i="1" dirty="0"/>
              <a:t>Consciousness and Cognition</a:t>
            </a:r>
            <a:r>
              <a:rPr lang="en-GB" sz="1600" dirty="0"/>
              <a:t>, 36, pp. 139–146. Available at: </a:t>
            </a:r>
            <a:r>
              <a:rPr lang="en-GB" sz="1600" dirty="0">
                <a:hlinkClick r:id="rId2"/>
              </a:rPr>
              <a:t>https://doi.org/10.1016/j.concog.2015.06.015</a:t>
            </a:r>
            <a:r>
              <a:rPr lang="en-GB" sz="1600" dirty="0"/>
              <a:t> (Accessed: 24ain o </a:t>
            </a:r>
            <a:r>
              <a:rPr lang="en-GB" sz="1600" dirty="0" err="1"/>
              <a:t>Chwefror</a:t>
            </a:r>
            <a:r>
              <a:rPr lang="en-GB" sz="1600" dirty="0"/>
              <a:t> 2026).</a:t>
            </a:r>
          </a:p>
          <a:p>
            <a:pPr indent="-457200" algn="just"/>
            <a:endParaRPr lang="en-GB" sz="1600" b="1" u="sng" dirty="0"/>
          </a:p>
          <a:p>
            <a:pPr indent="-457200" algn="just"/>
            <a:r>
              <a:rPr lang="en-GB" sz="1600" b="1" u="sng" dirty="0" err="1"/>
              <a:t>Lluniau</a:t>
            </a:r>
            <a:endParaRPr lang="en-GB" sz="1600" b="1" u="sng" dirty="0"/>
          </a:p>
          <a:p>
            <a:pPr indent="-457200" algn="just"/>
            <a:r>
              <a:rPr lang="en-GB" sz="1600" dirty="0"/>
              <a:t>Elliot, H. (2022) </a:t>
            </a:r>
            <a:r>
              <a:rPr lang="en-GB" sz="1600" dirty="0" err="1"/>
              <a:t>Dolwen</a:t>
            </a:r>
            <a:r>
              <a:rPr lang="en-GB" sz="1600" dirty="0"/>
              <a:t> beach, Aberporth [Acrylic on canvas]. Available at: </a:t>
            </a:r>
            <a:r>
              <a:rPr lang="en-GB" sz="1600" dirty="0">
                <a:hlinkClick r:id="rId3"/>
              </a:rPr>
              <a:t>https://static.wixstatic.com/media/5922dd_a6f23c42569e4b29828e863ebb6a306e~mv2.jpg/v1/fill/w_800,h_800,al_c,q_85,enc_avif,quality_auto/5922dd_a6f23c42569e4b29828e863ebb6a306e~mv2.jpg</a:t>
            </a:r>
            <a:r>
              <a:rPr lang="en-GB" sz="1600" dirty="0"/>
              <a:t> (Accessed: 20ain o </a:t>
            </a:r>
            <a:r>
              <a:rPr lang="en-GB" sz="1600" dirty="0" err="1"/>
              <a:t>Chwefror</a:t>
            </a:r>
            <a:r>
              <a:rPr lang="en-GB" sz="1600" dirty="0"/>
              <a:t> 2026).</a:t>
            </a:r>
          </a:p>
          <a:p>
            <a:pPr indent="-457200" algn="just"/>
            <a:endParaRPr lang="en-GB" sz="1600" dirty="0"/>
          </a:p>
          <a:p>
            <a:pPr indent="-457200" algn="just"/>
            <a:r>
              <a:rPr lang="en-GB" sz="1600" dirty="0"/>
              <a:t>Elliot, H. (2023) </a:t>
            </a:r>
            <a:r>
              <a:rPr lang="en-GB" sz="1600" dirty="0" err="1"/>
              <a:t>Clwb</a:t>
            </a:r>
            <a:r>
              <a:rPr lang="en-GB" sz="1600" dirty="0"/>
              <a:t> </a:t>
            </a:r>
            <a:r>
              <a:rPr lang="en-GB" sz="1600" dirty="0" err="1"/>
              <a:t>Rygbi</a:t>
            </a:r>
            <a:r>
              <a:rPr lang="en-GB" sz="1600" dirty="0"/>
              <a:t> Castell-Newydd [Acrylic on canvas]. Available at: </a:t>
            </a:r>
            <a:r>
              <a:rPr lang="en-GB" sz="1600" dirty="0">
                <a:hlinkClick r:id="rId4"/>
              </a:rPr>
              <a:t>https://static.wixstatic.com/media/5922dd_053560d1affc44aea7aed1537d92443e~mv2.jpg/v1/fill/w_800,h_653,al_c,q_85,enc_avif,quality_auto/5922dd_053560d1affc44aea7aed1537d92443e~mv2.jpg</a:t>
            </a:r>
            <a:r>
              <a:rPr lang="en-GB" sz="1600" dirty="0"/>
              <a:t> (Accessed: 20ain o </a:t>
            </a:r>
            <a:r>
              <a:rPr lang="en-GB" sz="1600" dirty="0" err="1"/>
              <a:t>Chwefror</a:t>
            </a:r>
            <a:r>
              <a:rPr lang="en-GB" sz="1600" dirty="0"/>
              <a:t> 2026).</a:t>
            </a:r>
          </a:p>
          <a:p>
            <a:pPr indent="-457200" algn="just"/>
            <a:endParaRPr lang="en-GB" sz="1600" dirty="0"/>
          </a:p>
          <a:p>
            <a:pPr indent="-457200" algn="just"/>
            <a:r>
              <a:rPr lang="en-GB" sz="1600" dirty="0"/>
              <a:t>Elliot, H. (2025) St Davids, Merrivale [Acrylic on canvas]. Available at: </a:t>
            </a:r>
            <a:r>
              <a:rPr lang="en-GB" sz="1600" dirty="0">
                <a:hlinkClick r:id="rId5"/>
              </a:rPr>
              <a:t>https://static.wixstatic.com/media/5922dd_f7e03a9faf2f4a509e4b9247d0788446~mv2.png/v1/fill/w_800,h_794,al_c,q_90,enc_avif,quality_auto/5922dd_f7e03a9faf2f4a509e4b9247d0788446~mv2.png</a:t>
            </a:r>
            <a:r>
              <a:rPr lang="en-GB" sz="1600" dirty="0"/>
              <a:t> (Accessed: 20ain o </a:t>
            </a:r>
            <a:r>
              <a:rPr lang="en-GB" sz="1600" dirty="0" err="1"/>
              <a:t>Chwefror</a:t>
            </a:r>
            <a:r>
              <a:rPr lang="en-GB" sz="1600" dirty="0"/>
              <a:t> 2026).</a:t>
            </a:r>
          </a:p>
          <a:p>
            <a:pPr indent="-457200" algn="just"/>
            <a:r>
              <a:rPr lang="en-GB" sz="1600" dirty="0"/>
              <a:t> </a:t>
            </a:r>
          </a:p>
          <a:p>
            <a:br>
              <a:rPr lang="en-GB" sz="1400" dirty="0"/>
            </a:br>
            <a:endParaRPr lang="en-GB" sz="1400" dirty="0"/>
          </a:p>
          <a:p>
            <a:pPr marL="108598" algn="just"/>
            <a:endParaRPr lang="en-US" sz="1400" u="sng" dirty="0"/>
          </a:p>
          <a:p>
            <a:pPr marL="108598" algn="just"/>
            <a:endParaRPr lang="en-US" sz="1400" dirty="0">
              <a:latin typeface="Comic Sans MS" panose="030F0902030302020204" pitchFamily="66" charset="0"/>
            </a:endParaRPr>
          </a:p>
        </p:txBody>
      </p:sp>
    </p:spTree>
    <p:extLst>
      <p:ext uri="{BB962C8B-B14F-4D97-AF65-F5344CB8AC3E}">
        <p14:creationId xmlns:p14="http://schemas.microsoft.com/office/powerpoint/2010/main" val="22418474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1355</TotalTime>
  <Words>5024</Words>
  <Application>Microsoft Macintosh PowerPoint</Application>
  <PresentationFormat>On-screen Show (4:3)</PresentationFormat>
  <Paragraphs>910</Paragraphs>
  <Slides>73</Slides>
  <Notes>3</Notes>
  <HiddenSlides>0</HiddenSlides>
  <MMClips>14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73</vt:i4>
      </vt:variant>
    </vt:vector>
  </HeadingPairs>
  <TitlesOfParts>
    <vt:vector size="83" baseType="lpstr">
      <vt:lpstr>Aptos</vt:lpstr>
      <vt:lpstr>Aptos Display</vt:lpstr>
      <vt:lpstr>Arial</vt:lpstr>
      <vt:lpstr>Barlow SemiCondensed Semi-Bold</vt:lpstr>
      <vt:lpstr>Calibri</vt:lpstr>
      <vt:lpstr>Chalkboard</vt:lpstr>
      <vt:lpstr>Comic Sans MS</vt:lpstr>
      <vt:lpstr>Garet Ultra-Bold</vt:lpstr>
      <vt:lpstr>Times New Roman</vt:lpstr>
      <vt:lpstr>Office Theme</vt:lpstr>
      <vt:lpstr>PowerPoint Presentation</vt:lpstr>
      <vt:lpstr>PowerPoint Presentation</vt:lpstr>
      <vt:lpstr>PowerPoint Presentation</vt:lpstr>
      <vt:lpstr>PowerPoint Presentation</vt:lpstr>
      <vt:lpstr>Ieithoedd, Llythrennedd a Chyfarthrebu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 Dyniaethau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Mathemateg a Rhifedd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 Celfyddydau Mynegiannol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Iechyd a Lles</vt:lpstr>
      <vt:lpstr>PowerPoint Presentation</vt:lpstr>
      <vt:lpstr>Y Dyniaethau</vt:lpstr>
      <vt:lpstr>Y Dyniaethau</vt:lpstr>
      <vt:lpstr>PowerPoint Presentation</vt:lpstr>
      <vt:lpstr>PowerPoint Presentation</vt:lpstr>
      <vt:lpstr>Gwyddoniaeth a Thechnoleg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Olivia Davies (0900375)</dc:creator>
  <cp:keywords/>
  <dc:description/>
  <cp:lastModifiedBy>Olivia Davies (0900375)</cp:lastModifiedBy>
  <cp:revision>285</cp:revision>
  <dcterms:created xsi:type="dcterms:W3CDTF">2025-12-12T10:39:16Z</dcterms:created>
  <dcterms:modified xsi:type="dcterms:W3CDTF">2026-02-24T12:03:59Z</dcterms:modified>
  <cp:category/>
</cp:coreProperties>
</file>