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5143500" cx="9144000"/>
  <p:notesSz cx="6858000" cy="9144000"/>
  <p:embeddedFontLst>
    <p:embeddedFont>
      <p:font typeface="Raleway"/>
      <p:regular r:id="rId17"/>
      <p:bold r:id="rId18"/>
      <p:italic r:id="rId19"/>
      <p:boldItalic r:id="rId20"/>
    </p:embeddedFont>
    <p:embeddedFont>
      <p:font typeface="Roboto"/>
      <p:regular r:id="rId21"/>
      <p:bold r:id="rId22"/>
      <p:italic r:id="rId23"/>
      <p:boldItalic r:id="rId24"/>
    </p:embeddedFont>
    <p:embeddedFont>
      <p:font typeface="Lato"/>
      <p:regular r:id="rId25"/>
      <p:bold r:id="rId26"/>
      <p:italic r:id="rId27"/>
      <p:boldItalic r:id="rId2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aleway-boldItalic.fntdata"/><Relationship Id="rId22" Type="http://schemas.openxmlformats.org/officeDocument/2006/relationships/font" Target="fonts/Roboto-bold.fntdata"/><Relationship Id="rId21" Type="http://schemas.openxmlformats.org/officeDocument/2006/relationships/font" Target="fonts/Roboto-regular.fntdata"/><Relationship Id="rId24" Type="http://schemas.openxmlformats.org/officeDocument/2006/relationships/font" Target="fonts/Roboto-boldItalic.fntdata"/><Relationship Id="rId23" Type="http://schemas.openxmlformats.org/officeDocument/2006/relationships/font" Target="fonts/Roboto-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Lato-bold.fntdata"/><Relationship Id="rId25" Type="http://schemas.openxmlformats.org/officeDocument/2006/relationships/font" Target="fonts/Lato-regular.fntdata"/><Relationship Id="rId28" Type="http://schemas.openxmlformats.org/officeDocument/2006/relationships/font" Target="fonts/Lato-boldItalic.fntdata"/><Relationship Id="rId27" Type="http://schemas.openxmlformats.org/officeDocument/2006/relationships/font" Target="fonts/Lato-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Raleway-regular.fntdata"/><Relationship Id="rId16" Type="http://schemas.openxmlformats.org/officeDocument/2006/relationships/slide" Target="slides/slide11.xml"/><Relationship Id="rId19" Type="http://schemas.openxmlformats.org/officeDocument/2006/relationships/font" Target="fonts/Raleway-italic.fntdata"/><Relationship Id="rId18" Type="http://schemas.openxmlformats.org/officeDocument/2006/relationships/font" Target="fonts/Raleway-bold.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g312656700bb_0_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 name="Google Shape;92;g312656700bb_0_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g319ba52dab2_0_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319ba52dab2_0_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g319ba52dab2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 name="Google Shape;106;g319ba52dab2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g312d103b9fd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3" name="Google Shape;113;g312d103b9fd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g312d103b9fd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1" name="Google Shape;121;g312d103b9fd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g319ba52dab2_0_4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9" name="Google Shape;129;g319ba52dab2_0_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g316dc3f0daa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5" name="Google Shape;135;g316dc3f0daa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g3133aa0a77a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0" name="Google Shape;140;g3133aa0a77a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g314be43cce1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6" name="Google Shape;146;g314be43cce1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g3195400be85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2" name="Google Shape;152;g3195400be85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lt2"/>
        </a:solidFill>
      </p:bgPr>
    </p:bg>
    <p:spTree>
      <p:nvGrpSpPr>
        <p:cNvPr id="9" name="Shape 9"/>
        <p:cNvGrpSpPr/>
        <p:nvPr/>
      </p:nvGrpSpPr>
      <p:grpSpPr>
        <a:xfrm>
          <a:off x="0" y="0"/>
          <a:ext cx="0" cy="0"/>
          <a:chOff x="0" y="0"/>
          <a:chExt cx="0" cy="0"/>
        </a:xfrm>
      </p:grpSpPr>
      <p:sp>
        <p:nvSpPr>
          <p:cNvPr id="10" name="Google Shape;10;p2"/>
          <p:cNvSpPr/>
          <p:nvPr/>
        </p:nvSpPr>
        <p:spPr>
          <a:xfrm>
            <a:off x="0" y="0"/>
            <a:ext cx="9144000" cy="4878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 name="Google Shape;14;p2"/>
          <p:cNvSpPr txBox="1"/>
          <p:nvPr>
            <p:ph type="ctrTitle"/>
          </p:nvPr>
        </p:nvSpPr>
        <p:spPr>
          <a:xfrm>
            <a:off x="729450" y="1322450"/>
            <a:ext cx="7688100" cy="1664700"/>
          </a:xfrm>
          <a:prstGeom prst="rect">
            <a:avLst/>
          </a:prstGeom>
        </p:spPr>
        <p:txBody>
          <a:bodyPr anchorCtr="0" anchor="t" bIns="91425" lIns="91425" spcFirstLastPara="1" rIns="91425" wrap="square" tIns="91425">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p:txBody>
      </p:sp>
      <p:sp>
        <p:nvSpPr>
          <p:cNvPr id="15" name="Google Shape;15;p2"/>
          <p:cNvSpPr txBox="1"/>
          <p:nvPr>
            <p:ph idx="1" type="subTitle"/>
          </p:nvPr>
        </p:nvSpPr>
        <p:spPr>
          <a:xfrm>
            <a:off x="729627" y="3172900"/>
            <a:ext cx="7688100" cy="5412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16" name="Google Shape;16;p2"/>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7" name="Shape 17"/>
        <p:cNvGrpSpPr/>
        <p:nvPr/>
      </p:nvGrpSpPr>
      <p:grpSpPr>
        <a:xfrm>
          <a:off x="0" y="0"/>
          <a:ext cx="0" cy="0"/>
          <a:chOff x="0" y="0"/>
          <a:chExt cx="0" cy="0"/>
        </a:xfrm>
      </p:grpSpPr>
      <p:grpSp>
        <p:nvGrpSpPr>
          <p:cNvPr id="18" name="Google Shape;18;p3"/>
          <p:cNvGrpSpPr/>
          <p:nvPr/>
        </p:nvGrpSpPr>
        <p:grpSpPr>
          <a:xfrm>
            <a:off x="830392" y="1191256"/>
            <a:ext cx="745763" cy="45826"/>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3"/>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 name="Google Shape;21;p3"/>
          <p:cNvSpPr txBox="1"/>
          <p:nvPr>
            <p:ph type="title"/>
          </p:nvPr>
        </p:nvSpPr>
        <p:spPr>
          <a:xfrm>
            <a:off x="729450" y="1322450"/>
            <a:ext cx="7688400" cy="15186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22" name="Google Shape;22;p3"/>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3" name="Shape 23"/>
        <p:cNvGrpSpPr/>
        <p:nvPr/>
      </p:nvGrpSpPr>
      <p:grpSpPr>
        <a:xfrm>
          <a:off x="0" y="0"/>
          <a:ext cx="0" cy="0"/>
          <a:chOff x="0" y="0"/>
          <a:chExt cx="0" cy="0"/>
        </a:xfrm>
      </p:grpSpPr>
      <p:sp>
        <p:nvSpPr>
          <p:cNvPr id="24" name="Google Shape;24;p4"/>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5" name="Google Shape;25;p4"/>
          <p:cNvGrpSpPr/>
          <p:nvPr/>
        </p:nvGrpSpPr>
        <p:grpSpPr>
          <a:xfrm>
            <a:off x="830392" y="1191256"/>
            <a:ext cx="745763" cy="45826"/>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4"/>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8" name="Google Shape;28;p4"/>
          <p:cNvSpPr txBox="1"/>
          <p:nvPr>
            <p:ph type="title"/>
          </p:nvPr>
        </p:nvSpPr>
        <p:spPr>
          <a:xfrm>
            <a:off x="729450" y="1318650"/>
            <a:ext cx="7688700" cy="535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29" name="Google Shape;29;p4"/>
          <p:cNvSpPr txBox="1"/>
          <p:nvPr>
            <p:ph idx="1" type="body"/>
          </p:nvPr>
        </p:nvSpPr>
        <p:spPr>
          <a:xfrm>
            <a:off x="729450" y="2078875"/>
            <a:ext cx="7688700" cy="22611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0" name="Google Shape;30;p4"/>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1" name="Shape 31"/>
        <p:cNvGrpSpPr/>
        <p:nvPr/>
      </p:nvGrpSpPr>
      <p:grpSpPr>
        <a:xfrm>
          <a:off x="0" y="0"/>
          <a:ext cx="0" cy="0"/>
          <a:chOff x="0" y="0"/>
          <a:chExt cx="0" cy="0"/>
        </a:xfrm>
      </p:grpSpPr>
      <p:sp>
        <p:nvSpPr>
          <p:cNvPr id="32" name="Google Shape;32;p5"/>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3" name="Google Shape;33;p5"/>
          <p:cNvGrpSpPr/>
          <p:nvPr/>
        </p:nvGrpSpPr>
        <p:grpSpPr>
          <a:xfrm>
            <a:off x="830392" y="1191256"/>
            <a:ext cx="745763" cy="45826"/>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5"/>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6" name="Google Shape;36;p5"/>
          <p:cNvSpPr txBox="1"/>
          <p:nvPr>
            <p:ph type="title"/>
          </p:nvPr>
        </p:nvSpPr>
        <p:spPr>
          <a:xfrm>
            <a:off x="729450" y="1318650"/>
            <a:ext cx="7688400" cy="535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37" name="Google Shape;37;p5"/>
          <p:cNvSpPr txBox="1"/>
          <p:nvPr>
            <p:ph idx="1" type="body"/>
          </p:nvPr>
        </p:nvSpPr>
        <p:spPr>
          <a:xfrm>
            <a:off x="729325" y="2078875"/>
            <a:ext cx="3774300" cy="22611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8" name="Google Shape;38;p5"/>
          <p:cNvSpPr txBox="1"/>
          <p:nvPr>
            <p:ph idx="2" type="body"/>
          </p:nvPr>
        </p:nvSpPr>
        <p:spPr>
          <a:xfrm>
            <a:off x="4643604" y="2078875"/>
            <a:ext cx="3774300" cy="22611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9" name="Google Shape;39;p5"/>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0" name="Shape 40"/>
        <p:cNvGrpSpPr/>
        <p:nvPr/>
      </p:nvGrpSpPr>
      <p:grpSpPr>
        <a:xfrm>
          <a:off x="0" y="0"/>
          <a:ext cx="0" cy="0"/>
          <a:chOff x="0" y="0"/>
          <a:chExt cx="0" cy="0"/>
        </a:xfrm>
      </p:grpSpPr>
      <p:sp>
        <p:nvSpPr>
          <p:cNvPr id="41" name="Google Shape;41;p6"/>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2" name="Google Shape;42;p6"/>
          <p:cNvGrpSpPr/>
          <p:nvPr/>
        </p:nvGrpSpPr>
        <p:grpSpPr>
          <a:xfrm>
            <a:off x="830392" y="1191256"/>
            <a:ext cx="745763" cy="45826"/>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6"/>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6"/>
          <p:cNvSpPr txBox="1"/>
          <p:nvPr>
            <p:ph type="title"/>
          </p:nvPr>
        </p:nvSpPr>
        <p:spPr>
          <a:xfrm>
            <a:off x="729450" y="1318650"/>
            <a:ext cx="7688400" cy="535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46" name="Google Shape;46;p6"/>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47" name="Shape 47"/>
        <p:cNvGrpSpPr/>
        <p:nvPr/>
      </p:nvGrpSpPr>
      <p:grpSpPr>
        <a:xfrm>
          <a:off x="0" y="0"/>
          <a:ext cx="0" cy="0"/>
          <a:chOff x="0" y="0"/>
          <a:chExt cx="0" cy="0"/>
        </a:xfrm>
      </p:grpSpPr>
      <p:sp>
        <p:nvSpPr>
          <p:cNvPr id="48" name="Google Shape;48;p7"/>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9" name="Google Shape;49;p7"/>
          <p:cNvGrpSpPr/>
          <p:nvPr/>
        </p:nvGrpSpPr>
        <p:grpSpPr>
          <a:xfrm>
            <a:off x="830392" y="1191256"/>
            <a:ext cx="745763" cy="45826"/>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7"/>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7"/>
          <p:cNvSpPr txBox="1"/>
          <p:nvPr>
            <p:ph type="title"/>
          </p:nvPr>
        </p:nvSpPr>
        <p:spPr>
          <a:xfrm>
            <a:off x="730000" y="1318650"/>
            <a:ext cx="3300900" cy="13815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53" name="Google Shape;53;p7"/>
          <p:cNvSpPr txBox="1"/>
          <p:nvPr>
            <p:ph idx="1" type="body"/>
          </p:nvPr>
        </p:nvSpPr>
        <p:spPr>
          <a:xfrm>
            <a:off x="721225" y="2781725"/>
            <a:ext cx="3300900" cy="1597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4" name="Google Shape;54;p7"/>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55" name="Shape 55"/>
        <p:cNvGrpSpPr/>
        <p:nvPr/>
      </p:nvGrpSpPr>
      <p:grpSpPr>
        <a:xfrm>
          <a:off x="0" y="0"/>
          <a:ext cx="0" cy="0"/>
          <a:chOff x="0" y="0"/>
          <a:chExt cx="0" cy="0"/>
        </a:xfrm>
      </p:grpSpPr>
      <p:grpSp>
        <p:nvGrpSpPr>
          <p:cNvPr id="56" name="Google Shape;56;p8"/>
          <p:cNvGrpSpPr/>
          <p:nvPr/>
        </p:nvGrpSpPr>
        <p:grpSpPr>
          <a:xfrm>
            <a:off x="830392" y="4169130"/>
            <a:ext cx="745763" cy="45826"/>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8"/>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9" name="Google Shape;59;p8"/>
          <p:cNvSpPr txBox="1"/>
          <p:nvPr>
            <p:ph type="title"/>
          </p:nvPr>
        </p:nvSpPr>
        <p:spPr>
          <a:xfrm>
            <a:off x="729450" y="864300"/>
            <a:ext cx="7021200" cy="29850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60" name="Google Shape;60;p8"/>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61" name="Shape 61"/>
        <p:cNvGrpSpPr/>
        <p:nvPr/>
      </p:nvGrpSpPr>
      <p:grpSpPr>
        <a:xfrm>
          <a:off x="0" y="0"/>
          <a:ext cx="0" cy="0"/>
          <a:chOff x="0" y="0"/>
          <a:chExt cx="0" cy="0"/>
        </a:xfrm>
      </p:grpSpPr>
      <p:sp>
        <p:nvSpPr>
          <p:cNvPr id="62" name="Google Shape;62;p9"/>
          <p:cNvSpPr/>
          <p:nvPr/>
        </p:nvSpPr>
        <p:spPr>
          <a:xfrm>
            <a:off x="0" y="0"/>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63" name="Google Shape;63;p9"/>
          <p:cNvGrpSpPr/>
          <p:nvPr/>
        </p:nvGrpSpPr>
        <p:grpSpPr>
          <a:xfrm>
            <a:off x="830392" y="1191256"/>
            <a:ext cx="745763" cy="45826"/>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9"/>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9"/>
          <p:cNvSpPr txBox="1"/>
          <p:nvPr>
            <p:ph type="title"/>
          </p:nvPr>
        </p:nvSpPr>
        <p:spPr>
          <a:xfrm>
            <a:off x="730000" y="1318650"/>
            <a:ext cx="3300900" cy="1687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67" name="Google Shape;67;p9"/>
          <p:cNvSpPr txBox="1"/>
          <p:nvPr>
            <p:ph idx="1" type="subTitle"/>
          </p:nvPr>
        </p:nvSpPr>
        <p:spPr>
          <a:xfrm>
            <a:off x="724950" y="3161525"/>
            <a:ext cx="3300900" cy="7590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68" name="Google Shape;68;p9"/>
          <p:cNvSpPr txBox="1"/>
          <p:nvPr>
            <p:ph idx="2" type="body"/>
          </p:nvPr>
        </p:nvSpPr>
        <p:spPr>
          <a:xfrm>
            <a:off x="5174225" y="1352625"/>
            <a:ext cx="3374400" cy="3025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9" name="Google Shape;69;p9"/>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70" name="Shape 70"/>
        <p:cNvGrpSpPr/>
        <p:nvPr/>
      </p:nvGrpSpPr>
      <p:grpSpPr>
        <a:xfrm>
          <a:off x="0" y="0"/>
          <a:ext cx="0" cy="0"/>
          <a:chOff x="0" y="0"/>
          <a:chExt cx="0" cy="0"/>
        </a:xfrm>
      </p:grpSpPr>
      <p:sp>
        <p:nvSpPr>
          <p:cNvPr id="71" name="Google Shape;71;p10"/>
          <p:cNvSpPr txBox="1"/>
          <p:nvPr>
            <p:ph idx="1" type="body"/>
          </p:nvPr>
        </p:nvSpPr>
        <p:spPr>
          <a:xfrm>
            <a:off x="724950" y="4372551"/>
            <a:ext cx="7697400" cy="4605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72" name="Google Shape;72;p10"/>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73" name="Shape 73"/>
        <p:cNvGrpSpPr/>
        <p:nvPr/>
      </p:nvGrpSpPr>
      <p:grpSpPr>
        <a:xfrm>
          <a:off x="0" y="0"/>
          <a:ext cx="0" cy="0"/>
          <a:chOff x="0" y="0"/>
          <a:chExt cx="0" cy="0"/>
        </a:xfrm>
      </p:grpSpPr>
      <p:grpSp>
        <p:nvGrpSpPr>
          <p:cNvPr id="74" name="Google Shape;74;p11"/>
          <p:cNvGrpSpPr/>
          <p:nvPr/>
        </p:nvGrpSpPr>
        <p:grpSpPr>
          <a:xfrm>
            <a:off x="830392" y="4169130"/>
            <a:ext cx="745763" cy="45826"/>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11"/>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7" name="Google Shape;77;p11"/>
          <p:cNvSpPr txBox="1"/>
          <p:nvPr>
            <p:ph hasCustomPrompt="1" type="title"/>
          </p:nvPr>
        </p:nvSpPr>
        <p:spPr>
          <a:xfrm>
            <a:off x="729450" y="733950"/>
            <a:ext cx="7688400" cy="12447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a:r>
              <a:t>xx%</a:t>
            </a:r>
          </a:p>
        </p:txBody>
      </p:sp>
      <p:sp>
        <p:nvSpPr>
          <p:cNvPr id="78" name="Google Shape;78;p11"/>
          <p:cNvSpPr txBox="1"/>
          <p:nvPr>
            <p:ph idx="1" type="body"/>
          </p:nvPr>
        </p:nvSpPr>
        <p:spPr>
          <a:xfrm>
            <a:off x="729450" y="2272888"/>
            <a:ext cx="7688400" cy="15804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Clr>
                <a:schemeClr val="lt1"/>
              </a:buClr>
              <a:buSzPts val="1300"/>
              <a:buChar char="●"/>
              <a:defRPr>
                <a:solidFill>
                  <a:schemeClr val="lt1"/>
                </a:solidFill>
              </a:defRPr>
            </a:lvl1pPr>
            <a:lvl2pPr indent="-298450" lvl="1" marL="914400">
              <a:spcBef>
                <a:spcPts val="0"/>
              </a:spcBef>
              <a:spcAft>
                <a:spcPts val="0"/>
              </a:spcAft>
              <a:buClr>
                <a:schemeClr val="lt1"/>
              </a:buClr>
              <a:buSzPts val="1100"/>
              <a:buChar char="○"/>
              <a:defRPr>
                <a:solidFill>
                  <a:schemeClr val="lt1"/>
                </a:solidFill>
              </a:defRPr>
            </a:lvl2pPr>
            <a:lvl3pPr indent="-298450" lvl="2" marL="1371600">
              <a:spcBef>
                <a:spcPts val="0"/>
              </a:spcBef>
              <a:spcAft>
                <a:spcPts val="0"/>
              </a:spcAft>
              <a:buClr>
                <a:schemeClr val="lt1"/>
              </a:buClr>
              <a:buSzPts val="1100"/>
              <a:buChar char="■"/>
              <a:defRPr>
                <a:solidFill>
                  <a:schemeClr val="lt1"/>
                </a:solidFill>
              </a:defRPr>
            </a:lvl3pPr>
            <a:lvl4pPr indent="-298450" lvl="3" marL="1828800">
              <a:spcBef>
                <a:spcPts val="0"/>
              </a:spcBef>
              <a:spcAft>
                <a:spcPts val="0"/>
              </a:spcAft>
              <a:buClr>
                <a:schemeClr val="lt1"/>
              </a:buClr>
              <a:buSzPts val="1100"/>
              <a:buChar char="●"/>
              <a:defRPr>
                <a:solidFill>
                  <a:schemeClr val="lt1"/>
                </a:solidFill>
              </a:defRPr>
            </a:lvl4pPr>
            <a:lvl5pPr indent="-298450" lvl="4" marL="2286000">
              <a:spcBef>
                <a:spcPts val="0"/>
              </a:spcBef>
              <a:spcAft>
                <a:spcPts val="0"/>
              </a:spcAft>
              <a:buClr>
                <a:schemeClr val="lt1"/>
              </a:buClr>
              <a:buSzPts val="1100"/>
              <a:buChar char="○"/>
              <a:defRPr>
                <a:solidFill>
                  <a:schemeClr val="lt1"/>
                </a:solidFill>
              </a:defRPr>
            </a:lvl5pPr>
            <a:lvl6pPr indent="-298450" lvl="5" marL="2743200">
              <a:spcBef>
                <a:spcPts val="0"/>
              </a:spcBef>
              <a:spcAft>
                <a:spcPts val="0"/>
              </a:spcAft>
              <a:buClr>
                <a:schemeClr val="lt1"/>
              </a:buClr>
              <a:buSzPts val="1100"/>
              <a:buChar char="■"/>
              <a:defRPr>
                <a:solidFill>
                  <a:schemeClr val="lt1"/>
                </a:solidFill>
              </a:defRPr>
            </a:lvl6pPr>
            <a:lvl7pPr indent="-298450" lvl="6" marL="3200400">
              <a:spcBef>
                <a:spcPts val="0"/>
              </a:spcBef>
              <a:spcAft>
                <a:spcPts val="0"/>
              </a:spcAft>
              <a:buClr>
                <a:schemeClr val="lt1"/>
              </a:buClr>
              <a:buSzPts val="1100"/>
              <a:buChar char="●"/>
              <a:defRPr>
                <a:solidFill>
                  <a:schemeClr val="lt1"/>
                </a:solidFill>
              </a:defRPr>
            </a:lvl7pPr>
            <a:lvl8pPr indent="-298450" lvl="7" marL="3657600">
              <a:spcBef>
                <a:spcPts val="0"/>
              </a:spcBef>
              <a:spcAft>
                <a:spcPts val="0"/>
              </a:spcAft>
              <a:buClr>
                <a:schemeClr val="lt1"/>
              </a:buClr>
              <a:buSzPts val="1100"/>
              <a:buChar char="○"/>
              <a:defRPr>
                <a:solidFill>
                  <a:schemeClr val="lt1"/>
                </a:solidFill>
              </a:defRPr>
            </a:lvl8pPr>
            <a:lvl9pPr indent="-298450" lvl="8" marL="4114800">
              <a:spcBef>
                <a:spcPts val="0"/>
              </a:spcBef>
              <a:spcAft>
                <a:spcPts val="0"/>
              </a:spcAft>
              <a:buClr>
                <a:schemeClr val="lt1"/>
              </a:buClr>
              <a:buSzPts val="1100"/>
              <a:buChar char="■"/>
              <a:defRPr>
                <a:solidFill>
                  <a:schemeClr val="lt1"/>
                </a:solidFill>
              </a:defRPr>
            </a:lvl9pPr>
          </a:lstStyle>
          <a:p/>
        </p:txBody>
      </p:sp>
      <p:sp>
        <p:nvSpPr>
          <p:cNvPr id="79" name="Google Shape;79;p11"/>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80" name="Shape 80"/>
        <p:cNvGrpSpPr/>
        <p:nvPr/>
      </p:nvGrpSpPr>
      <p:grpSpPr>
        <a:xfrm>
          <a:off x="0" y="0"/>
          <a:ext cx="0" cy="0"/>
          <a:chOff x="0" y="0"/>
          <a:chExt cx="0" cy="0"/>
        </a:xfrm>
      </p:grpSpPr>
      <p:sp>
        <p:nvSpPr>
          <p:cNvPr id="81" name="Google Shape;81;p12"/>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treamline">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1pPr>
            <a:lvl2pPr lvl="1">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2pPr>
            <a:lvl3pPr lvl="2">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3pPr>
            <a:lvl4pPr lvl="3">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4pPr>
            <a:lvl5pPr lvl="4">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5pPr>
            <a:lvl6pPr lvl="5">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6pPr>
            <a:lvl7pPr lvl="6">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7pPr>
            <a:lvl8pPr lvl="7">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8pPr>
            <a:lvl9pPr lvl="8">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indent="-298450" lvl="1" marL="9144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indent="-298450" lvl="2" marL="13716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indent="-298450" lvl="3" marL="18288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indent="-298450" lvl="4" marL="22860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indent="-298450" lvl="5" marL="27432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indent="-298450" lvl="6" marL="32004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indent="-298450" lvl="7" marL="36576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indent="-298450" lvl="8" marL="41148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9pPr>
          </a:lstStyle>
          <a:p/>
        </p:txBody>
      </p:sp>
      <p:sp>
        <p:nvSpPr>
          <p:cNvPr id="8" name="Google Shape;8;p1"/>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accent1"/>
                </a:solidFill>
                <a:latin typeface="Lato"/>
                <a:ea typeface="Lato"/>
                <a:cs typeface="Lato"/>
                <a:sym typeface="Lato"/>
              </a:defRPr>
            </a:lvl1pPr>
            <a:lvl2pPr lvl="1" algn="r">
              <a:buNone/>
              <a:defRPr sz="1000">
                <a:solidFill>
                  <a:schemeClr val="accent1"/>
                </a:solidFill>
                <a:latin typeface="Lato"/>
                <a:ea typeface="Lato"/>
                <a:cs typeface="Lato"/>
                <a:sym typeface="Lato"/>
              </a:defRPr>
            </a:lvl2pPr>
            <a:lvl3pPr lvl="2" algn="r">
              <a:buNone/>
              <a:defRPr sz="1000">
                <a:solidFill>
                  <a:schemeClr val="accent1"/>
                </a:solidFill>
                <a:latin typeface="Lato"/>
                <a:ea typeface="Lato"/>
                <a:cs typeface="Lato"/>
                <a:sym typeface="Lato"/>
              </a:defRPr>
            </a:lvl3pPr>
            <a:lvl4pPr lvl="3" algn="r">
              <a:buNone/>
              <a:defRPr sz="1000">
                <a:solidFill>
                  <a:schemeClr val="accent1"/>
                </a:solidFill>
                <a:latin typeface="Lato"/>
                <a:ea typeface="Lato"/>
                <a:cs typeface="Lato"/>
                <a:sym typeface="Lato"/>
              </a:defRPr>
            </a:lvl4pPr>
            <a:lvl5pPr lvl="4" algn="r">
              <a:buNone/>
              <a:defRPr sz="1000">
                <a:solidFill>
                  <a:schemeClr val="accent1"/>
                </a:solidFill>
                <a:latin typeface="Lato"/>
                <a:ea typeface="Lato"/>
                <a:cs typeface="Lato"/>
                <a:sym typeface="Lato"/>
              </a:defRPr>
            </a:lvl5pPr>
            <a:lvl6pPr lvl="5" algn="r">
              <a:buNone/>
              <a:defRPr sz="1000">
                <a:solidFill>
                  <a:schemeClr val="accent1"/>
                </a:solidFill>
                <a:latin typeface="Lato"/>
                <a:ea typeface="Lato"/>
                <a:cs typeface="Lato"/>
                <a:sym typeface="Lato"/>
              </a:defRPr>
            </a:lvl6pPr>
            <a:lvl7pPr lvl="6" algn="r">
              <a:buNone/>
              <a:defRPr sz="1000">
                <a:solidFill>
                  <a:schemeClr val="accent1"/>
                </a:solidFill>
                <a:latin typeface="Lato"/>
                <a:ea typeface="Lato"/>
                <a:cs typeface="Lato"/>
                <a:sym typeface="Lato"/>
              </a:defRPr>
            </a:lvl7pPr>
            <a:lvl8pPr lvl="7" algn="r">
              <a:buNone/>
              <a:defRPr sz="1000">
                <a:solidFill>
                  <a:schemeClr val="accent1"/>
                </a:solidFill>
                <a:latin typeface="Lato"/>
                <a:ea typeface="Lato"/>
                <a:cs typeface="Lato"/>
                <a:sym typeface="Lato"/>
              </a:defRPr>
            </a:lvl8pPr>
            <a:lvl9pPr lvl="8" algn="r">
              <a:buNone/>
              <a:defRPr sz="1000">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 name="Shape 85"/>
        <p:cNvGrpSpPr/>
        <p:nvPr/>
      </p:nvGrpSpPr>
      <p:grpSpPr>
        <a:xfrm>
          <a:off x="0" y="0"/>
          <a:ext cx="0" cy="0"/>
          <a:chOff x="0" y="0"/>
          <a:chExt cx="0" cy="0"/>
        </a:xfrm>
      </p:grpSpPr>
      <p:sp>
        <p:nvSpPr>
          <p:cNvPr id="86" name="Google Shape;86;p13"/>
          <p:cNvSpPr txBox="1"/>
          <p:nvPr>
            <p:ph type="ctrTitle"/>
          </p:nvPr>
        </p:nvSpPr>
        <p:spPr>
          <a:xfrm>
            <a:off x="729625" y="1250600"/>
            <a:ext cx="7688100" cy="1664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Collaborative Learning</a:t>
            </a:r>
            <a:endParaRPr/>
          </a:p>
        </p:txBody>
      </p:sp>
      <p:sp>
        <p:nvSpPr>
          <p:cNvPr id="87" name="Google Shape;87;p13"/>
          <p:cNvSpPr txBox="1"/>
          <p:nvPr>
            <p:ph idx="1" type="subTitle"/>
          </p:nvPr>
        </p:nvSpPr>
        <p:spPr>
          <a:xfrm>
            <a:off x="729627" y="3172900"/>
            <a:ext cx="7688100" cy="5412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
              <a:t>Name</a:t>
            </a:r>
            <a:r>
              <a:rPr lang="en"/>
              <a:t>: Ethan Thomas</a:t>
            </a:r>
            <a:endParaRPr/>
          </a:p>
          <a:p>
            <a:pPr indent="0" lvl="0" marL="0" rtl="0" algn="l">
              <a:spcBef>
                <a:spcPts val="0"/>
              </a:spcBef>
              <a:spcAft>
                <a:spcPts val="0"/>
              </a:spcAft>
              <a:buNone/>
            </a:pPr>
            <a:r>
              <a:rPr lang="en"/>
              <a:t>Student Number: 2416742</a:t>
            </a:r>
            <a:endParaRPr/>
          </a:p>
        </p:txBody>
      </p:sp>
      <p:pic>
        <p:nvPicPr>
          <p:cNvPr id="88" name="Google Shape;88;p13"/>
          <p:cNvPicPr preferRelativeResize="0"/>
          <p:nvPr/>
        </p:nvPicPr>
        <p:blipFill>
          <a:blip r:embed="rId3">
            <a:alphaModFix/>
          </a:blip>
          <a:stretch>
            <a:fillRect/>
          </a:stretch>
        </p:blipFill>
        <p:spPr>
          <a:xfrm>
            <a:off x="4356750" y="2066649"/>
            <a:ext cx="3861350" cy="2618450"/>
          </a:xfrm>
          <a:prstGeom prst="rect">
            <a:avLst/>
          </a:prstGeom>
          <a:noFill/>
          <a:ln>
            <a:noFill/>
          </a:ln>
        </p:spPr>
      </p:pic>
      <p:sp>
        <p:nvSpPr>
          <p:cNvPr id="89" name="Google Shape;89;p13"/>
          <p:cNvSpPr txBox="1"/>
          <p:nvPr/>
        </p:nvSpPr>
        <p:spPr>
          <a:xfrm>
            <a:off x="4787425" y="4685100"/>
            <a:ext cx="3000000" cy="523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100">
                <a:solidFill>
                  <a:schemeClr val="accent1"/>
                </a:solidFill>
              </a:rPr>
              <a:t>(</a:t>
            </a:r>
            <a:r>
              <a:rPr i="1" lang="en" sz="1100">
                <a:solidFill>
                  <a:schemeClr val="accent1"/>
                </a:solidFill>
              </a:rPr>
              <a:t>In-Person Team Building Experiences &amp; Activities Archives</a:t>
            </a:r>
            <a:r>
              <a:rPr lang="en" sz="1100">
                <a:solidFill>
                  <a:schemeClr val="accent1"/>
                </a:solidFill>
              </a:rPr>
              <a:t>, n.d.)</a:t>
            </a:r>
            <a:endParaRPr>
              <a:solidFill>
                <a:schemeClr val="accent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 name="Shape 93"/>
        <p:cNvGrpSpPr/>
        <p:nvPr/>
      </p:nvGrpSpPr>
      <p:grpSpPr>
        <a:xfrm>
          <a:off x="0" y="0"/>
          <a:ext cx="0" cy="0"/>
          <a:chOff x="0" y="0"/>
          <a:chExt cx="0" cy="0"/>
        </a:xfrm>
      </p:grpSpPr>
      <p:sp>
        <p:nvSpPr>
          <p:cNvPr id="94" name="Google Shape;94;p14"/>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What is Collaborative Learning?</a:t>
            </a:r>
            <a:endParaRPr/>
          </a:p>
        </p:txBody>
      </p:sp>
      <p:sp>
        <p:nvSpPr>
          <p:cNvPr id="95" name="Google Shape;95;p14"/>
          <p:cNvSpPr txBox="1"/>
          <p:nvPr>
            <p:ph idx="1" type="body"/>
          </p:nvPr>
        </p:nvSpPr>
        <p:spPr>
          <a:xfrm>
            <a:off x="729450" y="2078875"/>
            <a:ext cx="7688700" cy="22611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 sz="1500"/>
              <a:t>Definition: Collaborative learning is an educational method that involves groups of individuals working together to enhance their learning through teamwork. It typically consists of two or more learners who collaborate to solve problems, accomplish tasks, and deepen their understanding. (Andreev, 2022).</a:t>
            </a:r>
            <a:endParaRPr sz="1500"/>
          </a:p>
        </p:txBody>
      </p:sp>
      <p:pic>
        <p:nvPicPr>
          <p:cNvPr id="96" name="Google Shape;96;p14"/>
          <p:cNvPicPr preferRelativeResize="0"/>
          <p:nvPr/>
        </p:nvPicPr>
        <p:blipFill>
          <a:blip r:embed="rId3">
            <a:alphaModFix/>
          </a:blip>
          <a:stretch>
            <a:fillRect/>
          </a:stretch>
        </p:blipFill>
        <p:spPr>
          <a:xfrm>
            <a:off x="4769949" y="2957900"/>
            <a:ext cx="2738250" cy="1826399"/>
          </a:xfrm>
          <a:prstGeom prst="rect">
            <a:avLst/>
          </a:prstGeom>
          <a:noFill/>
          <a:ln>
            <a:noFill/>
          </a:ln>
        </p:spPr>
      </p:pic>
      <p:sp>
        <p:nvSpPr>
          <p:cNvPr id="97" name="Google Shape;97;p14"/>
          <p:cNvSpPr txBox="1"/>
          <p:nvPr/>
        </p:nvSpPr>
        <p:spPr>
          <a:xfrm>
            <a:off x="4639075" y="4784300"/>
            <a:ext cx="30000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accent1"/>
                </a:solidFill>
                <a:latin typeface="Lato"/>
                <a:ea typeface="Lato"/>
                <a:cs typeface="Lato"/>
                <a:sym typeface="Lato"/>
              </a:rPr>
              <a:t>(Radius Office Ltd. (UK), n.d.)</a:t>
            </a:r>
            <a:endParaRPr>
              <a:solidFill>
                <a:schemeClr val="accent1"/>
              </a:solidFill>
              <a:latin typeface="Lato"/>
              <a:ea typeface="Lato"/>
              <a:cs typeface="Lato"/>
              <a:sym typeface="Lato"/>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15"/>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Collaborative Learning Characteristics</a:t>
            </a:r>
            <a:endParaRPr/>
          </a:p>
        </p:txBody>
      </p:sp>
      <p:sp>
        <p:nvSpPr>
          <p:cNvPr id="103" name="Google Shape;103;p15"/>
          <p:cNvSpPr txBox="1"/>
          <p:nvPr>
            <p:ph idx="1" type="body"/>
          </p:nvPr>
        </p:nvSpPr>
        <p:spPr>
          <a:xfrm>
            <a:off x="729450" y="2078875"/>
            <a:ext cx="7688700" cy="2261100"/>
          </a:xfrm>
          <a:prstGeom prst="rect">
            <a:avLst/>
          </a:prstGeom>
        </p:spPr>
        <p:txBody>
          <a:bodyPr anchorCtr="0" anchor="t" bIns="91425" lIns="91425" spcFirstLastPara="1" rIns="91425" wrap="square" tIns="91425">
            <a:normAutofit/>
          </a:bodyPr>
          <a:lstStyle/>
          <a:p>
            <a:pPr indent="-311150" lvl="0" marL="457200" rtl="0" algn="l">
              <a:spcBef>
                <a:spcPts val="0"/>
              </a:spcBef>
              <a:spcAft>
                <a:spcPts val="0"/>
              </a:spcAft>
              <a:buSzPts val="1300"/>
              <a:buChar char="●"/>
            </a:pPr>
            <a:r>
              <a:rPr lang="en"/>
              <a:t>Group goals must be established.</a:t>
            </a:r>
            <a:endParaRPr/>
          </a:p>
          <a:p>
            <a:pPr indent="-311150" lvl="0" marL="457200" rtl="0" algn="l">
              <a:spcBef>
                <a:spcPts val="0"/>
              </a:spcBef>
              <a:spcAft>
                <a:spcPts val="0"/>
              </a:spcAft>
              <a:buSzPts val="1300"/>
              <a:buChar char="●"/>
            </a:pPr>
            <a:r>
              <a:rPr lang="en"/>
              <a:t>Groups shouldn’t be too small.</a:t>
            </a:r>
            <a:endParaRPr/>
          </a:p>
          <a:p>
            <a:pPr indent="-311150" lvl="0" marL="457200" rtl="0" algn="l">
              <a:spcBef>
                <a:spcPts val="0"/>
              </a:spcBef>
              <a:spcAft>
                <a:spcPts val="0"/>
              </a:spcAft>
              <a:buSzPts val="1300"/>
              <a:buChar char="●"/>
            </a:pPr>
            <a:r>
              <a:rPr lang="en"/>
              <a:t>Building trust and open communication should be made apparent.</a:t>
            </a:r>
            <a:endParaRPr/>
          </a:p>
          <a:p>
            <a:pPr indent="-311150" lvl="0" marL="457200" rtl="0" algn="l">
              <a:spcBef>
                <a:spcPts val="0"/>
              </a:spcBef>
              <a:spcAft>
                <a:spcPts val="0"/>
              </a:spcAft>
              <a:buSzPts val="1300"/>
              <a:buChar char="●"/>
            </a:pPr>
            <a:r>
              <a:rPr lang="en"/>
              <a:t>Must support one another to reduce anxiety.</a:t>
            </a:r>
            <a:endParaRPr/>
          </a:p>
          <a:p>
            <a:pPr indent="0" lvl="0" marL="0" rtl="0" algn="l">
              <a:spcBef>
                <a:spcPts val="1200"/>
              </a:spcBef>
              <a:spcAft>
                <a:spcPts val="1200"/>
              </a:spcAft>
              <a:buNone/>
            </a:pPr>
            <a:r>
              <a:rPr lang="en"/>
              <a:t>(Bishnoi, 2017).</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16"/>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Collaborative Learning Theories</a:t>
            </a:r>
            <a:endParaRPr/>
          </a:p>
        </p:txBody>
      </p:sp>
      <p:sp>
        <p:nvSpPr>
          <p:cNvPr id="109" name="Google Shape;109;p16"/>
          <p:cNvSpPr txBox="1"/>
          <p:nvPr>
            <p:ph idx="1" type="body"/>
          </p:nvPr>
        </p:nvSpPr>
        <p:spPr>
          <a:xfrm>
            <a:off x="729450" y="1853850"/>
            <a:ext cx="7688700" cy="30213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0"/>
              </a:spcAft>
              <a:buNone/>
            </a:pPr>
            <a:r>
              <a:rPr lang="en" sz="5200"/>
              <a:t>Lev </a:t>
            </a:r>
            <a:r>
              <a:rPr lang="en" sz="5200"/>
              <a:t>Vygotsky’s theory of social development.</a:t>
            </a:r>
            <a:endParaRPr sz="5200"/>
          </a:p>
          <a:p>
            <a:pPr indent="0" lvl="0" marL="0" rtl="0" algn="l">
              <a:spcBef>
                <a:spcPts val="1200"/>
              </a:spcBef>
              <a:spcAft>
                <a:spcPts val="0"/>
              </a:spcAft>
              <a:buNone/>
            </a:pPr>
            <a:r>
              <a:rPr lang="en" sz="5200"/>
              <a:t>Vygotsky argued that intellectual development is shaped by cultural and social influences. He emphasized that social interaction, such as communication and reasoning, plays a crucial role in this process. (McLeod, 2024).</a:t>
            </a:r>
            <a:endParaRPr sz="5200"/>
          </a:p>
          <a:p>
            <a:pPr indent="0" lvl="0" marL="0" rtl="0" algn="l">
              <a:spcBef>
                <a:spcPts val="1200"/>
              </a:spcBef>
              <a:spcAft>
                <a:spcPts val="0"/>
              </a:spcAft>
              <a:buNone/>
            </a:pPr>
            <a:r>
              <a:rPr lang="en" sz="5200"/>
              <a:t>“What a child can do today with assistance, she will be able to do by herself tomorrow.” - Lev Vygotsky (</a:t>
            </a:r>
            <a:r>
              <a:rPr i="1" lang="en" sz="5200"/>
              <a:t>TOP 25 QUOTES BY LEV S. VYGOTSKY | A-Z Quotes</a:t>
            </a:r>
            <a:r>
              <a:rPr lang="en" sz="5200"/>
              <a:t>, n.d.).</a:t>
            </a:r>
            <a:endParaRPr sz="5200"/>
          </a:p>
          <a:p>
            <a:pPr indent="-312737" lvl="0" marL="457200" rtl="0" algn="l">
              <a:spcBef>
                <a:spcPts val="1200"/>
              </a:spcBef>
              <a:spcAft>
                <a:spcPts val="0"/>
              </a:spcAft>
              <a:buSzPct val="100000"/>
              <a:buChar char="●"/>
            </a:pPr>
            <a:r>
              <a:rPr lang="en" sz="5300"/>
              <a:t>More Knowledge Other (MKO) (McLeod, 2024).</a:t>
            </a:r>
            <a:endParaRPr sz="5300"/>
          </a:p>
          <a:p>
            <a:pPr indent="-312737" lvl="0" marL="457200" rtl="0" algn="l">
              <a:spcBef>
                <a:spcPts val="0"/>
              </a:spcBef>
              <a:spcAft>
                <a:spcPts val="0"/>
              </a:spcAft>
              <a:buSzPct val="100000"/>
              <a:buChar char="●"/>
            </a:pPr>
            <a:r>
              <a:rPr lang="en" sz="5300"/>
              <a:t>Zone of Proximal Development </a:t>
            </a:r>
            <a:endParaRPr sz="5300"/>
          </a:p>
          <a:p>
            <a:pPr indent="-312737" lvl="0" marL="457200" rtl="0" algn="l">
              <a:spcBef>
                <a:spcPts val="0"/>
              </a:spcBef>
              <a:spcAft>
                <a:spcPts val="0"/>
              </a:spcAft>
              <a:buSzPct val="100000"/>
              <a:buChar char="●"/>
            </a:pPr>
            <a:r>
              <a:rPr lang="en" sz="5300"/>
              <a:t>Scaffolding. </a:t>
            </a:r>
            <a:endParaRPr sz="5300"/>
          </a:p>
          <a:p>
            <a:pPr indent="0" lvl="0" marL="457200" rtl="0" algn="l">
              <a:spcBef>
                <a:spcPts val="1200"/>
              </a:spcBef>
              <a:spcAft>
                <a:spcPts val="0"/>
              </a:spcAft>
              <a:buNone/>
            </a:pPr>
            <a:r>
              <a:rPr lang="en" sz="5300"/>
              <a:t>(Sarikas, n.d.)</a:t>
            </a:r>
            <a:endParaRPr sz="5300"/>
          </a:p>
          <a:p>
            <a:pPr indent="0" lvl="0" marL="0" rtl="0" algn="l">
              <a:spcBef>
                <a:spcPts val="1200"/>
              </a:spcBef>
              <a:spcAft>
                <a:spcPts val="0"/>
              </a:spcAft>
              <a:buNone/>
            </a:pPr>
            <a:r>
              <a:t/>
            </a:r>
            <a:endParaRPr/>
          </a:p>
          <a:p>
            <a:pPr indent="0" lvl="0" marL="0" rtl="0" algn="l">
              <a:spcBef>
                <a:spcPts val="1200"/>
              </a:spcBef>
              <a:spcAft>
                <a:spcPts val="0"/>
              </a:spcAft>
              <a:buNone/>
            </a:pPr>
            <a:r>
              <a:rPr lang="en"/>
              <a:t> </a:t>
            </a:r>
            <a:endParaRPr/>
          </a:p>
          <a:p>
            <a:pPr indent="0" lvl="0" marL="0" rtl="0" algn="l">
              <a:spcBef>
                <a:spcPts val="1200"/>
              </a:spcBef>
              <a:spcAft>
                <a:spcPts val="1200"/>
              </a:spcAft>
              <a:buNone/>
            </a:pPr>
            <a:r>
              <a:t/>
            </a:r>
            <a:endParaRPr/>
          </a:p>
        </p:txBody>
      </p:sp>
      <p:pic>
        <p:nvPicPr>
          <p:cNvPr id="110" name="Google Shape;110;p16"/>
          <p:cNvPicPr preferRelativeResize="0"/>
          <p:nvPr/>
        </p:nvPicPr>
        <p:blipFill>
          <a:blip r:embed="rId3">
            <a:alphaModFix/>
          </a:blip>
          <a:stretch>
            <a:fillRect/>
          </a:stretch>
        </p:blipFill>
        <p:spPr>
          <a:xfrm>
            <a:off x="5659325" y="917763"/>
            <a:ext cx="2054400" cy="1336963"/>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p17"/>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Why is Collaborative Learning Important?</a:t>
            </a:r>
            <a:endParaRPr/>
          </a:p>
        </p:txBody>
      </p:sp>
      <p:sp>
        <p:nvSpPr>
          <p:cNvPr id="116" name="Google Shape;116;p17"/>
          <p:cNvSpPr txBox="1"/>
          <p:nvPr>
            <p:ph idx="1" type="body"/>
          </p:nvPr>
        </p:nvSpPr>
        <p:spPr>
          <a:xfrm>
            <a:off x="729450" y="2078875"/>
            <a:ext cx="7688700" cy="2261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500"/>
              <a:t>Benefits:</a:t>
            </a:r>
            <a:endParaRPr sz="1500"/>
          </a:p>
          <a:p>
            <a:pPr indent="-323850" lvl="0" marL="457200" rtl="0" algn="l">
              <a:spcBef>
                <a:spcPts val="1200"/>
              </a:spcBef>
              <a:spcAft>
                <a:spcPts val="0"/>
              </a:spcAft>
              <a:buSzPts val="1500"/>
              <a:buChar char="●"/>
            </a:pPr>
            <a:r>
              <a:rPr lang="en" sz="1500"/>
              <a:t>Enhances communication skills.</a:t>
            </a:r>
            <a:endParaRPr sz="1500"/>
          </a:p>
          <a:p>
            <a:pPr indent="-323850" lvl="0" marL="457200" rtl="0" algn="l">
              <a:spcBef>
                <a:spcPts val="0"/>
              </a:spcBef>
              <a:spcAft>
                <a:spcPts val="0"/>
              </a:spcAft>
              <a:buSzPts val="1500"/>
              <a:buChar char="●"/>
            </a:pPr>
            <a:r>
              <a:rPr lang="en" sz="1500"/>
              <a:t>Learning from peers.</a:t>
            </a:r>
            <a:endParaRPr sz="1500"/>
          </a:p>
          <a:p>
            <a:pPr indent="-323850" lvl="0" marL="457200" rtl="0" algn="l">
              <a:spcBef>
                <a:spcPts val="0"/>
              </a:spcBef>
              <a:spcAft>
                <a:spcPts val="0"/>
              </a:spcAft>
              <a:buSzPts val="1500"/>
              <a:buChar char="●"/>
            </a:pPr>
            <a:r>
              <a:rPr lang="en" sz="1500"/>
              <a:t>Promotes an open mind.</a:t>
            </a:r>
            <a:endParaRPr sz="1500"/>
          </a:p>
          <a:p>
            <a:pPr indent="-323850" lvl="0" marL="457200" rtl="0" algn="l">
              <a:spcBef>
                <a:spcPts val="0"/>
              </a:spcBef>
              <a:spcAft>
                <a:spcPts val="0"/>
              </a:spcAft>
              <a:buSzPts val="1500"/>
              <a:buChar char="●"/>
            </a:pPr>
            <a:r>
              <a:rPr lang="en" sz="1500"/>
              <a:t>Encouraging one another.</a:t>
            </a:r>
            <a:endParaRPr sz="1500"/>
          </a:p>
          <a:p>
            <a:pPr indent="0" lvl="0" marL="0" rtl="0" algn="l">
              <a:spcBef>
                <a:spcPts val="1200"/>
              </a:spcBef>
              <a:spcAft>
                <a:spcPts val="1200"/>
              </a:spcAft>
              <a:buNone/>
            </a:pPr>
            <a:r>
              <a:rPr lang="en" sz="1500"/>
              <a:t>(Drew, 2024)</a:t>
            </a:r>
            <a:endParaRPr sz="1500"/>
          </a:p>
        </p:txBody>
      </p:sp>
      <p:pic>
        <p:nvPicPr>
          <p:cNvPr id="117" name="Google Shape;117;p17"/>
          <p:cNvPicPr preferRelativeResize="0"/>
          <p:nvPr/>
        </p:nvPicPr>
        <p:blipFill>
          <a:blip r:embed="rId3">
            <a:alphaModFix/>
          </a:blip>
          <a:stretch>
            <a:fillRect/>
          </a:stretch>
        </p:blipFill>
        <p:spPr>
          <a:xfrm>
            <a:off x="5028143" y="2078874"/>
            <a:ext cx="3390003" cy="2261099"/>
          </a:xfrm>
          <a:prstGeom prst="rect">
            <a:avLst/>
          </a:prstGeom>
          <a:noFill/>
          <a:ln>
            <a:noFill/>
          </a:ln>
        </p:spPr>
      </p:pic>
      <p:sp>
        <p:nvSpPr>
          <p:cNvPr id="118" name="Google Shape;118;p17"/>
          <p:cNvSpPr txBox="1"/>
          <p:nvPr/>
        </p:nvSpPr>
        <p:spPr>
          <a:xfrm>
            <a:off x="5028550" y="4573600"/>
            <a:ext cx="3160800" cy="488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300">
                <a:solidFill>
                  <a:schemeClr val="accent1"/>
                </a:solidFill>
                <a:latin typeface="Lato"/>
                <a:ea typeface="Lato"/>
                <a:cs typeface="Lato"/>
                <a:sym typeface="Lato"/>
              </a:rPr>
              <a:t>(Barton, 2020).</a:t>
            </a:r>
            <a:endParaRPr sz="1300">
              <a:solidFill>
                <a:schemeClr val="accent1"/>
              </a:solidFill>
              <a:latin typeface="Lato"/>
              <a:ea typeface="Lato"/>
              <a:cs typeface="Lato"/>
              <a:sym typeface="Lato"/>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18"/>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Restrictions of Collaborative Learning</a:t>
            </a:r>
            <a:endParaRPr/>
          </a:p>
        </p:txBody>
      </p:sp>
      <p:sp>
        <p:nvSpPr>
          <p:cNvPr id="124" name="Google Shape;124;p18"/>
          <p:cNvSpPr txBox="1"/>
          <p:nvPr>
            <p:ph idx="1" type="body"/>
          </p:nvPr>
        </p:nvSpPr>
        <p:spPr>
          <a:xfrm>
            <a:off x="729450" y="2078875"/>
            <a:ext cx="4701300" cy="27534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 sz="1500"/>
              <a:t>Disadvantages:</a:t>
            </a:r>
            <a:endParaRPr sz="1500"/>
          </a:p>
          <a:p>
            <a:pPr indent="-323850" lvl="0" marL="457200" rtl="0" algn="l">
              <a:spcBef>
                <a:spcPts val="1200"/>
              </a:spcBef>
              <a:spcAft>
                <a:spcPts val="0"/>
              </a:spcAft>
              <a:buSzPts val="1500"/>
              <a:buChar char="●"/>
            </a:pPr>
            <a:r>
              <a:rPr lang="en" sz="1500"/>
              <a:t>Certain individuals do not feel comfortable in a group setting.</a:t>
            </a:r>
            <a:endParaRPr sz="1500"/>
          </a:p>
          <a:p>
            <a:pPr indent="-323850" lvl="0" marL="457200" rtl="0" algn="l">
              <a:spcBef>
                <a:spcPts val="0"/>
              </a:spcBef>
              <a:spcAft>
                <a:spcPts val="0"/>
              </a:spcAft>
              <a:buSzPts val="1500"/>
              <a:buChar char="●"/>
            </a:pPr>
            <a:r>
              <a:rPr lang="en" sz="1500"/>
              <a:t>Some members may contribute more than other members.</a:t>
            </a:r>
            <a:endParaRPr sz="1500"/>
          </a:p>
          <a:p>
            <a:pPr indent="-323850" lvl="0" marL="457200" rtl="0" algn="l">
              <a:spcBef>
                <a:spcPts val="0"/>
              </a:spcBef>
              <a:spcAft>
                <a:spcPts val="0"/>
              </a:spcAft>
              <a:buSzPts val="1500"/>
              <a:buChar char="●"/>
            </a:pPr>
            <a:r>
              <a:rPr lang="en" sz="1500"/>
              <a:t>Conflict may arise if members do not agree.</a:t>
            </a:r>
            <a:endParaRPr sz="1500"/>
          </a:p>
          <a:p>
            <a:pPr indent="-323850" lvl="0" marL="457200" rtl="0" algn="l">
              <a:spcBef>
                <a:spcPts val="0"/>
              </a:spcBef>
              <a:spcAft>
                <a:spcPts val="0"/>
              </a:spcAft>
              <a:buSzPts val="1500"/>
              <a:buChar char="●"/>
            </a:pPr>
            <a:r>
              <a:rPr lang="en" sz="1500"/>
              <a:t>Can be difficult to assemble all members at the same time.</a:t>
            </a:r>
            <a:endParaRPr sz="1500"/>
          </a:p>
          <a:p>
            <a:pPr indent="0" lvl="0" marL="457200" rtl="0" algn="l">
              <a:spcBef>
                <a:spcPts val="1200"/>
              </a:spcBef>
              <a:spcAft>
                <a:spcPts val="1200"/>
              </a:spcAft>
              <a:buNone/>
            </a:pPr>
            <a:r>
              <a:rPr lang="en" sz="1500"/>
              <a:t>(Bishnoi, 2017)</a:t>
            </a:r>
            <a:endParaRPr sz="1500"/>
          </a:p>
        </p:txBody>
      </p:sp>
      <p:pic>
        <p:nvPicPr>
          <p:cNvPr id="125" name="Google Shape;125;p18"/>
          <p:cNvPicPr preferRelativeResize="0"/>
          <p:nvPr/>
        </p:nvPicPr>
        <p:blipFill>
          <a:blip r:embed="rId3">
            <a:alphaModFix/>
          </a:blip>
          <a:stretch>
            <a:fillRect/>
          </a:stretch>
        </p:blipFill>
        <p:spPr>
          <a:xfrm>
            <a:off x="5557269" y="2047250"/>
            <a:ext cx="3392481" cy="2261099"/>
          </a:xfrm>
          <a:prstGeom prst="rect">
            <a:avLst/>
          </a:prstGeom>
          <a:noFill/>
          <a:ln>
            <a:noFill/>
          </a:ln>
        </p:spPr>
      </p:pic>
      <p:sp>
        <p:nvSpPr>
          <p:cNvPr id="126" name="Google Shape;126;p18"/>
          <p:cNvSpPr txBox="1"/>
          <p:nvPr/>
        </p:nvSpPr>
        <p:spPr>
          <a:xfrm>
            <a:off x="5557313" y="4501750"/>
            <a:ext cx="3392400" cy="330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300">
                <a:solidFill>
                  <a:schemeClr val="accent1"/>
                </a:solidFill>
                <a:latin typeface="Lato"/>
                <a:ea typeface="Lato"/>
                <a:cs typeface="Lato"/>
                <a:sym typeface="Lato"/>
              </a:rPr>
              <a:t>(Watson, 2018).</a:t>
            </a:r>
            <a:endParaRPr sz="1300">
              <a:solidFill>
                <a:schemeClr val="accent1"/>
              </a:solidFill>
              <a:latin typeface="Lato"/>
              <a:ea typeface="Lato"/>
              <a:cs typeface="Lato"/>
              <a:sym typeface="Lato"/>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pic>
        <p:nvPicPr>
          <p:cNvPr id="131" name="Google Shape;131;p19"/>
          <p:cNvPicPr preferRelativeResize="0"/>
          <p:nvPr/>
        </p:nvPicPr>
        <p:blipFill>
          <a:blip r:embed="rId3">
            <a:alphaModFix/>
          </a:blip>
          <a:stretch>
            <a:fillRect/>
          </a:stretch>
        </p:blipFill>
        <p:spPr>
          <a:xfrm>
            <a:off x="1109538" y="152400"/>
            <a:ext cx="6924924" cy="4488975"/>
          </a:xfrm>
          <a:prstGeom prst="rect">
            <a:avLst/>
          </a:prstGeom>
          <a:noFill/>
          <a:ln>
            <a:noFill/>
          </a:ln>
        </p:spPr>
      </p:pic>
      <p:sp>
        <p:nvSpPr>
          <p:cNvPr id="132" name="Google Shape;132;p19"/>
          <p:cNvSpPr txBox="1"/>
          <p:nvPr/>
        </p:nvSpPr>
        <p:spPr>
          <a:xfrm>
            <a:off x="1465475" y="4659800"/>
            <a:ext cx="6350400" cy="416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300">
                <a:solidFill>
                  <a:schemeClr val="accent1"/>
                </a:solidFill>
                <a:latin typeface="Lato"/>
                <a:ea typeface="Lato"/>
                <a:cs typeface="Lato"/>
                <a:sym typeface="Lato"/>
              </a:rPr>
              <a:t>(Trujillo, Lozano, Alarcon, Zuluaga, 2016)</a:t>
            </a:r>
            <a:endParaRPr sz="1300">
              <a:solidFill>
                <a:schemeClr val="accent1"/>
              </a:solidFill>
              <a:latin typeface="Lato"/>
              <a:ea typeface="Lato"/>
              <a:cs typeface="Lato"/>
              <a:sym typeface="Lato"/>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sp>
        <p:nvSpPr>
          <p:cNvPr id="137" name="Google Shape;137;p20"/>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Thank you for listening! </a:t>
            </a:r>
            <a:endParaRPr/>
          </a:p>
          <a:p>
            <a:pPr indent="0" lvl="0" marL="0" rtl="0" algn="l">
              <a:spcBef>
                <a:spcPts val="0"/>
              </a:spcBef>
              <a:spcAft>
                <a:spcPts val="0"/>
              </a:spcAft>
              <a:buNone/>
            </a:pPr>
            <a:r>
              <a:rPr lang="en"/>
              <a:t>Were there any questions?</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1" name="Shape 141"/>
        <p:cNvGrpSpPr/>
        <p:nvPr/>
      </p:nvGrpSpPr>
      <p:grpSpPr>
        <a:xfrm>
          <a:off x="0" y="0"/>
          <a:ext cx="0" cy="0"/>
          <a:chOff x="0" y="0"/>
          <a:chExt cx="0" cy="0"/>
        </a:xfrm>
      </p:grpSpPr>
      <p:sp>
        <p:nvSpPr>
          <p:cNvPr id="142" name="Google Shape;142;p21"/>
          <p:cNvSpPr txBox="1"/>
          <p:nvPr>
            <p:ph type="title"/>
          </p:nvPr>
        </p:nvSpPr>
        <p:spPr>
          <a:xfrm>
            <a:off x="729450" y="588200"/>
            <a:ext cx="7688700" cy="5352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
                <a:latin typeface="Times New Roman"/>
                <a:ea typeface="Times New Roman"/>
                <a:cs typeface="Times New Roman"/>
                <a:sym typeface="Times New Roman"/>
              </a:rPr>
              <a:t>References</a:t>
            </a:r>
            <a:endParaRPr>
              <a:latin typeface="Times New Roman"/>
              <a:ea typeface="Times New Roman"/>
              <a:cs typeface="Times New Roman"/>
              <a:sym typeface="Times New Roman"/>
            </a:endParaRPr>
          </a:p>
        </p:txBody>
      </p:sp>
      <p:sp>
        <p:nvSpPr>
          <p:cNvPr id="143" name="Google Shape;143;p21"/>
          <p:cNvSpPr txBox="1"/>
          <p:nvPr>
            <p:ph idx="1" type="body"/>
          </p:nvPr>
        </p:nvSpPr>
        <p:spPr>
          <a:xfrm>
            <a:off x="727650" y="1123400"/>
            <a:ext cx="7688700" cy="3561600"/>
          </a:xfrm>
          <a:prstGeom prst="rect">
            <a:avLst/>
          </a:prstGeom>
        </p:spPr>
        <p:txBody>
          <a:bodyPr anchorCtr="0" anchor="t" bIns="91425" lIns="91425" spcFirstLastPara="1" rIns="91425" wrap="square" tIns="91425">
            <a:noAutofit/>
          </a:bodyPr>
          <a:lstStyle/>
          <a:p>
            <a:pPr indent="-457200" lvl="0" marL="0" rtl="0" algn="l">
              <a:lnSpc>
                <a:spcPct val="200000"/>
              </a:lnSpc>
              <a:spcBef>
                <a:spcPts val="0"/>
              </a:spcBef>
              <a:spcAft>
                <a:spcPts val="0"/>
              </a:spcAft>
              <a:buNone/>
            </a:pPr>
            <a:r>
              <a:rPr lang="en" sz="1200">
                <a:latin typeface="Times New Roman"/>
                <a:ea typeface="Times New Roman"/>
                <a:cs typeface="Times New Roman"/>
                <a:sym typeface="Times New Roman"/>
              </a:rPr>
              <a:t>Andreev, I. (2024, July 10). </a:t>
            </a:r>
            <a:r>
              <a:rPr i="1" lang="en" sz="1200">
                <a:latin typeface="Times New Roman"/>
                <a:ea typeface="Times New Roman"/>
                <a:cs typeface="Times New Roman"/>
                <a:sym typeface="Times New Roman"/>
              </a:rPr>
              <a:t>Collaborative learning</a:t>
            </a:r>
            <a:r>
              <a:rPr lang="en" sz="1200">
                <a:latin typeface="Times New Roman"/>
                <a:ea typeface="Times New Roman"/>
                <a:cs typeface="Times New Roman"/>
                <a:sym typeface="Times New Roman"/>
              </a:rPr>
              <a:t>. Valamis. https://www.valamis.com/hub/collaborative-learning</a:t>
            </a:r>
            <a:endParaRPr sz="12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lang="en" sz="1200">
                <a:latin typeface="Times New Roman"/>
                <a:ea typeface="Times New Roman"/>
                <a:cs typeface="Times New Roman"/>
                <a:sym typeface="Times New Roman"/>
              </a:rPr>
              <a:t>Barton, T. (2021, March 25). </a:t>
            </a:r>
            <a:r>
              <a:rPr i="1" lang="en" sz="1200">
                <a:latin typeface="Times New Roman"/>
                <a:ea typeface="Times New Roman"/>
                <a:cs typeface="Times New Roman"/>
                <a:sym typeface="Times New Roman"/>
              </a:rPr>
              <a:t>The future of Collaborative Learning - Serve Learn</a:t>
            </a:r>
            <a:r>
              <a:rPr lang="en" sz="1200">
                <a:latin typeface="Times New Roman"/>
                <a:ea typeface="Times New Roman"/>
                <a:cs typeface="Times New Roman"/>
                <a:sym typeface="Times New Roman"/>
              </a:rPr>
              <a:t>. Serve Learn. https://servelearn.co/blog/the-future-of-collaborative-learning/</a:t>
            </a:r>
            <a:endParaRPr sz="12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lang="en" sz="1200">
                <a:latin typeface="Times New Roman"/>
                <a:ea typeface="Times New Roman"/>
                <a:cs typeface="Times New Roman"/>
                <a:sym typeface="Times New Roman"/>
              </a:rPr>
              <a:t>Bishnoi, N. (2017). Collaborative learning: A learning tool advantages and disadvantages. </a:t>
            </a:r>
            <a:r>
              <a:rPr i="1" lang="en" sz="1200">
                <a:latin typeface="Times New Roman"/>
                <a:ea typeface="Times New Roman"/>
                <a:cs typeface="Times New Roman"/>
                <a:sym typeface="Times New Roman"/>
              </a:rPr>
              <a:t>Indian Journal of Health and Wellbeing</a:t>
            </a:r>
            <a:r>
              <a:rPr lang="en" sz="1200">
                <a:latin typeface="Times New Roman"/>
                <a:ea typeface="Times New Roman"/>
                <a:cs typeface="Times New Roman"/>
                <a:sym typeface="Times New Roman"/>
              </a:rPr>
              <a:t>, </a:t>
            </a:r>
            <a:r>
              <a:rPr i="1" lang="en" sz="1200">
                <a:latin typeface="Times New Roman"/>
                <a:ea typeface="Times New Roman"/>
                <a:cs typeface="Times New Roman"/>
                <a:sym typeface="Times New Roman"/>
              </a:rPr>
              <a:t>8</a:t>
            </a:r>
            <a:r>
              <a:rPr lang="en" sz="1200">
                <a:latin typeface="Times New Roman"/>
                <a:ea typeface="Times New Roman"/>
                <a:cs typeface="Times New Roman"/>
                <a:sym typeface="Times New Roman"/>
              </a:rPr>
              <a:t>(8), 850–852.</a:t>
            </a:r>
            <a:endParaRPr sz="12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lang="en" sz="1200">
                <a:latin typeface="Times New Roman"/>
                <a:ea typeface="Times New Roman"/>
                <a:cs typeface="Times New Roman"/>
                <a:sym typeface="Times New Roman"/>
              </a:rPr>
              <a:t>Drew, C. (2024, May 29). </a:t>
            </a:r>
            <a:r>
              <a:rPr i="1" lang="en" sz="1200">
                <a:latin typeface="Times New Roman"/>
                <a:ea typeface="Times New Roman"/>
                <a:cs typeface="Times New Roman"/>
                <a:sym typeface="Times New Roman"/>
              </a:rPr>
              <a:t>Collaborative Learning: Pros &amp; Cons.</a:t>
            </a:r>
            <a:r>
              <a:rPr lang="en" sz="1200">
                <a:latin typeface="Times New Roman"/>
                <a:ea typeface="Times New Roman"/>
                <a:cs typeface="Times New Roman"/>
                <a:sym typeface="Times New Roman"/>
              </a:rPr>
              <a:t> Helpful Professor. https://helpfulprofessor.com/collaborative-learning/</a:t>
            </a:r>
            <a:endParaRPr sz="12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i="1" lang="en" sz="1200">
                <a:latin typeface="Times New Roman"/>
                <a:ea typeface="Times New Roman"/>
                <a:cs typeface="Times New Roman"/>
                <a:sym typeface="Times New Roman"/>
              </a:rPr>
              <a:t>In-Person Team Building Experiences &amp; Activities Archives</a:t>
            </a:r>
            <a:r>
              <a:rPr lang="en" sz="1200">
                <a:latin typeface="Times New Roman"/>
                <a:ea typeface="Times New Roman"/>
                <a:cs typeface="Times New Roman"/>
                <a:sym typeface="Times New Roman"/>
              </a:rPr>
              <a:t>. (n.d.). AVVA Experience. https://avvaexperience.com/in-person/in-person-team-building-experiences-activities/?msclkid=3432824553481d7d9998e500b7783be2&amp;utm_source=bing&amp;utm_medium=cpc&amp;utm_campaign=Search%20%7C%20In-Person%20[Generic]%20%7C%20UD&amp;utm_term=Work%20Team%20Building&amp;utm_content=In-Person%20Team%20Building</a:t>
            </a:r>
            <a:endParaRPr sz="1200">
              <a:latin typeface="Times New Roman"/>
              <a:ea typeface="Times New Roman"/>
              <a:cs typeface="Times New Roman"/>
              <a:sym typeface="Times New Roman"/>
            </a:endParaRPr>
          </a:p>
          <a:p>
            <a:pPr indent="0" lvl="0" marL="0" rtl="0" algn="l">
              <a:spcBef>
                <a:spcPts val="0"/>
              </a:spcBef>
              <a:spcAft>
                <a:spcPts val="1200"/>
              </a:spcAft>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sp>
        <p:nvSpPr>
          <p:cNvPr id="148" name="Google Shape;148;p22"/>
          <p:cNvSpPr txBox="1"/>
          <p:nvPr>
            <p:ph type="title"/>
          </p:nvPr>
        </p:nvSpPr>
        <p:spPr>
          <a:xfrm>
            <a:off x="727650" y="560325"/>
            <a:ext cx="7688700" cy="5352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
                <a:latin typeface="Times New Roman"/>
                <a:ea typeface="Times New Roman"/>
                <a:cs typeface="Times New Roman"/>
                <a:sym typeface="Times New Roman"/>
              </a:rPr>
              <a:t>References</a:t>
            </a:r>
            <a:endParaRPr>
              <a:latin typeface="Times New Roman"/>
              <a:ea typeface="Times New Roman"/>
              <a:cs typeface="Times New Roman"/>
              <a:sym typeface="Times New Roman"/>
            </a:endParaRPr>
          </a:p>
        </p:txBody>
      </p:sp>
      <p:sp>
        <p:nvSpPr>
          <p:cNvPr id="149" name="Google Shape;149;p22"/>
          <p:cNvSpPr txBox="1"/>
          <p:nvPr>
            <p:ph idx="1" type="body"/>
          </p:nvPr>
        </p:nvSpPr>
        <p:spPr>
          <a:xfrm>
            <a:off x="727650" y="1318000"/>
            <a:ext cx="7688700" cy="3561600"/>
          </a:xfrm>
          <a:prstGeom prst="rect">
            <a:avLst/>
          </a:prstGeom>
        </p:spPr>
        <p:txBody>
          <a:bodyPr anchorCtr="0" anchor="t" bIns="91425" lIns="91425" spcFirstLastPara="1" rIns="91425" wrap="square" tIns="91425">
            <a:normAutofit fontScale="25000" lnSpcReduction="20000"/>
          </a:bodyPr>
          <a:lstStyle/>
          <a:p>
            <a:pPr indent="-457200" lvl="0" marL="0" rtl="0" algn="l">
              <a:lnSpc>
                <a:spcPct val="200000"/>
              </a:lnSpc>
              <a:spcBef>
                <a:spcPts val="0"/>
              </a:spcBef>
              <a:spcAft>
                <a:spcPts val="0"/>
              </a:spcAft>
              <a:buNone/>
            </a:pPr>
            <a:r>
              <a:rPr i="1" lang="en" sz="4800">
                <a:latin typeface="Times New Roman"/>
                <a:ea typeface="Times New Roman"/>
                <a:cs typeface="Times New Roman"/>
                <a:sym typeface="Times New Roman"/>
              </a:rPr>
              <a:t>Lev Vygotsky | Nova Escola</a:t>
            </a:r>
            <a:r>
              <a:rPr lang="en" sz="4800">
                <a:latin typeface="Times New Roman"/>
                <a:ea typeface="Times New Roman"/>
                <a:cs typeface="Times New Roman"/>
                <a:sym typeface="Times New Roman"/>
              </a:rPr>
              <a:t>. (n.d.). Nova Escola. https://novaescola.org.br/conteudo/7235/lev-vygotsky</a:t>
            </a:r>
            <a:endParaRPr sz="48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lang="en" sz="4800">
                <a:latin typeface="Times New Roman"/>
                <a:ea typeface="Times New Roman"/>
                <a:cs typeface="Times New Roman"/>
                <a:sym typeface="Times New Roman"/>
              </a:rPr>
              <a:t>McLeod, S. (2024, August 9). </a:t>
            </a:r>
            <a:r>
              <a:rPr i="1" lang="en" sz="4800">
                <a:latin typeface="Times New Roman"/>
                <a:ea typeface="Times New Roman"/>
                <a:cs typeface="Times New Roman"/>
                <a:sym typeface="Times New Roman"/>
              </a:rPr>
              <a:t>Vygotsky's Sociocultural Theory Of Cognitive Development</a:t>
            </a:r>
            <a:r>
              <a:rPr lang="en" sz="4800">
                <a:latin typeface="Times New Roman"/>
                <a:ea typeface="Times New Roman"/>
                <a:cs typeface="Times New Roman"/>
                <a:sym typeface="Times New Roman"/>
              </a:rPr>
              <a:t>. Simply Psychology https://www.simplypsychology.org/vygotsky.html</a:t>
            </a:r>
            <a:endParaRPr sz="48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lang="en" sz="4800">
                <a:latin typeface="Times New Roman"/>
                <a:ea typeface="Times New Roman"/>
                <a:cs typeface="Times New Roman"/>
                <a:sym typeface="Times New Roman"/>
              </a:rPr>
              <a:t>Radius Office Ltd. (UK). (n.d.). </a:t>
            </a:r>
            <a:r>
              <a:rPr i="1" lang="en" sz="4800">
                <a:latin typeface="Times New Roman"/>
                <a:ea typeface="Times New Roman"/>
                <a:cs typeface="Times New Roman"/>
                <a:sym typeface="Times New Roman"/>
              </a:rPr>
              <a:t>Space Planning</a:t>
            </a:r>
            <a:r>
              <a:rPr lang="en" sz="4800">
                <a:latin typeface="Times New Roman"/>
                <a:ea typeface="Times New Roman"/>
                <a:cs typeface="Times New Roman"/>
                <a:sym typeface="Times New Roman"/>
              </a:rPr>
              <a:t>. https://radiusofficefurniture.co.uk/pages/space-planning?msclkid=50260fc169701c90dcca68848feca1be&amp;utm_source=bing&amp;utm_medium=cpc&amp;utm_campaign=03.%20Search%20-%20Office%20Design%20%26%20Space%20Planning%20-%20UK&amp;utm_term=office%20design&amp;utm_content=Design%20%26%20Space%20Planning</a:t>
            </a:r>
            <a:endParaRPr sz="48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t/>
            </a:r>
            <a:endParaRPr sz="4800">
              <a:latin typeface="Times New Roman"/>
              <a:ea typeface="Times New Roman"/>
              <a:cs typeface="Times New Roman"/>
              <a:sym typeface="Times New Roman"/>
            </a:endParaRPr>
          </a:p>
          <a:p>
            <a:pPr indent="0" lvl="0" marL="0" rtl="0" algn="l">
              <a:lnSpc>
                <a:spcPct val="200000"/>
              </a:lnSpc>
              <a:spcBef>
                <a:spcPts val="0"/>
              </a:spcBef>
              <a:spcAft>
                <a:spcPts val="0"/>
              </a:spcAft>
              <a:buNone/>
            </a:pPr>
            <a:r>
              <a:t/>
            </a:r>
            <a:endParaRPr sz="5200">
              <a:latin typeface="Times New Roman"/>
              <a:ea typeface="Times New Roman"/>
              <a:cs typeface="Times New Roman"/>
              <a:sym typeface="Times New Roman"/>
            </a:endParaRPr>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23"/>
          <p:cNvSpPr txBox="1"/>
          <p:nvPr>
            <p:ph type="title"/>
          </p:nvPr>
        </p:nvSpPr>
        <p:spPr>
          <a:xfrm>
            <a:off x="3772950" y="557200"/>
            <a:ext cx="15981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latin typeface="Times New Roman"/>
                <a:ea typeface="Times New Roman"/>
                <a:cs typeface="Times New Roman"/>
                <a:sym typeface="Times New Roman"/>
              </a:rPr>
              <a:t>References</a:t>
            </a:r>
            <a:endParaRPr>
              <a:latin typeface="Times New Roman"/>
              <a:ea typeface="Times New Roman"/>
              <a:cs typeface="Times New Roman"/>
              <a:sym typeface="Times New Roman"/>
            </a:endParaRPr>
          </a:p>
        </p:txBody>
      </p:sp>
      <p:sp>
        <p:nvSpPr>
          <p:cNvPr id="155" name="Google Shape;155;p23"/>
          <p:cNvSpPr txBox="1"/>
          <p:nvPr>
            <p:ph idx="1" type="body"/>
          </p:nvPr>
        </p:nvSpPr>
        <p:spPr>
          <a:xfrm>
            <a:off x="727650" y="1149875"/>
            <a:ext cx="7688700" cy="3783000"/>
          </a:xfrm>
          <a:prstGeom prst="rect">
            <a:avLst/>
          </a:prstGeom>
        </p:spPr>
        <p:txBody>
          <a:bodyPr anchorCtr="0" anchor="t" bIns="91425" lIns="91425" spcFirstLastPara="1" rIns="91425" wrap="square" tIns="91425">
            <a:normAutofit fontScale="25000" lnSpcReduction="20000"/>
          </a:bodyPr>
          <a:lstStyle/>
          <a:p>
            <a:pPr indent="-457200" lvl="0" marL="0" rtl="0" algn="l">
              <a:lnSpc>
                <a:spcPct val="200000"/>
              </a:lnSpc>
              <a:spcBef>
                <a:spcPts val="0"/>
              </a:spcBef>
              <a:spcAft>
                <a:spcPts val="0"/>
              </a:spcAft>
              <a:buNone/>
            </a:pPr>
            <a:r>
              <a:rPr lang="en" sz="4800">
                <a:latin typeface="Times New Roman"/>
                <a:ea typeface="Times New Roman"/>
                <a:cs typeface="Times New Roman"/>
                <a:sym typeface="Times New Roman"/>
              </a:rPr>
              <a:t>Sarikas, C. (n.d.). </a:t>
            </a:r>
            <a:r>
              <a:rPr i="1" lang="en" sz="4800">
                <a:latin typeface="Times New Roman"/>
                <a:ea typeface="Times New Roman"/>
                <a:cs typeface="Times New Roman"/>
                <a:sym typeface="Times New Roman"/>
              </a:rPr>
              <a:t>Vygotsky Scaffolding: What It Is and How to Use It · PrepScholar</a:t>
            </a:r>
            <a:r>
              <a:rPr lang="en" sz="4800">
                <a:latin typeface="Times New Roman"/>
                <a:ea typeface="Times New Roman"/>
                <a:cs typeface="Times New Roman"/>
                <a:sym typeface="Times New Roman"/>
              </a:rPr>
              <a:t>. https://blog.prepscholar.com/vygotsky-scaffolding-zone-of-proximal-development</a:t>
            </a:r>
            <a:endParaRPr sz="48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i="1" lang="en" sz="4800">
                <a:latin typeface="Times New Roman"/>
                <a:ea typeface="Times New Roman"/>
                <a:cs typeface="Times New Roman"/>
                <a:sym typeface="Times New Roman"/>
              </a:rPr>
              <a:t>TOP 25 QUOTES BY LEV S. VYGOTSKY | A-Z Quotes</a:t>
            </a:r>
            <a:r>
              <a:rPr lang="en" sz="4800">
                <a:latin typeface="Times New Roman"/>
                <a:ea typeface="Times New Roman"/>
                <a:cs typeface="Times New Roman"/>
                <a:sym typeface="Times New Roman"/>
              </a:rPr>
              <a:t>. (n.d.). A-Z Quotes. https://www.azquotes.com/author/18302-Lev_S_Vygotsky</a:t>
            </a:r>
            <a:endParaRPr sz="48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lang="en" sz="4800">
                <a:latin typeface="Times New Roman"/>
                <a:ea typeface="Times New Roman"/>
                <a:cs typeface="Times New Roman"/>
                <a:sym typeface="Times New Roman"/>
              </a:rPr>
              <a:t>Trujillo, E, Lozano, M, Alarcon, A &amp; Zuluaga, L (2016). “</a:t>
            </a:r>
            <a:r>
              <a:rPr i="1" lang="en" sz="4800">
                <a:latin typeface="Roboto"/>
                <a:ea typeface="Roboto"/>
                <a:cs typeface="Roboto"/>
                <a:sym typeface="Roboto"/>
              </a:rPr>
              <a:t>Blended learning supported by digital technology and competency-based medical education: a case study of the social medicine course at the Universidad de los Andes, Colombia”. </a:t>
            </a:r>
            <a:r>
              <a:rPr lang="en" sz="4800">
                <a:latin typeface="Arial"/>
                <a:ea typeface="Arial"/>
                <a:cs typeface="Arial"/>
                <a:sym typeface="Arial"/>
              </a:rPr>
              <a:t>https://www.researchgate.net/publication/305876719_Blended_learning_supported_by_digital_technology_and_competency-based_medical_education_a_case_study_of_the_social_medicine_course_at_the_Universidad_de_los_Andes_Colombia</a:t>
            </a:r>
            <a:endParaRPr i="1" sz="4800">
              <a:latin typeface="Roboto"/>
              <a:ea typeface="Roboto"/>
              <a:cs typeface="Roboto"/>
              <a:sym typeface="Roboto"/>
            </a:endParaRPr>
          </a:p>
          <a:p>
            <a:pPr indent="-457200" lvl="0" marL="0" rtl="0" algn="l">
              <a:lnSpc>
                <a:spcPct val="200000"/>
              </a:lnSpc>
              <a:spcBef>
                <a:spcPts val="0"/>
              </a:spcBef>
              <a:spcAft>
                <a:spcPts val="0"/>
              </a:spcAft>
              <a:buNone/>
            </a:pPr>
            <a:r>
              <a:rPr lang="en" sz="4800">
                <a:latin typeface="Times New Roman"/>
                <a:ea typeface="Times New Roman"/>
                <a:cs typeface="Times New Roman"/>
                <a:sym typeface="Times New Roman"/>
              </a:rPr>
              <a:t>Watson, A. (n.d.). </a:t>
            </a:r>
            <a:r>
              <a:rPr i="1" lang="en" sz="4800">
                <a:latin typeface="Times New Roman"/>
                <a:ea typeface="Times New Roman"/>
                <a:cs typeface="Times New Roman"/>
                <a:sym typeface="Times New Roman"/>
              </a:rPr>
              <a:t>What’s the Best Timing for Collaborative Learning? |Education &amp; Teacher Conferences</a:t>
            </a:r>
            <a:r>
              <a:rPr lang="en" sz="4800">
                <a:latin typeface="Times New Roman"/>
                <a:ea typeface="Times New Roman"/>
                <a:cs typeface="Times New Roman"/>
                <a:sym typeface="Times New Roman"/>
              </a:rPr>
              <a:t>. https://www.learningandthebrain.com/blog/whats-best-timing-collaborative-learning/</a:t>
            </a:r>
            <a:endParaRPr sz="4800">
              <a:latin typeface="Arial"/>
              <a:ea typeface="Arial"/>
              <a:cs typeface="Arial"/>
              <a:sym typeface="Arial"/>
            </a:endParaRPr>
          </a:p>
          <a:p>
            <a:pPr indent="-457200" lvl="0" marL="0" rtl="0" algn="l">
              <a:lnSpc>
                <a:spcPct val="200000"/>
              </a:lnSpc>
              <a:spcBef>
                <a:spcPts val="0"/>
              </a:spcBef>
              <a:spcAft>
                <a:spcPts val="0"/>
              </a:spcAft>
              <a:buNone/>
            </a:pPr>
            <a:r>
              <a:t/>
            </a:r>
            <a:endParaRPr sz="48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t/>
            </a:r>
            <a:endParaRPr sz="5200">
              <a:latin typeface="Times New Roman"/>
              <a:ea typeface="Times New Roman"/>
              <a:cs typeface="Times New Roman"/>
              <a:sym typeface="Times New Roman"/>
            </a:endParaRPr>
          </a:p>
          <a:p>
            <a:pPr indent="0" lvl="0" marL="0" rtl="0" algn="l">
              <a:lnSpc>
                <a:spcPct val="200000"/>
              </a:lnSpc>
              <a:spcBef>
                <a:spcPts val="0"/>
              </a:spcBef>
              <a:spcAft>
                <a:spcPts val="0"/>
              </a:spcAft>
              <a:buNone/>
            </a:pPr>
            <a:r>
              <a:t/>
            </a:r>
            <a:endParaRPr sz="5200">
              <a:latin typeface="Times New Roman"/>
              <a:ea typeface="Times New Roman"/>
              <a:cs typeface="Times New Roman"/>
              <a:sym typeface="Times New Roman"/>
            </a:endParaRPr>
          </a:p>
          <a:p>
            <a:pPr indent="0" lvl="0" marL="0" rtl="0" algn="l">
              <a:lnSpc>
                <a:spcPct val="200000"/>
              </a:lnSpc>
              <a:spcBef>
                <a:spcPts val="1200"/>
              </a:spcBef>
              <a:spcAft>
                <a:spcPts val="0"/>
              </a:spcAft>
              <a:buNone/>
            </a:pPr>
            <a:r>
              <a:t/>
            </a:r>
            <a:endParaRPr sz="5200">
              <a:latin typeface="Times New Roman"/>
              <a:ea typeface="Times New Roman"/>
              <a:cs typeface="Times New Roman"/>
              <a:sym typeface="Times New Roman"/>
            </a:endParaRPr>
          </a:p>
          <a:p>
            <a:pPr indent="0" lvl="0" marL="0" rtl="0" algn="l">
              <a:spcBef>
                <a:spcPts val="1200"/>
              </a:spcBef>
              <a:spcAft>
                <a:spcPts val="12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