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18.xml" ContentType="application/vnd.openxmlformats-officedocument.presentationml.notesSlide+xml"/>
  <Override PartName="/ppt/slides/slide19.xml" ContentType="application/vnd.openxmlformats-officedocument.presentationml.slide+xml"/>
  <Override PartName="/ppt/notesSlides/notesSlide19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21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2.xml" ContentType="application/vnd.openxmlformats-officedocument.presentationml.slide+xml"/>
  <Override PartName="/ppt/notesSlides/notesSlide22.xml" ContentType="application/vnd.openxmlformats-officedocument.presentationml.notesSlide+xml"/>
  <Override PartName="/ppt/slides/slide23.xml" ContentType="application/vnd.openxmlformats-officedocument.presentationml.slide+xml"/>
  <Override PartName="/ppt/notesSlides/notesSlide23.xml" ContentType="application/vnd.openxmlformats-officedocument.presentationml.notesSlide+xml"/>
  <Override PartName="/ppt/slides/slide24.xml" ContentType="application/vnd.openxmlformats-officedocument.presentationml.slide+xml"/>
  <Override PartName="/ppt/notesSlides/notesSlide24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26.xml" ContentType="application/vnd.openxmlformats-officedocument.presentationml.slide+xml"/>
  <Override PartName="/ppt/notesSlides/notesSlide26.xml" ContentType="application/vnd.openxmlformats-officedocument.presentationml.notesSlide+xml"/>
  <Override PartName="/ppt/slides/slide27.xml" ContentType="application/vnd.openxmlformats-officedocument.presentationml.slide+xml"/>
  <Override PartName="/ppt/notesSlides/notesSlide27.xml" ContentType="application/vnd.openxmlformats-officedocument.presentationml.notesSlide+xml"/>
  <Override PartName="/ppt/slides/slide28.xml" ContentType="application/vnd.openxmlformats-officedocument.presentationml.slide+xml"/>
  <Override PartName="/ppt/notesSlides/notesSlide28.xml" ContentType="application/vnd.openxmlformats-officedocument.presentationml.notesSlide+xml"/>
  <Override PartName="/ppt/slides/slide29.xml" ContentType="application/vnd.openxmlformats-officedocument.presentationml.slide+xml"/>
  <Override PartName="/ppt/notesSlides/notesSlide29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30.xml" ContentType="application/vnd.openxmlformats-officedocument.presentationml.notesSlide+xml"/>
  <Override PartName="/ppt/slides/slide31.xml" ContentType="application/vnd.openxmlformats-officedocument.presentationml.slide+xml"/>
  <Override PartName="/ppt/notesSlides/notesSlide31.xml" ContentType="application/vnd.openxmlformats-officedocument.presentationml.notes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autoCompressPictures="0" saveSubsetFonts="1">
  <p:sldMasterIdLst>
    <p:sldMasterId id="2147483648" r:id="rId1"/>
  </p:sldMasterIdLst>
  <p:notesMasterIdLst>
    <p:notesMasterId r:id="rId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</p:sldIdLst>
  <p:sldSz type="screen4x3" cy="6858000" cx="12191695"/>
  <p:notesSz cx="6858000" cy="9144000"/>
  <p:defaultTextStyle>
    <a:defPPr>
      <a:defRPr lang="en-US"/>
    </a:defPPr>
    <a:lvl1pPr algn="l" defTabSz="4572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slide" Target="slides/slide30.xml"/><Relationship Id="rId33" Type="http://schemas.openxmlformats.org/officeDocument/2006/relationships/slide" Target="slides/slide31.xml"/><Relationship Id="rId34" Type="http://schemas.openxmlformats.org/officeDocument/2006/relationships/tableStyles" Target="tableStyles.xml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37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53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9254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9255" name="Rectangle 4"/>
          <p:cNvSpPr>
            <a:spLocks noChangeAspect="1" noRot="1" noGrp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9256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9257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92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fontAlgn="base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7.xml.rels><?xml version="1.0" encoding="UTF-8" standalone="yes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_rels/notesSlide8.xml.rels><?xml version="1.0" encoding="UTF-8" standalone="yes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</Relationships>
</file>

<file path=ppt/notesSlides/_rels/notesSlide9.xml.rels><?xml version="1.0" encoding="UTF-8" standalone="yes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</Relationships>
</file>

<file path=ppt/notesSlides/_rels/notesSlide10.xml.rels><?xml version="1.0" encoding="UTF-8" standalone="yes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</Relationships>
</file>

<file path=ppt/notesSlides/_rels/notesSlide11.xml.rels><?xml version="1.0" encoding="UTF-8" standalone="yes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</Relationships>
</file>

<file path=ppt/notesSlides/_rels/notesSlide12.xml.rels><?xml version="1.0" encoding="UTF-8" standalone="yes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</Relationships>
</file>

<file path=ppt/notesSlides/_rels/notesSlide13.xml.rels><?xml version="1.0" encoding="UTF-8" standalone="yes"?>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</Relationships>
</file>

<file path=ppt/notesSlides/_rels/notesSlide14.xml.rels><?xml version="1.0" encoding="UTF-8" standalone="yes"?>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</Relationships>
</file>

<file path=ppt/notesSlides/_rels/notesSlide15.xml.rels><?xml version="1.0" encoding="UTF-8" standalone="yes"?>
<Relationships xmlns="http://schemas.openxmlformats.org/package/2006/relationships"><Relationship Id="rId1" Type="http://schemas.openxmlformats.org/officeDocument/2006/relationships/slide" Target="../slides/slide15.xml"/><Relationship Id="rId2" Type="http://schemas.openxmlformats.org/officeDocument/2006/relationships/notesMaster" Target="../notesMasters/notesMaster1.xml"/></Relationships>
</file>

<file path=ppt/notesSlides/_rels/notesSlide16.xml.rels><?xml version="1.0" encoding="UTF-8" standalone="yes"?>
<Relationships xmlns="http://schemas.openxmlformats.org/package/2006/relationships"><Relationship Id="rId1" Type="http://schemas.openxmlformats.org/officeDocument/2006/relationships/slide" Target="../slides/slide16.xml"/><Relationship Id="rId2" Type="http://schemas.openxmlformats.org/officeDocument/2006/relationships/notesMaster" Target="../notesMasters/notesMaster1.xml"/></Relationships>
</file>

<file path=ppt/notesSlides/_rels/notesSlide17.xml.rels><?xml version="1.0" encoding="UTF-8" standalone="yes"?>
<Relationships xmlns="http://schemas.openxmlformats.org/package/2006/relationships"><Relationship Id="rId1" Type="http://schemas.openxmlformats.org/officeDocument/2006/relationships/slide" Target="../slides/slide17.xml"/><Relationship Id="rId2" Type="http://schemas.openxmlformats.org/officeDocument/2006/relationships/notesMaster" Target="../notesMasters/notesMaster1.xml"/></Relationships>
</file>

<file path=ppt/notesSlides/_rels/notesSlide18.xml.rels><?xml version="1.0" encoding="UTF-8" standalone="yes"?>
<Relationships xmlns="http://schemas.openxmlformats.org/package/2006/relationships"><Relationship Id="rId1" Type="http://schemas.openxmlformats.org/officeDocument/2006/relationships/slide" Target="../slides/slide18.xml"/><Relationship Id="rId2" Type="http://schemas.openxmlformats.org/officeDocument/2006/relationships/notesMaster" Target="../notesMasters/notesMaster1.xml"/></Relationships>
</file>

<file path=ppt/notesSlides/_rels/notesSlide19.xml.rels><?xml version="1.0" encoding="UTF-8" standalone="yes"?>
<Relationships xmlns="http://schemas.openxmlformats.org/package/2006/relationships"><Relationship Id="rId1" Type="http://schemas.openxmlformats.org/officeDocument/2006/relationships/slide" Target="../slides/slide19.xml"/><Relationship Id="rId2" Type="http://schemas.openxmlformats.org/officeDocument/2006/relationships/notesMaster" Target="../notesMasters/notesMaster1.xml"/></Relationships>
</file>

<file path=ppt/notesSlides/_rels/notesSlide20.xml.rels><?xml version="1.0" encoding="UTF-8" standalone="yes"?>
<Relationships xmlns="http://schemas.openxmlformats.org/package/2006/relationships"><Relationship Id="rId1" Type="http://schemas.openxmlformats.org/officeDocument/2006/relationships/slide" Target="../slides/slide20.xml"/><Relationship Id="rId2" Type="http://schemas.openxmlformats.org/officeDocument/2006/relationships/notesMaster" Target="../notesMasters/notesMaster1.xml"/></Relationships>
</file>

<file path=ppt/notesSlides/_rels/notesSlide21.xml.rels><?xml version="1.0" encoding="UTF-8" standalone="yes"?>
<Relationships xmlns="http://schemas.openxmlformats.org/package/2006/relationships"><Relationship Id="rId1" Type="http://schemas.openxmlformats.org/officeDocument/2006/relationships/slide" Target="../slides/slide21.xml"/><Relationship Id="rId2" Type="http://schemas.openxmlformats.org/officeDocument/2006/relationships/notesMaster" Target="../notesMasters/notesMaster1.xml"/></Relationships>
</file>

<file path=ppt/notesSlides/_rels/notesSlide22.xml.rels><?xml version="1.0" encoding="UTF-8" standalone="yes"?>
<Relationships xmlns="http://schemas.openxmlformats.org/package/2006/relationships"><Relationship Id="rId1" Type="http://schemas.openxmlformats.org/officeDocument/2006/relationships/slide" Target="../slides/slide22.xml"/><Relationship Id="rId2" Type="http://schemas.openxmlformats.org/officeDocument/2006/relationships/notesMaster" Target="../notesMasters/notesMaster1.xml"/></Relationships>
</file>

<file path=ppt/notesSlides/_rels/notesSlide23.xml.rels><?xml version="1.0" encoding="UTF-8" standalone="yes"?>
<Relationships xmlns="http://schemas.openxmlformats.org/package/2006/relationships"><Relationship Id="rId1" Type="http://schemas.openxmlformats.org/officeDocument/2006/relationships/slide" Target="../slides/slide23.xml"/><Relationship Id="rId2" Type="http://schemas.openxmlformats.org/officeDocument/2006/relationships/notesMaster" Target="../notesMasters/notesMaster1.xml"/></Relationships>
</file>

<file path=ppt/notesSlides/_rels/notesSlide24.xml.rels><?xml version="1.0" encoding="UTF-8" standalone="yes"?>
<Relationships xmlns="http://schemas.openxmlformats.org/package/2006/relationships"><Relationship Id="rId1" Type="http://schemas.openxmlformats.org/officeDocument/2006/relationships/slide" Target="../slides/slide24.xml"/><Relationship Id="rId2" Type="http://schemas.openxmlformats.org/officeDocument/2006/relationships/notesMaster" Target="../notesMasters/notesMaster1.xml"/></Relationships>
</file>

<file path=ppt/notesSlides/_rels/notesSlide25.xml.rels><?xml version="1.0" encoding="UTF-8" standalone="yes"?>
<Relationships xmlns="http://schemas.openxmlformats.org/package/2006/relationships"><Relationship Id="rId1" Type="http://schemas.openxmlformats.org/officeDocument/2006/relationships/slide" Target="../slides/slide25.xml"/><Relationship Id="rId2" Type="http://schemas.openxmlformats.org/officeDocument/2006/relationships/notesMaster" Target="../notesMasters/notesMaster1.xml"/></Relationships>
</file>

<file path=ppt/notesSlides/_rels/notesSlide26.xml.rels><?xml version="1.0" encoding="UTF-8" standalone="yes"?>
<Relationships xmlns="http://schemas.openxmlformats.org/package/2006/relationships"><Relationship Id="rId1" Type="http://schemas.openxmlformats.org/officeDocument/2006/relationships/slide" Target="../slides/slide26.xml"/><Relationship Id="rId2" Type="http://schemas.openxmlformats.org/officeDocument/2006/relationships/notesMaster" Target="../notesMasters/notesMaster1.xml"/></Relationships>
</file>

<file path=ppt/notesSlides/_rels/notesSlide27.xml.rels><?xml version="1.0" encoding="UTF-8" standalone="yes"?>
<Relationships xmlns="http://schemas.openxmlformats.org/package/2006/relationships"><Relationship Id="rId1" Type="http://schemas.openxmlformats.org/officeDocument/2006/relationships/slide" Target="../slides/slide27.xml"/><Relationship Id="rId2" Type="http://schemas.openxmlformats.org/officeDocument/2006/relationships/notesMaster" Target="../notesMasters/notesMaster1.xml"/></Relationships>
</file>

<file path=ppt/notesSlides/_rels/notesSlide28.xml.rels><?xml version="1.0" encoding="UTF-8" standalone="yes"?>
<Relationships xmlns="http://schemas.openxmlformats.org/package/2006/relationships"><Relationship Id="rId1" Type="http://schemas.openxmlformats.org/officeDocument/2006/relationships/slide" Target="../slides/slide28.xml"/><Relationship Id="rId2" Type="http://schemas.openxmlformats.org/officeDocument/2006/relationships/notesMaster" Target="../notesMasters/notesMaster1.xml"/></Relationships>
</file>

<file path=ppt/notesSlides/_rels/notesSlide29.xml.rels><?xml version="1.0" encoding="UTF-8" standalone="yes"?>
<Relationships xmlns="http://schemas.openxmlformats.org/package/2006/relationships"><Relationship Id="rId1" Type="http://schemas.openxmlformats.org/officeDocument/2006/relationships/slide" Target="../slides/slide29.xml"/><Relationship Id="rId2" Type="http://schemas.openxmlformats.org/officeDocument/2006/relationships/notesMaster" Target="../notesMasters/notesMaster1.xml"/></Relationships>
</file>

<file path=ppt/notesSlides/_rels/notesSlide30.xml.rels><?xml version="1.0" encoding="UTF-8" standalone="yes"?>
<Relationships xmlns="http://schemas.openxmlformats.org/package/2006/relationships"><Relationship Id="rId1" Type="http://schemas.openxmlformats.org/officeDocument/2006/relationships/slide" Target="../slides/slide30.xml"/><Relationship Id="rId2" Type="http://schemas.openxmlformats.org/officeDocument/2006/relationships/notesMaster" Target="../notesMasters/notesMaster1.xml"/></Relationships>
</file>

<file path=ppt/notesSlides/_rels/notesSlide31.xml.rels><?xml version="1.0" encoding="UTF-8" standalone="yes"?>
<Relationships xmlns="http://schemas.openxmlformats.org/package/2006/relationships"><Relationship Id="rId1" Type="http://schemas.openxmlformats.org/officeDocument/2006/relationships/slide" Target="../slides/slide31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1" name=""/>
          <p:cNvSpPr>
            <a:spLocks noGrp="1"/>
          </p:cNvSpPr>
          <p:nvPr>
            <p:ph type="body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61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61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9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630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631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651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652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7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668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669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9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690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691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0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711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712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4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735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736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76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76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78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78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806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807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0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821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822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4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84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84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59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860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861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80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881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882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99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900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901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18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919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920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35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936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937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5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95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95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7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97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97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9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899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899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13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014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015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29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030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031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45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046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047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69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070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071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93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094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095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11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112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113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28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129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130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45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146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147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67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168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169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95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1049196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p/>
        </p:txBody>
      </p:sp>
      <p:sp>
        <p:nvSpPr>
          <p:cNvPr id="1049197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98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199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algn="ctr" indent="0" mar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04920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0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0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1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1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1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1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1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28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b="1" cap="all"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29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indent="0" marL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923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3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3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3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34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35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3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3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3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39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40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9241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4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9243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44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4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46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0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0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0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0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582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58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47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b="1" sz="2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48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49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925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5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5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17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b="1" sz="2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18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9219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922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2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2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2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24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2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2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2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07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9208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920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92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92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</p:spPr>
        <p:txBody>
          <a:bodyPr anchor="ctr" bIns="45720" lIns="91440" rIns="91440" rtlCol="0" tIns="45720" vert="horz">
            <a:normAutofit/>
          </a:bodyPr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/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eaLnBrk="1" hangingPunct="1" latinLnBrk="0" rtl="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25" name=""/>
        <p:cNvGrpSpPr/>
        <p:nvPr/>
      </p:nvGrpSpPr>
      <p:grpSpPr>
        <a:xfrm/>
      </p:grpSpPr>
      <p:sp>
        <p:nvSpPr>
          <p:cNvPr id="1048584" name="TextBox 1"/>
          <p:cNvSpPr txBox="1"/>
          <p:nvPr/>
        </p:nvSpPr>
        <p:spPr>
          <a:xfrm>
            <a:off x="411480" y="777240"/>
            <a:ext cx="11368735" cy="365760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1" sz="1700">
                <a:solidFill>
                  <a:srgbClr val="000000"/>
                </a:solidFill>
                <a:latin typeface="Arial"/>
              </a:defRPr>
            </a:pPr>
            <a:r>
              <a:t>University of Wales Trinity Saint David</a:t>
            </a:r>
          </a:p>
        </p:txBody>
      </p:sp>
      <p:sp>
        <p:nvSpPr>
          <p:cNvPr id="1048585" name="TextBox 2"/>
          <p:cNvSpPr txBox="1"/>
          <p:nvPr/>
        </p:nvSpPr>
        <p:spPr>
          <a:xfrm>
            <a:off x="411480" y="1531620"/>
            <a:ext cx="11368735" cy="320040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1" sz="1500">
                <a:solidFill>
                  <a:srgbClr val="000000"/>
                </a:solidFill>
                <a:latin typeface="Arial"/>
              </a:defRPr>
            </a:pPr>
            <a:r>
              <a:t>MSc Public Health and Social Care in Practice</a:t>
            </a:r>
          </a:p>
        </p:txBody>
      </p:sp>
      <p:sp>
        <p:nvSpPr>
          <p:cNvPr id="1048586" name="TextBox 3"/>
          <p:cNvSpPr txBox="1"/>
          <p:nvPr/>
        </p:nvSpPr>
        <p:spPr>
          <a:xfrm>
            <a:off x="411480" y="2070099"/>
            <a:ext cx="11368735" cy="294642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1" sz="1400">
                <a:solidFill>
                  <a:srgbClr val="000000"/>
                </a:solidFill>
                <a:latin typeface="Arial"/>
              </a:defRPr>
            </a:pPr>
            <a:r>
              <a:t>Module: Social Epidemiology and Public Health Development</a:t>
            </a:r>
          </a:p>
        </p:txBody>
      </p:sp>
      <p:sp>
        <p:nvSpPr>
          <p:cNvPr id="1048587" name="TextBox 4"/>
          <p:cNvSpPr txBox="1"/>
          <p:nvPr/>
        </p:nvSpPr>
        <p:spPr>
          <a:xfrm>
            <a:off x="411480" y="2487168"/>
            <a:ext cx="11368735" cy="320040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1" sz="1400">
                <a:solidFill>
                  <a:srgbClr val="000000"/>
                </a:solidFill>
                <a:latin typeface="Arial"/>
              </a:defRPr>
            </a:pPr>
            <a:r>
              <a:t>Module code: LCHS7000</a:t>
            </a:r>
          </a:p>
        </p:txBody>
      </p:sp>
      <p:sp>
        <p:nvSpPr>
          <p:cNvPr id="1048588" name="TextBox 5"/>
          <p:cNvSpPr txBox="1"/>
          <p:nvPr/>
        </p:nvSpPr>
        <p:spPr>
          <a:xfrm>
            <a:off x="411480" y="3034030"/>
            <a:ext cx="11368735" cy="332740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1" sz="1600">
                <a:solidFill>
                  <a:srgbClr val="000000"/>
                </a:solidFill>
                <a:latin typeface="Arial"/>
              </a:defRPr>
            </a:pPr>
            <a:r>
              <a:t>Assessment Title: Exercise, Fitness &amp; Health Promotion</a:t>
            </a:r>
          </a:p>
        </p:txBody>
      </p:sp>
      <p:sp>
        <p:nvSpPr>
          <p:cNvPr id="1048589" name="TextBox 6"/>
          <p:cNvSpPr txBox="1"/>
          <p:nvPr/>
        </p:nvSpPr>
        <p:spPr>
          <a:xfrm>
            <a:off x="411480" y="3493769"/>
            <a:ext cx="11368735" cy="281942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0" sz="1300">
                <a:solidFill>
                  <a:srgbClr val="000000"/>
                </a:solidFill>
                <a:latin typeface="Arial"/>
              </a:defRPr>
            </a:pPr>
            <a:r>
              <a:t>Component 1: Group Presentation (Practice intervention)</a:t>
            </a:r>
          </a:p>
        </p:txBody>
      </p:sp>
      <p:sp>
        <p:nvSpPr>
          <p:cNvPr id="1048590" name="TextBox 7"/>
          <p:cNvSpPr txBox="1"/>
          <p:nvPr/>
        </p:nvSpPr>
        <p:spPr>
          <a:xfrm>
            <a:off x="411480" y="3898900"/>
            <a:ext cx="11368735" cy="294640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1" sz="1400">
                <a:solidFill>
                  <a:srgbClr val="000000"/>
                </a:solidFill>
                <a:latin typeface="Arial"/>
              </a:defRPr>
            </a:pPr>
            <a:r>
              <a:t>Group - 12</a:t>
            </a:r>
          </a:p>
        </p:txBody>
      </p:sp>
      <p:sp>
        <p:nvSpPr>
          <p:cNvPr id="1048591" name="TextBox 8"/>
          <p:cNvSpPr txBox="1"/>
          <p:nvPr/>
        </p:nvSpPr>
        <p:spPr>
          <a:xfrm>
            <a:off x="411480" y="4277360"/>
            <a:ext cx="11368735" cy="269240"/>
          </a:xfrm>
          <a:prstGeom prst="rect"/>
          <a:noFill/>
        </p:spPr>
        <p:txBody>
          <a:bodyPr anchor="ctr" wrap="square">
            <a:spAutoFit/>
          </a:bodyPr>
          <a:p>
            <a:pPr algn="ctr">
              <a:defRPr b="0" sz="1200">
                <a:solidFill>
                  <a:srgbClr val="000000"/>
                </a:solidFill>
                <a:latin typeface="Arial"/>
              </a:defRPr>
            </a:pPr>
            <a:r>
              <a:t>Teacher / Internal Verifier: Dr Hamdi Hussain</a:t>
            </a:r>
          </a:p>
        </p:txBody>
      </p:sp>
      <p:sp>
        <p:nvSpPr>
          <p:cNvPr id="1048592" name="Rectangle 9"/>
          <p:cNvSpPr/>
          <p:nvPr/>
        </p:nvSpPr>
        <p:spPr>
          <a:xfrm>
            <a:off x="1143000" y="4800600"/>
            <a:ext cx="6858000" cy="438912"/>
          </a:xfrm>
          <a:prstGeom prst="rect"/>
          <a:solidFill>
            <a:srgbClr val="FFFFFF"/>
          </a:solidFill>
          <a:ln w="10160"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593" name="Oval 10"/>
          <p:cNvSpPr/>
          <p:nvPr/>
        </p:nvSpPr>
        <p:spPr>
          <a:xfrm>
            <a:off x="1216152" y="4864608"/>
            <a:ext cx="310896" cy="310896"/>
          </a:xfrm>
          <a:prstGeom prst="ellipse"/>
          <a:solidFill>
            <a:srgbClr val="EBF2F5"/>
          </a:solidFill>
          <a:ln>
            <a:solidFill>
              <a:srgbClr val="5A6E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>
              <a:defRPr b="1" sz="1000">
                <a:latin typeface="Arial"/>
              </a:defRPr>
            </a:pPr>
            <a:r>
              <a:t>1</a:t>
            </a:r>
          </a:p>
        </p:txBody>
      </p:sp>
      <p:sp>
        <p:nvSpPr>
          <p:cNvPr id="1048594" name="TextBox 11"/>
          <p:cNvSpPr txBox="1"/>
          <p:nvPr/>
        </p:nvSpPr>
        <p:spPr>
          <a:xfrm>
            <a:off x="1618488" y="4941823"/>
            <a:ext cx="2229466" cy="193042"/>
          </a:xfrm>
          <a:prstGeom prst="rect"/>
          <a:noFill/>
        </p:spPr>
        <p:txBody>
          <a:bodyPr anchor="ctr" wrap="none">
            <a:spAutoFit/>
          </a:bodyPr>
          <a:p>
            <a:pPr>
              <a:spcBef>
                <a:spcPts val="0"/>
              </a:spcBef>
              <a:spcAft>
                <a:spcPts val="0"/>
              </a:spcAft>
              <a:defRPr sz="1050">
                <a:solidFill>
                  <a:srgbClr val="000000"/>
                </a:solidFill>
                <a:latin typeface="Arial"/>
              </a:defRPr>
            </a:pPr>
            <a:r>
              <a:rPr sz="700"/>
              <a:t>Name: Kuldeep Singh Inda     Student ID: 2541200</a:t>
            </a:r>
          </a:p>
        </p:txBody>
      </p:sp>
      <p:sp>
        <p:nvSpPr>
          <p:cNvPr id="1048595" name="Rectangle 12"/>
          <p:cNvSpPr/>
          <p:nvPr/>
        </p:nvSpPr>
        <p:spPr>
          <a:xfrm>
            <a:off x="1143000" y="5239512"/>
            <a:ext cx="6858000" cy="438912"/>
          </a:xfrm>
          <a:prstGeom prst="rect"/>
          <a:solidFill>
            <a:srgbClr val="FFFFFF"/>
          </a:solidFill>
          <a:ln w="10160"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596" name="Oval 13"/>
          <p:cNvSpPr/>
          <p:nvPr/>
        </p:nvSpPr>
        <p:spPr>
          <a:xfrm>
            <a:off x="1216152" y="5303520"/>
            <a:ext cx="310896" cy="310896"/>
          </a:xfrm>
          <a:prstGeom prst="ellipse"/>
          <a:solidFill>
            <a:srgbClr val="EBF2F5"/>
          </a:solidFill>
          <a:ln>
            <a:solidFill>
              <a:srgbClr val="5A6E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>
              <a:defRPr b="1" sz="1000">
                <a:latin typeface="Arial"/>
              </a:defRPr>
            </a:pPr>
            <a:r>
              <a:t>2</a:t>
            </a:r>
          </a:p>
        </p:txBody>
      </p:sp>
      <p:sp>
        <p:nvSpPr>
          <p:cNvPr id="1048597" name="TextBox 14"/>
          <p:cNvSpPr txBox="1"/>
          <p:nvPr/>
        </p:nvSpPr>
        <p:spPr>
          <a:xfrm>
            <a:off x="1618488" y="5380735"/>
            <a:ext cx="2686071" cy="193042"/>
          </a:xfrm>
          <a:prstGeom prst="rect"/>
          <a:noFill/>
        </p:spPr>
        <p:txBody>
          <a:bodyPr anchor="ctr" wrap="none">
            <a:spAutoFit/>
          </a:bodyPr>
          <a:p>
            <a:pPr>
              <a:spcBef>
                <a:spcPts val="0"/>
              </a:spcBef>
              <a:spcAft>
                <a:spcPts val="0"/>
              </a:spcAft>
              <a:defRPr sz="1050">
                <a:solidFill>
                  <a:srgbClr val="000000"/>
                </a:solidFill>
                <a:latin typeface="Arial"/>
              </a:defRPr>
            </a:pPr>
            <a:r>
              <a:rPr sz="700"/>
              <a:t>Name: Nikhilbhai Bijalbhai Makwana     Student ID: 2605608</a:t>
            </a:r>
          </a:p>
        </p:txBody>
      </p:sp>
      <p:sp>
        <p:nvSpPr>
          <p:cNvPr id="1048598" name="Rectangle 15"/>
          <p:cNvSpPr/>
          <p:nvPr/>
        </p:nvSpPr>
        <p:spPr>
          <a:xfrm>
            <a:off x="1143000" y="5678424"/>
            <a:ext cx="6858000" cy="438912"/>
          </a:xfrm>
          <a:prstGeom prst="rect"/>
          <a:solidFill>
            <a:srgbClr val="FFFFFF"/>
          </a:solidFill>
          <a:ln w="10160"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599" name="Oval 16"/>
          <p:cNvSpPr/>
          <p:nvPr/>
        </p:nvSpPr>
        <p:spPr>
          <a:xfrm>
            <a:off x="1216152" y="5742432"/>
            <a:ext cx="310896" cy="310896"/>
          </a:xfrm>
          <a:prstGeom prst="ellipse"/>
          <a:solidFill>
            <a:srgbClr val="EBF2F5"/>
          </a:solidFill>
          <a:ln>
            <a:solidFill>
              <a:srgbClr val="5A6E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>
              <a:defRPr b="1" sz="1000">
                <a:latin typeface="Arial"/>
              </a:defRPr>
            </a:pPr>
            <a:r>
              <a:t>3</a:t>
            </a:r>
          </a:p>
        </p:txBody>
      </p:sp>
      <p:sp>
        <p:nvSpPr>
          <p:cNvPr id="1048600" name="TextBox 17"/>
          <p:cNvSpPr txBox="1"/>
          <p:nvPr/>
        </p:nvSpPr>
        <p:spPr>
          <a:xfrm>
            <a:off x="1618488" y="5819648"/>
            <a:ext cx="2727048" cy="193040"/>
          </a:xfrm>
          <a:prstGeom prst="rect"/>
          <a:noFill/>
        </p:spPr>
        <p:txBody>
          <a:bodyPr anchor="ctr" wrap="none">
            <a:spAutoFit/>
          </a:bodyPr>
          <a:p>
            <a:pPr>
              <a:spcBef>
                <a:spcPts val="0"/>
              </a:spcBef>
              <a:spcAft>
                <a:spcPts val="0"/>
              </a:spcAft>
              <a:defRPr sz="1050">
                <a:solidFill>
                  <a:srgbClr val="000000"/>
                </a:solidFill>
                <a:latin typeface="Arial"/>
              </a:defRPr>
            </a:pPr>
            <a:r>
              <a:rPr sz="700"/>
              <a:t>Name: Sureshbhai Kantibhai Prajapati     Student ID: 2612309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2B45"/>
        </a:solidFill>
        <a:effectLst/>
      </p:bgPr>
    </p:bg>
    <p:spTree>
      <p:nvGrpSpPr>
        <p:cNvPr id="49" name=""/>
        <p:cNvGrpSpPr/>
        <p:nvPr/>
      </p:nvGrpSpPr>
      <p:grpSpPr>
        <a:xfrm/>
      </p:grpSpPr>
      <p:sp>
        <p:nvSpPr>
          <p:cNvPr id="1048602" name="Oval 1"/>
          <p:cNvSpPr/>
          <p:nvPr/>
        </p:nvSpPr>
        <p:spPr>
          <a:xfrm>
            <a:off x="7772400" y="1005840"/>
            <a:ext cx="3200400" cy="3200400"/>
          </a:xfrm>
          <a:prstGeom prst="ellipse"/>
          <a:noFill/>
          <a:ln w="101600"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03" name="Oval 2"/>
          <p:cNvSpPr/>
          <p:nvPr/>
        </p:nvSpPr>
        <p:spPr>
          <a:xfrm>
            <a:off x="8732520" y="1828800"/>
            <a:ext cx="2286000" cy="2286000"/>
          </a:xfrm>
          <a:prstGeom prst="ellipse"/>
          <a:noFill/>
          <a:ln w="101600"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04" name="Oval 3"/>
          <p:cNvSpPr/>
          <p:nvPr/>
        </p:nvSpPr>
        <p:spPr>
          <a:xfrm>
            <a:off x="9372600" y="2423160"/>
            <a:ext cx="1143000" cy="1143000"/>
          </a:xfrm>
          <a:prstGeom prst="ellipse"/>
          <a:noFill/>
          <a:ln w="101600"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05" name="Oval 4"/>
          <p:cNvSpPr/>
          <p:nvPr/>
        </p:nvSpPr>
        <p:spPr>
          <a:xfrm>
            <a:off x="9195206" y="1828800"/>
            <a:ext cx="450799" cy="450799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28" name="Connector 5"/>
          <p:cNvCxnSpPr>
            <a:cxnSpLocks/>
          </p:cNvCxnSpPr>
          <p:nvPr/>
        </p:nvCxnSpPr>
        <p:spPr>
          <a:xfrm>
            <a:off x="9420606" y="2292858"/>
            <a:ext cx="0" cy="928116"/>
          </a:xfrm>
          <a:prstGeom prst="line"/>
          <a:ln w="920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29" name="Connector 6"/>
          <p:cNvCxnSpPr>
            <a:cxnSpLocks/>
          </p:cNvCxnSpPr>
          <p:nvPr/>
        </p:nvCxnSpPr>
        <p:spPr>
          <a:xfrm flipH="1">
            <a:off x="8930030" y="2558034"/>
            <a:ext cx="490576" cy="304952"/>
          </a:xfrm>
          <a:prstGeom prst="line"/>
          <a:ln w="7366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0" name="Connector 7"/>
          <p:cNvCxnSpPr>
            <a:cxnSpLocks/>
          </p:cNvCxnSpPr>
          <p:nvPr/>
        </p:nvCxnSpPr>
        <p:spPr>
          <a:xfrm flipV="1">
            <a:off x="9420606" y="2292858"/>
            <a:ext cx="503834" cy="265176"/>
          </a:xfrm>
          <a:prstGeom prst="line"/>
          <a:ln w="7366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1" name="Connector 8"/>
          <p:cNvCxnSpPr>
            <a:cxnSpLocks/>
          </p:cNvCxnSpPr>
          <p:nvPr/>
        </p:nvCxnSpPr>
        <p:spPr>
          <a:xfrm flipH="1">
            <a:off x="8956548" y="3220974"/>
            <a:ext cx="464058" cy="490575"/>
          </a:xfrm>
          <a:prstGeom prst="line"/>
          <a:ln w="7366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2" name="Connector 9"/>
          <p:cNvCxnSpPr>
            <a:cxnSpLocks/>
          </p:cNvCxnSpPr>
          <p:nvPr/>
        </p:nvCxnSpPr>
        <p:spPr>
          <a:xfrm>
            <a:off x="9420606" y="3220974"/>
            <a:ext cx="543610" cy="291693"/>
          </a:xfrm>
          <a:prstGeom prst="line"/>
          <a:ln w="7366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606" name="TextBox 10"/>
          <p:cNvSpPr txBox="1"/>
          <p:nvPr/>
        </p:nvSpPr>
        <p:spPr>
          <a:xfrm>
            <a:off x="731520" y="685800"/>
            <a:ext cx="2787210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200">
                <a:solidFill>
                  <a:srgbClr val="F6BE4D"/>
                </a:solidFill>
                <a:latin typeface="Aptos"/>
              </a:defRPr>
            </a:pPr>
            <a:r>
              <a:t>PUBLIC HEALTH • PHYSICAL ACTIVITY</a:t>
            </a:r>
          </a:p>
        </p:txBody>
      </p:sp>
      <p:sp>
        <p:nvSpPr>
          <p:cNvPr id="1048607" name="TextBox 11"/>
          <p:cNvSpPr txBox="1"/>
          <p:nvPr/>
        </p:nvSpPr>
        <p:spPr>
          <a:xfrm>
            <a:off x="731520" y="1325880"/>
            <a:ext cx="4298460" cy="12258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3400">
                <a:solidFill>
                  <a:srgbClr val="FFFFFF"/>
                </a:solidFill>
                <a:latin typeface="Aptos"/>
              </a:defRPr>
            </a:pPr>
            <a:r>
              <a:t>Exercise, Fitness</a:t>
            </a:r>
          </a:p>
          <a:p>
            <a:pPr algn="l">
              <a:spcAft>
                <a:spcPts val="500"/>
              </a:spcAft>
              <a:defRPr b="1" sz="3400">
                <a:solidFill>
                  <a:srgbClr val="FFFFFF"/>
                </a:solidFill>
                <a:latin typeface="Aptos"/>
              </a:defRPr>
            </a:pPr>
            <a:r>
              <a:t>&amp; Health Promotion</a:t>
            </a:r>
          </a:p>
        </p:txBody>
      </p:sp>
      <p:sp>
        <p:nvSpPr>
          <p:cNvPr id="1048608" name="TextBox 12"/>
          <p:cNvSpPr txBox="1"/>
          <p:nvPr/>
        </p:nvSpPr>
        <p:spPr>
          <a:xfrm>
            <a:off x="777240" y="3154680"/>
            <a:ext cx="8515108" cy="413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800">
                <a:solidFill>
                  <a:srgbClr val="D7E5EF"/>
                </a:solidFill>
                <a:latin typeface="Aptos"/>
              </a:defRPr>
            </a:pPr>
            <a:r>
              <a:t>A comprehensive guide to physical activity, physiology &amp; UK NHS guidelines</a:t>
            </a:r>
          </a:p>
        </p:txBody>
      </p:sp>
      <p:sp>
        <p:nvSpPr>
          <p:cNvPr id="1048609" name="Rounded Rectangle 13"/>
          <p:cNvSpPr/>
          <p:nvPr/>
        </p:nvSpPr>
        <p:spPr>
          <a:xfrm>
            <a:off x="777240" y="4251960"/>
            <a:ext cx="7031746" cy="1518162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r>
              <a:rPr lang="en-US"/>
              <a:t>T</a:t>
            </a:r>
            <a:r>
              <a:rPr lang="en-US"/>
              <a:t>a</a:t>
            </a:r>
            <a:r>
              <a:rPr lang="en-US"/>
              <a:t>s</a:t>
            </a:r>
            <a:r>
              <a:rPr lang="en-US"/>
              <a:t>k</a:t>
            </a:r>
            <a:r>
              <a:rPr lang="en-US"/>
              <a:t>-</a:t>
            </a:r>
            <a:r>
              <a:rPr lang="en-US"/>
              <a:t>1</a:t>
            </a:r>
            <a:r>
              <a:rPr lang="en-US"/>
              <a:t> </a:t>
            </a:r>
            <a:r>
              <a:rPr lang="en-US"/>
              <a:t>K</a:t>
            </a:r>
            <a:r>
              <a:rPr lang="en-US"/>
              <a:t>u</a:t>
            </a:r>
            <a:r>
              <a:rPr lang="en-US"/>
              <a:t>l</a:t>
            </a:r>
            <a:r>
              <a:rPr lang="en-US"/>
              <a:t>d</a:t>
            </a:r>
            <a:r>
              <a:rPr lang="en-US"/>
              <a:t>e</a:t>
            </a:r>
            <a:r>
              <a:rPr lang="en-US"/>
              <a:t>e</a:t>
            </a:r>
            <a:r>
              <a:rPr lang="en-US"/>
              <a:t>p</a:t>
            </a:r>
            <a:endParaRPr altLang="en-US" lang="zh-CN"/>
          </a:p>
          <a:p>
            <a:pPr algn="ctr"/>
            <a:endParaRPr altLang="en-US" lang="zh-CN"/>
          </a:p>
          <a:p>
            <a:pPr algn="ctr"/>
            <a:r>
              <a:rPr altLang="en-US" lang="en-US"/>
              <a:t>T</a:t>
            </a:r>
            <a:r>
              <a:rPr altLang="en-US" lang="en-US"/>
              <a:t>a</a:t>
            </a:r>
            <a:r>
              <a:rPr altLang="en-US" lang="en-US"/>
              <a:t>s</a:t>
            </a:r>
            <a:r>
              <a:rPr altLang="en-US" lang="en-US"/>
              <a:t>k</a:t>
            </a:r>
            <a:r>
              <a:rPr altLang="en-US" lang="en-US"/>
              <a:t>-</a:t>
            </a:r>
            <a:r>
              <a:rPr altLang="en-US" lang="en-US"/>
              <a:t>2</a:t>
            </a:r>
            <a:r>
              <a:rPr altLang="en-US" lang="en-US"/>
              <a:t> </a:t>
            </a:r>
            <a:r>
              <a:rPr altLang="en-US" lang="en-US"/>
              <a:t>N</a:t>
            </a:r>
            <a:r>
              <a:rPr altLang="en-US" lang="en-US"/>
              <a:t>i</a:t>
            </a:r>
            <a:r>
              <a:rPr altLang="en-US" lang="en-US"/>
              <a:t>k</a:t>
            </a:r>
            <a:r>
              <a:rPr altLang="en-US" lang="en-US"/>
              <a:t>h</a:t>
            </a:r>
            <a:r>
              <a:rPr altLang="en-US" lang="en-US"/>
              <a:t>i</a:t>
            </a:r>
            <a:r>
              <a:rPr altLang="en-US" lang="en-US"/>
              <a:t>l</a:t>
            </a:r>
            <a:endParaRPr altLang="en-US" lang="zh-CN"/>
          </a:p>
          <a:p>
            <a:pPr algn="ctr"/>
            <a:endParaRPr altLang="en-US" lang="zh-CN"/>
          </a:p>
          <a:p>
            <a:pPr algn="ctr"/>
            <a:r>
              <a:rPr altLang="en-US" lang="en-US"/>
              <a:t>T</a:t>
            </a:r>
            <a:r>
              <a:rPr altLang="en-US" lang="en-US"/>
              <a:t>a</a:t>
            </a:r>
            <a:r>
              <a:rPr altLang="en-US" lang="en-US"/>
              <a:t>s</a:t>
            </a:r>
            <a:r>
              <a:rPr altLang="en-US" lang="en-US"/>
              <a:t>k</a:t>
            </a:r>
            <a:r>
              <a:rPr altLang="en-US" lang="en-US"/>
              <a:t>-</a:t>
            </a:r>
            <a:r>
              <a:rPr altLang="en-US" lang="en-US"/>
              <a:t>3</a:t>
            </a:r>
            <a:r>
              <a:rPr altLang="en-US" lang="en-US"/>
              <a:t> </a:t>
            </a:r>
            <a:r>
              <a:rPr altLang="en-US" lang="en-US"/>
              <a:t>S</a:t>
            </a:r>
            <a:r>
              <a:rPr altLang="en-US" lang="en-US"/>
              <a:t>u</a:t>
            </a:r>
            <a:r>
              <a:rPr altLang="en-US" lang="en-US"/>
              <a:t>r</a:t>
            </a:r>
            <a:r>
              <a:rPr altLang="en-US" lang="en-US"/>
              <a:t>e</a:t>
            </a:r>
            <a:r>
              <a:rPr altLang="en-US" lang="en-US"/>
              <a:t>s</a:t>
            </a:r>
            <a:r>
              <a:rPr altLang="en-US" lang="en-US"/>
              <a:t>h</a:t>
            </a:r>
            <a:endParaRPr altLang="en-US" lang="zh-CN"/>
          </a:p>
        </p:txBody>
      </p:sp>
      <p:sp>
        <p:nvSpPr>
          <p:cNvPr id="1048610" name="TextBox 15"/>
          <p:cNvSpPr txBox="1"/>
          <p:nvPr/>
        </p:nvSpPr>
        <p:spPr>
          <a:xfrm>
            <a:off x="777240" y="5989320"/>
            <a:ext cx="2919270" cy="3114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100">
                <a:solidFill>
                  <a:srgbClr val="D7E5EF"/>
                </a:solidFill>
                <a:latin typeface="Aptos"/>
              </a:defRPr>
            </a:pPr>
            <a:r>
              <a:t>Evidence-informed • Practical • Inclusive</a:t>
            </a:r>
          </a:p>
        </p:txBody>
      </p:sp>
      <p:sp>
        <p:nvSpPr>
          <p:cNvPr id="1048611" name="Rounded Rectangle 16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52" name=""/>
        <p:cNvGrpSpPr/>
        <p:nvPr/>
      </p:nvGrpSpPr>
      <p:grpSpPr>
        <a:xfrm/>
      </p:grpSpPr>
      <p:sp>
        <p:nvSpPr>
          <p:cNvPr id="1048615" name="TextBox 1"/>
          <p:cNvSpPr txBox="1"/>
          <p:nvPr/>
        </p:nvSpPr>
        <p:spPr>
          <a:xfrm>
            <a:off x="502920" y="292608"/>
            <a:ext cx="2993982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What is Exercise?</a:t>
            </a:r>
          </a:p>
        </p:txBody>
      </p:sp>
      <p:sp>
        <p:nvSpPr>
          <p:cNvPr id="104861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17" name="TextBox 3"/>
          <p:cNvSpPr txBox="1"/>
          <p:nvPr/>
        </p:nvSpPr>
        <p:spPr>
          <a:xfrm>
            <a:off x="1325880" y="822960"/>
            <a:ext cx="932961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FOUNDATIONS</a:t>
            </a:r>
          </a:p>
        </p:txBody>
      </p:sp>
      <p:sp>
        <p:nvSpPr>
          <p:cNvPr id="1048618" name="TextBox 4"/>
          <p:cNvSpPr txBox="1"/>
          <p:nvPr/>
        </p:nvSpPr>
        <p:spPr>
          <a:xfrm>
            <a:off x="685800" y="1325880"/>
            <a:ext cx="6492240" cy="19202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700">
                <a:solidFill>
                  <a:srgbClr val="2A3642"/>
                </a:solidFill>
                <a:latin typeface="Aptos"/>
              </a:defRPr>
            </a:pPr>
            <a:r>
              <a:t>•  Planned, structured and repetitive movement intended to improve or maintain fitness.</a:t>
            </a:r>
          </a:p>
          <a:p>
            <a:pPr>
              <a:spcAft>
                <a:spcPts val="1200"/>
              </a:spcAft>
              <a:defRPr sz="1700">
                <a:solidFill>
                  <a:srgbClr val="2A3642"/>
                </a:solidFill>
                <a:latin typeface="Aptos"/>
              </a:defRPr>
            </a:pPr>
            <a:r>
              <a:t>•  Can train endurance, strength, flexibility, balance or coordination.</a:t>
            </a:r>
          </a:p>
          <a:p>
            <a:pPr>
              <a:spcAft>
                <a:spcPts val="1200"/>
              </a:spcAft>
              <a:defRPr sz="1700">
                <a:solidFill>
                  <a:srgbClr val="2A3642"/>
                </a:solidFill>
                <a:latin typeface="Aptos"/>
              </a:defRPr>
            </a:pPr>
            <a:r>
              <a:t>•  Supports physical health, daily function and psychological wellbeing.</a:t>
            </a:r>
          </a:p>
        </p:txBody>
      </p:sp>
      <p:sp>
        <p:nvSpPr>
          <p:cNvPr id="1048619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20" name="Oval 6"/>
          <p:cNvSpPr/>
          <p:nvPr/>
        </p:nvSpPr>
        <p:spPr>
          <a:xfrm>
            <a:off x="8224113" y="2240280"/>
            <a:ext cx="326440" cy="326440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33" name="Connector 7"/>
          <p:cNvCxnSpPr>
            <a:cxnSpLocks/>
          </p:cNvCxnSpPr>
          <p:nvPr/>
        </p:nvCxnSpPr>
        <p:spPr>
          <a:xfrm>
            <a:off x="8387333" y="2576322"/>
            <a:ext cx="0" cy="672084"/>
          </a:xfrm>
          <a:prstGeom prst="line"/>
          <a:ln w="66675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4" name="Connector 8"/>
          <p:cNvCxnSpPr>
            <a:cxnSpLocks/>
          </p:cNvCxnSpPr>
          <p:nvPr/>
        </p:nvCxnSpPr>
        <p:spPr>
          <a:xfrm flipH="1">
            <a:off x="8032089" y="2768346"/>
            <a:ext cx="355244" cy="220827"/>
          </a:xfrm>
          <a:prstGeom prst="line"/>
          <a:ln w="5334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5" name="Connector 9"/>
          <p:cNvCxnSpPr>
            <a:cxnSpLocks/>
          </p:cNvCxnSpPr>
          <p:nvPr/>
        </p:nvCxnSpPr>
        <p:spPr>
          <a:xfrm flipV="1">
            <a:off x="8387333" y="2576322"/>
            <a:ext cx="364846" cy="192024"/>
          </a:xfrm>
          <a:prstGeom prst="line"/>
          <a:ln w="5334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6" name="Connector 10"/>
          <p:cNvCxnSpPr>
            <a:cxnSpLocks/>
          </p:cNvCxnSpPr>
          <p:nvPr/>
        </p:nvCxnSpPr>
        <p:spPr>
          <a:xfrm flipH="1">
            <a:off x="8051292" y="3248406"/>
            <a:ext cx="336041" cy="355244"/>
          </a:xfrm>
          <a:prstGeom prst="line"/>
          <a:ln w="5334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7" name="Connector 11"/>
          <p:cNvCxnSpPr>
            <a:cxnSpLocks/>
          </p:cNvCxnSpPr>
          <p:nvPr/>
        </p:nvCxnSpPr>
        <p:spPr>
          <a:xfrm>
            <a:off x="8387333" y="3248406"/>
            <a:ext cx="393650" cy="211226"/>
          </a:xfrm>
          <a:prstGeom prst="line"/>
          <a:ln w="5334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621" name="Rounded Rectangle 12"/>
          <p:cNvSpPr/>
          <p:nvPr/>
        </p:nvSpPr>
        <p:spPr>
          <a:xfrm>
            <a:off x="9464040" y="2240280"/>
            <a:ext cx="1554480" cy="384048"/>
          </a:xfrm>
          <a:prstGeom prst="roundRect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22" name="TextBox 13"/>
          <p:cNvSpPr txBox="1"/>
          <p:nvPr/>
        </p:nvSpPr>
        <p:spPr>
          <a:xfrm>
            <a:off x="9509760" y="2258315"/>
            <a:ext cx="1336731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DAILY MOVEMENT</a:t>
            </a:r>
          </a:p>
        </p:txBody>
      </p:sp>
      <p:sp>
        <p:nvSpPr>
          <p:cNvPr id="1048623" name="TextBox 14"/>
          <p:cNvSpPr txBox="1"/>
          <p:nvPr/>
        </p:nvSpPr>
        <p:spPr>
          <a:xfrm>
            <a:off x="9372600" y="2834639"/>
            <a:ext cx="1575749" cy="667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162B45"/>
                </a:solidFill>
                <a:latin typeface="Aptos"/>
              </a:defRPr>
            </a:pPr>
            <a:r>
              <a:t>Walking • stairs</a:t>
            </a:r>
          </a:p>
          <a:p>
            <a:pPr algn="ctr">
              <a:spcAft>
                <a:spcPts val="500"/>
              </a:spcAft>
              <a:defRPr b="1" sz="1500">
                <a:solidFill>
                  <a:srgbClr val="162B45"/>
                </a:solidFill>
                <a:latin typeface="Aptos"/>
              </a:defRPr>
            </a:pPr>
            <a:r>
              <a:t>cycling • play</a:t>
            </a:r>
          </a:p>
        </p:txBody>
      </p:sp>
      <p:cxnSp>
        <p:nvCxnSpPr>
          <p:cNvPr id="3145738" name="Connector 15"/>
          <p:cNvCxnSpPr>
            <a:cxnSpLocks/>
          </p:cNvCxnSpPr>
          <p:nvPr/>
        </p:nvCxnSpPr>
        <p:spPr>
          <a:xfrm>
            <a:off x="9372600" y="4206240"/>
            <a:ext cx="1737360" cy="0"/>
          </a:xfrm>
          <a:prstGeom prst="line"/>
          <a:ln w="381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624" name="TextBox 16"/>
          <p:cNvSpPr txBox="1"/>
          <p:nvPr/>
        </p:nvSpPr>
        <p:spPr>
          <a:xfrm>
            <a:off x="7955279" y="4983480"/>
            <a:ext cx="2503742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300">
                <a:solidFill>
                  <a:srgbClr val="606F7E"/>
                </a:solidFill>
                <a:latin typeface="Aptos"/>
              </a:defRPr>
            </a:pPr>
            <a:r>
              <a:t>Health is built in small steps.</a:t>
            </a:r>
          </a:p>
        </p:txBody>
      </p:sp>
      <p:sp>
        <p:nvSpPr>
          <p:cNvPr id="1048625" name="TextBox 17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626" name="TextBox 18"/>
          <p:cNvSpPr txBox="1"/>
          <p:nvPr/>
        </p:nvSpPr>
        <p:spPr>
          <a:xfrm>
            <a:off x="11109960" y="6473952"/>
            <a:ext cx="43830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02/30</a:t>
            </a:r>
          </a:p>
        </p:txBody>
      </p:sp>
      <p:sp>
        <p:nvSpPr>
          <p:cNvPr id="1048627" name="Rectangle 19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28" name="Rounded Rectangle 20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55" name=""/>
        <p:cNvGrpSpPr/>
        <p:nvPr/>
      </p:nvGrpSpPr>
      <p:grpSpPr>
        <a:xfrm/>
      </p:grpSpPr>
      <p:sp>
        <p:nvSpPr>
          <p:cNvPr id="1048632" name="TextBox 1"/>
          <p:cNvSpPr txBox="1"/>
          <p:nvPr/>
        </p:nvSpPr>
        <p:spPr>
          <a:xfrm>
            <a:off x="502920" y="292608"/>
            <a:ext cx="4898932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Exercise vs. Physical Activity</a:t>
            </a:r>
          </a:p>
        </p:txBody>
      </p:sp>
      <p:sp>
        <p:nvSpPr>
          <p:cNvPr id="1048633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34" name="TextBox 3"/>
          <p:cNvSpPr txBox="1"/>
          <p:nvPr/>
        </p:nvSpPr>
        <p:spPr>
          <a:xfrm>
            <a:off x="1325880" y="822960"/>
            <a:ext cx="1069287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KEY DISTINCTION</a:t>
            </a:r>
          </a:p>
        </p:txBody>
      </p:sp>
      <p:sp>
        <p:nvSpPr>
          <p:cNvPr id="1048635" name="TextBox 4"/>
          <p:cNvSpPr txBox="1"/>
          <p:nvPr/>
        </p:nvSpPr>
        <p:spPr>
          <a:xfrm>
            <a:off x="685800" y="1325880"/>
            <a:ext cx="6492240" cy="22377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Physical activity: any skeletal-muscle movement that uses energy.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Examples include walking to work, gardening, cleaning and taking stairs.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Exercise is the planned, structured sub-category with a specific goal.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Both contribute to energy expenditure and health.</a:t>
            </a:r>
          </a:p>
        </p:txBody>
      </p:sp>
      <p:sp>
        <p:nvSpPr>
          <p:cNvPr id="1048636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37" name="Rounded Rectangle 6"/>
          <p:cNvSpPr/>
          <p:nvPr/>
        </p:nvSpPr>
        <p:spPr>
          <a:xfrm>
            <a:off x="7818120" y="1920240"/>
            <a:ext cx="1508760" cy="2377440"/>
          </a:xfrm>
          <a:prstGeom prst="roundRect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38" name="Rounded Rectangle 7"/>
          <p:cNvSpPr/>
          <p:nvPr/>
        </p:nvSpPr>
        <p:spPr>
          <a:xfrm>
            <a:off x="9692640" y="1920240"/>
            <a:ext cx="1508760" cy="2377440"/>
          </a:xfrm>
          <a:prstGeom prst="roundRect"/>
          <a:solidFill>
            <a:srgbClr val="E5E1FA"/>
          </a:solidFill>
          <a:ln>
            <a:solidFill>
              <a:srgbClr val="E5E1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39" name="Oval 8"/>
          <p:cNvSpPr/>
          <p:nvPr/>
        </p:nvSpPr>
        <p:spPr>
          <a:xfrm>
            <a:off x="8302752" y="2194560"/>
            <a:ext cx="502920" cy="50292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40" name="Oval 9"/>
          <p:cNvSpPr/>
          <p:nvPr/>
        </p:nvSpPr>
        <p:spPr>
          <a:xfrm>
            <a:off x="10177272" y="2194560"/>
            <a:ext cx="502920" cy="502920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41" name="TextBox 10"/>
          <p:cNvSpPr txBox="1"/>
          <p:nvPr/>
        </p:nvSpPr>
        <p:spPr>
          <a:xfrm>
            <a:off x="7955279" y="2834639"/>
            <a:ext cx="1079606" cy="6162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Everyday</a:t>
            </a:r>
          </a:p>
          <a:p>
            <a:pPr algn="ctr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movement</a:t>
            </a:r>
          </a:p>
        </p:txBody>
      </p:sp>
      <p:sp>
        <p:nvSpPr>
          <p:cNvPr id="1048642" name="TextBox 11"/>
          <p:cNvSpPr txBox="1"/>
          <p:nvPr/>
        </p:nvSpPr>
        <p:spPr>
          <a:xfrm>
            <a:off x="9829800" y="2834639"/>
            <a:ext cx="857157" cy="6162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Planned</a:t>
            </a:r>
          </a:p>
          <a:p>
            <a:pPr algn="ctr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training</a:t>
            </a:r>
          </a:p>
        </p:txBody>
      </p:sp>
      <p:sp>
        <p:nvSpPr>
          <p:cNvPr id="1048643" name="TextBox 12"/>
          <p:cNvSpPr txBox="1"/>
          <p:nvPr/>
        </p:nvSpPr>
        <p:spPr>
          <a:xfrm>
            <a:off x="7955279" y="3749039"/>
            <a:ext cx="740426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Cleaning</a:t>
            </a:r>
          </a:p>
        </p:txBody>
      </p:sp>
      <p:sp>
        <p:nvSpPr>
          <p:cNvPr id="1048644" name="TextBox 13"/>
          <p:cNvSpPr txBox="1"/>
          <p:nvPr/>
        </p:nvSpPr>
        <p:spPr>
          <a:xfrm>
            <a:off x="9829800" y="3749039"/>
            <a:ext cx="1035552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Gym session</a:t>
            </a:r>
          </a:p>
        </p:txBody>
      </p:sp>
      <p:sp>
        <p:nvSpPr>
          <p:cNvPr id="1048645" name="TextBox 14"/>
          <p:cNvSpPr txBox="1"/>
          <p:nvPr/>
        </p:nvSpPr>
        <p:spPr>
          <a:xfrm>
            <a:off x="7863840" y="4754880"/>
            <a:ext cx="3069934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009691"/>
                </a:solidFill>
                <a:latin typeface="Aptos"/>
              </a:defRPr>
            </a:pPr>
            <a:r>
              <a:t>Exercise is one type of physical activity.</a:t>
            </a:r>
          </a:p>
        </p:txBody>
      </p:sp>
      <p:sp>
        <p:nvSpPr>
          <p:cNvPr id="1048646" name="TextBox 15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647" name="TextBox 16"/>
          <p:cNvSpPr txBox="1"/>
          <p:nvPr/>
        </p:nvSpPr>
        <p:spPr>
          <a:xfrm>
            <a:off x="11109960" y="6473952"/>
            <a:ext cx="43830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03/30</a:t>
            </a:r>
          </a:p>
        </p:txBody>
      </p:sp>
      <p:sp>
        <p:nvSpPr>
          <p:cNvPr id="1048648" name="Rectangle 17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49" name="Rounded Rectangle 18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58" name=""/>
        <p:cNvGrpSpPr/>
        <p:nvPr/>
      </p:nvGrpSpPr>
      <p:grpSpPr>
        <a:xfrm/>
      </p:grpSpPr>
      <p:sp>
        <p:nvSpPr>
          <p:cNvPr id="1048653" name="TextBox 1"/>
          <p:cNvSpPr txBox="1"/>
          <p:nvPr/>
        </p:nvSpPr>
        <p:spPr>
          <a:xfrm>
            <a:off x="502920" y="292608"/>
            <a:ext cx="7319522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Global Inactivity: A Public Health Challenge</a:t>
            </a:r>
          </a:p>
        </p:txBody>
      </p:sp>
      <p:sp>
        <p:nvSpPr>
          <p:cNvPr id="1048654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55" name="TextBox 3"/>
          <p:cNvSpPr txBox="1"/>
          <p:nvPr/>
        </p:nvSpPr>
        <p:spPr>
          <a:xfrm>
            <a:off x="1325880" y="822960"/>
            <a:ext cx="815486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WHO • 2024</a:t>
            </a:r>
          </a:p>
        </p:txBody>
      </p:sp>
      <p:sp>
        <p:nvSpPr>
          <p:cNvPr id="1048656" name="TextBox 4"/>
          <p:cNvSpPr txBox="1"/>
          <p:nvPr/>
        </p:nvSpPr>
        <p:spPr>
          <a:xfrm>
            <a:off x="685800" y="1325880"/>
            <a:ext cx="6492240" cy="18440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WHO estimated 31.3% of adults globally—about 1.8 billion people—were insufficiently active in 2022.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Global inactivity rose by around 5 percentage points from 2010 to 2022.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Inactivity is associated with higher risk of cardiovascular disease, type 2 diabetes, some cancers and poor mental health.</a:t>
            </a:r>
          </a:p>
        </p:txBody>
      </p:sp>
      <p:sp>
        <p:nvSpPr>
          <p:cNvPr id="1048657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58" name="Oval 6"/>
          <p:cNvSpPr/>
          <p:nvPr/>
        </p:nvSpPr>
        <p:spPr>
          <a:xfrm>
            <a:off x="8686800" y="1737360"/>
            <a:ext cx="1783080" cy="1783080"/>
          </a:xfrm>
          <a:prstGeom prst="ellipse"/>
          <a:solidFill>
            <a:srgbClr val="EBF1F6"/>
          </a:solidFill>
          <a:ln>
            <a:solidFill>
              <a:srgbClr val="EBF1F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59" name="Oval 7"/>
          <p:cNvSpPr/>
          <p:nvPr/>
        </p:nvSpPr>
        <p:spPr>
          <a:xfrm>
            <a:off x="8933688" y="1984248"/>
            <a:ext cx="1289304" cy="1289304"/>
          </a:xfrm>
          <a:prstGeom prst="ellipse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60" name="TextBox 8"/>
          <p:cNvSpPr txBox="1"/>
          <p:nvPr/>
        </p:nvSpPr>
        <p:spPr>
          <a:xfrm>
            <a:off x="8961120" y="2286000"/>
            <a:ext cx="752977" cy="565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2800">
                <a:solidFill>
                  <a:srgbClr val="F4705D"/>
                </a:solidFill>
                <a:latin typeface="Aptos"/>
              </a:defRPr>
            </a:pPr>
            <a:r>
              <a:t>31%</a:t>
            </a:r>
          </a:p>
        </p:txBody>
      </p:sp>
      <p:sp>
        <p:nvSpPr>
          <p:cNvPr id="1048661" name="TextBox 9"/>
          <p:cNvSpPr txBox="1"/>
          <p:nvPr/>
        </p:nvSpPr>
        <p:spPr>
          <a:xfrm>
            <a:off x="7909560" y="3840480"/>
            <a:ext cx="2024466" cy="400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700">
                <a:solidFill>
                  <a:srgbClr val="162B45"/>
                </a:solidFill>
                <a:latin typeface="Aptos"/>
              </a:defRPr>
            </a:pPr>
            <a:r>
              <a:t>≈ 1.8 billion adults</a:t>
            </a:r>
          </a:p>
        </p:txBody>
      </p:sp>
      <p:sp>
        <p:nvSpPr>
          <p:cNvPr id="1048662" name="TextBox 10"/>
          <p:cNvSpPr txBox="1"/>
          <p:nvPr/>
        </p:nvSpPr>
        <p:spPr>
          <a:xfrm>
            <a:off x="7863840" y="4480560"/>
            <a:ext cx="3786987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200">
                <a:solidFill>
                  <a:srgbClr val="606F7E"/>
                </a:solidFill>
                <a:latin typeface="Aptos"/>
              </a:defRPr>
            </a:pPr>
            <a:r>
              <a:t>did not meet recommended activity levels in 2022</a:t>
            </a:r>
          </a:p>
        </p:txBody>
      </p:sp>
      <p:sp>
        <p:nvSpPr>
          <p:cNvPr id="1048663" name="TextBox 11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664" name="TextBox 12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04/30</a:t>
            </a:r>
          </a:p>
        </p:txBody>
      </p:sp>
      <p:sp>
        <p:nvSpPr>
          <p:cNvPr id="1048665" name="Rectangle 13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66" name="Rounded Rectangle 14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61" name=""/>
        <p:cNvGrpSpPr/>
        <p:nvPr/>
      </p:nvGrpSpPr>
      <p:grpSpPr>
        <a:xfrm/>
      </p:grpSpPr>
      <p:sp>
        <p:nvSpPr>
          <p:cNvPr id="1048670" name="TextBox 1"/>
          <p:cNvSpPr txBox="1"/>
          <p:nvPr/>
        </p:nvSpPr>
        <p:spPr>
          <a:xfrm>
            <a:off x="502920" y="292608"/>
            <a:ext cx="6216309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UK Adult Physical Activity Guidelines</a:t>
            </a:r>
          </a:p>
        </p:txBody>
      </p:sp>
      <p:sp>
        <p:nvSpPr>
          <p:cNvPr id="1048671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72" name="TextBox 3"/>
          <p:cNvSpPr txBox="1"/>
          <p:nvPr/>
        </p:nvSpPr>
        <p:spPr>
          <a:xfrm>
            <a:off x="1325880" y="822960"/>
            <a:ext cx="155372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NHS / UK CMO GUIDANCE</a:t>
            </a:r>
          </a:p>
        </p:txBody>
      </p:sp>
      <p:sp>
        <p:nvSpPr>
          <p:cNvPr id="1048673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Aim for at least 150 minutes of moderate-intensity activity weekly, or 75 minutes vigorous, or an equivalent combination.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Do muscle-strengthening activities for all major muscle groups on at least 2 days each week.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Be active daily, spread activity over 4–5 days or every day, and break up long periods of sitting.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Some activity is better than none; build up gradually.</a:t>
            </a:r>
          </a:p>
        </p:txBody>
      </p:sp>
      <p:sp>
        <p:nvSpPr>
          <p:cNvPr id="1048674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75" name="Oval 6"/>
          <p:cNvSpPr/>
          <p:nvPr/>
        </p:nvSpPr>
        <p:spPr>
          <a:xfrm>
            <a:off x="8001000" y="2057400"/>
            <a:ext cx="777240" cy="77724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76" name="TextBox 7"/>
          <p:cNvSpPr txBox="1"/>
          <p:nvPr/>
        </p:nvSpPr>
        <p:spPr>
          <a:xfrm>
            <a:off x="8028431" y="2286000"/>
            <a:ext cx="489204" cy="413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800">
                <a:solidFill>
                  <a:srgbClr val="FFFFFF"/>
                </a:solidFill>
                <a:latin typeface="Aptos"/>
              </a:defRPr>
            </a:pPr>
            <a:r>
              <a:t>150</a:t>
            </a:r>
          </a:p>
        </p:txBody>
      </p:sp>
      <p:sp>
        <p:nvSpPr>
          <p:cNvPr id="1048677" name="TextBox 8"/>
          <p:cNvSpPr txBox="1"/>
          <p:nvPr/>
        </p:nvSpPr>
        <p:spPr>
          <a:xfrm>
            <a:off x="7772400" y="3063239"/>
            <a:ext cx="1177485" cy="565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min moderate</a:t>
            </a:r>
          </a:p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per week</a:t>
            </a:r>
          </a:p>
        </p:txBody>
      </p:sp>
      <p:sp>
        <p:nvSpPr>
          <p:cNvPr id="1048678" name="Oval 9"/>
          <p:cNvSpPr/>
          <p:nvPr/>
        </p:nvSpPr>
        <p:spPr>
          <a:xfrm>
            <a:off x="9235440" y="2057400"/>
            <a:ext cx="777240" cy="77724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79" name="TextBox 10"/>
          <p:cNvSpPr txBox="1"/>
          <p:nvPr/>
        </p:nvSpPr>
        <p:spPr>
          <a:xfrm>
            <a:off x="9262872" y="2286000"/>
            <a:ext cx="387604" cy="413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800">
                <a:solidFill>
                  <a:srgbClr val="FFFFFF"/>
                </a:solidFill>
                <a:latin typeface="Aptos"/>
              </a:defRPr>
            </a:pPr>
            <a:r>
              <a:t>75</a:t>
            </a:r>
          </a:p>
        </p:txBody>
      </p:sp>
      <p:sp>
        <p:nvSpPr>
          <p:cNvPr id="1048680" name="TextBox 11"/>
          <p:cNvSpPr txBox="1"/>
          <p:nvPr/>
        </p:nvSpPr>
        <p:spPr>
          <a:xfrm>
            <a:off x="9006840" y="3063239"/>
            <a:ext cx="1083079" cy="565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min vigorous</a:t>
            </a:r>
          </a:p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per week</a:t>
            </a:r>
          </a:p>
        </p:txBody>
      </p:sp>
      <p:sp>
        <p:nvSpPr>
          <p:cNvPr id="1048681" name="Oval 12"/>
          <p:cNvSpPr/>
          <p:nvPr/>
        </p:nvSpPr>
        <p:spPr>
          <a:xfrm>
            <a:off x="10469880" y="2057400"/>
            <a:ext cx="777240" cy="777240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82" name="TextBox 13"/>
          <p:cNvSpPr txBox="1"/>
          <p:nvPr/>
        </p:nvSpPr>
        <p:spPr>
          <a:xfrm>
            <a:off x="10497311" y="2286000"/>
            <a:ext cx="400305" cy="413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800">
                <a:solidFill>
                  <a:srgbClr val="FFFFFF"/>
                </a:solidFill>
                <a:latin typeface="Aptos"/>
              </a:defRPr>
            </a:pPr>
            <a:r>
              <a:t>2+</a:t>
            </a:r>
          </a:p>
        </p:txBody>
      </p:sp>
      <p:sp>
        <p:nvSpPr>
          <p:cNvPr id="1048683" name="TextBox 14"/>
          <p:cNvSpPr txBox="1"/>
          <p:nvPr/>
        </p:nvSpPr>
        <p:spPr>
          <a:xfrm>
            <a:off x="10241280" y="3063239"/>
            <a:ext cx="1156749" cy="565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strength days</a:t>
            </a:r>
          </a:p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per week</a:t>
            </a:r>
          </a:p>
        </p:txBody>
      </p:sp>
      <p:sp>
        <p:nvSpPr>
          <p:cNvPr id="1048684" name="TextBox 15"/>
          <p:cNvSpPr txBox="1"/>
          <p:nvPr/>
        </p:nvSpPr>
        <p:spPr>
          <a:xfrm>
            <a:off x="7818120" y="4572000"/>
            <a:ext cx="2755906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300">
                <a:solidFill>
                  <a:srgbClr val="606F7E"/>
                </a:solidFill>
                <a:latin typeface="Aptos"/>
              </a:defRPr>
            </a:pPr>
            <a:r>
              <a:t>Spread activity across the week.</a:t>
            </a:r>
          </a:p>
        </p:txBody>
      </p:sp>
      <p:sp>
        <p:nvSpPr>
          <p:cNvPr id="1048685" name="TextBox 16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686" name="TextBox 17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05/30</a:t>
            </a:r>
          </a:p>
        </p:txBody>
      </p:sp>
      <p:sp>
        <p:nvSpPr>
          <p:cNvPr id="1048687" name="Rectangle 18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88" name="Rounded Rectangle 19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64" name=""/>
        <p:cNvGrpSpPr/>
        <p:nvPr/>
      </p:nvGrpSpPr>
      <p:grpSpPr>
        <a:xfrm/>
      </p:grpSpPr>
      <p:sp>
        <p:nvSpPr>
          <p:cNvPr id="1048692" name="TextBox 1"/>
          <p:cNvSpPr txBox="1"/>
          <p:nvPr/>
        </p:nvSpPr>
        <p:spPr>
          <a:xfrm>
            <a:off x="502920" y="292608"/>
            <a:ext cx="6549684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Economic Impact of Physical Inactivity</a:t>
            </a:r>
          </a:p>
        </p:txBody>
      </p:sp>
      <p:sp>
        <p:nvSpPr>
          <p:cNvPr id="1048693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94" name="TextBox 3"/>
          <p:cNvSpPr txBox="1"/>
          <p:nvPr/>
        </p:nvSpPr>
        <p:spPr>
          <a:xfrm>
            <a:off x="1325880" y="822960"/>
            <a:ext cx="1283252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HEALTH ECONOMICS</a:t>
            </a:r>
          </a:p>
        </p:txBody>
      </p:sp>
      <p:sp>
        <p:nvSpPr>
          <p:cNvPr id="1048695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Physical inactivity creates costs for health services and the wider economy.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UK estimates vary by year, method and which costs are included; figures should be cited with their original source.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Prevention can support wellbeing, functional independence and reduced disease burden.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Avoid implying that one short workout guarantees a specific financial saving.</a:t>
            </a:r>
          </a:p>
        </p:txBody>
      </p:sp>
      <p:sp>
        <p:nvSpPr>
          <p:cNvPr id="1048696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97" name="TextBox 6"/>
          <p:cNvSpPr txBox="1"/>
          <p:nvPr/>
        </p:nvSpPr>
        <p:spPr>
          <a:xfrm>
            <a:off x="7863840" y="2240280"/>
            <a:ext cx="1397453" cy="3241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200">
                <a:solidFill>
                  <a:srgbClr val="606F7E"/>
                </a:solidFill>
                <a:latin typeface="Aptos"/>
              </a:defRPr>
            </a:pPr>
            <a:r>
              <a:t>Direct NHS costs</a:t>
            </a:r>
          </a:p>
        </p:txBody>
      </p:sp>
      <p:sp>
        <p:nvSpPr>
          <p:cNvPr id="1048698" name="Rounded Rectangle 7"/>
          <p:cNvSpPr/>
          <p:nvPr/>
        </p:nvSpPr>
        <p:spPr>
          <a:xfrm>
            <a:off x="7863840" y="2651760"/>
            <a:ext cx="3200400" cy="384048"/>
          </a:xfrm>
          <a:prstGeom prst="roundRect"/>
          <a:solidFill>
            <a:srgbClr val="E9EFF4"/>
          </a:solidFill>
          <a:ln>
            <a:solidFill>
              <a:srgbClr val="E9EFF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699" name="Rounded Rectangle 8"/>
          <p:cNvSpPr/>
          <p:nvPr/>
        </p:nvSpPr>
        <p:spPr>
          <a:xfrm>
            <a:off x="7863840" y="2651760"/>
            <a:ext cx="2194560" cy="384048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00" name="TextBox 9"/>
          <p:cNvSpPr txBox="1"/>
          <p:nvPr/>
        </p:nvSpPr>
        <p:spPr>
          <a:xfrm>
            <a:off x="7863840" y="3044952"/>
            <a:ext cx="1225407" cy="400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700">
                <a:solidFill>
                  <a:srgbClr val="162B45"/>
                </a:solidFill>
                <a:latin typeface="Aptos"/>
              </a:defRPr>
            </a:pPr>
            <a:r>
              <a:t>£0.9–1.2bn</a:t>
            </a:r>
          </a:p>
        </p:txBody>
      </p:sp>
      <p:sp>
        <p:nvSpPr>
          <p:cNvPr id="1048701" name="TextBox 10"/>
          <p:cNvSpPr txBox="1"/>
          <p:nvPr/>
        </p:nvSpPr>
        <p:spPr>
          <a:xfrm>
            <a:off x="7863840" y="3474720"/>
            <a:ext cx="1802018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200">
                <a:solidFill>
                  <a:srgbClr val="606F7E"/>
                </a:solidFill>
                <a:latin typeface="Aptos"/>
              </a:defRPr>
            </a:pPr>
            <a:r>
              <a:t>Wider economic costs</a:t>
            </a:r>
          </a:p>
        </p:txBody>
      </p:sp>
      <p:sp>
        <p:nvSpPr>
          <p:cNvPr id="1048702" name="Rounded Rectangle 11"/>
          <p:cNvSpPr/>
          <p:nvPr/>
        </p:nvSpPr>
        <p:spPr>
          <a:xfrm>
            <a:off x="7863840" y="3886200"/>
            <a:ext cx="3200400" cy="384048"/>
          </a:xfrm>
          <a:prstGeom prst="roundRect"/>
          <a:solidFill>
            <a:srgbClr val="E9EFF4"/>
          </a:solidFill>
          <a:ln>
            <a:solidFill>
              <a:srgbClr val="E9EFF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03" name="Rounded Rectangle 12"/>
          <p:cNvSpPr/>
          <p:nvPr/>
        </p:nvSpPr>
        <p:spPr>
          <a:xfrm>
            <a:off x="7863840" y="3886200"/>
            <a:ext cx="2834640" cy="384048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04" name="TextBox 13"/>
          <p:cNvSpPr txBox="1"/>
          <p:nvPr/>
        </p:nvSpPr>
        <p:spPr>
          <a:xfrm>
            <a:off x="7863840" y="4279392"/>
            <a:ext cx="946206" cy="4003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700">
                <a:solidFill>
                  <a:srgbClr val="162B45"/>
                </a:solidFill>
                <a:latin typeface="Aptos"/>
              </a:defRPr>
            </a:pPr>
            <a:r>
              <a:t>£6.5bn+</a:t>
            </a:r>
          </a:p>
        </p:txBody>
      </p:sp>
      <p:sp>
        <p:nvSpPr>
          <p:cNvPr id="1048705" name="TextBox 14"/>
          <p:cNvSpPr txBox="1"/>
          <p:nvPr/>
        </p:nvSpPr>
        <p:spPr>
          <a:xfrm>
            <a:off x="7863840" y="5074920"/>
            <a:ext cx="2355708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Estimates vary by year and method.</a:t>
            </a:r>
          </a:p>
        </p:txBody>
      </p:sp>
      <p:sp>
        <p:nvSpPr>
          <p:cNvPr id="1048706" name="TextBox 15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707" name="TextBox 16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06/30</a:t>
            </a:r>
          </a:p>
        </p:txBody>
      </p:sp>
      <p:sp>
        <p:nvSpPr>
          <p:cNvPr id="1048708" name="Rectangle 17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09" name="Rounded Rectangle 18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67" name=""/>
        <p:cNvGrpSpPr/>
        <p:nvPr/>
      </p:nvGrpSpPr>
      <p:grpSpPr>
        <a:xfrm/>
      </p:grpSpPr>
      <p:sp>
        <p:nvSpPr>
          <p:cNvPr id="1048713" name="TextBox 1"/>
          <p:cNvSpPr txBox="1"/>
          <p:nvPr/>
        </p:nvSpPr>
        <p:spPr>
          <a:xfrm>
            <a:off x="502920" y="292608"/>
            <a:ext cx="7390364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How Much Activity Do Different Ages Need?</a:t>
            </a:r>
          </a:p>
        </p:txBody>
      </p:sp>
      <p:sp>
        <p:nvSpPr>
          <p:cNvPr id="1048714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15" name="TextBox 3"/>
          <p:cNvSpPr txBox="1"/>
          <p:nvPr/>
        </p:nvSpPr>
        <p:spPr>
          <a:xfrm>
            <a:off x="1325880" y="822960"/>
            <a:ext cx="1518996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LIFE-COURSE APPROACH</a:t>
            </a:r>
          </a:p>
        </p:txBody>
      </p:sp>
      <p:sp>
        <p:nvSpPr>
          <p:cNvPr id="1048716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Children and young people aged 5–18: average at least 60 minutes of moderate-to-vigorous activity per day across the week.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Adults aged 19–64: 150 minutes moderate or 75 minutes vigorous activity per week, plus strength work.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Adults 65+: similar aerobic target, with strength, balance and flexibility on at least 2 days weekly.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Adapt activity to health, ability and current fitness.</a:t>
            </a:r>
          </a:p>
        </p:txBody>
      </p:sp>
      <p:sp>
        <p:nvSpPr>
          <p:cNvPr id="1048717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18" name="Oval 6"/>
          <p:cNvSpPr/>
          <p:nvPr/>
        </p:nvSpPr>
        <p:spPr>
          <a:xfrm>
            <a:off x="7772400" y="1828800"/>
            <a:ext cx="594360" cy="59436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19" name="TextBox 7"/>
          <p:cNvSpPr txBox="1"/>
          <p:nvPr/>
        </p:nvSpPr>
        <p:spPr>
          <a:xfrm>
            <a:off x="8503920" y="1856231"/>
            <a:ext cx="527305" cy="3495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5–18</a:t>
            </a:r>
          </a:p>
        </p:txBody>
      </p:sp>
      <p:sp>
        <p:nvSpPr>
          <p:cNvPr id="1048720" name="TextBox 8"/>
          <p:cNvSpPr txBox="1"/>
          <p:nvPr/>
        </p:nvSpPr>
        <p:spPr>
          <a:xfrm>
            <a:off x="9372600" y="1847088"/>
            <a:ext cx="1013079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300">
                <a:solidFill>
                  <a:srgbClr val="009691"/>
                </a:solidFill>
                <a:latin typeface="Aptos"/>
              </a:defRPr>
            </a:pPr>
            <a:r>
              <a:t>60 min/day</a:t>
            </a:r>
          </a:p>
        </p:txBody>
      </p:sp>
      <p:sp>
        <p:nvSpPr>
          <p:cNvPr id="1048721" name="TextBox 9"/>
          <p:cNvSpPr txBox="1"/>
          <p:nvPr/>
        </p:nvSpPr>
        <p:spPr>
          <a:xfrm>
            <a:off x="8503920" y="2212848"/>
            <a:ext cx="1313910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Moderate–vigorous</a:t>
            </a:r>
          </a:p>
        </p:txBody>
      </p:sp>
      <p:sp>
        <p:nvSpPr>
          <p:cNvPr id="1048722" name="Oval 10"/>
          <p:cNvSpPr/>
          <p:nvPr/>
        </p:nvSpPr>
        <p:spPr>
          <a:xfrm>
            <a:off x="7772400" y="3063240"/>
            <a:ext cx="594360" cy="59436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23" name="TextBox 11"/>
          <p:cNvSpPr txBox="1"/>
          <p:nvPr/>
        </p:nvSpPr>
        <p:spPr>
          <a:xfrm>
            <a:off x="8503920" y="3090672"/>
            <a:ext cx="628954" cy="3495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19–64</a:t>
            </a:r>
          </a:p>
        </p:txBody>
      </p:sp>
      <p:sp>
        <p:nvSpPr>
          <p:cNvPr id="1048724" name="TextBox 12"/>
          <p:cNvSpPr txBox="1"/>
          <p:nvPr/>
        </p:nvSpPr>
        <p:spPr>
          <a:xfrm>
            <a:off x="9372600" y="3081528"/>
            <a:ext cx="1229971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300">
                <a:solidFill>
                  <a:srgbClr val="F4705D"/>
                </a:solidFill>
                <a:latin typeface="Aptos"/>
              </a:defRPr>
            </a:pPr>
            <a:r>
              <a:t>150 min/week</a:t>
            </a:r>
          </a:p>
        </p:txBody>
      </p:sp>
      <p:sp>
        <p:nvSpPr>
          <p:cNvPr id="1048725" name="TextBox 13"/>
          <p:cNvSpPr txBox="1"/>
          <p:nvPr/>
        </p:nvSpPr>
        <p:spPr>
          <a:xfrm>
            <a:off x="8503920" y="3447288"/>
            <a:ext cx="1240885" cy="286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Moderate aerobic</a:t>
            </a:r>
          </a:p>
        </p:txBody>
      </p:sp>
      <p:sp>
        <p:nvSpPr>
          <p:cNvPr id="1048726" name="Oval 14"/>
          <p:cNvSpPr/>
          <p:nvPr/>
        </p:nvSpPr>
        <p:spPr>
          <a:xfrm>
            <a:off x="7772400" y="4297680"/>
            <a:ext cx="594360" cy="594360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27" name="TextBox 15"/>
          <p:cNvSpPr txBox="1"/>
          <p:nvPr/>
        </p:nvSpPr>
        <p:spPr>
          <a:xfrm>
            <a:off x="8503920" y="4325112"/>
            <a:ext cx="447533" cy="3495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65+</a:t>
            </a:r>
          </a:p>
        </p:txBody>
      </p:sp>
      <p:sp>
        <p:nvSpPr>
          <p:cNvPr id="1048728" name="TextBox 16"/>
          <p:cNvSpPr txBox="1"/>
          <p:nvPr/>
        </p:nvSpPr>
        <p:spPr>
          <a:xfrm>
            <a:off x="9372600" y="4315968"/>
            <a:ext cx="1229971" cy="3368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300">
                <a:solidFill>
                  <a:srgbClr val="4584C7"/>
                </a:solidFill>
                <a:latin typeface="Aptos"/>
              </a:defRPr>
            </a:pPr>
            <a:r>
              <a:t>150 min/week</a:t>
            </a:r>
          </a:p>
        </p:txBody>
      </p:sp>
      <p:sp>
        <p:nvSpPr>
          <p:cNvPr id="1048729" name="TextBox 17"/>
          <p:cNvSpPr txBox="1"/>
          <p:nvPr/>
        </p:nvSpPr>
        <p:spPr>
          <a:xfrm>
            <a:off x="8503920" y="4681728"/>
            <a:ext cx="1610772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Plus balance &amp; strength</a:t>
            </a:r>
          </a:p>
        </p:txBody>
      </p:sp>
      <p:sp>
        <p:nvSpPr>
          <p:cNvPr id="1048730" name="TextBox 18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731" name="TextBox 19"/>
          <p:cNvSpPr txBox="1"/>
          <p:nvPr/>
        </p:nvSpPr>
        <p:spPr>
          <a:xfrm>
            <a:off x="11109960" y="6473952"/>
            <a:ext cx="42213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07/30</a:t>
            </a:r>
          </a:p>
        </p:txBody>
      </p:sp>
      <p:sp>
        <p:nvSpPr>
          <p:cNvPr id="1048732" name="Rectangle 20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33" name="Rounded Rectangle 21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70" name=""/>
        <p:cNvGrpSpPr/>
        <p:nvPr/>
      </p:nvGrpSpPr>
      <p:grpSpPr>
        <a:xfrm/>
      </p:grpSpPr>
      <p:sp>
        <p:nvSpPr>
          <p:cNvPr id="1048737" name="TextBox 1"/>
          <p:cNvSpPr txBox="1"/>
          <p:nvPr/>
        </p:nvSpPr>
        <p:spPr>
          <a:xfrm>
            <a:off x="502920" y="292608"/>
            <a:ext cx="6165856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Four Complementary Exercise Types</a:t>
            </a:r>
          </a:p>
        </p:txBody>
      </p:sp>
      <p:sp>
        <p:nvSpPr>
          <p:cNvPr id="1048738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39" name="TextBox 3"/>
          <p:cNvSpPr txBox="1"/>
          <p:nvPr/>
        </p:nvSpPr>
        <p:spPr>
          <a:xfrm>
            <a:off x="1325880" y="822960"/>
            <a:ext cx="1413378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FITNESS COMPONENTS</a:t>
            </a:r>
          </a:p>
        </p:txBody>
      </p:sp>
      <p:sp>
        <p:nvSpPr>
          <p:cNvPr id="1048740" name="TextBox 4"/>
          <p:cNvSpPr txBox="1"/>
          <p:nvPr/>
        </p:nvSpPr>
        <p:spPr>
          <a:xfrm>
            <a:off x="685800" y="1325880"/>
            <a:ext cx="6492240" cy="23901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Aerobic: sustained movement that challenges the cardiovascular system.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Strength / resistance: muscles work against a load or resistance.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Flexibility and mobility: maintain or improve movement range.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Neuromotor: balance, coordination and agility.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A balanced routine includes a mix suited to the individual.</a:t>
            </a:r>
          </a:p>
        </p:txBody>
      </p:sp>
      <p:sp>
        <p:nvSpPr>
          <p:cNvPr id="1048741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42" name="Rounded Rectangle 6"/>
          <p:cNvSpPr/>
          <p:nvPr/>
        </p:nvSpPr>
        <p:spPr>
          <a:xfrm>
            <a:off x="7772400" y="1874519"/>
            <a:ext cx="1600200" cy="1143000"/>
          </a:xfrm>
          <a:prstGeom prst="roundRect"/>
          <a:solidFill>
            <a:srgbClr val="FFFFFF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43" name="Oval 7"/>
          <p:cNvSpPr/>
          <p:nvPr/>
        </p:nvSpPr>
        <p:spPr>
          <a:xfrm>
            <a:off x="8293608" y="2039112"/>
            <a:ext cx="502920" cy="50292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44" name="TextBox 8"/>
          <p:cNvSpPr txBox="1"/>
          <p:nvPr/>
        </p:nvSpPr>
        <p:spPr>
          <a:xfrm>
            <a:off x="7882127" y="2587752"/>
            <a:ext cx="693149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AEROBIC</a:t>
            </a:r>
          </a:p>
        </p:txBody>
      </p:sp>
      <p:sp>
        <p:nvSpPr>
          <p:cNvPr id="1048745" name="TextBox 9"/>
          <p:cNvSpPr txBox="1"/>
          <p:nvPr/>
        </p:nvSpPr>
        <p:spPr>
          <a:xfrm>
            <a:off x="7863840" y="2807208"/>
            <a:ext cx="807201" cy="2606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Heart &amp; lungs</a:t>
            </a:r>
          </a:p>
        </p:txBody>
      </p:sp>
      <p:sp>
        <p:nvSpPr>
          <p:cNvPr id="1048746" name="Rounded Rectangle 10"/>
          <p:cNvSpPr/>
          <p:nvPr/>
        </p:nvSpPr>
        <p:spPr>
          <a:xfrm>
            <a:off x="9601200" y="1874519"/>
            <a:ext cx="1600200" cy="1143000"/>
          </a:xfrm>
          <a:prstGeom prst="roundRect"/>
          <a:solidFill>
            <a:srgbClr val="FFFFFF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47" name="Oval 11"/>
          <p:cNvSpPr/>
          <p:nvPr/>
        </p:nvSpPr>
        <p:spPr>
          <a:xfrm>
            <a:off x="10122408" y="2039112"/>
            <a:ext cx="502920" cy="50292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48" name="TextBox 12"/>
          <p:cNvSpPr txBox="1"/>
          <p:nvPr/>
        </p:nvSpPr>
        <p:spPr>
          <a:xfrm>
            <a:off x="9710928" y="2587752"/>
            <a:ext cx="802637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STRENGTH</a:t>
            </a:r>
          </a:p>
        </p:txBody>
      </p:sp>
      <p:sp>
        <p:nvSpPr>
          <p:cNvPr id="1048749" name="TextBox 13"/>
          <p:cNvSpPr txBox="1"/>
          <p:nvPr/>
        </p:nvSpPr>
        <p:spPr>
          <a:xfrm>
            <a:off x="9692640" y="2807208"/>
            <a:ext cx="855322" cy="2606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Muscle &amp; bone</a:t>
            </a:r>
          </a:p>
        </p:txBody>
      </p:sp>
      <p:sp>
        <p:nvSpPr>
          <p:cNvPr id="1048750" name="Rounded Rectangle 14"/>
          <p:cNvSpPr/>
          <p:nvPr/>
        </p:nvSpPr>
        <p:spPr>
          <a:xfrm>
            <a:off x="7772400" y="3383279"/>
            <a:ext cx="1600200" cy="1143000"/>
          </a:xfrm>
          <a:prstGeom prst="roundRect"/>
          <a:solidFill>
            <a:srgbClr val="FFFFFF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51" name="Oval 15"/>
          <p:cNvSpPr/>
          <p:nvPr/>
        </p:nvSpPr>
        <p:spPr>
          <a:xfrm>
            <a:off x="8293608" y="3547872"/>
            <a:ext cx="502920" cy="502920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52" name="TextBox 16"/>
          <p:cNvSpPr txBox="1"/>
          <p:nvPr/>
        </p:nvSpPr>
        <p:spPr>
          <a:xfrm>
            <a:off x="7882127" y="4096511"/>
            <a:ext cx="841332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FLEXIBILITY</a:t>
            </a:r>
          </a:p>
        </p:txBody>
      </p:sp>
      <p:sp>
        <p:nvSpPr>
          <p:cNvPr id="1048753" name="TextBox 17"/>
          <p:cNvSpPr txBox="1"/>
          <p:nvPr/>
        </p:nvSpPr>
        <p:spPr>
          <a:xfrm>
            <a:off x="7863840" y="4315968"/>
            <a:ext cx="970813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Range of motion</a:t>
            </a:r>
          </a:p>
        </p:txBody>
      </p:sp>
      <p:sp>
        <p:nvSpPr>
          <p:cNvPr id="1048754" name="Rounded Rectangle 18"/>
          <p:cNvSpPr/>
          <p:nvPr/>
        </p:nvSpPr>
        <p:spPr>
          <a:xfrm>
            <a:off x="9601200" y="3383279"/>
            <a:ext cx="1600200" cy="1143000"/>
          </a:xfrm>
          <a:prstGeom prst="roundRect"/>
          <a:solidFill>
            <a:srgbClr val="FFFFFF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55" name="Oval 19"/>
          <p:cNvSpPr/>
          <p:nvPr/>
        </p:nvSpPr>
        <p:spPr>
          <a:xfrm>
            <a:off x="10122408" y="3547872"/>
            <a:ext cx="502920" cy="502920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56" name="TextBox 20"/>
          <p:cNvSpPr txBox="1"/>
          <p:nvPr/>
        </p:nvSpPr>
        <p:spPr>
          <a:xfrm>
            <a:off x="9710928" y="4096511"/>
            <a:ext cx="692405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BALANCE</a:t>
            </a:r>
          </a:p>
        </p:txBody>
      </p:sp>
      <p:sp>
        <p:nvSpPr>
          <p:cNvPr id="1048757" name="TextBox 21"/>
          <p:cNvSpPr txBox="1"/>
          <p:nvPr/>
        </p:nvSpPr>
        <p:spPr>
          <a:xfrm>
            <a:off x="9692640" y="4315968"/>
            <a:ext cx="902352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Control &amp; agility</a:t>
            </a:r>
          </a:p>
        </p:txBody>
      </p:sp>
      <p:sp>
        <p:nvSpPr>
          <p:cNvPr id="1048758" name="TextBox 22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759" name="TextBox 23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08/30</a:t>
            </a:r>
          </a:p>
        </p:txBody>
      </p:sp>
      <p:sp>
        <p:nvSpPr>
          <p:cNvPr id="1048760" name="Rectangle 24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61" name="Rounded Rectangle 25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73" name=""/>
        <p:cNvGrpSpPr/>
        <p:nvPr/>
      </p:nvGrpSpPr>
      <p:grpSpPr>
        <a:xfrm/>
      </p:grpSpPr>
      <p:sp>
        <p:nvSpPr>
          <p:cNvPr id="1048765" name="TextBox 1"/>
          <p:cNvSpPr txBox="1"/>
          <p:nvPr/>
        </p:nvSpPr>
        <p:spPr>
          <a:xfrm>
            <a:off x="502920" y="292608"/>
            <a:ext cx="5290449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Aerobic Exercise: How It Works</a:t>
            </a:r>
          </a:p>
        </p:txBody>
      </p:sp>
      <p:sp>
        <p:nvSpPr>
          <p:cNvPr id="104876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67" name="TextBox 3"/>
          <p:cNvSpPr txBox="1"/>
          <p:nvPr/>
        </p:nvSpPr>
        <p:spPr>
          <a:xfrm>
            <a:off x="1325880" y="822960"/>
            <a:ext cx="1765852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CARDIORESPIRATORY FITNESS</a:t>
            </a:r>
          </a:p>
        </p:txBody>
      </p:sp>
      <p:sp>
        <p:nvSpPr>
          <p:cNvPr id="1048768" name="TextBox 4"/>
          <p:cNvSpPr txBox="1"/>
          <p:nvPr/>
        </p:nvSpPr>
        <p:spPr>
          <a:xfrm>
            <a:off x="685800" y="1325880"/>
            <a:ext cx="6492240" cy="22377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Uses large muscle groups rhythmically over sustained periods.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Raises heart rate and breathing to deliver oxygen to working muscles.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Examples: brisk walking, running, cycling, swimming, dancing and rowing.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Regular training improves cardiorespiratory fitness and endurance.</a:t>
            </a:r>
          </a:p>
        </p:txBody>
      </p:sp>
      <p:sp>
        <p:nvSpPr>
          <p:cNvPr id="1048769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70" name="Oval 6"/>
          <p:cNvSpPr/>
          <p:nvPr/>
        </p:nvSpPr>
        <p:spPr>
          <a:xfrm>
            <a:off x="8145475" y="2240280"/>
            <a:ext cx="341985" cy="341985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39" name="Connector 7"/>
          <p:cNvCxnSpPr>
            <a:cxnSpLocks/>
          </p:cNvCxnSpPr>
          <p:nvPr/>
        </p:nvCxnSpPr>
        <p:spPr>
          <a:xfrm>
            <a:off x="8316467" y="2592324"/>
            <a:ext cx="0" cy="704088"/>
          </a:xfrm>
          <a:prstGeom prst="line"/>
          <a:ln w="6985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0" name="Connector 8"/>
          <p:cNvCxnSpPr>
            <a:cxnSpLocks/>
          </p:cNvCxnSpPr>
          <p:nvPr/>
        </p:nvCxnSpPr>
        <p:spPr>
          <a:xfrm flipH="1">
            <a:off x="7944307" y="2793492"/>
            <a:ext cx="372160" cy="231343"/>
          </a:xfrm>
          <a:prstGeom prst="line"/>
          <a:ln w="5588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1" name="Connector 9"/>
          <p:cNvCxnSpPr>
            <a:cxnSpLocks/>
          </p:cNvCxnSpPr>
          <p:nvPr/>
        </p:nvCxnSpPr>
        <p:spPr>
          <a:xfrm flipV="1">
            <a:off x="8316467" y="2592324"/>
            <a:ext cx="382220" cy="201168"/>
          </a:xfrm>
          <a:prstGeom prst="line"/>
          <a:ln w="5588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2" name="Connector 10"/>
          <p:cNvCxnSpPr>
            <a:cxnSpLocks/>
          </p:cNvCxnSpPr>
          <p:nvPr/>
        </p:nvCxnSpPr>
        <p:spPr>
          <a:xfrm flipH="1">
            <a:off x="7964423" y="3296412"/>
            <a:ext cx="352044" cy="372160"/>
          </a:xfrm>
          <a:prstGeom prst="line"/>
          <a:ln w="5588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3" name="Connector 11"/>
          <p:cNvCxnSpPr>
            <a:cxnSpLocks/>
          </p:cNvCxnSpPr>
          <p:nvPr/>
        </p:nvCxnSpPr>
        <p:spPr>
          <a:xfrm>
            <a:off x="8316467" y="3296412"/>
            <a:ext cx="412395" cy="221284"/>
          </a:xfrm>
          <a:prstGeom prst="line"/>
          <a:ln w="5588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771" name="Oval 12"/>
          <p:cNvSpPr/>
          <p:nvPr/>
        </p:nvSpPr>
        <p:spPr>
          <a:xfrm>
            <a:off x="9098280" y="2331720"/>
            <a:ext cx="475488" cy="475488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72" name="TextBox 13"/>
          <p:cNvSpPr txBox="1"/>
          <p:nvPr/>
        </p:nvSpPr>
        <p:spPr>
          <a:xfrm>
            <a:off x="8933688" y="2953512"/>
            <a:ext cx="470502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900">
                <a:solidFill>
                  <a:srgbClr val="162B45"/>
                </a:solidFill>
                <a:latin typeface="Aptos"/>
              </a:defRPr>
            </a:pPr>
            <a:r>
              <a:t>WALK</a:t>
            </a:r>
          </a:p>
        </p:txBody>
      </p:sp>
      <p:sp>
        <p:nvSpPr>
          <p:cNvPr id="1048773" name="Oval 14"/>
          <p:cNvSpPr/>
          <p:nvPr/>
        </p:nvSpPr>
        <p:spPr>
          <a:xfrm>
            <a:off x="9811511" y="2331720"/>
            <a:ext cx="475488" cy="475488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74" name="TextBox 15"/>
          <p:cNvSpPr txBox="1"/>
          <p:nvPr/>
        </p:nvSpPr>
        <p:spPr>
          <a:xfrm>
            <a:off x="9646919" y="2953512"/>
            <a:ext cx="48156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900">
                <a:solidFill>
                  <a:srgbClr val="162B45"/>
                </a:solidFill>
                <a:latin typeface="Aptos"/>
              </a:defRPr>
            </a:pPr>
            <a:r>
              <a:t>CYCLE</a:t>
            </a:r>
          </a:p>
        </p:txBody>
      </p:sp>
      <p:sp>
        <p:nvSpPr>
          <p:cNvPr id="1048775" name="Oval 16"/>
          <p:cNvSpPr/>
          <p:nvPr/>
        </p:nvSpPr>
        <p:spPr>
          <a:xfrm>
            <a:off x="10524744" y="2331720"/>
            <a:ext cx="475488" cy="475488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76" name="TextBox 17"/>
          <p:cNvSpPr txBox="1"/>
          <p:nvPr/>
        </p:nvSpPr>
        <p:spPr>
          <a:xfrm>
            <a:off x="10360152" y="2953512"/>
            <a:ext cx="45110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900">
                <a:solidFill>
                  <a:srgbClr val="162B45"/>
                </a:solidFill>
                <a:latin typeface="Aptos"/>
              </a:defRPr>
            </a:pPr>
            <a:r>
              <a:t>SWIM</a:t>
            </a:r>
          </a:p>
        </p:txBody>
      </p:sp>
      <p:cxnSp>
        <p:nvCxnSpPr>
          <p:cNvPr id="3145744" name="Connector 18"/>
          <p:cNvCxnSpPr>
            <a:cxnSpLocks/>
          </p:cNvCxnSpPr>
          <p:nvPr/>
        </p:nvCxnSpPr>
        <p:spPr>
          <a:xfrm>
            <a:off x="7863840" y="4160520"/>
            <a:ext cx="594360" cy="0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5" name="Connector 19"/>
          <p:cNvCxnSpPr>
            <a:cxnSpLocks/>
          </p:cNvCxnSpPr>
          <p:nvPr/>
        </p:nvCxnSpPr>
        <p:spPr>
          <a:xfrm flipV="1">
            <a:off x="8458200" y="3840480"/>
            <a:ext cx="274320" cy="320040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6" name="Connector 20"/>
          <p:cNvCxnSpPr>
            <a:cxnSpLocks/>
          </p:cNvCxnSpPr>
          <p:nvPr/>
        </p:nvCxnSpPr>
        <p:spPr>
          <a:xfrm>
            <a:off x="8732520" y="3840480"/>
            <a:ext cx="228600" cy="640080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7" name="Connector 21"/>
          <p:cNvCxnSpPr>
            <a:cxnSpLocks/>
          </p:cNvCxnSpPr>
          <p:nvPr/>
        </p:nvCxnSpPr>
        <p:spPr>
          <a:xfrm flipV="1">
            <a:off x="8961120" y="3977639"/>
            <a:ext cx="320040" cy="502921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8" name="Connector 22"/>
          <p:cNvCxnSpPr>
            <a:cxnSpLocks/>
          </p:cNvCxnSpPr>
          <p:nvPr/>
        </p:nvCxnSpPr>
        <p:spPr>
          <a:xfrm>
            <a:off x="9281160" y="3977639"/>
            <a:ext cx="274320" cy="182881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49" name="Connector 23"/>
          <p:cNvCxnSpPr>
            <a:cxnSpLocks/>
          </p:cNvCxnSpPr>
          <p:nvPr/>
        </p:nvCxnSpPr>
        <p:spPr>
          <a:xfrm>
            <a:off x="9555480" y="4160520"/>
            <a:ext cx="1554480" cy="0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777" name="TextBox 24"/>
          <p:cNvSpPr txBox="1"/>
          <p:nvPr/>
        </p:nvSpPr>
        <p:spPr>
          <a:xfrm>
            <a:off x="7863840" y="4983480"/>
            <a:ext cx="3179670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Sustained movement • large muscle groups</a:t>
            </a:r>
          </a:p>
        </p:txBody>
      </p:sp>
      <p:sp>
        <p:nvSpPr>
          <p:cNvPr id="1048778" name="TextBox 25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779" name="TextBox 26"/>
          <p:cNvSpPr txBox="1"/>
          <p:nvPr/>
        </p:nvSpPr>
        <p:spPr>
          <a:xfrm>
            <a:off x="11109960" y="6473952"/>
            <a:ext cx="43830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09/30</a:t>
            </a:r>
          </a:p>
        </p:txBody>
      </p:sp>
      <p:sp>
        <p:nvSpPr>
          <p:cNvPr id="1048780" name="Rectangle 27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81" name="Rounded Rectangle 28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76" name=""/>
        <p:cNvGrpSpPr/>
        <p:nvPr/>
      </p:nvGrpSpPr>
      <p:grpSpPr>
        <a:xfrm/>
      </p:grpSpPr>
      <p:sp>
        <p:nvSpPr>
          <p:cNvPr id="1048785" name="TextBox 1"/>
          <p:cNvSpPr txBox="1"/>
          <p:nvPr/>
        </p:nvSpPr>
        <p:spPr>
          <a:xfrm>
            <a:off x="502920" y="292608"/>
            <a:ext cx="6867085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Anaerobic Exercise &amp; Resistance Training</a:t>
            </a:r>
          </a:p>
        </p:txBody>
      </p:sp>
      <p:sp>
        <p:nvSpPr>
          <p:cNvPr id="104878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87" name="TextBox 3"/>
          <p:cNvSpPr txBox="1"/>
          <p:nvPr/>
        </p:nvSpPr>
        <p:spPr>
          <a:xfrm>
            <a:off x="1325880" y="822960"/>
            <a:ext cx="1298929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STRENGTH &amp; POWER</a:t>
            </a:r>
          </a:p>
        </p:txBody>
      </p:sp>
      <p:sp>
        <p:nvSpPr>
          <p:cNvPr id="1048788" name="TextBox 4"/>
          <p:cNvSpPr txBox="1"/>
          <p:nvPr/>
        </p:nvSpPr>
        <p:spPr>
          <a:xfrm>
            <a:off x="685800" y="1325880"/>
            <a:ext cx="6492240" cy="24790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Short, high-intensity efforts rely heavily on energy systems that can supply energy rapidly.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Examples: weightlifting, sprints, jumps, resistance-band exercises and bodyweight squats.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Progressive resistance training can improve strength, muscle function and bone health.</a:t>
            </a:r>
          </a:p>
          <a:p>
            <a:pPr>
              <a:spcAft>
                <a:spcPts val="1200"/>
              </a:spcAft>
              <a:defRPr sz="1600">
                <a:solidFill>
                  <a:srgbClr val="2A3642"/>
                </a:solidFill>
                <a:latin typeface="Aptos"/>
              </a:defRPr>
            </a:pPr>
            <a:r>
              <a:t>•  HIIT is demanding; beginners should build a base and adjust intensity safely.</a:t>
            </a:r>
          </a:p>
        </p:txBody>
      </p:sp>
      <p:sp>
        <p:nvSpPr>
          <p:cNvPr id="1048789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50" name="Connector 6"/>
          <p:cNvCxnSpPr>
            <a:cxnSpLocks/>
          </p:cNvCxnSpPr>
          <p:nvPr/>
        </p:nvCxnSpPr>
        <p:spPr>
          <a:xfrm>
            <a:off x="8229600" y="2697480"/>
            <a:ext cx="2606040" cy="0"/>
          </a:xfrm>
          <a:prstGeom prst="line"/>
          <a:ln w="88900">
            <a:solidFill>
              <a:srgbClr val="162B4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790" name="Rounded Rectangle 7"/>
          <p:cNvSpPr/>
          <p:nvPr/>
        </p:nvSpPr>
        <p:spPr>
          <a:xfrm>
            <a:off x="8046720" y="2286000"/>
            <a:ext cx="256032" cy="822960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91" name="Rounded Rectangle 8"/>
          <p:cNvSpPr/>
          <p:nvPr/>
        </p:nvSpPr>
        <p:spPr>
          <a:xfrm>
            <a:off x="8458200" y="2286000"/>
            <a:ext cx="256032" cy="822960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92" name="Rounded Rectangle 9"/>
          <p:cNvSpPr/>
          <p:nvPr/>
        </p:nvSpPr>
        <p:spPr>
          <a:xfrm>
            <a:off x="10607040" y="2286000"/>
            <a:ext cx="256032" cy="822960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93" name="Rounded Rectangle 10"/>
          <p:cNvSpPr/>
          <p:nvPr/>
        </p:nvSpPr>
        <p:spPr>
          <a:xfrm>
            <a:off x="11018520" y="2286000"/>
            <a:ext cx="256032" cy="822960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94" name="TextBox 11"/>
          <p:cNvSpPr txBox="1"/>
          <p:nvPr/>
        </p:nvSpPr>
        <p:spPr>
          <a:xfrm>
            <a:off x="7909560" y="3566160"/>
            <a:ext cx="2844062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LOAD  +  RECOVERY  +  PROGRESSION</a:t>
            </a:r>
          </a:p>
        </p:txBody>
      </p:sp>
      <p:sp>
        <p:nvSpPr>
          <p:cNvPr id="1048795" name="Rounded Rectangle 12"/>
          <p:cNvSpPr/>
          <p:nvPr/>
        </p:nvSpPr>
        <p:spPr>
          <a:xfrm>
            <a:off x="7772400" y="4389120"/>
            <a:ext cx="1097280" cy="384048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96" name="TextBox 13"/>
          <p:cNvSpPr txBox="1"/>
          <p:nvPr/>
        </p:nvSpPr>
        <p:spPr>
          <a:xfrm>
            <a:off x="7818120" y="4407154"/>
            <a:ext cx="538714" cy="311404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Squat</a:t>
            </a:r>
          </a:p>
        </p:txBody>
      </p:sp>
      <p:sp>
        <p:nvSpPr>
          <p:cNvPr id="1048797" name="Rounded Rectangle 14"/>
          <p:cNvSpPr/>
          <p:nvPr/>
        </p:nvSpPr>
        <p:spPr>
          <a:xfrm>
            <a:off x="9006840" y="4389120"/>
            <a:ext cx="1097280" cy="384048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798" name="TextBox 15"/>
          <p:cNvSpPr txBox="1"/>
          <p:nvPr/>
        </p:nvSpPr>
        <p:spPr>
          <a:xfrm>
            <a:off x="9052560" y="4407154"/>
            <a:ext cx="729710" cy="311404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Push-up</a:t>
            </a:r>
          </a:p>
        </p:txBody>
      </p:sp>
      <p:sp>
        <p:nvSpPr>
          <p:cNvPr id="1048799" name="Rounded Rectangle 16"/>
          <p:cNvSpPr/>
          <p:nvPr/>
        </p:nvSpPr>
        <p:spPr>
          <a:xfrm>
            <a:off x="10241280" y="4389120"/>
            <a:ext cx="1097280" cy="384048"/>
          </a:xfrm>
          <a:prstGeom prst="roundRect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00" name="TextBox 17"/>
          <p:cNvSpPr txBox="1"/>
          <p:nvPr/>
        </p:nvSpPr>
        <p:spPr>
          <a:xfrm>
            <a:off x="10287000" y="4407154"/>
            <a:ext cx="435080" cy="311404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Row</a:t>
            </a:r>
          </a:p>
        </p:txBody>
      </p:sp>
      <p:sp>
        <p:nvSpPr>
          <p:cNvPr id="1048801" name="TextBox 18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802" name="TextBox 19"/>
          <p:cNvSpPr txBox="1"/>
          <p:nvPr/>
        </p:nvSpPr>
        <p:spPr>
          <a:xfrm>
            <a:off x="11109960" y="6473952"/>
            <a:ext cx="42342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10/30</a:t>
            </a:r>
          </a:p>
        </p:txBody>
      </p:sp>
      <p:sp>
        <p:nvSpPr>
          <p:cNvPr id="1048803" name="Rectangle 20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04" name="Rounded Rectangle 21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79" name=""/>
        <p:cNvGrpSpPr/>
        <p:nvPr/>
      </p:nvGrpSpPr>
      <p:grpSpPr>
        <a:xfrm/>
      </p:grpSpPr>
      <p:sp>
        <p:nvSpPr>
          <p:cNvPr id="1048808" name="TextBox 1"/>
          <p:cNvSpPr txBox="1"/>
          <p:nvPr/>
        </p:nvSpPr>
        <p:spPr>
          <a:xfrm>
            <a:off x="502920" y="292608"/>
            <a:ext cx="6217896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Heart Rate Zones: A Simple Estimate</a:t>
            </a:r>
          </a:p>
        </p:txBody>
      </p:sp>
      <p:sp>
        <p:nvSpPr>
          <p:cNvPr id="1048809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10" name="TextBox 4"/>
          <p:cNvSpPr txBox="1"/>
          <p:nvPr/>
        </p:nvSpPr>
        <p:spPr>
          <a:xfrm>
            <a:off x="685800" y="1325880"/>
            <a:ext cx="6492240" cy="19202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 common rough estimate: maximum heart rate (MHR) ≈ 220 − age.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Example at age 20: estimated MHR ≈ 200 beats/minute.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Illustrative zones: moderate ~50–70% (100–140 bpm); vigorous ~70–85% (140–170 bpm).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This formula is approximate, not a diagnosis or a precise prescription; medicines and health conditions affect heart rate.</a:t>
            </a:r>
          </a:p>
        </p:txBody>
      </p:sp>
      <p:sp>
        <p:nvSpPr>
          <p:cNvPr id="1048811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12" name="Oval 6"/>
          <p:cNvSpPr/>
          <p:nvPr/>
        </p:nvSpPr>
        <p:spPr>
          <a:xfrm>
            <a:off x="8092440" y="2103120"/>
            <a:ext cx="2560320" cy="2560320"/>
          </a:xfrm>
          <a:prstGeom prst="ellipse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13" name="Heart 7"/>
          <p:cNvSpPr/>
          <p:nvPr/>
        </p:nvSpPr>
        <p:spPr>
          <a:xfrm>
            <a:off x="8732520" y="2560320"/>
            <a:ext cx="1234440" cy="1234440"/>
          </a:xfrm>
          <a:prstGeom prst="hear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14" name="TextBox 8"/>
          <p:cNvSpPr txBox="1"/>
          <p:nvPr/>
        </p:nvSpPr>
        <p:spPr>
          <a:xfrm>
            <a:off x="7909560" y="4480560"/>
            <a:ext cx="2526959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162B45"/>
                </a:solidFill>
                <a:latin typeface="Aptos"/>
              </a:defRPr>
            </a:pPr>
            <a:r>
              <a:t>MHR estimate = 220 − age</a:t>
            </a:r>
          </a:p>
        </p:txBody>
      </p:sp>
      <p:sp>
        <p:nvSpPr>
          <p:cNvPr id="1048815" name="TextBox 9"/>
          <p:cNvSpPr txBox="1"/>
          <p:nvPr/>
        </p:nvSpPr>
        <p:spPr>
          <a:xfrm>
            <a:off x="7909560" y="4983480"/>
            <a:ext cx="1705626" cy="3241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200">
                <a:solidFill>
                  <a:srgbClr val="606F7E"/>
                </a:solidFill>
                <a:latin typeface="Aptos"/>
              </a:defRPr>
            </a:pPr>
            <a:r>
              <a:t>20 years → ~200 bpm</a:t>
            </a:r>
          </a:p>
        </p:txBody>
      </p:sp>
      <p:sp>
        <p:nvSpPr>
          <p:cNvPr id="1048816" name="TextBox 10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817" name="TextBox 11"/>
          <p:cNvSpPr txBox="1"/>
          <p:nvPr/>
        </p:nvSpPr>
        <p:spPr>
          <a:xfrm>
            <a:off x="11109960" y="6473952"/>
            <a:ext cx="4129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11/30</a:t>
            </a:r>
          </a:p>
        </p:txBody>
      </p:sp>
      <p:sp>
        <p:nvSpPr>
          <p:cNvPr id="1048818" name="Rectangle 12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19" name="Rounded Rectangle 13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82" name=""/>
        <p:cNvGrpSpPr/>
        <p:nvPr/>
      </p:nvGrpSpPr>
      <p:grpSpPr>
        <a:xfrm/>
      </p:grpSpPr>
      <p:sp>
        <p:nvSpPr>
          <p:cNvPr id="1048823" name="TextBox 1"/>
          <p:cNvSpPr txBox="1"/>
          <p:nvPr/>
        </p:nvSpPr>
        <p:spPr>
          <a:xfrm>
            <a:off x="502920" y="292608"/>
            <a:ext cx="5567815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Exercise &amp; Cardiovascular Health</a:t>
            </a:r>
          </a:p>
        </p:txBody>
      </p:sp>
      <p:sp>
        <p:nvSpPr>
          <p:cNvPr id="1048824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25" name="TextBox 3"/>
          <p:cNvSpPr txBox="1"/>
          <p:nvPr/>
        </p:nvSpPr>
        <p:spPr>
          <a:xfrm>
            <a:off x="1325880" y="822960"/>
            <a:ext cx="1868891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CARDIOVASCULAR PHYSIOLOGY</a:t>
            </a:r>
          </a:p>
        </p:txBody>
      </p:sp>
      <p:sp>
        <p:nvSpPr>
          <p:cNvPr id="1048826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Regular activity can improve cardiorespiratory fitness and vascular function.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Over time, some people experience lower resting heart rate and blood pressure.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Physical activity can support healthier blood lipid levels and reduce cardiovascular risk.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Effects vary with baseline health, exercise dose, medication and other lifestyle factors.</a:t>
            </a:r>
          </a:p>
        </p:txBody>
      </p:sp>
      <p:sp>
        <p:nvSpPr>
          <p:cNvPr id="1048827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28" name="TextBox 6"/>
          <p:cNvSpPr txBox="1"/>
          <p:nvPr/>
        </p:nvSpPr>
        <p:spPr>
          <a:xfrm>
            <a:off x="7863840" y="1783080"/>
            <a:ext cx="2714483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Illustrative systolic blood pressure</a:t>
            </a:r>
          </a:p>
        </p:txBody>
      </p:sp>
      <p:sp>
        <p:nvSpPr>
          <p:cNvPr id="1048829" name="TextBox 7"/>
          <p:cNvSpPr txBox="1"/>
          <p:nvPr/>
        </p:nvSpPr>
        <p:spPr>
          <a:xfrm>
            <a:off x="7863840" y="2560320"/>
            <a:ext cx="546999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Before</a:t>
            </a:r>
          </a:p>
        </p:txBody>
      </p:sp>
      <p:sp>
        <p:nvSpPr>
          <p:cNvPr id="1048830" name="Rounded Rectangle 8"/>
          <p:cNvSpPr/>
          <p:nvPr/>
        </p:nvSpPr>
        <p:spPr>
          <a:xfrm>
            <a:off x="8686800" y="2560320"/>
            <a:ext cx="2148840" cy="320040"/>
          </a:xfrm>
          <a:prstGeom prst="roundRect"/>
          <a:solidFill>
            <a:srgbClr val="E8EEF3"/>
          </a:solidFill>
          <a:ln>
            <a:solidFill>
              <a:srgbClr val="E8EE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31" name="Rounded Rectangle 9"/>
          <p:cNvSpPr/>
          <p:nvPr/>
        </p:nvSpPr>
        <p:spPr>
          <a:xfrm>
            <a:off x="8686800" y="2560320"/>
            <a:ext cx="1880235" cy="320040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32" name="TextBox 10"/>
          <p:cNvSpPr txBox="1"/>
          <p:nvPr/>
        </p:nvSpPr>
        <p:spPr>
          <a:xfrm>
            <a:off x="10835640" y="2542032"/>
            <a:ext cx="349504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140</a:t>
            </a:r>
          </a:p>
        </p:txBody>
      </p:sp>
      <p:sp>
        <p:nvSpPr>
          <p:cNvPr id="1048833" name="TextBox 11"/>
          <p:cNvSpPr txBox="1"/>
          <p:nvPr/>
        </p:nvSpPr>
        <p:spPr>
          <a:xfrm>
            <a:off x="7863840" y="3611879"/>
            <a:ext cx="449170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After</a:t>
            </a:r>
          </a:p>
        </p:txBody>
      </p:sp>
      <p:sp>
        <p:nvSpPr>
          <p:cNvPr id="1048834" name="Rounded Rectangle 12"/>
          <p:cNvSpPr/>
          <p:nvPr/>
        </p:nvSpPr>
        <p:spPr>
          <a:xfrm>
            <a:off x="8686800" y="3611879"/>
            <a:ext cx="2148840" cy="320040"/>
          </a:xfrm>
          <a:prstGeom prst="roundRect"/>
          <a:solidFill>
            <a:srgbClr val="E8EEF3"/>
          </a:solidFill>
          <a:ln>
            <a:solidFill>
              <a:srgbClr val="E8EE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35" name="Rounded Rectangle 13"/>
          <p:cNvSpPr/>
          <p:nvPr/>
        </p:nvSpPr>
        <p:spPr>
          <a:xfrm>
            <a:off x="8686800" y="3611879"/>
            <a:ext cx="1772793" cy="320040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36" name="TextBox 14"/>
          <p:cNvSpPr txBox="1"/>
          <p:nvPr/>
        </p:nvSpPr>
        <p:spPr>
          <a:xfrm>
            <a:off x="10835640" y="3593591"/>
            <a:ext cx="349455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132</a:t>
            </a:r>
          </a:p>
        </p:txBody>
      </p:sp>
      <p:sp>
        <p:nvSpPr>
          <p:cNvPr id="1048837" name="TextBox 15"/>
          <p:cNvSpPr txBox="1"/>
          <p:nvPr/>
        </p:nvSpPr>
        <p:spPr>
          <a:xfrm>
            <a:off x="7818120" y="5074920"/>
            <a:ext cx="2691265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Conceptual illustration—not clinical data.</a:t>
            </a:r>
          </a:p>
        </p:txBody>
      </p:sp>
      <p:sp>
        <p:nvSpPr>
          <p:cNvPr id="1048838" name="TextBox 16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839" name="TextBox 17"/>
          <p:cNvSpPr txBox="1"/>
          <p:nvPr/>
        </p:nvSpPr>
        <p:spPr>
          <a:xfrm>
            <a:off x="11109960" y="6473952"/>
            <a:ext cx="4256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12/30</a:t>
            </a:r>
          </a:p>
        </p:txBody>
      </p:sp>
      <p:sp>
        <p:nvSpPr>
          <p:cNvPr id="1048840" name="Rectangle 18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41" name="Rounded Rectangle 19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85" name=""/>
        <p:cNvGrpSpPr/>
        <p:nvPr/>
      </p:nvGrpSpPr>
      <p:grpSpPr>
        <a:xfrm/>
      </p:grpSpPr>
      <p:sp>
        <p:nvSpPr>
          <p:cNvPr id="1048845" name="TextBox 1"/>
          <p:cNvSpPr txBox="1"/>
          <p:nvPr/>
        </p:nvSpPr>
        <p:spPr>
          <a:xfrm>
            <a:off x="502920" y="292608"/>
            <a:ext cx="5175256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Respiratory System &amp; VO₂ Max</a:t>
            </a:r>
          </a:p>
        </p:txBody>
      </p:sp>
      <p:sp>
        <p:nvSpPr>
          <p:cNvPr id="104884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47" name="TextBox 3"/>
          <p:cNvSpPr txBox="1"/>
          <p:nvPr/>
        </p:nvSpPr>
        <p:spPr>
          <a:xfrm>
            <a:off x="1325880" y="822960"/>
            <a:ext cx="1052668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OXYGEN UPTAKE</a:t>
            </a:r>
          </a:p>
        </p:txBody>
      </p:sp>
      <p:sp>
        <p:nvSpPr>
          <p:cNvPr id="1048848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VO₂ max describes the maximum rate at which the body can use oxygen during intense exercise.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It reflects integrated function of lungs, heart, blood and working muscles—not lung capacity alone.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Aerobic training can improve oxygen delivery and utilisation.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Fitness gains depend on training history, age, health and programme design.</a:t>
            </a:r>
          </a:p>
        </p:txBody>
      </p:sp>
      <p:sp>
        <p:nvSpPr>
          <p:cNvPr id="1048849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50" name="Oval 6"/>
          <p:cNvSpPr/>
          <p:nvPr/>
        </p:nvSpPr>
        <p:spPr>
          <a:xfrm>
            <a:off x="8138160" y="2240280"/>
            <a:ext cx="1143000" cy="114300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51" name="Oval 7"/>
          <p:cNvSpPr/>
          <p:nvPr/>
        </p:nvSpPr>
        <p:spPr>
          <a:xfrm>
            <a:off x="9555480" y="2240280"/>
            <a:ext cx="1143000" cy="114300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52" name="Rounded Rectangle 8"/>
          <p:cNvSpPr/>
          <p:nvPr/>
        </p:nvSpPr>
        <p:spPr>
          <a:xfrm>
            <a:off x="9144000" y="1828800"/>
            <a:ext cx="411480" cy="1005840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51" name="Connector 9"/>
          <p:cNvCxnSpPr>
            <a:cxnSpLocks/>
          </p:cNvCxnSpPr>
          <p:nvPr/>
        </p:nvCxnSpPr>
        <p:spPr>
          <a:xfrm flipH="1">
            <a:off x="8778240" y="2468880"/>
            <a:ext cx="576072" cy="457200"/>
          </a:xfrm>
          <a:prstGeom prst="line"/>
          <a:ln w="508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52" name="Connector 10"/>
          <p:cNvCxnSpPr>
            <a:cxnSpLocks/>
          </p:cNvCxnSpPr>
          <p:nvPr/>
        </p:nvCxnSpPr>
        <p:spPr>
          <a:xfrm>
            <a:off x="9354312" y="2468880"/>
            <a:ext cx="658368" cy="457200"/>
          </a:xfrm>
          <a:prstGeom prst="line"/>
          <a:ln w="508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853" name="TextBox 11"/>
          <p:cNvSpPr txBox="1"/>
          <p:nvPr/>
        </p:nvSpPr>
        <p:spPr>
          <a:xfrm>
            <a:off x="7818120" y="3840480"/>
            <a:ext cx="3078962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300">
                <a:solidFill>
                  <a:srgbClr val="162B45"/>
                </a:solidFill>
                <a:latin typeface="Aptos"/>
              </a:defRPr>
            </a:pPr>
            <a:r>
              <a:t>VO₂ max = oxygen use at peak effort</a:t>
            </a:r>
          </a:p>
        </p:txBody>
      </p:sp>
      <p:sp>
        <p:nvSpPr>
          <p:cNvPr id="1048854" name="TextBox 12"/>
          <p:cNvSpPr txBox="1"/>
          <p:nvPr/>
        </p:nvSpPr>
        <p:spPr>
          <a:xfrm>
            <a:off x="7863840" y="4572000"/>
            <a:ext cx="2465593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A useful marker of aerobic fitness</a:t>
            </a:r>
          </a:p>
        </p:txBody>
      </p:sp>
      <p:sp>
        <p:nvSpPr>
          <p:cNvPr id="1048855" name="TextBox 13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856" name="TextBox 14"/>
          <p:cNvSpPr txBox="1"/>
          <p:nvPr/>
        </p:nvSpPr>
        <p:spPr>
          <a:xfrm>
            <a:off x="11109960" y="6473952"/>
            <a:ext cx="4256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13/30</a:t>
            </a:r>
          </a:p>
        </p:txBody>
      </p:sp>
      <p:sp>
        <p:nvSpPr>
          <p:cNvPr id="1048857" name="Rectangle 15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58" name="Rounded Rectangle 16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88" name=""/>
        <p:cNvGrpSpPr/>
        <p:nvPr/>
      </p:nvGrpSpPr>
      <p:grpSpPr>
        <a:xfrm/>
      </p:grpSpPr>
      <p:sp>
        <p:nvSpPr>
          <p:cNvPr id="1048862" name="TextBox 1"/>
          <p:cNvSpPr txBox="1"/>
          <p:nvPr/>
        </p:nvSpPr>
        <p:spPr>
          <a:xfrm>
            <a:off x="502920" y="292608"/>
            <a:ext cx="5213555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Target Body Parts: Upper Body</a:t>
            </a:r>
          </a:p>
        </p:txBody>
      </p:sp>
      <p:sp>
        <p:nvSpPr>
          <p:cNvPr id="1048863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64" name="TextBox 3"/>
          <p:cNvSpPr txBox="1"/>
          <p:nvPr/>
        </p:nvSpPr>
        <p:spPr>
          <a:xfrm>
            <a:off x="1325880" y="822960"/>
            <a:ext cx="1927976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PRACTICAL EXERCISE SELECTION</a:t>
            </a:r>
          </a:p>
        </p:txBody>
      </p:sp>
      <p:sp>
        <p:nvSpPr>
          <p:cNvPr id="1048865" name="TextBox 4"/>
          <p:cNvSpPr txBox="1"/>
          <p:nvPr/>
        </p:nvSpPr>
        <p:spPr>
          <a:xfrm>
            <a:off x="685800" y="1325880"/>
            <a:ext cx="6492240" cy="2529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Chest / pectorals: push-ups, chest press and modified wall push-ups.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Back: rows and lat pulldowns strengthen pulling muscles.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Shoulders: overhead press and controlled raises, adapted to mobility.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Arms: curls and triceps extensions; combine push and pull patterns.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Prioritise technique, appropriate resistance and balanced training.</a:t>
            </a:r>
          </a:p>
        </p:txBody>
      </p:sp>
      <p:sp>
        <p:nvSpPr>
          <p:cNvPr id="1048866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67" name="Oval 6"/>
          <p:cNvSpPr/>
          <p:nvPr/>
        </p:nvSpPr>
        <p:spPr>
          <a:xfrm>
            <a:off x="9209836" y="1783080"/>
            <a:ext cx="357530" cy="357530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53" name="Connector 7"/>
          <p:cNvCxnSpPr>
            <a:cxnSpLocks/>
          </p:cNvCxnSpPr>
          <p:nvPr/>
        </p:nvCxnSpPr>
        <p:spPr>
          <a:xfrm>
            <a:off x="9388602" y="2151126"/>
            <a:ext cx="0" cy="736092"/>
          </a:xfrm>
          <a:prstGeom prst="line"/>
          <a:ln w="73025">
            <a:solidFill>
              <a:srgbClr val="4584C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54" name="Connector 8"/>
          <p:cNvCxnSpPr>
            <a:cxnSpLocks/>
          </p:cNvCxnSpPr>
          <p:nvPr/>
        </p:nvCxnSpPr>
        <p:spPr>
          <a:xfrm flipH="1">
            <a:off x="8999524" y="2361438"/>
            <a:ext cx="389078" cy="347014"/>
          </a:xfrm>
          <a:prstGeom prst="line"/>
          <a:ln w="58419">
            <a:solidFill>
              <a:srgbClr val="4584C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55" name="Connector 9"/>
          <p:cNvCxnSpPr>
            <a:cxnSpLocks/>
          </p:cNvCxnSpPr>
          <p:nvPr/>
        </p:nvCxnSpPr>
        <p:spPr>
          <a:xfrm>
            <a:off x="9388602" y="2361438"/>
            <a:ext cx="389077" cy="347014"/>
          </a:xfrm>
          <a:prstGeom prst="line"/>
          <a:ln w="58419">
            <a:solidFill>
              <a:srgbClr val="4584C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56" name="Connector 10"/>
          <p:cNvCxnSpPr>
            <a:cxnSpLocks/>
          </p:cNvCxnSpPr>
          <p:nvPr/>
        </p:nvCxnSpPr>
        <p:spPr>
          <a:xfrm flipH="1">
            <a:off x="9104680" y="2887218"/>
            <a:ext cx="283922" cy="452170"/>
          </a:xfrm>
          <a:prstGeom prst="line"/>
          <a:ln w="58419">
            <a:solidFill>
              <a:srgbClr val="4584C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57" name="Connector 11"/>
          <p:cNvCxnSpPr>
            <a:cxnSpLocks/>
          </p:cNvCxnSpPr>
          <p:nvPr/>
        </p:nvCxnSpPr>
        <p:spPr>
          <a:xfrm>
            <a:off x="9388602" y="2887218"/>
            <a:ext cx="294436" cy="452170"/>
          </a:xfrm>
          <a:prstGeom prst="line"/>
          <a:ln w="58419">
            <a:solidFill>
              <a:srgbClr val="4584C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868" name="Rounded Rectangle 12"/>
          <p:cNvSpPr/>
          <p:nvPr/>
        </p:nvSpPr>
        <p:spPr>
          <a:xfrm>
            <a:off x="7680960" y="1965960"/>
            <a:ext cx="1143000" cy="384048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69" name="TextBox 13"/>
          <p:cNvSpPr txBox="1"/>
          <p:nvPr/>
        </p:nvSpPr>
        <p:spPr>
          <a:xfrm>
            <a:off x="7726680" y="1983995"/>
            <a:ext cx="563123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CHEST</a:t>
            </a:r>
          </a:p>
        </p:txBody>
      </p:sp>
      <p:sp>
        <p:nvSpPr>
          <p:cNvPr id="1048870" name="Rounded Rectangle 14"/>
          <p:cNvSpPr/>
          <p:nvPr/>
        </p:nvSpPr>
        <p:spPr>
          <a:xfrm>
            <a:off x="10195560" y="1965960"/>
            <a:ext cx="1143000" cy="384048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71" name="TextBox 15"/>
          <p:cNvSpPr txBox="1"/>
          <p:nvPr/>
        </p:nvSpPr>
        <p:spPr>
          <a:xfrm>
            <a:off x="10241280" y="1983995"/>
            <a:ext cx="499127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BACK</a:t>
            </a:r>
          </a:p>
        </p:txBody>
      </p:sp>
      <p:sp>
        <p:nvSpPr>
          <p:cNvPr id="1048872" name="Rounded Rectangle 16"/>
          <p:cNvSpPr/>
          <p:nvPr/>
        </p:nvSpPr>
        <p:spPr>
          <a:xfrm>
            <a:off x="7635240" y="4206240"/>
            <a:ext cx="1143000" cy="384048"/>
          </a:xfrm>
          <a:prstGeom prst="roundRect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73" name="TextBox 17"/>
          <p:cNvSpPr txBox="1"/>
          <p:nvPr/>
        </p:nvSpPr>
        <p:spPr>
          <a:xfrm>
            <a:off x="7680960" y="4224275"/>
            <a:ext cx="527305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ARMS</a:t>
            </a:r>
          </a:p>
        </p:txBody>
      </p:sp>
      <p:sp>
        <p:nvSpPr>
          <p:cNvPr id="1048874" name="Rounded Rectangle 18"/>
          <p:cNvSpPr/>
          <p:nvPr/>
        </p:nvSpPr>
        <p:spPr>
          <a:xfrm>
            <a:off x="10195560" y="4206240"/>
            <a:ext cx="1143000" cy="384048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75" name="TextBox 19"/>
          <p:cNvSpPr txBox="1"/>
          <p:nvPr/>
        </p:nvSpPr>
        <p:spPr>
          <a:xfrm>
            <a:off x="10241280" y="4224275"/>
            <a:ext cx="957220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SHOULDERS</a:t>
            </a:r>
          </a:p>
        </p:txBody>
      </p:sp>
      <p:sp>
        <p:nvSpPr>
          <p:cNvPr id="1048876" name="TextBox 20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877" name="TextBox 21"/>
          <p:cNvSpPr txBox="1"/>
          <p:nvPr/>
        </p:nvSpPr>
        <p:spPr>
          <a:xfrm>
            <a:off x="11109960" y="6473952"/>
            <a:ext cx="4256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14/30</a:t>
            </a:r>
          </a:p>
        </p:txBody>
      </p:sp>
      <p:sp>
        <p:nvSpPr>
          <p:cNvPr id="1048878" name="Rectangle 22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79" name="Rounded Rectangle 23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91" name=""/>
        <p:cNvGrpSpPr/>
        <p:nvPr/>
      </p:nvGrpSpPr>
      <p:grpSpPr>
        <a:xfrm/>
      </p:grpSpPr>
      <p:sp>
        <p:nvSpPr>
          <p:cNvPr id="1048883" name="TextBox 1"/>
          <p:cNvSpPr txBox="1"/>
          <p:nvPr/>
        </p:nvSpPr>
        <p:spPr>
          <a:xfrm>
            <a:off x="502920" y="292608"/>
            <a:ext cx="6396689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Target Body Parts: Core &amp; Lower Body</a:t>
            </a:r>
          </a:p>
        </p:txBody>
      </p:sp>
      <p:sp>
        <p:nvSpPr>
          <p:cNvPr id="1048884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85" name="TextBox 3"/>
          <p:cNvSpPr txBox="1"/>
          <p:nvPr/>
        </p:nvSpPr>
        <p:spPr>
          <a:xfrm>
            <a:off x="1325880" y="822960"/>
            <a:ext cx="1476134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FUNCTIONAL STRENGTH</a:t>
            </a:r>
          </a:p>
        </p:txBody>
      </p:sp>
      <p:sp>
        <p:nvSpPr>
          <p:cNvPr id="1048886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Core: planks, bird-dog and controlled trunk exercises support stability.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Quadriceps and hamstrings: squats, sit-to-stands, lunges and leg press.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Glutes and calves: hip bridges / thrusts and calf raises.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Use a comfortable range of motion and adapt for pain, balance and equipment.</a:t>
            </a:r>
          </a:p>
        </p:txBody>
      </p:sp>
      <p:sp>
        <p:nvSpPr>
          <p:cNvPr id="1048887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88" name="Oval 6"/>
          <p:cNvSpPr/>
          <p:nvPr/>
        </p:nvSpPr>
        <p:spPr>
          <a:xfrm>
            <a:off x="9052560" y="1828800"/>
            <a:ext cx="384048" cy="384048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58" name="Connector 7"/>
          <p:cNvCxnSpPr>
            <a:cxnSpLocks/>
          </p:cNvCxnSpPr>
          <p:nvPr/>
        </p:nvCxnSpPr>
        <p:spPr>
          <a:xfrm flipH="1">
            <a:off x="9144000" y="2221991"/>
            <a:ext cx="100584" cy="932689"/>
          </a:xfrm>
          <a:prstGeom prst="line"/>
          <a:ln w="635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59" name="Connector 8"/>
          <p:cNvCxnSpPr>
            <a:cxnSpLocks/>
          </p:cNvCxnSpPr>
          <p:nvPr/>
        </p:nvCxnSpPr>
        <p:spPr>
          <a:xfrm flipH="1">
            <a:off x="8503920" y="2468880"/>
            <a:ext cx="667512" cy="274320"/>
          </a:xfrm>
          <a:prstGeom prst="line"/>
          <a:ln w="508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60" name="Connector 9"/>
          <p:cNvCxnSpPr>
            <a:cxnSpLocks/>
          </p:cNvCxnSpPr>
          <p:nvPr/>
        </p:nvCxnSpPr>
        <p:spPr>
          <a:xfrm>
            <a:off x="9171432" y="2468880"/>
            <a:ext cx="658368" cy="274320"/>
          </a:xfrm>
          <a:prstGeom prst="line"/>
          <a:ln w="508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61" name="Connector 10"/>
          <p:cNvCxnSpPr>
            <a:cxnSpLocks/>
          </p:cNvCxnSpPr>
          <p:nvPr/>
        </p:nvCxnSpPr>
        <p:spPr>
          <a:xfrm flipH="1">
            <a:off x="8458200" y="3154680"/>
            <a:ext cx="685800" cy="548640"/>
          </a:xfrm>
          <a:prstGeom prst="line"/>
          <a:ln w="635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62" name="Connector 11"/>
          <p:cNvCxnSpPr>
            <a:cxnSpLocks/>
          </p:cNvCxnSpPr>
          <p:nvPr/>
        </p:nvCxnSpPr>
        <p:spPr>
          <a:xfrm>
            <a:off x="9144000" y="3154680"/>
            <a:ext cx="731520" cy="548640"/>
          </a:xfrm>
          <a:prstGeom prst="line"/>
          <a:ln w="635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889" name="Rounded Rectangle 12"/>
          <p:cNvSpPr/>
          <p:nvPr/>
        </p:nvSpPr>
        <p:spPr>
          <a:xfrm>
            <a:off x="7772400" y="4434840"/>
            <a:ext cx="1097280" cy="384048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90" name="TextBox 13"/>
          <p:cNvSpPr txBox="1"/>
          <p:nvPr/>
        </p:nvSpPr>
        <p:spPr>
          <a:xfrm>
            <a:off x="7818120" y="4452875"/>
            <a:ext cx="511776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CORE</a:t>
            </a:r>
          </a:p>
        </p:txBody>
      </p:sp>
      <p:sp>
        <p:nvSpPr>
          <p:cNvPr id="1048891" name="Rounded Rectangle 14"/>
          <p:cNvSpPr/>
          <p:nvPr/>
        </p:nvSpPr>
        <p:spPr>
          <a:xfrm>
            <a:off x="9006840" y="4434840"/>
            <a:ext cx="1097280" cy="384048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92" name="TextBox 15"/>
          <p:cNvSpPr txBox="1"/>
          <p:nvPr/>
        </p:nvSpPr>
        <p:spPr>
          <a:xfrm>
            <a:off x="9052560" y="4452875"/>
            <a:ext cx="472139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LEGS</a:t>
            </a:r>
          </a:p>
        </p:txBody>
      </p:sp>
      <p:sp>
        <p:nvSpPr>
          <p:cNvPr id="1048893" name="Rounded Rectangle 16"/>
          <p:cNvSpPr/>
          <p:nvPr/>
        </p:nvSpPr>
        <p:spPr>
          <a:xfrm>
            <a:off x="10241280" y="4434840"/>
            <a:ext cx="1097280" cy="384048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94" name="TextBox 17"/>
          <p:cNvSpPr txBox="1"/>
          <p:nvPr/>
        </p:nvSpPr>
        <p:spPr>
          <a:xfrm>
            <a:off x="10287000" y="4452875"/>
            <a:ext cx="647706" cy="311402"/>
          </a:xfrm>
          <a:prstGeom prst="rect"/>
          <a:noFill/>
        </p:spPr>
        <p:txBody>
          <a:bodyPr anchor="ctr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GLUTES</a:t>
            </a:r>
          </a:p>
        </p:txBody>
      </p:sp>
      <p:sp>
        <p:nvSpPr>
          <p:cNvPr id="1048895" name="TextBox 18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896" name="TextBox 19"/>
          <p:cNvSpPr txBox="1"/>
          <p:nvPr/>
        </p:nvSpPr>
        <p:spPr>
          <a:xfrm>
            <a:off x="11109960" y="6473952"/>
            <a:ext cx="4256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15/30</a:t>
            </a:r>
          </a:p>
        </p:txBody>
      </p:sp>
      <p:sp>
        <p:nvSpPr>
          <p:cNvPr id="1048897" name="Rectangle 20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898" name="Rounded Rectangle 21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94" name=""/>
        <p:cNvGrpSpPr/>
        <p:nvPr/>
      </p:nvGrpSpPr>
      <p:grpSpPr>
        <a:xfrm/>
      </p:grpSpPr>
      <p:sp>
        <p:nvSpPr>
          <p:cNvPr id="1048902" name="TextBox 1"/>
          <p:cNvSpPr txBox="1"/>
          <p:nvPr/>
        </p:nvSpPr>
        <p:spPr>
          <a:xfrm>
            <a:off x="502920" y="292608"/>
            <a:ext cx="6831862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Exercise &amp; Type 2 Diabetes Management</a:t>
            </a:r>
          </a:p>
        </p:txBody>
      </p:sp>
      <p:sp>
        <p:nvSpPr>
          <p:cNvPr id="1048903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04" name="TextBox 3"/>
          <p:cNvSpPr txBox="1"/>
          <p:nvPr/>
        </p:nvSpPr>
        <p:spPr>
          <a:xfrm>
            <a:off x="1325880" y="822960"/>
            <a:ext cx="1371557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GLUCOSE REGULATION</a:t>
            </a:r>
          </a:p>
        </p:txBody>
      </p:sp>
      <p:sp>
        <p:nvSpPr>
          <p:cNvPr id="1048905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Muscle contraction increases glucose uptake by working muscles, including through pathways not dependent on insulin.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Regular activity can improve insulin sensitivity and glycaemic control.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Aerobic and resistance activity can both be useful; combining them may provide broader benefits.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People using insulin or glucose-lowering medicines may need advice on hypoglycaemia prevention.</a:t>
            </a:r>
          </a:p>
        </p:txBody>
      </p:sp>
      <p:sp>
        <p:nvSpPr>
          <p:cNvPr id="1048906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07" name="Rounded Rectangle 6"/>
          <p:cNvSpPr/>
          <p:nvPr/>
        </p:nvSpPr>
        <p:spPr>
          <a:xfrm>
            <a:off x="7726679" y="2514600"/>
            <a:ext cx="1097280" cy="1143000"/>
          </a:xfrm>
          <a:prstGeom prst="round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08" name="TextBox 7"/>
          <p:cNvSpPr txBox="1"/>
          <p:nvPr/>
        </p:nvSpPr>
        <p:spPr>
          <a:xfrm>
            <a:off x="7799831" y="2807208"/>
            <a:ext cx="1115522" cy="540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MUSCLE</a:t>
            </a:r>
          </a:p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CONTRACTION</a:t>
            </a:r>
          </a:p>
        </p:txBody>
      </p:sp>
      <p:cxnSp>
        <p:nvCxnSpPr>
          <p:cNvPr id="3145763" name="Connector 8"/>
          <p:cNvCxnSpPr>
            <a:cxnSpLocks/>
          </p:cNvCxnSpPr>
          <p:nvPr/>
        </p:nvCxnSpPr>
        <p:spPr>
          <a:xfrm>
            <a:off x="8823959" y="3081528"/>
            <a:ext cx="155449" cy="0"/>
          </a:xfrm>
          <a:prstGeom prst="line"/>
          <a:ln w="25400">
            <a:solidFill>
              <a:srgbClr val="162B4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909" name="Rounded Rectangle 9"/>
          <p:cNvSpPr/>
          <p:nvPr/>
        </p:nvSpPr>
        <p:spPr>
          <a:xfrm>
            <a:off x="8988551" y="2514600"/>
            <a:ext cx="1097280" cy="1143000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10" name="TextBox 10"/>
          <p:cNvSpPr txBox="1"/>
          <p:nvPr/>
        </p:nvSpPr>
        <p:spPr>
          <a:xfrm>
            <a:off x="9061703" y="2807208"/>
            <a:ext cx="771085" cy="540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GLUCOSE</a:t>
            </a:r>
          </a:p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UPTAKE</a:t>
            </a:r>
          </a:p>
        </p:txBody>
      </p:sp>
      <p:cxnSp>
        <p:nvCxnSpPr>
          <p:cNvPr id="3145764" name="Connector 11"/>
          <p:cNvCxnSpPr>
            <a:cxnSpLocks/>
          </p:cNvCxnSpPr>
          <p:nvPr/>
        </p:nvCxnSpPr>
        <p:spPr>
          <a:xfrm>
            <a:off x="10085831" y="3081528"/>
            <a:ext cx="155449" cy="0"/>
          </a:xfrm>
          <a:prstGeom prst="line"/>
          <a:ln w="25400">
            <a:solidFill>
              <a:srgbClr val="162B4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911" name="Rounded Rectangle 12"/>
          <p:cNvSpPr/>
          <p:nvPr/>
        </p:nvSpPr>
        <p:spPr>
          <a:xfrm>
            <a:off x="10250424" y="2514600"/>
            <a:ext cx="1097280" cy="1143000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12" name="TextBox 13"/>
          <p:cNvSpPr txBox="1"/>
          <p:nvPr/>
        </p:nvSpPr>
        <p:spPr>
          <a:xfrm>
            <a:off x="10323576" y="2807208"/>
            <a:ext cx="803083" cy="540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BETTER</a:t>
            </a:r>
          </a:p>
          <a:p>
            <a:pPr algn="ctr">
              <a:spcAft>
                <a:spcPts val="500"/>
              </a:spcAft>
              <a:defRPr b="1" sz="1100">
                <a:solidFill>
                  <a:srgbClr val="FFFFFF"/>
                </a:solidFill>
                <a:latin typeface="Aptos"/>
              </a:defRPr>
            </a:pPr>
            <a:r>
              <a:t>CONTROL</a:t>
            </a:r>
          </a:p>
        </p:txBody>
      </p:sp>
      <p:sp>
        <p:nvSpPr>
          <p:cNvPr id="1048913" name="TextBox 14"/>
          <p:cNvSpPr txBox="1"/>
          <p:nvPr/>
        </p:nvSpPr>
        <p:spPr>
          <a:xfrm>
            <a:off x="7818120" y="4434840"/>
            <a:ext cx="3682857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Exercise complements—not replaces—medical care.</a:t>
            </a:r>
          </a:p>
        </p:txBody>
      </p:sp>
      <p:sp>
        <p:nvSpPr>
          <p:cNvPr id="1048914" name="TextBox 15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915" name="TextBox 16"/>
          <p:cNvSpPr txBox="1"/>
          <p:nvPr/>
        </p:nvSpPr>
        <p:spPr>
          <a:xfrm>
            <a:off x="11109960" y="6473952"/>
            <a:ext cx="4256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16/30</a:t>
            </a:r>
          </a:p>
        </p:txBody>
      </p:sp>
      <p:sp>
        <p:nvSpPr>
          <p:cNvPr id="1048916" name="Rectangle 17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17" name="Rounded Rectangle 18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97" name=""/>
        <p:cNvGrpSpPr/>
        <p:nvPr/>
      </p:nvGrpSpPr>
      <p:grpSpPr>
        <a:xfrm/>
      </p:grpSpPr>
      <p:sp>
        <p:nvSpPr>
          <p:cNvPr id="1048921" name="TextBox 1"/>
          <p:cNvSpPr txBox="1"/>
          <p:nvPr/>
        </p:nvSpPr>
        <p:spPr>
          <a:xfrm>
            <a:off x="502920" y="292608"/>
            <a:ext cx="6699306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Bone Health &amp; Osteoporosis Prevention</a:t>
            </a:r>
          </a:p>
        </p:txBody>
      </p:sp>
      <p:sp>
        <p:nvSpPr>
          <p:cNvPr id="1048922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23" name="TextBox 3"/>
          <p:cNvSpPr txBox="1"/>
          <p:nvPr/>
        </p:nvSpPr>
        <p:spPr>
          <a:xfrm>
            <a:off x="1325880" y="822960"/>
            <a:ext cx="1679780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MUSCULOSKELETAL HEALTH</a:t>
            </a:r>
          </a:p>
        </p:txBody>
      </p:sp>
      <p:sp>
        <p:nvSpPr>
          <p:cNvPr id="1048924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Weight-bearing and resistance activities place mechanical loads on bones and muscles.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Strength training can support bone health, muscle function and balance.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Walking, stair climbing and resistance exercise can be options depending on ability.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Exercise is one part of fracture prevention; nutrition, medication and clinical care may also matter.</a:t>
            </a:r>
          </a:p>
        </p:txBody>
      </p:sp>
      <p:sp>
        <p:nvSpPr>
          <p:cNvPr id="1048925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26" name="Chevron 6"/>
          <p:cNvSpPr/>
          <p:nvPr/>
        </p:nvSpPr>
        <p:spPr>
          <a:xfrm>
            <a:off x="8549640" y="2514600"/>
            <a:ext cx="2011680" cy="731520"/>
          </a:xfrm>
          <a:prstGeom prst="chevron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27" name="Oval 7"/>
          <p:cNvSpPr/>
          <p:nvPr/>
        </p:nvSpPr>
        <p:spPr>
          <a:xfrm>
            <a:off x="8229600" y="2468880"/>
            <a:ext cx="822960" cy="822960"/>
          </a:xfrm>
          <a:prstGeom prst="ellipse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28" name="Oval 8"/>
          <p:cNvSpPr/>
          <p:nvPr/>
        </p:nvSpPr>
        <p:spPr>
          <a:xfrm>
            <a:off x="10058400" y="2468880"/>
            <a:ext cx="822960" cy="822960"/>
          </a:xfrm>
          <a:prstGeom prst="ellipse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29" name="TextBox 9"/>
          <p:cNvSpPr txBox="1"/>
          <p:nvPr/>
        </p:nvSpPr>
        <p:spPr>
          <a:xfrm>
            <a:off x="7909560" y="3794760"/>
            <a:ext cx="3248626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LOAD → ADAPTATION → STRONGER FUNCTION</a:t>
            </a:r>
          </a:p>
        </p:txBody>
      </p:sp>
      <p:sp>
        <p:nvSpPr>
          <p:cNvPr id="1048930" name="TextBox 10"/>
          <p:cNvSpPr txBox="1"/>
          <p:nvPr/>
        </p:nvSpPr>
        <p:spPr>
          <a:xfrm>
            <a:off x="7863840" y="4572000"/>
            <a:ext cx="2415686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200">
                <a:solidFill>
                  <a:srgbClr val="606F7E"/>
                </a:solidFill>
                <a:latin typeface="Aptos"/>
              </a:defRPr>
            </a:pPr>
            <a:r>
              <a:t>Walking + resistance + balance</a:t>
            </a:r>
          </a:p>
        </p:txBody>
      </p:sp>
      <p:sp>
        <p:nvSpPr>
          <p:cNvPr id="1048931" name="TextBox 11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932" name="TextBox 12"/>
          <p:cNvSpPr txBox="1"/>
          <p:nvPr/>
        </p:nvSpPr>
        <p:spPr>
          <a:xfrm>
            <a:off x="11109960" y="6473952"/>
            <a:ext cx="409482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17/30</a:t>
            </a:r>
          </a:p>
        </p:txBody>
      </p:sp>
      <p:sp>
        <p:nvSpPr>
          <p:cNvPr id="1048933" name="Rectangle 13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34" name="Rounded Rectangle 14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00" name=""/>
        <p:cNvGrpSpPr/>
        <p:nvPr/>
      </p:nvGrpSpPr>
      <p:grpSpPr>
        <a:xfrm/>
      </p:grpSpPr>
      <p:sp>
        <p:nvSpPr>
          <p:cNvPr id="1048938" name="TextBox 1"/>
          <p:cNvSpPr txBox="1"/>
          <p:nvPr/>
        </p:nvSpPr>
        <p:spPr>
          <a:xfrm>
            <a:off x="502920" y="292608"/>
            <a:ext cx="6563723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Weight Management &amp; Energy Balance</a:t>
            </a:r>
          </a:p>
        </p:txBody>
      </p:sp>
      <p:sp>
        <p:nvSpPr>
          <p:cNvPr id="1048939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40" name="TextBox 3"/>
          <p:cNvSpPr txBox="1"/>
          <p:nvPr/>
        </p:nvSpPr>
        <p:spPr>
          <a:xfrm>
            <a:off x="1325880" y="822960"/>
            <a:ext cx="1136557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ENERGY BALANCE</a:t>
            </a:r>
          </a:p>
        </p:txBody>
      </p:sp>
      <p:sp>
        <p:nvSpPr>
          <p:cNvPr id="1048941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Energy intake greater than expenditure over time can contribute to weight gain.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Energy expenditure greater than intake over time can contribute to weight loss.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Physical activity benefits health even when body weight does not change.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Muscle gain, appetite, sleep, medicines and environment all influence outcomes.</a:t>
            </a:r>
          </a:p>
        </p:txBody>
      </p:sp>
      <p:sp>
        <p:nvSpPr>
          <p:cNvPr id="1048942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43" name="Rounded Rectangle 6"/>
          <p:cNvSpPr/>
          <p:nvPr/>
        </p:nvSpPr>
        <p:spPr>
          <a:xfrm>
            <a:off x="7818120" y="2011680"/>
            <a:ext cx="1508760" cy="1143000"/>
          </a:xfrm>
          <a:prstGeom prst="roundRect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44" name="Rounded Rectangle 7"/>
          <p:cNvSpPr/>
          <p:nvPr/>
        </p:nvSpPr>
        <p:spPr>
          <a:xfrm>
            <a:off x="9692640" y="2011680"/>
            <a:ext cx="1508760" cy="1143000"/>
          </a:xfrm>
          <a:prstGeom prst="roundRect"/>
          <a:solidFill>
            <a:srgbClr val="E5E1FA"/>
          </a:solidFill>
          <a:ln>
            <a:solidFill>
              <a:srgbClr val="E5E1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45" name="TextBox 8"/>
          <p:cNvSpPr txBox="1"/>
          <p:nvPr/>
        </p:nvSpPr>
        <p:spPr>
          <a:xfrm>
            <a:off x="7955279" y="2286000"/>
            <a:ext cx="907759" cy="6924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600">
                <a:solidFill>
                  <a:srgbClr val="009691"/>
                </a:solidFill>
                <a:latin typeface="Aptos"/>
              </a:defRPr>
            </a:pPr>
            <a:r>
              <a:t>ENERGY</a:t>
            </a:r>
          </a:p>
          <a:p>
            <a:pPr algn="ctr">
              <a:spcAft>
                <a:spcPts val="500"/>
              </a:spcAft>
              <a:defRPr b="1" sz="1600">
                <a:solidFill>
                  <a:srgbClr val="009691"/>
                </a:solidFill>
                <a:latin typeface="Aptos"/>
              </a:defRPr>
            </a:pPr>
            <a:r>
              <a:t>IN</a:t>
            </a:r>
          </a:p>
        </p:txBody>
      </p:sp>
      <p:sp>
        <p:nvSpPr>
          <p:cNvPr id="1048946" name="TextBox 9"/>
          <p:cNvSpPr txBox="1"/>
          <p:nvPr/>
        </p:nvSpPr>
        <p:spPr>
          <a:xfrm>
            <a:off x="9829800" y="2286000"/>
            <a:ext cx="907759" cy="6924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600">
                <a:solidFill>
                  <a:srgbClr val="4584C7"/>
                </a:solidFill>
                <a:latin typeface="Aptos"/>
              </a:defRPr>
            </a:pPr>
            <a:r>
              <a:t>ENERGY</a:t>
            </a:r>
          </a:p>
          <a:p>
            <a:pPr algn="ctr">
              <a:spcAft>
                <a:spcPts val="500"/>
              </a:spcAft>
              <a:defRPr b="1" sz="1600">
                <a:solidFill>
                  <a:srgbClr val="4584C7"/>
                </a:solidFill>
                <a:latin typeface="Aptos"/>
              </a:defRPr>
            </a:pPr>
            <a:r>
              <a:t>OUT</a:t>
            </a:r>
          </a:p>
        </p:txBody>
      </p:sp>
      <p:cxnSp>
        <p:nvCxnSpPr>
          <p:cNvPr id="3145765" name="Connector 10"/>
          <p:cNvCxnSpPr>
            <a:cxnSpLocks/>
          </p:cNvCxnSpPr>
          <p:nvPr/>
        </p:nvCxnSpPr>
        <p:spPr>
          <a:xfrm>
            <a:off x="9372600" y="2606039"/>
            <a:ext cx="274320" cy="0"/>
          </a:xfrm>
          <a:prstGeom prst="line"/>
          <a:ln w="381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947" name="TextBox 11"/>
          <p:cNvSpPr txBox="1"/>
          <p:nvPr/>
        </p:nvSpPr>
        <p:spPr>
          <a:xfrm>
            <a:off x="7772400" y="3703320"/>
            <a:ext cx="8232632" cy="3241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200">
                <a:solidFill>
                  <a:srgbClr val="162B45"/>
                </a:solidFill>
                <a:latin typeface="Aptos"/>
              </a:defRPr>
            </a:pPr>
            <a:r>
              <a:t>Long-term weight change reflects overall energy balance and many biological, social and behavioural factors.</a:t>
            </a:r>
          </a:p>
        </p:txBody>
      </p:sp>
      <p:sp>
        <p:nvSpPr>
          <p:cNvPr id="1048948" name="TextBox 12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949" name="TextBox 13"/>
          <p:cNvSpPr txBox="1"/>
          <p:nvPr/>
        </p:nvSpPr>
        <p:spPr>
          <a:xfrm>
            <a:off x="11109960" y="6473952"/>
            <a:ext cx="4256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18/30</a:t>
            </a:r>
          </a:p>
        </p:txBody>
      </p:sp>
      <p:sp>
        <p:nvSpPr>
          <p:cNvPr id="1048950" name="Rectangle 14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51" name="Rounded Rectangle 15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03" name=""/>
        <p:cNvGrpSpPr/>
        <p:nvPr/>
      </p:nvGrpSpPr>
      <p:grpSpPr>
        <a:xfrm/>
      </p:grpSpPr>
      <p:sp>
        <p:nvSpPr>
          <p:cNvPr id="1048955" name="TextBox 1"/>
          <p:cNvSpPr txBox="1"/>
          <p:nvPr/>
        </p:nvSpPr>
        <p:spPr>
          <a:xfrm>
            <a:off x="502920" y="292608"/>
            <a:ext cx="6331105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Psychological Benefits &amp; Brain Health</a:t>
            </a:r>
          </a:p>
        </p:txBody>
      </p:sp>
      <p:sp>
        <p:nvSpPr>
          <p:cNvPr id="104895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57" name="TextBox 3"/>
          <p:cNvSpPr txBox="1"/>
          <p:nvPr/>
        </p:nvSpPr>
        <p:spPr>
          <a:xfrm>
            <a:off x="1325880" y="822960"/>
            <a:ext cx="158547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MIND–BODY CONNECTION</a:t>
            </a:r>
          </a:p>
        </p:txBody>
      </p:sp>
      <p:sp>
        <p:nvSpPr>
          <p:cNvPr id="1048958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Physical activity is associated with better mood and reduced symptoms of anxiety and depression for many people.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Movement may influence neurotransmitters, stress regulation, sleep and neurotrophic signalling.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Regular activity supports cognitive health and can improve confidence and social connection.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It complements—not replaces—professional mental health care when needed.</a:t>
            </a:r>
          </a:p>
        </p:txBody>
      </p:sp>
      <p:sp>
        <p:nvSpPr>
          <p:cNvPr id="1048959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0" name="Oval 6"/>
          <p:cNvSpPr/>
          <p:nvPr/>
        </p:nvSpPr>
        <p:spPr>
          <a:xfrm>
            <a:off x="8503920" y="2011680"/>
            <a:ext cx="2057400" cy="2057400"/>
          </a:xfrm>
          <a:prstGeom prst="ellipse"/>
          <a:solidFill>
            <a:srgbClr val="E5E1FA"/>
          </a:solidFill>
          <a:ln>
            <a:solidFill>
              <a:srgbClr val="E5E1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1" name="Oval 7"/>
          <p:cNvSpPr/>
          <p:nvPr/>
        </p:nvSpPr>
        <p:spPr>
          <a:xfrm>
            <a:off x="7818119" y="1691639"/>
            <a:ext cx="594360" cy="594360"/>
          </a:xfrm>
          <a:prstGeom prst="ellipse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2" name="Oval 8"/>
          <p:cNvSpPr/>
          <p:nvPr/>
        </p:nvSpPr>
        <p:spPr>
          <a:xfrm>
            <a:off x="8412480" y="1554480"/>
            <a:ext cx="658368" cy="658368"/>
          </a:xfrm>
          <a:prstGeom prst="ellipse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3" name="Oval 9"/>
          <p:cNvSpPr/>
          <p:nvPr/>
        </p:nvSpPr>
        <p:spPr>
          <a:xfrm>
            <a:off x="8869680" y="1874519"/>
            <a:ext cx="566928" cy="566928"/>
          </a:xfrm>
          <a:prstGeom prst="ellipse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4" name="Oval 10"/>
          <p:cNvSpPr/>
          <p:nvPr/>
        </p:nvSpPr>
        <p:spPr>
          <a:xfrm>
            <a:off x="7909559" y="2331720"/>
            <a:ext cx="640080" cy="640080"/>
          </a:xfrm>
          <a:prstGeom prst="ellipse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5" name="Oval 11"/>
          <p:cNvSpPr/>
          <p:nvPr/>
        </p:nvSpPr>
        <p:spPr>
          <a:xfrm>
            <a:off x="8549640" y="2377439"/>
            <a:ext cx="685800" cy="685800"/>
          </a:xfrm>
          <a:prstGeom prst="ellipse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66" name="TextBox 12"/>
          <p:cNvSpPr txBox="1"/>
          <p:nvPr/>
        </p:nvSpPr>
        <p:spPr>
          <a:xfrm>
            <a:off x="7818120" y="4389120"/>
            <a:ext cx="2479731" cy="3495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400">
                <a:solidFill>
                  <a:srgbClr val="162B45"/>
                </a:solidFill>
                <a:latin typeface="Aptos"/>
              </a:defRPr>
            </a:pPr>
            <a:r>
              <a:t>MOOD • MEMORY • STRESS</a:t>
            </a:r>
          </a:p>
        </p:txBody>
      </p:sp>
      <p:sp>
        <p:nvSpPr>
          <p:cNvPr id="1048967" name="TextBox 13"/>
          <p:cNvSpPr txBox="1"/>
          <p:nvPr/>
        </p:nvSpPr>
        <p:spPr>
          <a:xfrm>
            <a:off x="7818120" y="4892040"/>
            <a:ext cx="2657630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Benefits can begin with small steps.</a:t>
            </a:r>
          </a:p>
        </p:txBody>
      </p:sp>
      <p:sp>
        <p:nvSpPr>
          <p:cNvPr id="1048968" name="TextBox 14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969" name="TextBox 15"/>
          <p:cNvSpPr txBox="1"/>
          <p:nvPr/>
        </p:nvSpPr>
        <p:spPr>
          <a:xfrm>
            <a:off x="11109960" y="6473952"/>
            <a:ext cx="42560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19/30</a:t>
            </a:r>
          </a:p>
        </p:txBody>
      </p:sp>
      <p:sp>
        <p:nvSpPr>
          <p:cNvPr id="1048970" name="Rectangle 16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71" name="Rounded Rectangle 17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06" name=""/>
        <p:cNvGrpSpPr/>
        <p:nvPr/>
      </p:nvGrpSpPr>
      <p:grpSpPr>
        <a:xfrm/>
      </p:grpSpPr>
      <p:sp>
        <p:nvSpPr>
          <p:cNvPr id="1048975" name="TextBox 1"/>
          <p:cNvSpPr txBox="1"/>
          <p:nvPr/>
        </p:nvSpPr>
        <p:spPr>
          <a:xfrm>
            <a:off x="502920" y="292608"/>
            <a:ext cx="4305455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Sleep Quality &amp; Recovery</a:t>
            </a:r>
          </a:p>
        </p:txBody>
      </p:sp>
      <p:sp>
        <p:nvSpPr>
          <p:cNvPr id="104897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77" name="TextBox 3"/>
          <p:cNvSpPr txBox="1"/>
          <p:nvPr/>
        </p:nvSpPr>
        <p:spPr>
          <a:xfrm>
            <a:off x="1325880" y="822960"/>
            <a:ext cx="72316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RECOVERY</a:t>
            </a:r>
          </a:p>
        </p:txBody>
      </p:sp>
      <p:sp>
        <p:nvSpPr>
          <p:cNvPr id="1048978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Regular activity is associated with improved sleep quality for many adults.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Daytime movement and a consistent routine can support circadian rhythms.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Allow recovery and adjust late-evening intensity if it disrupts your sleep.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Persistent sleep problems warrant appropriate clinical advice.</a:t>
            </a:r>
          </a:p>
        </p:txBody>
      </p:sp>
      <p:sp>
        <p:nvSpPr>
          <p:cNvPr id="1048979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0" name="Oval 6"/>
          <p:cNvSpPr/>
          <p:nvPr/>
        </p:nvSpPr>
        <p:spPr>
          <a:xfrm>
            <a:off x="8732520" y="1965960"/>
            <a:ext cx="1554480" cy="1554480"/>
          </a:xfrm>
          <a:prstGeom prst="ellipse"/>
          <a:solidFill>
            <a:srgbClr val="162B45"/>
          </a:solidFill>
          <a:ln>
            <a:solidFill>
              <a:srgbClr val="162B4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1" name="Oval 7"/>
          <p:cNvSpPr/>
          <p:nvPr/>
        </p:nvSpPr>
        <p:spPr>
          <a:xfrm>
            <a:off x="9326880" y="1737360"/>
            <a:ext cx="1234440" cy="1234440"/>
          </a:xfrm>
          <a:prstGeom prst="ellipse"/>
          <a:solidFill>
            <a:srgbClr val="F6F9FC"/>
          </a:solidFill>
          <a:ln>
            <a:solidFill>
              <a:srgbClr val="F6F9F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2" name="Oval 8"/>
          <p:cNvSpPr/>
          <p:nvPr/>
        </p:nvSpPr>
        <p:spPr>
          <a:xfrm>
            <a:off x="8138160" y="1965960"/>
            <a:ext cx="128016" cy="128016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3" name="Oval 9"/>
          <p:cNvSpPr/>
          <p:nvPr/>
        </p:nvSpPr>
        <p:spPr>
          <a:xfrm>
            <a:off x="10287000" y="2240280"/>
            <a:ext cx="128016" cy="128016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4" name="Oval 10"/>
          <p:cNvSpPr/>
          <p:nvPr/>
        </p:nvSpPr>
        <p:spPr>
          <a:xfrm>
            <a:off x="10195560" y="3337560"/>
            <a:ext cx="128016" cy="128016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5" name="Oval 11"/>
          <p:cNvSpPr/>
          <p:nvPr/>
        </p:nvSpPr>
        <p:spPr>
          <a:xfrm>
            <a:off x="8275320" y="3703320"/>
            <a:ext cx="128016" cy="128016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86" name="TextBox 12"/>
          <p:cNvSpPr txBox="1"/>
          <p:nvPr/>
        </p:nvSpPr>
        <p:spPr>
          <a:xfrm>
            <a:off x="7863840" y="4480560"/>
            <a:ext cx="2559404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300">
                <a:solidFill>
                  <a:srgbClr val="009691"/>
                </a:solidFill>
                <a:latin typeface="Aptos"/>
              </a:defRPr>
            </a:pPr>
            <a:r>
              <a:t>MOVE BY DAY • REST AT NIGHT</a:t>
            </a:r>
          </a:p>
        </p:txBody>
      </p:sp>
      <p:sp>
        <p:nvSpPr>
          <p:cNvPr id="1048987" name="TextBox 13"/>
          <p:cNvSpPr txBox="1"/>
          <p:nvPr/>
        </p:nvSpPr>
        <p:spPr>
          <a:xfrm>
            <a:off x="7863840" y="4983480"/>
            <a:ext cx="2371831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Choose timing that suits your sleep.</a:t>
            </a:r>
          </a:p>
        </p:txBody>
      </p:sp>
      <p:sp>
        <p:nvSpPr>
          <p:cNvPr id="1048988" name="TextBox 14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8989" name="TextBox 15"/>
          <p:cNvSpPr txBox="1"/>
          <p:nvPr/>
        </p:nvSpPr>
        <p:spPr>
          <a:xfrm>
            <a:off x="11109960" y="6473952"/>
            <a:ext cx="43612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20/30</a:t>
            </a:r>
          </a:p>
        </p:txBody>
      </p:sp>
      <p:sp>
        <p:nvSpPr>
          <p:cNvPr id="1048990" name="Rectangle 16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91" name="Rounded Rectangle 17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2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09" name=""/>
        <p:cNvGrpSpPr/>
        <p:nvPr/>
      </p:nvGrpSpPr>
      <p:grpSpPr>
        <a:xfrm/>
      </p:grpSpPr>
      <p:sp>
        <p:nvSpPr>
          <p:cNvPr id="1048995" name="TextBox 1"/>
          <p:cNvSpPr txBox="1"/>
          <p:nvPr/>
        </p:nvSpPr>
        <p:spPr>
          <a:xfrm>
            <a:off x="502920" y="292608"/>
            <a:ext cx="6040741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Exercise Prescription in Health Care</a:t>
            </a:r>
          </a:p>
        </p:txBody>
      </p:sp>
      <p:sp>
        <p:nvSpPr>
          <p:cNvPr id="1048996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97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 tailored activity plan can consider frequency, intensity, time, type, progression and individual goals.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Primary prevention aims to reduce future disease risk.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Secondary prevention and rehabilitation support recovery and management after illness or events.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Clinicians should account for symptoms, function, preferences and contraindications.</a:t>
            </a:r>
          </a:p>
        </p:txBody>
      </p:sp>
      <p:sp>
        <p:nvSpPr>
          <p:cNvPr id="1048998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8999" name="Rounded Rectangle 6"/>
          <p:cNvSpPr/>
          <p:nvPr/>
        </p:nvSpPr>
        <p:spPr>
          <a:xfrm>
            <a:off x="7955279" y="1828800"/>
            <a:ext cx="3200400" cy="3474720"/>
          </a:xfrm>
          <a:prstGeom prst="roundRect"/>
          <a:solidFill>
            <a:srgbClr val="FFFFFF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00" name="TextBox 7"/>
          <p:cNvSpPr txBox="1"/>
          <p:nvPr/>
        </p:nvSpPr>
        <p:spPr>
          <a:xfrm>
            <a:off x="8183879" y="2057400"/>
            <a:ext cx="2367862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009691"/>
                </a:solidFill>
                <a:latin typeface="Aptos"/>
              </a:defRPr>
            </a:pPr>
            <a:r>
              <a:t>PERSONALISED ACTIVITY PLAN</a:t>
            </a:r>
          </a:p>
        </p:txBody>
      </p:sp>
      <p:sp>
        <p:nvSpPr>
          <p:cNvPr id="1049001" name="TextBox 8"/>
          <p:cNvSpPr txBox="1"/>
          <p:nvPr/>
        </p:nvSpPr>
        <p:spPr>
          <a:xfrm>
            <a:off x="8183879" y="2651760"/>
            <a:ext cx="863060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Frequency</a:t>
            </a:r>
          </a:p>
        </p:txBody>
      </p:sp>
      <p:sp>
        <p:nvSpPr>
          <p:cNvPr id="1049002" name="TextBox 9"/>
          <p:cNvSpPr txBox="1"/>
          <p:nvPr/>
        </p:nvSpPr>
        <p:spPr>
          <a:xfrm>
            <a:off x="9372600" y="2651760"/>
            <a:ext cx="839794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How often?</a:t>
            </a:r>
          </a:p>
        </p:txBody>
      </p:sp>
      <p:cxnSp>
        <p:nvCxnSpPr>
          <p:cNvPr id="3145766" name="Connector 10"/>
          <p:cNvCxnSpPr>
            <a:cxnSpLocks/>
          </p:cNvCxnSpPr>
          <p:nvPr/>
        </p:nvCxnSpPr>
        <p:spPr>
          <a:xfrm>
            <a:off x="8183879" y="2971800"/>
            <a:ext cx="2240281" cy="0"/>
          </a:xfrm>
          <a:prstGeom prst="line"/>
          <a:ln w="12700">
            <a:solidFill>
              <a:srgbClr val="E1E8E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003" name="TextBox 11"/>
          <p:cNvSpPr txBox="1"/>
          <p:nvPr/>
        </p:nvSpPr>
        <p:spPr>
          <a:xfrm>
            <a:off x="8183879" y="3218688"/>
            <a:ext cx="764189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Intensity</a:t>
            </a:r>
          </a:p>
        </p:txBody>
      </p:sp>
      <p:sp>
        <p:nvSpPr>
          <p:cNvPr id="1049004" name="TextBox 12"/>
          <p:cNvSpPr txBox="1"/>
          <p:nvPr/>
        </p:nvSpPr>
        <p:spPr>
          <a:xfrm>
            <a:off x="9372600" y="3218688"/>
            <a:ext cx="789440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How hard?</a:t>
            </a:r>
          </a:p>
        </p:txBody>
      </p:sp>
      <p:cxnSp>
        <p:nvCxnSpPr>
          <p:cNvPr id="3145767" name="Connector 13"/>
          <p:cNvCxnSpPr>
            <a:cxnSpLocks/>
          </p:cNvCxnSpPr>
          <p:nvPr/>
        </p:nvCxnSpPr>
        <p:spPr>
          <a:xfrm>
            <a:off x="8183879" y="3538728"/>
            <a:ext cx="2240281" cy="0"/>
          </a:xfrm>
          <a:prstGeom prst="line"/>
          <a:ln w="12700">
            <a:solidFill>
              <a:srgbClr val="E1E8E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005" name="TextBox 14"/>
          <p:cNvSpPr txBox="1"/>
          <p:nvPr/>
        </p:nvSpPr>
        <p:spPr>
          <a:xfrm>
            <a:off x="8183879" y="3785615"/>
            <a:ext cx="482160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Time</a:t>
            </a:r>
          </a:p>
        </p:txBody>
      </p:sp>
      <p:sp>
        <p:nvSpPr>
          <p:cNvPr id="1049006" name="TextBox 15"/>
          <p:cNvSpPr txBox="1"/>
          <p:nvPr/>
        </p:nvSpPr>
        <p:spPr>
          <a:xfrm>
            <a:off x="9372600" y="3785615"/>
            <a:ext cx="777534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How long?</a:t>
            </a:r>
          </a:p>
        </p:txBody>
      </p:sp>
      <p:cxnSp>
        <p:nvCxnSpPr>
          <p:cNvPr id="3145768" name="Connector 16"/>
          <p:cNvCxnSpPr>
            <a:cxnSpLocks/>
          </p:cNvCxnSpPr>
          <p:nvPr/>
        </p:nvCxnSpPr>
        <p:spPr>
          <a:xfrm>
            <a:off x="8183879" y="4105655"/>
            <a:ext cx="2240281" cy="0"/>
          </a:xfrm>
          <a:prstGeom prst="line"/>
          <a:ln w="12700">
            <a:solidFill>
              <a:srgbClr val="E1E8E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007" name="TextBox 17"/>
          <p:cNvSpPr txBox="1"/>
          <p:nvPr/>
        </p:nvSpPr>
        <p:spPr>
          <a:xfrm>
            <a:off x="8183879" y="4352544"/>
            <a:ext cx="466334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Type</a:t>
            </a:r>
          </a:p>
        </p:txBody>
      </p:sp>
      <p:sp>
        <p:nvSpPr>
          <p:cNvPr id="1049008" name="TextBox 18"/>
          <p:cNvSpPr txBox="1"/>
          <p:nvPr/>
        </p:nvSpPr>
        <p:spPr>
          <a:xfrm>
            <a:off x="9372600" y="4352544"/>
            <a:ext cx="1086402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Which activity?</a:t>
            </a:r>
          </a:p>
        </p:txBody>
      </p:sp>
      <p:cxnSp>
        <p:nvCxnSpPr>
          <p:cNvPr id="3145769" name="Connector 19"/>
          <p:cNvCxnSpPr>
            <a:cxnSpLocks/>
          </p:cNvCxnSpPr>
          <p:nvPr/>
        </p:nvCxnSpPr>
        <p:spPr>
          <a:xfrm>
            <a:off x="8183879" y="4672583"/>
            <a:ext cx="2240281" cy="0"/>
          </a:xfrm>
          <a:prstGeom prst="line"/>
          <a:ln w="12700">
            <a:solidFill>
              <a:srgbClr val="E1E8E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009" name="TextBox 20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010" name="TextBox 21"/>
          <p:cNvSpPr txBox="1"/>
          <p:nvPr/>
        </p:nvSpPr>
        <p:spPr>
          <a:xfrm>
            <a:off x="11109960" y="6473952"/>
            <a:ext cx="425407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21/30</a:t>
            </a:r>
          </a:p>
        </p:txBody>
      </p:sp>
      <p:sp>
        <p:nvSpPr>
          <p:cNvPr id="1049011" name="Rectangle 22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12" name="Rounded Rectangle 23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12" name=""/>
        <p:cNvGrpSpPr/>
        <p:nvPr/>
      </p:nvGrpSpPr>
      <p:grpSpPr>
        <a:xfrm/>
      </p:grpSpPr>
      <p:sp>
        <p:nvSpPr>
          <p:cNvPr id="1049016" name="TextBox 1"/>
          <p:cNvSpPr txBox="1"/>
          <p:nvPr/>
        </p:nvSpPr>
        <p:spPr>
          <a:xfrm>
            <a:off x="502920" y="292608"/>
            <a:ext cx="5207850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Physical Activity &amp; Cancer Risk</a:t>
            </a:r>
          </a:p>
        </p:txBody>
      </p:sp>
      <p:sp>
        <p:nvSpPr>
          <p:cNvPr id="1049017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18" name="TextBox 3"/>
          <p:cNvSpPr txBox="1"/>
          <p:nvPr/>
        </p:nvSpPr>
        <p:spPr>
          <a:xfrm>
            <a:off x="1325880" y="822960"/>
            <a:ext cx="1353797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CANCER PREVENTION</a:t>
            </a:r>
          </a:p>
        </p:txBody>
      </p:sp>
      <p:sp>
        <p:nvSpPr>
          <p:cNvPr id="1049019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Higher physical activity is associated with lower risk of several cancers, including colon and breast cancer.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Possible mechanisms include effects on hormones, inflammation, immune function and metabolic health.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Risk reductions differ by cancer type and evidence base; avoid one universal percentage.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Activity does not eliminate cancer risk and does not replace screening.</a:t>
            </a:r>
          </a:p>
        </p:txBody>
      </p:sp>
      <p:sp>
        <p:nvSpPr>
          <p:cNvPr id="1049020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21" name="Oval 6"/>
          <p:cNvSpPr/>
          <p:nvPr/>
        </p:nvSpPr>
        <p:spPr>
          <a:xfrm>
            <a:off x="8686800" y="1920240"/>
            <a:ext cx="1691640" cy="1691640"/>
          </a:xfrm>
          <a:prstGeom prst="ellipse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22" name="Pentagon 7"/>
          <p:cNvSpPr/>
          <p:nvPr/>
        </p:nvSpPr>
        <p:spPr>
          <a:xfrm>
            <a:off x="9144000" y="2286000"/>
            <a:ext cx="822960" cy="960120"/>
          </a:xfrm>
          <a:prstGeom prst="homePlat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23" name="TextBox 8"/>
          <p:cNvSpPr txBox="1"/>
          <p:nvPr/>
        </p:nvSpPr>
        <p:spPr>
          <a:xfrm>
            <a:off x="7863840" y="3977639"/>
            <a:ext cx="2671174" cy="3495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400">
                <a:solidFill>
                  <a:srgbClr val="F4705D"/>
                </a:solidFill>
                <a:latin typeface="Aptos"/>
              </a:defRPr>
            </a:pPr>
            <a:r>
              <a:t>RISK REDUCTION ≠ ZERO RISK</a:t>
            </a:r>
          </a:p>
        </p:txBody>
      </p:sp>
      <p:sp>
        <p:nvSpPr>
          <p:cNvPr id="1049024" name="TextBox 9"/>
          <p:cNvSpPr txBox="1"/>
          <p:nvPr/>
        </p:nvSpPr>
        <p:spPr>
          <a:xfrm>
            <a:off x="7863840" y="4617720"/>
            <a:ext cx="3041111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Keep screening and clinical advice in view.</a:t>
            </a:r>
          </a:p>
        </p:txBody>
      </p:sp>
      <p:sp>
        <p:nvSpPr>
          <p:cNvPr id="1049025" name="TextBox 10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026" name="TextBox 11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22/30</a:t>
            </a:r>
          </a:p>
        </p:txBody>
      </p:sp>
      <p:sp>
        <p:nvSpPr>
          <p:cNvPr id="1049027" name="Rectangle 12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28" name="Rounded Rectangle 13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15" name=""/>
        <p:cNvGrpSpPr/>
        <p:nvPr/>
      </p:nvGrpSpPr>
      <p:grpSpPr>
        <a:xfrm/>
      </p:grpSpPr>
      <p:sp>
        <p:nvSpPr>
          <p:cNvPr id="1049032" name="TextBox 1"/>
          <p:cNvSpPr txBox="1"/>
          <p:nvPr/>
        </p:nvSpPr>
        <p:spPr>
          <a:xfrm>
            <a:off x="502920" y="292608"/>
            <a:ext cx="6948990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Workplace Ergonomics &amp; Sedentary Time</a:t>
            </a:r>
          </a:p>
        </p:txBody>
      </p:sp>
      <p:sp>
        <p:nvSpPr>
          <p:cNvPr id="1049033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34" name="TextBox 3"/>
          <p:cNvSpPr txBox="1"/>
          <p:nvPr/>
        </p:nvSpPr>
        <p:spPr>
          <a:xfrm>
            <a:off x="1325880" y="822960"/>
            <a:ext cx="1894391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EVERYDAY HEALTH PROMOTION</a:t>
            </a:r>
          </a:p>
        </p:txBody>
      </p:sp>
      <p:sp>
        <p:nvSpPr>
          <p:cNvPr id="1049035" name="TextBox 4"/>
          <p:cNvSpPr txBox="1"/>
          <p:nvPr/>
        </p:nvSpPr>
        <p:spPr>
          <a:xfrm>
            <a:off x="685800" y="1325880"/>
            <a:ext cx="6492240" cy="2377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Long uninterrupted periods of sitting are associated with poorer health outcomes.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Break up sitting with standing, walking or light movement when practical.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Try brief movement breaks, shoulder rolls, gentle mobility and walking meetings.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No single break interval is a universal rule; build movement into the workday.</a:t>
            </a:r>
          </a:p>
        </p:txBody>
      </p:sp>
      <p:sp>
        <p:nvSpPr>
          <p:cNvPr id="1049036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37" name="Rounded Rectangle 6"/>
          <p:cNvSpPr/>
          <p:nvPr/>
        </p:nvSpPr>
        <p:spPr>
          <a:xfrm>
            <a:off x="7863840" y="2331720"/>
            <a:ext cx="1920240" cy="1371600"/>
          </a:xfrm>
          <a:prstGeom prst="roundRect"/>
          <a:solidFill>
            <a:srgbClr val="E5E1FA"/>
          </a:solidFill>
          <a:ln>
            <a:solidFill>
              <a:srgbClr val="E5E1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38" name="Rounded Rectangle 7"/>
          <p:cNvSpPr/>
          <p:nvPr/>
        </p:nvSpPr>
        <p:spPr>
          <a:xfrm>
            <a:off x="8092440" y="2560320"/>
            <a:ext cx="1463040" cy="822960"/>
          </a:xfrm>
          <a:prstGeom prst="roundRect"/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70" name="Connector 8"/>
          <p:cNvCxnSpPr>
            <a:cxnSpLocks/>
          </p:cNvCxnSpPr>
          <p:nvPr/>
        </p:nvCxnSpPr>
        <p:spPr>
          <a:xfrm>
            <a:off x="8823960" y="3703320"/>
            <a:ext cx="0" cy="548640"/>
          </a:xfrm>
          <a:prstGeom prst="line"/>
          <a:ln w="38100">
            <a:solidFill>
              <a:srgbClr val="162B4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71" name="Connector 9"/>
          <p:cNvCxnSpPr>
            <a:cxnSpLocks/>
          </p:cNvCxnSpPr>
          <p:nvPr/>
        </p:nvCxnSpPr>
        <p:spPr>
          <a:xfrm>
            <a:off x="8275320" y="4251960"/>
            <a:ext cx="1097280" cy="0"/>
          </a:xfrm>
          <a:prstGeom prst="line"/>
          <a:ln w="38100">
            <a:solidFill>
              <a:srgbClr val="162B4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039" name="Oval 10"/>
          <p:cNvSpPr/>
          <p:nvPr/>
        </p:nvSpPr>
        <p:spPr>
          <a:xfrm>
            <a:off x="10104120" y="2560320"/>
            <a:ext cx="731520" cy="731520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72" name="Connector 11"/>
          <p:cNvCxnSpPr>
            <a:cxnSpLocks/>
          </p:cNvCxnSpPr>
          <p:nvPr/>
        </p:nvCxnSpPr>
        <p:spPr>
          <a:xfrm>
            <a:off x="10469880" y="3291839"/>
            <a:ext cx="0" cy="777241"/>
          </a:xfrm>
          <a:prstGeom prst="line"/>
          <a:ln w="508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73" name="Connector 12"/>
          <p:cNvCxnSpPr>
            <a:cxnSpLocks/>
          </p:cNvCxnSpPr>
          <p:nvPr/>
        </p:nvCxnSpPr>
        <p:spPr>
          <a:xfrm flipH="1">
            <a:off x="10012680" y="3566160"/>
            <a:ext cx="457200" cy="274320"/>
          </a:xfrm>
          <a:prstGeom prst="line"/>
          <a:ln w="381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74" name="Connector 13"/>
          <p:cNvCxnSpPr>
            <a:cxnSpLocks/>
          </p:cNvCxnSpPr>
          <p:nvPr/>
        </p:nvCxnSpPr>
        <p:spPr>
          <a:xfrm>
            <a:off x="10469880" y="3566160"/>
            <a:ext cx="457200" cy="274320"/>
          </a:xfrm>
          <a:prstGeom prst="line"/>
          <a:ln w="381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040" name="TextBox 14"/>
          <p:cNvSpPr txBox="1"/>
          <p:nvPr/>
        </p:nvSpPr>
        <p:spPr>
          <a:xfrm>
            <a:off x="7818120" y="4800600"/>
            <a:ext cx="2145810" cy="3368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300">
                <a:solidFill>
                  <a:srgbClr val="162B45"/>
                </a:solidFill>
                <a:latin typeface="Aptos"/>
              </a:defRPr>
            </a:pPr>
            <a:r>
              <a:t>STAND • STRETCH • WALK</a:t>
            </a:r>
          </a:p>
        </p:txBody>
      </p:sp>
      <p:sp>
        <p:nvSpPr>
          <p:cNvPr id="1049041" name="TextBox 15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042" name="TextBox 16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23/30</a:t>
            </a:r>
          </a:p>
        </p:txBody>
      </p:sp>
      <p:sp>
        <p:nvSpPr>
          <p:cNvPr id="1049043" name="Rectangle 17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44" name="Rounded Rectangle 18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18" name=""/>
        <p:cNvGrpSpPr/>
        <p:nvPr/>
      </p:nvGrpSpPr>
      <p:grpSpPr>
        <a:xfrm/>
      </p:grpSpPr>
      <p:sp>
        <p:nvSpPr>
          <p:cNvPr id="1049048" name="TextBox 1"/>
          <p:cNvSpPr txBox="1"/>
          <p:nvPr/>
        </p:nvSpPr>
        <p:spPr>
          <a:xfrm>
            <a:off x="502920" y="292608"/>
            <a:ext cx="5459567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UK NHS Campaigns &amp; Free Tools</a:t>
            </a:r>
          </a:p>
        </p:txBody>
      </p:sp>
      <p:sp>
        <p:nvSpPr>
          <p:cNvPr id="1049049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50" name="TextBox 3"/>
          <p:cNvSpPr txBox="1"/>
          <p:nvPr/>
        </p:nvSpPr>
        <p:spPr>
          <a:xfrm>
            <a:off x="1325880" y="822960"/>
            <a:ext cx="143272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PRACTICAL RESOURCES</a:t>
            </a:r>
          </a:p>
        </p:txBody>
      </p:sp>
      <p:sp>
        <p:nvSpPr>
          <p:cNvPr id="1049051" name="TextBox 4"/>
          <p:cNvSpPr txBox="1"/>
          <p:nvPr/>
        </p:nvSpPr>
        <p:spPr>
          <a:xfrm>
            <a:off x="685800" y="1325880"/>
            <a:ext cx="6492240" cy="21488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Active 10 encourages people to build brisk 10-minute walks into the day.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Couch to 5K offers a gradual beginner running plan.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NHS fitness resources include videos and advice for different abilities.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Check current official NHS pages for the latest app availability and programme details.</a:t>
            </a:r>
          </a:p>
        </p:txBody>
      </p:sp>
      <p:sp>
        <p:nvSpPr>
          <p:cNvPr id="1049052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53" name="Oval 6"/>
          <p:cNvSpPr/>
          <p:nvPr/>
        </p:nvSpPr>
        <p:spPr>
          <a:xfrm>
            <a:off x="7772400" y="1737360"/>
            <a:ext cx="685800" cy="68580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54" name="TextBox 7"/>
          <p:cNvSpPr txBox="1"/>
          <p:nvPr/>
        </p:nvSpPr>
        <p:spPr>
          <a:xfrm>
            <a:off x="7772400" y="1920240"/>
            <a:ext cx="336805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FFFFFF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1049055" name="TextBox 8"/>
          <p:cNvSpPr txBox="1"/>
          <p:nvPr/>
        </p:nvSpPr>
        <p:spPr>
          <a:xfrm>
            <a:off x="8641080" y="1764792"/>
            <a:ext cx="841779" cy="3241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ACTIVE 10</a:t>
            </a:r>
          </a:p>
        </p:txBody>
      </p:sp>
      <p:sp>
        <p:nvSpPr>
          <p:cNvPr id="1049056" name="TextBox 9"/>
          <p:cNvSpPr txBox="1"/>
          <p:nvPr/>
        </p:nvSpPr>
        <p:spPr>
          <a:xfrm>
            <a:off x="8641080" y="2148840"/>
            <a:ext cx="829575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Brisk walks</a:t>
            </a:r>
          </a:p>
        </p:txBody>
      </p:sp>
      <p:sp>
        <p:nvSpPr>
          <p:cNvPr id="1049057" name="Oval 10"/>
          <p:cNvSpPr/>
          <p:nvPr/>
        </p:nvSpPr>
        <p:spPr>
          <a:xfrm>
            <a:off x="7772400" y="3017520"/>
            <a:ext cx="685800" cy="68580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58" name="TextBox 11"/>
          <p:cNvSpPr txBox="1"/>
          <p:nvPr/>
        </p:nvSpPr>
        <p:spPr>
          <a:xfrm>
            <a:off x="7772400" y="3200400"/>
            <a:ext cx="247905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FFFFFF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1049059" name="TextBox 12"/>
          <p:cNvSpPr txBox="1"/>
          <p:nvPr/>
        </p:nvSpPr>
        <p:spPr>
          <a:xfrm>
            <a:off x="8641080" y="3044951"/>
            <a:ext cx="1110562" cy="3241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COUCH TO 5K</a:t>
            </a:r>
          </a:p>
        </p:txBody>
      </p:sp>
      <p:sp>
        <p:nvSpPr>
          <p:cNvPr id="1049060" name="TextBox 13"/>
          <p:cNvSpPr txBox="1"/>
          <p:nvPr/>
        </p:nvSpPr>
        <p:spPr>
          <a:xfrm>
            <a:off x="8641080" y="3429000"/>
            <a:ext cx="1200256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Beginner running</a:t>
            </a:r>
          </a:p>
        </p:txBody>
      </p:sp>
      <p:sp>
        <p:nvSpPr>
          <p:cNvPr id="1049061" name="Oval 14"/>
          <p:cNvSpPr/>
          <p:nvPr/>
        </p:nvSpPr>
        <p:spPr>
          <a:xfrm>
            <a:off x="7772400" y="4297679"/>
            <a:ext cx="685800" cy="685800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62" name="TextBox 15"/>
          <p:cNvSpPr txBox="1"/>
          <p:nvPr/>
        </p:nvSpPr>
        <p:spPr>
          <a:xfrm>
            <a:off x="7772400" y="4480559"/>
            <a:ext cx="336805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FFFFFF"/>
                </a:solidFill>
                <a:latin typeface="Aptos"/>
              </a:defRPr>
            </a:pPr>
            <a:r>
              <a:t>▶</a:t>
            </a:r>
          </a:p>
        </p:txBody>
      </p:sp>
      <p:sp>
        <p:nvSpPr>
          <p:cNvPr id="1049063" name="TextBox 16"/>
          <p:cNvSpPr txBox="1"/>
          <p:nvPr/>
        </p:nvSpPr>
        <p:spPr>
          <a:xfrm>
            <a:off x="8641080" y="4325112"/>
            <a:ext cx="743205" cy="3241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200">
                <a:solidFill>
                  <a:srgbClr val="162B45"/>
                </a:solidFill>
                <a:latin typeface="Aptos"/>
              </a:defRPr>
            </a:pPr>
            <a:r>
              <a:t>FITNESS</a:t>
            </a:r>
          </a:p>
        </p:txBody>
      </p:sp>
      <p:sp>
        <p:nvSpPr>
          <p:cNvPr id="1049064" name="TextBox 17"/>
          <p:cNvSpPr txBox="1"/>
          <p:nvPr/>
        </p:nvSpPr>
        <p:spPr>
          <a:xfrm>
            <a:off x="8641080" y="4709159"/>
            <a:ext cx="1159725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Online workouts</a:t>
            </a:r>
          </a:p>
        </p:txBody>
      </p:sp>
      <p:sp>
        <p:nvSpPr>
          <p:cNvPr id="1049065" name="TextBox 18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066" name="TextBox 19"/>
          <p:cNvSpPr txBox="1"/>
          <p:nvPr/>
        </p:nvSpPr>
        <p:spPr>
          <a:xfrm>
            <a:off x="11109960" y="6473952"/>
            <a:ext cx="434486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24/30</a:t>
            </a:r>
          </a:p>
        </p:txBody>
      </p:sp>
      <p:sp>
        <p:nvSpPr>
          <p:cNvPr id="1049067" name="Rectangle 20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68" name="Rounded Rectangle 21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21" name=""/>
        <p:cNvGrpSpPr/>
        <p:nvPr/>
      </p:nvGrpSpPr>
      <p:grpSpPr>
        <a:xfrm/>
      </p:grpSpPr>
      <p:sp>
        <p:nvSpPr>
          <p:cNvPr id="1049072" name="TextBox 1"/>
          <p:cNvSpPr txBox="1"/>
          <p:nvPr/>
        </p:nvSpPr>
        <p:spPr>
          <a:xfrm>
            <a:off x="502920" y="292608"/>
            <a:ext cx="6510790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Common Barriers &amp; Practical Solutions</a:t>
            </a:r>
          </a:p>
        </p:txBody>
      </p:sp>
      <p:sp>
        <p:nvSpPr>
          <p:cNvPr id="1049073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74" name="TextBox 3"/>
          <p:cNvSpPr txBox="1"/>
          <p:nvPr/>
        </p:nvSpPr>
        <p:spPr>
          <a:xfrm>
            <a:off x="1325880" y="822960"/>
            <a:ext cx="99229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HEALTH EQUITY</a:t>
            </a:r>
          </a:p>
        </p:txBody>
      </p:sp>
      <p:sp>
        <p:nvSpPr>
          <p:cNvPr id="1049075" name="TextBox 4"/>
          <p:cNvSpPr txBox="1"/>
          <p:nvPr/>
        </p:nvSpPr>
        <p:spPr>
          <a:xfrm>
            <a:off x="685800" y="1325880"/>
            <a:ext cx="6492240" cy="2758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Time: break activity into short sessions and use active travel where possible.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Motivation: set small goals, choose enjoyable activities and involve a friend.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Pain or disability: adapt movement and consider professional advice or low-impact options.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Cost or access: try walking, home routines, community groups or free resources.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Focus on consistency, not perfection.</a:t>
            </a:r>
          </a:p>
        </p:txBody>
      </p:sp>
      <p:sp>
        <p:nvSpPr>
          <p:cNvPr id="1049076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77" name="Oval 6"/>
          <p:cNvSpPr/>
          <p:nvPr/>
        </p:nvSpPr>
        <p:spPr>
          <a:xfrm>
            <a:off x="7818120" y="1737360"/>
            <a:ext cx="475488" cy="475488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78" name="TextBox 7"/>
          <p:cNvSpPr txBox="1"/>
          <p:nvPr/>
        </p:nvSpPr>
        <p:spPr>
          <a:xfrm>
            <a:off x="8458200" y="1755648"/>
            <a:ext cx="451104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TIME</a:t>
            </a:r>
          </a:p>
        </p:txBody>
      </p:sp>
      <p:sp>
        <p:nvSpPr>
          <p:cNvPr id="1049079" name="TextBox 8"/>
          <p:cNvSpPr txBox="1"/>
          <p:nvPr/>
        </p:nvSpPr>
        <p:spPr>
          <a:xfrm>
            <a:off x="9555480" y="1755648"/>
            <a:ext cx="1196188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10-minute blocks</a:t>
            </a:r>
          </a:p>
        </p:txBody>
      </p:sp>
      <p:sp>
        <p:nvSpPr>
          <p:cNvPr id="1049080" name="Oval 9"/>
          <p:cNvSpPr/>
          <p:nvPr/>
        </p:nvSpPr>
        <p:spPr>
          <a:xfrm>
            <a:off x="7818120" y="2606039"/>
            <a:ext cx="475488" cy="475488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81" name="TextBox 10"/>
          <p:cNvSpPr txBox="1"/>
          <p:nvPr/>
        </p:nvSpPr>
        <p:spPr>
          <a:xfrm>
            <a:off x="8458200" y="2624327"/>
            <a:ext cx="913067" cy="286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MOTIVATION</a:t>
            </a:r>
          </a:p>
        </p:txBody>
      </p:sp>
      <p:sp>
        <p:nvSpPr>
          <p:cNvPr id="1049082" name="TextBox 11"/>
          <p:cNvSpPr txBox="1"/>
          <p:nvPr/>
        </p:nvSpPr>
        <p:spPr>
          <a:xfrm>
            <a:off x="9555480" y="2624327"/>
            <a:ext cx="993732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Buddy / group</a:t>
            </a:r>
          </a:p>
        </p:txBody>
      </p:sp>
      <p:sp>
        <p:nvSpPr>
          <p:cNvPr id="1049083" name="Oval 12"/>
          <p:cNvSpPr/>
          <p:nvPr/>
        </p:nvSpPr>
        <p:spPr>
          <a:xfrm>
            <a:off x="7818120" y="3474720"/>
            <a:ext cx="475488" cy="475488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84" name="TextBox 13"/>
          <p:cNvSpPr txBox="1"/>
          <p:nvPr/>
        </p:nvSpPr>
        <p:spPr>
          <a:xfrm>
            <a:off x="8458200" y="3493008"/>
            <a:ext cx="811764" cy="286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JOINT PAIN</a:t>
            </a:r>
          </a:p>
        </p:txBody>
      </p:sp>
      <p:sp>
        <p:nvSpPr>
          <p:cNvPr id="1049085" name="TextBox 14"/>
          <p:cNvSpPr txBox="1"/>
          <p:nvPr/>
        </p:nvSpPr>
        <p:spPr>
          <a:xfrm>
            <a:off x="9555480" y="3493008"/>
            <a:ext cx="877745" cy="286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Low impact</a:t>
            </a:r>
          </a:p>
        </p:txBody>
      </p:sp>
      <p:sp>
        <p:nvSpPr>
          <p:cNvPr id="1049086" name="Oval 15"/>
          <p:cNvSpPr/>
          <p:nvPr/>
        </p:nvSpPr>
        <p:spPr>
          <a:xfrm>
            <a:off x="7818120" y="4343400"/>
            <a:ext cx="475488" cy="475488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87" name="TextBox 16"/>
          <p:cNvSpPr txBox="1"/>
          <p:nvPr/>
        </p:nvSpPr>
        <p:spPr>
          <a:xfrm>
            <a:off x="8458200" y="4361688"/>
            <a:ext cx="484640" cy="286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COST</a:t>
            </a:r>
          </a:p>
        </p:txBody>
      </p:sp>
      <p:sp>
        <p:nvSpPr>
          <p:cNvPr id="1049088" name="TextBox 17"/>
          <p:cNvSpPr txBox="1"/>
          <p:nvPr/>
        </p:nvSpPr>
        <p:spPr>
          <a:xfrm>
            <a:off x="9555480" y="4361688"/>
            <a:ext cx="1235032" cy="2860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Walk / home plan</a:t>
            </a:r>
          </a:p>
        </p:txBody>
      </p:sp>
      <p:sp>
        <p:nvSpPr>
          <p:cNvPr id="1049089" name="TextBox 18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090" name="TextBox 19"/>
          <p:cNvSpPr txBox="1"/>
          <p:nvPr/>
        </p:nvSpPr>
        <p:spPr>
          <a:xfrm>
            <a:off x="11109960" y="6473952"/>
            <a:ext cx="438355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25/30</a:t>
            </a:r>
          </a:p>
        </p:txBody>
      </p:sp>
      <p:sp>
        <p:nvSpPr>
          <p:cNvPr id="1049091" name="Rectangle 20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92" name="Rounded Rectangle 21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24" name=""/>
        <p:cNvGrpSpPr/>
        <p:nvPr/>
      </p:nvGrpSpPr>
      <p:grpSpPr>
        <a:xfrm/>
      </p:grpSpPr>
      <p:sp>
        <p:nvSpPr>
          <p:cNvPr id="1049096" name="TextBox 1"/>
          <p:cNvSpPr txBox="1"/>
          <p:nvPr/>
        </p:nvSpPr>
        <p:spPr>
          <a:xfrm>
            <a:off x="502920" y="292608"/>
            <a:ext cx="3984631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Warm-Up &amp; Cool-Down</a:t>
            </a:r>
          </a:p>
        </p:txBody>
      </p:sp>
      <p:sp>
        <p:nvSpPr>
          <p:cNvPr id="1049097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098" name="TextBox 3"/>
          <p:cNvSpPr txBox="1"/>
          <p:nvPr/>
        </p:nvSpPr>
        <p:spPr>
          <a:xfrm>
            <a:off x="1325880" y="822960"/>
            <a:ext cx="1342337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SAFER PARTICIPATION</a:t>
            </a:r>
          </a:p>
        </p:txBody>
      </p:sp>
      <p:sp>
        <p:nvSpPr>
          <p:cNvPr id="1049099" name="TextBox 4"/>
          <p:cNvSpPr txBox="1"/>
          <p:nvPr/>
        </p:nvSpPr>
        <p:spPr>
          <a:xfrm>
            <a:off x="685800" y="1325880"/>
            <a:ext cx="6492240" cy="29870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Warm up with several minutes of easy movement, progressing towards the activity.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Use dynamic movements that match the session, such as marching or arm circles.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Cool down by reducing intensity gradually; gentle stretching may help flexibility.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Warm-ups help prepare for activity but cannot eliminate all injury risk.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Stretching does not reliably prevent delayed-onset muscle soreness.</a:t>
            </a:r>
          </a:p>
        </p:txBody>
      </p:sp>
      <p:sp>
        <p:nvSpPr>
          <p:cNvPr id="1049100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01" name="Oval 6"/>
          <p:cNvSpPr/>
          <p:nvPr/>
        </p:nvSpPr>
        <p:spPr>
          <a:xfrm>
            <a:off x="8046720" y="2011680"/>
            <a:ext cx="1051560" cy="1051560"/>
          </a:xfrm>
          <a:prstGeom prst="ellipse"/>
          <a:solidFill>
            <a:srgbClr val="F6BE4D"/>
          </a:solidFill>
          <a:ln>
            <a:solidFill>
              <a:srgbClr val="F6BE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02" name="Oval 7"/>
          <p:cNvSpPr/>
          <p:nvPr/>
        </p:nvSpPr>
        <p:spPr>
          <a:xfrm>
            <a:off x="9875520" y="2011680"/>
            <a:ext cx="1051560" cy="105156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03" name="TextBox 8"/>
          <p:cNvSpPr txBox="1"/>
          <p:nvPr/>
        </p:nvSpPr>
        <p:spPr>
          <a:xfrm>
            <a:off x="8046720" y="3200400"/>
            <a:ext cx="838900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WARM-UP</a:t>
            </a:r>
          </a:p>
        </p:txBody>
      </p:sp>
      <p:sp>
        <p:nvSpPr>
          <p:cNvPr id="1049104" name="TextBox 9"/>
          <p:cNvSpPr txBox="1"/>
          <p:nvPr/>
        </p:nvSpPr>
        <p:spPr>
          <a:xfrm>
            <a:off x="9875520" y="3200400"/>
            <a:ext cx="1051560" cy="320040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COOL-DOWN</a:t>
            </a:r>
          </a:p>
        </p:txBody>
      </p:sp>
      <p:sp>
        <p:nvSpPr>
          <p:cNvPr id="1049105" name="TextBox 10"/>
          <p:cNvSpPr txBox="1"/>
          <p:nvPr/>
        </p:nvSpPr>
        <p:spPr>
          <a:xfrm>
            <a:off x="7818120" y="3840480"/>
            <a:ext cx="1065814" cy="4892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Gradually raise</a:t>
            </a:r>
          </a:p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heart rate</a:t>
            </a:r>
          </a:p>
        </p:txBody>
      </p:sp>
      <p:sp>
        <p:nvSpPr>
          <p:cNvPr id="1049106" name="TextBox 11"/>
          <p:cNvSpPr txBox="1"/>
          <p:nvPr/>
        </p:nvSpPr>
        <p:spPr>
          <a:xfrm>
            <a:off x="9601200" y="3840480"/>
            <a:ext cx="1180958" cy="4892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Ease down and</a:t>
            </a:r>
          </a:p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stretch if helpful</a:t>
            </a:r>
          </a:p>
        </p:txBody>
      </p:sp>
      <p:cxnSp>
        <p:nvCxnSpPr>
          <p:cNvPr id="3145775" name="Connector 12"/>
          <p:cNvCxnSpPr>
            <a:cxnSpLocks/>
          </p:cNvCxnSpPr>
          <p:nvPr/>
        </p:nvCxnSpPr>
        <p:spPr>
          <a:xfrm>
            <a:off x="9189720" y="2514600"/>
            <a:ext cx="594360" cy="0"/>
          </a:xfrm>
          <a:prstGeom prst="line"/>
          <a:ln w="25400">
            <a:solidFill>
              <a:srgbClr val="F470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107" name="TextBox 13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108" name="TextBox 14"/>
          <p:cNvSpPr txBox="1"/>
          <p:nvPr/>
        </p:nvSpPr>
        <p:spPr>
          <a:xfrm>
            <a:off x="11109960" y="6473952"/>
            <a:ext cx="433791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26/30</a:t>
            </a:r>
          </a:p>
        </p:txBody>
      </p:sp>
      <p:sp>
        <p:nvSpPr>
          <p:cNvPr id="1049109" name="Rectangle 15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10" name="Rounded Rectangle 16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27" name=""/>
        <p:cNvGrpSpPr/>
        <p:nvPr/>
      </p:nvGrpSpPr>
      <p:grpSpPr>
        <a:xfrm/>
      </p:grpSpPr>
      <p:sp>
        <p:nvSpPr>
          <p:cNvPr id="1049114" name="TextBox 1"/>
          <p:cNvSpPr txBox="1"/>
          <p:nvPr/>
        </p:nvSpPr>
        <p:spPr>
          <a:xfrm>
            <a:off x="502920" y="292608"/>
            <a:ext cx="6541846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Nutrition &amp; Hydration Support Exercise</a:t>
            </a:r>
          </a:p>
        </p:txBody>
      </p:sp>
      <p:sp>
        <p:nvSpPr>
          <p:cNvPr id="1049115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16" name="TextBox 3"/>
          <p:cNvSpPr txBox="1"/>
          <p:nvPr/>
        </p:nvSpPr>
        <p:spPr>
          <a:xfrm>
            <a:off x="1325880" y="822960"/>
            <a:ext cx="1081739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FUEL &amp; RECOVER</a:t>
            </a:r>
          </a:p>
        </p:txBody>
      </p:sp>
      <p:sp>
        <p:nvSpPr>
          <p:cNvPr id="1049117" name="TextBox 4"/>
          <p:cNvSpPr txBox="1"/>
          <p:nvPr/>
        </p:nvSpPr>
        <p:spPr>
          <a:xfrm>
            <a:off x="685800" y="1325880"/>
            <a:ext cx="6492240" cy="2758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 balanced diet with carbohydrate sources can support energy for longer or harder sessions.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Protein across the day supports muscle repair and adaptation; needs vary by body size and training.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Drink regularly and adjust fluids to heat, sweat loss, duration and individual needs.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Avoid rigid hydration rules; excessive fluid intake can also be harmful.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For medical conditions, follow personalised dietary or fluid advice.</a:t>
            </a:r>
          </a:p>
        </p:txBody>
      </p:sp>
      <p:sp>
        <p:nvSpPr>
          <p:cNvPr id="1049118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19" name="Rounded Rectangle 6"/>
          <p:cNvSpPr/>
          <p:nvPr/>
        </p:nvSpPr>
        <p:spPr>
          <a:xfrm>
            <a:off x="7909560" y="2103120"/>
            <a:ext cx="1051560" cy="1554480"/>
          </a:xfrm>
          <a:prstGeom prst="roundRect"/>
          <a:solidFill>
            <a:srgbClr val="E1F2FA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76" name="Connector 7"/>
          <p:cNvCxnSpPr>
            <a:cxnSpLocks/>
          </p:cNvCxnSpPr>
          <p:nvPr/>
        </p:nvCxnSpPr>
        <p:spPr>
          <a:xfrm>
            <a:off x="7909560" y="2560320"/>
            <a:ext cx="1051560" cy="0"/>
          </a:xfrm>
          <a:prstGeom prst="line"/>
          <a:ln w="25400">
            <a:solidFill>
              <a:srgbClr val="4584C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120" name="Oval 8"/>
          <p:cNvSpPr/>
          <p:nvPr/>
        </p:nvSpPr>
        <p:spPr>
          <a:xfrm>
            <a:off x="9692640" y="2103120"/>
            <a:ext cx="1325880" cy="1325880"/>
          </a:xfrm>
          <a:prstGeom prst="ellipse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cxnSp>
        <p:nvCxnSpPr>
          <p:cNvPr id="3145777" name="Connector 9"/>
          <p:cNvCxnSpPr>
            <a:cxnSpLocks/>
          </p:cNvCxnSpPr>
          <p:nvPr/>
        </p:nvCxnSpPr>
        <p:spPr>
          <a:xfrm>
            <a:off x="10351008" y="2240280"/>
            <a:ext cx="0" cy="1143000"/>
          </a:xfrm>
          <a:prstGeom prst="line"/>
          <a:ln w="254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78" name="Connector 10"/>
          <p:cNvCxnSpPr>
            <a:cxnSpLocks/>
          </p:cNvCxnSpPr>
          <p:nvPr/>
        </p:nvCxnSpPr>
        <p:spPr>
          <a:xfrm>
            <a:off x="9784080" y="2807208"/>
            <a:ext cx="1143000" cy="0"/>
          </a:xfrm>
          <a:prstGeom prst="line"/>
          <a:ln w="25400">
            <a:solidFill>
              <a:srgbClr val="00969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9121" name="TextBox 11"/>
          <p:cNvSpPr txBox="1"/>
          <p:nvPr/>
        </p:nvSpPr>
        <p:spPr>
          <a:xfrm>
            <a:off x="7818120" y="3977639"/>
            <a:ext cx="920210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HYDRATION</a:t>
            </a:r>
          </a:p>
        </p:txBody>
      </p:sp>
      <p:sp>
        <p:nvSpPr>
          <p:cNvPr id="1049122" name="TextBox 12"/>
          <p:cNvSpPr txBox="1"/>
          <p:nvPr/>
        </p:nvSpPr>
        <p:spPr>
          <a:xfrm>
            <a:off x="9555480" y="3977639"/>
            <a:ext cx="1302551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BALANCED FOOD</a:t>
            </a:r>
          </a:p>
        </p:txBody>
      </p:sp>
      <p:sp>
        <p:nvSpPr>
          <p:cNvPr id="1049123" name="TextBox 13"/>
          <p:cNvSpPr txBox="1"/>
          <p:nvPr/>
        </p:nvSpPr>
        <p:spPr>
          <a:xfrm>
            <a:off x="7772400" y="4663440"/>
            <a:ext cx="2862418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000">
                <a:solidFill>
                  <a:srgbClr val="606F7E"/>
                </a:solidFill>
                <a:latin typeface="Aptos"/>
              </a:defRPr>
            </a:pPr>
            <a:r>
              <a:t>Needs vary by climate, duration and person.</a:t>
            </a:r>
          </a:p>
        </p:txBody>
      </p:sp>
      <p:sp>
        <p:nvSpPr>
          <p:cNvPr id="1049124" name="TextBox 14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125" name="TextBox 15"/>
          <p:cNvSpPr txBox="1"/>
          <p:nvPr/>
        </p:nvSpPr>
        <p:spPr>
          <a:xfrm>
            <a:off x="11109960" y="6473952"/>
            <a:ext cx="421041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27/30</a:t>
            </a:r>
          </a:p>
        </p:txBody>
      </p:sp>
      <p:sp>
        <p:nvSpPr>
          <p:cNvPr id="1049126" name="Rectangle 16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27" name="Rounded Rectangle 17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30" name=""/>
        <p:cNvGrpSpPr/>
        <p:nvPr/>
      </p:nvGrpSpPr>
      <p:grpSpPr>
        <a:xfrm/>
      </p:grpSpPr>
      <p:sp>
        <p:nvSpPr>
          <p:cNvPr id="1049131" name="TextBox 1"/>
          <p:cNvSpPr txBox="1"/>
          <p:nvPr/>
        </p:nvSpPr>
        <p:spPr>
          <a:xfrm>
            <a:off x="502920" y="292608"/>
            <a:ext cx="7802817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Special Populations: Pregnancy &amp; Older Adults</a:t>
            </a:r>
          </a:p>
        </p:txBody>
      </p:sp>
      <p:sp>
        <p:nvSpPr>
          <p:cNvPr id="1049132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33" name="TextBox 3"/>
          <p:cNvSpPr txBox="1"/>
          <p:nvPr/>
        </p:nvSpPr>
        <p:spPr>
          <a:xfrm>
            <a:off x="1325880" y="822960"/>
            <a:ext cx="1265988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INCLUSIVE PRACTICE</a:t>
            </a:r>
          </a:p>
        </p:txBody>
      </p:sp>
      <p:sp>
        <p:nvSpPr>
          <p:cNvPr id="1049134" name="TextBox 4"/>
          <p:cNvSpPr txBox="1"/>
          <p:nvPr/>
        </p:nvSpPr>
        <p:spPr>
          <a:xfrm>
            <a:off x="685800" y="1325880"/>
            <a:ext cx="6492240" cy="21742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400">
                <a:solidFill>
                  <a:srgbClr val="2A3642"/>
                </a:solidFill>
                <a:latin typeface="Aptos"/>
              </a:defRPr>
            </a:pPr>
            <a:r>
              <a:t>•  Pregnancy: for most uncomplicated pregnancies, suitable activity can be beneficial; adapt to symptoms and clinical advice.</a:t>
            </a:r>
          </a:p>
          <a:p>
            <a:pPr>
              <a:spcAft>
                <a:spcPts val="1200"/>
              </a:spcAft>
              <a:defRPr sz="1400">
                <a:solidFill>
                  <a:srgbClr val="2A3642"/>
                </a:solidFill>
                <a:latin typeface="Aptos"/>
              </a:defRPr>
            </a:pPr>
            <a:r>
              <a:t>•  Avoid activities with high risk of collision or falls, overheating, and other contraindications identified by a clinician.</a:t>
            </a:r>
          </a:p>
          <a:p>
            <a:pPr>
              <a:spcAft>
                <a:spcPts val="1200"/>
              </a:spcAft>
              <a:defRPr sz="1400">
                <a:solidFill>
                  <a:srgbClr val="2A3642"/>
                </a:solidFill>
                <a:latin typeface="Aptos"/>
              </a:defRPr>
            </a:pPr>
            <a:r>
              <a:t>•  Older adults: combine aerobic activity with strength, balance and mobility work.</a:t>
            </a:r>
          </a:p>
          <a:p>
            <a:pPr>
              <a:spcAft>
                <a:spcPts val="1200"/>
              </a:spcAft>
              <a:defRPr sz="1400">
                <a:solidFill>
                  <a:srgbClr val="2A3642"/>
                </a:solidFill>
                <a:latin typeface="Aptos"/>
              </a:defRPr>
            </a:pPr>
            <a:r>
              <a:t>•  Start gradually and adapt exercises to function, health and preferences.</a:t>
            </a:r>
          </a:p>
        </p:txBody>
      </p:sp>
      <p:sp>
        <p:nvSpPr>
          <p:cNvPr id="1049135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36" name="Oval 6"/>
          <p:cNvSpPr/>
          <p:nvPr/>
        </p:nvSpPr>
        <p:spPr>
          <a:xfrm>
            <a:off x="8138160" y="2103120"/>
            <a:ext cx="1051560" cy="105156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37" name="TextBox 7"/>
          <p:cNvSpPr txBox="1"/>
          <p:nvPr/>
        </p:nvSpPr>
        <p:spPr>
          <a:xfrm>
            <a:off x="7863840" y="3291839"/>
            <a:ext cx="892380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PREGNANCY</a:t>
            </a:r>
          </a:p>
        </p:txBody>
      </p:sp>
      <p:sp>
        <p:nvSpPr>
          <p:cNvPr id="1049138" name="Oval 8"/>
          <p:cNvSpPr/>
          <p:nvPr/>
        </p:nvSpPr>
        <p:spPr>
          <a:xfrm>
            <a:off x="9966960" y="2103120"/>
            <a:ext cx="1051560" cy="105156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39" name="TextBox 9"/>
          <p:cNvSpPr txBox="1"/>
          <p:nvPr/>
        </p:nvSpPr>
        <p:spPr>
          <a:xfrm>
            <a:off x="9692640" y="3291839"/>
            <a:ext cx="1055892" cy="2860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000">
                <a:solidFill>
                  <a:srgbClr val="162B45"/>
                </a:solidFill>
                <a:latin typeface="Aptos"/>
              </a:defRPr>
            </a:pPr>
            <a:r>
              <a:t>OLDER ADULTS</a:t>
            </a:r>
          </a:p>
        </p:txBody>
      </p:sp>
      <p:sp>
        <p:nvSpPr>
          <p:cNvPr id="1049140" name="TextBox 10"/>
          <p:cNvSpPr txBox="1"/>
          <p:nvPr/>
        </p:nvSpPr>
        <p:spPr>
          <a:xfrm>
            <a:off x="7818120" y="4160520"/>
            <a:ext cx="5069935" cy="3114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0" sz="1100">
                <a:solidFill>
                  <a:srgbClr val="606F7E"/>
                </a:solidFill>
                <a:latin typeface="Aptos"/>
              </a:defRPr>
            </a:pPr>
            <a:r>
              <a:t>Adapt type and intensity to the person's health, experience and advice.</a:t>
            </a:r>
          </a:p>
        </p:txBody>
      </p:sp>
      <p:sp>
        <p:nvSpPr>
          <p:cNvPr id="1049141" name="TextBox 11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142" name="TextBox 12"/>
          <p:cNvSpPr txBox="1"/>
          <p:nvPr/>
        </p:nvSpPr>
        <p:spPr>
          <a:xfrm>
            <a:off x="11109960" y="6473952"/>
            <a:ext cx="437909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28/30</a:t>
            </a:r>
          </a:p>
        </p:txBody>
      </p:sp>
      <p:sp>
        <p:nvSpPr>
          <p:cNvPr id="1049143" name="Rectangle 13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44" name="Rounded Rectangle 14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33" name=""/>
        <p:cNvGrpSpPr/>
        <p:nvPr/>
      </p:nvGrpSpPr>
      <p:grpSpPr>
        <a:xfrm/>
      </p:grpSpPr>
      <p:sp>
        <p:nvSpPr>
          <p:cNvPr id="1049148" name="TextBox 1"/>
          <p:cNvSpPr txBox="1"/>
          <p:nvPr/>
        </p:nvSpPr>
        <p:spPr>
          <a:xfrm>
            <a:off x="502920" y="292608"/>
            <a:ext cx="4386963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Summary: Key Takeaways</a:t>
            </a:r>
          </a:p>
        </p:txBody>
      </p:sp>
      <p:sp>
        <p:nvSpPr>
          <p:cNvPr id="1049149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50" name="TextBox 3"/>
          <p:cNvSpPr txBox="1"/>
          <p:nvPr/>
        </p:nvSpPr>
        <p:spPr>
          <a:xfrm>
            <a:off x="1325880" y="822960"/>
            <a:ext cx="1167960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CLOSING MESSAGE</a:t>
            </a:r>
          </a:p>
        </p:txBody>
      </p:sp>
      <p:sp>
        <p:nvSpPr>
          <p:cNvPr id="1049151" name="TextBox 4"/>
          <p:cNvSpPr txBox="1"/>
          <p:nvPr/>
        </p:nvSpPr>
        <p:spPr>
          <a:xfrm>
            <a:off x="685800" y="1325880"/>
            <a:ext cx="6492240" cy="2758440"/>
          </a:xfrm>
          <a:prstGeom prst="rect"/>
          <a:noFill/>
        </p:spPr>
        <p:txBody>
          <a:bodyPr rIns="73152" wrap="square">
            <a:spAutoFit/>
          </a:bodyPr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Work towards 150 minutes moderate activity or 75 minutes vigorous activity weekly.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Add strength work on at least 2 days; include balance and mobility as appropriate.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Reduce long sedentary periods and build movement into everyday life.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Make the plan realistic, enjoyable, inclusive and safe for the individual.</a:t>
            </a:r>
          </a:p>
          <a:p>
            <a:pPr>
              <a:spcAft>
                <a:spcPts val="1200"/>
              </a:spcAft>
              <a:defRPr sz="1500">
                <a:solidFill>
                  <a:srgbClr val="2A3642"/>
                </a:solidFill>
                <a:latin typeface="Aptos"/>
              </a:defRPr>
            </a:pPr>
            <a:r>
              <a:t>•  Small steps count—progress gradually and sustain the habit.</a:t>
            </a:r>
          </a:p>
        </p:txBody>
      </p:sp>
      <p:sp>
        <p:nvSpPr>
          <p:cNvPr id="1049152" name="Rounded Rectangle 5"/>
          <p:cNvSpPr/>
          <p:nvPr/>
        </p:nvSpPr>
        <p:spPr>
          <a:xfrm>
            <a:off x="7543800" y="1325880"/>
            <a:ext cx="4069080" cy="4526280"/>
          </a:xfrm>
          <a:prstGeom prst="roundRect"/>
          <a:solidFill>
            <a:srgbClr val="FFFFFF"/>
          </a:solidFill>
          <a:ln>
            <a:solidFill>
              <a:srgbClr val="E7ED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53" name="Oval 6"/>
          <p:cNvSpPr/>
          <p:nvPr/>
        </p:nvSpPr>
        <p:spPr>
          <a:xfrm>
            <a:off x="7909559" y="2240280"/>
            <a:ext cx="868680" cy="86868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54" name="TextBox 7"/>
          <p:cNvSpPr txBox="1"/>
          <p:nvPr/>
        </p:nvSpPr>
        <p:spPr>
          <a:xfrm>
            <a:off x="7927848" y="2496312"/>
            <a:ext cx="438404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FFFFFF"/>
                </a:solidFill>
                <a:latin typeface="Aptos"/>
              </a:defRPr>
            </a:pPr>
            <a:r>
              <a:t>150</a:t>
            </a:r>
          </a:p>
        </p:txBody>
      </p:sp>
      <p:sp>
        <p:nvSpPr>
          <p:cNvPr id="1049155" name="TextBox 8"/>
          <p:cNvSpPr txBox="1"/>
          <p:nvPr/>
        </p:nvSpPr>
        <p:spPr>
          <a:xfrm>
            <a:off x="7680959" y="3291839"/>
            <a:ext cx="1140228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minutes/week</a:t>
            </a:r>
          </a:p>
        </p:txBody>
      </p:sp>
      <p:sp>
        <p:nvSpPr>
          <p:cNvPr id="1049156" name="Oval 9"/>
          <p:cNvSpPr/>
          <p:nvPr/>
        </p:nvSpPr>
        <p:spPr>
          <a:xfrm>
            <a:off x="9143999" y="2240280"/>
            <a:ext cx="868680" cy="86868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57" name="TextBox 10"/>
          <p:cNvSpPr txBox="1"/>
          <p:nvPr/>
        </p:nvSpPr>
        <p:spPr>
          <a:xfrm>
            <a:off x="9162288" y="2496312"/>
            <a:ext cx="349504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FFFFFF"/>
                </a:solidFill>
                <a:latin typeface="Aptos"/>
              </a:defRPr>
            </a:pPr>
            <a:r>
              <a:t>2+</a:t>
            </a:r>
          </a:p>
        </p:txBody>
      </p:sp>
      <p:sp>
        <p:nvSpPr>
          <p:cNvPr id="1049158" name="TextBox 11"/>
          <p:cNvSpPr txBox="1"/>
          <p:nvPr/>
        </p:nvSpPr>
        <p:spPr>
          <a:xfrm>
            <a:off x="8915399" y="3291839"/>
            <a:ext cx="1106395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strength days</a:t>
            </a:r>
          </a:p>
        </p:txBody>
      </p:sp>
      <p:sp>
        <p:nvSpPr>
          <p:cNvPr id="1049159" name="Oval 12"/>
          <p:cNvSpPr/>
          <p:nvPr/>
        </p:nvSpPr>
        <p:spPr>
          <a:xfrm>
            <a:off x="10378439" y="2240280"/>
            <a:ext cx="868680" cy="868680"/>
          </a:xfrm>
          <a:prstGeom prst="ellipse"/>
          <a:solidFill>
            <a:srgbClr val="4584C7"/>
          </a:solidFill>
          <a:ln>
            <a:solidFill>
              <a:srgbClr val="4584C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60" name="TextBox 13"/>
          <p:cNvSpPr txBox="1"/>
          <p:nvPr/>
        </p:nvSpPr>
        <p:spPr>
          <a:xfrm>
            <a:off x="10396728" y="2496312"/>
            <a:ext cx="657083" cy="374903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500">
                <a:solidFill>
                  <a:srgbClr val="FFFFFF"/>
                </a:solidFill>
                <a:latin typeface="Aptos"/>
              </a:defRPr>
            </a:pPr>
            <a:r>
              <a:t>DAILY</a:t>
            </a:r>
          </a:p>
        </p:txBody>
      </p:sp>
      <p:sp>
        <p:nvSpPr>
          <p:cNvPr id="1049161" name="TextBox 14"/>
          <p:cNvSpPr txBox="1"/>
          <p:nvPr/>
        </p:nvSpPr>
        <p:spPr>
          <a:xfrm>
            <a:off x="10149839" y="3291839"/>
            <a:ext cx="940154" cy="3114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100">
                <a:solidFill>
                  <a:srgbClr val="162B45"/>
                </a:solidFill>
                <a:latin typeface="Aptos"/>
              </a:defRPr>
            </a:pPr>
            <a:r>
              <a:t>move more</a:t>
            </a:r>
          </a:p>
        </p:txBody>
      </p:sp>
      <p:sp>
        <p:nvSpPr>
          <p:cNvPr id="1049162" name="TextBox 15"/>
          <p:cNvSpPr txBox="1"/>
          <p:nvPr/>
        </p:nvSpPr>
        <p:spPr>
          <a:xfrm>
            <a:off x="7863840" y="4617720"/>
            <a:ext cx="3455001" cy="324105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1200">
                <a:solidFill>
                  <a:srgbClr val="009691"/>
                </a:solidFill>
                <a:latin typeface="Aptos"/>
              </a:defRPr>
            </a:pPr>
            <a:r>
              <a:t>A little more movement is a meaningful start.</a:t>
            </a:r>
          </a:p>
        </p:txBody>
      </p:sp>
      <p:sp>
        <p:nvSpPr>
          <p:cNvPr id="1049163" name="TextBox 16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164" name="TextBox 17"/>
          <p:cNvSpPr txBox="1"/>
          <p:nvPr/>
        </p:nvSpPr>
        <p:spPr>
          <a:xfrm>
            <a:off x="11109960" y="6473952"/>
            <a:ext cx="437412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29/30</a:t>
            </a:r>
          </a:p>
        </p:txBody>
      </p:sp>
      <p:sp>
        <p:nvSpPr>
          <p:cNvPr id="1049165" name="Rectangle 18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66" name="Rounded Rectangle 19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C"/>
        </a:solidFill>
        <a:effectLst/>
      </p:bgPr>
    </p:bg>
    <p:spTree>
      <p:nvGrpSpPr>
        <p:cNvPr id="136" name=""/>
        <p:cNvGrpSpPr/>
        <p:nvPr/>
      </p:nvGrpSpPr>
      <p:grpSpPr>
        <a:xfrm/>
      </p:grpSpPr>
      <p:sp>
        <p:nvSpPr>
          <p:cNvPr id="1049170" name="TextBox 1"/>
          <p:cNvSpPr txBox="1"/>
          <p:nvPr/>
        </p:nvSpPr>
        <p:spPr>
          <a:xfrm>
            <a:off x="502920" y="292608"/>
            <a:ext cx="6962930" cy="5527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2700">
                <a:solidFill>
                  <a:srgbClr val="162B45"/>
                </a:solidFill>
                <a:latin typeface="Aptos"/>
              </a:defRPr>
            </a:pPr>
            <a:r>
              <a:t>Selected Academic &amp; Medical References</a:t>
            </a:r>
          </a:p>
        </p:txBody>
      </p:sp>
      <p:sp>
        <p:nvSpPr>
          <p:cNvPr id="1049171" name="Rectangle 2"/>
          <p:cNvSpPr/>
          <p:nvPr/>
        </p:nvSpPr>
        <p:spPr>
          <a:xfrm>
            <a:off x="530352" y="896112"/>
            <a:ext cx="658368" cy="6400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72" name="TextBox 3"/>
          <p:cNvSpPr txBox="1"/>
          <p:nvPr/>
        </p:nvSpPr>
        <p:spPr>
          <a:xfrm>
            <a:off x="1325880" y="822960"/>
            <a:ext cx="3295260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1" sz="900">
                <a:solidFill>
                  <a:srgbClr val="009691"/>
                </a:solidFill>
                <a:latin typeface="Aptos"/>
              </a:defRPr>
            </a:pPr>
            <a:r>
              <a:t>REFERENCES • CHECK ACCESS DATE BEFORE SUBMISSION</a:t>
            </a:r>
          </a:p>
        </p:txBody>
      </p:sp>
      <p:sp>
        <p:nvSpPr>
          <p:cNvPr id="1049173" name="Oval 4"/>
          <p:cNvSpPr/>
          <p:nvPr/>
        </p:nvSpPr>
        <p:spPr>
          <a:xfrm>
            <a:off x="658368" y="1271016"/>
            <a:ext cx="228600" cy="22860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74" name="TextBox 5"/>
          <p:cNvSpPr txBox="1"/>
          <p:nvPr/>
        </p:nvSpPr>
        <p:spPr>
          <a:xfrm>
            <a:off x="1024128" y="1234440"/>
            <a:ext cx="14417434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World Health Organization (2024). Nearly 1.8 billion adults at risk of disease from not doing enough physical activity. who.int/news/item/26-06-2024-nearly-1-8-billion-adults-at-risk-of-disease-from-not-doing-enough-physical-activity</a:t>
            </a:r>
          </a:p>
        </p:txBody>
      </p:sp>
      <p:sp>
        <p:nvSpPr>
          <p:cNvPr id="1049175" name="Oval 6"/>
          <p:cNvSpPr/>
          <p:nvPr/>
        </p:nvSpPr>
        <p:spPr>
          <a:xfrm>
            <a:off x="658368" y="1856232"/>
            <a:ext cx="228600" cy="22860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76" name="TextBox 7"/>
          <p:cNvSpPr txBox="1"/>
          <p:nvPr/>
        </p:nvSpPr>
        <p:spPr>
          <a:xfrm>
            <a:off x="1024128" y="1819656"/>
            <a:ext cx="7007480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World Health Organization (2020). WHO guidelines on physical activity and sedentary behaviour. Geneva: WHO.</a:t>
            </a:r>
          </a:p>
        </p:txBody>
      </p:sp>
      <p:sp>
        <p:nvSpPr>
          <p:cNvPr id="1049177" name="Oval 8"/>
          <p:cNvSpPr/>
          <p:nvPr/>
        </p:nvSpPr>
        <p:spPr>
          <a:xfrm>
            <a:off x="658368" y="2441448"/>
            <a:ext cx="228600" cy="22860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78" name="TextBox 9"/>
          <p:cNvSpPr txBox="1"/>
          <p:nvPr/>
        </p:nvSpPr>
        <p:spPr>
          <a:xfrm>
            <a:off x="1024128" y="2404872"/>
            <a:ext cx="7678199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UK Chief Medical Officers (2019; updated guidance pages). UK Chief Medical Officers’ physical activity guidelines. GOV.UK.</a:t>
            </a:r>
          </a:p>
        </p:txBody>
      </p:sp>
      <p:sp>
        <p:nvSpPr>
          <p:cNvPr id="1049179" name="Oval 10"/>
          <p:cNvSpPr/>
          <p:nvPr/>
        </p:nvSpPr>
        <p:spPr>
          <a:xfrm>
            <a:off x="658368" y="3026664"/>
            <a:ext cx="228600" cy="22860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80" name="TextBox 11"/>
          <p:cNvSpPr txBox="1"/>
          <p:nvPr/>
        </p:nvSpPr>
        <p:spPr>
          <a:xfrm>
            <a:off x="1024128" y="2990088"/>
            <a:ext cx="8970572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NHS (2024). Physical activity guidelines for adults aged 19 to 64. nhs.uk/live-well/exercise/physical-activity-guidelines-for-adults-aged-19-to-64/</a:t>
            </a:r>
          </a:p>
        </p:txBody>
      </p:sp>
      <p:sp>
        <p:nvSpPr>
          <p:cNvPr id="1049181" name="Oval 12"/>
          <p:cNvSpPr/>
          <p:nvPr/>
        </p:nvSpPr>
        <p:spPr>
          <a:xfrm>
            <a:off x="658368" y="3611880"/>
            <a:ext cx="228600" cy="228600"/>
          </a:xfrm>
          <a:prstGeom prst="ellipse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82" name="TextBox 13"/>
          <p:cNvSpPr txBox="1"/>
          <p:nvPr/>
        </p:nvSpPr>
        <p:spPr>
          <a:xfrm>
            <a:off x="1024128" y="3575304"/>
            <a:ext cx="9645954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Strain, T. et al. (2024). National, regional, and global trends in insufficient physical activity from 2000 to 2022. The Lancet Global Health, 12(8), e1232–e1243.</a:t>
            </a:r>
          </a:p>
        </p:txBody>
      </p:sp>
      <p:sp>
        <p:nvSpPr>
          <p:cNvPr id="1049183" name="Oval 14"/>
          <p:cNvSpPr/>
          <p:nvPr/>
        </p:nvSpPr>
        <p:spPr>
          <a:xfrm>
            <a:off x="658368" y="4197096"/>
            <a:ext cx="228600" cy="22860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84" name="TextBox 15"/>
          <p:cNvSpPr txBox="1"/>
          <p:nvPr/>
        </p:nvSpPr>
        <p:spPr>
          <a:xfrm>
            <a:off x="1024128" y="4160520"/>
            <a:ext cx="5104316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American Heart Association. Exercise and physical activity resources. heart.org.</a:t>
            </a:r>
          </a:p>
        </p:txBody>
      </p:sp>
      <p:sp>
        <p:nvSpPr>
          <p:cNvPr id="1049185" name="Oval 16"/>
          <p:cNvSpPr/>
          <p:nvPr/>
        </p:nvSpPr>
        <p:spPr>
          <a:xfrm>
            <a:off x="658368" y="4782312"/>
            <a:ext cx="228600" cy="22860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86" name="TextBox 17"/>
          <p:cNvSpPr txBox="1"/>
          <p:nvPr/>
        </p:nvSpPr>
        <p:spPr>
          <a:xfrm>
            <a:off x="1024128" y="4745736"/>
            <a:ext cx="7207158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Centers for Disease Control and Prevention. Benefits of physical activity. cdc.gov/physical-activity-basics/benefits/</a:t>
            </a:r>
          </a:p>
        </p:txBody>
      </p:sp>
      <p:sp>
        <p:nvSpPr>
          <p:cNvPr id="1049187" name="Oval 18"/>
          <p:cNvSpPr/>
          <p:nvPr/>
        </p:nvSpPr>
        <p:spPr>
          <a:xfrm>
            <a:off x="658368" y="5367528"/>
            <a:ext cx="228600" cy="228600"/>
          </a:xfrm>
          <a:prstGeom prst="ellipse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88" name="TextBox 19"/>
          <p:cNvSpPr txBox="1"/>
          <p:nvPr/>
        </p:nvSpPr>
        <p:spPr>
          <a:xfrm>
            <a:off x="1024128" y="5330952"/>
            <a:ext cx="5929518" cy="2860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1000">
                <a:solidFill>
                  <a:srgbClr val="2A3642"/>
                </a:solidFill>
                <a:latin typeface="Aptos"/>
              </a:defRPr>
            </a:pPr>
            <a:r>
              <a:t>Harvard T.H. Chan School of Public Health. The benefits of physical activity. hsph.harvard.edu.</a:t>
            </a:r>
          </a:p>
        </p:txBody>
      </p:sp>
      <p:sp>
        <p:nvSpPr>
          <p:cNvPr id="1049189" name="Rounded Rectangle 20"/>
          <p:cNvSpPr/>
          <p:nvPr/>
        </p:nvSpPr>
        <p:spPr>
          <a:xfrm>
            <a:off x="685800" y="6053328"/>
            <a:ext cx="10789920" cy="320040"/>
          </a:xfrm>
          <a:prstGeom prst="roundRect"/>
          <a:solidFill>
            <a:srgbClr val="DEF6F0"/>
          </a:solidFill>
          <a:ln>
            <a:solidFill>
              <a:srgbClr val="DEF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90" name="TextBox 21"/>
          <p:cNvSpPr txBox="1"/>
          <p:nvPr/>
        </p:nvSpPr>
        <p:spPr>
          <a:xfrm>
            <a:off x="822960" y="6108192"/>
            <a:ext cx="6380020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ctr">
              <a:spcAft>
                <a:spcPts val="500"/>
              </a:spcAft>
              <a:defRPr b="1" sz="900">
                <a:solidFill>
                  <a:srgbClr val="162B45"/>
                </a:solidFill>
                <a:latin typeface="Aptos"/>
              </a:defRPr>
            </a:pPr>
            <a:r>
              <a:t>Note: Verify each source, publication details and access date; use your institution’s required referencing style.</a:t>
            </a:r>
          </a:p>
        </p:txBody>
      </p:sp>
      <p:sp>
        <p:nvSpPr>
          <p:cNvPr id="1049191" name="TextBox 22"/>
          <p:cNvSpPr txBox="1"/>
          <p:nvPr/>
        </p:nvSpPr>
        <p:spPr>
          <a:xfrm>
            <a:off x="411480" y="6510528"/>
            <a:ext cx="3344026" cy="2606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l">
              <a:spcAft>
                <a:spcPts val="500"/>
              </a:spcAft>
              <a:defRPr b="0" sz="800">
                <a:solidFill>
                  <a:srgbClr val="606F7E"/>
                </a:solidFill>
                <a:latin typeface="Aptos"/>
              </a:defRPr>
            </a:pPr>
            <a:r>
              <a:t>EXERCISE, FITNESS &amp; HEALTH PROMOTION  •  MPH PRESENTATION</a:t>
            </a:r>
          </a:p>
        </p:txBody>
      </p:sp>
      <p:sp>
        <p:nvSpPr>
          <p:cNvPr id="1049192" name="TextBox 23"/>
          <p:cNvSpPr txBox="1"/>
          <p:nvPr/>
        </p:nvSpPr>
        <p:spPr>
          <a:xfrm>
            <a:off x="11109960" y="6473952"/>
            <a:ext cx="436123" cy="273304"/>
          </a:xfrm>
          <a:prstGeom prst="rect"/>
          <a:noFill/>
        </p:spPr>
        <p:txBody>
          <a:bodyPr anchor="t" bIns="73152" lIns="73152" rIns="73152" tIns="73152" wrap="none">
            <a:spAutoFit/>
          </a:bodyPr>
          <a:p>
            <a:pPr algn="r">
              <a:spcAft>
                <a:spcPts val="500"/>
              </a:spcAft>
              <a:defRPr b="0" sz="900">
                <a:solidFill>
                  <a:srgbClr val="606F7E"/>
                </a:solidFill>
                <a:latin typeface="Aptos"/>
              </a:defRPr>
            </a:pPr>
            <a:r>
              <a:t>30/30</a:t>
            </a:r>
          </a:p>
        </p:txBody>
      </p:sp>
      <p:sp>
        <p:nvSpPr>
          <p:cNvPr id="1049193" name="Rectangle 24"/>
          <p:cNvSpPr/>
          <p:nvPr/>
        </p:nvSpPr>
        <p:spPr>
          <a:xfrm>
            <a:off x="11475720" y="292608"/>
            <a:ext cx="201168" cy="201168"/>
          </a:xfrm>
          <a:prstGeom prst="rect"/>
          <a:solidFill>
            <a:srgbClr val="009691"/>
          </a:solidFill>
          <a:ln>
            <a:solidFill>
              <a:srgbClr val="009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</a:p>
        </p:txBody>
      </p:sp>
      <p:sp>
        <p:nvSpPr>
          <p:cNvPr id="1049194" name="Rounded Rectangle 25"/>
          <p:cNvSpPr/>
          <p:nvPr/>
        </p:nvSpPr>
        <p:spPr>
          <a:xfrm>
            <a:off x="10561320" y="256032"/>
            <a:ext cx="1051560" cy="310896"/>
          </a:xfrm>
          <a:prstGeom prst="roundRect"/>
          <a:solidFill>
            <a:srgbClr val="F4705D"/>
          </a:solidFill>
          <a:ln>
            <a:solidFill>
              <a:srgbClr val="F47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bIns="9144" lIns="36576" rIns="36576" rtlCol="0" tIns="18288"/>
          <a:p>
            <a:pPr algn="ctr">
              <a:defRPr b="1" sz="1000">
                <a:solidFill>
                  <a:srgbClr val="FFFFFF"/>
                </a:solidFill>
                <a:latin typeface="Aptos"/>
              </a:defRPr>
            </a:pPr>
            <a:r>
              <a:t>TASK 3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2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Macintosh PowerPoint</Application>
  <ScaleCrop>0</ScaleCrop>
  <LinksUpToDate>0</LinksUpToDate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TECNO LJ7</dc:creator>
  <cp:lastModifiedBy>Steve Canny</cp:lastModifiedBy>
  <dcterms:created xsi:type="dcterms:W3CDTF">2013-01-27T09:14:16Z</dcterms:created>
  <dcterms:modified xsi:type="dcterms:W3CDTF">2026-10-23T20:29:49Z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09b6721d5b924e898126fe008e0b0960_23</vt:lpwstr>
  </property>
</Properties>
</file>