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945600" cy="32004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32" d="100"/>
          <a:sy n="32" d="100"/>
        </p:scale>
        <p:origin x="1260" y="-2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ex%20plymouth\Desktop\Final%20project\li-ion%20models\32%20Ah%20single,%20group,%20module.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ex%20plymouth\Desktop\Final%20project\li-ion%20models\32%20Ah%20single,%20group,%20module.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cex%20plymouth\Desktop\Final%20project\li-ion%20models\1mm%20with%20out%20c.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r>
              <a:rPr lang="en-GB" sz="2400"/>
              <a:t>Cell group  discharge C-rate temperature distribution  </a:t>
            </a:r>
          </a:p>
        </c:rich>
      </c:tx>
      <c:overlay val="0"/>
      <c:spPr>
        <a:noFill/>
        <a:ln>
          <a:noFill/>
        </a:ln>
        <a:effectLst/>
      </c:spPr>
      <c:txPr>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endParaRPr lang="en-US"/>
        </a:p>
      </c:txPr>
    </c:title>
    <c:autoTitleDeleted val="0"/>
    <c:plotArea>
      <c:layout/>
      <c:scatterChart>
        <c:scatterStyle val="smoothMarker"/>
        <c:varyColors val="0"/>
        <c:ser>
          <c:idx val="0"/>
          <c:order val="0"/>
          <c:tx>
            <c:strRef>
              <c:f>Sheet2!$C$2</c:f>
              <c:strCache>
                <c:ptCount val="1"/>
                <c:pt idx="0">
                  <c:v>1 C</c:v>
                </c:pt>
              </c:strCache>
            </c:strRef>
          </c:tx>
          <c:spPr>
            <a:ln w="9525" cap="rnd">
              <a:solidFill>
                <a:schemeClr val="accent2"/>
              </a:solidFill>
              <a:round/>
            </a:ln>
            <a:effectLst>
              <a:outerShdw blurRad="57150" dist="19050" dir="5400000" algn="ctr" rotWithShape="0">
                <a:srgbClr val="000000">
                  <a:alpha val="63000"/>
                </a:srgbClr>
              </a:outerShdw>
            </a:effectLst>
          </c:spPr>
          <c:marker>
            <c:symbol val="none"/>
          </c:marker>
          <c:xVal>
            <c:numRef>
              <c:f>Sheet2!$B$3:$B$103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Sheet2!$C$3:$C$103</c:f>
              <c:numCache>
                <c:formatCode>General</c:formatCode>
                <c:ptCount val="101"/>
                <c:pt idx="0">
                  <c:v>26.850000000000023</c:v>
                </c:pt>
                <c:pt idx="1">
                  <c:v>26.850000000002012</c:v>
                </c:pt>
                <c:pt idx="2">
                  <c:v>26.996563431344043</c:v>
                </c:pt>
                <c:pt idx="3">
                  <c:v>27.056881932009048</c:v>
                </c:pt>
                <c:pt idx="4">
                  <c:v>27.111169841212018</c:v>
                </c:pt>
                <c:pt idx="5">
                  <c:v>27.163757831872999</c:v>
                </c:pt>
                <c:pt idx="6">
                  <c:v>27.215847541172025</c:v>
                </c:pt>
                <c:pt idx="7">
                  <c:v>27.269439439494022</c:v>
                </c:pt>
                <c:pt idx="8">
                  <c:v>27.325839809158026</c:v>
                </c:pt>
                <c:pt idx="9">
                  <c:v>27.381998768629046</c:v>
                </c:pt>
                <c:pt idx="10">
                  <c:v>27.437959003817014</c:v>
                </c:pt>
                <c:pt idx="11">
                  <c:v>27.493676368748027</c:v>
                </c:pt>
                <c:pt idx="12">
                  <c:v>27.54909121166304</c:v>
                </c:pt>
                <c:pt idx="13">
                  <c:v>27.604168522194016</c:v>
                </c:pt>
                <c:pt idx="14">
                  <c:v>27.659202315432026</c:v>
                </c:pt>
                <c:pt idx="15">
                  <c:v>27.713870072736029</c:v>
                </c:pt>
                <c:pt idx="16">
                  <c:v>27.767835639259999</c:v>
                </c:pt>
                <c:pt idx="17">
                  <c:v>27.820911760421041</c:v>
                </c:pt>
                <c:pt idx="18">
                  <c:v>27.873010839249048</c:v>
                </c:pt>
                <c:pt idx="19">
                  <c:v>27.923916488100019</c:v>
                </c:pt>
                <c:pt idx="20">
                  <c:v>27.973486286638035</c:v>
                </c:pt>
                <c:pt idx="21">
                  <c:v>28.021655191924026</c:v>
                </c:pt>
                <c:pt idx="22">
                  <c:v>28.068331145776995</c:v>
                </c:pt>
                <c:pt idx="23">
                  <c:v>28.113458181016995</c:v>
                </c:pt>
                <c:pt idx="24">
                  <c:v>28.156976554355026</c:v>
                </c:pt>
                <c:pt idx="25">
                  <c:v>28.198867284130017</c:v>
                </c:pt>
                <c:pt idx="26">
                  <c:v>28.239132630279016</c:v>
                </c:pt>
                <c:pt idx="27">
                  <c:v>28.277785194120042</c:v>
                </c:pt>
                <c:pt idx="28">
                  <c:v>28.314851293507047</c:v>
                </c:pt>
                <c:pt idx="29">
                  <c:v>28.350389957962022</c:v>
                </c:pt>
                <c:pt idx="30">
                  <c:v>28.384425794652032</c:v>
                </c:pt>
                <c:pt idx="31">
                  <c:v>28.417008720615001</c:v>
                </c:pt>
                <c:pt idx="32">
                  <c:v>28.448231929264011</c:v>
                </c:pt>
                <c:pt idx="33">
                  <c:v>28.47812126293303</c:v>
                </c:pt>
                <c:pt idx="34">
                  <c:v>28.506767952471023</c:v>
                </c:pt>
                <c:pt idx="35">
                  <c:v>28.534254959256998</c:v>
                </c:pt>
                <c:pt idx="36">
                  <c:v>28.560622930351997</c:v>
                </c:pt>
                <c:pt idx="37">
                  <c:v>28.585952757988025</c:v>
                </c:pt>
                <c:pt idx="38">
                  <c:v>28.610292129466018</c:v>
                </c:pt>
                <c:pt idx="39">
                  <c:v>28.633714164546006</c:v>
                </c:pt>
                <c:pt idx="40">
                  <c:v>28.65629555492103</c:v>
                </c:pt>
                <c:pt idx="41">
                  <c:v>28.678109778836017</c:v>
                </c:pt>
                <c:pt idx="42">
                  <c:v>28.699185537474023</c:v>
                </c:pt>
                <c:pt idx="43">
                  <c:v>28.71958188232901</c:v>
                </c:pt>
                <c:pt idx="44">
                  <c:v>28.739413997745032</c:v>
                </c:pt>
                <c:pt idx="45">
                  <c:v>28.758677390033029</c:v>
                </c:pt>
                <c:pt idx="46">
                  <c:v>28.777392222680021</c:v>
                </c:pt>
                <c:pt idx="47">
                  <c:v>28.795614615547038</c:v>
                </c:pt>
                <c:pt idx="48">
                  <c:v>28.813385339578019</c:v>
                </c:pt>
                <c:pt idx="49">
                  <c:v>28.83076213083001</c:v>
                </c:pt>
                <c:pt idx="50">
                  <c:v>28.847776015050044</c:v>
                </c:pt>
                <c:pt idx="51">
                  <c:v>28.864476084214004</c:v>
                </c:pt>
                <c:pt idx="52">
                  <c:v>28.880896848540999</c:v>
                </c:pt>
                <c:pt idx="53">
                  <c:v>28.897071448462043</c:v>
                </c:pt>
                <c:pt idx="54">
                  <c:v>28.913030008830049</c:v>
                </c:pt>
                <c:pt idx="55">
                  <c:v>28.928794619604048</c:v>
                </c:pt>
                <c:pt idx="56">
                  <c:v>28.944395501875022</c:v>
                </c:pt>
                <c:pt idx="57">
                  <c:v>28.959846916405013</c:v>
                </c:pt>
                <c:pt idx="58">
                  <c:v>28.975160955524018</c:v>
                </c:pt>
                <c:pt idx="59">
                  <c:v>28.990346438104041</c:v>
                </c:pt>
                <c:pt idx="60">
                  <c:v>29.00540607175401</c:v>
                </c:pt>
                <c:pt idx="61">
                  <c:v>29.020354431759017</c:v>
                </c:pt>
                <c:pt idx="62">
                  <c:v>29.035188989429003</c:v>
                </c:pt>
                <c:pt idx="63">
                  <c:v>29.049903746532038</c:v>
                </c:pt>
                <c:pt idx="64">
                  <c:v>29.064478931123006</c:v>
                </c:pt>
                <c:pt idx="65">
                  <c:v>29.07892520940004</c:v>
                </c:pt>
                <c:pt idx="66">
                  <c:v>29.093193884108018</c:v>
                </c:pt>
                <c:pt idx="67">
                  <c:v>29.107243503807013</c:v>
                </c:pt>
                <c:pt idx="68">
                  <c:v>29.121035115509017</c:v>
                </c:pt>
                <c:pt idx="69">
                  <c:v>29.134546865852997</c:v>
                </c:pt>
                <c:pt idx="70">
                  <c:v>29.147731578582011</c:v>
                </c:pt>
                <c:pt idx="71">
                  <c:v>29.160540407538008</c:v>
                </c:pt>
                <c:pt idx="72">
                  <c:v>29.172935696032027</c:v>
                </c:pt>
                <c:pt idx="73">
                  <c:v>29.184872906933037</c:v>
                </c:pt>
                <c:pt idx="74">
                  <c:v>29.196311481573048</c:v>
                </c:pt>
                <c:pt idx="75">
                  <c:v>29.207212793420013</c:v>
                </c:pt>
                <c:pt idx="76">
                  <c:v>29.21753828333101</c:v>
                </c:pt>
                <c:pt idx="77">
                  <c:v>29.227252854819994</c:v>
                </c:pt>
                <c:pt idx="78">
                  <c:v>29.23632746644904</c:v>
                </c:pt>
                <c:pt idx="79">
                  <c:v>29.244734220170017</c:v>
                </c:pt>
                <c:pt idx="80">
                  <c:v>29.252453415311038</c:v>
                </c:pt>
                <c:pt idx="81">
                  <c:v>29.25949476504104</c:v>
                </c:pt>
                <c:pt idx="82">
                  <c:v>29.265825672851008</c:v>
                </c:pt>
                <c:pt idx="83">
                  <c:v>29.271471682733022</c:v>
                </c:pt>
                <c:pt idx="84">
                  <c:v>29.276481361011008</c:v>
                </c:pt>
                <c:pt idx="85">
                  <c:v>29.28088408137404</c:v>
                </c:pt>
                <c:pt idx="86">
                  <c:v>29.284634734894041</c:v>
                </c:pt>
                <c:pt idx="87">
                  <c:v>29.287743804803995</c:v>
                </c:pt>
                <c:pt idx="88">
                  <c:v>29.29023835716805</c:v>
                </c:pt>
                <c:pt idx="89">
                  <c:v>29.292164167281044</c:v>
                </c:pt>
                <c:pt idx="90">
                  <c:v>29.293556492755044</c:v>
                </c:pt>
                <c:pt idx="91">
                  <c:v>29.294470752985035</c:v>
                </c:pt>
                <c:pt idx="92">
                  <c:v>29.294956157529043</c:v>
                </c:pt>
                <c:pt idx="93">
                  <c:v>29.295082832264995</c:v>
                </c:pt>
                <c:pt idx="94">
                  <c:v>29.294928427102036</c:v>
                </c:pt>
                <c:pt idx="95">
                  <c:v>29.29456682152005</c:v>
                </c:pt>
                <c:pt idx="96">
                  <c:v>29.294079321574031</c:v>
                </c:pt>
                <c:pt idx="97">
                  <c:v>29.293567758105041</c:v>
                </c:pt>
                <c:pt idx="98">
                  <c:v>29.293155860613012</c:v>
                </c:pt>
                <c:pt idx="99">
                  <c:v>29.292959646867018</c:v>
                </c:pt>
                <c:pt idx="100">
                  <c:v>29.293117896375009</c:v>
                </c:pt>
              </c:numCache>
            </c:numRef>
          </c:yVal>
          <c:smooth val="1"/>
          <c:extLst>
            <c:ext xmlns:c16="http://schemas.microsoft.com/office/drawing/2014/chart" uri="{C3380CC4-5D6E-409C-BE32-E72D297353CC}">
              <c16:uniqueId val="{00000000-F4A3-4934-92A7-38B616A67D90}"/>
            </c:ext>
          </c:extLst>
        </c:ser>
        <c:ser>
          <c:idx val="1"/>
          <c:order val="1"/>
          <c:tx>
            <c:strRef>
              <c:f>Sheet2!$D$2</c:f>
              <c:strCache>
                <c:ptCount val="1"/>
                <c:pt idx="0">
                  <c:v>3 C</c:v>
                </c:pt>
              </c:strCache>
            </c:strRef>
          </c:tx>
          <c:spPr>
            <a:ln w="9525" cap="rnd">
              <a:solidFill>
                <a:schemeClr val="accent4"/>
              </a:solidFill>
              <a:round/>
            </a:ln>
            <a:effectLst>
              <a:outerShdw blurRad="57150" dist="19050" dir="5400000" algn="ctr" rotWithShape="0">
                <a:srgbClr val="000000">
                  <a:alpha val="63000"/>
                </a:srgbClr>
              </a:outerShdw>
            </a:effectLst>
          </c:spPr>
          <c:marker>
            <c:symbol val="none"/>
          </c:marker>
          <c:xVal>
            <c:numRef>
              <c:f>Sheet2!$B$3:$B$103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Sheet2!$D$3:$D$103</c:f>
              <c:numCache>
                <c:formatCode>General</c:formatCode>
                <c:ptCount val="101"/>
                <c:pt idx="0">
                  <c:v>26.850000000000023</c:v>
                </c:pt>
                <c:pt idx="1">
                  <c:v>26.850000000003035</c:v>
                </c:pt>
                <c:pt idx="2">
                  <c:v>27.603789969088041</c:v>
                </c:pt>
                <c:pt idx="3">
                  <c:v>28.331535179516038</c:v>
                </c:pt>
                <c:pt idx="4">
                  <c:v>28.997410748441041</c:v>
                </c:pt>
                <c:pt idx="5">
                  <c:v>29.638901560868021</c:v>
                </c:pt>
                <c:pt idx="6">
                  <c:v>30.282263625808014</c:v>
                </c:pt>
                <c:pt idx="7">
                  <c:v>30.92036146216401</c:v>
                </c:pt>
                <c:pt idx="8">
                  <c:v>31.539829992220007</c:v>
                </c:pt>
                <c:pt idx="9">
                  <c:v>32.130535127702046</c:v>
                </c:pt>
                <c:pt idx="10">
                  <c:v>32.686536401423041</c:v>
                </c:pt>
                <c:pt idx="11">
                  <c:v>33.205852543941035</c:v>
                </c:pt>
                <c:pt idx="12">
                  <c:v>33.690323206819016</c:v>
                </c:pt>
                <c:pt idx="13">
                  <c:v>34.143322534565016</c:v>
                </c:pt>
                <c:pt idx="14">
                  <c:v>34.569312538182999</c:v>
                </c:pt>
                <c:pt idx="15">
                  <c:v>34.972805952884016</c:v>
                </c:pt>
                <c:pt idx="16">
                  <c:v>35.358683582063009</c:v>
                </c:pt>
                <c:pt idx="17">
                  <c:v>35.730655137658005</c:v>
                </c:pt>
                <c:pt idx="18">
                  <c:v>36.092104038004038</c:v>
                </c:pt>
                <c:pt idx="19">
                  <c:v>36.445842540678029</c:v>
                </c:pt>
                <c:pt idx="20">
                  <c:v>36.793967846797045</c:v>
                </c:pt>
                <c:pt idx="21">
                  <c:v>37.137269323162002</c:v>
                </c:pt>
                <c:pt idx="22">
                  <c:v>37.475641400276004</c:v>
                </c:pt>
                <c:pt idx="23">
                  <c:v>37.807764221531045</c:v>
                </c:pt>
                <c:pt idx="24">
                  <c:v>38.131199562782001</c:v>
                </c:pt>
                <c:pt idx="25">
                  <c:v>38.442489680383005</c:v>
                </c:pt>
                <c:pt idx="26">
                  <c:v>38.737629608447037</c:v>
                </c:pt>
                <c:pt idx="27">
                  <c:v>39.012697209402006</c:v>
                </c:pt>
                <c:pt idx="28">
                  <c:v>39.264417868712997</c:v>
                </c:pt>
                <c:pt idx="29">
                  <c:v>39.491044952199047</c:v>
                </c:pt>
                <c:pt idx="30">
                  <c:v>39.692893823887005</c:v>
                </c:pt>
                <c:pt idx="31">
                  <c:v>39.872265522013038</c:v>
                </c:pt>
                <c:pt idx="32">
                  <c:v>40.034032364188022</c:v>
                </c:pt>
                <c:pt idx="33">
                  <c:v>40.184842871872036</c:v>
                </c:pt>
                <c:pt idx="34">
                  <c:v>40.333119019430001</c:v>
                </c:pt>
                <c:pt idx="35">
                  <c:v>40.490251598597013</c:v>
                </c:pt>
                <c:pt idx="36">
                  <c:v>40.671632670486019</c:v>
                </c:pt>
                <c:pt idx="37">
                  <c:v>40.903707282823007</c:v>
                </c:pt>
                <c:pt idx="38">
                  <c:v>41.245984077327023</c:v>
                </c:pt>
              </c:numCache>
            </c:numRef>
          </c:yVal>
          <c:smooth val="1"/>
          <c:extLst>
            <c:ext xmlns:c16="http://schemas.microsoft.com/office/drawing/2014/chart" uri="{C3380CC4-5D6E-409C-BE32-E72D297353CC}">
              <c16:uniqueId val="{00000001-F4A3-4934-92A7-38B616A67D90}"/>
            </c:ext>
          </c:extLst>
        </c:ser>
        <c:ser>
          <c:idx val="2"/>
          <c:order val="2"/>
          <c:tx>
            <c:strRef>
              <c:f>Sheet2!$E$2</c:f>
              <c:strCache>
                <c:ptCount val="1"/>
                <c:pt idx="0">
                  <c:v>5 C</c:v>
                </c:pt>
              </c:strCache>
            </c:strRef>
          </c:tx>
          <c:spPr>
            <a:ln w="9525" cap="rnd">
              <a:solidFill>
                <a:schemeClr val="accent6"/>
              </a:solidFill>
              <a:round/>
            </a:ln>
            <a:effectLst>
              <a:outerShdw blurRad="57150" dist="19050" dir="5400000" algn="ctr" rotWithShape="0">
                <a:srgbClr val="000000">
                  <a:alpha val="63000"/>
                </a:srgbClr>
              </a:outerShdw>
            </a:effectLst>
          </c:spPr>
          <c:marker>
            <c:symbol val="none"/>
          </c:marker>
          <c:xVal>
            <c:numRef>
              <c:f>Sheet2!$B$3:$B$103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Sheet2!$E$3:$E$103</c:f>
              <c:numCache>
                <c:formatCode>General</c:formatCode>
                <c:ptCount val="101"/>
                <c:pt idx="0">
                  <c:v>26.850000000000023</c:v>
                </c:pt>
                <c:pt idx="1">
                  <c:v>26.850000000002012</c:v>
                </c:pt>
                <c:pt idx="2">
                  <c:v>28.905085485005998</c:v>
                </c:pt>
                <c:pt idx="3">
                  <c:v>31.025152093577049</c:v>
                </c:pt>
                <c:pt idx="4">
                  <c:v>33.035057957911022</c:v>
                </c:pt>
                <c:pt idx="5">
                  <c:v>34.969532058410039</c:v>
                </c:pt>
                <c:pt idx="6">
                  <c:v>36.793565169876047</c:v>
                </c:pt>
                <c:pt idx="7">
                  <c:v>38.453239715340999</c:v>
                </c:pt>
                <c:pt idx="8">
                  <c:v>39.944521239212008</c:v>
                </c:pt>
                <c:pt idx="9">
                  <c:v>41.290666447390038</c:v>
                </c:pt>
                <c:pt idx="10">
                  <c:v>42.526343577706029</c:v>
                </c:pt>
                <c:pt idx="11">
                  <c:v>43.685886190147016</c:v>
                </c:pt>
                <c:pt idx="12">
                  <c:v>44.796291361233045</c:v>
                </c:pt>
                <c:pt idx="13">
                  <c:v>45.876668237130048</c:v>
                </c:pt>
                <c:pt idx="14">
                  <c:v>46.933835622756021</c:v>
                </c:pt>
                <c:pt idx="15">
                  <c:v>47.959320883932037</c:v>
                </c:pt>
                <c:pt idx="16">
                  <c:v>48.931059321289013</c:v>
                </c:pt>
                <c:pt idx="17">
                  <c:v>49.819554330724031</c:v>
                </c:pt>
                <c:pt idx="18">
                  <c:v>50.598015739455036</c:v>
                </c:pt>
                <c:pt idx="19">
                  <c:v>51.260241168746006</c:v>
                </c:pt>
                <c:pt idx="20">
                  <c:v>51.82859302780605</c:v>
                </c:pt>
                <c:pt idx="21">
                  <c:v>52.352964498391032</c:v>
                </c:pt>
                <c:pt idx="22">
                  <c:v>52.909662902592004</c:v>
                </c:pt>
                <c:pt idx="23">
                  <c:v>53.622754409934998</c:v>
                </c:pt>
              </c:numCache>
            </c:numRef>
          </c:yVal>
          <c:smooth val="1"/>
          <c:extLst>
            <c:ext xmlns:c16="http://schemas.microsoft.com/office/drawing/2014/chart" uri="{C3380CC4-5D6E-409C-BE32-E72D297353CC}">
              <c16:uniqueId val="{00000002-F4A3-4934-92A7-38B616A67D90}"/>
            </c:ext>
          </c:extLst>
        </c:ser>
        <c:ser>
          <c:idx val="3"/>
          <c:order val="3"/>
          <c:tx>
            <c:strRef>
              <c:f>Sheet2!$F$2</c:f>
              <c:strCache>
                <c:ptCount val="1"/>
                <c:pt idx="0">
                  <c:v>10 C</c:v>
                </c:pt>
              </c:strCache>
            </c:strRef>
          </c:tx>
          <c:spPr>
            <a:ln w="9525" cap="rnd">
              <a:solidFill>
                <a:schemeClr val="accent2">
                  <a:lumMod val="60000"/>
                </a:schemeClr>
              </a:solidFill>
              <a:round/>
            </a:ln>
            <a:effectLst>
              <a:outerShdw blurRad="57150" dist="19050" dir="5400000" algn="ctr" rotWithShape="0">
                <a:srgbClr val="000000">
                  <a:alpha val="63000"/>
                </a:srgbClr>
              </a:outerShdw>
            </a:effectLst>
          </c:spPr>
          <c:marker>
            <c:symbol val="none"/>
          </c:marker>
          <c:xVal>
            <c:numRef>
              <c:f>Sheet2!$B$3:$B$103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Sheet2!$F$3:$F$103</c:f>
              <c:numCache>
                <c:formatCode>General</c:formatCode>
                <c:ptCount val="101"/>
                <c:pt idx="0">
                  <c:v>26.850000000000023</c:v>
                </c:pt>
                <c:pt idx="1">
                  <c:v>26.850000000003035</c:v>
                </c:pt>
                <c:pt idx="2">
                  <c:v>35.207906522667031</c:v>
                </c:pt>
                <c:pt idx="3">
                  <c:v>44.549636361913997</c:v>
                </c:pt>
                <c:pt idx="4">
                  <c:v>52.721981637270005</c:v>
                </c:pt>
                <c:pt idx="5">
                  <c:v>59.265368613117005</c:v>
                </c:pt>
                <c:pt idx="6">
                  <c:v>64.536709594617037</c:v>
                </c:pt>
                <c:pt idx="7">
                  <c:v>69.056265837057026</c:v>
                </c:pt>
                <c:pt idx="8">
                  <c:v>73.221150992153014</c:v>
                </c:pt>
                <c:pt idx="9">
                  <c:v>77.005990515527003</c:v>
                </c:pt>
                <c:pt idx="10">
                  <c:v>79.964585779328047</c:v>
                </c:pt>
                <c:pt idx="11">
                  <c:v>82.018546590667995</c:v>
                </c:pt>
                <c:pt idx="12">
                  <c:v>84.004195437280032</c:v>
                </c:pt>
              </c:numCache>
            </c:numRef>
          </c:yVal>
          <c:smooth val="1"/>
          <c:extLst>
            <c:ext xmlns:c16="http://schemas.microsoft.com/office/drawing/2014/chart" uri="{C3380CC4-5D6E-409C-BE32-E72D297353CC}">
              <c16:uniqueId val="{00000003-F4A3-4934-92A7-38B616A67D90}"/>
            </c:ext>
          </c:extLst>
        </c:ser>
        <c:dLbls>
          <c:showLegendKey val="0"/>
          <c:showVal val="0"/>
          <c:showCatName val="0"/>
          <c:showSerName val="0"/>
          <c:showPercent val="0"/>
          <c:showBubbleSize val="0"/>
        </c:dLbls>
        <c:axId val="534932584"/>
        <c:axId val="534925368"/>
      </c:scatterChart>
      <c:valAx>
        <c:axId val="534932584"/>
        <c:scaling>
          <c:orientation val="minMax"/>
          <c:max val="100"/>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Number of time -steps</a:t>
                </a:r>
              </a:p>
            </c:rich>
          </c:tx>
          <c:overlay val="0"/>
          <c:spPr>
            <a:noFill/>
            <a:ln>
              <a:noFill/>
            </a:ln>
            <a:effectLst/>
          </c:spPr>
          <c:txPr>
            <a:bodyPr rot="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34925368"/>
        <c:crosses val="autoZero"/>
        <c:crossBetween val="midCat"/>
      </c:valAx>
      <c:valAx>
        <c:axId val="534925368"/>
        <c:scaling>
          <c:orientation val="minMax"/>
          <c:max val="85"/>
          <c:min val="25"/>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Temperature (°C)</a:t>
                </a:r>
              </a:p>
            </c:rich>
          </c:tx>
          <c:layout>
            <c:manualLayout>
              <c:xMode val="edge"/>
              <c:yMode val="edge"/>
              <c:x val="9.3283582089552231E-3"/>
              <c:y val="0.17055367624222328"/>
            </c:manualLayout>
          </c:layout>
          <c:overlay val="0"/>
          <c:spPr>
            <a:noFill/>
            <a:ln>
              <a:noFill/>
            </a:ln>
            <a:effectLst/>
          </c:spPr>
          <c:txPr>
            <a:bodyPr rot="-540000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34932584"/>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2400">
          <a:latin typeface="Arial" panose="020B0604020202020204" pitchFamily="34" charset="0"/>
          <a:cs typeface="Arial" panose="020B060402020202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r>
              <a:rPr lang="en-GB" sz="2400"/>
              <a:t>Cell group voltage drop discharge C-rate </a:t>
            </a:r>
          </a:p>
        </c:rich>
      </c:tx>
      <c:overlay val="0"/>
      <c:spPr>
        <a:noFill/>
        <a:ln>
          <a:noFill/>
        </a:ln>
        <a:effectLst/>
      </c:spPr>
      <c:txPr>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endParaRPr lang="en-US"/>
        </a:p>
      </c:txPr>
    </c:title>
    <c:autoTitleDeleted val="0"/>
    <c:plotArea>
      <c:layout/>
      <c:scatterChart>
        <c:scatterStyle val="smoothMarker"/>
        <c:varyColors val="0"/>
        <c:ser>
          <c:idx val="0"/>
          <c:order val="0"/>
          <c:tx>
            <c:strRef>
              <c:f>Sheet2!$W$2</c:f>
              <c:strCache>
                <c:ptCount val="1"/>
                <c:pt idx="0">
                  <c:v>1 C</c:v>
                </c:pt>
              </c:strCache>
            </c:strRef>
          </c:tx>
          <c:spPr>
            <a:ln w="9525" cap="rnd">
              <a:solidFill>
                <a:schemeClr val="accent2"/>
              </a:solidFill>
              <a:round/>
            </a:ln>
            <a:effectLst>
              <a:outerShdw blurRad="57150" dist="19050" dir="5400000" algn="ctr" rotWithShape="0">
                <a:srgbClr val="000000">
                  <a:alpha val="63000"/>
                </a:srgbClr>
              </a:outerShdw>
            </a:effectLst>
          </c:spPr>
          <c:marker>
            <c:symbol val="none"/>
          </c:marker>
          <c:xVal>
            <c:numRef>
              <c:f>Sheet2!$V$3:$V$103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Sheet2!$W$3:$W$103</c:f>
              <c:numCache>
                <c:formatCode>General</c:formatCode>
                <c:ptCount val="101"/>
                <c:pt idx="0">
                  <c:v>12.3657033691688</c:v>
                </c:pt>
                <c:pt idx="1">
                  <c:v>12.267112551318</c:v>
                </c:pt>
                <c:pt idx="2">
                  <c:v>12.240020300281101</c:v>
                </c:pt>
                <c:pt idx="3">
                  <c:v>12.2153807512457</c:v>
                </c:pt>
                <c:pt idx="4">
                  <c:v>12.1913085492105</c:v>
                </c:pt>
                <c:pt idx="5">
                  <c:v>12.1676730072037</c:v>
                </c:pt>
                <c:pt idx="6">
                  <c:v>12.144504788626101</c:v>
                </c:pt>
                <c:pt idx="7">
                  <c:v>12.1218426615951</c:v>
                </c:pt>
                <c:pt idx="8">
                  <c:v>12.099733588068499</c:v>
                </c:pt>
                <c:pt idx="9">
                  <c:v>12.0782191235581</c:v>
                </c:pt>
                <c:pt idx="10">
                  <c:v>12.057342929734</c:v>
                </c:pt>
                <c:pt idx="11">
                  <c:v>12.0371389210764</c:v>
                </c:pt>
                <c:pt idx="12">
                  <c:v>12.017629920202401</c:v>
                </c:pt>
                <c:pt idx="13">
                  <c:v>11.9988355347443</c:v>
                </c:pt>
                <c:pt idx="14">
                  <c:v>11.980759170095199</c:v>
                </c:pt>
                <c:pt idx="15">
                  <c:v>11.963391871232499</c:v>
                </c:pt>
                <c:pt idx="16">
                  <c:v>11.9467196505749</c:v>
                </c:pt>
                <c:pt idx="17">
                  <c:v>11.9307135617669</c:v>
                </c:pt>
                <c:pt idx="18">
                  <c:v>11.915338221048</c:v>
                </c:pt>
                <c:pt idx="19">
                  <c:v>11.9005523215954</c:v>
                </c:pt>
                <c:pt idx="20">
                  <c:v>11.886308276598299</c:v>
                </c:pt>
                <c:pt idx="21">
                  <c:v>11.872557484922201</c:v>
                </c:pt>
                <c:pt idx="22">
                  <c:v>11.859248688740401</c:v>
                </c:pt>
                <c:pt idx="23">
                  <c:v>11.846330061767199</c:v>
                </c:pt>
                <c:pt idx="24">
                  <c:v>11.833753198116201</c:v>
                </c:pt>
                <c:pt idx="25">
                  <c:v>11.8214690700809</c:v>
                </c:pt>
                <c:pt idx="26">
                  <c:v>11.8094333751982</c:v>
                </c:pt>
                <c:pt idx="27">
                  <c:v>11.797603316098201</c:v>
                </c:pt>
                <c:pt idx="28">
                  <c:v>11.7859408923125</c:v>
                </c:pt>
                <c:pt idx="29">
                  <c:v>11.7744092656057</c:v>
                </c:pt>
                <c:pt idx="30">
                  <c:v>11.762975766828999</c:v>
                </c:pt>
                <c:pt idx="31">
                  <c:v>11.7516108302075</c:v>
                </c:pt>
                <c:pt idx="32">
                  <c:v>11.740287056484</c:v>
                </c:pt>
                <c:pt idx="33">
                  <c:v>11.728979742297501</c:v>
                </c:pt>
                <c:pt idx="34">
                  <c:v>11.717665929641701</c:v>
                </c:pt>
                <c:pt idx="35">
                  <c:v>11.706325211767901</c:v>
                </c:pt>
                <c:pt idx="36">
                  <c:v>11.6949391125821</c:v>
                </c:pt>
                <c:pt idx="37">
                  <c:v>11.6834892897124</c:v>
                </c:pt>
                <c:pt idx="38">
                  <c:v>11.6719603117779</c:v>
                </c:pt>
                <c:pt idx="39">
                  <c:v>11.660336619904101</c:v>
                </c:pt>
                <c:pt idx="40">
                  <c:v>11.648605528252901</c:v>
                </c:pt>
                <c:pt idx="41">
                  <c:v>11.636752794818401</c:v>
                </c:pt>
                <c:pt idx="42">
                  <c:v>11.624766616905299</c:v>
                </c:pt>
                <c:pt idx="43">
                  <c:v>11.6126354003018</c:v>
                </c:pt>
                <c:pt idx="44">
                  <c:v>11.600348528085901</c:v>
                </c:pt>
                <c:pt idx="45">
                  <c:v>11.587895766329201</c:v>
                </c:pt>
                <c:pt idx="46">
                  <c:v>11.5752668915508</c:v>
                </c:pt>
                <c:pt idx="47">
                  <c:v>11.562454359468299</c:v>
                </c:pt>
                <c:pt idx="48">
                  <c:v>11.549447947568099</c:v>
                </c:pt>
                <c:pt idx="49">
                  <c:v>11.5362414269869</c:v>
                </c:pt>
                <c:pt idx="50">
                  <c:v>11.5228261324334</c:v>
                </c:pt>
                <c:pt idx="51">
                  <c:v>11.5091967000702</c:v>
                </c:pt>
                <c:pt idx="52">
                  <c:v>11.4953462472371</c:v>
                </c:pt>
                <c:pt idx="53">
                  <c:v>11.4812693969848</c:v>
                </c:pt>
                <c:pt idx="54">
                  <c:v>11.466962277950801</c:v>
                </c:pt>
                <c:pt idx="55">
                  <c:v>11.4524191431702</c:v>
                </c:pt>
                <c:pt idx="56">
                  <c:v>11.4376375953766</c:v>
                </c:pt>
                <c:pt idx="57">
                  <c:v>11.422615155620701</c:v>
                </c:pt>
                <c:pt idx="58">
                  <c:v>11.4073488316793</c:v>
                </c:pt>
                <c:pt idx="59">
                  <c:v>11.3918376626686</c:v>
                </c:pt>
                <c:pt idx="60">
                  <c:v>11.3760776586745</c:v>
                </c:pt>
                <c:pt idx="61">
                  <c:v>11.360072315195801</c:v>
                </c:pt>
                <c:pt idx="62">
                  <c:v>11.343818074794999</c:v>
                </c:pt>
                <c:pt idx="63">
                  <c:v>11.327315673646501</c:v>
                </c:pt>
                <c:pt idx="64">
                  <c:v>11.310563282597</c:v>
                </c:pt>
                <c:pt idx="65">
                  <c:v>11.2935621464605</c:v>
                </c:pt>
                <c:pt idx="66">
                  <c:v>11.2763084400541</c:v>
                </c:pt>
                <c:pt idx="67">
                  <c:v>11.258802696290401</c:v>
                </c:pt>
                <c:pt idx="68">
                  <c:v>11.2410410069284</c:v>
                </c:pt>
                <c:pt idx="69">
                  <c:v>11.223019591290701</c:v>
                </c:pt>
                <c:pt idx="70">
                  <c:v>11.204733898887101</c:v>
                </c:pt>
                <c:pt idx="71">
                  <c:v>11.1861763342333</c:v>
                </c:pt>
                <c:pt idx="72">
                  <c:v>11.167339547759701</c:v>
                </c:pt>
                <c:pt idx="73">
                  <c:v>11.1482127645238</c:v>
                </c:pt>
                <c:pt idx="74">
                  <c:v>11.128783200215301</c:v>
                </c:pt>
                <c:pt idx="75">
                  <c:v>11.109037037412399</c:v>
                </c:pt>
                <c:pt idx="76">
                  <c:v>11.088958042007301</c:v>
                </c:pt>
                <c:pt idx="77">
                  <c:v>11.068527542308599</c:v>
                </c:pt>
                <c:pt idx="78">
                  <c:v>11.0477252259551</c:v>
                </c:pt>
                <c:pt idx="79">
                  <c:v>11.0265284497987</c:v>
                </c:pt>
                <c:pt idx="80">
                  <c:v>11.004913136313</c:v>
                </c:pt>
                <c:pt idx="81">
                  <c:v>10.9828547153604</c:v>
                </c:pt>
                <c:pt idx="82">
                  <c:v>10.960325484796</c:v>
                </c:pt>
                <c:pt idx="83">
                  <c:v>10.937296933296199</c:v>
                </c:pt>
                <c:pt idx="84">
                  <c:v>10.913740943886101</c:v>
                </c:pt>
                <c:pt idx="85">
                  <c:v>10.8896269011399</c:v>
                </c:pt>
                <c:pt idx="86">
                  <c:v>10.864923541206901</c:v>
                </c:pt>
                <c:pt idx="87">
                  <c:v>10.839600553497</c:v>
                </c:pt>
                <c:pt idx="88">
                  <c:v>10.8136260753492</c:v>
                </c:pt>
                <c:pt idx="89">
                  <c:v>10.7869674422438</c:v>
                </c:pt>
                <c:pt idx="90">
                  <c:v>10.7595909744128</c:v>
                </c:pt>
                <c:pt idx="91">
                  <c:v>10.731464056039901</c:v>
                </c:pt>
                <c:pt idx="92">
                  <c:v>10.702551058590201</c:v>
                </c:pt>
                <c:pt idx="93">
                  <c:v>10.6728142973191</c:v>
                </c:pt>
                <c:pt idx="94">
                  <c:v>10.642218894227501</c:v>
                </c:pt>
                <c:pt idx="95">
                  <c:v>10.610720595238901</c:v>
                </c:pt>
                <c:pt idx="96">
                  <c:v>10.5782771078634</c:v>
                </c:pt>
                <c:pt idx="97">
                  <c:v>10.5448383368009</c:v>
                </c:pt>
                <c:pt idx="98">
                  <c:v>10.510349640217299</c:v>
                </c:pt>
                <c:pt idx="99">
                  <c:v>10.474747281728799</c:v>
                </c:pt>
                <c:pt idx="100">
                  <c:v>10.437959956055</c:v>
                </c:pt>
              </c:numCache>
            </c:numRef>
          </c:yVal>
          <c:smooth val="1"/>
          <c:extLst>
            <c:ext xmlns:c16="http://schemas.microsoft.com/office/drawing/2014/chart" uri="{C3380CC4-5D6E-409C-BE32-E72D297353CC}">
              <c16:uniqueId val="{00000000-1751-48DD-8427-5BAF1724DF9C}"/>
            </c:ext>
          </c:extLst>
        </c:ser>
        <c:ser>
          <c:idx val="1"/>
          <c:order val="1"/>
          <c:tx>
            <c:strRef>
              <c:f>Sheet2!$X$2</c:f>
              <c:strCache>
                <c:ptCount val="1"/>
                <c:pt idx="0">
                  <c:v>3 C</c:v>
                </c:pt>
              </c:strCache>
            </c:strRef>
          </c:tx>
          <c:spPr>
            <a:ln w="9525" cap="rnd">
              <a:solidFill>
                <a:schemeClr val="accent4"/>
              </a:solidFill>
              <a:round/>
            </a:ln>
            <a:effectLst>
              <a:outerShdw blurRad="57150" dist="19050" dir="5400000" algn="ctr" rotWithShape="0">
                <a:srgbClr val="000000">
                  <a:alpha val="63000"/>
                </a:srgbClr>
              </a:outerShdw>
            </a:effectLst>
          </c:spPr>
          <c:marker>
            <c:symbol val="none"/>
          </c:marker>
          <c:xVal>
            <c:numRef>
              <c:f>Sheet2!$V$3:$V$103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Sheet2!$X$3:$X$103</c:f>
              <c:numCache>
                <c:formatCode>General</c:formatCode>
                <c:ptCount val="101"/>
                <c:pt idx="0">
                  <c:v>12.3657033691688</c:v>
                </c:pt>
                <c:pt idx="1">
                  <c:v>12.069036158214599</c:v>
                </c:pt>
                <c:pt idx="2">
                  <c:v>11.961362503318901</c:v>
                </c:pt>
                <c:pt idx="3">
                  <c:v>11.864396018762699</c:v>
                </c:pt>
                <c:pt idx="4">
                  <c:v>11.776895945395401</c:v>
                </c:pt>
                <c:pt idx="5">
                  <c:v>11.702048284203</c:v>
                </c:pt>
                <c:pt idx="6">
                  <c:v>11.6413212632943</c:v>
                </c:pt>
                <c:pt idx="7">
                  <c:v>11.5936735276495</c:v>
                </c:pt>
                <c:pt idx="8">
                  <c:v>11.5562352093709</c:v>
                </c:pt>
                <c:pt idx="9">
                  <c:v>11.5255207083099</c:v>
                </c:pt>
                <c:pt idx="10">
                  <c:v>11.498390250337</c:v>
                </c:pt>
                <c:pt idx="11">
                  <c:v>11.4724338571705</c:v>
                </c:pt>
                <c:pt idx="12">
                  <c:v>11.445991149891601</c:v>
                </c:pt>
                <c:pt idx="13">
                  <c:v>11.4179930949492</c:v>
                </c:pt>
                <c:pt idx="14">
                  <c:v>11.387776294462</c:v>
                </c:pt>
                <c:pt idx="15">
                  <c:v>11.3549476550542</c:v>
                </c:pt>
                <c:pt idx="16">
                  <c:v>11.319292115801501</c:v>
                </c:pt>
                <c:pt idx="17">
                  <c:v>11.2807312820434</c:v>
                </c:pt>
                <c:pt idx="18">
                  <c:v>11.2392969058329</c:v>
                </c:pt>
                <c:pt idx="19">
                  <c:v>11.195142511885001</c:v>
                </c:pt>
                <c:pt idx="20">
                  <c:v>11.1485352461878</c:v>
                </c:pt>
                <c:pt idx="21">
                  <c:v>11.0998532657184</c:v>
                </c:pt>
                <c:pt idx="22">
                  <c:v>11.049542227491999</c:v>
                </c:pt>
                <c:pt idx="23">
                  <c:v>10.998041111799401</c:v>
                </c:pt>
                <c:pt idx="24">
                  <c:v>10.945679329355199</c:v>
                </c:pt>
                <c:pt idx="25">
                  <c:v>10.892534215303501</c:v>
                </c:pt>
                <c:pt idx="26">
                  <c:v>10.8383330312087</c:v>
                </c:pt>
                <c:pt idx="27">
                  <c:v>10.782405728937199</c:v>
                </c:pt>
                <c:pt idx="28">
                  <c:v>10.7236990193626</c:v>
                </c:pt>
                <c:pt idx="29">
                  <c:v>10.6608832265873</c:v>
                </c:pt>
                <c:pt idx="30">
                  <c:v>10.592449583113099</c:v>
                </c:pt>
                <c:pt idx="31">
                  <c:v>10.5167800499744</c:v>
                </c:pt>
                <c:pt idx="32">
                  <c:v>10.432130889795401</c:v>
                </c:pt>
                <c:pt idx="33">
                  <c:v>10.336440393753801</c:v>
                </c:pt>
                <c:pt idx="34">
                  <c:v>10.2269096205371</c:v>
                </c:pt>
                <c:pt idx="35">
                  <c:v>10.0989117253204</c:v>
                </c:pt>
                <c:pt idx="36">
                  <c:v>9.9431359946686406</c:v>
                </c:pt>
                <c:pt idx="37">
                  <c:v>9.7355702280264609</c:v>
                </c:pt>
                <c:pt idx="38">
                  <c:v>9.3854936472700103</c:v>
                </c:pt>
              </c:numCache>
            </c:numRef>
          </c:yVal>
          <c:smooth val="1"/>
          <c:extLst>
            <c:ext xmlns:c16="http://schemas.microsoft.com/office/drawing/2014/chart" uri="{C3380CC4-5D6E-409C-BE32-E72D297353CC}">
              <c16:uniqueId val="{00000001-1751-48DD-8427-5BAF1724DF9C}"/>
            </c:ext>
          </c:extLst>
        </c:ser>
        <c:ser>
          <c:idx val="2"/>
          <c:order val="2"/>
          <c:tx>
            <c:strRef>
              <c:f>Sheet2!$Y$2</c:f>
              <c:strCache>
                <c:ptCount val="1"/>
                <c:pt idx="0">
                  <c:v>5 C</c:v>
                </c:pt>
              </c:strCache>
            </c:strRef>
          </c:tx>
          <c:spPr>
            <a:ln w="9525" cap="rnd">
              <a:solidFill>
                <a:schemeClr val="accent6"/>
              </a:solidFill>
              <a:round/>
            </a:ln>
            <a:effectLst>
              <a:outerShdw blurRad="57150" dist="19050" dir="5400000" algn="ctr" rotWithShape="0">
                <a:srgbClr val="000000">
                  <a:alpha val="63000"/>
                </a:srgbClr>
              </a:outerShdw>
            </a:effectLst>
          </c:spPr>
          <c:marker>
            <c:symbol val="none"/>
          </c:marker>
          <c:xVal>
            <c:numRef>
              <c:f>Sheet2!$V$3:$V$103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Sheet2!$Y$3:$Y$103</c:f>
              <c:numCache>
                <c:formatCode>General</c:formatCode>
                <c:ptCount val="101"/>
                <c:pt idx="0">
                  <c:v>12.3657033691688</c:v>
                </c:pt>
                <c:pt idx="1">
                  <c:v>11.8727492797418</c:v>
                </c:pt>
                <c:pt idx="2">
                  <c:v>11.6513571945294</c:v>
                </c:pt>
                <c:pt idx="3">
                  <c:v>11.473432511944701</c:v>
                </c:pt>
                <c:pt idx="4">
                  <c:v>11.353503415150801</c:v>
                </c:pt>
                <c:pt idx="5">
                  <c:v>11.2881662122108</c:v>
                </c:pt>
                <c:pt idx="6">
                  <c:v>11.254119407760999</c:v>
                </c:pt>
                <c:pt idx="7">
                  <c:v>11.2288606192147</c:v>
                </c:pt>
                <c:pt idx="8">
                  <c:v>11.199381000676601</c:v>
                </c:pt>
                <c:pt idx="9">
                  <c:v>11.1601696237962</c:v>
                </c:pt>
                <c:pt idx="10">
                  <c:v>11.1096359877269</c:v>
                </c:pt>
                <c:pt idx="11">
                  <c:v>11.0481260255566</c:v>
                </c:pt>
                <c:pt idx="12">
                  <c:v>10.977225097558501</c:v>
                </c:pt>
                <c:pt idx="13">
                  <c:v>10.8996243261151</c:v>
                </c:pt>
                <c:pt idx="14">
                  <c:v>10.818800943638999</c:v>
                </c:pt>
                <c:pt idx="15">
                  <c:v>10.7377907564755</c:v>
                </c:pt>
                <c:pt idx="16">
                  <c:v>10.657243333204599</c:v>
                </c:pt>
                <c:pt idx="17">
                  <c:v>10.5738753447758</c:v>
                </c:pt>
                <c:pt idx="18">
                  <c:v>10.480726260445101</c:v>
                </c:pt>
                <c:pt idx="19">
                  <c:v>10.368861439239399</c:v>
                </c:pt>
                <c:pt idx="20">
                  <c:v>10.228197414630101</c:v>
                </c:pt>
                <c:pt idx="21">
                  <c:v>10.044590253356599</c:v>
                </c:pt>
                <c:pt idx="22">
                  <c:v>9.7855204948609806</c:v>
                </c:pt>
                <c:pt idx="23">
                  <c:v>9.3052545971593101</c:v>
                </c:pt>
              </c:numCache>
            </c:numRef>
          </c:yVal>
          <c:smooth val="1"/>
          <c:extLst>
            <c:ext xmlns:c16="http://schemas.microsoft.com/office/drawing/2014/chart" uri="{C3380CC4-5D6E-409C-BE32-E72D297353CC}">
              <c16:uniqueId val="{00000002-1751-48DD-8427-5BAF1724DF9C}"/>
            </c:ext>
          </c:extLst>
        </c:ser>
        <c:ser>
          <c:idx val="3"/>
          <c:order val="3"/>
          <c:tx>
            <c:strRef>
              <c:f>Sheet2!$Z$2</c:f>
              <c:strCache>
                <c:ptCount val="1"/>
                <c:pt idx="0">
                  <c:v>10 C</c:v>
                </c:pt>
              </c:strCache>
            </c:strRef>
          </c:tx>
          <c:spPr>
            <a:ln w="9525" cap="rnd">
              <a:solidFill>
                <a:schemeClr val="accent2">
                  <a:lumMod val="60000"/>
                </a:schemeClr>
              </a:solidFill>
              <a:round/>
            </a:ln>
            <a:effectLst>
              <a:outerShdw blurRad="57150" dist="19050" dir="5400000" algn="ctr" rotWithShape="0">
                <a:srgbClr val="000000">
                  <a:alpha val="63000"/>
                </a:srgbClr>
              </a:outerShdw>
            </a:effectLst>
          </c:spPr>
          <c:marker>
            <c:symbol val="none"/>
          </c:marker>
          <c:xVal>
            <c:numRef>
              <c:f>Sheet2!$V$3:$V$103</c:f>
              <c:numCache>
                <c:formatCode>General</c:formatCode>
                <c:ptCount val="1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numCache>
            </c:numRef>
          </c:xVal>
          <c:yVal>
            <c:numRef>
              <c:f>Sheet2!$Z$3:$Z$103</c:f>
              <c:numCache>
                <c:formatCode>General</c:formatCode>
                <c:ptCount val="101"/>
                <c:pt idx="0">
                  <c:v>12.3657033691688</c:v>
                </c:pt>
                <c:pt idx="1">
                  <c:v>11.3768126658852</c:v>
                </c:pt>
                <c:pt idx="2">
                  <c:v>10.812686043176299</c:v>
                </c:pt>
                <c:pt idx="3">
                  <c:v>10.739070192944901</c:v>
                </c:pt>
                <c:pt idx="4">
                  <c:v>10.7297903380117</c:v>
                </c:pt>
                <c:pt idx="5">
                  <c:v>10.670326101670501</c:v>
                </c:pt>
                <c:pt idx="6">
                  <c:v>10.665767030113299</c:v>
                </c:pt>
                <c:pt idx="7">
                  <c:v>10.5417253188422</c:v>
                </c:pt>
                <c:pt idx="8">
                  <c:v>10.411076041603801</c:v>
                </c:pt>
                <c:pt idx="9">
                  <c:v>10.2868535845303</c:v>
                </c:pt>
                <c:pt idx="10">
                  <c:v>10.1112812861886</c:v>
                </c:pt>
                <c:pt idx="11">
                  <c:v>9.7913424976072196</c:v>
                </c:pt>
                <c:pt idx="12">
                  <c:v>8.9124403526681206</c:v>
                </c:pt>
              </c:numCache>
            </c:numRef>
          </c:yVal>
          <c:smooth val="1"/>
          <c:extLst>
            <c:ext xmlns:c16="http://schemas.microsoft.com/office/drawing/2014/chart" uri="{C3380CC4-5D6E-409C-BE32-E72D297353CC}">
              <c16:uniqueId val="{00000003-1751-48DD-8427-5BAF1724DF9C}"/>
            </c:ext>
          </c:extLst>
        </c:ser>
        <c:dLbls>
          <c:showLegendKey val="0"/>
          <c:showVal val="0"/>
          <c:showCatName val="0"/>
          <c:showSerName val="0"/>
          <c:showPercent val="0"/>
          <c:showBubbleSize val="0"/>
        </c:dLbls>
        <c:axId val="544160904"/>
        <c:axId val="544158280"/>
      </c:scatterChart>
      <c:valAx>
        <c:axId val="544160904"/>
        <c:scaling>
          <c:orientation val="minMax"/>
          <c:max val="100"/>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Number of time-steps</a:t>
                </a:r>
              </a:p>
            </c:rich>
          </c:tx>
          <c:overlay val="0"/>
          <c:spPr>
            <a:noFill/>
            <a:ln>
              <a:noFill/>
            </a:ln>
            <a:effectLst/>
          </c:spPr>
          <c:txPr>
            <a:bodyPr rot="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44158280"/>
        <c:crosses val="autoZero"/>
        <c:crossBetween val="midCat"/>
      </c:valAx>
      <c:valAx>
        <c:axId val="544158280"/>
        <c:scaling>
          <c:orientation val="minMax"/>
          <c:max val="12.5"/>
          <c:min val="8.5"/>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Voltage (V)</a:t>
                </a:r>
              </a:p>
            </c:rich>
          </c:tx>
          <c:overlay val="0"/>
          <c:spPr>
            <a:noFill/>
            <a:ln>
              <a:noFill/>
            </a:ln>
            <a:effectLst/>
          </c:spPr>
          <c:txPr>
            <a:bodyPr rot="-5400000" spcFirstLastPara="1" vertOverflow="ellipsis" vert="horz" wrap="square" anchor="ctr" anchorCtr="1"/>
            <a:lstStyle/>
            <a:p>
              <a:pPr>
                <a:defRPr sz="24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44160904"/>
        <c:crosses val="autoZero"/>
        <c:crossBetween val="midCat"/>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24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2400">
          <a:latin typeface="Arial" panose="020B0604020202020204" pitchFamily="34" charset="0"/>
          <a:cs typeface="Arial" panose="020B060402020202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r>
              <a:rPr lang="en-US"/>
              <a:t>Temperature with and without cooling for 10 C Group of cells </a:t>
            </a:r>
          </a:p>
        </c:rich>
      </c:tx>
      <c:overlay val="0"/>
      <c:spPr>
        <a:noFill/>
        <a:ln>
          <a:noFill/>
        </a:ln>
        <a:effectLst/>
      </c:spPr>
      <c:txPr>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1456951001341931"/>
          <c:y val="0.19968691277823869"/>
          <c:w val="0.74859504864371373"/>
          <c:h val="0.4352752753926537"/>
        </c:manualLayout>
      </c:layout>
      <c:scatterChart>
        <c:scatterStyle val="smoothMarker"/>
        <c:varyColors val="0"/>
        <c:ser>
          <c:idx val="0"/>
          <c:order val="0"/>
          <c:tx>
            <c:strRef>
              <c:f>Sheet4!$B$5</c:f>
              <c:strCache>
                <c:ptCount val="1"/>
                <c:pt idx="0">
                  <c:v>Temperature (°C) Without cooling 10 C</c:v>
                </c:pt>
              </c:strCache>
            </c:strRef>
          </c:tx>
          <c:spPr>
            <a:ln w="9525" cap="rnd">
              <a:solidFill>
                <a:schemeClr val="accent1"/>
              </a:solidFill>
              <a:round/>
            </a:ln>
            <a:effectLst>
              <a:outerShdw blurRad="57150" dist="19050" dir="5400000" algn="ctr" rotWithShape="0">
                <a:srgbClr val="000000">
                  <a:alpha val="63000"/>
                </a:srgbClr>
              </a:outerShdw>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cap="rnd">
                <a:solidFill>
                  <a:schemeClr val="accent1"/>
                </a:solidFill>
                <a:round/>
              </a:ln>
              <a:effectLst>
                <a:outerShdw blurRad="57150" dist="19050" dir="5400000" algn="ctr" rotWithShape="0">
                  <a:srgbClr val="000000">
                    <a:alpha val="63000"/>
                  </a:srgbClr>
                </a:outerShdw>
              </a:effectLst>
            </c:spPr>
          </c:marker>
          <c:xVal>
            <c:numRef>
              <c:f>Sheet4!$A$6:$A$18</c:f>
              <c:numCache>
                <c:formatCode>General</c:formatCode>
                <c:ptCount val="13"/>
                <c:pt idx="0">
                  <c:v>0</c:v>
                </c:pt>
                <c:pt idx="1">
                  <c:v>0.5</c:v>
                </c:pt>
                <c:pt idx="2">
                  <c:v>1</c:v>
                </c:pt>
                <c:pt idx="3">
                  <c:v>1.5</c:v>
                </c:pt>
                <c:pt idx="4">
                  <c:v>2</c:v>
                </c:pt>
                <c:pt idx="5">
                  <c:v>2.5</c:v>
                </c:pt>
                <c:pt idx="6">
                  <c:v>3</c:v>
                </c:pt>
                <c:pt idx="7">
                  <c:v>3.5</c:v>
                </c:pt>
                <c:pt idx="8">
                  <c:v>4</c:v>
                </c:pt>
                <c:pt idx="9">
                  <c:v>4.5</c:v>
                </c:pt>
                <c:pt idx="10">
                  <c:v>5</c:v>
                </c:pt>
                <c:pt idx="11">
                  <c:v>5.5</c:v>
                </c:pt>
                <c:pt idx="12">
                  <c:v>6</c:v>
                </c:pt>
              </c:numCache>
            </c:numRef>
          </c:xVal>
          <c:yVal>
            <c:numRef>
              <c:f>Sheet4!$B$6:$B$18</c:f>
              <c:numCache>
                <c:formatCode>General</c:formatCode>
                <c:ptCount val="13"/>
                <c:pt idx="0">
                  <c:v>26.850000000000023</c:v>
                </c:pt>
                <c:pt idx="1">
                  <c:v>26.850000000003035</c:v>
                </c:pt>
                <c:pt idx="2">
                  <c:v>35.207906522667031</c:v>
                </c:pt>
                <c:pt idx="3">
                  <c:v>44.549636361913997</c:v>
                </c:pt>
                <c:pt idx="4">
                  <c:v>52.721981637270005</c:v>
                </c:pt>
                <c:pt idx="5">
                  <c:v>59.265368613117005</c:v>
                </c:pt>
                <c:pt idx="6">
                  <c:v>64.536709594617037</c:v>
                </c:pt>
                <c:pt idx="7">
                  <c:v>69.056265837057026</c:v>
                </c:pt>
                <c:pt idx="8">
                  <c:v>73.221150992153014</c:v>
                </c:pt>
                <c:pt idx="9">
                  <c:v>77.005990515527003</c:v>
                </c:pt>
                <c:pt idx="10">
                  <c:v>79.964585779328047</c:v>
                </c:pt>
                <c:pt idx="11">
                  <c:v>82.018546590667995</c:v>
                </c:pt>
                <c:pt idx="12">
                  <c:v>84.004195437280032</c:v>
                </c:pt>
              </c:numCache>
            </c:numRef>
          </c:yVal>
          <c:smooth val="1"/>
          <c:extLst>
            <c:ext xmlns:c16="http://schemas.microsoft.com/office/drawing/2014/chart" uri="{C3380CC4-5D6E-409C-BE32-E72D297353CC}">
              <c16:uniqueId val="{00000000-BB17-448D-A452-6038A4287512}"/>
            </c:ext>
          </c:extLst>
        </c:ser>
        <c:ser>
          <c:idx val="1"/>
          <c:order val="1"/>
          <c:tx>
            <c:strRef>
              <c:f>Sheet4!$C$5</c:f>
              <c:strCache>
                <c:ptCount val="1"/>
                <c:pt idx="0">
                  <c:v>Temperature (°C) With cooling 10 C</c:v>
                </c:pt>
              </c:strCache>
            </c:strRef>
          </c:tx>
          <c:spPr>
            <a:ln w="9525" cap="rnd">
              <a:solidFill>
                <a:schemeClr val="accent2"/>
              </a:solidFill>
              <a:round/>
            </a:ln>
            <a:effectLst>
              <a:outerShdw blurRad="57150" dist="19050" dir="5400000" algn="ctr" rotWithShape="0">
                <a:srgbClr val="000000">
                  <a:alpha val="63000"/>
                </a:srgbClr>
              </a:outerShdw>
            </a:effectLst>
          </c:spPr>
          <c:marker>
            <c:symbol val="circle"/>
            <c:size val="6"/>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cap="rnd">
                <a:solidFill>
                  <a:schemeClr val="accent2"/>
                </a:solidFill>
                <a:round/>
              </a:ln>
              <a:effectLst>
                <a:outerShdw blurRad="57150" dist="19050" dir="5400000" algn="ctr" rotWithShape="0">
                  <a:srgbClr val="000000">
                    <a:alpha val="63000"/>
                  </a:srgbClr>
                </a:outerShdw>
              </a:effectLst>
            </c:spPr>
          </c:marker>
          <c:xVal>
            <c:numRef>
              <c:f>Sheet4!$A$6:$A$18</c:f>
              <c:numCache>
                <c:formatCode>General</c:formatCode>
                <c:ptCount val="13"/>
                <c:pt idx="0">
                  <c:v>0</c:v>
                </c:pt>
                <c:pt idx="1">
                  <c:v>0.5</c:v>
                </c:pt>
                <c:pt idx="2">
                  <c:v>1</c:v>
                </c:pt>
                <c:pt idx="3">
                  <c:v>1.5</c:v>
                </c:pt>
                <c:pt idx="4">
                  <c:v>2</c:v>
                </c:pt>
                <c:pt idx="5">
                  <c:v>2.5</c:v>
                </c:pt>
                <c:pt idx="6">
                  <c:v>3</c:v>
                </c:pt>
                <c:pt idx="7">
                  <c:v>3.5</c:v>
                </c:pt>
                <c:pt idx="8">
                  <c:v>4</c:v>
                </c:pt>
                <c:pt idx="9">
                  <c:v>4.5</c:v>
                </c:pt>
                <c:pt idx="10">
                  <c:v>5</c:v>
                </c:pt>
                <c:pt idx="11">
                  <c:v>5.5</c:v>
                </c:pt>
                <c:pt idx="12">
                  <c:v>6</c:v>
                </c:pt>
              </c:numCache>
            </c:numRef>
          </c:xVal>
          <c:yVal>
            <c:numRef>
              <c:f>Sheet4!$C$6:$C$18</c:f>
              <c:numCache>
                <c:formatCode>General</c:formatCode>
                <c:ptCount val="13"/>
                <c:pt idx="0">
                  <c:v>26.850000000000023</c:v>
                </c:pt>
                <c:pt idx="1">
                  <c:v>26.850000000000023</c:v>
                </c:pt>
                <c:pt idx="2">
                  <c:v>28.738348120362048</c:v>
                </c:pt>
                <c:pt idx="3">
                  <c:v>29.575991505769025</c:v>
                </c:pt>
                <c:pt idx="4">
                  <c:v>30.207123084385046</c:v>
                </c:pt>
                <c:pt idx="5">
                  <c:v>30.213610443203038</c:v>
                </c:pt>
                <c:pt idx="6">
                  <c:v>30.108965275332025</c:v>
                </c:pt>
                <c:pt idx="7">
                  <c:v>30.105352792307997</c:v>
                </c:pt>
                <c:pt idx="8">
                  <c:v>30.227439132791005</c:v>
                </c:pt>
                <c:pt idx="9">
                  <c:v>30.346475793672028</c:v>
                </c:pt>
                <c:pt idx="10">
                  <c:v>30.418185021124998</c:v>
                </c:pt>
                <c:pt idx="11">
                  <c:v>30.259154957947032</c:v>
                </c:pt>
                <c:pt idx="12">
                  <c:v>30.216882610661003</c:v>
                </c:pt>
              </c:numCache>
            </c:numRef>
          </c:yVal>
          <c:smooth val="1"/>
          <c:extLst>
            <c:ext xmlns:c16="http://schemas.microsoft.com/office/drawing/2014/chart" uri="{C3380CC4-5D6E-409C-BE32-E72D297353CC}">
              <c16:uniqueId val="{00000001-BB17-448D-A452-6038A4287512}"/>
            </c:ext>
          </c:extLst>
        </c:ser>
        <c:dLbls>
          <c:showLegendKey val="0"/>
          <c:showVal val="0"/>
          <c:showCatName val="0"/>
          <c:showSerName val="0"/>
          <c:showPercent val="0"/>
          <c:showBubbleSize val="0"/>
        </c:dLbls>
        <c:axId val="543544416"/>
        <c:axId val="543544744"/>
      </c:scatterChart>
      <c:valAx>
        <c:axId val="543544416"/>
        <c:scaling>
          <c:orientation val="minMax"/>
          <c:max val="6"/>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20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Time (Min.)</a:t>
                </a:r>
              </a:p>
            </c:rich>
          </c:tx>
          <c:overlay val="0"/>
          <c:spPr>
            <a:noFill/>
            <a:ln>
              <a:noFill/>
            </a:ln>
            <a:effectLst/>
          </c:spPr>
          <c:txPr>
            <a:bodyPr rot="0" spcFirstLastPara="1" vertOverflow="ellipsis" vert="horz" wrap="square" anchor="ctr" anchorCtr="1"/>
            <a:lstStyle/>
            <a:p>
              <a:pPr>
                <a:defRPr sz="20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0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43544744"/>
        <c:crosses val="autoZero"/>
        <c:crossBetween val="midCat"/>
        <c:majorUnit val="1"/>
      </c:valAx>
      <c:valAx>
        <c:axId val="543544744"/>
        <c:scaling>
          <c:orientation val="minMax"/>
          <c:max val="85"/>
          <c:min val="25"/>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20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r>
                  <a:rPr lang="en-GB"/>
                  <a:t>Temperature (°C)</a:t>
                </a:r>
              </a:p>
            </c:rich>
          </c:tx>
          <c:layout>
            <c:manualLayout>
              <c:xMode val="edge"/>
              <c:yMode val="edge"/>
              <c:x val="2.0557930762596221E-2"/>
              <c:y val="0.15625143522739376"/>
            </c:manualLayout>
          </c:layout>
          <c:overlay val="0"/>
          <c:spPr>
            <a:noFill/>
            <a:ln>
              <a:noFill/>
            </a:ln>
            <a:effectLst/>
          </c:spPr>
          <c:txPr>
            <a:bodyPr rot="-5400000" spcFirstLastPara="1" vertOverflow="ellipsis" vert="horz" wrap="square" anchor="ctr" anchorCtr="1"/>
            <a:lstStyle/>
            <a:p>
              <a:pPr>
                <a:defRPr sz="2000" b="1" i="0" u="none" strike="noStrike" kern="1200" cap="all" baseline="0">
                  <a:solidFill>
                    <a:schemeClr val="lt1">
                      <a:lumMod val="7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20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crossAx val="543544416"/>
        <c:crosses val="autoZero"/>
        <c:crossBetween val="midCat"/>
        <c:majorUnit val="15"/>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lt1">
                  <a:lumMod val="7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2000">
          <a:latin typeface="Arial" panose="020B0604020202020204" pitchFamily="34" charset="0"/>
          <a:cs typeface="Arial" panose="020B0604020202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1197"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1197"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1197"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1197"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5920" y="5237694"/>
            <a:ext cx="18653760" cy="11142133"/>
          </a:xfrm>
        </p:spPr>
        <p:txBody>
          <a:bodyPr anchor="b"/>
          <a:lstStyle>
            <a:lvl1pPr algn="ctr">
              <a:defRPr sz="14400"/>
            </a:lvl1pPr>
          </a:lstStyle>
          <a:p>
            <a:r>
              <a:rPr lang="en-US"/>
              <a:t>Click to edit Master title style</a:t>
            </a:r>
            <a:endParaRPr lang="en-US" dirty="0"/>
          </a:p>
        </p:txBody>
      </p:sp>
      <p:sp>
        <p:nvSpPr>
          <p:cNvPr id="3" name="Subtitle 2"/>
          <p:cNvSpPr>
            <a:spLocks noGrp="1"/>
          </p:cNvSpPr>
          <p:nvPr>
            <p:ph type="subTitle" idx="1"/>
          </p:nvPr>
        </p:nvSpPr>
        <p:spPr>
          <a:xfrm>
            <a:off x="2743200" y="16809511"/>
            <a:ext cx="16459200" cy="7726889"/>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BD5927-CCC0-4B14-8EFE-4D420B716116}"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1786356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BD5927-CCC0-4B14-8EFE-4D420B716116}"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1930899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7331" y="7978784"/>
            <a:ext cx="18928080" cy="13312773"/>
          </a:xfrm>
        </p:spPr>
        <p:txBody>
          <a:bodyPr anchor="b"/>
          <a:lstStyle>
            <a:lvl1pPr>
              <a:defRPr sz="14400"/>
            </a:lvl1pPr>
          </a:lstStyle>
          <a:p>
            <a:r>
              <a:rPr lang="en-US"/>
              <a:t>Click to edit Master title style</a:t>
            </a:r>
            <a:endParaRPr lang="en-US" dirty="0"/>
          </a:p>
        </p:txBody>
      </p:sp>
      <p:sp>
        <p:nvSpPr>
          <p:cNvPr id="3" name="Text Placeholder 2"/>
          <p:cNvSpPr>
            <a:spLocks noGrp="1"/>
          </p:cNvSpPr>
          <p:nvPr>
            <p:ph type="body" idx="1"/>
          </p:nvPr>
        </p:nvSpPr>
        <p:spPr>
          <a:xfrm>
            <a:off x="1497331" y="21417501"/>
            <a:ext cx="18928080" cy="7000873"/>
          </a:xfrm>
        </p:spPr>
        <p:txBody>
          <a:bodyPr/>
          <a:lstStyle>
            <a:lvl1pPr marL="0" indent="0">
              <a:buNone/>
              <a:defRPr sz="5760">
                <a:solidFill>
                  <a:schemeClr val="tx1"/>
                </a:solidFill>
              </a:defRPr>
            </a:lvl1pPr>
            <a:lvl2pPr marL="1097280" indent="0">
              <a:buNone/>
              <a:defRPr sz="4800">
                <a:solidFill>
                  <a:schemeClr val="tx1">
                    <a:tint val="75000"/>
                  </a:schemeClr>
                </a:solidFill>
              </a:defRPr>
            </a:lvl2pPr>
            <a:lvl3pPr marL="2194560" indent="0">
              <a:buNone/>
              <a:defRPr sz="4320">
                <a:solidFill>
                  <a:schemeClr val="tx1">
                    <a:tint val="75000"/>
                  </a:schemeClr>
                </a:solidFill>
              </a:defRPr>
            </a:lvl3pPr>
            <a:lvl4pPr marL="3291840" indent="0">
              <a:buNone/>
              <a:defRPr sz="3840">
                <a:solidFill>
                  <a:schemeClr val="tx1">
                    <a:tint val="75000"/>
                  </a:schemeClr>
                </a:solidFill>
              </a:defRPr>
            </a:lvl4pPr>
            <a:lvl5pPr marL="4389120" indent="0">
              <a:buNone/>
              <a:defRPr sz="3840">
                <a:solidFill>
                  <a:schemeClr val="tx1">
                    <a:tint val="75000"/>
                  </a:schemeClr>
                </a:solidFill>
              </a:defRPr>
            </a:lvl5pPr>
            <a:lvl6pPr marL="5486400" indent="0">
              <a:buNone/>
              <a:defRPr sz="3840">
                <a:solidFill>
                  <a:schemeClr val="tx1">
                    <a:tint val="75000"/>
                  </a:schemeClr>
                </a:solidFill>
              </a:defRPr>
            </a:lvl6pPr>
            <a:lvl7pPr marL="6583680" indent="0">
              <a:buNone/>
              <a:defRPr sz="3840">
                <a:solidFill>
                  <a:schemeClr val="tx1">
                    <a:tint val="75000"/>
                  </a:schemeClr>
                </a:solidFill>
              </a:defRPr>
            </a:lvl7pPr>
            <a:lvl8pPr marL="7680960" indent="0">
              <a:buNone/>
              <a:defRPr sz="3840">
                <a:solidFill>
                  <a:schemeClr val="tx1">
                    <a:tint val="75000"/>
                  </a:schemeClr>
                </a:solidFill>
              </a:defRPr>
            </a:lvl8pPr>
            <a:lvl9pPr marL="8778240" indent="0">
              <a:buNone/>
              <a:defRPr sz="38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BD5927-CCC0-4B14-8EFE-4D420B716116}"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1655809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08760" y="8519583"/>
            <a:ext cx="9326880" cy="20306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109960" y="8519583"/>
            <a:ext cx="9326880" cy="20306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BD5927-CCC0-4B14-8EFE-4D420B716116}" type="datetimeFigureOut">
              <a:rPr lang="en-GB" smtClean="0"/>
              <a:t>03/05/2020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2650818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1618" y="1703924"/>
            <a:ext cx="18928080" cy="6185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11621" y="7845427"/>
            <a:ext cx="9284016" cy="3844923"/>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4" name="Content Placeholder 3"/>
          <p:cNvSpPr>
            <a:spLocks noGrp="1"/>
          </p:cNvSpPr>
          <p:nvPr>
            <p:ph sz="half" idx="2"/>
          </p:nvPr>
        </p:nvSpPr>
        <p:spPr>
          <a:xfrm>
            <a:off x="1511621" y="11690350"/>
            <a:ext cx="9284016" cy="171947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109961" y="7845427"/>
            <a:ext cx="9329738" cy="3844923"/>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6" name="Content Placeholder 5"/>
          <p:cNvSpPr>
            <a:spLocks noGrp="1"/>
          </p:cNvSpPr>
          <p:nvPr>
            <p:ph sz="quarter" idx="4"/>
          </p:nvPr>
        </p:nvSpPr>
        <p:spPr>
          <a:xfrm>
            <a:off x="11109961" y="11690350"/>
            <a:ext cx="9329738" cy="171947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BD5927-CCC0-4B14-8EFE-4D420B716116}" type="datetimeFigureOut">
              <a:rPr lang="en-GB" smtClean="0"/>
              <a:t>03/05/2020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2949426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BD5927-CCC0-4B14-8EFE-4D420B716116}" type="datetimeFigureOut">
              <a:rPr lang="en-GB" smtClean="0"/>
              <a:t>03/05/2020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69316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BD5927-CCC0-4B14-8EFE-4D420B716116}" type="datetimeFigureOut">
              <a:rPr lang="en-GB" smtClean="0"/>
              <a:t>03/05/2020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2416651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33600"/>
            <a:ext cx="7078027" cy="7467600"/>
          </a:xfrm>
        </p:spPr>
        <p:txBody>
          <a:bodyPr anchor="b"/>
          <a:lstStyle>
            <a:lvl1pPr>
              <a:defRPr sz="7680"/>
            </a:lvl1pPr>
          </a:lstStyle>
          <a:p>
            <a:r>
              <a:rPr lang="en-US"/>
              <a:t>Click to edit Master title style</a:t>
            </a:r>
            <a:endParaRPr lang="en-US" dirty="0"/>
          </a:p>
        </p:txBody>
      </p:sp>
      <p:sp>
        <p:nvSpPr>
          <p:cNvPr id="3" name="Content Placeholder 2"/>
          <p:cNvSpPr>
            <a:spLocks noGrp="1"/>
          </p:cNvSpPr>
          <p:nvPr>
            <p:ph idx="1"/>
          </p:nvPr>
        </p:nvSpPr>
        <p:spPr>
          <a:xfrm>
            <a:off x="9329738" y="4607991"/>
            <a:ext cx="11109960" cy="22743583"/>
          </a:xfrm>
        </p:spPr>
        <p:txBody>
          <a:bodyPr/>
          <a:lstStyle>
            <a:lvl1pPr>
              <a:defRPr sz="7680"/>
            </a:lvl1pPr>
            <a:lvl2pPr>
              <a:defRPr sz="6720"/>
            </a:lvl2pPr>
            <a:lvl3pPr>
              <a:defRPr sz="576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1619" y="9601200"/>
            <a:ext cx="7078027" cy="17787411"/>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FCBD5927-CCC0-4B14-8EFE-4D420B716116}" type="datetimeFigureOut">
              <a:rPr lang="en-GB" smtClean="0"/>
              <a:t>03/05/2020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2173114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33600"/>
            <a:ext cx="7078027" cy="7467600"/>
          </a:xfrm>
        </p:spPr>
        <p:txBody>
          <a:bodyPr anchor="b"/>
          <a:lstStyle>
            <a:lvl1pPr>
              <a:defRPr sz="7680"/>
            </a:lvl1pPr>
          </a:lstStyle>
          <a:p>
            <a:r>
              <a:rPr lang="en-US"/>
              <a:t>Click to edit Master title style</a:t>
            </a:r>
            <a:endParaRPr lang="en-US" dirty="0"/>
          </a:p>
        </p:txBody>
      </p:sp>
      <p:sp>
        <p:nvSpPr>
          <p:cNvPr id="3" name="Picture Placeholder 2"/>
          <p:cNvSpPr>
            <a:spLocks noGrp="1" noChangeAspect="1"/>
          </p:cNvSpPr>
          <p:nvPr>
            <p:ph type="pic" idx="1"/>
          </p:nvPr>
        </p:nvSpPr>
        <p:spPr>
          <a:xfrm>
            <a:off x="9329738" y="4607991"/>
            <a:ext cx="11109960" cy="22743583"/>
          </a:xfrm>
        </p:spPr>
        <p:txBody>
          <a:bodyPr anchor="t"/>
          <a:lstStyle>
            <a:lvl1pPr marL="0" indent="0">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endParaRPr lang="en-US" dirty="0"/>
          </a:p>
        </p:txBody>
      </p:sp>
      <p:sp>
        <p:nvSpPr>
          <p:cNvPr id="4" name="Text Placeholder 3"/>
          <p:cNvSpPr>
            <a:spLocks noGrp="1"/>
          </p:cNvSpPr>
          <p:nvPr>
            <p:ph type="body" sz="half" idx="2"/>
          </p:nvPr>
        </p:nvSpPr>
        <p:spPr>
          <a:xfrm>
            <a:off x="1511619" y="9601200"/>
            <a:ext cx="7078027" cy="17787411"/>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FCBD5927-CCC0-4B14-8EFE-4D420B716116}" type="datetimeFigureOut">
              <a:rPr lang="en-GB" smtClean="0"/>
              <a:t>03/05/2020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2293772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BD5927-CCC0-4B14-8EFE-4D420B716116}"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1497637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04821" y="1703917"/>
            <a:ext cx="4732020" cy="271219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08761" y="1703917"/>
            <a:ext cx="13921740" cy="271219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BD5927-CCC0-4B14-8EFE-4D420B716116}"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A710D-8139-4C50-99FC-2E3BCA131E38}" type="slidenum">
              <a:rPr lang="en-GB" smtClean="0"/>
              <a:t>‹#›</a:t>
            </a:fld>
            <a:endParaRPr lang="en-GB"/>
          </a:p>
        </p:txBody>
      </p:sp>
    </p:spTree>
    <p:extLst>
      <p:ext uri="{BB962C8B-B14F-4D97-AF65-F5344CB8AC3E}">
        <p14:creationId xmlns:p14="http://schemas.microsoft.com/office/powerpoint/2010/main" val="1405647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8760" y="1703924"/>
            <a:ext cx="18928080" cy="618596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08760" y="8519583"/>
            <a:ext cx="18928080" cy="203062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08760" y="29662974"/>
            <a:ext cx="4937760" cy="1703917"/>
          </a:xfrm>
          <a:prstGeom prst="rect">
            <a:avLst/>
          </a:prstGeom>
        </p:spPr>
        <p:txBody>
          <a:bodyPr vert="horz" lIns="91440" tIns="45720" rIns="91440" bIns="45720" rtlCol="0" anchor="ctr"/>
          <a:lstStyle>
            <a:lvl1pPr algn="l">
              <a:defRPr sz="2880">
                <a:solidFill>
                  <a:schemeClr val="tx1">
                    <a:tint val="75000"/>
                  </a:schemeClr>
                </a:solidFill>
              </a:defRPr>
            </a:lvl1pPr>
          </a:lstStyle>
          <a:p>
            <a:fld id="{FCBD5927-CCC0-4B14-8EFE-4D420B716116}" type="datetimeFigureOut">
              <a:rPr lang="en-GB" smtClean="0"/>
              <a:t>03/05/2020</a:t>
            </a:fld>
            <a:endParaRPr lang="en-GB"/>
          </a:p>
        </p:txBody>
      </p:sp>
      <p:sp>
        <p:nvSpPr>
          <p:cNvPr id="5" name="Footer Placeholder 4"/>
          <p:cNvSpPr>
            <a:spLocks noGrp="1"/>
          </p:cNvSpPr>
          <p:nvPr>
            <p:ph type="ftr" sz="quarter" idx="3"/>
          </p:nvPr>
        </p:nvSpPr>
        <p:spPr>
          <a:xfrm>
            <a:off x="7269480" y="29662974"/>
            <a:ext cx="7406640" cy="1703917"/>
          </a:xfrm>
          <a:prstGeom prst="rect">
            <a:avLst/>
          </a:prstGeom>
        </p:spPr>
        <p:txBody>
          <a:bodyPr vert="horz" lIns="91440" tIns="45720" rIns="91440" bIns="45720" rtlCol="0" anchor="ctr"/>
          <a:lstStyle>
            <a:lvl1pPr algn="ctr">
              <a:defRPr sz="28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499080" y="29662974"/>
            <a:ext cx="4937760" cy="1703917"/>
          </a:xfrm>
          <a:prstGeom prst="rect">
            <a:avLst/>
          </a:prstGeom>
        </p:spPr>
        <p:txBody>
          <a:bodyPr vert="horz" lIns="91440" tIns="45720" rIns="91440" bIns="45720" rtlCol="0" anchor="ctr"/>
          <a:lstStyle>
            <a:lvl1pPr algn="r">
              <a:defRPr sz="2880">
                <a:solidFill>
                  <a:schemeClr val="tx1">
                    <a:tint val="75000"/>
                  </a:schemeClr>
                </a:solidFill>
              </a:defRPr>
            </a:lvl1pPr>
          </a:lstStyle>
          <a:p>
            <a:fld id="{54CA710D-8139-4C50-99FC-2E3BCA131E38}" type="slidenum">
              <a:rPr lang="en-GB" smtClean="0"/>
              <a:t>‹#›</a:t>
            </a:fld>
            <a:endParaRPr lang="en-GB"/>
          </a:p>
        </p:txBody>
      </p:sp>
    </p:spTree>
    <p:extLst>
      <p:ext uri="{BB962C8B-B14F-4D97-AF65-F5344CB8AC3E}">
        <p14:creationId xmlns:p14="http://schemas.microsoft.com/office/powerpoint/2010/main" val="826538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chart" Target="../charts/chart3.xml"/><Relationship Id="rId5" Type="http://schemas.openxmlformats.org/officeDocument/2006/relationships/image" Target="../media/image4.png"/><Relationship Id="rId15" Type="http://schemas.openxmlformats.org/officeDocument/2006/relationships/image" Target="../media/image11.jpg"/><Relationship Id="rId10" Type="http://schemas.openxmlformats.org/officeDocument/2006/relationships/image" Target="../media/image7.png"/><Relationship Id="rId4" Type="http://schemas.openxmlformats.org/officeDocument/2006/relationships/image" Target="../media/image3.jpeg"/><Relationship Id="rId9" Type="http://schemas.openxmlformats.org/officeDocument/2006/relationships/chart" Target="../charts/chart2.xml"/><Relationship Id="rId1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B55AFE4-C501-4BE8-9C4E-F564536D48A7}"/>
              </a:ext>
            </a:extLst>
          </p:cNvPr>
          <p:cNvSpPr/>
          <p:nvPr/>
        </p:nvSpPr>
        <p:spPr>
          <a:xfrm>
            <a:off x="0" y="-1"/>
            <a:ext cx="21945600" cy="2155371"/>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Rectangle 5">
            <a:extLst>
              <a:ext uri="{FF2B5EF4-FFF2-40B4-BE49-F238E27FC236}">
                <a16:creationId xmlns:a16="http://schemas.microsoft.com/office/drawing/2014/main" id="{D3D0D95D-2DEB-486E-B773-743957CB49C0}"/>
              </a:ext>
            </a:extLst>
          </p:cNvPr>
          <p:cNvSpPr/>
          <p:nvPr/>
        </p:nvSpPr>
        <p:spPr>
          <a:xfrm>
            <a:off x="0" y="30109886"/>
            <a:ext cx="21945600" cy="1894114"/>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7" name="Picture 6">
            <a:extLst>
              <a:ext uri="{FF2B5EF4-FFF2-40B4-BE49-F238E27FC236}">
                <a16:creationId xmlns:a16="http://schemas.microsoft.com/office/drawing/2014/main" id="{DCE49830-7D6B-4450-8CC7-D5EB27C5C0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1257"/>
            <a:ext cx="5943600" cy="1894114"/>
          </a:xfrm>
          <a:prstGeom prst="rect">
            <a:avLst/>
          </a:prstGeom>
        </p:spPr>
      </p:pic>
      <p:pic>
        <p:nvPicPr>
          <p:cNvPr id="8" name="Picture 7">
            <a:extLst>
              <a:ext uri="{FF2B5EF4-FFF2-40B4-BE49-F238E27FC236}">
                <a16:creationId xmlns:a16="http://schemas.microsoft.com/office/drawing/2014/main" id="{A015D31C-3826-4C32-841A-94B7060618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54800" y="261257"/>
            <a:ext cx="1969431" cy="1894114"/>
          </a:xfrm>
          <a:prstGeom prst="rect">
            <a:avLst/>
          </a:prstGeom>
        </p:spPr>
      </p:pic>
      <p:sp>
        <p:nvSpPr>
          <p:cNvPr id="9" name="TextBox 8">
            <a:extLst>
              <a:ext uri="{FF2B5EF4-FFF2-40B4-BE49-F238E27FC236}">
                <a16:creationId xmlns:a16="http://schemas.microsoft.com/office/drawing/2014/main" id="{B352C787-09DA-42FA-91D1-758211F7B9C5}"/>
              </a:ext>
            </a:extLst>
          </p:cNvPr>
          <p:cNvSpPr txBox="1"/>
          <p:nvPr/>
        </p:nvSpPr>
        <p:spPr>
          <a:xfrm>
            <a:off x="3810000" y="2416628"/>
            <a:ext cx="17957800" cy="4154984"/>
          </a:xfrm>
          <a:prstGeom prst="rect">
            <a:avLst/>
          </a:prstGeom>
          <a:noFill/>
        </p:spPr>
        <p:txBody>
          <a:bodyPr wrap="square" rtlCol="0">
            <a:spAutoFit/>
          </a:bodyPr>
          <a:lstStyle/>
          <a:p>
            <a:r>
              <a:rPr lang="en-GB" sz="4800" b="1" dirty="0">
                <a:solidFill>
                  <a:srgbClr val="0070C0"/>
                </a:solidFill>
                <a:latin typeface="Arial" panose="020B0604020202020204" pitchFamily="34" charset="0"/>
                <a:cs typeface="Arial" panose="020B0604020202020204" pitchFamily="34" charset="0"/>
              </a:rPr>
              <a:t>Electric Vehicle Lithium-Ion Battery Cooling </a:t>
            </a:r>
          </a:p>
          <a:p>
            <a:r>
              <a:rPr lang="en-GB" sz="4000" b="1" dirty="0">
                <a:solidFill>
                  <a:srgbClr val="0070C0"/>
                </a:solidFill>
                <a:latin typeface="Arial" panose="020B0604020202020204" pitchFamily="34" charset="0"/>
                <a:cs typeface="Arial" panose="020B0604020202020204" pitchFamily="34" charset="0"/>
              </a:rPr>
              <a:t>Habtom Ghirmay</a:t>
            </a:r>
            <a:r>
              <a:rPr lang="en-GB" sz="4800" b="1" dirty="0">
                <a:solidFill>
                  <a:srgbClr val="0070C0"/>
                </a:solidFill>
                <a:latin typeface="Arial" panose="020B0604020202020204" pitchFamily="34" charset="0"/>
                <a:cs typeface="Arial" panose="020B0604020202020204" pitchFamily="34" charset="0"/>
              </a:rPr>
              <a:t>,</a:t>
            </a:r>
          </a:p>
          <a:p>
            <a:r>
              <a:rPr lang="en-GB" sz="3600" b="1" dirty="0">
                <a:solidFill>
                  <a:srgbClr val="0070C0"/>
                </a:solidFill>
                <a:latin typeface="Arial" panose="020B0604020202020204" pitchFamily="34" charset="0"/>
                <a:cs typeface="Arial" panose="020B0604020202020204" pitchFamily="34" charset="0"/>
              </a:rPr>
              <a:t>Robert Goodson</a:t>
            </a:r>
            <a:r>
              <a:rPr lang="en-GB" sz="4800" b="1" dirty="0">
                <a:solidFill>
                  <a:srgbClr val="0070C0"/>
                </a:solidFill>
                <a:latin typeface="Arial" panose="020B0604020202020204" pitchFamily="34" charset="0"/>
                <a:cs typeface="Arial" panose="020B0604020202020204" pitchFamily="34" charset="0"/>
              </a:rPr>
              <a:t>,</a:t>
            </a:r>
          </a:p>
          <a:p>
            <a:endParaRPr lang="en-GB" sz="4800" b="1" dirty="0">
              <a:latin typeface="Times New Roman" panose="02020603050405020304" pitchFamily="18" charset="0"/>
              <a:cs typeface="Times New Roman" panose="02020603050405020304" pitchFamily="18" charset="0"/>
            </a:endParaRPr>
          </a:p>
          <a:p>
            <a:r>
              <a:rPr lang="en-GB" sz="3600" i="1" dirty="0">
                <a:solidFill>
                  <a:srgbClr val="0070C0"/>
                </a:solidFill>
                <a:latin typeface="Arial" panose="020B0604020202020204" pitchFamily="34" charset="0"/>
                <a:cs typeface="Arial" panose="020B0604020202020204" pitchFamily="34" charset="0"/>
              </a:rPr>
              <a:t>School of </a:t>
            </a:r>
            <a:r>
              <a:rPr lang="en-GB" sz="3600" b="1" i="1" dirty="0">
                <a:solidFill>
                  <a:srgbClr val="0070C0"/>
                </a:solidFill>
                <a:latin typeface="Arial" panose="020B0604020202020204" pitchFamily="34" charset="0"/>
                <a:cs typeface="Arial" panose="020B0604020202020204" pitchFamily="34" charset="0"/>
              </a:rPr>
              <a:t>Engineering</a:t>
            </a:r>
          </a:p>
          <a:p>
            <a:r>
              <a:rPr lang="en-GB" sz="3600" dirty="0">
                <a:solidFill>
                  <a:srgbClr val="0070C0"/>
                </a:solidFill>
                <a:latin typeface="Arial" panose="020B0604020202020204" pitchFamily="34" charset="0"/>
                <a:cs typeface="Arial" panose="020B0604020202020204" pitchFamily="34" charset="0"/>
              </a:rPr>
              <a:t>BEng (Hons) Mechanical Engineering</a:t>
            </a:r>
          </a:p>
        </p:txBody>
      </p:sp>
      <p:sp>
        <p:nvSpPr>
          <p:cNvPr id="15" name="Rectangle 14">
            <a:extLst>
              <a:ext uri="{FF2B5EF4-FFF2-40B4-BE49-F238E27FC236}">
                <a16:creationId xmlns:a16="http://schemas.microsoft.com/office/drawing/2014/main" id="{F15C43DA-1022-402D-B327-EB3894296865}"/>
              </a:ext>
            </a:extLst>
          </p:cNvPr>
          <p:cNvSpPr/>
          <p:nvPr/>
        </p:nvSpPr>
        <p:spPr>
          <a:xfrm>
            <a:off x="0" y="6571613"/>
            <a:ext cx="6807200" cy="233858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681A1951-BCCE-4AB9-AC8A-B47A4FE7B768}"/>
              </a:ext>
            </a:extLst>
          </p:cNvPr>
          <p:cNvSpPr/>
          <p:nvPr/>
        </p:nvSpPr>
        <p:spPr>
          <a:xfrm>
            <a:off x="7213600" y="6571613"/>
            <a:ext cx="6807200" cy="233858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F45C89B3-E97A-4B2B-B964-72C1B41189B4}"/>
              </a:ext>
            </a:extLst>
          </p:cNvPr>
          <p:cNvSpPr/>
          <p:nvPr/>
        </p:nvSpPr>
        <p:spPr>
          <a:xfrm>
            <a:off x="14376400" y="6647810"/>
            <a:ext cx="7569200" cy="233858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0A2E51F3-203A-45ED-9D09-E4342DB36B2F}"/>
              </a:ext>
            </a:extLst>
          </p:cNvPr>
          <p:cNvSpPr txBox="1"/>
          <p:nvPr/>
        </p:nvSpPr>
        <p:spPr>
          <a:xfrm>
            <a:off x="355600" y="6832869"/>
            <a:ext cx="6451600" cy="6247864"/>
          </a:xfrm>
          <a:prstGeom prst="rect">
            <a:avLst/>
          </a:prstGeom>
          <a:noFill/>
        </p:spPr>
        <p:txBody>
          <a:bodyPr wrap="square" rtlCol="0">
            <a:spAutoFit/>
          </a:bodyPr>
          <a:lstStyle/>
          <a:p>
            <a:pPr algn="ctr"/>
            <a:r>
              <a:rPr lang="en-GB" sz="3600" b="1" dirty="0">
                <a:solidFill>
                  <a:srgbClr val="0070C0"/>
                </a:solidFill>
                <a:latin typeface="Arial" panose="020B0604020202020204" pitchFamily="34" charset="0"/>
                <a:cs typeface="Arial" panose="020B0604020202020204" pitchFamily="34" charset="0"/>
              </a:rPr>
              <a:t>Introduction</a:t>
            </a:r>
          </a:p>
          <a:p>
            <a:r>
              <a:rPr lang="en-GB" sz="2800" dirty="0">
                <a:latin typeface="Arial" panose="020B0604020202020204" pitchFamily="34" charset="0"/>
                <a:cs typeface="Arial" panose="020B0604020202020204" pitchFamily="34" charset="0"/>
              </a:rPr>
              <a:t> Lithium-ion battery is the preferred energy storage system for Electric vehicles due to its high specific energy, high specific power and low self-discharge rate.</a:t>
            </a:r>
          </a:p>
          <a:p>
            <a:r>
              <a:rPr lang="en-GB" sz="2800" dirty="0">
                <a:latin typeface="Arial" panose="020B0604020202020204" pitchFamily="34" charset="0"/>
                <a:cs typeface="Arial" panose="020B0604020202020204" pitchFamily="34" charset="0"/>
              </a:rPr>
              <a:t> However, during a discharge time battery pack reduces its capacity due to temperature distribution increased between the cells. In order to  control temperature range and heat generated inside the battery pack it requires a significant cooling system. </a:t>
            </a:r>
          </a:p>
          <a:p>
            <a:r>
              <a:rPr lang="en-GB" sz="2800"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69CF5913-BE25-4501-B99C-F6A132D66949}"/>
              </a:ext>
            </a:extLst>
          </p:cNvPr>
          <p:cNvSpPr txBox="1"/>
          <p:nvPr/>
        </p:nvSpPr>
        <p:spPr>
          <a:xfrm>
            <a:off x="355600" y="13341989"/>
            <a:ext cx="6451600" cy="4955203"/>
          </a:xfrm>
          <a:prstGeom prst="rect">
            <a:avLst/>
          </a:prstGeom>
          <a:noFill/>
        </p:spPr>
        <p:txBody>
          <a:bodyPr wrap="square" rtlCol="0">
            <a:spAutoFit/>
          </a:bodyPr>
          <a:lstStyle/>
          <a:p>
            <a:r>
              <a:rPr lang="en-GB" sz="3600" b="1" dirty="0">
                <a:solidFill>
                  <a:srgbClr val="0070C0"/>
                </a:solidFill>
                <a:latin typeface="Arial" panose="020B0604020202020204" pitchFamily="34" charset="0"/>
                <a:cs typeface="Arial" panose="020B0604020202020204" pitchFamily="34" charset="0"/>
              </a:rPr>
              <a:t>Aim of the project</a:t>
            </a:r>
          </a:p>
          <a:p>
            <a:r>
              <a:rPr lang="en-GB" sz="2800" dirty="0">
                <a:latin typeface="Arial" panose="020B0604020202020204" pitchFamily="34" charset="0"/>
                <a:cs typeface="Arial" panose="020B0604020202020204" pitchFamily="34" charset="0"/>
              </a:rPr>
              <a:t>To investigate temperature distribution for a lithium-ion battery during a discharge period by experimental test  and thermal model (Ansys Fluent).</a:t>
            </a:r>
          </a:p>
          <a:p>
            <a:r>
              <a:rPr lang="en-GB" sz="2800" dirty="0">
                <a:latin typeface="Arial" panose="020B0604020202020204" pitchFamily="34" charset="0"/>
                <a:cs typeface="Arial" panose="020B0604020202020204" pitchFamily="34" charset="0"/>
              </a:rPr>
              <a:t> To design an efficient cooling plate and reduce the temperature gradient in the battery pack. To ensure the pack operates in the desired temperature range for optimum performance and working life.</a:t>
            </a:r>
          </a:p>
        </p:txBody>
      </p:sp>
      <p:sp>
        <p:nvSpPr>
          <p:cNvPr id="20" name="TextBox 19">
            <a:extLst>
              <a:ext uri="{FF2B5EF4-FFF2-40B4-BE49-F238E27FC236}">
                <a16:creationId xmlns:a16="http://schemas.microsoft.com/office/drawing/2014/main" id="{9AD915F1-48C6-465B-B448-517D71204368}"/>
              </a:ext>
            </a:extLst>
          </p:cNvPr>
          <p:cNvSpPr txBox="1"/>
          <p:nvPr/>
        </p:nvSpPr>
        <p:spPr>
          <a:xfrm>
            <a:off x="355600" y="18627634"/>
            <a:ext cx="6451600" cy="6247864"/>
          </a:xfrm>
          <a:prstGeom prst="rect">
            <a:avLst/>
          </a:prstGeom>
          <a:noFill/>
        </p:spPr>
        <p:txBody>
          <a:bodyPr wrap="square" rtlCol="0">
            <a:spAutoFit/>
          </a:bodyPr>
          <a:lstStyle/>
          <a:p>
            <a:r>
              <a:rPr lang="en-GB" sz="3600" b="1" dirty="0">
                <a:solidFill>
                  <a:srgbClr val="0070C0"/>
                </a:solidFill>
                <a:latin typeface="Arial" panose="020B0604020202020204" pitchFamily="34" charset="0"/>
                <a:cs typeface="Arial" panose="020B0604020202020204" pitchFamily="34" charset="0"/>
              </a:rPr>
              <a:t>Thermal model</a:t>
            </a:r>
          </a:p>
          <a:p>
            <a:r>
              <a:rPr lang="en-GB" sz="2800" dirty="0">
                <a:latin typeface="Arial" panose="020B0604020202020204" pitchFamily="34" charset="0"/>
                <a:cs typeface="Arial" panose="020B0604020202020204" pitchFamily="34" charset="0"/>
              </a:rPr>
              <a:t> The analysis is made for pouch cell,</a:t>
            </a:r>
            <a:r>
              <a:rPr lang="en-GB" dirty="0"/>
              <a:t> </a:t>
            </a:r>
            <a:r>
              <a:rPr lang="en-GB" sz="2800" dirty="0">
                <a:latin typeface="Arial" panose="020B0604020202020204" pitchFamily="34" charset="0"/>
                <a:cs typeface="Arial" panose="020B0604020202020204" pitchFamily="34" charset="0"/>
              </a:rPr>
              <a:t>LiNiMnCoO</a:t>
            </a:r>
            <a:r>
              <a:rPr lang="en-GB" sz="2800" baseline="-25000" dirty="0">
                <a:latin typeface="Arial" panose="020B0604020202020204" pitchFamily="34" charset="0"/>
                <a:cs typeface="Arial" panose="020B0604020202020204" pitchFamily="34" charset="0"/>
              </a:rPr>
              <a:t>2, </a:t>
            </a:r>
            <a:r>
              <a:rPr lang="en-GB" sz="2800" dirty="0">
                <a:latin typeface="Arial" panose="020B0604020202020204" pitchFamily="34" charset="0"/>
                <a:cs typeface="Arial" panose="020B0604020202020204" pitchFamily="34" charset="0"/>
              </a:rPr>
              <a:t>with its recommended discharge rate 10C. Experiment test was applied during a discharge rates 1C, 3C, 5C and 10C using automotive light bulbs 12V*55W. </a:t>
            </a:r>
          </a:p>
          <a:p>
            <a:r>
              <a:rPr lang="en-GB" sz="2800" dirty="0">
                <a:latin typeface="Arial" panose="020B0604020202020204" pitchFamily="34" charset="0"/>
                <a:cs typeface="Arial" panose="020B0604020202020204" pitchFamily="34" charset="0"/>
              </a:rPr>
              <a:t>  CFD model was made over single cell, cell group and battery module during a discharge rate from 1C to 10C without cooling at a stream temperature 300K (26.85°C). To study temperature distribution over surface of cell and voltage drop. </a:t>
            </a:r>
          </a:p>
        </p:txBody>
      </p:sp>
      <p:sp>
        <p:nvSpPr>
          <p:cNvPr id="22" name="TextBox 21">
            <a:extLst>
              <a:ext uri="{FF2B5EF4-FFF2-40B4-BE49-F238E27FC236}">
                <a16:creationId xmlns:a16="http://schemas.microsoft.com/office/drawing/2014/main" id="{B6C04334-DB14-4737-B022-476B1AFFDCB0}"/>
              </a:ext>
            </a:extLst>
          </p:cNvPr>
          <p:cNvSpPr txBox="1"/>
          <p:nvPr/>
        </p:nvSpPr>
        <p:spPr>
          <a:xfrm>
            <a:off x="177800" y="24875498"/>
            <a:ext cx="3375297" cy="1569660"/>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10C discharge rate experiment temperature  distribution and voltage drop over the cell</a:t>
            </a:r>
          </a:p>
        </p:txBody>
      </p:sp>
      <p:sp>
        <p:nvSpPr>
          <p:cNvPr id="30" name="TextBox 29">
            <a:extLst>
              <a:ext uri="{FF2B5EF4-FFF2-40B4-BE49-F238E27FC236}">
                <a16:creationId xmlns:a16="http://schemas.microsoft.com/office/drawing/2014/main" id="{320C1338-34AF-4F5B-90DD-D17252FD38CF}"/>
              </a:ext>
            </a:extLst>
          </p:cNvPr>
          <p:cNvSpPr txBox="1"/>
          <p:nvPr/>
        </p:nvSpPr>
        <p:spPr>
          <a:xfrm>
            <a:off x="3609702" y="24875498"/>
            <a:ext cx="3197498" cy="1938992"/>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Battery module 3D Solid geometry, 30 cells of battery connected in a series with 29 busbars</a:t>
            </a:r>
            <a:r>
              <a:rPr lang="en-GB" sz="2400" dirty="0">
                <a:latin typeface="Times New Roman" panose="02020603050405020304" pitchFamily="18" charset="0"/>
                <a:cs typeface="Times New Roman" panose="02020603050405020304" pitchFamily="18" charset="0"/>
              </a:rPr>
              <a:t>.</a:t>
            </a:r>
          </a:p>
        </p:txBody>
      </p:sp>
      <p:pic>
        <p:nvPicPr>
          <p:cNvPr id="32" name="Picture 31" descr="A close up of a device&#10;&#10;Description automatically generated">
            <a:extLst>
              <a:ext uri="{FF2B5EF4-FFF2-40B4-BE49-F238E27FC236}">
                <a16:creationId xmlns:a16="http://schemas.microsoft.com/office/drawing/2014/main" id="{8F4B06EE-59DF-40DD-AF15-518313CD72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205051" y="26787239"/>
            <a:ext cx="3142998" cy="3197499"/>
          </a:xfrm>
          <a:prstGeom prst="rect">
            <a:avLst/>
          </a:prstGeom>
        </p:spPr>
      </p:pic>
      <p:pic>
        <p:nvPicPr>
          <p:cNvPr id="34" name="Picture 33" descr="A close up of a logo&#10;&#10;Description automatically generated">
            <a:extLst>
              <a:ext uri="{FF2B5EF4-FFF2-40B4-BE49-F238E27FC236}">
                <a16:creationId xmlns:a16="http://schemas.microsoft.com/office/drawing/2014/main" id="{B5552E4C-8014-49AA-B2A4-7D3BB35A63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64400" y="6571612"/>
            <a:ext cx="6807200" cy="4577040"/>
          </a:xfrm>
          <a:prstGeom prst="rect">
            <a:avLst/>
          </a:prstGeom>
        </p:spPr>
      </p:pic>
      <p:sp>
        <p:nvSpPr>
          <p:cNvPr id="35" name="TextBox 34">
            <a:extLst>
              <a:ext uri="{FF2B5EF4-FFF2-40B4-BE49-F238E27FC236}">
                <a16:creationId xmlns:a16="http://schemas.microsoft.com/office/drawing/2014/main" id="{AE623332-C2FA-40C1-9095-294F62F90599}"/>
              </a:ext>
            </a:extLst>
          </p:cNvPr>
          <p:cNvSpPr txBox="1"/>
          <p:nvPr/>
        </p:nvSpPr>
        <p:spPr>
          <a:xfrm>
            <a:off x="7264400" y="16444402"/>
            <a:ext cx="6807200" cy="461665"/>
          </a:xfrm>
          <a:prstGeom prst="rect">
            <a:avLst/>
          </a:prstGeom>
          <a:noFill/>
        </p:spPr>
        <p:txBody>
          <a:bodyPr wrap="square" rtlCol="0">
            <a:spAutoFit/>
          </a:bodyPr>
          <a:lstStyle/>
          <a:p>
            <a:endParaRPr lang="en-GB" sz="2400" dirty="0">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CDA50183-C2B4-4FE4-A7D3-D42B8A0390A5}"/>
              </a:ext>
            </a:extLst>
          </p:cNvPr>
          <p:cNvSpPr txBox="1"/>
          <p:nvPr/>
        </p:nvSpPr>
        <p:spPr>
          <a:xfrm>
            <a:off x="7213600" y="11308597"/>
            <a:ext cx="6756400" cy="830997"/>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5C discharge rate for cell group battery temperature contour, increased from 300K. CFD thermal model. </a:t>
            </a:r>
          </a:p>
        </p:txBody>
      </p:sp>
      <p:pic>
        <p:nvPicPr>
          <p:cNvPr id="38" name="Picture 37" descr="A picture containing computer&#10;&#10;Description automatically generated">
            <a:extLst>
              <a:ext uri="{FF2B5EF4-FFF2-40B4-BE49-F238E27FC236}">
                <a16:creationId xmlns:a16="http://schemas.microsoft.com/office/drawing/2014/main" id="{D58FB585-5324-46B9-9001-E27516E8AE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13601" y="12186921"/>
            <a:ext cx="5058230" cy="4455159"/>
          </a:xfrm>
          <a:prstGeom prst="rect">
            <a:avLst/>
          </a:prstGeom>
        </p:spPr>
      </p:pic>
      <p:pic>
        <p:nvPicPr>
          <p:cNvPr id="40" name="Picture 39" descr="A close up of a device&#10;&#10;Description automatically generated">
            <a:extLst>
              <a:ext uri="{FF2B5EF4-FFF2-40B4-BE49-F238E27FC236}">
                <a16:creationId xmlns:a16="http://schemas.microsoft.com/office/drawing/2014/main" id="{90CF807A-A996-40AC-8D2E-12711E222B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13371" y="16675233"/>
            <a:ext cx="5058230" cy="4441371"/>
          </a:xfrm>
          <a:prstGeom prst="rect">
            <a:avLst/>
          </a:prstGeom>
        </p:spPr>
      </p:pic>
      <p:graphicFrame>
        <p:nvGraphicFramePr>
          <p:cNvPr id="41" name="Chart 40">
            <a:extLst>
              <a:ext uri="{FF2B5EF4-FFF2-40B4-BE49-F238E27FC236}">
                <a16:creationId xmlns:a16="http://schemas.microsoft.com/office/drawing/2014/main" id="{7ECF2560-A3E5-4691-A7FD-9C348490F62C}"/>
              </a:ext>
            </a:extLst>
          </p:cNvPr>
          <p:cNvGraphicFramePr/>
          <p:nvPr>
            <p:extLst>
              <p:ext uri="{D42A27DB-BD31-4B8C-83A1-F6EECF244321}">
                <p14:modId xmlns:p14="http://schemas.microsoft.com/office/powerpoint/2010/main" val="1069584703"/>
              </p:ext>
            </p:extLst>
          </p:nvPr>
        </p:nvGraphicFramePr>
        <p:xfrm>
          <a:off x="7213600" y="21269003"/>
          <a:ext cx="6858001" cy="4435516"/>
        </p:xfrm>
        <a:graphic>
          <a:graphicData uri="http://schemas.openxmlformats.org/drawingml/2006/chart">
            <c:chart xmlns:c="http://schemas.openxmlformats.org/drawingml/2006/chart" xmlns:r="http://schemas.openxmlformats.org/officeDocument/2006/relationships" r:id="rId8"/>
          </a:graphicData>
        </a:graphic>
      </p:graphicFrame>
      <p:sp>
        <p:nvSpPr>
          <p:cNvPr id="42" name="TextBox 41">
            <a:extLst>
              <a:ext uri="{FF2B5EF4-FFF2-40B4-BE49-F238E27FC236}">
                <a16:creationId xmlns:a16="http://schemas.microsoft.com/office/drawing/2014/main" id="{7ED2E089-DB27-4F5B-B589-9E28DB98835E}"/>
              </a:ext>
            </a:extLst>
          </p:cNvPr>
          <p:cNvSpPr txBox="1"/>
          <p:nvPr/>
        </p:nvSpPr>
        <p:spPr>
          <a:xfrm>
            <a:off x="12271831" y="12186921"/>
            <a:ext cx="1799769" cy="4524315"/>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10C cell group discharge temperature distribution over cells from 300K stream temperature to a range 343.6 to 357.1K  </a:t>
            </a:r>
          </a:p>
        </p:txBody>
      </p:sp>
      <p:graphicFrame>
        <p:nvGraphicFramePr>
          <p:cNvPr id="43" name="Chart 42">
            <a:extLst>
              <a:ext uri="{FF2B5EF4-FFF2-40B4-BE49-F238E27FC236}">
                <a16:creationId xmlns:a16="http://schemas.microsoft.com/office/drawing/2014/main" id="{43EE6A83-5ED1-4C90-BA18-3D0961F3EA32}"/>
              </a:ext>
            </a:extLst>
          </p:cNvPr>
          <p:cNvGraphicFramePr/>
          <p:nvPr>
            <p:extLst>
              <p:ext uri="{D42A27DB-BD31-4B8C-83A1-F6EECF244321}">
                <p14:modId xmlns:p14="http://schemas.microsoft.com/office/powerpoint/2010/main" val="3802868879"/>
              </p:ext>
            </p:extLst>
          </p:nvPr>
        </p:nvGraphicFramePr>
        <p:xfrm>
          <a:off x="7213600" y="25899350"/>
          <a:ext cx="6858000" cy="4058136"/>
        </p:xfrm>
        <a:graphic>
          <a:graphicData uri="http://schemas.openxmlformats.org/drawingml/2006/chart">
            <c:chart xmlns:c="http://schemas.openxmlformats.org/drawingml/2006/chart" xmlns:r="http://schemas.openxmlformats.org/officeDocument/2006/relationships" r:id="rId9"/>
          </a:graphicData>
        </a:graphic>
      </p:graphicFrame>
      <p:sp>
        <p:nvSpPr>
          <p:cNvPr id="44" name="TextBox 43">
            <a:extLst>
              <a:ext uri="{FF2B5EF4-FFF2-40B4-BE49-F238E27FC236}">
                <a16:creationId xmlns:a16="http://schemas.microsoft.com/office/drawing/2014/main" id="{F5EA1646-E968-459D-946A-B58F2C4A647A}"/>
              </a:ext>
            </a:extLst>
          </p:cNvPr>
          <p:cNvSpPr txBox="1"/>
          <p:nvPr/>
        </p:nvSpPr>
        <p:spPr>
          <a:xfrm>
            <a:off x="7213600" y="16711236"/>
            <a:ext cx="1799770" cy="4524315"/>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10C battery module discharge Temperature distribution.</a:t>
            </a:r>
          </a:p>
          <a:p>
            <a:r>
              <a:rPr lang="en-GB" sz="2400" i="1" dirty="0">
                <a:latin typeface="Times New Roman" panose="02020603050405020304" pitchFamily="18" charset="0"/>
                <a:cs typeface="Times New Roman" panose="02020603050405020304" pitchFamily="18" charset="0"/>
              </a:rPr>
              <a:t>Temperature increase from 300K to maximum 357.3 without cooling</a:t>
            </a:r>
          </a:p>
        </p:txBody>
      </p:sp>
      <p:sp>
        <p:nvSpPr>
          <p:cNvPr id="45" name="TextBox 44">
            <a:extLst>
              <a:ext uri="{FF2B5EF4-FFF2-40B4-BE49-F238E27FC236}">
                <a16:creationId xmlns:a16="http://schemas.microsoft.com/office/drawing/2014/main" id="{066671E2-717D-4FE8-8954-A7426A9FB9AC}"/>
              </a:ext>
            </a:extLst>
          </p:cNvPr>
          <p:cNvSpPr txBox="1"/>
          <p:nvPr/>
        </p:nvSpPr>
        <p:spPr>
          <a:xfrm>
            <a:off x="14427200" y="6571612"/>
            <a:ext cx="7162800" cy="3785652"/>
          </a:xfrm>
          <a:prstGeom prst="rect">
            <a:avLst/>
          </a:prstGeom>
          <a:noFill/>
        </p:spPr>
        <p:txBody>
          <a:bodyPr wrap="square" rtlCol="0">
            <a:spAutoFit/>
          </a:bodyPr>
          <a:lstStyle/>
          <a:p>
            <a:r>
              <a:rPr lang="en-GB" sz="3600" b="1" dirty="0">
                <a:solidFill>
                  <a:srgbClr val="0070C0"/>
                </a:solidFill>
                <a:latin typeface="Arial" panose="020B0604020202020204" pitchFamily="34" charset="0"/>
                <a:cs typeface="Arial" panose="020B0604020202020204" pitchFamily="34" charset="0"/>
              </a:rPr>
              <a:t>CFD model for cell group Battery cooling plate </a:t>
            </a:r>
          </a:p>
          <a:p>
            <a:r>
              <a:rPr lang="en-GB" sz="2800" dirty="0">
                <a:latin typeface="Arial" panose="020B0604020202020204" pitchFamily="34" charset="0"/>
                <a:cs typeface="Arial" panose="020B0604020202020204" pitchFamily="34" charset="0"/>
              </a:rPr>
              <a:t> CFD is applied to study battery cooling plate in a discharge time for cell group battery section. A liquid cooling system was applied to dissipate the heat generated inside the cells, with 1mm Aluminium cooling plate in between the cells.</a:t>
            </a:r>
          </a:p>
        </p:txBody>
      </p:sp>
      <p:pic>
        <p:nvPicPr>
          <p:cNvPr id="47" name="Picture 46" descr="A close up of a logo&#10;&#10;Description automatically generated">
            <a:extLst>
              <a:ext uri="{FF2B5EF4-FFF2-40B4-BE49-F238E27FC236}">
                <a16:creationId xmlns:a16="http://schemas.microsoft.com/office/drawing/2014/main" id="{33FAF79C-3889-44DF-A004-2F863B79A91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528800" y="10341883"/>
            <a:ext cx="4826000" cy="4515480"/>
          </a:xfrm>
          <a:prstGeom prst="rect">
            <a:avLst/>
          </a:prstGeom>
        </p:spPr>
      </p:pic>
      <p:sp>
        <p:nvSpPr>
          <p:cNvPr id="48" name="TextBox 47">
            <a:extLst>
              <a:ext uri="{FF2B5EF4-FFF2-40B4-BE49-F238E27FC236}">
                <a16:creationId xmlns:a16="http://schemas.microsoft.com/office/drawing/2014/main" id="{5651A96A-D427-4339-8ED7-AAA301CE894D}"/>
              </a:ext>
            </a:extLst>
          </p:cNvPr>
          <p:cNvSpPr txBox="1"/>
          <p:nvPr/>
        </p:nvSpPr>
        <p:spPr>
          <a:xfrm>
            <a:off x="19354800" y="10357264"/>
            <a:ext cx="1969431" cy="3416320"/>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10C discharge rate of a cell group with a single channel cooling plate.  Temperature range is 3.2K among the cells.</a:t>
            </a:r>
          </a:p>
        </p:txBody>
      </p:sp>
      <p:sp>
        <p:nvSpPr>
          <p:cNvPr id="49" name="TextBox 48">
            <a:extLst>
              <a:ext uri="{FF2B5EF4-FFF2-40B4-BE49-F238E27FC236}">
                <a16:creationId xmlns:a16="http://schemas.microsoft.com/office/drawing/2014/main" id="{85593A88-E4EE-4DD8-989E-CBFD578A7A4A}"/>
              </a:ext>
            </a:extLst>
          </p:cNvPr>
          <p:cNvSpPr txBox="1"/>
          <p:nvPr/>
        </p:nvSpPr>
        <p:spPr>
          <a:xfrm>
            <a:off x="14427200" y="15156873"/>
            <a:ext cx="7162800" cy="4093428"/>
          </a:xfrm>
          <a:prstGeom prst="rect">
            <a:avLst/>
          </a:prstGeom>
          <a:noFill/>
        </p:spPr>
        <p:txBody>
          <a:bodyPr wrap="square" rtlCol="0">
            <a:spAutoFit/>
          </a:bodyPr>
          <a:lstStyle/>
          <a:p>
            <a:r>
              <a:rPr lang="en-GB" sz="3600" b="1" dirty="0">
                <a:solidFill>
                  <a:srgbClr val="0070C0"/>
                </a:solidFill>
                <a:latin typeface="Arial" panose="020B0604020202020204" pitchFamily="34" charset="0"/>
                <a:cs typeface="Arial" panose="020B0604020202020204" pitchFamily="34" charset="0"/>
              </a:rPr>
              <a:t>Results</a:t>
            </a:r>
          </a:p>
          <a:p>
            <a:r>
              <a:rPr lang="en-GB" sz="2800" dirty="0">
                <a:latin typeface="Arial" panose="020B0604020202020204" pitchFamily="34" charset="0"/>
                <a:cs typeface="Arial" panose="020B0604020202020204" pitchFamily="34" charset="0"/>
              </a:rPr>
              <a:t>  The results are correlated CFD model for cell group without and with cooling plate. In order to figure out the optimum working temperature and range of temperature to keep the current density performance. The range of temperature with outcooling is 13.5°C, but after cooling it was 3.2°C very efficient cooling plate.  </a:t>
            </a:r>
          </a:p>
        </p:txBody>
      </p:sp>
      <p:graphicFrame>
        <p:nvGraphicFramePr>
          <p:cNvPr id="50" name="Chart 49">
            <a:extLst>
              <a:ext uri="{FF2B5EF4-FFF2-40B4-BE49-F238E27FC236}">
                <a16:creationId xmlns:a16="http://schemas.microsoft.com/office/drawing/2014/main" id="{E77BAC95-DCBD-442F-9049-01C18848ADFF}"/>
              </a:ext>
            </a:extLst>
          </p:cNvPr>
          <p:cNvGraphicFramePr/>
          <p:nvPr>
            <p:extLst>
              <p:ext uri="{D42A27DB-BD31-4B8C-83A1-F6EECF244321}">
                <p14:modId xmlns:p14="http://schemas.microsoft.com/office/powerpoint/2010/main" val="3076408451"/>
              </p:ext>
            </p:extLst>
          </p:nvPr>
        </p:nvGraphicFramePr>
        <p:xfrm>
          <a:off x="14528800" y="19224079"/>
          <a:ext cx="6795431" cy="4531835"/>
        </p:xfrm>
        <a:graphic>
          <a:graphicData uri="http://schemas.openxmlformats.org/drawingml/2006/chart">
            <c:chart xmlns:c="http://schemas.openxmlformats.org/drawingml/2006/chart" xmlns:r="http://schemas.openxmlformats.org/officeDocument/2006/relationships" r:id="rId11"/>
          </a:graphicData>
        </a:graphic>
      </p:graphicFrame>
      <p:sp>
        <p:nvSpPr>
          <p:cNvPr id="51" name="TextBox 50">
            <a:extLst>
              <a:ext uri="{FF2B5EF4-FFF2-40B4-BE49-F238E27FC236}">
                <a16:creationId xmlns:a16="http://schemas.microsoft.com/office/drawing/2014/main" id="{7B536E0A-8BB1-4A7A-B32B-FB9FEE86B630}"/>
              </a:ext>
            </a:extLst>
          </p:cNvPr>
          <p:cNvSpPr txBox="1"/>
          <p:nvPr/>
        </p:nvSpPr>
        <p:spPr>
          <a:xfrm>
            <a:off x="14528799" y="23993824"/>
            <a:ext cx="6858001" cy="2800767"/>
          </a:xfrm>
          <a:prstGeom prst="rect">
            <a:avLst/>
          </a:prstGeom>
          <a:noFill/>
        </p:spPr>
        <p:txBody>
          <a:bodyPr wrap="square" rtlCol="0">
            <a:spAutoFit/>
          </a:bodyPr>
          <a:lstStyle/>
          <a:p>
            <a:r>
              <a:rPr lang="en-GB" sz="3600" b="1" dirty="0">
                <a:solidFill>
                  <a:srgbClr val="0070C0"/>
                </a:solidFill>
                <a:latin typeface="Arial" panose="020B0604020202020204" pitchFamily="34" charset="0"/>
                <a:cs typeface="Arial" panose="020B0604020202020204" pitchFamily="34" charset="0"/>
              </a:rPr>
              <a:t>Conclusion</a:t>
            </a:r>
          </a:p>
          <a:p>
            <a:r>
              <a:rPr lang="en-GB" sz="2800" dirty="0">
                <a:latin typeface="Arial" panose="020B0604020202020204" pitchFamily="34" charset="0"/>
                <a:cs typeface="Arial" panose="020B0604020202020204" pitchFamily="34" charset="0"/>
              </a:rPr>
              <a:t>  Range of the temperature for the cell group after a cooling was 3.2°C and maximum temperature 30.05°C. The values were represented an effective thermal cooling system.   </a:t>
            </a:r>
          </a:p>
        </p:txBody>
      </p:sp>
      <p:sp>
        <p:nvSpPr>
          <p:cNvPr id="52" name="TextBox 51">
            <a:extLst>
              <a:ext uri="{FF2B5EF4-FFF2-40B4-BE49-F238E27FC236}">
                <a16:creationId xmlns:a16="http://schemas.microsoft.com/office/drawing/2014/main" id="{0BB7A3B3-3CB1-42B4-B1DA-3C6D2BCD0992}"/>
              </a:ext>
            </a:extLst>
          </p:cNvPr>
          <p:cNvSpPr txBox="1"/>
          <p:nvPr/>
        </p:nvSpPr>
        <p:spPr>
          <a:xfrm>
            <a:off x="14528800" y="27051990"/>
            <a:ext cx="6858001" cy="3108543"/>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References</a:t>
            </a:r>
          </a:p>
          <a:p>
            <a:r>
              <a:rPr lang="en-GB" sz="2400" dirty="0">
                <a:latin typeface="Arial" panose="020B0604020202020204" pitchFamily="34" charset="0"/>
                <a:cs typeface="Arial" panose="020B0604020202020204" pitchFamily="34" charset="0"/>
              </a:rPr>
              <a:t>Liu et al., (2019). Transient Temperature Distributions on Lithium-Ion Polymer SLI Battery. </a:t>
            </a:r>
            <a:r>
              <a:rPr lang="en-GB" sz="2400" i="1" dirty="0">
                <a:latin typeface="Arial" panose="020B0604020202020204" pitchFamily="34" charset="0"/>
                <a:cs typeface="Arial" panose="020B0604020202020204" pitchFamily="34" charset="0"/>
              </a:rPr>
              <a:t>Vehicles</a:t>
            </a:r>
            <a:r>
              <a:rPr lang="en-GB" sz="2400" dirty="0">
                <a:latin typeface="Arial" panose="020B0604020202020204" pitchFamily="34" charset="0"/>
                <a:cs typeface="Arial" panose="020B0604020202020204" pitchFamily="34" charset="0"/>
              </a:rPr>
              <a:t>, pp.127-137.</a:t>
            </a:r>
          </a:p>
          <a:p>
            <a:r>
              <a:rPr lang="en-GB" sz="2400" dirty="0">
                <a:latin typeface="Arial" panose="020B0604020202020204" pitchFamily="34" charset="0"/>
                <a:cs typeface="Arial" panose="020B0604020202020204" pitchFamily="34" charset="0"/>
              </a:rPr>
              <a:t>Kim et al., (2009). Modelling for Scale up of a Lithium-ion Polymer Battery. </a:t>
            </a:r>
            <a:r>
              <a:rPr lang="en-GB" sz="2400" i="1" dirty="0">
                <a:latin typeface="Arial" panose="020B0604020202020204" pitchFamily="34" charset="0"/>
                <a:cs typeface="Arial" panose="020B0604020202020204" pitchFamily="34" charset="0"/>
              </a:rPr>
              <a:t>Journal of Power Sources</a:t>
            </a:r>
            <a:r>
              <a:rPr lang="en-GB" sz="2400" dirty="0">
                <a:latin typeface="Arial" panose="020B0604020202020204" pitchFamily="34" charset="0"/>
                <a:cs typeface="Arial" panose="020B0604020202020204" pitchFamily="34" charset="0"/>
              </a:rPr>
              <a:t>, 189, pp. 841-846. </a:t>
            </a:r>
          </a:p>
          <a:p>
            <a:endParaRPr lang="en-GB" sz="2400" dirty="0">
              <a:latin typeface="Arial" panose="020B0604020202020204" pitchFamily="34" charset="0"/>
              <a:cs typeface="Arial" panose="020B0604020202020204" pitchFamily="34" charset="0"/>
            </a:endParaRPr>
          </a:p>
        </p:txBody>
      </p:sp>
      <p:pic>
        <p:nvPicPr>
          <p:cNvPr id="55" name="Picture 54" descr="A picture containing comb&#10;&#10;Description automatically generated">
            <a:extLst>
              <a:ext uri="{FF2B5EF4-FFF2-40B4-BE49-F238E27FC236}">
                <a16:creationId xmlns:a16="http://schemas.microsoft.com/office/drawing/2014/main" id="{BF5BC8A1-D59A-4301-B95A-99ACC3A4B8C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431701" y="26814489"/>
            <a:ext cx="3477099" cy="3142996"/>
          </a:xfrm>
          <a:prstGeom prst="rect">
            <a:avLst/>
          </a:prstGeom>
        </p:spPr>
      </p:pic>
      <p:cxnSp>
        <p:nvCxnSpPr>
          <p:cNvPr id="57" name="Straight Connector 56">
            <a:extLst>
              <a:ext uri="{FF2B5EF4-FFF2-40B4-BE49-F238E27FC236}">
                <a16:creationId xmlns:a16="http://schemas.microsoft.com/office/drawing/2014/main" id="{657CBC8C-CAE6-48FD-8D83-9D4C600266C7}"/>
              </a:ext>
            </a:extLst>
          </p:cNvPr>
          <p:cNvCxnSpPr>
            <a:cxnSpLocks/>
          </p:cNvCxnSpPr>
          <p:nvPr/>
        </p:nvCxnSpPr>
        <p:spPr>
          <a:xfrm>
            <a:off x="177799" y="30109886"/>
            <a:ext cx="215900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8" name="Picture 57">
            <a:extLst>
              <a:ext uri="{FF2B5EF4-FFF2-40B4-BE49-F238E27FC236}">
                <a16:creationId xmlns:a16="http://schemas.microsoft.com/office/drawing/2014/main" id="{96ECA84C-4A23-4B34-BA1E-363B75708136}"/>
              </a:ext>
            </a:extLst>
          </p:cNvPr>
          <p:cNvPicPr/>
          <p:nvPr/>
        </p:nvPicPr>
        <p:blipFill rotWithShape="1">
          <a:blip r:embed="rId13"/>
          <a:srcRect l="26092" t="72037" r="51307" b="13306"/>
          <a:stretch/>
        </p:blipFill>
        <p:spPr bwMode="auto">
          <a:xfrm>
            <a:off x="177799" y="30218743"/>
            <a:ext cx="3375298" cy="1677734"/>
          </a:xfrm>
          <a:prstGeom prst="rect">
            <a:avLst/>
          </a:prstGeom>
          <a:ln>
            <a:noFill/>
          </a:ln>
          <a:extLst>
            <a:ext uri="{53640926-AAD7-44D8-BBD7-CCE9431645EC}">
              <a14:shadowObscured xmlns:a14="http://schemas.microsoft.com/office/drawing/2010/main"/>
            </a:ext>
          </a:extLst>
        </p:spPr>
      </p:pic>
      <p:pic>
        <p:nvPicPr>
          <p:cNvPr id="59" name="Picture 58">
            <a:extLst>
              <a:ext uri="{FF2B5EF4-FFF2-40B4-BE49-F238E27FC236}">
                <a16:creationId xmlns:a16="http://schemas.microsoft.com/office/drawing/2014/main" id="{3047F65F-3100-4D40-B842-523498B8FBBB}"/>
              </a:ext>
            </a:extLst>
          </p:cNvPr>
          <p:cNvPicPr/>
          <p:nvPr/>
        </p:nvPicPr>
        <p:blipFill rotWithShape="1">
          <a:blip r:embed="rId14"/>
          <a:srcRect l="27919" t="31497" r="49978" b="41996"/>
          <a:stretch/>
        </p:blipFill>
        <p:spPr bwMode="auto">
          <a:xfrm>
            <a:off x="4525108" y="30218743"/>
            <a:ext cx="4488262" cy="1677734"/>
          </a:xfrm>
          <a:prstGeom prst="rect">
            <a:avLst/>
          </a:prstGeom>
          <a:ln>
            <a:noFill/>
          </a:ln>
          <a:extLst>
            <a:ext uri="{53640926-AAD7-44D8-BBD7-CCE9431645EC}">
              <a14:shadowObscured xmlns:a14="http://schemas.microsoft.com/office/drawing/2010/main"/>
            </a:ext>
          </a:extLst>
        </p:spPr>
      </p:pic>
      <p:sp>
        <p:nvSpPr>
          <p:cNvPr id="60" name="TextBox 5">
            <a:extLst>
              <a:ext uri="{FF2B5EF4-FFF2-40B4-BE49-F238E27FC236}">
                <a16:creationId xmlns:a16="http://schemas.microsoft.com/office/drawing/2014/main" id="{1E4BC8C0-F043-40D0-801C-1F8587426BCA}"/>
              </a:ext>
            </a:extLst>
          </p:cNvPr>
          <p:cNvSpPr txBox="1"/>
          <p:nvPr/>
        </p:nvSpPr>
        <p:spPr>
          <a:xfrm>
            <a:off x="12484100" y="30624684"/>
            <a:ext cx="9105900" cy="584775"/>
          </a:xfrm>
          <a:prstGeom prst="rect">
            <a:avLst/>
          </a:prstGeom>
          <a:noFill/>
        </p:spPr>
        <p:txBody>
          <a:bodyPr wrap="square" rtlCol="0">
            <a:spAutoFit/>
          </a:bodyPr>
          <a:ls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a:lstStyle>
          <a:p>
            <a:pPr algn="r"/>
            <a:r>
              <a:rPr lang="en-GB" altLang="en-US" sz="3200" dirty="0">
                <a:latin typeface="Calibri" charset="0"/>
                <a:ea typeface="Calibri" charset="0"/>
                <a:cs typeface="Calibri" charset="0"/>
              </a:rPr>
              <a:t>School</a:t>
            </a:r>
            <a:r>
              <a:rPr lang="en-GB" altLang="en-US" sz="3200" dirty="0">
                <a:latin typeface="Georgia" charset="0"/>
              </a:rPr>
              <a:t> </a:t>
            </a:r>
            <a:r>
              <a:rPr lang="en-GB" altLang="en-US" sz="3200" i="1" dirty="0">
                <a:latin typeface="Georgia" charset="0"/>
              </a:rPr>
              <a:t>of</a:t>
            </a:r>
            <a:r>
              <a:rPr lang="en-GB" altLang="en-US" sz="3200" dirty="0">
                <a:latin typeface="Georgia" charset="0"/>
              </a:rPr>
              <a:t> </a:t>
            </a:r>
            <a:r>
              <a:rPr lang="en-GB" altLang="en-US" sz="3200" b="1" dirty="0">
                <a:latin typeface="Calibri" charset="0"/>
                <a:ea typeface="Calibri" charset="0"/>
                <a:cs typeface="Calibri" charset="0"/>
              </a:rPr>
              <a:t>Engineering</a:t>
            </a:r>
            <a:endParaRPr lang="en-GB" sz="3200" dirty="0"/>
          </a:p>
        </p:txBody>
      </p:sp>
      <p:cxnSp>
        <p:nvCxnSpPr>
          <p:cNvPr id="63" name="Straight Connector 62">
            <a:extLst>
              <a:ext uri="{FF2B5EF4-FFF2-40B4-BE49-F238E27FC236}">
                <a16:creationId xmlns:a16="http://schemas.microsoft.com/office/drawing/2014/main" id="{037B8D45-E6A2-418B-9D39-6283196A52D1}"/>
              </a:ext>
            </a:extLst>
          </p:cNvPr>
          <p:cNvCxnSpPr/>
          <p:nvPr/>
        </p:nvCxnSpPr>
        <p:spPr>
          <a:xfrm>
            <a:off x="177799" y="2155370"/>
            <a:ext cx="214122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person wearing a black shirt&#10;&#10;Description automatically generated">
            <a:extLst>
              <a:ext uri="{FF2B5EF4-FFF2-40B4-BE49-F238E27FC236}">
                <a16:creationId xmlns:a16="http://schemas.microsoft.com/office/drawing/2014/main" id="{2E787AD0-2A46-422B-A52F-741829CCCA1C}"/>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55600" y="2524702"/>
            <a:ext cx="3352799" cy="3938056"/>
          </a:xfrm>
          <a:prstGeom prst="rect">
            <a:avLst/>
          </a:prstGeom>
        </p:spPr>
      </p:pic>
    </p:spTree>
    <p:extLst>
      <p:ext uri="{BB962C8B-B14F-4D97-AF65-F5344CB8AC3E}">
        <p14:creationId xmlns:p14="http://schemas.microsoft.com/office/powerpoint/2010/main" val="29200292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1105</TotalTime>
  <Words>591</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Habtom Ghirmay (1810854)</dc:creator>
  <cp:lastModifiedBy>Habtom Ghirmay (1810854)</cp:lastModifiedBy>
  <cp:revision>64</cp:revision>
  <dcterms:created xsi:type="dcterms:W3CDTF">2020-05-02T04:45:09Z</dcterms:created>
  <dcterms:modified xsi:type="dcterms:W3CDTF">2020-05-03T23:15:32Z</dcterms:modified>
</cp:coreProperties>
</file>