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9"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3F23399-1995-7747-A3DB-0B264BB7D783}" v="24" dt="2021-07-17T14:37:16.6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46"/>
  </p:normalViewPr>
  <p:slideViewPr>
    <p:cSldViewPr snapToGrid="0" snapToObjects="1">
      <p:cViewPr varScale="1">
        <p:scale>
          <a:sx n="108" d="100"/>
          <a:sy n="108" d="100"/>
        </p:scale>
        <p:origin x="73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 Elen Wright (1901429)" userId="1cd269b5-d0ee-43fd-9130-719969bbc9fc" providerId="ADAL" clId="{A3F23399-1995-7747-A3DB-0B264BB7D783}"/>
    <pc:docChg chg="custSel addSld modSld">
      <pc:chgData name="Mari Elen Wright (1901429)" userId="1cd269b5-d0ee-43fd-9130-719969bbc9fc" providerId="ADAL" clId="{A3F23399-1995-7747-A3DB-0B264BB7D783}" dt="2021-07-17T14:43:41.933" v="1053" actId="20577"/>
      <pc:docMkLst>
        <pc:docMk/>
      </pc:docMkLst>
      <pc:sldChg chg="modSp mod">
        <pc:chgData name="Mari Elen Wright (1901429)" userId="1cd269b5-d0ee-43fd-9130-719969bbc9fc" providerId="ADAL" clId="{A3F23399-1995-7747-A3DB-0B264BB7D783}" dt="2021-07-16T18:21:45.420" v="102" actId="20577"/>
        <pc:sldMkLst>
          <pc:docMk/>
          <pc:sldMk cId="3296937008" sldId="258"/>
        </pc:sldMkLst>
        <pc:spChg chg="mod">
          <ac:chgData name="Mari Elen Wright (1901429)" userId="1cd269b5-d0ee-43fd-9130-719969bbc9fc" providerId="ADAL" clId="{A3F23399-1995-7747-A3DB-0B264BB7D783}" dt="2021-07-16T18:21:45.420" v="102" actId="20577"/>
          <ac:spMkLst>
            <pc:docMk/>
            <pc:sldMk cId="3296937008" sldId="258"/>
            <ac:spMk id="3" creationId="{633BF04F-C446-684B-825F-2809E539E1F8}"/>
          </ac:spMkLst>
        </pc:spChg>
      </pc:sldChg>
      <pc:sldChg chg="addSp delSp modSp new mod">
        <pc:chgData name="Mari Elen Wright (1901429)" userId="1cd269b5-d0ee-43fd-9130-719969bbc9fc" providerId="ADAL" clId="{A3F23399-1995-7747-A3DB-0B264BB7D783}" dt="2021-07-17T11:24:45.168" v="354" actId="478"/>
        <pc:sldMkLst>
          <pc:docMk/>
          <pc:sldMk cId="1292929169" sldId="259"/>
        </pc:sldMkLst>
        <pc:spChg chg="mod">
          <ac:chgData name="Mari Elen Wright (1901429)" userId="1cd269b5-d0ee-43fd-9130-719969bbc9fc" providerId="ADAL" clId="{A3F23399-1995-7747-A3DB-0B264BB7D783}" dt="2021-07-17T11:04:16.185" v="129" actId="20577"/>
          <ac:spMkLst>
            <pc:docMk/>
            <pc:sldMk cId="1292929169" sldId="259"/>
            <ac:spMk id="2" creationId="{860B203D-010B-234A-B123-70A3A8470398}"/>
          </ac:spMkLst>
        </pc:spChg>
        <pc:spChg chg="mod">
          <ac:chgData name="Mari Elen Wright (1901429)" userId="1cd269b5-d0ee-43fd-9130-719969bbc9fc" providerId="ADAL" clId="{A3F23399-1995-7747-A3DB-0B264BB7D783}" dt="2021-07-17T11:22:17.958" v="349" actId="20577"/>
          <ac:spMkLst>
            <pc:docMk/>
            <pc:sldMk cId="1292929169" sldId="259"/>
            <ac:spMk id="3" creationId="{44A4D3C0-494A-CB40-8EF7-F5131F0D7826}"/>
          </ac:spMkLst>
        </pc:spChg>
        <pc:picChg chg="add del mod">
          <ac:chgData name="Mari Elen Wright (1901429)" userId="1cd269b5-d0ee-43fd-9130-719969bbc9fc" providerId="ADAL" clId="{A3F23399-1995-7747-A3DB-0B264BB7D783}" dt="2021-07-17T11:24:45.168" v="354" actId="478"/>
          <ac:picMkLst>
            <pc:docMk/>
            <pc:sldMk cId="1292929169" sldId="259"/>
            <ac:picMk id="5" creationId="{299681F6-2E55-6748-AAFE-9421EADE3387}"/>
          </ac:picMkLst>
        </pc:picChg>
      </pc:sldChg>
      <pc:sldChg chg="addSp delSp modSp new mod">
        <pc:chgData name="Mari Elen Wright (1901429)" userId="1cd269b5-d0ee-43fd-9130-719969bbc9fc" providerId="ADAL" clId="{A3F23399-1995-7747-A3DB-0B264BB7D783}" dt="2021-07-17T14:24:44.707" v="591" actId="1076"/>
        <pc:sldMkLst>
          <pc:docMk/>
          <pc:sldMk cId="2834713505" sldId="260"/>
        </pc:sldMkLst>
        <pc:spChg chg="mod">
          <ac:chgData name="Mari Elen Wright (1901429)" userId="1cd269b5-d0ee-43fd-9130-719969bbc9fc" providerId="ADAL" clId="{A3F23399-1995-7747-A3DB-0B264BB7D783}" dt="2021-07-17T11:25:39.834" v="377" actId="20577"/>
          <ac:spMkLst>
            <pc:docMk/>
            <pc:sldMk cId="2834713505" sldId="260"/>
            <ac:spMk id="2" creationId="{9D7C9393-376A-1C49-A3D9-3C1C432B09A1}"/>
          </ac:spMkLst>
        </pc:spChg>
        <pc:spChg chg="del">
          <ac:chgData name="Mari Elen Wright (1901429)" userId="1cd269b5-d0ee-43fd-9130-719969bbc9fc" providerId="ADAL" clId="{A3F23399-1995-7747-A3DB-0B264BB7D783}" dt="2021-07-17T11:24:53.179" v="355" actId="478"/>
          <ac:spMkLst>
            <pc:docMk/>
            <pc:sldMk cId="2834713505" sldId="260"/>
            <ac:spMk id="3" creationId="{DF9EFEE4-89A1-B146-8990-BFBAFE16DBEA}"/>
          </ac:spMkLst>
        </pc:spChg>
        <pc:spChg chg="add mod">
          <ac:chgData name="Mari Elen Wright (1901429)" userId="1cd269b5-d0ee-43fd-9130-719969bbc9fc" providerId="ADAL" clId="{A3F23399-1995-7747-A3DB-0B264BB7D783}" dt="2021-07-17T14:24:38.092" v="590" actId="20577"/>
          <ac:spMkLst>
            <pc:docMk/>
            <pc:sldMk cId="2834713505" sldId="260"/>
            <ac:spMk id="5" creationId="{2C7C4343-E761-9B46-A741-557A74F8A17B}"/>
          </ac:spMkLst>
        </pc:spChg>
        <pc:picChg chg="add mod">
          <ac:chgData name="Mari Elen Wright (1901429)" userId="1cd269b5-d0ee-43fd-9130-719969bbc9fc" providerId="ADAL" clId="{A3F23399-1995-7747-A3DB-0B264BB7D783}" dt="2021-07-17T14:24:44.707" v="591" actId="1076"/>
          <ac:picMkLst>
            <pc:docMk/>
            <pc:sldMk cId="2834713505" sldId="260"/>
            <ac:picMk id="4" creationId="{8D8CF6C6-6FD0-F34F-9AD9-C3EE3157BFD6}"/>
          </ac:picMkLst>
        </pc:picChg>
      </pc:sldChg>
      <pc:sldChg chg="addSp delSp modSp new mod modNotesTx">
        <pc:chgData name="Mari Elen Wright (1901429)" userId="1cd269b5-d0ee-43fd-9130-719969bbc9fc" providerId="ADAL" clId="{A3F23399-1995-7747-A3DB-0B264BB7D783}" dt="2021-07-17T14:31:37.541" v="600" actId="20577"/>
        <pc:sldMkLst>
          <pc:docMk/>
          <pc:sldMk cId="3836995079" sldId="261"/>
        </pc:sldMkLst>
        <pc:spChg chg="mod">
          <ac:chgData name="Mari Elen Wright (1901429)" userId="1cd269b5-d0ee-43fd-9130-719969bbc9fc" providerId="ADAL" clId="{A3F23399-1995-7747-A3DB-0B264BB7D783}" dt="2021-07-17T14:19:12.377" v="447" actId="20577"/>
          <ac:spMkLst>
            <pc:docMk/>
            <pc:sldMk cId="3836995079" sldId="261"/>
            <ac:spMk id="2" creationId="{3B1DC2EA-B7BD-5640-9059-42A55AD81FCE}"/>
          </ac:spMkLst>
        </pc:spChg>
        <pc:spChg chg="del">
          <ac:chgData name="Mari Elen Wright (1901429)" userId="1cd269b5-d0ee-43fd-9130-719969bbc9fc" providerId="ADAL" clId="{A3F23399-1995-7747-A3DB-0B264BB7D783}" dt="2021-07-17T14:19:16.400" v="448"/>
          <ac:spMkLst>
            <pc:docMk/>
            <pc:sldMk cId="3836995079" sldId="261"/>
            <ac:spMk id="3" creationId="{D2967076-A567-784B-874F-0B707264AA5B}"/>
          </ac:spMkLst>
        </pc:spChg>
        <pc:spChg chg="add mod">
          <ac:chgData name="Mari Elen Wright (1901429)" userId="1cd269b5-d0ee-43fd-9130-719969bbc9fc" providerId="ADAL" clId="{A3F23399-1995-7747-A3DB-0B264BB7D783}" dt="2021-07-17T14:22:13.633" v="588" actId="20577"/>
          <ac:spMkLst>
            <pc:docMk/>
            <pc:sldMk cId="3836995079" sldId="261"/>
            <ac:spMk id="4" creationId="{FFF8C593-12DC-E347-A308-501DC8F2054D}"/>
          </ac:spMkLst>
        </pc:spChg>
      </pc:sldChg>
      <pc:sldChg chg="modSp new mod">
        <pc:chgData name="Mari Elen Wright (1901429)" userId="1cd269b5-d0ee-43fd-9130-719969bbc9fc" providerId="ADAL" clId="{A3F23399-1995-7747-A3DB-0B264BB7D783}" dt="2021-07-17T14:35:24.519" v="992" actId="20577"/>
        <pc:sldMkLst>
          <pc:docMk/>
          <pc:sldMk cId="798858836" sldId="262"/>
        </pc:sldMkLst>
        <pc:spChg chg="mod">
          <ac:chgData name="Mari Elen Wright (1901429)" userId="1cd269b5-d0ee-43fd-9130-719969bbc9fc" providerId="ADAL" clId="{A3F23399-1995-7747-A3DB-0B264BB7D783}" dt="2021-07-17T14:30:42.251" v="599" actId="20577"/>
          <ac:spMkLst>
            <pc:docMk/>
            <pc:sldMk cId="798858836" sldId="262"/>
            <ac:spMk id="2" creationId="{B62A30AD-4097-0C4E-AD2F-92E1088E35AA}"/>
          </ac:spMkLst>
        </pc:spChg>
        <pc:spChg chg="mod">
          <ac:chgData name="Mari Elen Wright (1901429)" userId="1cd269b5-d0ee-43fd-9130-719969bbc9fc" providerId="ADAL" clId="{A3F23399-1995-7747-A3DB-0B264BB7D783}" dt="2021-07-17T14:35:24.519" v="992" actId="20577"/>
          <ac:spMkLst>
            <pc:docMk/>
            <pc:sldMk cId="798858836" sldId="262"/>
            <ac:spMk id="3" creationId="{CA8B6998-DDBA-E54B-8AD9-97C1B78E310D}"/>
          </ac:spMkLst>
        </pc:spChg>
      </pc:sldChg>
      <pc:sldChg chg="modSp new mod">
        <pc:chgData name="Mari Elen Wright (1901429)" userId="1cd269b5-d0ee-43fd-9130-719969bbc9fc" providerId="ADAL" clId="{A3F23399-1995-7747-A3DB-0B264BB7D783}" dt="2021-07-17T14:43:41.933" v="1053" actId="20577"/>
        <pc:sldMkLst>
          <pc:docMk/>
          <pc:sldMk cId="4169064590" sldId="263"/>
        </pc:sldMkLst>
        <pc:spChg chg="mod">
          <ac:chgData name="Mari Elen Wright (1901429)" userId="1cd269b5-d0ee-43fd-9130-719969bbc9fc" providerId="ADAL" clId="{A3F23399-1995-7747-A3DB-0B264BB7D783}" dt="2021-07-17T14:35:31.286" v="1005" actId="5793"/>
          <ac:spMkLst>
            <pc:docMk/>
            <pc:sldMk cId="4169064590" sldId="263"/>
            <ac:spMk id="2" creationId="{489B9D41-0BE5-AB45-A0D4-B4AAF0A63566}"/>
          </ac:spMkLst>
        </pc:spChg>
        <pc:spChg chg="mod">
          <ac:chgData name="Mari Elen Wright (1901429)" userId="1cd269b5-d0ee-43fd-9130-719969bbc9fc" providerId="ADAL" clId="{A3F23399-1995-7747-A3DB-0B264BB7D783}" dt="2021-07-17T14:43:41.933" v="1053" actId="20577"/>
          <ac:spMkLst>
            <pc:docMk/>
            <pc:sldMk cId="4169064590" sldId="263"/>
            <ac:spMk id="3" creationId="{62B1D992-49CE-864D-B18A-9DCC3B121C0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3291D8-9176-F641-94BC-7CE0E61730D3}" type="datetimeFigureOut">
              <a:rPr lang="cy-GB" smtClean="0"/>
              <a:t>17/07/21</a:t>
            </a:fld>
            <a:endParaRPr lang="cy-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y-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y-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EEB0BE-933A-274A-B2C2-BD86ECAC2615}" type="slidenum">
              <a:rPr lang="cy-GB" smtClean="0"/>
              <a:t>‹#›</a:t>
            </a:fld>
            <a:endParaRPr lang="cy-GB"/>
          </a:p>
        </p:txBody>
      </p:sp>
    </p:spTree>
    <p:extLst>
      <p:ext uri="{BB962C8B-B14F-4D97-AF65-F5344CB8AC3E}">
        <p14:creationId xmlns:p14="http://schemas.microsoft.com/office/powerpoint/2010/main" val="33612225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sz="1200" b="0" i="0" kern="1200" dirty="0">
                <a:solidFill>
                  <a:schemeClr val="tx1"/>
                </a:solidFill>
                <a:effectLst/>
                <a:latin typeface="+mn-lt"/>
                <a:ea typeface="+mn-ea"/>
                <a:cs typeface="+mn-cs"/>
              </a:rPr>
              <a:t> Instead of teaching history primarily as a set of facts about and actions by leaders, encourage students to examine the choices of ordinary citizens such as themselves: Why did some people conform, and some remain silent, and some dare to protest? Ask students to explore parallels in their own lives and current events. History can help young people understand the present -- and contemporary struggles can help students make sense of seemingly incomprehensible events in the past.</a:t>
            </a:r>
          </a:p>
          <a:p>
            <a:pPr marL="228600" indent="-228600">
              <a:buAutoNum type="arabicPeriod" startAt="2"/>
            </a:pPr>
            <a:r>
              <a:rPr lang="en-GB" sz="1200" b="0" i="0" kern="1200" dirty="0">
                <a:solidFill>
                  <a:schemeClr val="tx1"/>
                </a:solidFill>
                <a:effectLst/>
                <a:latin typeface="+mn-lt"/>
                <a:ea typeface="+mn-ea"/>
                <a:cs typeface="+mn-cs"/>
              </a:rPr>
              <a:t> Ask students to reflect on universal themes -- and discuss compassion, indifference, resistance, propaganda, myth making, and knowledge.</a:t>
            </a:r>
          </a:p>
          <a:p>
            <a:pPr marL="228600" indent="-228600">
              <a:buAutoNum type="arabicPeriod" startAt="3"/>
            </a:pPr>
            <a:r>
              <a:rPr lang="en-GB" sz="1200" b="0" i="0" kern="1200" dirty="0">
                <a:solidFill>
                  <a:schemeClr val="tx1"/>
                </a:solidFill>
                <a:effectLst/>
                <a:latin typeface="+mn-lt"/>
                <a:ea typeface="+mn-ea"/>
                <a:cs typeface="+mn-cs"/>
              </a:rPr>
              <a:t>As a starting point, establish basic rules of respect -- and model them. Listen to your students. Challenge ideas, not people. Work with your class to develop a language for moral inquiry. Recognize the difference between being safe and being comfortable; students must feel safe, but discomfort will help them learn and grow.</a:t>
            </a:r>
          </a:p>
          <a:p>
            <a:pPr marL="228600" indent="-228600">
              <a:buAutoNum type="arabicPeriod" startAt="3"/>
            </a:pPr>
            <a:r>
              <a:rPr lang="en-GB" sz="1200" b="0" i="0" kern="1200" dirty="0">
                <a:solidFill>
                  <a:schemeClr val="tx1"/>
                </a:solidFill>
                <a:effectLst/>
                <a:latin typeface="+mn-lt"/>
                <a:ea typeface="+mn-ea"/>
                <a:cs typeface="+mn-cs"/>
              </a:rPr>
              <a:t> "Teachers need to come together and get the same kind of experience that doctors get in grand rounds. They need to discuss race and identity and prejudice -- not avoid them. They need to study subjects they never learned as students.” This was said by Strom.</a:t>
            </a:r>
          </a:p>
          <a:p>
            <a:pPr marL="228600" indent="-228600">
              <a:buAutoNum type="arabicPeriod" startAt="3"/>
            </a:pPr>
            <a:r>
              <a:rPr lang="en-GB" sz="1200" b="0" i="0" kern="1200" dirty="0">
                <a:solidFill>
                  <a:schemeClr val="tx1"/>
                </a:solidFill>
                <a:effectLst/>
                <a:latin typeface="+mn-lt"/>
                <a:ea typeface="+mn-ea"/>
                <a:cs typeface="+mn-cs"/>
              </a:rPr>
              <a:t>Strom and Nelson say young people are moral philosophers. "They care about the world they live in," Nelson adds. "They want to belong. They want to do right. They want to make a difference." Help students show their smarts, not only to you or to their classmates but also to themselves.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Code of Professional Practice and Conduct states: </a:t>
            </a:r>
            <a:r>
              <a:rPr lang="en-GB" sz="1200" i="1" dirty="0"/>
              <a:t>'Professional educators shall exhibit consistent and equitable treatment of students, fellow educators and parents. They shall respect the civil rights of all and not discriminate on the basis of race, national or ethnic origin, culture, religion, sex or sexual orientation, marital status, age, political beliefs, socioeconomic status, disabling condition or vocational interest.’</a:t>
            </a:r>
            <a:endParaRPr lang="en-GB" sz="1200" dirty="0"/>
          </a:p>
          <a:p>
            <a:r>
              <a:rPr lang="en-GB" sz="1200" b="0" i="0" kern="1200" dirty="0">
                <a:solidFill>
                  <a:schemeClr val="tx1"/>
                </a:solidFill>
                <a:effectLst/>
                <a:latin typeface="+mn-lt"/>
                <a:ea typeface="+mn-ea"/>
                <a:cs typeface="+mn-cs"/>
              </a:rPr>
              <a:t>The Code clearly mandates that teachers "respect" students' civil rights and "not discriminate" against them.</a:t>
            </a:r>
          </a:p>
          <a:p>
            <a:endParaRPr lang="cy-GB" dirty="0"/>
          </a:p>
        </p:txBody>
      </p:sp>
      <p:sp>
        <p:nvSpPr>
          <p:cNvPr id="4" name="Slide Number Placeholder 3"/>
          <p:cNvSpPr>
            <a:spLocks noGrp="1"/>
          </p:cNvSpPr>
          <p:nvPr>
            <p:ph type="sldNum" sz="quarter" idx="5"/>
          </p:nvPr>
        </p:nvSpPr>
        <p:spPr/>
        <p:txBody>
          <a:bodyPr/>
          <a:lstStyle/>
          <a:p>
            <a:fld id="{A6EEB0BE-933A-274A-B2C2-BD86ECAC2615}" type="slidenum">
              <a:rPr lang="cy-GB" smtClean="0"/>
              <a:t>6</a:t>
            </a:fld>
            <a:endParaRPr lang="cy-GB"/>
          </a:p>
        </p:txBody>
      </p:sp>
    </p:spTree>
    <p:extLst>
      <p:ext uri="{BB962C8B-B14F-4D97-AF65-F5344CB8AC3E}">
        <p14:creationId xmlns:p14="http://schemas.microsoft.com/office/powerpoint/2010/main" val="28153120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7/16/21</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7778743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7/16/21</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0566740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7/16/21</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5307735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7/16/21</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2882762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7/16/21</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9633872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7/16/21</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7541915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7/16/21</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0784516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7/16/21</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500427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7/16/21</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832321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7/16/21</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7179217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7/16/21</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8827253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7/16/21</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2774543264"/>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8" r:id="rId6"/>
    <p:sldLayoutId id="2147483693" r:id="rId7"/>
    <p:sldLayoutId id="2147483694" r:id="rId8"/>
    <p:sldLayoutId id="2147483695" r:id="rId9"/>
    <p:sldLayoutId id="2147483697" r:id="rId10"/>
    <p:sldLayoutId id="2147483696" r:id="rId11"/>
  </p:sldLayoutIdLst>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etoninstitute.com/blog/the-7-roles-of-a-teacher-in-the-21st-century"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etoninstitute.com/blog/the-7-roles-of-a-teacher-in-the-21st-century" TargetMode="External"/><Relationship Id="rId2" Type="http://schemas.openxmlformats.org/officeDocument/2006/relationships/hyperlink" Target="https://courses.lumenlearning.com/educationalpsychology/chapter/teaching-is-different-from-in-the-past/" TargetMode="External"/><Relationship Id="rId1" Type="http://schemas.openxmlformats.org/officeDocument/2006/relationships/slideLayout" Target="../slideLayouts/slideLayout2.xml"/><Relationship Id="rId5" Type="http://schemas.openxmlformats.org/officeDocument/2006/relationships/hyperlink" Target="https://plato.stanford.edu/entries/hobbes-moral/" TargetMode="External"/><Relationship Id="rId4" Type="http://schemas.openxmlformats.org/officeDocument/2006/relationships/hyperlink" Target="https://education.stateuniversity.com/pages/2246/Moral-Education.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D35AE2F-5E3A-49D9-8DE1-8A333BA40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74E3574-DE6D-4068-80EB-67F8CADC7668}"/>
              </a:ext>
            </a:extLst>
          </p:cNvPr>
          <p:cNvPicPr>
            <a:picLocks noChangeAspect="1"/>
          </p:cNvPicPr>
          <p:nvPr/>
        </p:nvPicPr>
        <p:blipFill rotWithShape="1">
          <a:blip r:embed="rId2">
            <a:alphaModFix amt="50000"/>
          </a:blip>
          <a:srcRect t="6805" r="-1" b="18176"/>
          <a:stretch/>
        </p:blipFill>
        <p:spPr>
          <a:xfrm>
            <a:off x="20" y="10"/>
            <a:ext cx="12188930" cy="6857990"/>
          </a:xfrm>
          <a:prstGeom prst="rect">
            <a:avLst/>
          </a:prstGeom>
        </p:spPr>
      </p:pic>
      <p:sp>
        <p:nvSpPr>
          <p:cNvPr id="2" name="Title 1">
            <a:extLst>
              <a:ext uri="{FF2B5EF4-FFF2-40B4-BE49-F238E27FC236}">
                <a16:creationId xmlns:a16="http://schemas.microsoft.com/office/drawing/2014/main" id="{F66720B3-376C-BB43-BE7E-B84E1F6BE77E}"/>
              </a:ext>
            </a:extLst>
          </p:cNvPr>
          <p:cNvSpPr>
            <a:spLocks noGrp="1"/>
          </p:cNvSpPr>
          <p:nvPr>
            <p:ph type="ctrTitle"/>
          </p:nvPr>
        </p:nvSpPr>
        <p:spPr>
          <a:xfrm>
            <a:off x="1524000" y="1122363"/>
            <a:ext cx="9144000" cy="3063240"/>
          </a:xfrm>
        </p:spPr>
        <p:txBody>
          <a:bodyPr>
            <a:normAutofit/>
          </a:bodyPr>
          <a:lstStyle/>
          <a:p>
            <a:pPr algn="ctr">
              <a:lnSpc>
                <a:spcPct val="90000"/>
              </a:lnSpc>
            </a:pPr>
            <a:r>
              <a:rPr lang="cy-GB" sz="8200" dirty="0"/>
              <a:t>Teaching and the role of the teacher</a:t>
            </a:r>
          </a:p>
        </p:txBody>
      </p:sp>
      <p:sp>
        <p:nvSpPr>
          <p:cNvPr id="3" name="Subtitle 2">
            <a:extLst>
              <a:ext uri="{FF2B5EF4-FFF2-40B4-BE49-F238E27FC236}">
                <a16:creationId xmlns:a16="http://schemas.microsoft.com/office/drawing/2014/main" id="{1B16CBBF-2E68-1C43-B0FF-6AE5694D0BA7}"/>
              </a:ext>
            </a:extLst>
          </p:cNvPr>
          <p:cNvSpPr>
            <a:spLocks noGrp="1"/>
          </p:cNvSpPr>
          <p:nvPr>
            <p:ph type="subTitle" idx="1"/>
          </p:nvPr>
        </p:nvSpPr>
        <p:spPr>
          <a:xfrm>
            <a:off x="1524000" y="4599432"/>
            <a:ext cx="9144000" cy="1225296"/>
          </a:xfrm>
        </p:spPr>
        <p:txBody>
          <a:bodyPr>
            <a:normAutofit/>
          </a:bodyPr>
          <a:lstStyle/>
          <a:p>
            <a:pPr algn="ctr"/>
            <a:r>
              <a:rPr lang="cy-GB" sz="3200" dirty="0"/>
              <a:t>Mari Wright</a:t>
            </a:r>
          </a:p>
        </p:txBody>
      </p:sp>
      <p:sp>
        <p:nvSpPr>
          <p:cNvPr id="11" name="Rectangle 6">
            <a:extLst>
              <a:ext uri="{FF2B5EF4-FFF2-40B4-BE49-F238E27FC236}">
                <a16:creationId xmlns:a16="http://schemas.microsoft.com/office/drawing/2014/main" id="{04D8AD8F-EF7F-481F-B99A-B85138970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6">
            <a:extLst>
              <a:ext uri="{FF2B5EF4-FFF2-40B4-BE49-F238E27FC236}">
                <a16:creationId xmlns:a16="http://schemas.microsoft.com/office/drawing/2014/main" id="{79EB4626-023C-436D-9F57-9EB460809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902700 h 5416094"/>
              <a:gd name="connsiteX1" fmla="*/ 902700 w 10515600"/>
              <a:gd name="connsiteY1" fmla="*/ 0 h 5416094"/>
              <a:gd name="connsiteX2" fmla="*/ 1746919 w 10515600"/>
              <a:gd name="connsiteY2" fmla="*/ 0 h 5416094"/>
              <a:gd name="connsiteX3" fmla="*/ 2329833 w 10515600"/>
              <a:gd name="connsiteY3" fmla="*/ 0 h 5416094"/>
              <a:gd name="connsiteX4" fmla="*/ 2825644 w 10515600"/>
              <a:gd name="connsiteY4" fmla="*/ 0 h 5416094"/>
              <a:gd name="connsiteX5" fmla="*/ 3582762 w 10515600"/>
              <a:gd name="connsiteY5" fmla="*/ 0 h 5416094"/>
              <a:gd name="connsiteX6" fmla="*/ 4165675 w 10515600"/>
              <a:gd name="connsiteY6" fmla="*/ 0 h 5416094"/>
              <a:gd name="connsiteX7" fmla="*/ 5009894 w 10515600"/>
              <a:gd name="connsiteY7" fmla="*/ 0 h 5416094"/>
              <a:gd name="connsiteX8" fmla="*/ 5505706 w 10515600"/>
              <a:gd name="connsiteY8" fmla="*/ 0 h 5416094"/>
              <a:gd name="connsiteX9" fmla="*/ 6349925 w 10515600"/>
              <a:gd name="connsiteY9" fmla="*/ 0 h 5416094"/>
              <a:gd name="connsiteX10" fmla="*/ 6758634 w 10515600"/>
              <a:gd name="connsiteY10" fmla="*/ 0 h 5416094"/>
              <a:gd name="connsiteX11" fmla="*/ 7428650 w 10515600"/>
              <a:gd name="connsiteY11" fmla="*/ 0 h 5416094"/>
              <a:gd name="connsiteX12" fmla="*/ 8098665 w 10515600"/>
              <a:gd name="connsiteY12" fmla="*/ 0 h 5416094"/>
              <a:gd name="connsiteX13" fmla="*/ 8681579 w 10515600"/>
              <a:gd name="connsiteY13" fmla="*/ 0 h 5416094"/>
              <a:gd name="connsiteX14" fmla="*/ 9612900 w 10515600"/>
              <a:gd name="connsiteY14" fmla="*/ 0 h 5416094"/>
              <a:gd name="connsiteX15" fmla="*/ 10515600 w 10515600"/>
              <a:gd name="connsiteY15" fmla="*/ 902700 h 5416094"/>
              <a:gd name="connsiteX16" fmla="*/ 10515600 w 10515600"/>
              <a:gd name="connsiteY16" fmla="*/ 1504482 h 5416094"/>
              <a:gd name="connsiteX17" fmla="*/ 10515600 w 10515600"/>
              <a:gd name="connsiteY17" fmla="*/ 2178479 h 5416094"/>
              <a:gd name="connsiteX18" fmla="*/ 10515600 w 10515600"/>
              <a:gd name="connsiteY18" fmla="*/ 2780261 h 5416094"/>
              <a:gd name="connsiteX19" fmla="*/ 10515600 w 10515600"/>
              <a:gd name="connsiteY19" fmla="*/ 3273722 h 5416094"/>
              <a:gd name="connsiteX20" fmla="*/ 10515600 w 10515600"/>
              <a:gd name="connsiteY20" fmla="*/ 3803291 h 5416094"/>
              <a:gd name="connsiteX21" fmla="*/ 10515600 w 10515600"/>
              <a:gd name="connsiteY21" fmla="*/ 4513394 h 5416094"/>
              <a:gd name="connsiteX22" fmla="*/ 9612900 w 10515600"/>
              <a:gd name="connsiteY22" fmla="*/ 5416094 h 5416094"/>
              <a:gd name="connsiteX23" fmla="*/ 9117089 w 10515600"/>
              <a:gd name="connsiteY23" fmla="*/ 5416094 h 5416094"/>
              <a:gd name="connsiteX24" fmla="*/ 8708379 w 10515600"/>
              <a:gd name="connsiteY24" fmla="*/ 5416094 h 5416094"/>
              <a:gd name="connsiteX25" fmla="*/ 8299670 w 10515600"/>
              <a:gd name="connsiteY25" fmla="*/ 5416094 h 5416094"/>
              <a:gd name="connsiteX26" fmla="*/ 7629654 w 10515600"/>
              <a:gd name="connsiteY26" fmla="*/ 5416094 h 5416094"/>
              <a:gd name="connsiteX27" fmla="*/ 7133843 w 10515600"/>
              <a:gd name="connsiteY27" fmla="*/ 5416094 h 5416094"/>
              <a:gd name="connsiteX28" fmla="*/ 6376726 w 10515600"/>
              <a:gd name="connsiteY28" fmla="*/ 5416094 h 5416094"/>
              <a:gd name="connsiteX29" fmla="*/ 5880914 w 10515600"/>
              <a:gd name="connsiteY29" fmla="*/ 5416094 h 5416094"/>
              <a:gd name="connsiteX30" fmla="*/ 5123797 w 10515600"/>
              <a:gd name="connsiteY30" fmla="*/ 5416094 h 5416094"/>
              <a:gd name="connsiteX31" fmla="*/ 4715088 w 10515600"/>
              <a:gd name="connsiteY31" fmla="*/ 5416094 h 5416094"/>
              <a:gd name="connsiteX32" fmla="*/ 3957970 w 10515600"/>
              <a:gd name="connsiteY32" fmla="*/ 5416094 h 5416094"/>
              <a:gd name="connsiteX33" fmla="*/ 3462159 w 10515600"/>
              <a:gd name="connsiteY33" fmla="*/ 5416094 h 5416094"/>
              <a:gd name="connsiteX34" fmla="*/ 3053449 w 10515600"/>
              <a:gd name="connsiteY34" fmla="*/ 5416094 h 5416094"/>
              <a:gd name="connsiteX35" fmla="*/ 2557638 w 10515600"/>
              <a:gd name="connsiteY35" fmla="*/ 5416094 h 5416094"/>
              <a:gd name="connsiteX36" fmla="*/ 1800521 w 10515600"/>
              <a:gd name="connsiteY36" fmla="*/ 5416094 h 5416094"/>
              <a:gd name="connsiteX37" fmla="*/ 902700 w 10515600"/>
              <a:gd name="connsiteY37" fmla="*/ 5416094 h 5416094"/>
              <a:gd name="connsiteX38" fmla="*/ 0 w 10515600"/>
              <a:gd name="connsiteY38" fmla="*/ 4513394 h 5416094"/>
              <a:gd name="connsiteX39" fmla="*/ 0 w 10515600"/>
              <a:gd name="connsiteY39" fmla="*/ 3911612 h 5416094"/>
              <a:gd name="connsiteX40" fmla="*/ 0 w 10515600"/>
              <a:gd name="connsiteY40" fmla="*/ 3309829 h 5416094"/>
              <a:gd name="connsiteX41" fmla="*/ 0 w 10515600"/>
              <a:gd name="connsiteY41" fmla="*/ 2780261 h 5416094"/>
              <a:gd name="connsiteX42" fmla="*/ 0 w 10515600"/>
              <a:gd name="connsiteY42" fmla="*/ 2106265 h 5416094"/>
              <a:gd name="connsiteX43" fmla="*/ 0 w 10515600"/>
              <a:gd name="connsiteY43" fmla="*/ 1504482 h 5416094"/>
              <a:gd name="connsiteX44" fmla="*/ 0 w 10515600"/>
              <a:gd name="connsiteY44" fmla="*/ 90270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10515600" h="5416094" extrusionOk="0">
                <a:moveTo>
                  <a:pt x="0" y="902700"/>
                </a:moveTo>
                <a:cubicBezTo>
                  <a:pt x="-57306" y="368805"/>
                  <a:pt x="305054" y="37193"/>
                  <a:pt x="902700" y="0"/>
                </a:cubicBezTo>
                <a:cubicBezTo>
                  <a:pt x="1280419" y="-35006"/>
                  <a:pt x="1407743" y="-35339"/>
                  <a:pt x="1746919" y="0"/>
                </a:cubicBezTo>
                <a:cubicBezTo>
                  <a:pt x="2086095" y="35339"/>
                  <a:pt x="2146539" y="-12333"/>
                  <a:pt x="2329833" y="0"/>
                </a:cubicBezTo>
                <a:cubicBezTo>
                  <a:pt x="2513127" y="12333"/>
                  <a:pt x="2706706" y="12952"/>
                  <a:pt x="2825644" y="0"/>
                </a:cubicBezTo>
                <a:cubicBezTo>
                  <a:pt x="2944582" y="-12952"/>
                  <a:pt x="3420817" y="-27100"/>
                  <a:pt x="3582762" y="0"/>
                </a:cubicBezTo>
                <a:cubicBezTo>
                  <a:pt x="3744707" y="27100"/>
                  <a:pt x="4023584" y="-9167"/>
                  <a:pt x="4165675" y="0"/>
                </a:cubicBezTo>
                <a:cubicBezTo>
                  <a:pt x="4307766" y="9167"/>
                  <a:pt x="4770188" y="27031"/>
                  <a:pt x="5009894" y="0"/>
                </a:cubicBezTo>
                <a:cubicBezTo>
                  <a:pt x="5249600" y="-27031"/>
                  <a:pt x="5349881" y="-194"/>
                  <a:pt x="5505706" y="0"/>
                </a:cubicBezTo>
                <a:cubicBezTo>
                  <a:pt x="5661531" y="194"/>
                  <a:pt x="6129254" y="-29363"/>
                  <a:pt x="6349925" y="0"/>
                </a:cubicBezTo>
                <a:cubicBezTo>
                  <a:pt x="6570596" y="29363"/>
                  <a:pt x="6581199" y="-14617"/>
                  <a:pt x="6758634" y="0"/>
                </a:cubicBezTo>
                <a:cubicBezTo>
                  <a:pt x="6936069" y="14617"/>
                  <a:pt x="7246491" y="25675"/>
                  <a:pt x="7428650" y="0"/>
                </a:cubicBezTo>
                <a:cubicBezTo>
                  <a:pt x="7610809" y="-25675"/>
                  <a:pt x="7825190" y="-17078"/>
                  <a:pt x="8098665" y="0"/>
                </a:cubicBezTo>
                <a:cubicBezTo>
                  <a:pt x="8372141" y="17078"/>
                  <a:pt x="8559625" y="-21568"/>
                  <a:pt x="8681579" y="0"/>
                </a:cubicBezTo>
                <a:cubicBezTo>
                  <a:pt x="8803533" y="21568"/>
                  <a:pt x="9307226" y="-46066"/>
                  <a:pt x="9612900" y="0"/>
                </a:cubicBezTo>
                <a:cubicBezTo>
                  <a:pt x="10119954" y="-10560"/>
                  <a:pt x="10418674" y="366684"/>
                  <a:pt x="10515600" y="902700"/>
                </a:cubicBezTo>
                <a:cubicBezTo>
                  <a:pt x="10494548" y="1140809"/>
                  <a:pt x="10524881" y="1252168"/>
                  <a:pt x="10515600" y="1504482"/>
                </a:cubicBezTo>
                <a:cubicBezTo>
                  <a:pt x="10506319" y="1756796"/>
                  <a:pt x="10494309" y="1995078"/>
                  <a:pt x="10515600" y="2178479"/>
                </a:cubicBezTo>
                <a:cubicBezTo>
                  <a:pt x="10536891" y="2361880"/>
                  <a:pt x="10522845" y="2487483"/>
                  <a:pt x="10515600" y="2780261"/>
                </a:cubicBezTo>
                <a:cubicBezTo>
                  <a:pt x="10508355" y="3073039"/>
                  <a:pt x="10533694" y="3138252"/>
                  <a:pt x="10515600" y="3273722"/>
                </a:cubicBezTo>
                <a:cubicBezTo>
                  <a:pt x="10497506" y="3409192"/>
                  <a:pt x="10514952" y="3569910"/>
                  <a:pt x="10515600" y="3803291"/>
                </a:cubicBezTo>
                <a:cubicBezTo>
                  <a:pt x="10516248" y="4036672"/>
                  <a:pt x="10499126" y="4317688"/>
                  <a:pt x="10515600" y="4513394"/>
                </a:cubicBezTo>
                <a:cubicBezTo>
                  <a:pt x="10585499" y="4997151"/>
                  <a:pt x="10115437" y="5453981"/>
                  <a:pt x="9612900" y="5416094"/>
                </a:cubicBezTo>
                <a:cubicBezTo>
                  <a:pt x="9473271" y="5418358"/>
                  <a:pt x="9316384" y="5423764"/>
                  <a:pt x="9117089" y="5416094"/>
                </a:cubicBezTo>
                <a:cubicBezTo>
                  <a:pt x="8917794" y="5408424"/>
                  <a:pt x="8902141" y="5433256"/>
                  <a:pt x="8708379" y="5416094"/>
                </a:cubicBezTo>
                <a:cubicBezTo>
                  <a:pt x="8514617" y="5398933"/>
                  <a:pt x="8454700" y="5422387"/>
                  <a:pt x="8299670" y="5416094"/>
                </a:cubicBezTo>
                <a:cubicBezTo>
                  <a:pt x="8144640" y="5409801"/>
                  <a:pt x="7907022" y="5398388"/>
                  <a:pt x="7629654" y="5416094"/>
                </a:cubicBezTo>
                <a:cubicBezTo>
                  <a:pt x="7352286" y="5433800"/>
                  <a:pt x="7244777" y="5409877"/>
                  <a:pt x="7133843" y="5416094"/>
                </a:cubicBezTo>
                <a:cubicBezTo>
                  <a:pt x="7022909" y="5422311"/>
                  <a:pt x="6748865" y="5379753"/>
                  <a:pt x="6376726" y="5416094"/>
                </a:cubicBezTo>
                <a:cubicBezTo>
                  <a:pt x="6004587" y="5452435"/>
                  <a:pt x="5991442" y="5438860"/>
                  <a:pt x="5880914" y="5416094"/>
                </a:cubicBezTo>
                <a:cubicBezTo>
                  <a:pt x="5770386" y="5393328"/>
                  <a:pt x="5294303" y="5440618"/>
                  <a:pt x="5123797" y="5416094"/>
                </a:cubicBezTo>
                <a:cubicBezTo>
                  <a:pt x="4953291" y="5391570"/>
                  <a:pt x="4828705" y="5430421"/>
                  <a:pt x="4715088" y="5416094"/>
                </a:cubicBezTo>
                <a:cubicBezTo>
                  <a:pt x="4601471" y="5401767"/>
                  <a:pt x="4227806" y="5381491"/>
                  <a:pt x="3957970" y="5416094"/>
                </a:cubicBezTo>
                <a:cubicBezTo>
                  <a:pt x="3688134" y="5450697"/>
                  <a:pt x="3670638" y="5425309"/>
                  <a:pt x="3462159" y="5416094"/>
                </a:cubicBezTo>
                <a:cubicBezTo>
                  <a:pt x="3253680" y="5406879"/>
                  <a:pt x="3167443" y="5432031"/>
                  <a:pt x="3053449" y="5416094"/>
                </a:cubicBezTo>
                <a:cubicBezTo>
                  <a:pt x="2939455" y="5400158"/>
                  <a:pt x="2701485" y="5433995"/>
                  <a:pt x="2557638" y="5416094"/>
                </a:cubicBezTo>
                <a:cubicBezTo>
                  <a:pt x="2413791" y="5398193"/>
                  <a:pt x="2168647" y="5424510"/>
                  <a:pt x="1800521" y="5416094"/>
                </a:cubicBezTo>
                <a:cubicBezTo>
                  <a:pt x="1432395" y="5407678"/>
                  <a:pt x="1261364" y="5454497"/>
                  <a:pt x="902700" y="5416094"/>
                </a:cubicBezTo>
                <a:cubicBezTo>
                  <a:pt x="519468" y="5419760"/>
                  <a:pt x="63003" y="5077223"/>
                  <a:pt x="0" y="4513394"/>
                </a:cubicBezTo>
                <a:cubicBezTo>
                  <a:pt x="-20265" y="4243495"/>
                  <a:pt x="27650" y="4053844"/>
                  <a:pt x="0" y="3911612"/>
                </a:cubicBezTo>
                <a:cubicBezTo>
                  <a:pt x="-27650" y="3769380"/>
                  <a:pt x="24988" y="3469350"/>
                  <a:pt x="0" y="3309829"/>
                </a:cubicBezTo>
                <a:cubicBezTo>
                  <a:pt x="-24988" y="3150308"/>
                  <a:pt x="-16973" y="2933511"/>
                  <a:pt x="0" y="2780261"/>
                </a:cubicBezTo>
                <a:cubicBezTo>
                  <a:pt x="16973" y="2627011"/>
                  <a:pt x="-11552" y="2315258"/>
                  <a:pt x="0" y="2106265"/>
                </a:cubicBezTo>
                <a:cubicBezTo>
                  <a:pt x="11552" y="1897272"/>
                  <a:pt x="-9167" y="1726905"/>
                  <a:pt x="0" y="1504482"/>
                </a:cubicBezTo>
                <a:cubicBezTo>
                  <a:pt x="9167" y="1282059"/>
                  <a:pt x="10972" y="1160784"/>
                  <a:pt x="0" y="902700"/>
                </a:cubicBezTo>
                <a:close/>
              </a:path>
            </a:pathLst>
          </a:custGeom>
          <a:noFill/>
          <a:ln w="60325" cap="rnd">
            <a:solidFill>
              <a:schemeClr val="tx1"/>
            </a:solidFill>
            <a:round/>
            <a:extLst>
              <a:ext uri="{C807C97D-BFC1-408E-A445-0C87EB9F89A2}">
                <ask:lineSketchStyleProps xmlns:ask="http://schemas.microsoft.com/office/drawing/2018/sketchyshapes" sd="1219033472">
                  <a:prstGeom prst="round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2361264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9673B-8B89-D446-A5D1-89223D2690A4}"/>
              </a:ext>
            </a:extLst>
          </p:cNvPr>
          <p:cNvSpPr>
            <a:spLocks noGrp="1"/>
          </p:cNvSpPr>
          <p:nvPr>
            <p:ph type="title"/>
          </p:nvPr>
        </p:nvSpPr>
        <p:spPr/>
        <p:txBody>
          <a:bodyPr/>
          <a:lstStyle/>
          <a:p>
            <a:r>
              <a:rPr lang="cy-GB" dirty="0"/>
              <a:t>Teaching</a:t>
            </a:r>
          </a:p>
        </p:txBody>
      </p:sp>
      <p:sp>
        <p:nvSpPr>
          <p:cNvPr id="3" name="Content Placeholder 2">
            <a:extLst>
              <a:ext uri="{FF2B5EF4-FFF2-40B4-BE49-F238E27FC236}">
                <a16:creationId xmlns:a16="http://schemas.microsoft.com/office/drawing/2014/main" id="{D18BEE45-2735-ED40-8B2B-9E8340DE854E}"/>
              </a:ext>
            </a:extLst>
          </p:cNvPr>
          <p:cNvSpPr>
            <a:spLocks noGrp="1"/>
          </p:cNvSpPr>
          <p:nvPr>
            <p:ph idx="1"/>
          </p:nvPr>
        </p:nvSpPr>
        <p:spPr/>
        <p:txBody>
          <a:bodyPr/>
          <a:lstStyle/>
          <a:p>
            <a:r>
              <a:rPr lang="cy-GB" dirty="0"/>
              <a:t>Within the last couple of decades, teaching has changed drastically.</a:t>
            </a:r>
          </a:p>
          <a:p>
            <a:r>
              <a:rPr lang="en-GB" dirty="0"/>
              <a:t>Changes have affected both the opportunities and the challenges of teaching, as well as the attitudes, knowledge, and skills needed to prepare for a teaching career. </a:t>
            </a:r>
            <a:endParaRPr lang="cy-GB" dirty="0"/>
          </a:p>
        </p:txBody>
      </p:sp>
    </p:spTree>
    <p:extLst>
      <p:ext uri="{BB962C8B-B14F-4D97-AF65-F5344CB8AC3E}">
        <p14:creationId xmlns:p14="http://schemas.microsoft.com/office/powerpoint/2010/main" val="10245178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0BF50-393F-2740-A012-8ABA00E9299E}"/>
              </a:ext>
            </a:extLst>
          </p:cNvPr>
          <p:cNvSpPr>
            <a:spLocks noGrp="1"/>
          </p:cNvSpPr>
          <p:nvPr>
            <p:ph type="title"/>
          </p:nvPr>
        </p:nvSpPr>
        <p:spPr/>
        <p:txBody>
          <a:bodyPr/>
          <a:lstStyle/>
          <a:p>
            <a:r>
              <a:rPr lang="cy-GB" dirty="0"/>
              <a:t>How it has changed</a:t>
            </a:r>
          </a:p>
        </p:txBody>
      </p:sp>
      <p:sp>
        <p:nvSpPr>
          <p:cNvPr id="3" name="Content Placeholder 2">
            <a:extLst>
              <a:ext uri="{FF2B5EF4-FFF2-40B4-BE49-F238E27FC236}">
                <a16:creationId xmlns:a16="http://schemas.microsoft.com/office/drawing/2014/main" id="{633BF04F-C446-684B-825F-2809E539E1F8}"/>
              </a:ext>
            </a:extLst>
          </p:cNvPr>
          <p:cNvSpPr>
            <a:spLocks noGrp="1"/>
          </p:cNvSpPr>
          <p:nvPr>
            <p:ph idx="1"/>
          </p:nvPr>
        </p:nvSpPr>
        <p:spPr/>
        <p:txBody>
          <a:bodyPr>
            <a:normAutofit fontScale="77500" lnSpcReduction="20000"/>
          </a:bodyPr>
          <a:lstStyle/>
          <a:p>
            <a:pPr fontAlgn="base"/>
            <a:r>
              <a:rPr lang="en-GB" b="1" dirty="0"/>
              <a:t>Increase in diversity:</a:t>
            </a:r>
            <a:r>
              <a:rPr lang="en-GB" dirty="0"/>
              <a:t> there has been an increase in differences among students than there used to be. Diversity has made teaching more fulfilling as a career, but also made more challenging in certain respects.</a:t>
            </a:r>
          </a:p>
          <a:p>
            <a:pPr fontAlgn="base"/>
            <a:r>
              <a:rPr lang="en-GB" b="1" dirty="0"/>
              <a:t>Increase in instructional technology:</a:t>
            </a:r>
            <a:r>
              <a:rPr lang="en-GB" dirty="0"/>
              <a:t> computers are used far more often today than in the past for research, writing, communicating, and keeping records. Technology has created new ways for students to learn. It has also altered how teachers can teach most effectively, but has also raised issues about what is classed as “real” teaching and learning.</a:t>
            </a:r>
          </a:p>
          <a:p>
            <a:pPr fontAlgn="base"/>
            <a:r>
              <a:rPr lang="en-GB" b="1" dirty="0"/>
              <a:t>Greater accountability in education:</a:t>
            </a:r>
            <a:r>
              <a:rPr lang="en-GB" dirty="0"/>
              <a:t> both the parents and teachers pay more attention than in the past on to how to assess learning and good quality teaching. The attention has increased the importance of education to the public and improved education for some students. But it has also created new constraints on what teachers teach and what students learn.</a:t>
            </a:r>
          </a:p>
          <a:p>
            <a:pPr fontAlgn="base"/>
            <a:r>
              <a:rPr lang="en-GB" b="1" dirty="0"/>
              <a:t>Increase in professionalism of teachers:</a:t>
            </a:r>
            <a:r>
              <a:rPr lang="en-GB" dirty="0"/>
              <a:t> teachers are able to assess the quality of their own work, and to take steps to improve it when necessary. Professionalism improves teaching, but by creating higher standards of practice it also creates greater worries about whether particular teachers and schools are “good enough.”</a:t>
            </a:r>
            <a:br>
              <a:rPr lang="en-GB" dirty="0"/>
            </a:br>
            <a:endParaRPr lang="cy-GB" dirty="0"/>
          </a:p>
        </p:txBody>
      </p:sp>
    </p:spTree>
    <p:extLst>
      <p:ext uri="{BB962C8B-B14F-4D97-AF65-F5344CB8AC3E}">
        <p14:creationId xmlns:p14="http://schemas.microsoft.com/office/powerpoint/2010/main" val="32969370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B203D-010B-234A-B123-70A3A8470398}"/>
              </a:ext>
            </a:extLst>
          </p:cNvPr>
          <p:cNvSpPr>
            <a:spLocks noGrp="1"/>
          </p:cNvSpPr>
          <p:nvPr>
            <p:ph type="title"/>
          </p:nvPr>
        </p:nvSpPr>
        <p:spPr/>
        <p:txBody>
          <a:bodyPr/>
          <a:lstStyle/>
          <a:p>
            <a:r>
              <a:rPr lang="cy-GB" dirty="0"/>
              <a:t>Role of  the teacher</a:t>
            </a:r>
          </a:p>
        </p:txBody>
      </p:sp>
      <p:sp>
        <p:nvSpPr>
          <p:cNvPr id="3" name="Content Placeholder 2">
            <a:extLst>
              <a:ext uri="{FF2B5EF4-FFF2-40B4-BE49-F238E27FC236}">
                <a16:creationId xmlns:a16="http://schemas.microsoft.com/office/drawing/2014/main" id="{44A4D3C0-494A-CB40-8EF7-F5131F0D7826}"/>
              </a:ext>
            </a:extLst>
          </p:cNvPr>
          <p:cNvSpPr>
            <a:spLocks noGrp="1"/>
          </p:cNvSpPr>
          <p:nvPr>
            <p:ph idx="1"/>
          </p:nvPr>
        </p:nvSpPr>
        <p:spPr/>
        <p:txBody>
          <a:bodyPr>
            <a:normAutofit fontScale="92500" lnSpcReduction="10000"/>
          </a:bodyPr>
          <a:lstStyle/>
          <a:p>
            <a:r>
              <a:rPr lang="cy-GB" dirty="0"/>
              <a:t>As a teacher, not only do they teach pupils crutial information needed in life but they also act as a role model. </a:t>
            </a:r>
            <a:r>
              <a:rPr lang="en-GB" dirty="0"/>
              <a:t>They can have a profound effect on the lives of their students.</a:t>
            </a:r>
          </a:p>
          <a:p>
            <a:r>
              <a:rPr lang="en-GB" dirty="0"/>
              <a:t>Teachers develop and foster the appropriate skills and social abilities to enable the optimum development of children, according to age and ability.</a:t>
            </a:r>
          </a:p>
          <a:p>
            <a:r>
              <a:rPr lang="en-GB" dirty="0"/>
              <a:t>The teacher should encourage students to participate and makes suggestions about how students may proceed in an activity. The teacher should be helping students only when necessary.</a:t>
            </a:r>
          </a:p>
          <a:p>
            <a:r>
              <a:rPr lang="en-GB" dirty="0"/>
              <a:t>The success of many activities depends on good organisation and on the students knowing exactly what they are to do next. Giving instructions is important in this role as well as setting up activities that will get the students excited.</a:t>
            </a:r>
            <a:br>
              <a:rPr lang="en-GB" dirty="0"/>
            </a:br>
            <a:endParaRPr lang="cy-GB" dirty="0"/>
          </a:p>
        </p:txBody>
      </p:sp>
    </p:spTree>
    <p:extLst>
      <p:ext uri="{BB962C8B-B14F-4D97-AF65-F5344CB8AC3E}">
        <p14:creationId xmlns:p14="http://schemas.microsoft.com/office/powerpoint/2010/main" val="12929291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C9393-376A-1C49-A3D9-3C1C432B09A1}"/>
              </a:ext>
            </a:extLst>
          </p:cNvPr>
          <p:cNvSpPr>
            <a:spLocks noGrp="1"/>
          </p:cNvSpPr>
          <p:nvPr>
            <p:ph type="title"/>
          </p:nvPr>
        </p:nvSpPr>
        <p:spPr/>
        <p:txBody>
          <a:bodyPr/>
          <a:lstStyle/>
          <a:p>
            <a:r>
              <a:rPr lang="cy-GB" dirty="0"/>
              <a:t>Mood of the teacher</a:t>
            </a:r>
          </a:p>
        </p:txBody>
      </p:sp>
      <p:pic>
        <p:nvPicPr>
          <p:cNvPr id="4" name="Picture 3" descr="Graphical user interface, application&#10;&#10;Description automatically generated with medium confidence">
            <a:extLst>
              <a:ext uri="{FF2B5EF4-FFF2-40B4-BE49-F238E27FC236}">
                <a16:creationId xmlns:a16="http://schemas.microsoft.com/office/drawing/2014/main" id="{8D8CF6C6-6FD0-F34F-9AD9-C3EE3157BFD6}"/>
              </a:ext>
            </a:extLst>
          </p:cNvPr>
          <p:cNvPicPr>
            <a:picLocks noChangeAspect="1"/>
          </p:cNvPicPr>
          <p:nvPr/>
        </p:nvPicPr>
        <p:blipFill>
          <a:blip r:embed="rId2"/>
          <a:stretch>
            <a:fillRect/>
          </a:stretch>
        </p:blipFill>
        <p:spPr>
          <a:xfrm>
            <a:off x="1127589" y="2241874"/>
            <a:ext cx="9936821" cy="3546475"/>
          </a:xfrm>
          <a:prstGeom prst="rect">
            <a:avLst/>
          </a:prstGeom>
        </p:spPr>
      </p:pic>
      <p:sp>
        <p:nvSpPr>
          <p:cNvPr id="5" name="TextBox 4">
            <a:extLst>
              <a:ext uri="{FF2B5EF4-FFF2-40B4-BE49-F238E27FC236}">
                <a16:creationId xmlns:a16="http://schemas.microsoft.com/office/drawing/2014/main" id="{2C7C4343-E761-9B46-A741-557A74F8A17B}"/>
              </a:ext>
            </a:extLst>
          </p:cNvPr>
          <p:cNvSpPr txBox="1"/>
          <p:nvPr/>
        </p:nvSpPr>
        <p:spPr>
          <a:xfrm>
            <a:off x="1127590" y="5788349"/>
            <a:ext cx="9936820" cy="523220"/>
          </a:xfrm>
          <a:prstGeom prst="rect">
            <a:avLst/>
          </a:prstGeom>
          <a:noFill/>
        </p:spPr>
        <p:txBody>
          <a:bodyPr wrap="square" rtlCol="0">
            <a:spAutoFit/>
          </a:bodyPr>
          <a:lstStyle/>
          <a:p>
            <a:r>
              <a:rPr lang="cy-GB" sz="2800" i="1" dirty="0"/>
              <a:t>Eton Institue, </a:t>
            </a:r>
            <a:r>
              <a:rPr lang="cy-GB" sz="2800" i="1" dirty="0">
                <a:hlinkClick r:id="rId3"/>
              </a:rPr>
              <a:t>https://etoninstitute.com/blog/the-7-roles-of-a-teacher-in-the-21st-century</a:t>
            </a:r>
            <a:r>
              <a:rPr lang="cy-GB" sz="2800" i="1" dirty="0"/>
              <a:t>, accessed: 16/7/21</a:t>
            </a:r>
          </a:p>
        </p:txBody>
      </p:sp>
    </p:spTree>
    <p:extLst>
      <p:ext uri="{BB962C8B-B14F-4D97-AF65-F5344CB8AC3E}">
        <p14:creationId xmlns:p14="http://schemas.microsoft.com/office/powerpoint/2010/main" val="28347135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DC2EA-B7BD-5640-9059-42A55AD81FCE}"/>
              </a:ext>
            </a:extLst>
          </p:cNvPr>
          <p:cNvSpPr>
            <a:spLocks noGrp="1"/>
          </p:cNvSpPr>
          <p:nvPr>
            <p:ph type="title"/>
          </p:nvPr>
        </p:nvSpPr>
        <p:spPr/>
        <p:txBody>
          <a:bodyPr/>
          <a:lstStyle/>
          <a:p>
            <a:r>
              <a:rPr lang="cy-GB" dirty="0"/>
              <a:t>Morals within education</a:t>
            </a:r>
          </a:p>
        </p:txBody>
      </p:sp>
      <p:sp>
        <p:nvSpPr>
          <p:cNvPr id="4" name="Content Placeholder 3">
            <a:extLst>
              <a:ext uri="{FF2B5EF4-FFF2-40B4-BE49-F238E27FC236}">
                <a16:creationId xmlns:a16="http://schemas.microsoft.com/office/drawing/2014/main" id="{FFF8C593-12DC-E347-A308-501DC8F2054D}"/>
              </a:ext>
            </a:extLst>
          </p:cNvPr>
          <p:cNvSpPr txBox="1">
            <a:spLocks noGrp="1"/>
          </p:cNvSpPr>
          <p:nvPr>
            <p:ph idx="1"/>
          </p:nvPr>
        </p:nvSpPr>
        <p:spPr>
          <a:prstGeom prst="rect">
            <a:avLst/>
          </a:prstGeom>
        </p:spPr>
        <p:txBody>
          <a:bodyPr vert="horz" lIns="91440" tIns="45720" rIns="91440" bIns="45720" rtlCol="0" anchor="ctr">
            <a:normAutofit/>
          </a:bodyPr>
          <a:lstStyle/>
          <a:p>
            <a:pPr marL="0" marR="0" lvl="0" indent="0" algn="l" defTabSz="914400" rtl="0" eaLnBrk="1" fontAlgn="auto" latinLnBrk="0" hangingPunct="1">
              <a:lnSpc>
                <a:spcPct val="90000"/>
              </a:lnSpc>
              <a:spcBef>
                <a:spcPts val="0"/>
              </a:spcBef>
              <a:spcAft>
                <a:spcPts val="600"/>
              </a:spcAft>
              <a:buClrTx/>
              <a:buSzTx/>
              <a:buNone/>
              <a:tabLst/>
              <a:defRPr/>
            </a:pPr>
            <a:r>
              <a:rPr kumimoji="0" lang="en-US" i="0" u="none" strike="noStrike" kern="1200" cap="none" spc="0" normalizeH="0" baseline="0" noProof="0" dirty="0">
                <a:ln>
                  <a:noFill/>
                </a:ln>
                <a:solidFill>
                  <a:prstClr val="black"/>
                </a:solidFill>
                <a:effectLst/>
                <a:uLnTx/>
                <a:uFillTx/>
                <a:ea typeface="+mn-ea"/>
                <a:cs typeface="+mn-cs"/>
              </a:rPr>
              <a:t>Morals within education are one of the main things that have changed over the years. It is important that teachers:</a:t>
            </a:r>
          </a:p>
          <a:p>
            <a:pPr marL="1143000" marR="0" lvl="0" indent="-1143000" algn="l" defTabSz="914400" rtl="0" eaLnBrk="1" fontAlgn="auto" latinLnBrk="0" hangingPunct="1">
              <a:lnSpc>
                <a:spcPct val="90000"/>
              </a:lnSpc>
              <a:spcBef>
                <a:spcPts val="0"/>
              </a:spcBef>
              <a:spcAft>
                <a:spcPts val="600"/>
              </a:spcAft>
              <a:buClrTx/>
              <a:buSzTx/>
              <a:buFont typeface="+mj-lt"/>
              <a:buAutoNum type="arabicPeriod"/>
              <a:tabLst/>
              <a:defRPr/>
            </a:pPr>
            <a:endParaRPr lang="en-US" dirty="0">
              <a:solidFill>
                <a:prstClr val="black"/>
              </a:solidFill>
            </a:endParaRPr>
          </a:p>
          <a:p>
            <a:pPr marL="1143000" marR="0" lvl="0" indent="-1143000" algn="l" defTabSz="914400" rtl="0" eaLnBrk="1" fontAlgn="auto" latinLnBrk="0" hangingPunct="1">
              <a:lnSpc>
                <a:spcPct val="90000"/>
              </a:lnSpc>
              <a:spcBef>
                <a:spcPts val="0"/>
              </a:spcBef>
              <a:spcAft>
                <a:spcPts val="600"/>
              </a:spcAft>
              <a:buClrTx/>
              <a:buSzTx/>
              <a:buFont typeface="+mj-lt"/>
              <a:buAutoNum type="arabicPeriod"/>
              <a:tabLst/>
              <a:defRPr/>
            </a:pPr>
            <a:r>
              <a:rPr kumimoji="0" lang="en-US" i="0" u="none" strike="noStrike" kern="1200" cap="none" spc="0" normalizeH="0" baseline="0" noProof="0" dirty="0">
                <a:ln>
                  <a:noFill/>
                </a:ln>
                <a:solidFill>
                  <a:prstClr val="black"/>
                </a:solidFill>
                <a:effectLst/>
                <a:uLnTx/>
                <a:uFillTx/>
                <a:ea typeface="+mn-ea"/>
                <a:cs typeface="+mn-cs"/>
              </a:rPr>
              <a:t>Acknowledge that young people encounter difficult moral questions every day, and they want guidance.</a:t>
            </a:r>
          </a:p>
          <a:p>
            <a:pPr marL="1143000" marR="0" lvl="0" indent="-11430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i="0" u="none" strike="noStrike" kern="1200" cap="none" spc="0" normalizeH="0" baseline="0" noProof="0" dirty="0">
                <a:ln>
                  <a:noFill/>
                </a:ln>
                <a:solidFill>
                  <a:prstClr val="black"/>
                </a:solidFill>
                <a:effectLst/>
                <a:uLnTx/>
                <a:uFillTx/>
                <a:ea typeface="+mn-ea"/>
                <a:cs typeface="+mn-cs"/>
              </a:rPr>
              <a:t>Recognize that no subject is morally neutral.</a:t>
            </a:r>
          </a:p>
          <a:p>
            <a:pPr marL="1143000" marR="0" lvl="0" indent="-11430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i="0" u="none" strike="noStrike" kern="1200" cap="none" spc="0" normalizeH="0" baseline="0" noProof="0" dirty="0">
                <a:ln>
                  <a:noFill/>
                </a:ln>
                <a:solidFill>
                  <a:prstClr val="black"/>
                </a:solidFill>
                <a:effectLst/>
                <a:uLnTx/>
                <a:uFillTx/>
                <a:ea typeface="+mn-ea"/>
                <a:cs typeface="+mn-cs"/>
              </a:rPr>
              <a:t>Build trust in the classroom</a:t>
            </a:r>
          </a:p>
          <a:p>
            <a:pPr marL="1143000" marR="0" lvl="0" indent="-11430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i="0" u="none" strike="noStrike" kern="1200" cap="none" spc="0" normalizeH="0" baseline="0" noProof="0" dirty="0">
                <a:ln>
                  <a:noFill/>
                </a:ln>
                <a:solidFill>
                  <a:prstClr val="black"/>
                </a:solidFill>
                <a:effectLst/>
                <a:uLnTx/>
                <a:uFillTx/>
                <a:ea typeface="+mn-ea"/>
                <a:cs typeface="+mn-cs"/>
              </a:rPr>
              <a:t>Enlist support from your colleagues and administrators.</a:t>
            </a:r>
          </a:p>
          <a:p>
            <a:pPr marL="1143000" marR="0" lvl="0" indent="-11430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i="0" u="none" strike="noStrike" kern="1200" cap="none" spc="0" normalizeH="0" baseline="0" noProof="0" dirty="0">
                <a:ln>
                  <a:noFill/>
                </a:ln>
                <a:solidFill>
                  <a:prstClr val="black"/>
                </a:solidFill>
                <a:effectLst/>
                <a:uLnTx/>
                <a:uFillTx/>
                <a:ea typeface="+mn-ea"/>
                <a:cs typeface="+mn-cs"/>
              </a:rPr>
              <a:t>Have faith in your students.</a:t>
            </a:r>
          </a:p>
          <a:p>
            <a:pPr marL="0" marR="0" lvl="0" indent="0" algn="l" defTabSz="914400" rtl="0" eaLnBrk="1" fontAlgn="auto" latinLnBrk="0" hangingPunct="1">
              <a:lnSpc>
                <a:spcPct val="100000"/>
              </a:lnSpc>
              <a:spcBef>
                <a:spcPts val="0"/>
              </a:spcBef>
              <a:spcAft>
                <a:spcPts val="0"/>
              </a:spcAft>
              <a:buClrTx/>
              <a:buSzTx/>
              <a:buNone/>
              <a:tabLst/>
              <a:defRPr/>
            </a:pPr>
            <a:b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b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369950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A30AD-4097-0C4E-AD2F-92E1088E35AA}"/>
              </a:ext>
            </a:extLst>
          </p:cNvPr>
          <p:cNvSpPr>
            <a:spLocks noGrp="1"/>
          </p:cNvSpPr>
          <p:nvPr>
            <p:ph type="title"/>
          </p:nvPr>
        </p:nvSpPr>
        <p:spPr/>
        <p:txBody>
          <a:bodyPr/>
          <a:lstStyle/>
          <a:p>
            <a:r>
              <a:rPr lang="cy-GB" dirty="0"/>
              <a:t>Summary</a:t>
            </a:r>
          </a:p>
        </p:txBody>
      </p:sp>
      <p:sp>
        <p:nvSpPr>
          <p:cNvPr id="3" name="Content Placeholder 2">
            <a:extLst>
              <a:ext uri="{FF2B5EF4-FFF2-40B4-BE49-F238E27FC236}">
                <a16:creationId xmlns:a16="http://schemas.microsoft.com/office/drawing/2014/main" id="{CA8B6998-DDBA-E54B-8AD9-97C1B78E310D}"/>
              </a:ext>
            </a:extLst>
          </p:cNvPr>
          <p:cNvSpPr>
            <a:spLocks noGrp="1"/>
          </p:cNvSpPr>
          <p:nvPr>
            <p:ph idx="1"/>
          </p:nvPr>
        </p:nvSpPr>
        <p:spPr/>
        <p:txBody>
          <a:bodyPr/>
          <a:lstStyle/>
          <a:p>
            <a:pPr marL="0" indent="0">
              <a:buNone/>
            </a:pPr>
            <a:r>
              <a:rPr lang="cy-GB" dirty="0"/>
              <a:t>Although teaching has changed over the decades, the role of the teacher has stayed the same. The increase in diversity and the more important morals and ethics are, have changed how the teacher should act around their students, but the fact that the teacher still has to teach the pupils information and life skills is what’s important.</a:t>
            </a:r>
          </a:p>
        </p:txBody>
      </p:sp>
    </p:spTree>
    <p:extLst>
      <p:ext uri="{BB962C8B-B14F-4D97-AF65-F5344CB8AC3E}">
        <p14:creationId xmlns:p14="http://schemas.microsoft.com/office/powerpoint/2010/main" val="7988588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B9D41-0BE5-AB45-A0D4-B4AAF0A63566}"/>
              </a:ext>
            </a:extLst>
          </p:cNvPr>
          <p:cNvSpPr>
            <a:spLocks noGrp="1"/>
          </p:cNvSpPr>
          <p:nvPr>
            <p:ph type="title"/>
          </p:nvPr>
        </p:nvSpPr>
        <p:spPr/>
        <p:txBody>
          <a:bodyPr/>
          <a:lstStyle/>
          <a:p>
            <a:r>
              <a:rPr lang="cy-GB" dirty="0"/>
              <a:t>References </a:t>
            </a:r>
          </a:p>
        </p:txBody>
      </p:sp>
      <p:sp>
        <p:nvSpPr>
          <p:cNvPr id="3" name="Content Placeholder 2">
            <a:extLst>
              <a:ext uri="{FF2B5EF4-FFF2-40B4-BE49-F238E27FC236}">
                <a16:creationId xmlns:a16="http://schemas.microsoft.com/office/drawing/2014/main" id="{62B1D992-49CE-864D-B18A-9DCC3B121C0E}"/>
              </a:ext>
            </a:extLst>
          </p:cNvPr>
          <p:cNvSpPr>
            <a:spLocks noGrp="1"/>
          </p:cNvSpPr>
          <p:nvPr>
            <p:ph idx="1"/>
          </p:nvPr>
        </p:nvSpPr>
        <p:spPr/>
        <p:txBody>
          <a:bodyPr/>
          <a:lstStyle/>
          <a:p>
            <a:r>
              <a:rPr lang="cy-GB" dirty="0">
                <a:hlinkClick r:id="rId2"/>
              </a:rPr>
              <a:t>https://courses.lumenlearning.com/educationalpsychology/chapter/teaching-is-different-from-in-the-past/</a:t>
            </a:r>
            <a:r>
              <a:rPr lang="cy-GB" dirty="0"/>
              <a:t>, </a:t>
            </a:r>
            <a:r>
              <a:rPr lang="en-GB" dirty="0"/>
              <a:t>accessed 17/07/2021</a:t>
            </a:r>
            <a:endParaRPr lang="cy-GB" dirty="0"/>
          </a:p>
          <a:p>
            <a:r>
              <a:rPr lang="cy-GB" dirty="0">
                <a:hlinkClick r:id="rId3"/>
              </a:rPr>
              <a:t>https://etoninstitute.com/blog/the-7-roles-of-a-teacher-in-the-21st-century</a:t>
            </a:r>
            <a:r>
              <a:rPr lang="cy-GB" dirty="0"/>
              <a:t>, </a:t>
            </a:r>
            <a:r>
              <a:rPr lang="en-GB" dirty="0"/>
              <a:t>accessed 17/07/2021</a:t>
            </a:r>
            <a:endParaRPr lang="cy-GB" dirty="0"/>
          </a:p>
          <a:p>
            <a:r>
              <a:rPr lang="cy-GB" dirty="0">
                <a:hlinkClick r:id="rId4"/>
              </a:rPr>
              <a:t>https://education.stateuniversity.com/pages/2246/Moral-Education.html</a:t>
            </a:r>
            <a:r>
              <a:rPr lang="cy-GB" dirty="0"/>
              <a:t>, </a:t>
            </a:r>
            <a:r>
              <a:rPr lang="en-GB" dirty="0"/>
              <a:t>accessed 17/07/2021</a:t>
            </a:r>
            <a:endParaRPr lang="cy-GB" dirty="0"/>
          </a:p>
          <a:p>
            <a:r>
              <a:rPr lang="cy-GB" dirty="0"/>
              <a:t>Stanford encyclopedia of philosophy, 2018, “Hobbes’ moral and political philosophy”, available at </a:t>
            </a:r>
            <a:r>
              <a:rPr lang="en-GB" dirty="0">
                <a:hlinkClick r:id="rId5"/>
              </a:rPr>
              <a:t>Hobbes’s Moral and Political Philosophy (Stanford Encyclopedia of Philosophy)</a:t>
            </a:r>
            <a:r>
              <a:rPr lang="en-GB" dirty="0"/>
              <a:t>, </a:t>
            </a:r>
            <a:r>
              <a:rPr lang="en-GB"/>
              <a:t>accessed 17/07/2021</a:t>
            </a:r>
            <a:endParaRPr lang="en-GB" dirty="0"/>
          </a:p>
          <a:p>
            <a:endParaRPr lang="cy-GB" dirty="0"/>
          </a:p>
        </p:txBody>
      </p:sp>
    </p:spTree>
    <p:extLst>
      <p:ext uri="{BB962C8B-B14F-4D97-AF65-F5344CB8AC3E}">
        <p14:creationId xmlns:p14="http://schemas.microsoft.com/office/powerpoint/2010/main" val="4169064590"/>
      </p:ext>
    </p:extLst>
  </p:cSld>
  <p:clrMapOvr>
    <a:masterClrMapping/>
  </p:clrMapOvr>
</p:sld>
</file>

<file path=ppt/theme/theme1.xml><?xml version="1.0" encoding="utf-8"?>
<a:theme xmlns:a="http://schemas.openxmlformats.org/drawingml/2006/main" name="SketchyVTI">
  <a:themeElements>
    <a:clrScheme name="AnalogousFromLightSeedRightStep">
      <a:dk1>
        <a:srgbClr val="000000"/>
      </a:dk1>
      <a:lt1>
        <a:srgbClr val="FFFFFF"/>
      </a:lt1>
      <a:dk2>
        <a:srgbClr val="41242C"/>
      </a:dk2>
      <a:lt2>
        <a:srgbClr val="E2E8E4"/>
      </a:lt2>
      <a:accent1>
        <a:srgbClr val="EE6EC4"/>
      </a:accent1>
      <a:accent2>
        <a:srgbClr val="EB4E75"/>
      </a:accent2>
      <a:accent3>
        <a:srgbClr val="EE836E"/>
      </a:accent3>
      <a:accent4>
        <a:srgbClr val="E09227"/>
      </a:accent4>
      <a:accent5>
        <a:srgbClr val="A7A74D"/>
      </a:accent5>
      <a:accent6>
        <a:srgbClr val="7FB13A"/>
      </a:accent6>
      <a:hlink>
        <a:srgbClr val="568E68"/>
      </a:hlink>
      <a:folHlink>
        <a:srgbClr val="7F7F7F"/>
      </a:folHlink>
    </a:clrScheme>
    <a:fontScheme name="Custom 2">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1425</TotalTime>
  <Words>1023</Words>
  <Application>Microsoft Macintosh PowerPoint</Application>
  <PresentationFormat>Widescreen</PresentationFormat>
  <Paragraphs>41</Paragraphs>
  <Slides>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Modern Love</vt:lpstr>
      <vt:lpstr>The Hand</vt:lpstr>
      <vt:lpstr>SketchyVTI</vt:lpstr>
      <vt:lpstr>Teaching and the role of the teacher</vt:lpstr>
      <vt:lpstr>Teaching</vt:lpstr>
      <vt:lpstr>How it has changed</vt:lpstr>
      <vt:lpstr>Role of  the teacher</vt:lpstr>
      <vt:lpstr>Mood of the teacher</vt:lpstr>
      <vt:lpstr>Morals within education</vt:lpstr>
      <vt:lpstr>Summary</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Teaching and the role of the teacher</dc:title>
  <dc:creator>Mari Elen Wright (1901429)</dc:creator>
  <cp:lastModifiedBy>Mari Elen Wright (1901429)</cp:lastModifiedBy>
  <cp:revision>3</cp:revision>
  <dcterms:created xsi:type="dcterms:W3CDTF">2021-07-16T14:49:47Z</dcterms:created>
  <dcterms:modified xsi:type="dcterms:W3CDTF">2021-07-17T14:43:46Z</dcterms:modified>
</cp:coreProperties>
</file>