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67" r:id="rId2"/>
    <p:sldId id="260" r:id="rId3"/>
    <p:sldId id="262" r:id="rId4"/>
    <p:sldId id="269" r:id="rId5"/>
    <p:sldId id="266" r:id="rId6"/>
    <p:sldId id="264" r:id="rId7"/>
    <p:sldId id="257" r:id="rId8"/>
    <p:sldId id="270" r:id="rId9"/>
    <p:sldId id="263" r:id="rId10"/>
    <p:sldId id="268" r:id="rId11"/>
    <p:sldId id="261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00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DB05FA-0E63-8970-A24F-3D5B8A5EFA86}" v="559" dt="2024-01-24T17:12:47.423"/>
    <p1510:client id="{8E1E0F5D-6A9B-66D8-F1CA-20FDDCDA925E}" v="411" dt="2024-01-25T17:15:23.038"/>
    <p1510:client id="{D1BBC07D-949D-5C93-4F2F-364709FD2F51}" v="50" dt="2024-01-24T17:35:33.3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1-17T20:48:42.37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57891 11007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395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93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98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5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065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450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07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704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471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65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47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mc/articles/PMC3743993/" TargetMode="External"/><Relationship Id="rId7" Type="http://schemas.openxmlformats.org/officeDocument/2006/relationships/hyperlink" Target="https://www.nursingtimes.net/roles/nurse-managers/small-actions-matter-when-motivating-staff-23-02-2011/" TargetMode="Externa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blison.com/pros-and-cons-of-using-medical-abbreviations/#:~:text=However%2C%20there%20are%20potential%20drawbacks%20to%20using%20medical" TargetMode="External"/><Relationship Id="rId5" Type="http://schemas.openxmlformats.org/officeDocument/2006/relationships/hyperlink" Target="http://www.ablison.com" TargetMode="External"/><Relationship Id="rId10" Type="http://schemas.openxmlformats.org/officeDocument/2006/relationships/hyperlink" Target="https://www.physio-pedia.com/Abbreviations_in_physiotherapy" TargetMode="External"/><Relationship Id="rId4" Type="http://schemas.openxmlformats.org/officeDocument/2006/relationships/image" Target="../media/image51.png"/><Relationship Id="rId9" Type="http://schemas.openxmlformats.org/officeDocument/2006/relationships/hyperlink" Target="https://www.nhs.uk/nhs-app/nhs-app-help-and-support/health-records-in-the-nhs-app/abbreviations-commonly-found-in-medical-reco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682185C-7C7D-CC48-E7A1-CBD983E5A01E}"/>
              </a:ext>
            </a:extLst>
          </p:cNvPr>
          <p:cNvGrpSpPr/>
          <p:nvPr/>
        </p:nvGrpSpPr>
        <p:grpSpPr>
          <a:xfrm>
            <a:off x="2029384" y="896004"/>
            <a:ext cx="8700721" cy="5956238"/>
            <a:chOff x="2336298" y="822639"/>
            <a:chExt cx="8700721" cy="5956238"/>
          </a:xfrm>
        </p:grpSpPr>
        <p:pic>
          <p:nvPicPr>
            <p:cNvPr id="2" name="Picture 1" descr="Image: Graphic of PDSA cycle specific to learning and improvement.">
              <a:extLst>
                <a:ext uri="{FF2B5EF4-FFF2-40B4-BE49-F238E27FC236}">
                  <a16:creationId xmlns:a16="http://schemas.microsoft.com/office/drawing/2014/main" id="{C52D259B-9B7F-86F1-5FDB-CAE1BF99B4A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23377" t="14327" r="26515" b="16932"/>
            <a:stretch/>
          </p:blipFill>
          <p:spPr>
            <a:xfrm>
              <a:off x="3833611" y="822639"/>
              <a:ext cx="4972334" cy="5103062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5968EE-2655-C6C0-CB57-72F5E1B00F59}"/>
                </a:ext>
              </a:extLst>
            </p:cNvPr>
            <p:cNvSpPr txBox="1"/>
            <p:nvPr/>
          </p:nvSpPr>
          <p:spPr>
            <a:xfrm>
              <a:off x="7973767" y="835685"/>
              <a:ext cx="2615821" cy="230832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9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ea typeface="Calibri"/>
                  <a:cs typeface="Calibri"/>
                </a:rPr>
                <a:t>Design and create a new reusable version of the moving and handling prompt chart already being used on the stroke ward. Design a questionnaire.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AF124D3-AF14-59D7-DC38-AD6B6344D220}"/>
                </a:ext>
              </a:extLst>
            </p:cNvPr>
            <p:cNvSpPr txBox="1"/>
            <p:nvPr/>
          </p:nvSpPr>
          <p:spPr>
            <a:xfrm>
              <a:off x="2336298" y="824814"/>
              <a:ext cx="2651066" cy="120032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cs typeface="Calibri"/>
                </a:rPr>
                <a:t>Discuss any changes that can be used to further improve the chart created.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83E347D-69A2-EFCE-79B5-50F2A613E71C}"/>
                </a:ext>
              </a:extLst>
            </p:cNvPr>
            <p:cNvSpPr txBox="1"/>
            <p:nvPr/>
          </p:nvSpPr>
          <p:spPr>
            <a:xfrm>
              <a:off x="2566017" y="4193554"/>
              <a:ext cx="2226509" cy="258532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9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solidFill>
                    <a:srgbClr val="002060"/>
                  </a:solidFill>
                  <a:cs typeface="Calibri"/>
                </a:rPr>
                <a:t>Use  the feedback from the questions asked to see if the chart has helped staff. Also, look and consider any observations noted.</a:t>
              </a:r>
            </a:p>
            <a:p>
              <a:endParaRPr lang="en-US">
                <a:solidFill>
                  <a:srgbClr val="002060"/>
                </a:solidFill>
                <a:ea typeface="Calibri"/>
                <a:cs typeface="Calibri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EB3BCB0-E6FD-B145-CA99-3BAB67CA90D5}"/>
                </a:ext>
              </a:extLst>
            </p:cNvPr>
            <p:cNvSpPr txBox="1"/>
            <p:nvPr/>
          </p:nvSpPr>
          <p:spPr>
            <a:xfrm>
              <a:off x="7770656" y="4155573"/>
              <a:ext cx="3266363" cy="258532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9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ea typeface="Calibri"/>
                  <a:cs typeface="Calibri"/>
                </a:rPr>
                <a:t>Trial the new prompt charts, informing staff and encouraging them to be used. Ask questions from the questionnaire to gain feedback.</a:t>
              </a:r>
            </a:p>
            <a:p>
              <a:endParaRPr lang="en-US">
                <a:solidFill>
                  <a:srgbClr val="00B050"/>
                </a:solidFill>
                <a:cs typeface="Calibri"/>
              </a:endParaRPr>
            </a:p>
            <a:p>
              <a:endParaRPr lang="en-US">
                <a:solidFill>
                  <a:srgbClr val="00B050"/>
                </a:solidFill>
                <a:cs typeface="Calibri"/>
              </a:endParaRPr>
            </a:p>
            <a:p>
              <a:endParaRPr lang="en-US">
                <a:solidFill>
                  <a:srgbClr val="00B050"/>
                </a:solidFill>
                <a:cs typeface="Calibri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5871D3A-7C0A-94F8-A259-AE5B33F73AF6}"/>
              </a:ext>
            </a:extLst>
          </p:cNvPr>
          <p:cNvSpPr txBox="1"/>
          <p:nvPr/>
        </p:nvSpPr>
        <p:spPr>
          <a:xfrm>
            <a:off x="492672" y="374430"/>
            <a:ext cx="131725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ea typeface="Calibri"/>
                <a:cs typeface="Calibri"/>
              </a:rPr>
              <a:t>PDSA moving and handling prompt chart by Rachael Brock</a:t>
            </a:r>
            <a:endParaRPr lang="en-US" sz="2400" b="1" u="sng"/>
          </a:p>
        </p:txBody>
      </p:sp>
    </p:spTree>
    <p:extLst>
      <p:ext uri="{BB962C8B-B14F-4D97-AF65-F5344CB8AC3E}">
        <p14:creationId xmlns:p14="http://schemas.microsoft.com/office/powerpoint/2010/main" val="2504382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textile waving in the wind">
            <a:extLst>
              <a:ext uri="{FF2B5EF4-FFF2-40B4-BE49-F238E27FC236}">
                <a16:creationId xmlns:a16="http://schemas.microsoft.com/office/drawing/2014/main" id="{63AB6CED-9CDC-7B04-2EC2-C6D48C8DB0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344F1F-5EFE-604A-1126-E1347498161B}"/>
              </a:ext>
            </a:extLst>
          </p:cNvPr>
          <p:cNvSpPr txBox="1"/>
          <p:nvPr/>
        </p:nvSpPr>
        <p:spPr>
          <a:xfrm>
            <a:off x="477981" y="-1676016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>
                <a:latin typeface="+mj-lt"/>
                <a:ea typeface="+mj-ea"/>
                <a:cs typeface="+mj-cs"/>
              </a:rPr>
              <a:t>PLAN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00A777-7766-F6DD-0AED-4307EB2CD4E1}"/>
              </a:ext>
            </a:extLst>
          </p:cNvPr>
          <p:cNvSpPr txBox="1"/>
          <p:nvPr/>
        </p:nvSpPr>
        <p:spPr>
          <a:xfrm>
            <a:off x="485024" y="1521941"/>
            <a:ext cx="11232931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cs typeface="Calibri" panose="020F0502020204030204"/>
              </a:rPr>
              <a:t>1/ Identified issues with current moving and handling prompt chart.</a:t>
            </a:r>
            <a:endParaRPr lang="en-US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Not Visible.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Poorly filled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New staff unaware</a:t>
            </a:r>
            <a:r>
              <a:rPr lang="en-US" sz="2000" dirty="0">
                <a:solidFill>
                  <a:srgbClr val="000000"/>
                </a:solidFill>
                <a:ea typeface="+mn-lt"/>
                <a:cs typeface="Calibri" panose="020F050202020403020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Not always present.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Abbreviations not understood.</a:t>
            </a:r>
            <a:r>
              <a:rPr lang="en-US" sz="2000" dirty="0">
                <a:solidFill>
                  <a:srgbClr val="2C3E50"/>
                </a:solidFill>
                <a:cs typeface="Calibri" panose="020F0502020204030204"/>
              </a:rPr>
              <a:t> </a:t>
            </a:r>
            <a:r>
              <a:rPr lang="en-US" sz="2000" dirty="0">
                <a:solidFill>
                  <a:srgbClr val="2C3E50"/>
                </a:solidFill>
                <a:ea typeface="+mn-lt"/>
                <a:cs typeface="+mn-lt"/>
              </a:rPr>
              <a:t>(www.ablison.com, 2023).</a:t>
            </a:r>
            <a:endParaRPr lang="en-US" sz="2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229766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aper with writing on it&#10;&#10;Description automatically generated">
            <a:extLst>
              <a:ext uri="{FF2B5EF4-FFF2-40B4-BE49-F238E27FC236}">
                <a16:creationId xmlns:a16="http://schemas.microsoft.com/office/drawing/2014/main" id="{8CD3BEEC-3704-84B3-831C-31AC9040C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6777" y="836810"/>
            <a:ext cx="4178299" cy="5491454"/>
          </a:xfrm>
          <a:prstGeom prst="rect">
            <a:avLst/>
          </a:prstGeom>
        </p:spPr>
      </p:pic>
      <p:pic>
        <p:nvPicPr>
          <p:cNvPr id="3" name="Picture 2" descr="A blue paper with writing on it&#10;&#10;Description automatically generated">
            <a:extLst>
              <a:ext uri="{FF2B5EF4-FFF2-40B4-BE49-F238E27FC236}">
                <a16:creationId xmlns:a16="http://schemas.microsoft.com/office/drawing/2014/main" id="{ACE3C07E-9436-1257-6802-29B642E543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937" y="836810"/>
            <a:ext cx="4269284" cy="55028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E51436-6E4C-5E47-E253-935955D5D2FD}"/>
              </a:ext>
            </a:extLst>
          </p:cNvPr>
          <p:cNvSpPr txBox="1"/>
          <p:nvPr/>
        </p:nvSpPr>
        <p:spPr>
          <a:xfrm>
            <a:off x="3474491" y="108044"/>
            <a:ext cx="87175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solidFill>
                  <a:schemeClr val="tx1">
                    <a:lumMod val="95000"/>
                    <a:lumOff val="5000"/>
                  </a:schemeClr>
                </a:solidFill>
                <a:ea typeface="Calibri"/>
                <a:cs typeface="Calibri"/>
              </a:rPr>
              <a:t> Old moving and handling prompt form</a:t>
            </a:r>
          </a:p>
        </p:txBody>
      </p:sp>
    </p:spTree>
    <p:extLst>
      <p:ext uri="{BB962C8B-B14F-4D97-AF65-F5344CB8AC3E}">
        <p14:creationId xmlns:p14="http://schemas.microsoft.com/office/powerpoint/2010/main" val="3028962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415A371-B5EB-9F49-AC79-25F5BA2AC0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5611351"/>
              </p:ext>
            </p:extLst>
          </p:nvPr>
        </p:nvGraphicFramePr>
        <p:xfrm>
          <a:off x="2235732" y="874572"/>
          <a:ext cx="7669575" cy="5033688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556525">
                  <a:extLst>
                    <a:ext uri="{9D8B030D-6E8A-4147-A177-3AD203B41FA5}">
                      <a16:colId xmlns:a16="http://schemas.microsoft.com/office/drawing/2014/main" val="1020616454"/>
                    </a:ext>
                  </a:extLst>
                </a:gridCol>
                <a:gridCol w="2556525">
                  <a:extLst>
                    <a:ext uri="{9D8B030D-6E8A-4147-A177-3AD203B41FA5}">
                      <a16:colId xmlns:a16="http://schemas.microsoft.com/office/drawing/2014/main" val="3789576090"/>
                    </a:ext>
                  </a:extLst>
                </a:gridCol>
                <a:gridCol w="2556525">
                  <a:extLst>
                    <a:ext uri="{9D8B030D-6E8A-4147-A177-3AD203B41FA5}">
                      <a16:colId xmlns:a16="http://schemas.microsoft.com/office/drawing/2014/main" val="2050024760"/>
                    </a:ext>
                  </a:extLst>
                </a:gridCol>
              </a:tblGrid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Abbreviation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Nurse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Physio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625314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PTT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Partial thromboplastic time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Physiotherapy technician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402779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Abd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Abdomen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Abduction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5546124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Advanced directive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Assistive device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6026911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Aortic regurgitation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Acute rehabilitation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838429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DC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Discontinue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Discharge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1422617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r>
                        <a:rPr lang="en-US" dirty="0"/>
                        <a:t>PROM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Premature rupture of membrane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Passive range of movement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6318236"/>
                  </a:ext>
                </a:extLst>
              </a:tr>
              <a:tr h="62558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solidFill>
                          <a:srgbClr val="2C3E50"/>
                        </a:solidFill>
                        <a:latin typeface="Rockwel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(NHS 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(</a:t>
                      </a:r>
                      <a:r>
                        <a:rPr lang="en-US" dirty="0" err="1"/>
                        <a:t>Physiopedia</a:t>
                      </a:r>
                      <a:r>
                        <a:rPr lang="en-US" dirty="0"/>
                        <a:t> n.d.)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338495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D459FB7-5A27-2A69-BEE6-0090FE45D38A}"/>
              </a:ext>
            </a:extLst>
          </p:cNvPr>
          <p:cNvSpPr txBox="1"/>
          <p:nvPr/>
        </p:nvSpPr>
        <p:spPr>
          <a:xfrm>
            <a:off x="517318" y="117759"/>
            <a:ext cx="1096938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>
                <a:cs typeface="Calibri"/>
              </a:rPr>
              <a:t>Abbreviations used in both nursing documentation and Physiotherapy documentation</a:t>
            </a:r>
          </a:p>
          <a:p>
            <a:endParaRPr lang="en-US" sz="2000" b="1" u="sng"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272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FC19A7-A18C-861C-3C8D-142C07DDBE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textile waving in the wind">
            <a:extLst>
              <a:ext uri="{FF2B5EF4-FFF2-40B4-BE49-F238E27FC236}">
                <a16:creationId xmlns:a16="http://schemas.microsoft.com/office/drawing/2014/main" id="{D7B3C42B-2C16-920C-454D-25A6D60C9F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299D02-9696-D29B-9C30-42422132DF70}"/>
              </a:ext>
            </a:extLst>
          </p:cNvPr>
          <p:cNvSpPr txBox="1"/>
          <p:nvPr/>
        </p:nvSpPr>
        <p:spPr>
          <a:xfrm>
            <a:off x="477981" y="-1676016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>
                <a:latin typeface="+mj-lt"/>
                <a:ea typeface="+mj-ea"/>
                <a:cs typeface="+mj-cs"/>
              </a:rPr>
              <a:t>PLAN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19E420-E205-19C4-6563-E923185F16B9}"/>
              </a:ext>
            </a:extLst>
          </p:cNvPr>
          <p:cNvSpPr txBox="1"/>
          <p:nvPr/>
        </p:nvSpPr>
        <p:spPr>
          <a:xfrm>
            <a:off x="689740" y="1635672"/>
            <a:ext cx="11232931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r>
              <a:rPr lang="en-US" dirty="0">
                <a:cs typeface="Calibri" panose="020F0502020204030204"/>
              </a:rPr>
              <a:t> </a:t>
            </a:r>
            <a:r>
              <a:rPr lang="en-US" sz="2000" dirty="0">
                <a:cs typeface="Calibri" panose="020F0502020204030204"/>
              </a:rPr>
              <a:t>2/  Create a chart that is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Understandable.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Easy to follow and implement.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Cost effective and reusable.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r>
              <a:rPr lang="en-US" sz="2000" dirty="0">
                <a:cs typeface="Calibri" panose="020F0502020204030204"/>
              </a:rPr>
              <a:t>3/ Design a questionnaire.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559080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8A1FCA-338B-43A9-1529-93F43D10D0AD}"/>
              </a:ext>
            </a:extLst>
          </p:cNvPr>
          <p:cNvSpPr txBox="1"/>
          <p:nvPr/>
        </p:nvSpPr>
        <p:spPr>
          <a:xfrm>
            <a:off x="619275" y="766005"/>
            <a:ext cx="9843447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>
                <a:cs typeface="Calibri" panose="020F0502020204030204"/>
              </a:rPr>
              <a:t>Questionnaire used for the old and new form.</a:t>
            </a:r>
            <a:endParaRPr lang="en-US" sz="2000" b="1" u="sng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u="sng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Do you know what this form is for ?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Do you use it?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What do you think of it?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Are there any changes you would like to see?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Are they useful?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u="sng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</p:txBody>
      </p:sp>
      <p:pic>
        <p:nvPicPr>
          <p:cNvPr id="6" name="Picture 5" descr="Wood human figure">
            <a:extLst>
              <a:ext uri="{FF2B5EF4-FFF2-40B4-BE49-F238E27FC236}">
                <a16:creationId xmlns:a16="http://schemas.microsoft.com/office/drawing/2014/main" id="{3F54BB3F-A678-6BA0-AB01-9F756C6D4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66" t="7923" r="36545"/>
          <a:stretch/>
        </p:blipFill>
        <p:spPr>
          <a:xfrm>
            <a:off x="6782874" y="595648"/>
            <a:ext cx="4964205" cy="5613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98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ight bulb on yellow background with sketched light beams and cord">
            <a:extLst>
              <a:ext uri="{FF2B5EF4-FFF2-40B4-BE49-F238E27FC236}">
                <a16:creationId xmlns:a16="http://schemas.microsoft.com/office/drawing/2014/main" id="{CC9EE853-5693-6F19-EFE5-0D12672756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32" r="-2" b="6905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5" name="Picture 4" descr="Yellow textile waving in the wind">
            <a:extLst>
              <a:ext uri="{FF2B5EF4-FFF2-40B4-BE49-F238E27FC236}">
                <a16:creationId xmlns:a16="http://schemas.microsoft.com/office/drawing/2014/main" id="{0CC0E90C-009F-E89E-FC01-9A0C2AAAE6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31026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48DB22-002F-3CB5-3314-756D8E3AA001}"/>
              </a:ext>
            </a:extLst>
          </p:cNvPr>
          <p:cNvSpPr txBox="1"/>
          <p:nvPr/>
        </p:nvSpPr>
        <p:spPr>
          <a:xfrm>
            <a:off x="189291" y="-1234307"/>
            <a:ext cx="5019074" cy="209967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345615-5AF7-5DAE-C66C-C49629B5C991}"/>
              </a:ext>
            </a:extLst>
          </p:cNvPr>
          <p:cNvSpPr txBox="1"/>
          <p:nvPr/>
        </p:nvSpPr>
        <p:spPr>
          <a:xfrm>
            <a:off x="188769" y="864162"/>
            <a:ext cx="11366336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Created a template.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/>
              </a:rPr>
              <a:t> 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(Dzulkifli and </a:t>
            </a:r>
            <a:r>
              <a:rPr lang="en-US" sz="2000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Mustafar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, 2013)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 I like / I need .i.e. I like = time to finish my make up before transferring out of bed. I need = keep an eye on a hand when on </a:t>
            </a:r>
            <a:r>
              <a:rPr lang="en-US" sz="2000" dirty="0" err="1">
                <a:cs typeface="Calibri" panose="020F0502020204030204"/>
              </a:rPr>
              <a:t>stedy</a:t>
            </a:r>
            <a:r>
              <a:rPr lang="en-US" sz="2000" dirty="0">
                <a:cs typeface="Calibri" panose="020F0502020204030204"/>
              </a:rPr>
              <a:t> stand aid.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Implement and inform. (Employed intrigue).</a:t>
            </a:r>
            <a:r>
              <a:rPr lang="en-US" sz="2000" dirty="0">
                <a:solidFill>
                  <a:srgbClr val="2C3E50"/>
                </a:solidFill>
                <a:cs typeface="Calibri" panose="020F0502020204030204"/>
              </a:rPr>
              <a:t> 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(Contributor, 2011)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cs typeface="Calibri" panose="020F0502020204030204"/>
              </a:rPr>
              <a:t>Use questionnaire. </a:t>
            </a:r>
            <a:endParaRPr lang="en-US" sz="2000" dirty="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ea typeface="Calibri"/>
              <a:cs typeface="Calibri" panose="020F0502020204030204"/>
            </a:endParaRPr>
          </a:p>
          <a:p>
            <a:endParaRPr lang="en-US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588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envelope with black text&#10;&#10;Description automatically generated">
            <a:extLst>
              <a:ext uri="{FF2B5EF4-FFF2-40B4-BE49-F238E27FC236}">
                <a16:creationId xmlns:a16="http://schemas.microsoft.com/office/drawing/2014/main" id="{277D4F0C-8D38-C82E-30D4-7070BFF8A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5400000">
            <a:off x="2998632" y="-206895"/>
            <a:ext cx="5504347" cy="73328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DFCE1A-1365-FC63-A856-AFA1B88BDDA9}"/>
              </a:ext>
            </a:extLst>
          </p:cNvPr>
          <p:cNvSpPr txBox="1"/>
          <p:nvPr/>
        </p:nvSpPr>
        <p:spPr>
          <a:xfrm>
            <a:off x="270793" y="239306"/>
            <a:ext cx="16247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New moving and handling prompt chart.</a:t>
            </a:r>
          </a:p>
        </p:txBody>
      </p:sp>
    </p:spTree>
    <p:extLst>
      <p:ext uri="{BB962C8B-B14F-4D97-AF65-F5344CB8AC3E}">
        <p14:creationId xmlns:p14="http://schemas.microsoft.com/office/powerpoint/2010/main" val="347503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card with black writing on it&#10;&#10;Description automatically generated">
            <a:extLst>
              <a:ext uri="{FF2B5EF4-FFF2-40B4-BE49-F238E27FC236}">
                <a16:creationId xmlns:a16="http://schemas.microsoft.com/office/drawing/2014/main" id="{8DF4201F-E148-A145-9C6A-EEE33B7F3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5400000">
            <a:off x="1263730" y="1165833"/>
            <a:ext cx="4178299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C1D893-4883-A34F-9D21-13075E320254}"/>
              </a:ext>
            </a:extLst>
          </p:cNvPr>
          <p:cNvSpPr txBox="1"/>
          <p:nvPr/>
        </p:nvSpPr>
        <p:spPr>
          <a:xfrm>
            <a:off x="3497238" y="651561"/>
            <a:ext cx="9585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>
                <a:ea typeface="Calibri"/>
                <a:cs typeface="Calibri"/>
              </a:rPr>
              <a:t> New moving and handling prompt form</a:t>
            </a:r>
          </a:p>
        </p:txBody>
      </p:sp>
      <p:pic>
        <p:nvPicPr>
          <p:cNvPr id="3" name="Picture 2" descr="A yellow card with writing on it&#10;&#10;Description automatically generated">
            <a:extLst>
              <a:ext uri="{FF2B5EF4-FFF2-40B4-BE49-F238E27FC236}">
                <a16:creationId xmlns:a16="http://schemas.microsoft.com/office/drawing/2014/main" id="{6B52E0AC-D4D1-EBB0-FC6D-26130985C2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04" t="49196" r="204" b="-161"/>
          <a:stretch/>
        </p:blipFill>
        <p:spPr>
          <a:xfrm rot="16200000">
            <a:off x="6255971" y="1753059"/>
            <a:ext cx="4194465" cy="440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569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5927D013-91F2-4965-B38E-247BB7DEF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2BEBDCF3-5071-4ECE-BF3C-223C7A9A0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4524B84A-BEB9-44DD-A582-DD7F3857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FF261CBD-A93E-4EEE-8B50-C17F364779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A810A108-E17C-4DCF-9C1A-DE4CBB4A0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9C897D38-EAD4-4CF8-B75A-34415F0E2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FEC7A3C5-0978-4C9F-AD47-57CDE1D27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1752DF1E-E0DB-4264-893D-15BD90B19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45359FB8-E648-4A60-9B0C-674D76EC4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A43C9C90-3735-439A-9B05-471570462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3D333B98-AFDD-45EF-9EB6-8CF1A7D4E0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10E04A0E-9450-4B9D-B40E-50E3A44AD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FD5671B8-4962-4E10-8622-3D65D920A3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F7CD1025-0584-432B-91FB-56EC2A34E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0D7F0937-1B34-4BBF-91E2-ACD08205B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2F51F0BC-B7F1-496D-A49E-B8F7BC408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390BBDD1-4D3C-4038-AB05-DC78187BD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20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0199B21B-BD24-415C-AFA4-C36E8B2F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969F0B1A-69AA-4251-8458-911C11B1E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A6452F5D-C474-4AC3-8831-4974C927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F7302DE9-1403-4952-A47F-9163E6EC7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FC50F3DD-CAA3-436C-A0C6-20C9C4756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20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3" name="Picture 2" descr="Stack of old and new books">
            <a:extLst>
              <a:ext uri="{FF2B5EF4-FFF2-40B4-BE49-F238E27FC236}">
                <a16:creationId xmlns:a16="http://schemas.microsoft.com/office/drawing/2014/main" id="{19A42F33-C422-0189-57E4-D03771D49C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28" t="-3697" r="36033" b="176"/>
          <a:stretch/>
        </p:blipFill>
        <p:spPr>
          <a:xfrm>
            <a:off x="7287296" y="391733"/>
            <a:ext cx="4657921" cy="6310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5E0FBE-BC95-4578-B556-CEF6AC693888}"/>
              </a:ext>
            </a:extLst>
          </p:cNvPr>
          <p:cNvSpPr txBox="1"/>
          <p:nvPr/>
        </p:nvSpPr>
        <p:spPr>
          <a:xfrm>
            <a:off x="338070" y="643943"/>
            <a:ext cx="198012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u="sng"/>
              <a:t>STUDY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B1DF1F-6A36-4829-1F1C-8951CA2DCA6D}"/>
              </a:ext>
            </a:extLst>
          </p:cNvPr>
          <p:cNvSpPr txBox="1"/>
          <p:nvPr/>
        </p:nvSpPr>
        <p:spPr>
          <a:xfrm>
            <a:off x="804929" y="1513267"/>
            <a:ext cx="6113171" cy="83407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Feedback both verbally and from questionnaire used.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 A/ Immediate, 'I can tell you I already much prefer it'.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                     B/ One week after, Handwriting.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Observations – A/ Logistics during move.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                            B/ Challenges informing team.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                            C/ Abbreviations.</a:t>
            </a:r>
          </a:p>
          <a:p>
            <a:endParaRPr lang="en-US" sz="2000" dirty="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06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textile waving in the wind">
            <a:extLst>
              <a:ext uri="{FF2B5EF4-FFF2-40B4-BE49-F238E27FC236}">
                <a16:creationId xmlns:a16="http://schemas.microsoft.com/office/drawing/2014/main" id="{6D126FE9-C1DB-D3DF-579F-B393011358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267" r="141" b="-2"/>
          <a:stretch/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 descr="Yellow smiley face balls">
            <a:extLst>
              <a:ext uri="{FF2B5EF4-FFF2-40B4-BE49-F238E27FC236}">
                <a16:creationId xmlns:a16="http://schemas.microsoft.com/office/drawing/2014/main" id="{40140EE7-A566-58B9-C7E0-7E05793631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87" r="30176"/>
          <a:stretch/>
        </p:blipFill>
        <p:spPr>
          <a:xfrm>
            <a:off x="7244418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E5CF91-B56A-6639-A1A1-7C981224E6BA}"/>
              </a:ext>
            </a:extLst>
          </p:cNvPr>
          <p:cNvSpPr txBox="1"/>
          <p:nvPr/>
        </p:nvSpPr>
        <p:spPr>
          <a:xfrm>
            <a:off x="241844" y="-1523273"/>
            <a:ext cx="3430958" cy="28964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A61BD8-0329-16FA-5255-1854DD2D4046}"/>
              </a:ext>
            </a:extLst>
          </p:cNvPr>
          <p:cNvSpPr txBox="1"/>
          <p:nvPr/>
        </p:nvSpPr>
        <p:spPr>
          <a:xfrm>
            <a:off x="693761" y="1313597"/>
            <a:ext cx="11259402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/>
              </a:rPr>
              <a:t>Crib Sheet.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95000"/>
                  <a:lumOff val="5000"/>
                </a:schemeClr>
              </a:solidFill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/>
              </a:rPr>
              <a:t>Preprinted laminated inserts.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95000"/>
                  <a:lumOff val="5000"/>
                </a:schemeClr>
              </a:solidFill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/>
              </a:rPr>
              <a:t>Information sessions.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cs typeface="Calibri" panose="020F0502020204030204"/>
              </a:rPr>
              <a:t>Audit.</a:t>
            </a:r>
            <a:endParaRPr lang="en-US" sz="2000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9481639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871FBF2-2FC2-ABE6-A56F-CDDCF8D038B2}"/>
                  </a:ext>
                </a:extLst>
              </p14:cNvPr>
              <p14:cNvContentPartPr/>
              <p14:nvPr/>
            </p14:nvContentPartPr>
            <p14:xfrm>
              <a:off x="12407080" y="2365886"/>
              <a:ext cx="6145" cy="6145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871FBF2-2FC2-ABE6-A56F-CDDCF8D038B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099830" y="2058636"/>
                <a:ext cx="614500" cy="6145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E8741717-C4DA-ED71-E1D5-77FE79643BF9}"/>
              </a:ext>
            </a:extLst>
          </p:cNvPr>
          <p:cNvSpPr txBox="1"/>
          <p:nvPr/>
        </p:nvSpPr>
        <p:spPr>
          <a:xfrm>
            <a:off x="329084" y="253477"/>
            <a:ext cx="11546005" cy="77405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9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References:</a:t>
            </a:r>
          </a:p>
          <a:p>
            <a:endParaRPr lang="en-US" sz="1900" u="sng" dirty="0">
              <a:solidFill>
                <a:schemeClr val="tx1">
                  <a:lumMod val="95000"/>
                  <a:lumOff val="5000"/>
                </a:schemeClr>
              </a:solidFill>
              <a:latin typeface="Calibri"/>
              <a:ea typeface="+mn-lt"/>
              <a:cs typeface="Calibri"/>
            </a:endParaRPr>
          </a:p>
          <a:p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www.ablison.com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(2023). </a:t>
            </a:r>
            <a:r>
              <a:rPr lang="en-US" sz="1900" i="1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Pros and Cons of Using Medical Abbreviations | </a:t>
            </a:r>
            <a:r>
              <a:rPr lang="en-US" sz="1900" i="1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Ablison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[online] Available at: 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https://www.ablison.com/pros-and-cons-of-using-medical-abbreviations/#:~:text=However%2C%20there%20are%20potential%20drawbacks%20to%20using%20medical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 [Accessed 23 Jan. 2024].</a:t>
            </a:r>
            <a:endParaRPr lang="en-US" sz="1900">
              <a:latin typeface="Calibri"/>
              <a:cs typeface="Calibri"/>
            </a:endParaRPr>
          </a:p>
          <a:p>
            <a:endParaRPr lang="en-US" sz="1900" dirty="0">
              <a:solidFill>
                <a:schemeClr val="tx1">
                  <a:lumMod val="95000"/>
                  <a:lumOff val="5000"/>
                </a:schemeClr>
              </a:solidFill>
              <a:latin typeface="Calibri"/>
              <a:ea typeface="+mn-lt"/>
              <a:cs typeface="+mn-lt"/>
            </a:endParaRPr>
          </a:p>
          <a:p>
            <a:r>
              <a:rPr lang="en-US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Contributor, N.T. (2011). </a:t>
            </a:r>
            <a:r>
              <a:rPr lang="en-US" sz="1900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Small actions matter when motivating staff</a:t>
            </a:r>
            <a:r>
              <a:rPr lang="en-US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+mn-lt"/>
              </a:rPr>
              <a:t>. [online] Nursing Times. Available at: 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https://www.nursingtimes.net/roles/nurse-managers/small-actions-matter-when-motivating-staff-23-02-2011/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+mn-lt"/>
              </a:rPr>
              <a:t>.</a:t>
            </a:r>
            <a:endParaRPr lang="en-US" sz="1900" dirty="0">
              <a:solidFill>
                <a:schemeClr val="accent5">
                  <a:lumMod val="75000"/>
                </a:schemeClr>
              </a:solidFill>
              <a:latin typeface="Calibri"/>
              <a:cs typeface="Calibri"/>
            </a:endParaRPr>
          </a:p>
          <a:p>
            <a:endParaRPr lang="en-US" sz="1900" dirty="0">
              <a:solidFill>
                <a:schemeClr val="accent5">
                  <a:lumMod val="75000"/>
                </a:schemeClr>
              </a:solidFill>
              <a:latin typeface="Calibri"/>
              <a:cs typeface="Calibri"/>
            </a:endParaRPr>
          </a:p>
          <a:p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Dzulkifli, M.A. and </a:t>
            </a:r>
            <a:r>
              <a:rPr lang="en-US" sz="190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Mustafar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, M.F. (2013). The Influence of </a:t>
            </a:r>
            <a:r>
              <a:rPr lang="en-US" sz="190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Colour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 on Memory performance: a Review. </a:t>
            </a:r>
            <a:r>
              <a:rPr lang="en-US" sz="1900" i="1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 Malaysian Journal of Medical Sciences : MJMS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, [online] 20(2), pp.3–9. Available at: 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https://www.ncbi.nlm.nih.gov/pmc/articles/PMC3743993/</a:t>
            </a:r>
            <a:r>
              <a:rPr lang="en-US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/>
                <a:ea typeface="+mn-lt"/>
                <a:cs typeface="Calibri"/>
              </a:rPr>
              <a:t>.</a:t>
            </a:r>
          </a:p>
          <a:p>
            <a:endParaRPr lang="en-US" sz="19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NHS (2021). </a:t>
            </a:r>
            <a:r>
              <a:rPr lang="en-US" sz="1900" i="1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Abbreviations commonly found in medical records - NHS App help and support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[online] nhs.uk. Available at: 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https://www.nhs.uk/nhs-app/nhs-app-help-and-support/health-records-in-the-nhs-app/abbreviations-commonly-found-in-medical-records/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</a:rPr>
              <a:t>.</a:t>
            </a:r>
            <a:endParaRPr lang="en-US" sz="1900">
              <a:solidFill>
                <a:schemeClr val="accent5">
                  <a:lumMod val="75000"/>
                </a:schemeClr>
              </a:solidFill>
              <a:latin typeface="Calibri"/>
              <a:cs typeface="Calibri"/>
            </a:endParaRPr>
          </a:p>
          <a:p>
            <a:endParaRPr lang="en-US" sz="1900" dirty="0">
              <a:solidFill>
                <a:schemeClr val="tx1">
                  <a:lumMod val="95000"/>
                  <a:lumOff val="5000"/>
                </a:schemeClr>
              </a:solidFill>
              <a:latin typeface="Calibri"/>
              <a:ea typeface="+mn-lt"/>
              <a:cs typeface="Calibri"/>
            </a:endParaRPr>
          </a:p>
          <a:p>
            <a:r>
              <a:rPr lang="en-US" sz="190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Physiopedia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(n.d.). </a:t>
            </a:r>
            <a:r>
              <a:rPr lang="en-US" sz="1900" i="1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Abbreviations in physiotherapy</a:t>
            </a:r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[online] Available at: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https://www.physio-pedia.com/Abbreviations_in_physiotherapy</a:t>
            </a:r>
            <a:r>
              <a:rPr lang="en-US" sz="1900" dirty="0">
                <a:solidFill>
                  <a:schemeClr val="accent5">
                    <a:lumMod val="75000"/>
                  </a:schemeClr>
                </a:solidFill>
                <a:latin typeface="Calibri"/>
                <a:ea typeface="+mn-lt"/>
                <a:cs typeface="Calibri"/>
              </a:rPr>
              <a:t>.</a:t>
            </a:r>
            <a:endParaRPr lang="en-US" sz="1900">
              <a:solidFill>
                <a:schemeClr val="accent5">
                  <a:lumMod val="75000"/>
                </a:schemeClr>
              </a:solidFill>
              <a:latin typeface="Calibri"/>
              <a:ea typeface="+mn-lt"/>
              <a:cs typeface="+mn-lt"/>
            </a:endParaRPr>
          </a:p>
          <a:p>
            <a:r>
              <a:rPr lang="en-US" sz="19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‌</a:t>
            </a:r>
            <a:endParaRPr lang="en-US" sz="1900">
              <a:latin typeface="Calibri"/>
              <a:cs typeface="Calibri"/>
            </a:endParaRPr>
          </a:p>
          <a:p>
            <a:endParaRPr lang="en-US" sz="2000" dirty="0"/>
          </a:p>
          <a:p>
            <a:endParaRPr lang="en-US" sz="2000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endParaRPr lang="en-US" sz="2000">
              <a:solidFill>
                <a:srgbClr val="0D0D0D"/>
              </a:solidFill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‌</a:t>
            </a:r>
            <a:endParaRPr lang="en-US" sz="2000" dirty="0"/>
          </a:p>
          <a:p>
            <a:r>
              <a:rPr lang="en-US" dirty="0">
                <a:ea typeface="+mn-lt"/>
                <a:cs typeface="+mn-lt"/>
              </a:rPr>
              <a:t>       </a:t>
            </a:r>
          </a:p>
        </p:txBody>
      </p:sp>
    </p:spTree>
    <p:extLst>
      <p:ext uri="{BB962C8B-B14F-4D97-AF65-F5344CB8AC3E}">
        <p14:creationId xmlns:p14="http://schemas.microsoft.com/office/powerpoint/2010/main" val="110810369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Atlas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258</cp:revision>
  <dcterms:created xsi:type="dcterms:W3CDTF">2024-01-11T10:31:00Z</dcterms:created>
  <dcterms:modified xsi:type="dcterms:W3CDTF">2024-01-25T17:21:07Z</dcterms:modified>
</cp:coreProperties>
</file>