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71" r:id="rId3"/>
    <p:sldId id="257"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504D"/>
    <a:srgbClr val="4F81BD"/>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48" d="100"/>
          <a:sy n="48" d="100"/>
        </p:scale>
        <p:origin x="1268" y="22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4754940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Welcome to this presentation on the Shrewsbury and Telford Hospital NHS Trust maternity scandal, spanning from the 1970s to 2019. This case represents one of the most significant healthcare failures in NHS history, involving potentially over 200 deaths and hundreds of cases of substandard care. Today, we will examine this tragedy through the lens of quality assurance and clinical governance, analyzing what went wrong and what lessons can be learned for healthcare service improvements. This presentation is part of the LCHS7006 module on Quality Assurance and Service Improvements.</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0D8813-1A12-0152-9D5D-3DA4719C419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D7C018-8F63-2B20-7553-F04EAD55C963}"/>
              </a:ext>
            </a:extLst>
          </p:cNvPr>
          <p:cNvSpPr>
            <a:spLocks noGrp="1" noRot="1" noChangeAspect="1"/>
          </p:cNvSpPr>
          <p:nvPr>
            <p:ph type="sldImg" idx="2"/>
          </p:nvPr>
        </p:nvSpPr>
        <p:spPr/>
      </p:sp>
      <p:sp>
        <p:nvSpPr>
          <p:cNvPr id="3" name="Notes Placeholder 2">
            <a:extLst>
              <a:ext uri="{FF2B5EF4-FFF2-40B4-BE49-F238E27FC236}">
                <a16:creationId xmlns:a16="http://schemas.microsoft.com/office/drawing/2014/main" id="{214643F5-212F-DFFB-A56F-2CEE3BF3756D}"/>
              </a:ext>
            </a:extLst>
          </p:cNvPr>
          <p:cNvSpPr>
            <a:spLocks noGrp="1"/>
          </p:cNvSpPr>
          <p:nvPr>
            <p:ph type="body" sz="quarter" idx="3"/>
          </p:nvPr>
        </p:nvSpPr>
        <p:spPr/>
        <p:txBody>
          <a:bodyPr/>
          <a:lstStyle/>
          <a:p>
            <a:r>
              <a:t>Welcome to this presentation on the Shrewsbury and Telford Hospital NHS Trust maternity scandal, spanning from the 1970s to 2019. This case represents one of the most significant healthcare failures in NHS history, involving potentially over 200 deaths and hundreds of cases of substandard care. Today, we will examine this tragedy through the lens of quality assurance and clinical governance, analyzing what went wrong and what lessons can be learned for healthcare service improvements. This presentation is part of the LCHS7006 module on Quality Assurance and Service Improvements.</a:t>
            </a:r>
          </a:p>
        </p:txBody>
      </p:sp>
      <p:sp>
        <p:nvSpPr>
          <p:cNvPr id="4" name="Slide Number Placeholder 3">
            <a:extLst>
              <a:ext uri="{FF2B5EF4-FFF2-40B4-BE49-F238E27FC236}">
                <a16:creationId xmlns:a16="http://schemas.microsoft.com/office/drawing/2014/main" id="{DB83458C-4F7A-B658-C601-BB802A78AAE9}"/>
              </a:ext>
            </a:extLst>
          </p:cNvPr>
          <p:cNvSpPr>
            <a:spLocks noGrp="1"/>
          </p:cNvSpPr>
          <p:nvPr>
            <p:ph type="sldNum" sz="quarter" idx="5"/>
          </p:nvPr>
        </p:nvSpPr>
        <p:spPr/>
      </p:sp>
    </p:spTree>
    <p:extLst>
      <p:ext uri="{BB962C8B-B14F-4D97-AF65-F5344CB8AC3E}">
        <p14:creationId xmlns:p14="http://schemas.microsoft.com/office/powerpoint/2010/main" val="33295730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This slide introduces the Shrewsbury and Telford maternity scandal, one of the largest maternity care failures in NHS history. Spanning nearly 50 years, the crisis involved preventable deaths and injuries due to systemic failures. The Ockenden Review, published in 2022, provided a critical examination of almost 1,500 cases, documenting consistent patterns of substandard care and lack of compassion. This tragedy has reshaped maternity safety policies across the NHS.</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This slide outlines the five core issues identified in the maternity care investigation. First, inadequate fetal monitoring systems failed to detect distress during labour. Second, poor escalation protocols meant staff were hesitant to involve senior clinicians when problems arose. Third, an overemphasis on natural birth led to reluctance in performing necessary C-sections. Fourth and fifth, there were significant communication failures with families not being properly informed, combined with a defensive organizational culture that actively discouraged staff from reporting safety concerns. These systemic issues created an unsafe environment for both patients and staff.</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This slide analyzes maternity care failures through the Swiss Cheese Model framework. Each layer represents a defensive barrier that was breached. The organizational layer lacked robust governance structures. Supervisory failures included poor leadership and insufficient oversight. Team-level communication breakdowns between midwives and doctors created dangerous gaps. Individual factors like skill deficits, fatigue, and poor clinical judgment compounded the problems. Most critically, latent conditions from longstanding neglect of complaints and audit findings created the highest risk level.</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This slide presents the theoretical frameworks used to analyze the Shrewsbury and Telford scandal. The Donabedian Model breaks down failures into structure, process, and outcome components, while Systems Theory emphasizes that these were not individual errors but systemic failures across organizational levels requiring comprehensive reform.</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This slide examines the governance failures that undermined maternity care safety. Four critical areas are highlighted: non-compliance with national safety standards, inconsistent auditing practices, a defensive culture that suppressed whistleblowing, and complete absence of accountability despite external warnings. These interconnected failures prevented the organization from learning from serious incidents and implementing necessary improvements.</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This slide examines the dual impact on service provision following the maternity crisis. The negative consequences were severe, including hundreds of preventable deaths, permanent injuries, and shattered public trust. However, these failures prompted significant reforms. The national review led to widespread implementation of Ockenden Recommendations, establishing higher safety standards across NHS maternity services and prioritizing compassionate, family-centered care approaches.</a:t>
            </a: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This slide outlines five critical lessons for quality assurance in maternity care. Clinical governance ensures leadership accountability. Regular audits drive improvement through data review. A safety culture promotes error reporting and learning. Policy adherence guarantees consistent care standards. Finally, involving families in care design ensures patient-centered approaches that reflect real needs and experiences.</a:t>
            </a:r>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This slide outlines four critical recommendations for improving maternity care services. First, implementing all 15 Ockenden Essential Actions provides a comprehensive safety framework. Second, regular external audits ensure objective quality assessment. Third, enhanced training programs improve clinical competency in crucial areas like fetal monitoring. Finally, establishing transparent reporting systems within a just culture encourages learning from incidents without fear of blame, ultimately leading to better patient outcomes.</a:t>
            </a:r>
          </a:p>
        </p:txBody>
      </p:sp>
      <p:sp>
        <p:nvSpPr>
          <p:cNvPr id="4" name="Slide Number Placeholder 3"/>
          <p:cNvSpPr>
            <a:spLocks noGrp="1"/>
          </p:cNvSpPr>
          <p:nvPr>
            <p:ph type="sldNum" sz="quarter" idx="5"/>
          </p:nvPr>
        </p:nvSpPr>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4D640F-949B-10A9-EA4B-65D8FC2715F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CF4F5FA-47D1-85B3-CB85-E0919DF3B7B1}"/>
              </a:ext>
            </a:extLst>
          </p:cNvPr>
          <p:cNvSpPr>
            <a:spLocks noGrp="1" noRot="1" noChangeAspect="1"/>
          </p:cNvSpPr>
          <p:nvPr>
            <p:ph type="sldImg" idx="2"/>
          </p:nvPr>
        </p:nvSpPr>
        <p:spPr/>
      </p:sp>
      <p:sp>
        <p:nvSpPr>
          <p:cNvPr id="3" name="Notes Placeholder 2">
            <a:extLst>
              <a:ext uri="{FF2B5EF4-FFF2-40B4-BE49-F238E27FC236}">
                <a16:creationId xmlns:a16="http://schemas.microsoft.com/office/drawing/2014/main" id="{CF3FCACA-E72E-DDE7-4323-3BAD9D0442FD}"/>
              </a:ext>
            </a:extLst>
          </p:cNvPr>
          <p:cNvSpPr>
            <a:spLocks noGrp="1"/>
          </p:cNvSpPr>
          <p:nvPr>
            <p:ph type="body" sz="quarter" idx="3"/>
          </p:nvPr>
        </p:nvSpPr>
        <p:spPr/>
        <p:txBody>
          <a:bodyPr/>
          <a:lstStyle/>
          <a:p>
            <a:r>
              <a:t>This slide outlines four critical recommendations for improving maternity care services. First, implementing all 15 Ockenden Essential Actions provides a comprehensive safety framework. Second, regular external audits ensure objective quality assessment. Third, enhanced training programs improve clinical competency in crucial areas like fetal monitoring. Finally, establishing transparent reporting systems within a just culture encourages learning from incidents without fear of blame, ultimately leading to better patient outcomes.</a:t>
            </a:r>
          </a:p>
        </p:txBody>
      </p:sp>
      <p:sp>
        <p:nvSpPr>
          <p:cNvPr id="4" name="Slide Number Placeholder 3">
            <a:extLst>
              <a:ext uri="{FF2B5EF4-FFF2-40B4-BE49-F238E27FC236}">
                <a16:creationId xmlns:a16="http://schemas.microsoft.com/office/drawing/2014/main" id="{84CDA382-2016-5D15-3095-C13FD62C9D0E}"/>
              </a:ext>
            </a:extLst>
          </p:cNvPr>
          <p:cNvSpPr>
            <a:spLocks noGrp="1"/>
          </p:cNvSpPr>
          <p:nvPr>
            <p:ph type="sldNum" sz="quarter" idx="5"/>
          </p:nvPr>
        </p:nvSpPr>
        <p:spPr/>
      </p:sp>
    </p:spTree>
    <p:extLst>
      <p:ext uri="{BB962C8B-B14F-4D97-AF65-F5344CB8AC3E}">
        <p14:creationId xmlns:p14="http://schemas.microsoft.com/office/powerpoint/2010/main" val="28254956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D36975-8E8C-505D-9B70-157E5665792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BCD20EF-E50D-8301-65EC-05ABD70ACAC3}"/>
              </a:ext>
            </a:extLst>
          </p:cNvPr>
          <p:cNvSpPr>
            <a:spLocks noGrp="1" noRot="1" noChangeAspect="1"/>
          </p:cNvSpPr>
          <p:nvPr>
            <p:ph type="sldImg" idx="2"/>
          </p:nvPr>
        </p:nvSpPr>
        <p:spPr/>
      </p:sp>
      <p:sp>
        <p:nvSpPr>
          <p:cNvPr id="3" name="Notes Placeholder 2">
            <a:extLst>
              <a:ext uri="{FF2B5EF4-FFF2-40B4-BE49-F238E27FC236}">
                <a16:creationId xmlns:a16="http://schemas.microsoft.com/office/drawing/2014/main" id="{99F1F530-40F7-5104-4FF5-A87DA39B94E1}"/>
              </a:ext>
            </a:extLst>
          </p:cNvPr>
          <p:cNvSpPr>
            <a:spLocks noGrp="1"/>
          </p:cNvSpPr>
          <p:nvPr>
            <p:ph type="body" sz="quarter" idx="3"/>
          </p:nvPr>
        </p:nvSpPr>
        <p:spPr/>
        <p:txBody>
          <a:bodyPr/>
          <a:lstStyle/>
          <a:p>
            <a:r>
              <a:t>This slide outlines four critical recommendations for improving maternity care services. First, implementing all 15 Ockenden Essential Actions provides a comprehensive safety framework. Second, regular external audits ensure objective quality assessment. Third, enhanced training programs improve clinical competency in crucial areas like fetal monitoring. Finally, establishing transparent reporting systems within a just culture encourages learning from incidents without fear of blame, ultimately leading to better patient outcomes.</a:t>
            </a:r>
          </a:p>
        </p:txBody>
      </p:sp>
      <p:sp>
        <p:nvSpPr>
          <p:cNvPr id="4" name="Slide Number Placeholder 3">
            <a:extLst>
              <a:ext uri="{FF2B5EF4-FFF2-40B4-BE49-F238E27FC236}">
                <a16:creationId xmlns:a16="http://schemas.microsoft.com/office/drawing/2014/main" id="{410D3072-016F-F691-8277-F83D4BAD84DC}"/>
              </a:ext>
            </a:extLst>
          </p:cNvPr>
          <p:cNvSpPr>
            <a:spLocks noGrp="1"/>
          </p:cNvSpPr>
          <p:nvPr>
            <p:ph type="sldNum" sz="quarter" idx="5"/>
          </p:nvPr>
        </p:nvSpPr>
        <p:spPr/>
      </p:sp>
    </p:spTree>
    <p:extLst>
      <p:ext uri="{BB962C8B-B14F-4D97-AF65-F5344CB8AC3E}">
        <p14:creationId xmlns:p14="http://schemas.microsoft.com/office/powerpoint/2010/main" val="17988862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930F63-488E-4924-0500-89094F193F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8F6F63-CCE8-4F6B-87D1-D033F7A60936}"/>
              </a:ext>
            </a:extLst>
          </p:cNvPr>
          <p:cNvSpPr>
            <a:spLocks noGrp="1" noRot="1" noChangeAspect="1"/>
          </p:cNvSpPr>
          <p:nvPr>
            <p:ph type="sldImg" idx="2"/>
          </p:nvPr>
        </p:nvSpPr>
        <p:spPr/>
      </p:sp>
      <p:sp>
        <p:nvSpPr>
          <p:cNvPr id="3" name="Notes Placeholder 2">
            <a:extLst>
              <a:ext uri="{FF2B5EF4-FFF2-40B4-BE49-F238E27FC236}">
                <a16:creationId xmlns:a16="http://schemas.microsoft.com/office/drawing/2014/main" id="{792F213F-F2B2-32FB-8547-ED9A1DCD2FAC}"/>
              </a:ext>
            </a:extLst>
          </p:cNvPr>
          <p:cNvSpPr>
            <a:spLocks noGrp="1"/>
          </p:cNvSpPr>
          <p:nvPr>
            <p:ph type="body" sz="quarter" idx="3"/>
          </p:nvPr>
        </p:nvSpPr>
        <p:spPr/>
        <p:txBody>
          <a:bodyPr/>
          <a:lstStyle/>
          <a:p>
            <a:r>
              <a:t>This slide outlines four critical recommendations for improving maternity care services. First, implementing all 15 Ockenden Essential Actions provides a comprehensive safety framework. Second, regular external audits ensure objective quality assessment. Third, enhanced training programs improve clinical competency in crucial areas like fetal monitoring. Finally, establishing transparent reporting systems within a just culture encourages learning from incidents without fear of blame, ultimately leading to better patient outcomes.</a:t>
            </a:r>
          </a:p>
        </p:txBody>
      </p:sp>
      <p:sp>
        <p:nvSpPr>
          <p:cNvPr id="4" name="Slide Number Placeholder 3">
            <a:extLst>
              <a:ext uri="{FF2B5EF4-FFF2-40B4-BE49-F238E27FC236}">
                <a16:creationId xmlns:a16="http://schemas.microsoft.com/office/drawing/2014/main" id="{D3617304-7F35-49ED-1DBB-9A72D50708D0}"/>
              </a:ext>
            </a:extLst>
          </p:cNvPr>
          <p:cNvSpPr>
            <a:spLocks noGrp="1"/>
          </p:cNvSpPr>
          <p:nvPr>
            <p:ph type="sldNum" sz="quarter" idx="5"/>
          </p:nvPr>
        </p:nvSpPr>
        <p:spPr/>
      </p:sp>
    </p:spTree>
    <p:extLst>
      <p:ext uri="{BB962C8B-B14F-4D97-AF65-F5344CB8AC3E}">
        <p14:creationId xmlns:p14="http://schemas.microsoft.com/office/powerpoint/2010/main" val="37183891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6B5A63-0F35-6BBC-73A7-D4728C456C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C73856-417B-534A-62CA-97B611AC310F}"/>
              </a:ext>
            </a:extLst>
          </p:cNvPr>
          <p:cNvSpPr>
            <a:spLocks noGrp="1" noRot="1" noChangeAspect="1"/>
          </p:cNvSpPr>
          <p:nvPr>
            <p:ph type="sldImg" idx="2"/>
          </p:nvPr>
        </p:nvSpPr>
        <p:spPr/>
      </p:sp>
      <p:sp>
        <p:nvSpPr>
          <p:cNvPr id="3" name="Notes Placeholder 2">
            <a:extLst>
              <a:ext uri="{FF2B5EF4-FFF2-40B4-BE49-F238E27FC236}">
                <a16:creationId xmlns:a16="http://schemas.microsoft.com/office/drawing/2014/main" id="{D390954A-E4FB-7242-4F48-97C6AC560E9A}"/>
              </a:ext>
            </a:extLst>
          </p:cNvPr>
          <p:cNvSpPr>
            <a:spLocks noGrp="1"/>
          </p:cNvSpPr>
          <p:nvPr>
            <p:ph type="body" sz="quarter" idx="3"/>
          </p:nvPr>
        </p:nvSpPr>
        <p:spPr/>
        <p:txBody>
          <a:bodyPr/>
          <a:lstStyle/>
          <a:p>
            <a:r>
              <a:t>This slide outlines four critical recommendations for improving maternity care services. First, implementing all 15 Ockenden Essential Actions provides a comprehensive safety framework. Second, regular external audits ensure objective quality assessment. Third, enhanced training programs improve clinical competency in crucial areas like fetal monitoring. Finally, establishing transparent reporting systems within a just culture encourages learning from incidents without fear of blame, ultimately leading to better patient outcomes.</a:t>
            </a:r>
          </a:p>
        </p:txBody>
      </p:sp>
      <p:sp>
        <p:nvSpPr>
          <p:cNvPr id="4" name="Slide Number Placeholder 3">
            <a:extLst>
              <a:ext uri="{FF2B5EF4-FFF2-40B4-BE49-F238E27FC236}">
                <a16:creationId xmlns:a16="http://schemas.microsoft.com/office/drawing/2014/main" id="{527FFFCA-985E-8713-72F6-227FCDFC5213}"/>
              </a:ext>
            </a:extLst>
          </p:cNvPr>
          <p:cNvSpPr>
            <a:spLocks noGrp="1"/>
          </p:cNvSpPr>
          <p:nvPr>
            <p:ph type="sldNum" sz="quarter" idx="5"/>
          </p:nvPr>
        </p:nvSpPr>
        <p:spPr/>
      </p:sp>
    </p:spTree>
    <p:extLst>
      <p:ext uri="{BB962C8B-B14F-4D97-AF65-F5344CB8AC3E}">
        <p14:creationId xmlns:p14="http://schemas.microsoft.com/office/powerpoint/2010/main" val="13752608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F2B699-467F-9480-101C-5016E9624EC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9B138F-2B76-E87B-9E0E-7BE5A6C0C83A}"/>
              </a:ext>
            </a:extLst>
          </p:cNvPr>
          <p:cNvSpPr>
            <a:spLocks noGrp="1" noRot="1" noChangeAspect="1"/>
          </p:cNvSpPr>
          <p:nvPr>
            <p:ph type="sldImg" idx="2"/>
          </p:nvPr>
        </p:nvSpPr>
        <p:spPr/>
      </p:sp>
      <p:sp>
        <p:nvSpPr>
          <p:cNvPr id="3" name="Notes Placeholder 2">
            <a:extLst>
              <a:ext uri="{FF2B5EF4-FFF2-40B4-BE49-F238E27FC236}">
                <a16:creationId xmlns:a16="http://schemas.microsoft.com/office/drawing/2014/main" id="{7D8A63D1-E33F-9CB4-A4D8-593730888275}"/>
              </a:ext>
            </a:extLst>
          </p:cNvPr>
          <p:cNvSpPr>
            <a:spLocks noGrp="1"/>
          </p:cNvSpPr>
          <p:nvPr>
            <p:ph type="body" sz="quarter" idx="3"/>
          </p:nvPr>
        </p:nvSpPr>
        <p:spPr/>
        <p:txBody>
          <a:bodyPr/>
          <a:lstStyle/>
          <a:p>
            <a:r>
              <a:t>This slide outlines four critical recommendations for improving maternity care services. First, implementing all 15 Ockenden Essential Actions provides a comprehensive safety framework. Second, regular external audits ensure objective quality assessment. Third, enhanced training programs improve clinical competency in crucial areas like fetal monitoring. Finally, establishing transparent reporting systems within a just culture encourages learning from incidents without fear of blame, ultimately leading to better patient outcomes.</a:t>
            </a:r>
          </a:p>
        </p:txBody>
      </p:sp>
      <p:sp>
        <p:nvSpPr>
          <p:cNvPr id="4" name="Slide Number Placeholder 3">
            <a:extLst>
              <a:ext uri="{FF2B5EF4-FFF2-40B4-BE49-F238E27FC236}">
                <a16:creationId xmlns:a16="http://schemas.microsoft.com/office/drawing/2014/main" id="{4E9B94D7-E6C1-8197-E819-03D8A0539A78}"/>
              </a:ext>
            </a:extLst>
          </p:cNvPr>
          <p:cNvSpPr>
            <a:spLocks noGrp="1"/>
          </p:cNvSpPr>
          <p:nvPr>
            <p:ph type="sldNum" sz="quarter" idx="5"/>
          </p:nvPr>
        </p:nvSpPr>
        <p:spPr/>
      </p:sp>
    </p:spTree>
    <p:extLst>
      <p:ext uri="{BB962C8B-B14F-4D97-AF65-F5344CB8AC3E}">
        <p14:creationId xmlns:p14="http://schemas.microsoft.com/office/powerpoint/2010/main" val="16332897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11/14/2025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11/14/2025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11/14/2025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9700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11/14/2025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 Id="rId9" Type="http://schemas.openxmlformats.org/officeDocument/2006/relationships/image" Target="../media/image3.svg"/></Relationships>
</file>

<file path=ppt/slides/_rels/slide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10.png"/><Relationship Id="rId7"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 Id="rId9" Type="http://schemas.openxmlformats.org/officeDocument/2006/relationships/image" Target="../media/image3.svg"/></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7" Type="http://schemas.openxmlformats.org/officeDocument/2006/relationships/image" Target="../media/image3.sv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2.png"/><Relationship Id="rId5" Type="http://schemas.openxmlformats.org/officeDocument/2006/relationships/image" Target="../media/image17.png"/><Relationship Id="rId4" Type="http://schemas.openxmlformats.org/officeDocument/2006/relationships/image" Target="../media/image16.png"/></Relationships>
</file>

<file path=ppt/slides/_rels/slide7.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18.png"/><Relationship Id="rId7"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7.png"/><Relationship Id="rId4" Type="http://schemas.openxmlformats.org/officeDocument/2006/relationships/image" Target="../media/image19.png"/><Relationship Id="rId9" Type="http://schemas.openxmlformats.org/officeDocument/2006/relationships/image" Target="../media/image3.svg"/></Relationships>
</file>

<file path=ppt/slides/_rels/slide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3.svg"/><Relationship Id="rId5" Type="http://schemas.openxmlformats.org/officeDocument/2006/relationships/image" Target="../media/image2.png"/><Relationship Id="rId4" Type="http://schemas.openxmlformats.org/officeDocument/2006/relationships/image" Target="../media/image22.png"/></Relationships>
</file>

<file path=ppt/slides/_rels/slide9.xml.rels><?xml version="1.0" encoding="UTF-8" standalone="yes"?>
<Relationships xmlns="http://schemas.openxmlformats.org/package/2006/relationships"><Relationship Id="rId8" Type="http://schemas.openxmlformats.org/officeDocument/2006/relationships/image" Target="../media/image3.svg"/><Relationship Id="rId3" Type="http://schemas.openxmlformats.org/officeDocument/2006/relationships/image" Target="../media/image23.png"/><Relationship Id="rId7"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24.png"/></Relationships>
</file>

<file path=ppt/slides/_rels/slide10.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25.png"/><Relationship Id="rId7"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 Id="rId9" Type="http://schemas.openxmlformats.org/officeDocument/2006/relationships/image" Target="../media/image3.svg"/></Relationships>
</file>

<file path=ppt/slides/_rels/slide11.xml.rels><?xml version="1.0" encoding="UTF-8" standalone="yes"?>
<Relationships xmlns="http://schemas.openxmlformats.org/package/2006/relationships"><Relationship Id="rId3" Type="http://schemas.openxmlformats.org/officeDocument/2006/relationships/image" Target="../media/image26.png"/><Relationship Id="rId7" Type="http://schemas.openxmlformats.org/officeDocument/2006/relationships/image" Target="../media/image3.sv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image" Target="../media/image29.png"/></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3.svg"/><Relationship Id="rId5" Type="http://schemas.openxmlformats.org/officeDocument/2006/relationships/image" Target="../media/image2.png"/><Relationship Id="rId4" Type="http://schemas.openxmlformats.org/officeDocument/2006/relationships/image" Target="../media/image30.png"/></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3.svg"/><Relationship Id="rId5" Type="http://schemas.openxmlformats.org/officeDocument/2006/relationships/image" Target="../media/image2.png"/><Relationship Id="rId4" Type="http://schemas.openxmlformats.org/officeDocument/2006/relationships/image" Target="../media/image31.png"/></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397565" y="524268"/>
            <a:ext cx="11280085" cy="1255728"/>
          </a:xfrm>
          <a:prstGeom prst="rect">
            <a:avLst/>
          </a:prstGeom>
          <a:noFill/>
          <a:ln>
            <a:noFill/>
          </a:ln>
          <a:effectLst>
            <a:outerShdw>
              <a:srgbClr val="000000">
                <a:alpha val="0"/>
              </a:srgbClr>
            </a:outerShdw>
          </a:effectLst>
        </p:spPr>
        <p:txBody>
          <a:bodyPr wrap="square" lIns="0" tIns="0" rIns="0" bIns="0">
            <a:spAutoFit/>
          </a:bodyPr>
          <a:lstStyle/>
          <a:p>
            <a:pPr>
              <a:lnSpc>
                <a:spcPct val="84800"/>
              </a:lnSpc>
              <a:defRPr sz="4800" b="0" i="0">
                <a:solidFill>
                  <a:srgbClr val="111827"/>
                </a:solidFill>
                <a:latin typeface="Playfair Display"/>
              </a:defRPr>
            </a:pPr>
            <a:r>
              <a:rPr lang="en-GB" sz="4800" b="1" i="0" dirty="0">
                <a:solidFill>
                  <a:srgbClr val="111827"/>
                </a:solidFill>
                <a:latin typeface="Arial" panose="020B0604020202020204" pitchFamily="34" charset="0"/>
              </a:rPr>
              <a:t>A Case Study of </a:t>
            </a:r>
            <a:r>
              <a:rPr sz="4800" b="1" i="0" dirty="0">
                <a:solidFill>
                  <a:srgbClr val="111827"/>
                </a:solidFill>
                <a:latin typeface="Arial" panose="020B0604020202020204" pitchFamily="34" charset="0"/>
              </a:rPr>
              <a:t>The Shrewsbury Maternity Scandal</a:t>
            </a:r>
          </a:p>
        </p:txBody>
      </p:sp>
      <p:sp>
        <p:nvSpPr>
          <p:cNvPr id="6" name="TextBox 5"/>
          <p:cNvSpPr txBox="1"/>
          <p:nvPr/>
        </p:nvSpPr>
        <p:spPr>
          <a:xfrm>
            <a:off x="397565" y="3192816"/>
            <a:ext cx="10853531" cy="2511265"/>
          </a:xfrm>
          <a:prstGeom prst="rect">
            <a:avLst/>
          </a:prstGeom>
          <a:noFill/>
          <a:ln>
            <a:noFill/>
          </a:ln>
          <a:effectLst>
            <a:outerShdw>
              <a:srgbClr val="000000">
                <a:alpha val="0"/>
              </a:srgbClr>
            </a:outerShdw>
          </a:effectLst>
        </p:spPr>
        <p:txBody>
          <a:bodyPr wrap="square" lIns="0" tIns="0" rIns="0" bIns="0">
            <a:spAutoFit/>
          </a:bodyPr>
          <a:lstStyle/>
          <a:p>
            <a:pPr>
              <a:lnSpc>
                <a:spcPct val="140000"/>
              </a:lnSpc>
              <a:defRPr sz="1200" b="0" i="0">
                <a:solidFill>
                  <a:srgbClr val="6B7280"/>
                </a:solidFill>
                <a:latin typeface="Playfair Display"/>
              </a:defRPr>
            </a:pPr>
            <a:r>
              <a:rPr lang="en-GB" sz="3000" b="1" i="0" dirty="0">
                <a:solidFill>
                  <a:srgbClr val="6B7280"/>
                </a:solidFill>
                <a:latin typeface="Arial" panose="020B0604020202020204" pitchFamily="34" charset="0"/>
              </a:rPr>
              <a:t>Name: Mansiben Patel</a:t>
            </a:r>
          </a:p>
          <a:p>
            <a:pPr>
              <a:lnSpc>
                <a:spcPct val="140000"/>
              </a:lnSpc>
              <a:defRPr sz="1200" b="0" i="0">
                <a:solidFill>
                  <a:srgbClr val="6B7280"/>
                </a:solidFill>
                <a:latin typeface="Playfair Display"/>
              </a:defRPr>
            </a:pPr>
            <a:r>
              <a:rPr lang="en-GB" sz="3000" b="1" dirty="0">
                <a:solidFill>
                  <a:srgbClr val="6B7280"/>
                </a:solidFill>
                <a:latin typeface="Arial" panose="020B0604020202020204" pitchFamily="34" charset="0"/>
              </a:rPr>
              <a:t>Student No.: 2432131</a:t>
            </a:r>
          </a:p>
          <a:p>
            <a:pPr>
              <a:lnSpc>
                <a:spcPct val="140000"/>
              </a:lnSpc>
              <a:defRPr sz="1200" b="0" i="0">
                <a:solidFill>
                  <a:srgbClr val="6B7280"/>
                </a:solidFill>
                <a:latin typeface="Playfair Display"/>
              </a:defRPr>
            </a:pPr>
            <a:r>
              <a:rPr lang="en-GB" sz="3000" b="1" dirty="0">
                <a:solidFill>
                  <a:srgbClr val="6B7280"/>
                </a:solidFill>
                <a:latin typeface="Arial" panose="020B0604020202020204" pitchFamily="34" charset="0"/>
              </a:rPr>
              <a:t>Module: Quality Assurance and Service Improvements</a:t>
            </a:r>
          </a:p>
          <a:p>
            <a:pPr>
              <a:lnSpc>
                <a:spcPct val="140000"/>
              </a:lnSpc>
              <a:defRPr sz="1200" b="0" i="0">
                <a:solidFill>
                  <a:srgbClr val="6B7280"/>
                </a:solidFill>
                <a:latin typeface="Playfair Display"/>
              </a:defRPr>
            </a:pPr>
            <a:r>
              <a:rPr lang="en-GB" sz="3000" b="1" dirty="0">
                <a:solidFill>
                  <a:srgbClr val="6B7280"/>
                </a:solidFill>
                <a:latin typeface="Arial" panose="020B0604020202020204" pitchFamily="34" charset="0"/>
              </a:rPr>
              <a:t>Lecturer: Shepherd Ziko</a:t>
            </a:r>
          </a:p>
        </p:txBody>
      </p:sp>
      <p:pic>
        <p:nvPicPr>
          <p:cNvPr id="7" name="Graphic 6" descr="Aquarius with solid fill">
            <a:extLst>
              <a:ext uri="{FF2B5EF4-FFF2-40B4-BE49-F238E27FC236}">
                <a16:creationId xmlns:a16="http://schemas.microsoft.com/office/drawing/2014/main" id="{764C74AE-8638-EFC4-593C-CA0B42C6467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991850" y="-352"/>
            <a:ext cx="914400" cy="91440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563C41-33D6-C1B2-ACDD-95AB9C43BBF7}"/>
            </a:ext>
          </a:extLst>
        </p:cNvPr>
        <p:cNvGrpSpPr/>
        <p:nvPr/>
      </p:nvGrpSpPr>
      <p:grpSpPr>
        <a:xfrm>
          <a:off x="0" y="0"/>
          <a:ext cx="0" cy="0"/>
          <a:chOff x="0" y="0"/>
          <a:chExt cx="0" cy="0"/>
        </a:xfrm>
      </p:grpSpPr>
      <p:sp>
        <p:nvSpPr>
          <p:cNvPr id="10" name="Rounded Rectangle 3">
            <a:extLst>
              <a:ext uri="{FF2B5EF4-FFF2-40B4-BE49-F238E27FC236}">
                <a16:creationId xmlns:a16="http://schemas.microsoft.com/office/drawing/2014/main" id="{E9F70574-9A92-6BE6-8AFC-362EAF201138}"/>
              </a:ext>
            </a:extLst>
          </p:cNvPr>
          <p:cNvSpPr/>
          <p:nvPr/>
        </p:nvSpPr>
        <p:spPr>
          <a:xfrm>
            <a:off x="6517641" y="2996591"/>
            <a:ext cx="4875764" cy="1767482"/>
          </a:xfrm>
          <a:prstGeom prst="roundRect">
            <a:avLst>
              <a:gd name="adj" fmla="val 3233"/>
            </a:avLst>
          </a:prstGeom>
          <a:solidFill>
            <a:srgbClr val="F3F4F6"/>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228600" tIns="152400" rIns="228600" bIns="152400" rtlCol="0" anchor="ctr"/>
          <a:lstStyle/>
          <a:p>
            <a:pPr algn="ctr"/>
            <a:endParaRPr/>
          </a:p>
        </p:txBody>
      </p:sp>
      <p:sp>
        <p:nvSpPr>
          <p:cNvPr id="2" name="Rounded Rectangle 1">
            <a:extLst>
              <a:ext uri="{FF2B5EF4-FFF2-40B4-BE49-F238E27FC236}">
                <a16:creationId xmlns:a16="http://schemas.microsoft.com/office/drawing/2014/main" id="{C91FEE2B-95DB-5CD1-4D48-B5E907ACEBA4}"/>
              </a:ext>
            </a:extLst>
          </p:cNvPr>
          <p:cNvSpPr/>
          <p:nvPr/>
        </p:nvSpPr>
        <p:spPr>
          <a:xfrm>
            <a:off x="1034353" y="1155700"/>
            <a:ext cx="4671122" cy="4787900"/>
          </a:xfrm>
          <a:prstGeom prst="roundRect">
            <a:avLst>
              <a:gd name="adj" fmla="val 312"/>
            </a:avLst>
          </a:prstGeom>
          <a:solidFill>
            <a:srgbClr val="E5E7EB"/>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3" name="Picture 2" descr="2a675a1c-fbee-47da-a733-619ccd7085c1.png">
            <a:extLst>
              <a:ext uri="{FF2B5EF4-FFF2-40B4-BE49-F238E27FC236}">
                <a16:creationId xmlns:a16="http://schemas.microsoft.com/office/drawing/2014/main" id="{1E07C594-3727-C772-19BF-92554F3295CC}"/>
              </a:ext>
            </a:extLst>
          </p:cNvPr>
          <p:cNvPicPr>
            <a:picLocks noChangeAspect="1"/>
          </p:cNvPicPr>
          <p:nvPr/>
        </p:nvPicPr>
        <p:blipFill>
          <a:blip r:embed="rId3"/>
          <a:stretch>
            <a:fillRect/>
          </a:stretch>
        </p:blipFill>
        <p:spPr>
          <a:xfrm>
            <a:off x="798595" y="914048"/>
            <a:ext cx="4906880" cy="5029552"/>
          </a:xfrm>
          <a:prstGeom prst="rect">
            <a:avLst/>
          </a:prstGeom>
        </p:spPr>
      </p:pic>
      <p:sp>
        <p:nvSpPr>
          <p:cNvPr id="4" name="Rounded Rectangle 3">
            <a:extLst>
              <a:ext uri="{FF2B5EF4-FFF2-40B4-BE49-F238E27FC236}">
                <a16:creationId xmlns:a16="http://schemas.microsoft.com/office/drawing/2014/main" id="{322AF52C-4E33-B8B9-36A5-86C320C37EE0}"/>
              </a:ext>
            </a:extLst>
          </p:cNvPr>
          <p:cNvSpPr/>
          <p:nvPr/>
        </p:nvSpPr>
        <p:spPr>
          <a:xfrm>
            <a:off x="6096000" y="228600"/>
            <a:ext cx="6096000" cy="6248400"/>
          </a:xfrm>
          <a:prstGeom prst="roundRect">
            <a:avLst>
              <a:gd name="adj" fmla="val 312"/>
            </a:avLst>
          </a:prstGeom>
          <a:solidFill>
            <a:srgbClr val="FFFFFF">
              <a:alpha val="0"/>
            </a:srgbClr>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sp>
        <p:nvSpPr>
          <p:cNvPr id="5" name="TextBox 4">
            <a:extLst>
              <a:ext uri="{FF2B5EF4-FFF2-40B4-BE49-F238E27FC236}">
                <a16:creationId xmlns:a16="http://schemas.microsoft.com/office/drawing/2014/main" id="{A4C3A0C4-8157-89E7-CBF6-C41C42907323}"/>
              </a:ext>
            </a:extLst>
          </p:cNvPr>
          <p:cNvSpPr txBox="1"/>
          <p:nvPr/>
        </p:nvSpPr>
        <p:spPr>
          <a:xfrm>
            <a:off x="6629400" y="838200"/>
            <a:ext cx="5048250" cy="1255728"/>
          </a:xfrm>
          <a:prstGeom prst="rect">
            <a:avLst/>
          </a:prstGeom>
          <a:noFill/>
          <a:ln>
            <a:noFill/>
          </a:ln>
          <a:effectLst>
            <a:outerShdw>
              <a:srgbClr val="000000">
                <a:alpha val="0"/>
              </a:srgbClr>
            </a:outerShdw>
          </a:effectLst>
        </p:spPr>
        <p:txBody>
          <a:bodyPr wrap="square" lIns="0" tIns="0" rIns="0" bIns="0">
            <a:spAutoFit/>
          </a:bodyPr>
          <a:lstStyle/>
          <a:p>
            <a:pPr>
              <a:lnSpc>
                <a:spcPct val="84800"/>
              </a:lnSpc>
              <a:defRPr sz="4800" b="0" i="0">
                <a:solidFill>
                  <a:srgbClr val="111827"/>
                </a:solidFill>
                <a:latin typeface="Playfair Display"/>
              </a:defRPr>
            </a:pPr>
            <a:r>
              <a:rPr sz="4800" b="0" i="0" dirty="0">
                <a:solidFill>
                  <a:srgbClr val="111827"/>
                </a:solidFill>
                <a:latin typeface="Arial" panose="020B0604020202020204" pitchFamily="34" charset="0"/>
              </a:rPr>
              <a:t>The Shrewsbury Maternity Scandal</a:t>
            </a:r>
          </a:p>
        </p:txBody>
      </p:sp>
      <p:sp>
        <p:nvSpPr>
          <p:cNvPr id="6" name="TextBox 5">
            <a:extLst>
              <a:ext uri="{FF2B5EF4-FFF2-40B4-BE49-F238E27FC236}">
                <a16:creationId xmlns:a16="http://schemas.microsoft.com/office/drawing/2014/main" id="{F26D8EA3-9305-F5B5-D553-8EA774B96598}"/>
              </a:ext>
            </a:extLst>
          </p:cNvPr>
          <p:cNvSpPr txBox="1"/>
          <p:nvPr/>
        </p:nvSpPr>
        <p:spPr>
          <a:xfrm>
            <a:off x="6629400" y="3081188"/>
            <a:ext cx="5048250" cy="1684051"/>
          </a:xfrm>
          <a:prstGeom prst="rect">
            <a:avLst/>
          </a:prstGeom>
          <a:noFill/>
          <a:ln>
            <a:noFill/>
          </a:ln>
          <a:effectLst>
            <a:outerShdw>
              <a:srgbClr val="000000">
                <a:alpha val="0"/>
              </a:srgbClr>
            </a:outerShdw>
          </a:effectLst>
        </p:spPr>
        <p:txBody>
          <a:bodyPr wrap="square" lIns="0" tIns="0" rIns="0" bIns="0">
            <a:spAutoFit/>
          </a:bodyPr>
          <a:lstStyle/>
          <a:p>
            <a:pPr>
              <a:lnSpc>
                <a:spcPct val="140000"/>
              </a:lnSpc>
              <a:defRPr sz="1200" b="0" i="0">
                <a:solidFill>
                  <a:srgbClr val="6B7280"/>
                </a:solidFill>
                <a:latin typeface="Playfair Display"/>
              </a:defRPr>
            </a:pPr>
            <a:r>
              <a:rPr sz="1600" b="0" i="0" dirty="0">
                <a:solidFill>
                  <a:srgbClr val="6B7280"/>
                </a:solidFill>
                <a:latin typeface="Arial" panose="020B0604020202020204" pitchFamily="34" charset="0"/>
              </a:rPr>
              <a:t>Examining </a:t>
            </a:r>
            <a:r>
              <a:rPr sz="1600" b="1" i="0" dirty="0">
                <a:solidFill>
                  <a:srgbClr val="6B7280"/>
                </a:solidFill>
                <a:latin typeface="Arial" panose="020B0604020202020204" pitchFamily="34" charset="0"/>
              </a:rPr>
              <a:t>five decades</a:t>
            </a:r>
            <a:r>
              <a:rPr sz="1600" b="0" i="0" dirty="0">
                <a:solidFill>
                  <a:srgbClr val="6B7280"/>
                </a:solidFill>
                <a:latin typeface="Arial" panose="020B0604020202020204" pitchFamily="34" charset="0"/>
              </a:rPr>
              <a:t> of systemic failures at The Shrewsbury and Telford Hospital NHS Trust, this presentation explores critical lessons in </a:t>
            </a:r>
            <a:r>
              <a:rPr sz="1600" b="1" i="0" dirty="0">
                <a:solidFill>
                  <a:srgbClr val="6B7280"/>
                </a:solidFill>
                <a:latin typeface="Arial" panose="020B0604020202020204" pitchFamily="34" charset="0"/>
              </a:rPr>
              <a:t>quality assurance</a:t>
            </a:r>
            <a:r>
              <a:rPr sz="1600" b="0" i="0" dirty="0">
                <a:solidFill>
                  <a:srgbClr val="6B7280"/>
                </a:solidFill>
                <a:latin typeface="Arial" panose="020B0604020202020204" pitchFamily="34" charset="0"/>
              </a:rPr>
              <a:t> and </a:t>
            </a:r>
            <a:r>
              <a:rPr sz="1600" b="1" i="0" dirty="0">
                <a:solidFill>
                  <a:srgbClr val="6B7280"/>
                </a:solidFill>
                <a:latin typeface="Arial" panose="020B0604020202020204" pitchFamily="34" charset="0"/>
              </a:rPr>
              <a:t>clinical governance</a:t>
            </a:r>
            <a:r>
              <a:rPr sz="1600" b="0" i="0" dirty="0">
                <a:solidFill>
                  <a:srgbClr val="6B7280"/>
                </a:solidFill>
                <a:latin typeface="Arial" panose="020B0604020202020204" pitchFamily="34" charset="0"/>
              </a:rPr>
              <a:t> for modern healthcare delivery</a:t>
            </a:r>
            <a:r>
              <a:rPr lang="en-GB" sz="1600" b="0" i="0" dirty="0">
                <a:solidFill>
                  <a:srgbClr val="6B7280"/>
                </a:solidFill>
                <a:latin typeface="Arial" panose="020B0604020202020204" pitchFamily="34" charset="0"/>
              </a:rPr>
              <a:t>.</a:t>
            </a:r>
            <a:r>
              <a:rPr lang="en-US" sz="1600" b="0" i="0" dirty="0">
                <a:solidFill>
                  <a:srgbClr val="6B7280"/>
                </a:solidFill>
                <a:latin typeface="Arial" panose="020B0604020202020204" pitchFamily="34" charset="0"/>
              </a:rPr>
              <a:t> </a:t>
            </a:r>
            <a:endParaRPr sz="1600" b="0" i="0" dirty="0">
              <a:solidFill>
                <a:srgbClr val="6B7280"/>
              </a:solidFill>
              <a:latin typeface="Arial" panose="020B0604020202020204" pitchFamily="34" charset="0"/>
            </a:endParaRPr>
          </a:p>
        </p:txBody>
      </p:sp>
      <p:pic>
        <p:nvPicPr>
          <p:cNvPr id="7" name="Graphic 6" descr="Aquarius with solid fill">
            <a:extLst>
              <a:ext uri="{FF2B5EF4-FFF2-40B4-BE49-F238E27FC236}">
                <a16:creationId xmlns:a16="http://schemas.microsoft.com/office/drawing/2014/main" id="{43A0CD97-57A0-CE16-A514-C9B4B1733F8C}"/>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991850" y="-352"/>
            <a:ext cx="914400" cy="914400"/>
          </a:xfrm>
          <a:prstGeom prst="rect">
            <a:avLst/>
          </a:prstGeom>
        </p:spPr>
      </p:pic>
    </p:spTree>
    <p:extLst>
      <p:ext uri="{BB962C8B-B14F-4D97-AF65-F5344CB8AC3E}">
        <p14:creationId xmlns:p14="http://schemas.microsoft.com/office/powerpoint/2010/main" val="11995629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508001" y="347353"/>
            <a:ext cx="6273799" cy="6313004"/>
          </a:xfrm>
          <a:prstGeom prst="roundRect">
            <a:avLst>
              <a:gd name="adj" fmla="val 1865"/>
            </a:avLst>
          </a:prstGeom>
          <a:solidFill>
            <a:srgbClr val="FFFFFF"/>
          </a:solidFill>
          <a:ln>
            <a:noFill/>
          </a:ln>
          <a:effectLst>
            <a:outerShdw blurRad="571500" dist="190500" dir="5400000" rotWithShape="0">
              <a:srgbClr val="000000">
                <a:alpha val="8000"/>
              </a:srgbClr>
            </a:outerShdw>
          </a:effectLst>
        </p:spPr>
        <p:style>
          <a:lnRef idx="1">
            <a:schemeClr val="accent1"/>
          </a:lnRef>
          <a:fillRef idx="3">
            <a:schemeClr val="accent1"/>
          </a:fillRef>
          <a:effectRef idx="2">
            <a:schemeClr val="accent1"/>
          </a:effectRef>
          <a:fontRef idx="minor">
            <a:schemeClr val="lt1"/>
          </a:fontRef>
        </p:style>
        <p:txBody>
          <a:bodyPr wrap="square" lIns="342900" tIns="266700" rIns="342900" bIns="266700" rtlCol="0" anchor="ctr"/>
          <a:lstStyle/>
          <a:p>
            <a:pPr algn="ctr"/>
            <a:endParaRPr/>
          </a:p>
        </p:txBody>
      </p:sp>
      <p:sp>
        <p:nvSpPr>
          <p:cNvPr id="3" name="TextBox 2"/>
          <p:cNvSpPr txBox="1"/>
          <p:nvPr/>
        </p:nvSpPr>
        <p:spPr>
          <a:xfrm>
            <a:off x="7086600" y="835008"/>
            <a:ext cx="4362450" cy="2326791"/>
          </a:xfrm>
          <a:prstGeom prst="rect">
            <a:avLst/>
          </a:prstGeom>
          <a:noFill/>
          <a:ln>
            <a:noFill/>
          </a:ln>
          <a:effectLst>
            <a:outerShdw>
              <a:srgbClr val="000000">
                <a:alpha val="0"/>
              </a:srgbClr>
            </a:outerShdw>
          </a:effectLst>
        </p:spPr>
        <p:txBody>
          <a:bodyPr wrap="square" lIns="0" tIns="0" rIns="0" bIns="0">
            <a:spAutoFit/>
          </a:bodyPr>
          <a:lstStyle/>
          <a:p>
            <a:pPr>
              <a:lnSpc>
                <a:spcPct val="84000"/>
              </a:lnSpc>
              <a:defRPr sz="4800" b="0" i="0" spc="-48">
                <a:solidFill>
                  <a:srgbClr val="111827"/>
                </a:solidFill>
                <a:latin typeface="Playfair Display"/>
              </a:defRPr>
            </a:pPr>
            <a:r>
              <a:rPr sz="4500" b="1" i="0" dirty="0">
                <a:solidFill>
                  <a:srgbClr val="111827"/>
                </a:solidFill>
                <a:latin typeface="Arial" panose="020B0604020202020204" pitchFamily="34" charset="0"/>
              </a:rPr>
              <a:t>The Shrewsbury and Telford Maternity Scandal</a:t>
            </a:r>
          </a:p>
        </p:txBody>
      </p:sp>
      <p:sp>
        <p:nvSpPr>
          <p:cNvPr id="4" name="Rounded Rectangle 3"/>
          <p:cNvSpPr/>
          <p:nvPr/>
        </p:nvSpPr>
        <p:spPr>
          <a:xfrm>
            <a:off x="7067350" y="3596978"/>
            <a:ext cx="4343400" cy="1767482"/>
          </a:xfrm>
          <a:prstGeom prst="roundRect">
            <a:avLst>
              <a:gd name="adj" fmla="val 3233"/>
            </a:avLst>
          </a:prstGeom>
          <a:solidFill>
            <a:srgbClr val="F3F4F6"/>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228600" tIns="152400" rIns="228600" bIns="152400" rtlCol="0" anchor="ctr"/>
          <a:lstStyle/>
          <a:p>
            <a:pPr algn="ctr"/>
            <a:endParaRPr/>
          </a:p>
        </p:txBody>
      </p:sp>
      <p:sp>
        <p:nvSpPr>
          <p:cNvPr id="5" name="TextBox 4"/>
          <p:cNvSpPr txBox="1"/>
          <p:nvPr/>
        </p:nvSpPr>
        <p:spPr>
          <a:xfrm>
            <a:off x="7305675" y="3653536"/>
            <a:ext cx="3905250" cy="1626599"/>
          </a:xfrm>
          <a:prstGeom prst="rect">
            <a:avLst/>
          </a:prstGeom>
          <a:noFill/>
          <a:ln>
            <a:noFill/>
          </a:ln>
          <a:effectLst>
            <a:outerShdw>
              <a:srgbClr val="000000">
                <a:alpha val="0"/>
              </a:srgbClr>
            </a:outerShdw>
          </a:effectLst>
        </p:spPr>
        <p:txBody>
          <a:bodyPr wrap="square" lIns="0" tIns="0" rIns="0" bIns="0">
            <a:spAutoFit/>
          </a:bodyPr>
          <a:lstStyle/>
          <a:p>
            <a:pPr>
              <a:lnSpc>
                <a:spcPct val="128000"/>
              </a:lnSpc>
              <a:defRPr sz="1200" b="0" i="0">
                <a:solidFill>
                  <a:srgbClr val="6B7280"/>
                </a:solidFill>
                <a:latin typeface="Playfair Display"/>
              </a:defRPr>
            </a:pPr>
            <a:r>
              <a:rPr sz="1400" b="0" i="0" dirty="0">
                <a:solidFill>
                  <a:srgbClr val="6B7280"/>
                </a:solidFill>
                <a:latin typeface="Arial" panose="020B0604020202020204" pitchFamily="34" charset="0"/>
              </a:rPr>
              <a:t>Between the 1970s and 2019, serious failings in maternity care resulted in </a:t>
            </a:r>
            <a:r>
              <a:rPr sz="1400" b="1" i="0" dirty="0">
                <a:solidFill>
                  <a:srgbClr val="6B7280"/>
                </a:solidFill>
                <a:latin typeface="Arial" panose="020B0604020202020204" pitchFamily="34" charset="0"/>
              </a:rPr>
              <a:t>avoidable deaths and injuries</a:t>
            </a:r>
            <a:r>
              <a:rPr sz="1400" b="0" i="0" dirty="0">
                <a:solidFill>
                  <a:srgbClr val="6B7280"/>
                </a:solidFill>
                <a:latin typeface="Arial" panose="020B0604020202020204" pitchFamily="34" charset="0"/>
              </a:rPr>
              <a:t> at Shrewsbury and Telford hospitals. The </a:t>
            </a:r>
            <a:r>
              <a:rPr sz="1400" b="1" i="0" dirty="0" err="1">
                <a:solidFill>
                  <a:srgbClr val="6B7280"/>
                </a:solidFill>
                <a:latin typeface="Arial" panose="020B0604020202020204" pitchFamily="34" charset="0"/>
              </a:rPr>
              <a:t>Ockenden</a:t>
            </a:r>
            <a:r>
              <a:rPr sz="1400" b="1" i="0" dirty="0">
                <a:solidFill>
                  <a:srgbClr val="6B7280"/>
                </a:solidFill>
                <a:latin typeface="Arial" panose="020B0604020202020204" pitchFamily="34" charset="0"/>
              </a:rPr>
              <a:t> Review</a:t>
            </a:r>
            <a:r>
              <a:rPr sz="1400" b="0" i="0" dirty="0">
                <a:solidFill>
                  <a:srgbClr val="6B7280"/>
                </a:solidFill>
                <a:latin typeface="Arial" panose="020B0604020202020204" pitchFamily="34" charset="0"/>
              </a:rPr>
              <a:t> investigated nearly 1,500 cases, revealing consistent patterns of poor care, lack of compassion, and systemic quality failures.</a:t>
            </a:r>
          </a:p>
        </p:txBody>
      </p:sp>
      <p:grpSp>
        <p:nvGrpSpPr>
          <p:cNvPr id="26" name="Group 25">
            <a:extLst>
              <a:ext uri="{FF2B5EF4-FFF2-40B4-BE49-F238E27FC236}">
                <a16:creationId xmlns:a16="http://schemas.microsoft.com/office/drawing/2014/main" id="{5A5F8EDF-8348-2CC9-035E-3EA2F3EB0638}"/>
              </a:ext>
            </a:extLst>
          </p:cNvPr>
          <p:cNvGrpSpPr/>
          <p:nvPr/>
        </p:nvGrpSpPr>
        <p:grpSpPr>
          <a:xfrm>
            <a:off x="850852" y="573455"/>
            <a:ext cx="5835650" cy="1192952"/>
            <a:chOff x="1104900" y="628650"/>
            <a:chExt cx="5048250" cy="968774"/>
          </a:xfrm>
        </p:grpSpPr>
        <p:sp>
          <p:nvSpPr>
            <p:cNvPr id="8" name="TextBox 7"/>
            <p:cNvSpPr txBox="1"/>
            <p:nvPr/>
          </p:nvSpPr>
          <p:spPr>
            <a:xfrm>
              <a:off x="2171700" y="967680"/>
              <a:ext cx="3981450" cy="629744"/>
            </a:xfrm>
            <a:prstGeom prst="rect">
              <a:avLst/>
            </a:prstGeom>
            <a:noFill/>
            <a:ln>
              <a:noFill/>
            </a:ln>
            <a:effectLst>
              <a:outerShdw>
                <a:srgbClr val="000000">
                  <a:alpha val="0"/>
                </a:srgbClr>
              </a:outerShdw>
            </a:effectLst>
          </p:spPr>
          <p:txBody>
            <a:bodyPr wrap="square" lIns="0" tIns="0" rIns="0" bIns="0">
              <a:spAutoFit/>
            </a:bodyPr>
            <a:lstStyle/>
            <a:p>
              <a:pPr>
                <a:lnSpc>
                  <a:spcPct val="124000"/>
                </a:lnSpc>
                <a:defRPr sz="1200" b="0" i="0">
                  <a:solidFill>
                    <a:srgbClr val="6B7280"/>
                  </a:solidFill>
                  <a:latin typeface="Playfair Display"/>
                </a:defRPr>
              </a:pPr>
              <a:r>
                <a:rPr sz="1400" b="0" i="0" dirty="0">
                  <a:solidFill>
                    <a:srgbClr val="6B7280"/>
                  </a:solidFill>
                  <a:latin typeface="+mj-lt"/>
                </a:rPr>
                <a:t>From the 1970s to 2019, maternity care exhibited persistent failings leading to preventable tragic outcomes</a:t>
              </a:r>
              <a:r>
                <a:rPr lang="en-GB" sz="1400" b="0" i="0" dirty="0">
                  <a:solidFill>
                    <a:srgbClr val="6B7280"/>
                  </a:solidFill>
                  <a:latin typeface="+mj-lt"/>
                </a:rPr>
                <a:t> </a:t>
              </a:r>
              <a:r>
                <a:rPr lang="en-GB" sz="1400" dirty="0">
                  <a:latin typeface="+mj-lt"/>
                </a:rPr>
                <a:t>(Ockenden, 2022)</a:t>
              </a:r>
              <a:endParaRPr sz="1400" b="0" i="0" dirty="0">
                <a:solidFill>
                  <a:srgbClr val="6B7280"/>
                </a:solidFill>
                <a:latin typeface="+mj-lt"/>
              </a:endParaRPr>
            </a:p>
          </p:txBody>
        </p:sp>
        <p:sp>
          <p:nvSpPr>
            <p:cNvPr id="10" name="TextBox 9"/>
            <p:cNvSpPr txBox="1"/>
            <p:nvPr/>
          </p:nvSpPr>
          <p:spPr>
            <a:xfrm>
              <a:off x="2171700" y="628650"/>
              <a:ext cx="3981450" cy="206929"/>
            </a:xfrm>
            <a:prstGeom prst="rect">
              <a:avLst/>
            </a:prstGeom>
            <a:noFill/>
            <a:ln>
              <a:noFill/>
            </a:ln>
            <a:effectLst>
              <a:outerShdw>
                <a:srgbClr val="000000">
                  <a:alpha val="0"/>
                </a:srgbClr>
              </a:outerShdw>
            </a:effectLst>
          </p:spPr>
          <p:txBody>
            <a:bodyPr wrap="square" lIns="0" tIns="0" rIns="0" bIns="0">
              <a:spAutoFit/>
            </a:bodyPr>
            <a:lstStyle/>
            <a:p>
              <a:pPr>
                <a:lnSpc>
                  <a:spcPct val="92000"/>
                </a:lnSpc>
                <a:defRPr sz="1800" b="0" i="0">
                  <a:solidFill>
                    <a:srgbClr val="111827"/>
                  </a:solidFill>
                  <a:latin typeface="Playfair Display"/>
                </a:defRPr>
              </a:pPr>
              <a:r>
                <a:rPr sz="1800" b="1" i="0" dirty="0">
                  <a:solidFill>
                    <a:srgbClr val="111827"/>
                  </a:solidFill>
                  <a:latin typeface="Arial" panose="020B0604020202020204" pitchFamily="34" charset="0"/>
                </a:rPr>
                <a:t>Decades of Failures</a:t>
              </a:r>
            </a:p>
          </p:txBody>
        </p:sp>
        <p:sp>
          <p:nvSpPr>
            <p:cNvPr id="14" name="Rounded Rectangle 13"/>
            <p:cNvSpPr/>
            <p:nvPr/>
          </p:nvSpPr>
          <p:spPr>
            <a:xfrm>
              <a:off x="1104900" y="628650"/>
              <a:ext cx="838200" cy="838200"/>
            </a:xfrm>
            <a:prstGeom prst="roundRect">
              <a:avLst>
                <a:gd name="adj" fmla="val 50000"/>
              </a:avLst>
            </a:prstGeom>
            <a:solidFill>
              <a:srgbClr val="FFFFFF"/>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18" name="Picture 17" descr="dd6ecd9a-5753-4f5e-b8f4-94e6f5b1dc17.png"/>
            <p:cNvPicPr>
              <a:picLocks noChangeAspect="1"/>
            </p:cNvPicPr>
            <p:nvPr/>
          </p:nvPicPr>
          <p:blipFill>
            <a:blip r:embed="rId3"/>
            <a:stretch>
              <a:fillRect/>
            </a:stretch>
          </p:blipFill>
          <p:spPr>
            <a:xfrm>
              <a:off x="1257300" y="781050"/>
              <a:ext cx="533400" cy="533400"/>
            </a:xfrm>
            <a:prstGeom prst="rect">
              <a:avLst/>
            </a:prstGeom>
          </p:spPr>
        </p:pic>
      </p:grpSp>
      <p:grpSp>
        <p:nvGrpSpPr>
          <p:cNvPr id="25" name="Group 24">
            <a:extLst>
              <a:ext uri="{FF2B5EF4-FFF2-40B4-BE49-F238E27FC236}">
                <a16:creationId xmlns:a16="http://schemas.microsoft.com/office/drawing/2014/main" id="{D0882CFF-6B47-7C80-8A8E-04F5F2F02A43}"/>
              </a:ext>
            </a:extLst>
          </p:cNvPr>
          <p:cNvGrpSpPr/>
          <p:nvPr/>
        </p:nvGrpSpPr>
        <p:grpSpPr>
          <a:xfrm>
            <a:off x="850852" y="2069002"/>
            <a:ext cx="5787015" cy="1217477"/>
            <a:chOff x="1104900" y="1733550"/>
            <a:chExt cx="5048250" cy="933832"/>
          </a:xfrm>
        </p:grpSpPr>
        <p:sp>
          <p:nvSpPr>
            <p:cNvPr id="9" name="TextBox 8"/>
            <p:cNvSpPr txBox="1"/>
            <p:nvPr/>
          </p:nvSpPr>
          <p:spPr>
            <a:xfrm>
              <a:off x="2171700" y="2072580"/>
              <a:ext cx="3981450" cy="594802"/>
            </a:xfrm>
            <a:prstGeom prst="rect">
              <a:avLst/>
            </a:prstGeom>
            <a:noFill/>
            <a:ln>
              <a:noFill/>
            </a:ln>
            <a:effectLst>
              <a:outerShdw>
                <a:srgbClr val="000000">
                  <a:alpha val="0"/>
                </a:srgbClr>
              </a:outerShdw>
            </a:effectLst>
          </p:spPr>
          <p:txBody>
            <a:bodyPr wrap="square" lIns="0" tIns="0" rIns="0" bIns="0">
              <a:spAutoFit/>
            </a:bodyPr>
            <a:lstStyle/>
            <a:p>
              <a:pPr>
                <a:lnSpc>
                  <a:spcPct val="124000"/>
                </a:lnSpc>
                <a:defRPr sz="1200" b="0" i="0">
                  <a:solidFill>
                    <a:srgbClr val="6B7280"/>
                  </a:solidFill>
                  <a:latin typeface="Playfair Display"/>
                </a:defRPr>
              </a:pPr>
              <a:r>
                <a:rPr sz="1400" b="0" i="0" dirty="0">
                  <a:solidFill>
                    <a:srgbClr val="6B7280"/>
                  </a:solidFill>
                  <a:latin typeface="+mj-lt"/>
                </a:rPr>
                <a:t>A comprehensive investigation examined nearly 1,500 cases to uncover the extent of care failures</a:t>
              </a:r>
              <a:r>
                <a:rPr lang="en-GB" sz="1400" b="0" i="0" dirty="0">
                  <a:solidFill>
                    <a:srgbClr val="6B7280"/>
                  </a:solidFill>
                  <a:latin typeface="+mj-lt"/>
                </a:rPr>
                <a:t> </a:t>
              </a:r>
              <a:r>
                <a:rPr lang="en-GB" sz="1400" dirty="0">
                  <a:latin typeface="+mj-lt"/>
                </a:rPr>
                <a:t>(Ockenden, 2022)</a:t>
              </a:r>
              <a:endParaRPr sz="1400" b="0" i="0" dirty="0">
                <a:solidFill>
                  <a:srgbClr val="6B7280"/>
                </a:solidFill>
                <a:latin typeface="+mj-lt"/>
              </a:endParaRPr>
            </a:p>
          </p:txBody>
        </p:sp>
        <p:sp>
          <p:nvSpPr>
            <p:cNvPr id="11" name="TextBox 10"/>
            <p:cNvSpPr txBox="1"/>
            <p:nvPr/>
          </p:nvSpPr>
          <p:spPr>
            <a:xfrm>
              <a:off x="2171700" y="1733550"/>
              <a:ext cx="3981450" cy="195447"/>
            </a:xfrm>
            <a:prstGeom prst="rect">
              <a:avLst/>
            </a:prstGeom>
            <a:noFill/>
            <a:ln>
              <a:noFill/>
            </a:ln>
            <a:effectLst>
              <a:outerShdw>
                <a:srgbClr val="000000">
                  <a:alpha val="0"/>
                </a:srgbClr>
              </a:outerShdw>
            </a:effectLst>
          </p:spPr>
          <p:txBody>
            <a:bodyPr wrap="square" lIns="0" tIns="0" rIns="0" bIns="0">
              <a:spAutoFit/>
            </a:bodyPr>
            <a:lstStyle/>
            <a:p>
              <a:pPr>
                <a:lnSpc>
                  <a:spcPct val="92000"/>
                </a:lnSpc>
                <a:defRPr sz="1800" b="0" i="0">
                  <a:solidFill>
                    <a:srgbClr val="111827"/>
                  </a:solidFill>
                  <a:latin typeface="Playfair Display"/>
                </a:defRPr>
              </a:pPr>
              <a:r>
                <a:rPr sz="1800" b="1" i="0" dirty="0" err="1">
                  <a:solidFill>
                    <a:srgbClr val="111827"/>
                  </a:solidFill>
                  <a:latin typeface="Arial" panose="020B0604020202020204" pitchFamily="34" charset="0"/>
                </a:rPr>
                <a:t>Ockenden</a:t>
              </a:r>
              <a:r>
                <a:rPr sz="1800" b="1" i="0" dirty="0">
                  <a:solidFill>
                    <a:srgbClr val="111827"/>
                  </a:solidFill>
                  <a:latin typeface="Arial" panose="020B0604020202020204" pitchFamily="34" charset="0"/>
                </a:rPr>
                <a:t> Review 2022</a:t>
              </a:r>
            </a:p>
          </p:txBody>
        </p:sp>
        <p:sp>
          <p:nvSpPr>
            <p:cNvPr id="15" name="Rounded Rectangle 14"/>
            <p:cNvSpPr/>
            <p:nvPr/>
          </p:nvSpPr>
          <p:spPr>
            <a:xfrm>
              <a:off x="1104900" y="1733550"/>
              <a:ext cx="838200" cy="838200"/>
            </a:xfrm>
            <a:prstGeom prst="roundRect">
              <a:avLst>
                <a:gd name="adj" fmla="val 50000"/>
              </a:avLst>
            </a:prstGeom>
            <a:solidFill>
              <a:srgbClr val="FFFFFF"/>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19" name="Picture 18" descr="f5cf74ed-84d4-485c-9f77-a80cf2c81590.png"/>
            <p:cNvPicPr>
              <a:picLocks noChangeAspect="1"/>
            </p:cNvPicPr>
            <p:nvPr/>
          </p:nvPicPr>
          <p:blipFill>
            <a:blip r:embed="rId4"/>
            <a:stretch>
              <a:fillRect/>
            </a:stretch>
          </p:blipFill>
          <p:spPr>
            <a:xfrm>
              <a:off x="1216155" y="1853763"/>
              <a:ext cx="533400" cy="533400"/>
            </a:xfrm>
            <a:prstGeom prst="rect">
              <a:avLst/>
            </a:prstGeom>
          </p:spPr>
        </p:pic>
      </p:grpSp>
      <p:grpSp>
        <p:nvGrpSpPr>
          <p:cNvPr id="24" name="Group 23">
            <a:extLst>
              <a:ext uri="{FF2B5EF4-FFF2-40B4-BE49-F238E27FC236}">
                <a16:creationId xmlns:a16="http://schemas.microsoft.com/office/drawing/2014/main" id="{0012644A-2E9D-0B29-1406-3E0A0F419A8E}"/>
              </a:ext>
            </a:extLst>
          </p:cNvPr>
          <p:cNvGrpSpPr/>
          <p:nvPr/>
        </p:nvGrpSpPr>
        <p:grpSpPr>
          <a:xfrm>
            <a:off x="818642" y="3450611"/>
            <a:ext cx="5875867" cy="1226898"/>
            <a:chOff x="1104900" y="2838450"/>
            <a:chExt cx="5048250" cy="921419"/>
          </a:xfrm>
        </p:grpSpPr>
        <p:sp>
          <p:nvSpPr>
            <p:cNvPr id="6" name="TextBox 5"/>
            <p:cNvSpPr txBox="1"/>
            <p:nvPr/>
          </p:nvSpPr>
          <p:spPr>
            <a:xfrm>
              <a:off x="2171700" y="3177480"/>
              <a:ext cx="3981450" cy="582389"/>
            </a:xfrm>
            <a:prstGeom prst="rect">
              <a:avLst/>
            </a:prstGeom>
            <a:noFill/>
            <a:ln>
              <a:noFill/>
            </a:ln>
            <a:effectLst>
              <a:outerShdw>
                <a:srgbClr val="000000">
                  <a:alpha val="0"/>
                </a:srgbClr>
              </a:outerShdw>
            </a:effectLst>
          </p:spPr>
          <p:txBody>
            <a:bodyPr wrap="square" lIns="0" tIns="0" rIns="0" bIns="0">
              <a:spAutoFit/>
            </a:bodyPr>
            <a:lstStyle/>
            <a:p>
              <a:pPr>
                <a:lnSpc>
                  <a:spcPct val="124000"/>
                </a:lnSpc>
                <a:defRPr sz="1200" b="0" i="0">
                  <a:solidFill>
                    <a:srgbClr val="6B7280"/>
                  </a:solidFill>
                  <a:latin typeface="Playfair Display"/>
                </a:defRPr>
              </a:pPr>
              <a:r>
                <a:rPr sz="1400" b="0" i="0" dirty="0">
                  <a:solidFill>
                    <a:srgbClr val="6B7280"/>
                  </a:solidFill>
                  <a:latin typeface="+mj-lt"/>
                </a:rPr>
                <a:t>Consistent patterns emerged showing poor care quality, inadequate compassion, and compromised safety assurance systems</a:t>
              </a:r>
              <a:r>
                <a:rPr lang="en-GB" sz="1400" b="0" i="0" dirty="0">
                  <a:solidFill>
                    <a:srgbClr val="6B7280"/>
                  </a:solidFill>
                  <a:latin typeface="+mj-lt"/>
                </a:rPr>
                <a:t> </a:t>
              </a:r>
              <a:r>
                <a:rPr lang="en-GB" sz="1400" dirty="0">
                  <a:latin typeface="+mj-lt"/>
                </a:rPr>
                <a:t>(Dixon-Woods et al., 2014)</a:t>
              </a:r>
              <a:endParaRPr sz="1400" b="0" i="0" dirty="0">
                <a:solidFill>
                  <a:srgbClr val="6B7280"/>
                </a:solidFill>
                <a:latin typeface="+mj-lt"/>
              </a:endParaRPr>
            </a:p>
          </p:txBody>
        </p:sp>
        <p:sp>
          <p:nvSpPr>
            <p:cNvPr id="12" name="TextBox 11"/>
            <p:cNvSpPr txBox="1"/>
            <p:nvPr/>
          </p:nvSpPr>
          <p:spPr>
            <a:xfrm>
              <a:off x="2171700" y="2838450"/>
              <a:ext cx="3981450" cy="191368"/>
            </a:xfrm>
            <a:prstGeom prst="rect">
              <a:avLst/>
            </a:prstGeom>
            <a:noFill/>
            <a:ln>
              <a:noFill/>
            </a:ln>
            <a:effectLst>
              <a:outerShdw>
                <a:srgbClr val="000000">
                  <a:alpha val="0"/>
                </a:srgbClr>
              </a:outerShdw>
            </a:effectLst>
          </p:spPr>
          <p:txBody>
            <a:bodyPr wrap="square" lIns="0" tIns="0" rIns="0" bIns="0">
              <a:spAutoFit/>
            </a:bodyPr>
            <a:lstStyle/>
            <a:p>
              <a:pPr>
                <a:lnSpc>
                  <a:spcPct val="92000"/>
                </a:lnSpc>
                <a:defRPr sz="1800" b="0" i="0">
                  <a:solidFill>
                    <a:srgbClr val="111827"/>
                  </a:solidFill>
                  <a:latin typeface="Playfair Display"/>
                </a:defRPr>
              </a:pPr>
              <a:r>
                <a:rPr sz="1800" b="1" i="0" dirty="0">
                  <a:solidFill>
                    <a:srgbClr val="111827"/>
                  </a:solidFill>
                  <a:latin typeface="Arial" panose="020B0604020202020204" pitchFamily="34" charset="0"/>
                </a:rPr>
                <a:t>Systemic Care Failures</a:t>
              </a:r>
            </a:p>
          </p:txBody>
        </p:sp>
        <p:sp>
          <p:nvSpPr>
            <p:cNvPr id="16" name="Rounded Rectangle 15"/>
            <p:cNvSpPr/>
            <p:nvPr/>
          </p:nvSpPr>
          <p:spPr>
            <a:xfrm>
              <a:off x="1104900" y="2838450"/>
              <a:ext cx="838200" cy="838200"/>
            </a:xfrm>
            <a:prstGeom prst="roundRect">
              <a:avLst>
                <a:gd name="adj" fmla="val 50000"/>
              </a:avLst>
            </a:prstGeom>
            <a:solidFill>
              <a:srgbClr val="FFFFFF"/>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20" name="Picture 19" descr="89ab6c7e-bb74-4e01-bf77-a991f79b25b1.png"/>
            <p:cNvPicPr>
              <a:picLocks noChangeAspect="1"/>
            </p:cNvPicPr>
            <p:nvPr/>
          </p:nvPicPr>
          <p:blipFill>
            <a:blip r:embed="rId5"/>
            <a:stretch>
              <a:fillRect/>
            </a:stretch>
          </p:blipFill>
          <p:spPr>
            <a:xfrm>
              <a:off x="1233018" y="2990850"/>
              <a:ext cx="533400" cy="533400"/>
            </a:xfrm>
            <a:prstGeom prst="rect">
              <a:avLst/>
            </a:prstGeom>
          </p:spPr>
        </p:pic>
      </p:grpSp>
      <p:grpSp>
        <p:nvGrpSpPr>
          <p:cNvPr id="23" name="Group 22">
            <a:extLst>
              <a:ext uri="{FF2B5EF4-FFF2-40B4-BE49-F238E27FC236}">
                <a16:creationId xmlns:a16="http://schemas.microsoft.com/office/drawing/2014/main" id="{E04E629B-7963-4F7B-2FFB-85FF8BC2AD0F}"/>
              </a:ext>
            </a:extLst>
          </p:cNvPr>
          <p:cNvGrpSpPr/>
          <p:nvPr/>
        </p:nvGrpSpPr>
        <p:grpSpPr>
          <a:xfrm>
            <a:off x="781250" y="5237054"/>
            <a:ext cx="5799667" cy="1256173"/>
            <a:chOff x="1104900" y="4152751"/>
            <a:chExt cx="5048250" cy="885952"/>
          </a:xfrm>
        </p:grpSpPr>
        <p:sp>
          <p:nvSpPr>
            <p:cNvPr id="7" name="TextBox 6"/>
            <p:cNvSpPr txBox="1"/>
            <p:nvPr/>
          </p:nvSpPr>
          <p:spPr>
            <a:xfrm>
              <a:off x="2171700" y="4491781"/>
              <a:ext cx="3981450" cy="546922"/>
            </a:xfrm>
            <a:prstGeom prst="rect">
              <a:avLst/>
            </a:prstGeom>
            <a:noFill/>
            <a:ln>
              <a:noFill/>
            </a:ln>
            <a:effectLst>
              <a:outerShdw>
                <a:srgbClr val="000000">
                  <a:alpha val="0"/>
                </a:srgbClr>
              </a:outerShdw>
            </a:effectLst>
          </p:spPr>
          <p:txBody>
            <a:bodyPr wrap="square" lIns="0" tIns="0" rIns="0" bIns="0">
              <a:spAutoFit/>
            </a:bodyPr>
            <a:lstStyle/>
            <a:p>
              <a:pPr>
                <a:lnSpc>
                  <a:spcPct val="124000"/>
                </a:lnSpc>
                <a:defRPr sz="1200" b="0" i="0">
                  <a:solidFill>
                    <a:srgbClr val="6B7280"/>
                  </a:solidFill>
                  <a:latin typeface="Playfair Display"/>
                </a:defRPr>
              </a:pPr>
              <a:r>
                <a:rPr sz="1400" b="0" i="0" dirty="0">
                  <a:solidFill>
                    <a:srgbClr val="6B7280"/>
                  </a:solidFill>
                  <a:latin typeface="Arial" panose="020B0604020202020204" pitchFamily="34" charset="0"/>
                </a:rPr>
                <a:t>The scandal became a pivotal catalyst for transforming NHS maternity safety policy and clinical practice standards.</a:t>
              </a:r>
            </a:p>
          </p:txBody>
        </p:sp>
        <p:sp>
          <p:nvSpPr>
            <p:cNvPr id="13" name="TextBox 12"/>
            <p:cNvSpPr txBox="1"/>
            <p:nvPr/>
          </p:nvSpPr>
          <p:spPr>
            <a:xfrm>
              <a:off x="2171700" y="4152751"/>
              <a:ext cx="3981450" cy="179714"/>
            </a:xfrm>
            <a:prstGeom prst="rect">
              <a:avLst/>
            </a:prstGeom>
            <a:noFill/>
            <a:ln>
              <a:noFill/>
            </a:ln>
            <a:effectLst>
              <a:outerShdw>
                <a:srgbClr val="000000">
                  <a:alpha val="0"/>
                </a:srgbClr>
              </a:outerShdw>
            </a:effectLst>
          </p:spPr>
          <p:txBody>
            <a:bodyPr wrap="square" lIns="0" tIns="0" rIns="0" bIns="0">
              <a:spAutoFit/>
            </a:bodyPr>
            <a:lstStyle/>
            <a:p>
              <a:pPr>
                <a:lnSpc>
                  <a:spcPct val="92000"/>
                </a:lnSpc>
                <a:defRPr sz="1800" b="0" i="0">
                  <a:solidFill>
                    <a:srgbClr val="111827"/>
                  </a:solidFill>
                  <a:latin typeface="Playfair Display"/>
                </a:defRPr>
              </a:pPr>
              <a:r>
                <a:rPr sz="1800" b="1" i="0" dirty="0">
                  <a:solidFill>
                    <a:srgbClr val="111827"/>
                  </a:solidFill>
                  <a:latin typeface="Arial" panose="020B0604020202020204" pitchFamily="34" charset="0"/>
                </a:rPr>
                <a:t>Defining Policy Moment</a:t>
              </a:r>
            </a:p>
          </p:txBody>
        </p:sp>
        <p:sp>
          <p:nvSpPr>
            <p:cNvPr id="17" name="Rounded Rectangle 16"/>
            <p:cNvSpPr/>
            <p:nvPr/>
          </p:nvSpPr>
          <p:spPr>
            <a:xfrm>
              <a:off x="1104900" y="4152751"/>
              <a:ext cx="838200" cy="838200"/>
            </a:xfrm>
            <a:prstGeom prst="roundRect">
              <a:avLst>
                <a:gd name="adj" fmla="val 50000"/>
              </a:avLst>
            </a:prstGeom>
            <a:solidFill>
              <a:srgbClr val="FFFFFF"/>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21" name="Picture 20" descr="b1271d08-8468-4e1a-8d5e-8694b177122a.png"/>
            <p:cNvPicPr>
              <a:picLocks noChangeAspect="1"/>
            </p:cNvPicPr>
            <p:nvPr/>
          </p:nvPicPr>
          <p:blipFill>
            <a:blip r:embed="rId6"/>
            <a:stretch>
              <a:fillRect/>
            </a:stretch>
          </p:blipFill>
          <p:spPr>
            <a:xfrm>
              <a:off x="1257300" y="4305151"/>
              <a:ext cx="533400" cy="533400"/>
            </a:xfrm>
            <a:prstGeom prst="rect">
              <a:avLst/>
            </a:prstGeom>
          </p:spPr>
        </p:pic>
      </p:grpSp>
      <p:pic>
        <p:nvPicPr>
          <p:cNvPr id="22" name="Picture 21" descr="259b8c76-eb64-4bb5-9ccc-d3cdb024bdd3.png"/>
          <p:cNvPicPr>
            <a:picLocks noChangeAspect="1"/>
          </p:cNvPicPr>
          <p:nvPr/>
        </p:nvPicPr>
        <p:blipFill>
          <a:blip r:embed="rId7"/>
          <a:stretch>
            <a:fillRect/>
          </a:stretch>
        </p:blipFill>
        <p:spPr>
          <a:xfrm>
            <a:off x="508001" y="317148"/>
            <a:ext cx="2095500" cy="19050"/>
          </a:xfrm>
          <a:prstGeom prst="rect">
            <a:avLst/>
          </a:prstGeom>
        </p:spPr>
      </p:pic>
      <p:pic>
        <p:nvPicPr>
          <p:cNvPr id="28" name="Graphic 27" descr="Aquarius with solid fill">
            <a:extLst>
              <a:ext uri="{FF2B5EF4-FFF2-40B4-BE49-F238E27FC236}">
                <a16:creationId xmlns:a16="http://schemas.microsoft.com/office/drawing/2014/main" id="{95B928DE-A06C-C3AD-8BBB-81470BD07C5A}"/>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0991850" y="-352"/>
            <a:ext cx="914400" cy="9144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762000" y="361950"/>
            <a:ext cx="5715000" cy="6267450"/>
          </a:xfrm>
          <a:prstGeom prst="roundRect">
            <a:avLst>
              <a:gd name="adj" fmla="val 1724"/>
            </a:avLst>
          </a:prstGeom>
          <a:solidFill>
            <a:srgbClr val="FFFFFF"/>
          </a:solidFill>
          <a:ln>
            <a:noFill/>
          </a:ln>
          <a:effectLst>
            <a:outerShdw blurRad="571500" dist="190500" dir="5400000" rotWithShape="0">
              <a:srgbClr val="000000">
                <a:alpha val="8000"/>
              </a:srgbClr>
            </a:outerShdw>
          </a:effectLst>
        </p:spPr>
        <p:style>
          <a:lnRef idx="1">
            <a:schemeClr val="accent1"/>
          </a:lnRef>
          <a:fillRef idx="3">
            <a:schemeClr val="accent1"/>
          </a:fillRef>
          <a:effectRef idx="2">
            <a:schemeClr val="accent1"/>
          </a:effectRef>
          <a:fontRef idx="minor">
            <a:schemeClr val="lt1"/>
          </a:fontRef>
        </p:style>
        <p:txBody>
          <a:bodyPr wrap="square" lIns="342900" tIns="266700" rIns="342900" bIns="266700" rtlCol="0" anchor="ctr"/>
          <a:lstStyle/>
          <a:p>
            <a:pPr algn="ctr"/>
            <a:endParaRPr/>
          </a:p>
        </p:txBody>
      </p:sp>
      <p:sp>
        <p:nvSpPr>
          <p:cNvPr id="3" name="TextBox 2"/>
          <p:cNvSpPr txBox="1"/>
          <p:nvPr/>
        </p:nvSpPr>
        <p:spPr>
          <a:xfrm>
            <a:off x="7086600" y="628650"/>
            <a:ext cx="4362450" cy="1919882"/>
          </a:xfrm>
          <a:prstGeom prst="rect">
            <a:avLst/>
          </a:prstGeom>
          <a:noFill/>
          <a:ln>
            <a:noFill/>
          </a:ln>
          <a:effectLst>
            <a:outerShdw>
              <a:srgbClr val="000000">
                <a:alpha val="0"/>
              </a:srgbClr>
            </a:outerShdw>
          </a:effectLst>
        </p:spPr>
        <p:txBody>
          <a:bodyPr wrap="square" lIns="0" tIns="0" rIns="0" bIns="0">
            <a:spAutoFit/>
          </a:bodyPr>
          <a:lstStyle/>
          <a:p>
            <a:pPr>
              <a:lnSpc>
                <a:spcPct val="84000"/>
              </a:lnSpc>
              <a:defRPr sz="4800" b="0" i="0" spc="-48">
                <a:solidFill>
                  <a:srgbClr val="111827"/>
                </a:solidFill>
                <a:latin typeface="Playfair Display"/>
              </a:defRPr>
            </a:pPr>
            <a:r>
              <a:rPr sz="4800" b="0" i="0" dirty="0">
                <a:solidFill>
                  <a:srgbClr val="111827"/>
                </a:solidFill>
                <a:latin typeface="Arial" panose="020B0604020202020204" pitchFamily="34" charset="0"/>
              </a:rPr>
              <a:t>Core Issues Identified in Maternity Care</a:t>
            </a:r>
          </a:p>
        </p:txBody>
      </p:sp>
      <p:sp>
        <p:nvSpPr>
          <p:cNvPr id="4" name="Rounded Rectangle 3"/>
          <p:cNvSpPr/>
          <p:nvPr/>
        </p:nvSpPr>
        <p:spPr>
          <a:xfrm>
            <a:off x="7086600" y="2777132"/>
            <a:ext cx="4362450" cy="1919882"/>
          </a:xfrm>
          <a:prstGeom prst="roundRect">
            <a:avLst>
              <a:gd name="adj" fmla="val 3233"/>
            </a:avLst>
          </a:prstGeom>
          <a:solidFill>
            <a:srgbClr val="F3F4F6"/>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228600" tIns="152400" rIns="228600" bIns="152400" rtlCol="0" anchor="ctr"/>
          <a:lstStyle/>
          <a:p>
            <a:pPr algn="ctr"/>
            <a:endParaRPr/>
          </a:p>
        </p:txBody>
      </p:sp>
      <p:sp>
        <p:nvSpPr>
          <p:cNvPr id="5" name="TextBox 4"/>
          <p:cNvSpPr txBox="1"/>
          <p:nvPr/>
        </p:nvSpPr>
        <p:spPr>
          <a:xfrm>
            <a:off x="7315200" y="2929532"/>
            <a:ext cx="3905250" cy="1626599"/>
          </a:xfrm>
          <a:prstGeom prst="rect">
            <a:avLst/>
          </a:prstGeom>
          <a:noFill/>
          <a:ln>
            <a:noFill/>
          </a:ln>
          <a:effectLst>
            <a:outerShdw>
              <a:srgbClr val="000000">
                <a:alpha val="0"/>
              </a:srgbClr>
            </a:outerShdw>
          </a:effectLst>
        </p:spPr>
        <p:txBody>
          <a:bodyPr wrap="square" lIns="0" tIns="0" rIns="0" bIns="0">
            <a:spAutoFit/>
          </a:bodyPr>
          <a:lstStyle/>
          <a:p>
            <a:pPr>
              <a:lnSpc>
                <a:spcPct val="128000"/>
              </a:lnSpc>
              <a:defRPr sz="1200" b="0" i="0">
                <a:solidFill>
                  <a:srgbClr val="6B7280"/>
                </a:solidFill>
                <a:latin typeface="Playfair Display"/>
              </a:defRPr>
            </a:pPr>
            <a:r>
              <a:rPr sz="1400" b="0" i="0" dirty="0">
                <a:solidFill>
                  <a:srgbClr val="6B7280"/>
                </a:solidFill>
                <a:latin typeface="Arial" panose="020B0604020202020204" pitchFamily="34" charset="0"/>
              </a:rPr>
              <a:t>The investigation revealed </a:t>
            </a:r>
            <a:r>
              <a:rPr sz="1400" b="1" i="0" dirty="0">
                <a:solidFill>
                  <a:srgbClr val="6B7280"/>
                </a:solidFill>
                <a:latin typeface="Arial" panose="020B0604020202020204" pitchFamily="34" charset="0"/>
              </a:rPr>
              <a:t>systemic failures</a:t>
            </a:r>
            <a:r>
              <a:rPr sz="1400" b="0" i="0" dirty="0">
                <a:solidFill>
                  <a:srgbClr val="6B7280"/>
                </a:solidFill>
                <a:latin typeface="Arial" panose="020B0604020202020204" pitchFamily="34" charset="0"/>
              </a:rPr>
              <a:t> across multiple levels of care delivery. Critical gaps in monitoring protocols, clinical escalation processes, and organizational culture created an environment where patient safety was compromised and preventable harm occurred.</a:t>
            </a:r>
          </a:p>
        </p:txBody>
      </p:sp>
      <p:sp>
        <p:nvSpPr>
          <p:cNvPr id="6" name="TextBox 5"/>
          <p:cNvSpPr txBox="1"/>
          <p:nvPr/>
        </p:nvSpPr>
        <p:spPr>
          <a:xfrm>
            <a:off x="2171700" y="967680"/>
            <a:ext cx="3981450" cy="775469"/>
          </a:xfrm>
          <a:prstGeom prst="rect">
            <a:avLst/>
          </a:prstGeom>
          <a:noFill/>
          <a:ln>
            <a:noFill/>
          </a:ln>
          <a:effectLst>
            <a:outerShdw>
              <a:srgbClr val="000000">
                <a:alpha val="0"/>
              </a:srgbClr>
            </a:outerShdw>
          </a:effectLst>
        </p:spPr>
        <p:txBody>
          <a:bodyPr wrap="square" lIns="0" tIns="0" rIns="0" bIns="0">
            <a:spAutoFit/>
          </a:bodyPr>
          <a:lstStyle/>
          <a:p>
            <a:pPr>
              <a:lnSpc>
                <a:spcPct val="124000"/>
              </a:lnSpc>
              <a:defRPr sz="1200" b="0" i="0">
                <a:solidFill>
                  <a:srgbClr val="6B7280"/>
                </a:solidFill>
                <a:latin typeface="Playfair Display"/>
              </a:defRPr>
            </a:pPr>
            <a:r>
              <a:rPr sz="1400" b="1" i="0" dirty="0">
                <a:solidFill>
                  <a:srgbClr val="6B7280"/>
                </a:solidFill>
                <a:latin typeface="+mj-lt"/>
              </a:rPr>
              <a:t>Failure to detect distress</a:t>
            </a:r>
            <a:r>
              <a:rPr sz="1400" b="0" i="0" dirty="0">
                <a:solidFill>
                  <a:srgbClr val="6B7280"/>
                </a:solidFill>
                <a:latin typeface="+mj-lt"/>
              </a:rPr>
              <a:t> during </a:t>
            </a:r>
            <a:r>
              <a:rPr sz="1400" b="0" i="0" dirty="0" err="1">
                <a:solidFill>
                  <a:srgbClr val="6B7280"/>
                </a:solidFill>
                <a:latin typeface="+mj-lt"/>
              </a:rPr>
              <a:t>labour</a:t>
            </a:r>
            <a:r>
              <a:rPr sz="1400" b="0" i="0" dirty="0">
                <a:solidFill>
                  <a:srgbClr val="6B7280"/>
                </a:solidFill>
                <a:latin typeface="+mj-lt"/>
              </a:rPr>
              <a:t> led to delayed recognition of complications requiring immediate intervention</a:t>
            </a:r>
            <a:r>
              <a:rPr lang="en-US" sz="1400" b="0" i="0" dirty="0">
                <a:solidFill>
                  <a:srgbClr val="6B7280"/>
                </a:solidFill>
                <a:latin typeface="+mj-lt"/>
              </a:rPr>
              <a:t> </a:t>
            </a:r>
            <a:r>
              <a:rPr lang="en-GB" sz="1400" dirty="0">
                <a:latin typeface="+mj-lt"/>
              </a:rPr>
              <a:t>(Ockenden, 2022)</a:t>
            </a:r>
            <a:endParaRPr sz="1400" b="0" i="0" dirty="0">
              <a:solidFill>
                <a:srgbClr val="6B7280"/>
              </a:solidFill>
              <a:latin typeface="+mj-lt"/>
            </a:endParaRPr>
          </a:p>
        </p:txBody>
      </p:sp>
      <p:sp>
        <p:nvSpPr>
          <p:cNvPr id="10" name="TextBox 9"/>
          <p:cNvSpPr txBox="1"/>
          <p:nvPr/>
        </p:nvSpPr>
        <p:spPr>
          <a:xfrm>
            <a:off x="2171700" y="628650"/>
            <a:ext cx="3981450" cy="262830"/>
          </a:xfrm>
          <a:prstGeom prst="rect">
            <a:avLst/>
          </a:prstGeom>
          <a:noFill/>
          <a:ln>
            <a:noFill/>
          </a:ln>
          <a:effectLst>
            <a:outerShdw>
              <a:srgbClr val="000000">
                <a:alpha val="0"/>
              </a:srgbClr>
            </a:outerShdw>
          </a:effectLst>
        </p:spPr>
        <p:txBody>
          <a:bodyPr wrap="square" lIns="0" tIns="0" rIns="0" bIns="0">
            <a:spAutoFit/>
          </a:bodyPr>
          <a:lstStyle/>
          <a:p>
            <a:pPr>
              <a:lnSpc>
                <a:spcPct val="92000"/>
              </a:lnSpc>
              <a:defRPr sz="1800" b="0" i="0">
                <a:solidFill>
                  <a:srgbClr val="111827"/>
                </a:solidFill>
                <a:latin typeface="Playfair Display"/>
              </a:defRPr>
            </a:pPr>
            <a:r>
              <a:rPr sz="1800" b="1" i="0" dirty="0">
                <a:solidFill>
                  <a:srgbClr val="111827"/>
                </a:solidFill>
                <a:latin typeface="Arial" panose="020B0604020202020204" pitchFamily="34" charset="0"/>
              </a:rPr>
              <a:t>Inadequate Fetal Monitoring</a:t>
            </a:r>
          </a:p>
        </p:txBody>
      </p:sp>
      <p:sp>
        <p:nvSpPr>
          <p:cNvPr id="14" name="Rounded Rectangle 13"/>
          <p:cNvSpPr/>
          <p:nvPr/>
        </p:nvSpPr>
        <p:spPr>
          <a:xfrm>
            <a:off x="1104900" y="628650"/>
            <a:ext cx="838200" cy="838200"/>
          </a:xfrm>
          <a:prstGeom prst="roundRect">
            <a:avLst>
              <a:gd name="adj" fmla="val 50000"/>
            </a:avLst>
          </a:prstGeom>
          <a:solidFill>
            <a:srgbClr val="FFFFFF"/>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18" name="Picture 17" descr="45b3b6d2-6bb3-4773-95d7-f515fb7537e2.png"/>
          <p:cNvPicPr>
            <a:picLocks noChangeAspect="1"/>
          </p:cNvPicPr>
          <p:nvPr/>
        </p:nvPicPr>
        <p:blipFill>
          <a:blip r:embed="rId3"/>
          <a:stretch>
            <a:fillRect/>
          </a:stretch>
        </p:blipFill>
        <p:spPr>
          <a:xfrm>
            <a:off x="1257300" y="781050"/>
            <a:ext cx="533400" cy="533400"/>
          </a:xfrm>
          <a:prstGeom prst="rect">
            <a:avLst/>
          </a:prstGeom>
        </p:spPr>
      </p:pic>
      <p:grpSp>
        <p:nvGrpSpPr>
          <p:cNvPr id="26" name="Group 25">
            <a:extLst>
              <a:ext uri="{FF2B5EF4-FFF2-40B4-BE49-F238E27FC236}">
                <a16:creationId xmlns:a16="http://schemas.microsoft.com/office/drawing/2014/main" id="{FD2281B0-4836-3D31-3EA2-3F5C252F4CB2}"/>
              </a:ext>
            </a:extLst>
          </p:cNvPr>
          <p:cNvGrpSpPr/>
          <p:nvPr/>
        </p:nvGrpSpPr>
        <p:grpSpPr>
          <a:xfrm>
            <a:off x="1104900" y="2101109"/>
            <a:ext cx="5048250" cy="1114499"/>
            <a:chOff x="1104900" y="1942951"/>
            <a:chExt cx="5048250" cy="1114499"/>
          </a:xfrm>
        </p:grpSpPr>
        <p:sp>
          <p:nvSpPr>
            <p:cNvPr id="7" name="TextBox 6"/>
            <p:cNvSpPr txBox="1"/>
            <p:nvPr/>
          </p:nvSpPr>
          <p:spPr>
            <a:xfrm>
              <a:off x="2171700" y="2281981"/>
              <a:ext cx="3981450" cy="775469"/>
            </a:xfrm>
            <a:prstGeom prst="rect">
              <a:avLst/>
            </a:prstGeom>
            <a:noFill/>
            <a:ln>
              <a:noFill/>
            </a:ln>
            <a:effectLst>
              <a:outerShdw>
                <a:srgbClr val="000000">
                  <a:alpha val="0"/>
                </a:srgbClr>
              </a:outerShdw>
            </a:effectLst>
          </p:spPr>
          <p:txBody>
            <a:bodyPr wrap="square" lIns="0" tIns="0" rIns="0" bIns="0">
              <a:spAutoFit/>
            </a:bodyPr>
            <a:lstStyle/>
            <a:p>
              <a:pPr>
                <a:lnSpc>
                  <a:spcPct val="124000"/>
                </a:lnSpc>
                <a:defRPr sz="1200" b="0" i="0">
                  <a:solidFill>
                    <a:srgbClr val="6B7280"/>
                  </a:solidFill>
                  <a:latin typeface="Playfair Display"/>
                </a:defRPr>
              </a:pPr>
              <a:r>
                <a:rPr sz="1400" b="0" i="0" dirty="0">
                  <a:solidFill>
                    <a:srgbClr val="6B7280"/>
                  </a:solidFill>
                  <a:latin typeface="+mj-lt"/>
                </a:rPr>
                <a:t>Staff demonstrated </a:t>
              </a:r>
              <a:r>
                <a:rPr sz="1400" b="1" i="0" dirty="0">
                  <a:solidFill>
                    <a:srgbClr val="6B7280"/>
                  </a:solidFill>
                  <a:latin typeface="+mj-lt"/>
                </a:rPr>
                <a:t>hesitancy to involve senior clinicians</a:t>
              </a:r>
              <a:r>
                <a:rPr sz="1400" b="0" i="0" dirty="0">
                  <a:solidFill>
                    <a:srgbClr val="6B7280"/>
                  </a:solidFill>
                  <a:latin typeface="+mj-lt"/>
                </a:rPr>
                <a:t>, resulting in critical delays in decision-making and care delivery</a:t>
              </a:r>
              <a:r>
                <a:rPr lang="en-US" sz="1400" b="0" i="0" dirty="0">
                  <a:solidFill>
                    <a:srgbClr val="6B7280"/>
                  </a:solidFill>
                  <a:latin typeface="+mj-lt"/>
                </a:rPr>
                <a:t> </a:t>
              </a:r>
              <a:r>
                <a:rPr lang="en-GB" sz="1400" dirty="0">
                  <a:latin typeface="+mj-lt"/>
                </a:rPr>
                <a:t>(CQC, 2020)</a:t>
              </a:r>
              <a:endParaRPr sz="1400" b="0" i="0" dirty="0">
                <a:solidFill>
                  <a:srgbClr val="6B7280"/>
                </a:solidFill>
                <a:latin typeface="+mj-lt"/>
              </a:endParaRPr>
            </a:p>
          </p:txBody>
        </p:sp>
        <p:grpSp>
          <p:nvGrpSpPr>
            <p:cNvPr id="25" name="Group 24">
              <a:extLst>
                <a:ext uri="{FF2B5EF4-FFF2-40B4-BE49-F238E27FC236}">
                  <a16:creationId xmlns:a16="http://schemas.microsoft.com/office/drawing/2014/main" id="{D349BB20-9AE9-7A93-BBC4-E24C805C6F82}"/>
                </a:ext>
              </a:extLst>
            </p:cNvPr>
            <p:cNvGrpSpPr/>
            <p:nvPr/>
          </p:nvGrpSpPr>
          <p:grpSpPr>
            <a:xfrm>
              <a:off x="1104900" y="1942951"/>
              <a:ext cx="5048250" cy="838200"/>
              <a:chOff x="1104900" y="1942951"/>
              <a:chExt cx="5048250" cy="838200"/>
            </a:xfrm>
          </p:grpSpPr>
          <p:sp>
            <p:nvSpPr>
              <p:cNvPr id="11" name="TextBox 10"/>
              <p:cNvSpPr txBox="1"/>
              <p:nvPr/>
            </p:nvSpPr>
            <p:spPr>
              <a:xfrm>
                <a:off x="2171700" y="1942951"/>
                <a:ext cx="3981450" cy="262830"/>
              </a:xfrm>
              <a:prstGeom prst="rect">
                <a:avLst/>
              </a:prstGeom>
              <a:noFill/>
              <a:ln>
                <a:noFill/>
              </a:ln>
              <a:effectLst>
                <a:outerShdw>
                  <a:srgbClr val="000000">
                    <a:alpha val="0"/>
                  </a:srgbClr>
                </a:outerShdw>
              </a:effectLst>
            </p:spPr>
            <p:txBody>
              <a:bodyPr wrap="square" lIns="0" tIns="0" rIns="0" bIns="0">
                <a:spAutoFit/>
              </a:bodyPr>
              <a:lstStyle/>
              <a:p>
                <a:pPr>
                  <a:lnSpc>
                    <a:spcPct val="92000"/>
                  </a:lnSpc>
                  <a:defRPr sz="1800" b="0" i="0">
                    <a:solidFill>
                      <a:srgbClr val="111827"/>
                    </a:solidFill>
                    <a:latin typeface="Playfair Display"/>
                  </a:defRPr>
                </a:pPr>
                <a:r>
                  <a:rPr sz="1800" b="1" i="0" dirty="0">
                    <a:solidFill>
                      <a:srgbClr val="111827"/>
                    </a:solidFill>
                    <a:latin typeface="Arial" panose="020B0604020202020204" pitchFamily="34" charset="0"/>
                  </a:rPr>
                  <a:t>Poor Escalation Protocols</a:t>
                </a:r>
              </a:p>
            </p:txBody>
          </p:sp>
          <p:sp>
            <p:nvSpPr>
              <p:cNvPr id="15" name="Rounded Rectangle 14"/>
              <p:cNvSpPr/>
              <p:nvPr/>
            </p:nvSpPr>
            <p:spPr>
              <a:xfrm>
                <a:off x="1104900" y="1942951"/>
                <a:ext cx="838200" cy="838200"/>
              </a:xfrm>
              <a:prstGeom prst="roundRect">
                <a:avLst>
                  <a:gd name="adj" fmla="val 50000"/>
                </a:avLst>
              </a:prstGeom>
              <a:solidFill>
                <a:srgbClr val="FFFFFF"/>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19" name="Picture 18" descr="f19197d2-7c97-4ecb-87c6-65612793eeae.png"/>
              <p:cNvPicPr>
                <a:picLocks noChangeAspect="1"/>
              </p:cNvPicPr>
              <p:nvPr/>
            </p:nvPicPr>
            <p:blipFill>
              <a:blip r:embed="rId4"/>
              <a:stretch>
                <a:fillRect/>
              </a:stretch>
            </p:blipFill>
            <p:spPr>
              <a:xfrm>
                <a:off x="1257300" y="2095351"/>
                <a:ext cx="533400" cy="533400"/>
              </a:xfrm>
              <a:prstGeom prst="rect">
                <a:avLst/>
              </a:prstGeom>
            </p:spPr>
          </p:pic>
        </p:grpSp>
      </p:grpSp>
      <p:grpSp>
        <p:nvGrpSpPr>
          <p:cNvPr id="24" name="Group 23">
            <a:extLst>
              <a:ext uri="{FF2B5EF4-FFF2-40B4-BE49-F238E27FC236}">
                <a16:creationId xmlns:a16="http://schemas.microsoft.com/office/drawing/2014/main" id="{DD625743-FF91-C544-EBAA-5AD61054BE36}"/>
              </a:ext>
            </a:extLst>
          </p:cNvPr>
          <p:cNvGrpSpPr/>
          <p:nvPr/>
        </p:nvGrpSpPr>
        <p:grpSpPr>
          <a:xfrm>
            <a:off x="1104900" y="3542856"/>
            <a:ext cx="5048250" cy="1381623"/>
            <a:chOff x="1104900" y="3257252"/>
            <a:chExt cx="5048250" cy="1381623"/>
          </a:xfrm>
        </p:grpSpPr>
        <p:sp>
          <p:nvSpPr>
            <p:cNvPr id="8" name="TextBox 7"/>
            <p:cNvSpPr txBox="1"/>
            <p:nvPr/>
          </p:nvSpPr>
          <p:spPr>
            <a:xfrm>
              <a:off x="2171700" y="3596282"/>
              <a:ext cx="3981450" cy="1042593"/>
            </a:xfrm>
            <a:prstGeom prst="rect">
              <a:avLst/>
            </a:prstGeom>
            <a:noFill/>
            <a:ln>
              <a:noFill/>
            </a:ln>
            <a:effectLst>
              <a:outerShdw>
                <a:srgbClr val="000000">
                  <a:alpha val="0"/>
                </a:srgbClr>
              </a:outerShdw>
            </a:effectLst>
          </p:spPr>
          <p:txBody>
            <a:bodyPr wrap="square" lIns="0" tIns="0" rIns="0" bIns="0">
              <a:spAutoFit/>
            </a:bodyPr>
            <a:lstStyle/>
            <a:p>
              <a:pPr>
                <a:lnSpc>
                  <a:spcPct val="124000"/>
                </a:lnSpc>
                <a:defRPr sz="1200" b="0" i="0">
                  <a:solidFill>
                    <a:srgbClr val="6B7280"/>
                  </a:solidFill>
                  <a:latin typeface="Playfair Display"/>
                </a:defRPr>
              </a:pPr>
              <a:r>
                <a:rPr sz="1400" b="1" i="0" dirty="0">
                  <a:solidFill>
                    <a:srgbClr val="6B7280"/>
                  </a:solidFill>
                  <a:latin typeface="+mj-lt"/>
                </a:rPr>
                <a:t>Reluctance to perform C-sections</a:t>
              </a:r>
              <a:r>
                <a:rPr sz="1400" b="0" i="0" dirty="0">
                  <a:solidFill>
                    <a:srgbClr val="6B7280"/>
                  </a:solidFill>
                  <a:latin typeface="+mj-lt"/>
                </a:rPr>
                <a:t> when medically necessary prioritized birth plans over emerging clinical indicators of risk</a:t>
              </a:r>
              <a:r>
                <a:rPr lang="en-US" sz="1400" b="0" i="0" dirty="0">
                  <a:solidFill>
                    <a:srgbClr val="6B7280"/>
                  </a:solidFill>
                  <a:latin typeface="+mj-lt"/>
                </a:rPr>
                <a:t> </a:t>
              </a:r>
              <a:r>
                <a:rPr lang="en-GB" sz="1400" dirty="0">
                  <a:latin typeface="+mj-lt"/>
                </a:rPr>
                <a:t>(Ockenden, 2022)</a:t>
              </a:r>
              <a:endParaRPr sz="1400" b="0" i="0" dirty="0">
                <a:solidFill>
                  <a:srgbClr val="6B7280"/>
                </a:solidFill>
                <a:latin typeface="+mj-lt"/>
              </a:endParaRPr>
            </a:p>
          </p:txBody>
        </p:sp>
        <p:sp>
          <p:nvSpPr>
            <p:cNvPr id="12" name="TextBox 11"/>
            <p:cNvSpPr txBox="1"/>
            <p:nvPr/>
          </p:nvSpPr>
          <p:spPr>
            <a:xfrm>
              <a:off x="2171700" y="3257252"/>
              <a:ext cx="3981450" cy="262830"/>
            </a:xfrm>
            <a:prstGeom prst="rect">
              <a:avLst/>
            </a:prstGeom>
            <a:noFill/>
            <a:ln>
              <a:noFill/>
            </a:ln>
            <a:effectLst>
              <a:outerShdw>
                <a:srgbClr val="000000">
                  <a:alpha val="0"/>
                </a:srgbClr>
              </a:outerShdw>
            </a:effectLst>
          </p:spPr>
          <p:txBody>
            <a:bodyPr wrap="square" lIns="0" tIns="0" rIns="0" bIns="0">
              <a:spAutoFit/>
            </a:bodyPr>
            <a:lstStyle/>
            <a:p>
              <a:pPr>
                <a:lnSpc>
                  <a:spcPct val="92000"/>
                </a:lnSpc>
                <a:defRPr sz="1800" b="0" i="0">
                  <a:solidFill>
                    <a:srgbClr val="111827"/>
                  </a:solidFill>
                  <a:latin typeface="Playfair Display"/>
                </a:defRPr>
              </a:pPr>
              <a:r>
                <a:rPr sz="1800" b="1" i="0" dirty="0">
                  <a:solidFill>
                    <a:srgbClr val="111827"/>
                  </a:solidFill>
                  <a:latin typeface="Arial" panose="020B0604020202020204" pitchFamily="34" charset="0"/>
                </a:rPr>
                <a:t>Overemphasis on Natural Birth</a:t>
              </a:r>
            </a:p>
          </p:txBody>
        </p:sp>
        <p:sp>
          <p:nvSpPr>
            <p:cNvPr id="16" name="Rounded Rectangle 15"/>
            <p:cNvSpPr/>
            <p:nvPr/>
          </p:nvSpPr>
          <p:spPr>
            <a:xfrm>
              <a:off x="1104900" y="3257252"/>
              <a:ext cx="838200" cy="838200"/>
            </a:xfrm>
            <a:prstGeom prst="roundRect">
              <a:avLst>
                <a:gd name="adj" fmla="val 50000"/>
              </a:avLst>
            </a:prstGeom>
            <a:solidFill>
              <a:srgbClr val="FFFFFF"/>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20" name="Picture 19" descr="6713b536-c9ca-45cd-8f49-dfd4ffb8852c.png"/>
            <p:cNvPicPr>
              <a:picLocks noChangeAspect="1"/>
            </p:cNvPicPr>
            <p:nvPr/>
          </p:nvPicPr>
          <p:blipFill>
            <a:blip r:embed="rId5"/>
            <a:stretch>
              <a:fillRect/>
            </a:stretch>
          </p:blipFill>
          <p:spPr>
            <a:xfrm>
              <a:off x="1257300" y="3409652"/>
              <a:ext cx="533400" cy="533400"/>
            </a:xfrm>
            <a:prstGeom prst="rect">
              <a:avLst/>
            </a:prstGeom>
          </p:spPr>
        </p:pic>
      </p:grpSp>
      <p:grpSp>
        <p:nvGrpSpPr>
          <p:cNvPr id="23" name="Group 22">
            <a:extLst>
              <a:ext uri="{FF2B5EF4-FFF2-40B4-BE49-F238E27FC236}">
                <a16:creationId xmlns:a16="http://schemas.microsoft.com/office/drawing/2014/main" id="{902DCFF2-C8E0-B281-1941-BD01D5E3BD94}"/>
              </a:ext>
            </a:extLst>
          </p:cNvPr>
          <p:cNvGrpSpPr/>
          <p:nvPr/>
        </p:nvGrpSpPr>
        <p:grpSpPr>
          <a:xfrm>
            <a:off x="1104900" y="5114852"/>
            <a:ext cx="5048250" cy="1381623"/>
            <a:chOff x="1104900" y="4571553"/>
            <a:chExt cx="5048250" cy="1381623"/>
          </a:xfrm>
        </p:grpSpPr>
        <p:sp>
          <p:nvSpPr>
            <p:cNvPr id="9" name="TextBox 8"/>
            <p:cNvSpPr txBox="1"/>
            <p:nvPr/>
          </p:nvSpPr>
          <p:spPr>
            <a:xfrm>
              <a:off x="2171700" y="4910583"/>
              <a:ext cx="3981450" cy="1042593"/>
            </a:xfrm>
            <a:prstGeom prst="rect">
              <a:avLst/>
            </a:prstGeom>
            <a:noFill/>
            <a:ln>
              <a:noFill/>
            </a:ln>
            <a:effectLst>
              <a:outerShdw>
                <a:srgbClr val="000000">
                  <a:alpha val="0"/>
                </a:srgbClr>
              </a:outerShdw>
            </a:effectLst>
          </p:spPr>
          <p:txBody>
            <a:bodyPr wrap="square" lIns="0" tIns="0" rIns="0" bIns="0">
              <a:spAutoFit/>
            </a:bodyPr>
            <a:lstStyle/>
            <a:p>
              <a:pPr>
                <a:lnSpc>
                  <a:spcPct val="124000"/>
                </a:lnSpc>
                <a:defRPr sz="1200" b="0" i="0">
                  <a:solidFill>
                    <a:srgbClr val="6B7280"/>
                  </a:solidFill>
                  <a:latin typeface="Playfair Display"/>
                </a:defRPr>
              </a:pPr>
              <a:r>
                <a:rPr sz="1400" b="0" i="0" dirty="0">
                  <a:solidFill>
                    <a:srgbClr val="6B7280"/>
                  </a:solidFill>
                  <a:latin typeface="+mj-lt"/>
                </a:rPr>
                <a:t>Families not adequately informed or supported, while </a:t>
              </a:r>
              <a:r>
                <a:rPr sz="1400" b="1" i="0" dirty="0">
                  <a:solidFill>
                    <a:srgbClr val="6B7280"/>
                  </a:solidFill>
                  <a:latin typeface="+mj-lt"/>
                </a:rPr>
                <a:t>defensive leadership discouraged</a:t>
              </a:r>
              <a:r>
                <a:rPr sz="1400" b="0" i="0" dirty="0">
                  <a:solidFill>
                    <a:srgbClr val="6B7280"/>
                  </a:solidFill>
                  <a:latin typeface="+mj-lt"/>
                </a:rPr>
                <a:t> transparent reporting of incidents and concerns</a:t>
              </a:r>
              <a:r>
                <a:rPr lang="en-US" sz="1400" b="0" i="0" dirty="0">
                  <a:solidFill>
                    <a:srgbClr val="6B7280"/>
                  </a:solidFill>
                  <a:latin typeface="+mj-lt"/>
                </a:rPr>
                <a:t> </a:t>
              </a:r>
              <a:r>
                <a:rPr lang="en-GB" sz="1400" dirty="0">
                  <a:latin typeface="+mj-lt"/>
                </a:rPr>
                <a:t>(Francis, 2013)</a:t>
              </a:r>
              <a:endParaRPr sz="1400" b="0" i="0" dirty="0">
                <a:solidFill>
                  <a:srgbClr val="6B7280"/>
                </a:solidFill>
                <a:latin typeface="+mj-lt"/>
              </a:endParaRPr>
            </a:p>
          </p:txBody>
        </p:sp>
        <p:sp>
          <p:nvSpPr>
            <p:cNvPr id="13" name="TextBox 12"/>
            <p:cNvSpPr txBox="1"/>
            <p:nvPr/>
          </p:nvSpPr>
          <p:spPr>
            <a:xfrm>
              <a:off x="2171700" y="4571553"/>
              <a:ext cx="3981450" cy="262830"/>
            </a:xfrm>
            <a:prstGeom prst="rect">
              <a:avLst/>
            </a:prstGeom>
            <a:noFill/>
            <a:ln>
              <a:noFill/>
            </a:ln>
            <a:effectLst>
              <a:outerShdw>
                <a:srgbClr val="000000">
                  <a:alpha val="0"/>
                </a:srgbClr>
              </a:outerShdw>
            </a:effectLst>
          </p:spPr>
          <p:txBody>
            <a:bodyPr wrap="square" lIns="0" tIns="0" rIns="0" bIns="0">
              <a:spAutoFit/>
            </a:bodyPr>
            <a:lstStyle/>
            <a:p>
              <a:pPr>
                <a:lnSpc>
                  <a:spcPct val="92000"/>
                </a:lnSpc>
                <a:defRPr sz="1800" b="0" i="0">
                  <a:solidFill>
                    <a:srgbClr val="111827"/>
                  </a:solidFill>
                  <a:latin typeface="Playfair Display"/>
                </a:defRPr>
              </a:pPr>
              <a:r>
                <a:rPr sz="1800" b="1" i="0" dirty="0">
                  <a:solidFill>
                    <a:srgbClr val="111827"/>
                  </a:solidFill>
                  <a:latin typeface="Arial" panose="020B0604020202020204" pitchFamily="34" charset="0"/>
                </a:rPr>
                <a:t>Communication &amp; Culture Failures</a:t>
              </a:r>
            </a:p>
          </p:txBody>
        </p:sp>
        <p:sp>
          <p:nvSpPr>
            <p:cNvPr id="17" name="Rounded Rectangle 16"/>
            <p:cNvSpPr/>
            <p:nvPr/>
          </p:nvSpPr>
          <p:spPr>
            <a:xfrm>
              <a:off x="1104900" y="4571553"/>
              <a:ext cx="838200" cy="838200"/>
            </a:xfrm>
            <a:prstGeom prst="roundRect">
              <a:avLst>
                <a:gd name="adj" fmla="val 50000"/>
              </a:avLst>
            </a:prstGeom>
            <a:solidFill>
              <a:srgbClr val="FFFFFF"/>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21" name="Picture 20" descr="1ee5a9ee-fe5a-4e0c-8a50-306f8a84b44a.png"/>
            <p:cNvPicPr>
              <a:picLocks noChangeAspect="1"/>
            </p:cNvPicPr>
            <p:nvPr/>
          </p:nvPicPr>
          <p:blipFill>
            <a:blip r:embed="rId6"/>
            <a:stretch>
              <a:fillRect/>
            </a:stretch>
          </p:blipFill>
          <p:spPr>
            <a:xfrm>
              <a:off x="1257300" y="4723953"/>
              <a:ext cx="533400" cy="533400"/>
            </a:xfrm>
            <a:prstGeom prst="rect">
              <a:avLst/>
            </a:prstGeom>
          </p:spPr>
        </p:pic>
      </p:grpSp>
      <p:pic>
        <p:nvPicPr>
          <p:cNvPr id="22" name="Picture 21" descr="259b8c76-eb64-4bb5-9ccc-d3cdb024bdd3.png"/>
          <p:cNvPicPr>
            <a:picLocks noChangeAspect="1"/>
          </p:cNvPicPr>
          <p:nvPr/>
        </p:nvPicPr>
        <p:blipFill>
          <a:blip r:embed="rId7"/>
          <a:stretch>
            <a:fillRect/>
          </a:stretch>
        </p:blipFill>
        <p:spPr>
          <a:xfrm>
            <a:off x="609600" y="228600"/>
            <a:ext cx="2095500" cy="19050"/>
          </a:xfrm>
          <a:prstGeom prst="rect">
            <a:avLst/>
          </a:prstGeom>
        </p:spPr>
      </p:pic>
      <p:pic>
        <p:nvPicPr>
          <p:cNvPr id="27" name="Graphic 26" descr="Aquarius with solid fill">
            <a:extLst>
              <a:ext uri="{FF2B5EF4-FFF2-40B4-BE49-F238E27FC236}">
                <a16:creationId xmlns:a16="http://schemas.microsoft.com/office/drawing/2014/main" id="{FC9212D6-23B3-5825-A551-49B5FD1C20A6}"/>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0991850" y="-352"/>
            <a:ext cx="914400" cy="9144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553200" y="785217"/>
            <a:ext cx="5200650" cy="1919882"/>
          </a:xfrm>
          <a:prstGeom prst="rect">
            <a:avLst/>
          </a:prstGeom>
          <a:noFill/>
          <a:ln>
            <a:noFill/>
          </a:ln>
          <a:effectLst>
            <a:outerShdw>
              <a:srgbClr val="000000">
                <a:alpha val="0"/>
              </a:srgbClr>
            </a:outerShdw>
          </a:effectLst>
        </p:spPr>
        <p:txBody>
          <a:bodyPr wrap="square" lIns="0" tIns="0" rIns="0" bIns="0">
            <a:spAutoFit/>
          </a:bodyPr>
          <a:lstStyle/>
          <a:p>
            <a:pPr>
              <a:lnSpc>
                <a:spcPct val="84000"/>
              </a:lnSpc>
              <a:defRPr sz="4800" b="0" i="0" spc="-120">
                <a:solidFill>
                  <a:srgbClr val="111827"/>
                </a:solidFill>
                <a:latin typeface="Playfair Display"/>
              </a:defRPr>
            </a:pPr>
            <a:r>
              <a:rPr sz="4800" b="1" i="0" dirty="0">
                <a:solidFill>
                  <a:srgbClr val="111827"/>
                </a:solidFill>
                <a:latin typeface="Arial" panose="020B0604020202020204" pitchFamily="34" charset="0"/>
              </a:rPr>
              <a:t>Root Cause Analysis (Swiss Cheese Model)</a:t>
            </a:r>
          </a:p>
        </p:txBody>
      </p:sp>
      <p:sp>
        <p:nvSpPr>
          <p:cNvPr id="4" name="TextBox 3"/>
          <p:cNvSpPr txBox="1"/>
          <p:nvPr/>
        </p:nvSpPr>
        <p:spPr>
          <a:xfrm>
            <a:off x="6553200" y="3157041"/>
            <a:ext cx="5200650" cy="1684051"/>
          </a:xfrm>
          <a:prstGeom prst="rect">
            <a:avLst/>
          </a:prstGeom>
          <a:noFill/>
          <a:ln>
            <a:noFill/>
          </a:ln>
          <a:effectLst>
            <a:outerShdw>
              <a:srgbClr val="000000">
                <a:alpha val="0"/>
              </a:srgbClr>
            </a:outerShdw>
          </a:effectLst>
        </p:spPr>
        <p:txBody>
          <a:bodyPr wrap="square" lIns="0" tIns="0" rIns="0" bIns="0">
            <a:spAutoFit/>
          </a:bodyPr>
          <a:lstStyle/>
          <a:p>
            <a:pPr>
              <a:lnSpc>
                <a:spcPct val="140000"/>
              </a:lnSpc>
              <a:defRPr sz="1200" b="0" i="0">
                <a:solidFill>
                  <a:srgbClr val="6B7280"/>
                </a:solidFill>
                <a:latin typeface="Playfair Display"/>
              </a:defRPr>
            </a:pPr>
            <a:r>
              <a:rPr sz="1600" b="0" i="0" dirty="0">
                <a:solidFill>
                  <a:srgbClr val="6B7280"/>
                </a:solidFill>
                <a:latin typeface="Arial" panose="020B0604020202020204" pitchFamily="34" charset="0"/>
              </a:rPr>
              <a:t>The Swiss Cheese Model reveals </a:t>
            </a:r>
            <a:r>
              <a:rPr sz="1600" b="1" i="0" dirty="0">
                <a:solidFill>
                  <a:srgbClr val="6B7280"/>
                </a:solidFill>
                <a:latin typeface="Arial" panose="020B0604020202020204" pitchFamily="34" charset="0"/>
              </a:rPr>
              <a:t>multiple defensive failures</a:t>
            </a:r>
            <a:r>
              <a:rPr sz="1600" b="0" i="0" dirty="0">
                <a:solidFill>
                  <a:srgbClr val="6B7280"/>
                </a:solidFill>
                <a:latin typeface="Arial" panose="020B0604020202020204" pitchFamily="34" charset="0"/>
              </a:rPr>
              <a:t> across systemic layers. Weaknesses at organizational, supervisory, team, and individual levels aligned to create catastrophic gaps in patient safety and care delivery</a:t>
            </a:r>
            <a:r>
              <a:rPr lang="en-US" sz="1600" b="0" i="0" dirty="0">
                <a:solidFill>
                  <a:srgbClr val="6B7280"/>
                </a:solidFill>
                <a:latin typeface="Arial" panose="020B0604020202020204" pitchFamily="34" charset="0"/>
              </a:rPr>
              <a:t> (Reason, 2000).</a:t>
            </a:r>
            <a:endParaRPr sz="1600" b="0" i="0" dirty="0">
              <a:solidFill>
                <a:srgbClr val="6B7280"/>
              </a:solidFill>
              <a:latin typeface="Arial" panose="020B0604020202020204" pitchFamily="34" charset="0"/>
            </a:endParaRPr>
          </a:p>
        </p:txBody>
      </p:sp>
      <p:pic>
        <p:nvPicPr>
          <p:cNvPr id="5" name="Picture 4" descr="A diagram of a cheese model&#10;&#10;AI-generated content may be incorrect.">
            <a:extLst>
              <a:ext uri="{FF2B5EF4-FFF2-40B4-BE49-F238E27FC236}">
                <a16:creationId xmlns:a16="http://schemas.microsoft.com/office/drawing/2014/main" id="{255F67EE-6F11-77DD-73A9-68115E615B5B}"/>
              </a:ext>
            </a:extLst>
          </p:cNvPr>
          <p:cNvPicPr>
            <a:picLocks noChangeAspect="1"/>
          </p:cNvPicPr>
          <p:nvPr/>
        </p:nvPicPr>
        <p:blipFill>
          <a:blip r:embed="rId3"/>
          <a:stretch>
            <a:fillRect/>
          </a:stretch>
        </p:blipFill>
        <p:spPr>
          <a:xfrm>
            <a:off x="114300" y="1745158"/>
            <a:ext cx="6099524" cy="3832534"/>
          </a:xfrm>
          <a:prstGeom prst="rect">
            <a:avLst/>
          </a:prstGeom>
        </p:spPr>
      </p:pic>
      <p:pic>
        <p:nvPicPr>
          <p:cNvPr id="6" name="Graphic 5" descr="Aquarius with solid fill">
            <a:extLst>
              <a:ext uri="{FF2B5EF4-FFF2-40B4-BE49-F238E27FC236}">
                <a16:creationId xmlns:a16="http://schemas.microsoft.com/office/drawing/2014/main" id="{C2ED2052-3A77-4CD7-8B3E-5F63580DD76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991850" y="-352"/>
            <a:ext cx="914400" cy="91440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553200" y="381000"/>
            <a:ext cx="5200650" cy="2057400"/>
          </a:xfrm>
          <a:prstGeom prst="rect">
            <a:avLst/>
          </a:prstGeom>
          <a:noFill/>
          <a:ln>
            <a:noFill/>
          </a:ln>
          <a:effectLst>
            <a:outerShdw>
              <a:srgbClr val="000000">
                <a:alpha val="0"/>
              </a:srgbClr>
            </a:outerShdw>
          </a:effectLst>
        </p:spPr>
        <p:txBody>
          <a:bodyPr wrap="square" lIns="0" tIns="0" rIns="0" bIns="0">
            <a:spAutoFit/>
          </a:bodyPr>
          <a:lstStyle/>
          <a:p>
            <a:pPr>
              <a:lnSpc>
                <a:spcPct val="90000"/>
              </a:lnSpc>
              <a:defRPr sz="4800" b="0" i="0" spc="-120">
                <a:solidFill>
                  <a:srgbClr val="111827"/>
                </a:solidFill>
                <a:latin typeface="Playfair Display"/>
              </a:defRPr>
            </a:pPr>
            <a:r>
              <a:rPr sz="4800" b="0" i="0" dirty="0">
                <a:solidFill>
                  <a:srgbClr val="111827"/>
                </a:solidFill>
                <a:latin typeface="Arial" panose="020B0604020202020204" pitchFamily="34" charset="0"/>
              </a:rPr>
              <a:t>Theoretical Framework for Analysis</a:t>
            </a:r>
          </a:p>
        </p:txBody>
      </p:sp>
      <p:pic>
        <p:nvPicPr>
          <p:cNvPr id="5" name="Picture 4" descr="faf43388-c923-4bd1-a49f-15ca14edf4cb.png"/>
          <p:cNvPicPr>
            <a:picLocks noChangeAspect="1"/>
          </p:cNvPicPr>
          <p:nvPr/>
        </p:nvPicPr>
        <p:blipFill>
          <a:blip r:embed="rId3"/>
          <a:stretch>
            <a:fillRect/>
          </a:stretch>
        </p:blipFill>
        <p:spPr>
          <a:xfrm>
            <a:off x="0" y="6019800"/>
            <a:ext cx="6096000" cy="838200"/>
          </a:xfrm>
          <a:prstGeom prst="rect">
            <a:avLst/>
          </a:prstGeom>
        </p:spPr>
      </p:pic>
      <p:sp>
        <p:nvSpPr>
          <p:cNvPr id="6" name="Rounded Rectangle 5"/>
          <p:cNvSpPr/>
          <p:nvPr/>
        </p:nvSpPr>
        <p:spPr>
          <a:xfrm>
            <a:off x="6429375" y="2479510"/>
            <a:ext cx="2095500" cy="19050"/>
          </a:xfrm>
          <a:prstGeom prst="roundRect">
            <a:avLst>
              <a:gd name="adj" fmla="val 50000"/>
            </a:avLst>
          </a:prstGeom>
          <a:solidFill>
            <a:srgbClr val="111827"/>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grpSp>
        <p:nvGrpSpPr>
          <p:cNvPr id="12" name="Group 11">
            <a:extLst>
              <a:ext uri="{FF2B5EF4-FFF2-40B4-BE49-F238E27FC236}">
                <a16:creationId xmlns:a16="http://schemas.microsoft.com/office/drawing/2014/main" id="{94D31FA1-F15E-3E30-5439-1DE055D64FB0}"/>
              </a:ext>
            </a:extLst>
          </p:cNvPr>
          <p:cNvGrpSpPr/>
          <p:nvPr/>
        </p:nvGrpSpPr>
        <p:grpSpPr>
          <a:xfrm>
            <a:off x="6429375" y="2577770"/>
            <a:ext cx="5448300" cy="4280229"/>
            <a:chOff x="6305550" y="3047999"/>
            <a:chExt cx="5448300" cy="4280229"/>
          </a:xfrm>
        </p:grpSpPr>
        <p:pic>
          <p:nvPicPr>
            <p:cNvPr id="7" name="Picture 6" descr="20bdb755-10c6-4ca2-86e4-e74ca012b670.png"/>
            <p:cNvPicPr>
              <a:picLocks noChangeAspect="1"/>
            </p:cNvPicPr>
            <p:nvPr/>
          </p:nvPicPr>
          <p:blipFill>
            <a:blip r:embed="rId4"/>
            <a:stretch>
              <a:fillRect/>
            </a:stretch>
          </p:blipFill>
          <p:spPr>
            <a:xfrm>
              <a:off x="6305550" y="3047999"/>
              <a:ext cx="5410200" cy="4280229"/>
            </a:xfrm>
            <a:prstGeom prst="rect">
              <a:avLst/>
            </a:prstGeom>
          </p:spPr>
        </p:pic>
        <p:sp>
          <p:nvSpPr>
            <p:cNvPr id="8" name="TextBox 7"/>
            <p:cNvSpPr txBox="1"/>
            <p:nvPr/>
          </p:nvSpPr>
          <p:spPr>
            <a:xfrm>
              <a:off x="9220200" y="4267200"/>
              <a:ext cx="2305050" cy="2981650"/>
            </a:xfrm>
            <a:prstGeom prst="rect">
              <a:avLst/>
            </a:prstGeom>
            <a:noFill/>
            <a:ln>
              <a:noFill/>
            </a:ln>
            <a:effectLst>
              <a:outerShdw>
                <a:srgbClr val="000000">
                  <a:alpha val="0"/>
                </a:srgbClr>
              </a:outerShdw>
            </a:effectLst>
          </p:spPr>
          <p:txBody>
            <a:bodyPr wrap="square" lIns="0" tIns="0" rIns="0" bIns="0">
              <a:spAutoFit/>
            </a:bodyPr>
            <a:lstStyle/>
            <a:p>
              <a:pPr algn="ctr">
                <a:lnSpc>
                  <a:spcPct val="140000"/>
                </a:lnSpc>
                <a:defRPr sz="1200" b="0" i="0">
                  <a:solidFill>
                    <a:srgbClr val="6B7280"/>
                  </a:solidFill>
                  <a:latin typeface="Playfair Display"/>
                </a:defRPr>
              </a:pPr>
              <a:r>
                <a:rPr sz="1400" b="0" i="0" dirty="0">
                  <a:solidFill>
                    <a:srgbClr val="6B7280"/>
                  </a:solidFill>
                  <a:latin typeface="+mj-lt"/>
                </a:rPr>
                <a:t>Failures were </a:t>
              </a:r>
              <a:r>
                <a:rPr sz="1400" b="1" i="0" dirty="0">
                  <a:solidFill>
                    <a:srgbClr val="6B7280"/>
                  </a:solidFill>
                  <a:latin typeface="+mj-lt"/>
                </a:rPr>
                <a:t>systemic rather than isolated</a:t>
              </a:r>
              <a:r>
                <a:rPr sz="1400" b="0" i="0" dirty="0">
                  <a:solidFill>
                    <a:srgbClr val="6B7280"/>
                  </a:solidFill>
                  <a:latin typeface="+mj-lt"/>
                </a:rPr>
                <a:t> individual errors, spanning multiple organizational levels. Breakdowns occurred across interconnected components, demonstrating the need for comprehensive system-wide reform</a:t>
              </a:r>
              <a:r>
                <a:rPr lang="en-US" sz="1400" b="0" i="0" dirty="0">
                  <a:solidFill>
                    <a:srgbClr val="6B7280"/>
                  </a:solidFill>
                  <a:latin typeface="+mj-lt"/>
                </a:rPr>
                <a:t> </a:t>
              </a:r>
              <a:r>
                <a:rPr lang="en-GB" sz="1400" dirty="0">
                  <a:latin typeface="+mj-lt"/>
                </a:rPr>
                <a:t>(Scally &amp; Donaldson, 1998)</a:t>
              </a:r>
              <a:endParaRPr sz="1400" b="0" i="0" dirty="0">
                <a:solidFill>
                  <a:srgbClr val="6B7280"/>
                </a:solidFill>
                <a:latin typeface="+mj-lt"/>
              </a:endParaRPr>
            </a:p>
          </p:txBody>
        </p:sp>
        <p:sp>
          <p:nvSpPr>
            <p:cNvPr id="9" name="TextBox 8"/>
            <p:cNvSpPr txBox="1"/>
            <p:nvPr/>
          </p:nvSpPr>
          <p:spPr>
            <a:xfrm>
              <a:off x="6705600" y="4267200"/>
              <a:ext cx="2305050" cy="2680029"/>
            </a:xfrm>
            <a:prstGeom prst="rect">
              <a:avLst/>
            </a:prstGeom>
            <a:noFill/>
            <a:ln>
              <a:noFill/>
            </a:ln>
            <a:effectLst>
              <a:outerShdw>
                <a:srgbClr val="000000">
                  <a:alpha val="0"/>
                </a:srgbClr>
              </a:outerShdw>
            </a:effectLst>
          </p:spPr>
          <p:txBody>
            <a:bodyPr wrap="square" lIns="0" tIns="0" rIns="0" bIns="0">
              <a:spAutoFit/>
            </a:bodyPr>
            <a:lstStyle/>
            <a:p>
              <a:pPr algn="ctr">
                <a:lnSpc>
                  <a:spcPct val="140000"/>
                </a:lnSpc>
                <a:defRPr sz="1200" b="0" i="0">
                  <a:solidFill>
                    <a:srgbClr val="6B7280"/>
                  </a:solidFill>
                  <a:latin typeface="Playfair Display"/>
                </a:defRPr>
              </a:pPr>
              <a:r>
                <a:rPr sz="1400" b="1" i="0" dirty="0">
                  <a:latin typeface="Arial" panose="020B0604020202020204" pitchFamily="34" charset="0"/>
                </a:rPr>
                <a:t>Structure</a:t>
              </a:r>
              <a:r>
                <a:rPr sz="1400" b="1" i="0" dirty="0">
                  <a:solidFill>
                    <a:srgbClr val="6B7280"/>
                  </a:solidFill>
                  <a:latin typeface="Arial" panose="020B0604020202020204" pitchFamily="34" charset="0"/>
                </a:rPr>
                <a:t>:</a:t>
              </a:r>
              <a:r>
                <a:rPr sz="1400" b="0" i="0" dirty="0">
                  <a:solidFill>
                    <a:srgbClr val="6B7280"/>
                  </a:solidFill>
                  <a:latin typeface="Arial" panose="020B0604020202020204" pitchFamily="34" charset="0"/>
                </a:rPr>
                <a:t> Understaffed units, inadequate resources, poor supervision. </a:t>
              </a:r>
              <a:r>
                <a:rPr sz="1400" b="1" i="0" dirty="0">
                  <a:solidFill>
                    <a:srgbClr val="6B7280"/>
                  </a:solidFill>
                  <a:latin typeface="Arial" panose="020B0604020202020204" pitchFamily="34" charset="0"/>
                </a:rPr>
                <a:t>Process:</a:t>
              </a:r>
              <a:r>
                <a:rPr sz="1400" b="0" i="0" dirty="0">
                  <a:solidFill>
                    <a:srgbClr val="6B7280"/>
                  </a:solidFill>
                  <a:latin typeface="Arial" panose="020B0604020202020204" pitchFamily="34" charset="0"/>
                </a:rPr>
                <a:t> Failures to follow clinical guidelines or respond to complications. </a:t>
              </a:r>
              <a:r>
                <a:rPr sz="1400" b="1" i="0" dirty="0">
                  <a:solidFill>
                    <a:srgbClr val="6B7280"/>
                  </a:solidFill>
                  <a:latin typeface="Arial" panose="020B0604020202020204" pitchFamily="34" charset="0"/>
                </a:rPr>
                <a:t>Outcome:</a:t>
              </a:r>
              <a:r>
                <a:rPr sz="1400" b="0" i="0" dirty="0">
                  <a:solidFill>
                    <a:srgbClr val="6B7280"/>
                  </a:solidFill>
                  <a:latin typeface="Arial" panose="020B0604020202020204" pitchFamily="34" charset="0"/>
                </a:rPr>
                <a:t> Stillbirths, neonatal deaths, erosion of maternal trust</a:t>
              </a:r>
              <a:endParaRPr lang="en-US" sz="1400" b="0" i="0" dirty="0">
                <a:solidFill>
                  <a:srgbClr val="6B7280"/>
                </a:solidFill>
                <a:latin typeface="Arial" panose="020B0604020202020204" pitchFamily="34" charset="0"/>
              </a:endParaRPr>
            </a:p>
            <a:p>
              <a:pPr algn="ctr">
                <a:lnSpc>
                  <a:spcPct val="140000"/>
                </a:lnSpc>
                <a:defRPr sz="1200" b="0" i="0">
                  <a:solidFill>
                    <a:srgbClr val="6B7280"/>
                  </a:solidFill>
                  <a:latin typeface="Playfair Display"/>
                </a:defRPr>
              </a:pPr>
              <a:r>
                <a:rPr lang="en-GB" sz="1400" dirty="0">
                  <a:solidFill>
                    <a:srgbClr val="6B7280"/>
                  </a:solidFill>
                  <a:latin typeface="Arial" panose="020B0604020202020204" pitchFamily="34" charset="0"/>
                </a:rPr>
                <a:t>(Donabedian, 1988)</a:t>
              </a:r>
              <a:r>
                <a:rPr sz="1400" b="0" i="0" dirty="0">
                  <a:solidFill>
                    <a:srgbClr val="6B7280"/>
                  </a:solidFill>
                  <a:latin typeface="Arial" panose="020B0604020202020204" pitchFamily="34" charset="0"/>
                </a:rPr>
                <a:t>.</a:t>
              </a:r>
            </a:p>
          </p:txBody>
        </p:sp>
        <p:sp>
          <p:nvSpPr>
            <p:cNvPr id="10" name="TextBox 9"/>
            <p:cNvSpPr txBox="1"/>
            <p:nvPr/>
          </p:nvSpPr>
          <p:spPr>
            <a:xfrm>
              <a:off x="6915150" y="3636841"/>
              <a:ext cx="2305050" cy="285078"/>
            </a:xfrm>
            <a:prstGeom prst="rect">
              <a:avLst/>
            </a:prstGeom>
            <a:noFill/>
            <a:ln>
              <a:noFill/>
            </a:ln>
            <a:effectLst>
              <a:outerShdw>
                <a:srgbClr val="000000">
                  <a:alpha val="0"/>
                </a:srgbClr>
              </a:outerShdw>
            </a:effectLst>
          </p:spPr>
          <p:txBody>
            <a:bodyPr wrap="square" lIns="0" tIns="0" rIns="0" bIns="0">
              <a:spAutoFit/>
            </a:bodyPr>
            <a:lstStyle/>
            <a:p>
              <a:pPr>
                <a:lnSpc>
                  <a:spcPct val="120000"/>
                </a:lnSpc>
                <a:defRPr sz="1650" b="0" i="0">
                  <a:solidFill>
                    <a:srgbClr val="FFFFFF"/>
                  </a:solidFill>
                  <a:latin typeface="Playfair Display"/>
                </a:defRPr>
              </a:pPr>
              <a:r>
                <a:rPr sz="1700" b="0" i="0" dirty="0">
                  <a:solidFill>
                    <a:srgbClr val="FFFFFF"/>
                  </a:solidFill>
                  <a:latin typeface="Arial" panose="020B0604020202020204" pitchFamily="34" charset="0"/>
                </a:rPr>
                <a:t>Donabedian Model</a:t>
              </a:r>
            </a:p>
          </p:txBody>
        </p:sp>
        <p:sp>
          <p:nvSpPr>
            <p:cNvPr id="11" name="TextBox 10"/>
            <p:cNvSpPr txBox="1"/>
            <p:nvPr/>
          </p:nvSpPr>
          <p:spPr>
            <a:xfrm>
              <a:off x="9448800" y="3636841"/>
              <a:ext cx="2305050" cy="285078"/>
            </a:xfrm>
            <a:prstGeom prst="rect">
              <a:avLst/>
            </a:prstGeom>
            <a:noFill/>
            <a:ln>
              <a:noFill/>
            </a:ln>
            <a:effectLst>
              <a:outerShdw>
                <a:srgbClr val="000000">
                  <a:alpha val="0"/>
                </a:srgbClr>
              </a:outerShdw>
            </a:effectLst>
          </p:spPr>
          <p:txBody>
            <a:bodyPr wrap="square" lIns="0" tIns="0" rIns="0" bIns="0">
              <a:spAutoFit/>
            </a:bodyPr>
            <a:lstStyle/>
            <a:p>
              <a:pPr>
                <a:lnSpc>
                  <a:spcPct val="120000"/>
                </a:lnSpc>
                <a:defRPr sz="1650" b="0" i="0">
                  <a:solidFill>
                    <a:srgbClr val="FFFFFF"/>
                  </a:solidFill>
                  <a:latin typeface="Playfair Display"/>
                </a:defRPr>
              </a:pPr>
              <a:r>
                <a:rPr sz="1700" b="0" i="0" dirty="0">
                  <a:solidFill>
                    <a:srgbClr val="FFFFFF"/>
                  </a:solidFill>
                  <a:latin typeface="Arial" panose="020B0604020202020204" pitchFamily="34" charset="0"/>
                </a:rPr>
                <a:t>Systems Theory</a:t>
              </a:r>
            </a:p>
          </p:txBody>
        </p:sp>
      </p:grpSp>
      <p:pic>
        <p:nvPicPr>
          <p:cNvPr id="13" name="Picture 12" descr="A diagram of a structure&#10;&#10;AI-generated content may be incorrect.">
            <a:extLst>
              <a:ext uri="{FF2B5EF4-FFF2-40B4-BE49-F238E27FC236}">
                <a16:creationId xmlns:a16="http://schemas.microsoft.com/office/drawing/2014/main" id="{52AE683C-448D-153D-2C99-9FB7AFB62243}"/>
              </a:ext>
            </a:extLst>
          </p:cNvPr>
          <p:cNvPicPr>
            <a:picLocks noChangeAspect="1"/>
          </p:cNvPicPr>
          <p:nvPr/>
        </p:nvPicPr>
        <p:blipFill>
          <a:blip r:embed="rId5"/>
          <a:stretch>
            <a:fillRect/>
          </a:stretch>
        </p:blipFill>
        <p:spPr>
          <a:xfrm>
            <a:off x="161925" y="1213315"/>
            <a:ext cx="5419725" cy="4476750"/>
          </a:xfrm>
          <a:prstGeom prst="rect">
            <a:avLst/>
          </a:prstGeom>
        </p:spPr>
      </p:pic>
      <p:pic>
        <p:nvPicPr>
          <p:cNvPr id="15" name="Graphic 14" descr="Aquarius with solid fill">
            <a:extLst>
              <a:ext uri="{FF2B5EF4-FFF2-40B4-BE49-F238E27FC236}">
                <a16:creationId xmlns:a16="http://schemas.microsoft.com/office/drawing/2014/main" id="{C055036C-7C8D-E191-306B-DAB451D6E0C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0991850" y="-352"/>
            <a:ext cx="914400" cy="91440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896938" y="615990"/>
            <a:ext cx="5715000" cy="6051550"/>
          </a:xfrm>
          <a:prstGeom prst="roundRect">
            <a:avLst>
              <a:gd name="adj" fmla="val 1724"/>
            </a:avLst>
          </a:prstGeom>
          <a:solidFill>
            <a:srgbClr val="FFFFFF"/>
          </a:solidFill>
          <a:ln>
            <a:noFill/>
          </a:ln>
          <a:effectLst>
            <a:outerShdw blurRad="571500" dist="190500" dir="5400000" rotWithShape="0">
              <a:srgbClr val="000000">
                <a:alpha val="8000"/>
              </a:srgbClr>
            </a:outerShdw>
          </a:effectLst>
        </p:spPr>
        <p:style>
          <a:lnRef idx="1">
            <a:schemeClr val="accent1"/>
          </a:lnRef>
          <a:fillRef idx="3">
            <a:schemeClr val="accent1"/>
          </a:fillRef>
          <a:effectRef idx="2">
            <a:schemeClr val="accent1"/>
          </a:effectRef>
          <a:fontRef idx="minor">
            <a:schemeClr val="lt1"/>
          </a:fontRef>
        </p:style>
        <p:txBody>
          <a:bodyPr wrap="square" lIns="342900" tIns="266700" rIns="342900" bIns="266700" rtlCol="0" anchor="ctr"/>
          <a:lstStyle/>
          <a:p>
            <a:pPr algn="ctr"/>
            <a:endParaRPr dirty="0"/>
          </a:p>
        </p:txBody>
      </p:sp>
      <p:sp>
        <p:nvSpPr>
          <p:cNvPr id="3" name="TextBox 2"/>
          <p:cNvSpPr txBox="1"/>
          <p:nvPr/>
        </p:nvSpPr>
        <p:spPr>
          <a:xfrm>
            <a:off x="7086600" y="628650"/>
            <a:ext cx="4362450" cy="1919882"/>
          </a:xfrm>
          <a:prstGeom prst="rect">
            <a:avLst/>
          </a:prstGeom>
          <a:noFill/>
          <a:ln>
            <a:noFill/>
          </a:ln>
          <a:effectLst>
            <a:outerShdw>
              <a:srgbClr val="000000">
                <a:alpha val="0"/>
              </a:srgbClr>
            </a:outerShdw>
          </a:effectLst>
        </p:spPr>
        <p:txBody>
          <a:bodyPr wrap="square" lIns="0" tIns="0" rIns="0" bIns="0">
            <a:spAutoFit/>
          </a:bodyPr>
          <a:lstStyle/>
          <a:p>
            <a:pPr>
              <a:lnSpc>
                <a:spcPct val="84000"/>
              </a:lnSpc>
              <a:defRPr sz="4800" b="0" i="0" spc="-48">
                <a:solidFill>
                  <a:srgbClr val="111827"/>
                </a:solidFill>
                <a:latin typeface="Playfair Display"/>
              </a:defRPr>
            </a:pPr>
            <a:r>
              <a:rPr sz="4800" b="0" i="0" dirty="0">
                <a:solidFill>
                  <a:srgbClr val="111827"/>
                </a:solidFill>
                <a:latin typeface="Arial" panose="020B0604020202020204" pitchFamily="34" charset="0"/>
              </a:rPr>
              <a:t>Policy and Governance Failures</a:t>
            </a:r>
          </a:p>
        </p:txBody>
      </p:sp>
      <p:sp>
        <p:nvSpPr>
          <p:cNvPr id="4" name="Rounded Rectangle 3"/>
          <p:cNvSpPr/>
          <p:nvPr/>
        </p:nvSpPr>
        <p:spPr>
          <a:xfrm>
            <a:off x="7086600" y="2777132"/>
            <a:ext cx="4343400" cy="2285578"/>
          </a:xfrm>
          <a:prstGeom prst="roundRect">
            <a:avLst>
              <a:gd name="adj" fmla="val 3233"/>
            </a:avLst>
          </a:prstGeom>
          <a:solidFill>
            <a:srgbClr val="F3F4F6"/>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228600" tIns="152400" rIns="228600" bIns="152400" rtlCol="0" anchor="ctr"/>
          <a:lstStyle/>
          <a:p>
            <a:pPr algn="ctr"/>
            <a:endParaRPr/>
          </a:p>
        </p:txBody>
      </p:sp>
      <p:sp>
        <p:nvSpPr>
          <p:cNvPr id="5" name="TextBox 4"/>
          <p:cNvSpPr txBox="1"/>
          <p:nvPr/>
        </p:nvSpPr>
        <p:spPr>
          <a:xfrm>
            <a:off x="7315200" y="2929532"/>
            <a:ext cx="3905250" cy="1902380"/>
          </a:xfrm>
          <a:prstGeom prst="rect">
            <a:avLst/>
          </a:prstGeom>
          <a:noFill/>
          <a:ln>
            <a:noFill/>
          </a:ln>
          <a:effectLst>
            <a:outerShdw>
              <a:srgbClr val="000000">
                <a:alpha val="0"/>
              </a:srgbClr>
            </a:outerShdw>
          </a:effectLst>
        </p:spPr>
        <p:txBody>
          <a:bodyPr wrap="square" lIns="0" tIns="0" rIns="0" bIns="0">
            <a:spAutoFit/>
          </a:bodyPr>
          <a:lstStyle/>
          <a:p>
            <a:pPr>
              <a:lnSpc>
                <a:spcPct val="128000"/>
              </a:lnSpc>
              <a:defRPr sz="1200" b="0" i="0">
                <a:solidFill>
                  <a:srgbClr val="6B7280"/>
                </a:solidFill>
                <a:latin typeface="Playfair Display"/>
              </a:defRPr>
            </a:pPr>
            <a:r>
              <a:rPr sz="1400" b="0" i="0" dirty="0">
                <a:solidFill>
                  <a:srgbClr val="6B7280"/>
                </a:solidFill>
                <a:latin typeface="Arial" panose="020B0604020202020204" pitchFamily="34" charset="0"/>
              </a:rPr>
              <a:t>Systemic breakdowns in maternity care revealed </a:t>
            </a:r>
            <a:r>
              <a:rPr sz="1400" b="1" i="0" dirty="0">
                <a:solidFill>
                  <a:srgbClr val="6B7280"/>
                </a:solidFill>
                <a:latin typeface="Arial" panose="020B0604020202020204" pitchFamily="34" charset="0"/>
              </a:rPr>
              <a:t>critical deficiencies</a:t>
            </a:r>
            <a:r>
              <a:rPr sz="1400" b="0" i="0" dirty="0">
                <a:solidFill>
                  <a:srgbClr val="6B7280"/>
                </a:solidFill>
                <a:latin typeface="Arial" panose="020B0604020202020204" pitchFamily="34" charset="0"/>
              </a:rPr>
              <a:t> across multiple governance layers. Inadequate adherence to safety standards, coupled with defensive cultures and absent accountability mechanisms, prevented meaningful improvements despite repeated warnings.</a:t>
            </a:r>
          </a:p>
        </p:txBody>
      </p:sp>
      <p:grpSp>
        <p:nvGrpSpPr>
          <p:cNvPr id="28" name="Group 27">
            <a:extLst>
              <a:ext uri="{FF2B5EF4-FFF2-40B4-BE49-F238E27FC236}">
                <a16:creationId xmlns:a16="http://schemas.microsoft.com/office/drawing/2014/main" id="{0C02C36E-F50D-E9C2-9884-E87FAB36F3C4}"/>
              </a:ext>
            </a:extLst>
          </p:cNvPr>
          <p:cNvGrpSpPr/>
          <p:nvPr/>
        </p:nvGrpSpPr>
        <p:grpSpPr>
          <a:xfrm>
            <a:off x="1089025" y="692778"/>
            <a:ext cx="5048250" cy="1307308"/>
            <a:chOff x="1104900" y="628650"/>
            <a:chExt cx="5048250" cy="1307308"/>
          </a:xfrm>
        </p:grpSpPr>
        <p:sp>
          <p:nvSpPr>
            <p:cNvPr id="6" name="TextBox 5"/>
            <p:cNvSpPr txBox="1"/>
            <p:nvPr/>
          </p:nvSpPr>
          <p:spPr>
            <a:xfrm>
              <a:off x="2171700" y="967680"/>
              <a:ext cx="3981450" cy="968278"/>
            </a:xfrm>
            <a:prstGeom prst="rect">
              <a:avLst/>
            </a:prstGeom>
            <a:noFill/>
            <a:ln>
              <a:noFill/>
            </a:ln>
            <a:effectLst>
              <a:outerShdw>
                <a:srgbClr val="000000">
                  <a:alpha val="0"/>
                </a:srgbClr>
              </a:outerShdw>
            </a:effectLst>
          </p:spPr>
          <p:txBody>
            <a:bodyPr wrap="square" lIns="0" tIns="0" rIns="0" bIns="0">
              <a:spAutoFit/>
            </a:bodyPr>
            <a:lstStyle/>
            <a:p>
              <a:pPr>
                <a:lnSpc>
                  <a:spcPct val="124000"/>
                </a:lnSpc>
                <a:defRPr sz="1200" b="0" i="0">
                  <a:solidFill>
                    <a:srgbClr val="6B7280"/>
                  </a:solidFill>
                  <a:latin typeface="Playfair Display"/>
                </a:defRPr>
              </a:pPr>
              <a:r>
                <a:rPr sz="1300" b="0" i="0" dirty="0">
                  <a:solidFill>
                    <a:srgbClr val="6B7280"/>
                  </a:solidFill>
                  <a:latin typeface="+mj-lt"/>
                </a:rPr>
                <a:t>Failure to consistently adhere to </a:t>
              </a:r>
              <a:r>
                <a:rPr sz="1300" b="1" i="0" dirty="0">
                  <a:solidFill>
                    <a:srgbClr val="6B7280"/>
                  </a:solidFill>
                  <a:latin typeface="+mj-lt"/>
                </a:rPr>
                <a:t>national maternity safety standards</a:t>
              </a:r>
              <a:r>
                <a:rPr sz="1300" b="0" i="0" dirty="0">
                  <a:solidFill>
                    <a:srgbClr val="6B7280"/>
                  </a:solidFill>
                  <a:latin typeface="+mj-lt"/>
                </a:rPr>
                <a:t>, creating gaps in care quality and patient protection protocols</a:t>
              </a:r>
              <a:r>
                <a:rPr lang="en-US" sz="1300" b="0" i="0" dirty="0">
                  <a:solidFill>
                    <a:srgbClr val="6B7280"/>
                  </a:solidFill>
                  <a:latin typeface="+mj-lt"/>
                </a:rPr>
                <a:t> </a:t>
              </a:r>
              <a:r>
                <a:rPr lang="en-GB" sz="1300" dirty="0">
                  <a:latin typeface="+mj-lt"/>
                </a:rPr>
                <a:t>(Department of Health, 1998)</a:t>
              </a:r>
              <a:endParaRPr sz="1300" b="0" i="0" dirty="0">
                <a:solidFill>
                  <a:srgbClr val="6B7280"/>
                </a:solidFill>
                <a:latin typeface="+mj-lt"/>
              </a:endParaRPr>
            </a:p>
          </p:txBody>
        </p:sp>
        <p:sp>
          <p:nvSpPr>
            <p:cNvPr id="10" name="TextBox 9"/>
            <p:cNvSpPr txBox="1"/>
            <p:nvPr/>
          </p:nvSpPr>
          <p:spPr>
            <a:xfrm>
              <a:off x="2171700" y="628650"/>
              <a:ext cx="3981450" cy="262830"/>
            </a:xfrm>
            <a:prstGeom prst="rect">
              <a:avLst/>
            </a:prstGeom>
            <a:noFill/>
            <a:ln>
              <a:noFill/>
            </a:ln>
            <a:effectLst>
              <a:outerShdw>
                <a:srgbClr val="000000">
                  <a:alpha val="0"/>
                </a:srgbClr>
              </a:outerShdw>
            </a:effectLst>
          </p:spPr>
          <p:txBody>
            <a:bodyPr wrap="square" lIns="0" tIns="0" rIns="0" bIns="0">
              <a:spAutoFit/>
            </a:bodyPr>
            <a:lstStyle/>
            <a:p>
              <a:pPr>
                <a:lnSpc>
                  <a:spcPct val="92000"/>
                </a:lnSpc>
                <a:defRPr sz="1800" b="0" i="0">
                  <a:solidFill>
                    <a:srgbClr val="111827"/>
                  </a:solidFill>
                  <a:latin typeface="Playfair Display"/>
                </a:defRPr>
              </a:pPr>
              <a:r>
                <a:rPr sz="1800" b="1" i="0" dirty="0">
                  <a:solidFill>
                    <a:srgbClr val="111827"/>
                  </a:solidFill>
                  <a:latin typeface="Arial" panose="020B0604020202020204" pitchFamily="34" charset="0"/>
                </a:rPr>
                <a:t>National Standards Non-Compliance</a:t>
              </a:r>
            </a:p>
          </p:txBody>
        </p:sp>
        <p:sp>
          <p:nvSpPr>
            <p:cNvPr id="14" name="Rounded Rectangle 13"/>
            <p:cNvSpPr/>
            <p:nvPr/>
          </p:nvSpPr>
          <p:spPr>
            <a:xfrm>
              <a:off x="1104900" y="628650"/>
              <a:ext cx="838200" cy="838200"/>
            </a:xfrm>
            <a:prstGeom prst="roundRect">
              <a:avLst>
                <a:gd name="adj" fmla="val 50000"/>
              </a:avLst>
            </a:prstGeom>
            <a:solidFill>
              <a:srgbClr val="FFFFFF"/>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18" name="Picture 17" descr="120aa58b-9337-4cbd-9cb2-450e8499fba9.png"/>
            <p:cNvPicPr>
              <a:picLocks noChangeAspect="1"/>
            </p:cNvPicPr>
            <p:nvPr/>
          </p:nvPicPr>
          <p:blipFill>
            <a:blip r:embed="rId3"/>
            <a:stretch>
              <a:fillRect/>
            </a:stretch>
          </p:blipFill>
          <p:spPr>
            <a:xfrm>
              <a:off x="1257300" y="781050"/>
              <a:ext cx="533400" cy="533400"/>
            </a:xfrm>
            <a:prstGeom prst="rect">
              <a:avLst/>
            </a:prstGeom>
          </p:spPr>
        </p:pic>
      </p:grpSp>
      <p:grpSp>
        <p:nvGrpSpPr>
          <p:cNvPr id="27" name="Group 26">
            <a:extLst>
              <a:ext uri="{FF2B5EF4-FFF2-40B4-BE49-F238E27FC236}">
                <a16:creationId xmlns:a16="http://schemas.microsoft.com/office/drawing/2014/main" id="{8B70357E-E6E3-C10D-5172-6AEA6C6B1479}"/>
              </a:ext>
            </a:extLst>
          </p:cNvPr>
          <p:cNvGrpSpPr/>
          <p:nvPr/>
        </p:nvGrpSpPr>
        <p:grpSpPr>
          <a:xfrm>
            <a:off x="1092200" y="2275551"/>
            <a:ext cx="5048250" cy="1059227"/>
            <a:chOff x="1104900" y="1942951"/>
            <a:chExt cx="5048250" cy="1059227"/>
          </a:xfrm>
        </p:grpSpPr>
        <p:sp>
          <p:nvSpPr>
            <p:cNvPr id="7" name="TextBox 6"/>
            <p:cNvSpPr txBox="1"/>
            <p:nvPr/>
          </p:nvSpPr>
          <p:spPr>
            <a:xfrm>
              <a:off x="2171700" y="2281981"/>
              <a:ext cx="3981450" cy="720197"/>
            </a:xfrm>
            <a:prstGeom prst="rect">
              <a:avLst/>
            </a:prstGeom>
            <a:noFill/>
            <a:ln>
              <a:noFill/>
            </a:ln>
            <a:effectLst>
              <a:outerShdw>
                <a:srgbClr val="000000">
                  <a:alpha val="0"/>
                </a:srgbClr>
              </a:outerShdw>
            </a:effectLst>
          </p:spPr>
          <p:txBody>
            <a:bodyPr wrap="square" lIns="0" tIns="0" rIns="0" bIns="0">
              <a:spAutoFit/>
            </a:bodyPr>
            <a:lstStyle/>
            <a:p>
              <a:pPr>
                <a:lnSpc>
                  <a:spcPct val="124000"/>
                </a:lnSpc>
                <a:defRPr sz="1200" b="0" i="0">
                  <a:solidFill>
                    <a:srgbClr val="6B7280"/>
                  </a:solidFill>
                  <a:latin typeface="Playfair Display"/>
                </a:defRPr>
              </a:pPr>
              <a:r>
                <a:rPr sz="1300" b="0" i="0" dirty="0">
                  <a:solidFill>
                    <a:srgbClr val="6B7280"/>
                  </a:solidFill>
                  <a:latin typeface="Arial" panose="020B0604020202020204" pitchFamily="34" charset="0"/>
                </a:rPr>
                <a:t>Audit and review mechanisms were </a:t>
              </a:r>
              <a:r>
                <a:rPr sz="1300" b="1" i="0" dirty="0">
                  <a:solidFill>
                    <a:srgbClr val="6B7280"/>
                  </a:solidFill>
                  <a:latin typeface="Arial" panose="020B0604020202020204" pitchFamily="34" charset="0"/>
                </a:rPr>
                <a:t>irregularly applied</a:t>
              </a:r>
              <a:r>
                <a:rPr sz="1300" b="0" i="0" dirty="0">
                  <a:solidFill>
                    <a:srgbClr val="6B7280"/>
                  </a:solidFill>
                  <a:latin typeface="Arial" panose="020B0604020202020204" pitchFamily="34" charset="0"/>
                </a:rPr>
                <a:t>, undermining systematic quality assurance and oversight effectiveness.</a:t>
              </a:r>
            </a:p>
          </p:txBody>
        </p:sp>
        <p:sp>
          <p:nvSpPr>
            <p:cNvPr id="11" name="TextBox 10"/>
            <p:cNvSpPr txBox="1"/>
            <p:nvPr/>
          </p:nvSpPr>
          <p:spPr>
            <a:xfrm>
              <a:off x="2171700" y="1942951"/>
              <a:ext cx="3981450" cy="262830"/>
            </a:xfrm>
            <a:prstGeom prst="rect">
              <a:avLst/>
            </a:prstGeom>
            <a:noFill/>
            <a:ln>
              <a:noFill/>
            </a:ln>
            <a:effectLst>
              <a:outerShdw>
                <a:srgbClr val="000000">
                  <a:alpha val="0"/>
                </a:srgbClr>
              </a:outerShdw>
            </a:effectLst>
          </p:spPr>
          <p:txBody>
            <a:bodyPr wrap="square" lIns="0" tIns="0" rIns="0" bIns="0">
              <a:spAutoFit/>
            </a:bodyPr>
            <a:lstStyle/>
            <a:p>
              <a:pPr>
                <a:lnSpc>
                  <a:spcPct val="92000"/>
                </a:lnSpc>
                <a:defRPr sz="1800" b="0" i="0">
                  <a:solidFill>
                    <a:srgbClr val="111827"/>
                  </a:solidFill>
                  <a:latin typeface="Playfair Display"/>
                </a:defRPr>
              </a:pPr>
              <a:r>
                <a:rPr sz="1800" b="1" i="0" dirty="0">
                  <a:solidFill>
                    <a:srgbClr val="111827"/>
                  </a:solidFill>
                  <a:latin typeface="Arial" panose="020B0604020202020204" pitchFamily="34" charset="0"/>
                </a:rPr>
                <a:t>Inconsistent Review Processes</a:t>
              </a:r>
            </a:p>
          </p:txBody>
        </p:sp>
        <p:sp>
          <p:nvSpPr>
            <p:cNvPr id="15" name="Rounded Rectangle 14"/>
            <p:cNvSpPr/>
            <p:nvPr/>
          </p:nvSpPr>
          <p:spPr>
            <a:xfrm>
              <a:off x="1104900" y="1942951"/>
              <a:ext cx="838200" cy="838200"/>
            </a:xfrm>
            <a:prstGeom prst="roundRect">
              <a:avLst>
                <a:gd name="adj" fmla="val 50000"/>
              </a:avLst>
            </a:prstGeom>
            <a:solidFill>
              <a:srgbClr val="FFFFFF"/>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19" name="Picture 18" descr="30c25b61-a791-4234-aca9-71ee4361b985.png"/>
            <p:cNvPicPr>
              <a:picLocks noChangeAspect="1"/>
            </p:cNvPicPr>
            <p:nvPr/>
          </p:nvPicPr>
          <p:blipFill>
            <a:blip r:embed="rId4"/>
            <a:stretch>
              <a:fillRect/>
            </a:stretch>
          </p:blipFill>
          <p:spPr>
            <a:xfrm>
              <a:off x="1257300" y="2095351"/>
              <a:ext cx="533400" cy="533400"/>
            </a:xfrm>
            <a:prstGeom prst="rect">
              <a:avLst/>
            </a:prstGeom>
          </p:spPr>
        </p:pic>
      </p:grpSp>
      <p:grpSp>
        <p:nvGrpSpPr>
          <p:cNvPr id="26" name="Group 25">
            <a:extLst>
              <a:ext uri="{FF2B5EF4-FFF2-40B4-BE49-F238E27FC236}">
                <a16:creationId xmlns:a16="http://schemas.microsoft.com/office/drawing/2014/main" id="{65BCA532-E658-7B43-9056-674905429B61}"/>
              </a:ext>
            </a:extLst>
          </p:cNvPr>
          <p:cNvGrpSpPr/>
          <p:nvPr/>
        </p:nvGrpSpPr>
        <p:grpSpPr>
          <a:xfrm>
            <a:off x="1089025" y="3641765"/>
            <a:ext cx="5048250" cy="1059227"/>
            <a:chOff x="1104900" y="3257252"/>
            <a:chExt cx="5048250" cy="1059227"/>
          </a:xfrm>
        </p:grpSpPr>
        <p:sp>
          <p:nvSpPr>
            <p:cNvPr id="8" name="TextBox 7"/>
            <p:cNvSpPr txBox="1"/>
            <p:nvPr/>
          </p:nvSpPr>
          <p:spPr>
            <a:xfrm>
              <a:off x="2171700" y="3596282"/>
              <a:ext cx="3981450" cy="720197"/>
            </a:xfrm>
            <a:prstGeom prst="rect">
              <a:avLst/>
            </a:prstGeom>
            <a:noFill/>
            <a:ln>
              <a:noFill/>
            </a:ln>
            <a:effectLst>
              <a:outerShdw>
                <a:srgbClr val="000000">
                  <a:alpha val="0"/>
                </a:srgbClr>
              </a:outerShdw>
            </a:effectLst>
          </p:spPr>
          <p:txBody>
            <a:bodyPr wrap="square" lIns="0" tIns="0" rIns="0" bIns="0">
              <a:spAutoFit/>
            </a:bodyPr>
            <a:lstStyle/>
            <a:p>
              <a:pPr>
                <a:lnSpc>
                  <a:spcPct val="124000"/>
                </a:lnSpc>
                <a:defRPr sz="1200" b="0" i="0">
                  <a:solidFill>
                    <a:srgbClr val="6B7280"/>
                  </a:solidFill>
                  <a:latin typeface="Playfair Display"/>
                </a:defRPr>
              </a:pPr>
              <a:r>
                <a:rPr sz="1300" b="0" i="0" dirty="0">
                  <a:solidFill>
                    <a:srgbClr val="6B7280"/>
                  </a:solidFill>
                  <a:latin typeface="+mj-lt"/>
                </a:rPr>
                <a:t>Defensive management practices actively </a:t>
              </a:r>
              <a:r>
                <a:rPr sz="1300" b="1" i="0" dirty="0">
                  <a:solidFill>
                    <a:srgbClr val="6B7280"/>
                  </a:solidFill>
                  <a:latin typeface="+mj-lt"/>
                </a:rPr>
                <a:t>discouraged staff</a:t>
              </a:r>
              <a:r>
                <a:rPr sz="1300" b="0" i="0" dirty="0">
                  <a:solidFill>
                    <a:srgbClr val="6B7280"/>
                  </a:solidFill>
                  <a:latin typeface="+mj-lt"/>
                </a:rPr>
                <a:t> from raising concerns, silencing critical safety warnings and feedback</a:t>
              </a:r>
              <a:r>
                <a:rPr lang="en-US" sz="1300" b="0" i="0" dirty="0">
                  <a:solidFill>
                    <a:srgbClr val="6B7280"/>
                  </a:solidFill>
                  <a:latin typeface="+mj-lt"/>
                </a:rPr>
                <a:t> </a:t>
              </a:r>
              <a:r>
                <a:rPr lang="en-GB" sz="1300" dirty="0">
                  <a:latin typeface="+mj-lt"/>
                </a:rPr>
                <a:t>(Francis, 2013)</a:t>
              </a:r>
              <a:endParaRPr sz="1300" b="0" i="0" dirty="0">
                <a:solidFill>
                  <a:srgbClr val="6B7280"/>
                </a:solidFill>
                <a:latin typeface="+mj-lt"/>
              </a:endParaRPr>
            </a:p>
          </p:txBody>
        </p:sp>
        <p:sp>
          <p:nvSpPr>
            <p:cNvPr id="12" name="TextBox 11"/>
            <p:cNvSpPr txBox="1"/>
            <p:nvPr/>
          </p:nvSpPr>
          <p:spPr>
            <a:xfrm>
              <a:off x="2171700" y="3257252"/>
              <a:ext cx="3981450" cy="262830"/>
            </a:xfrm>
            <a:prstGeom prst="rect">
              <a:avLst/>
            </a:prstGeom>
            <a:noFill/>
            <a:ln>
              <a:noFill/>
            </a:ln>
            <a:effectLst>
              <a:outerShdw>
                <a:srgbClr val="000000">
                  <a:alpha val="0"/>
                </a:srgbClr>
              </a:outerShdw>
            </a:effectLst>
          </p:spPr>
          <p:txBody>
            <a:bodyPr wrap="square" lIns="0" tIns="0" rIns="0" bIns="0">
              <a:spAutoFit/>
            </a:bodyPr>
            <a:lstStyle/>
            <a:p>
              <a:pPr>
                <a:lnSpc>
                  <a:spcPct val="92000"/>
                </a:lnSpc>
                <a:defRPr sz="1800" b="0" i="0">
                  <a:solidFill>
                    <a:srgbClr val="111827"/>
                  </a:solidFill>
                  <a:latin typeface="Playfair Display"/>
                </a:defRPr>
              </a:pPr>
              <a:r>
                <a:rPr sz="1800" b="1" i="0" dirty="0">
                  <a:solidFill>
                    <a:srgbClr val="111827"/>
                  </a:solidFill>
                  <a:latin typeface="Arial" panose="020B0604020202020204" pitchFamily="34" charset="0"/>
                </a:rPr>
                <a:t>Suppressed Whistleblowing Culture</a:t>
              </a:r>
            </a:p>
          </p:txBody>
        </p:sp>
        <p:sp>
          <p:nvSpPr>
            <p:cNvPr id="16" name="Rounded Rectangle 15"/>
            <p:cNvSpPr/>
            <p:nvPr/>
          </p:nvSpPr>
          <p:spPr>
            <a:xfrm>
              <a:off x="1104900" y="3257252"/>
              <a:ext cx="838200" cy="838200"/>
            </a:xfrm>
            <a:prstGeom prst="roundRect">
              <a:avLst>
                <a:gd name="adj" fmla="val 50000"/>
              </a:avLst>
            </a:prstGeom>
            <a:solidFill>
              <a:srgbClr val="FFFFFF"/>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dirty="0"/>
            </a:p>
          </p:txBody>
        </p:sp>
        <p:pic>
          <p:nvPicPr>
            <p:cNvPr id="20" name="Picture 19" descr="89ab6c7e-bb74-4e01-bf77-a991f79b25b1.png"/>
            <p:cNvPicPr>
              <a:picLocks noChangeAspect="1"/>
            </p:cNvPicPr>
            <p:nvPr/>
          </p:nvPicPr>
          <p:blipFill>
            <a:blip r:embed="rId5"/>
            <a:stretch>
              <a:fillRect/>
            </a:stretch>
          </p:blipFill>
          <p:spPr>
            <a:xfrm>
              <a:off x="1257300" y="3409652"/>
              <a:ext cx="533400" cy="533400"/>
            </a:xfrm>
            <a:prstGeom prst="rect">
              <a:avLst/>
            </a:prstGeom>
          </p:spPr>
        </p:pic>
      </p:grpSp>
      <p:grpSp>
        <p:nvGrpSpPr>
          <p:cNvPr id="23" name="Group 22">
            <a:extLst>
              <a:ext uri="{FF2B5EF4-FFF2-40B4-BE49-F238E27FC236}">
                <a16:creationId xmlns:a16="http://schemas.microsoft.com/office/drawing/2014/main" id="{FD5CD232-0378-C0B5-2F2B-31BCB5AB48AE}"/>
              </a:ext>
            </a:extLst>
          </p:cNvPr>
          <p:cNvGrpSpPr/>
          <p:nvPr/>
        </p:nvGrpSpPr>
        <p:grpSpPr>
          <a:xfrm>
            <a:off x="1095375" y="5062710"/>
            <a:ext cx="5048250" cy="1307308"/>
            <a:chOff x="1104900" y="4571553"/>
            <a:chExt cx="5048250" cy="1307308"/>
          </a:xfrm>
        </p:grpSpPr>
        <p:sp>
          <p:nvSpPr>
            <p:cNvPr id="9" name="TextBox 8"/>
            <p:cNvSpPr txBox="1"/>
            <p:nvPr/>
          </p:nvSpPr>
          <p:spPr>
            <a:xfrm>
              <a:off x="2171700" y="4910583"/>
              <a:ext cx="3981450" cy="968278"/>
            </a:xfrm>
            <a:prstGeom prst="rect">
              <a:avLst/>
            </a:prstGeom>
            <a:noFill/>
            <a:ln>
              <a:noFill/>
            </a:ln>
            <a:effectLst>
              <a:outerShdw>
                <a:srgbClr val="000000">
                  <a:alpha val="0"/>
                </a:srgbClr>
              </a:outerShdw>
            </a:effectLst>
          </p:spPr>
          <p:txBody>
            <a:bodyPr wrap="square" lIns="0" tIns="0" rIns="0" bIns="0">
              <a:spAutoFit/>
            </a:bodyPr>
            <a:lstStyle/>
            <a:p>
              <a:pPr>
                <a:lnSpc>
                  <a:spcPct val="124000"/>
                </a:lnSpc>
                <a:defRPr sz="1200" b="0" i="0">
                  <a:solidFill>
                    <a:srgbClr val="6B7280"/>
                  </a:solidFill>
                  <a:latin typeface="Playfair Display"/>
                </a:defRPr>
              </a:pPr>
              <a:r>
                <a:rPr sz="1300" b="0" i="0" dirty="0">
                  <a:solidFill>
                    <a:srgbClr val="6B7280"/>
                  </a:solidFill>
                  <a:latin typeface="+mj-lt"/>
                </a:rPr>
                <a:t>Despite external warnings and documented issues, </a:t>
              </a:r>
              <a:r>
                <a:rPr sz="1300" b="1" i="0" dirty="0">
                  <a:solidFill>
                    <a:srgbClr val="6B7280"/>
                  </a:solidFill>
                  <a:latin typeface="+mj-lt"/>
                </a:rPr>
                <a:t>no accountability measures</a:t>
              </a:r>
              <a:r>
                <a:rPr sz="1300" b="0" i="0" dirty="0">
                  <a:solidFill>
                    <a:srgbClr val="6B7280"/>
                  </a:solidFill>
                  <a:latin typeface="+mj-lt"/>
                </a:rPr>
                <a:t> were implemented to address systemic governance failures</a:t>
              </a:r>
              <a:r>
                <a:rPr lang="en-US" sz="1300" b="0" i="0" dirty="0">
                  <a:solidFill>
                    <a:srgbClr val="6B7280"/>
                  </a:solidFill>
                  <a:latin typeface="+mj-lt"/>
                </a:rPr>
                <a:t> </a:t>
              </a:r>
              <a:r>
                <a:rPr lang="en-GB" sz="1300" dirty="0">
                  <a:latin typeface="+mj-lt"/>
                </a:rPr>
                <a:t>(Ockenden, 2022)</a:t>
              </a:r>
              <a:endParaRPr sz="1300" b="0" i="0" dirty="0">
                <a:solidFill>
                  <a:srgbClr val="6B7280"/>
                </a:solidFill>
                <a:latin typeface="+mj-lt"/>
              </a:endParaRPr>
            </a:p>
          </p:txBody>
        </p:sp>
        <p:sp>
          <p:nvSpPr>
            <p:cNvPr id="13" name="TextBox 12"/>
            <p:cNvSpPr txBox="1"/>
            <p:nvPr/>
          </p:nvSpPr>
          <p:spPr>
            <a:xfrm>
              <a:off x="2171700" y="4592538"/>
              <a:ext cx="3981450" cy="262830"/>
            </a:xfrm>
            <a:prstGeom prst="rect">
              <a:avLst/>
            </a:prstGeom>
            <a:noFill/>
            <a:ln>
              <a:noFill/>
            </a:ln>
            <a:effectLst>
              <a:outerShdw>
                <a:srgbClr val="000000">
                  <a:alpha val="0"/>
                </a:srgbClr>
              </a:outerShdw>
            </a:effectLst>
          </p:spPr>
          <p:txBody>
            <a:bodyPr wrap="square" lIns="0" tIns="0" rIns="0" bIns="0">
              <a:spAutoFit/>
            </a:bodyPr>
            <a:lstStyle/>
            <a:p>
              <a:pPr>
                <a:lnSpc>
                  <a:spcPct val="92000"/>
                </a:lnSpc>
                <a:defRPr sz="1800" b="0" i="0">
                  <a:solidFill>
                    <a:srgbClr val="111827"/>
                  </a:solidFill>
                  <a:latin typeface="Playfair Display"/>
                </a:defRPr>
              </a:pPr>
              <a:r>
                <a:rPr sz="1800" b="1" i="0" dirty="0">
                  <a:solidFill>
                    <a:srgbClr val="111827"/>
                  </a:solidFill>
                  <a:latin typeface="Arial" panose="020B0604020202020204" pitchFamily="34" charset="0"/>
                </a:rPr>
                <a:t>Absent Accountability Framework</a:t>
              </a:r>
            </a:p>
          </p:txBody>
        </p:sp>
        <p:sp>
          <p:nvSpPr>
            <p:cNvPr id="17" name="Rounded Rectangle 16"/>
            <p:cNvSpPr/>
            <p:nvPr/>
          </p:nvSpPr>
          <p:spPr>
            <a:xfrm>
              <a:off x="1104900" y="4571553"/>
              <a:ext cx="838200" cy="838200"/>
            </a:xfrm>
            <a:prstGeom prst="roundRect">
              <a:avLst>
                <a:gd name="adj" fmla="val 50000"/>
              </a:avLst>
            </a:prstGeom>
            <a:solidFill>
              <a:srgbClr val="FFFFFF"/>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21" name="Picture 20" descr="219cc286-43d1-471c-9158-6e3fbf268fe7.png"/>
            <p:cNvPicPr>
              <a:picLocks noChangeAspect="1"/>
            </p:cNvPicPr>
            <p:nvPr/>
          </p:nvPicPr>
          <p:blipFill>
            <a:blip r:embed="rId6"/>
            <a:stretch>
              <a:fillRect/>
            </a:stretch>
          </p:blipFill>
          <p:spPr>
            <a:xfrm>
              <a:off x="1257300" y="4723953"/>
              <a:ext cx="533400" cy="533400"/>
            </a:xfrm>
            <a:prstGeom prst="rect">
              <a:avLst/>
            </a:prstGeom>
          </p:spPr>
        </p:pic>
      </p:grpSp>
      <p:pic>
        <p:nvPicPr>
          <p:cNvPr id="22" name="Picture 21" descr="259b8c76-eb64-4bb5-9ccc-d3cdb024bdd3.png"/>
          <p:cNvPicPr>
            <a:picLocks noChangeAspect="1"/>
          </p:cNvPicPr>
          <p:nvPr/>
        </p:nvPicPr>
        <p:blipFill>
          <a:blip r:embed="rId7"/>
          <a:stretch>
            <a:fillRect/>
          </a:stretch>
        </p:blipFill>
        <p:spPr>
          <a:xfrm>
            <a:off x="609600" y="228600"/>
            <a:ext cx="2095500" cy="19050"/>
          </a:xfrm>
          <a:prstGeom prst="rect">
            <a:avLst/>
          </a:prstGeom>
        </p:spPr>
      </p:pic>
      <p:pic>
        <p:nvPicPr>
          <p:cNvPr id="24" name="Graphic 23" descr="Aquarius with solid fill">
            <a:extLst>
              <a:ext uri="{FF2B5EF4-FFF2-40B4-BE49-F238E27FC236}">
                <a16:creationId xmlns:a16="http://schemas.microsoft.com/office/drawing/2014/main" id="{0E766DB1-8E78-BB62-79B2-DCA68104447D}"/>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0991850" y="-352"/>
            <a:ext cx="914400" cy="91440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Rounded Rectangle 1">
            <a:extLst>
              <a:ext uri="{FF2B5EF4-FFF2-40B4-BE49-F238E27FC236}">
                <a16:creationId xmlns:a16="http://schemas.microsoft.com/office/drawing/2014/main" id="{FFADB015-DC83-1803-0262-9C325EB5B7DB}"/>
              </a:ext>
            </a:extLst>
          </p:cNvPr>
          <p:cNvSpPr/>
          <p:nvPr/>
        </p:nvSpPr>
        <p:spPr>
          <a:xfrm>
            <a:off x="177800" y="370934"/>
            <a:ext cx="3841354" cy="6051550"/>
          </a:xfrm>
          <a:prstGeom prst="roundRect">
            <a:avLst>
              <a:gd name="adj" fmla="val 1724"/>
            </a:avLst>
          </a:prstGeom>
          <a:solidFill>
            <a:srgbClr val="FFFFFF"/>
          </a:solidFill>
          <a:ln>
            <a:noFill/>
          </a:ln>
          <a:effectLst>
            <a:outerShdw blurRad="571500" dist="190500" dir="5400000" rotWithShape="0">
              <a:srgbClr val="000000">
                <a:alpha val="8000"/>
              </a:srgbClr>
            </a:outerShdw>
          </a:effectLst>
        </p:spPr>
        <p:style>
          <a:lnRef idx="1">
            <a:schemeClr val="accent1"/>
          </a:lnRef>
          <a:fillRef idx="3">
            <a:schemeClr val="accent1"/>
          </a:fillRef>
          <a:effectRef idx="2">
            <a:schemeClr val="accent1"/>
          </a:effectRef>
          <a:fontRef idx="minor">
            <a:schemeClr val="lt1"/>
          </a:fontRef>
        </p:style>
        <p:txBody>
          <a:bodyPr wrap="square" lIns="342900" tIns="266700" rIns="342900" bIns="266700" rtlCol="0" anchor="ctr"/>
          <a:lstStyle/>
          <a:p>
            <a:pPr algn="ctr"/>
            <a:endParaRPr dirty="0"/>
          </a:p>
        </p:txBody>
      </p:sp>
      <p:sp>
        <p:nvSpPr>
          <p:cNvPr id="26" name="Rounded Rectangle 3">
            <a:extLst>
              <a:ext uri="{FF2B5EF4-FFF2-40B4-BE49-F238E27FC236}">
                <a16:creationId xmlns:a16="http://schemas.microsoft.com/office/drawing/2014/main" id="{0244BD3C-D928-6295-3DA3-62B111348000}"/>
              </a:ext>
            </a:extLst>
          </p:cNvPr>
          <p:cNvSpPr/>
          <p:nvPr/>
        </p:nvSpPr>
        <p:spPr>
          <a:xfrm>
            <a:off x="7848600" y="2643526"/>
            <a:ext cx="4165600" cy="2285578"/>
          </a:xfrm>
          <a:prstGeom prst="roundRect">
            <a:avLst>
              <a:gd name="adj" fmla="val 3233"/>
            </a:avLst>
          </a:prstGeom>
          <a:solidFill>
            <a:srgbClr val="F3F4F6"/>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228600" tIns="152400" rIns="228600" bIns="152400" rtlCol="0" anchor="ctr"/>
          <a:lstStyle/>
          <a:p>
            <a:pPr algn="ctr"/>
            <a:endParaRPr/>
          </a:p>
        </p:txBody>
      </p:sp>
      <p:sp>
        <p:nvSpPr>
          <p:cNvPr id="2" name="Rounded Rectangle 1"/>
          <p:cNvSpPr/>
          <p:nvPr/>
        </p:nvSpPr>
        <p:spPr>
          <a:xfrm>
            <a:off x="4145160" y="285750"/>
            <a:ext cx="3627240" cy="6248400"/>
          </a:xfrm>
          <a:prstGeom prst="roundRect">
            <a:avLst>
              <a:gd name="adj" fmla="val 473"/>
            </a:avLst>
          </a:prstGeom>
          <a:solidFill>
            <a:srgbClr val="E5E7EB"/>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3" name="Picture 2" descr="e06ceec0-7d68-4404-862f-a9d52bea2cd9.png"/>
          <p:cNvPicPr>
            <a:picLocks noChangeAspect="1"/>
          </p:cNvPicPr>
          <p:nvPr/>
        </p:nvPicPr>
        <p:blipFill>
          <a:blip r:embed="rId3"/>
          <a:stretch>
            <a:fillRect/>
          </a:stretch>
        </p:blipFill>
        <p:spPr>
          <a:xfrm>
            <a:off x="4095354" y="272509"/>
            <a:ext cx="3627240" cy="6248400"/>
          </a:xfrm>
          <a:prstGeom prst="rect">
            <a:avLst/>
          </a:prstGeom>
        </p:spPr>
      </p:pic>
      <p:sp>
        <p:nvSpPr>
          <p:cNvPr id="4" name="TextBox 3"/>
          <p:cNvSpPr txBox="1"/>
          <p:nvPr/>
        </p:nvSpPr>
        <p:spPr>
          <a:xfrm>
            <a:off x="7974606" y="876301"/>
            <a:ext cx="5588994" cy="1052596"/>
          </a:xfrm>
          <a:prstGeom prst="rect">
            <a:avLst/>
          </a:prstGeom>
          <a:noFill/>
          <a:ln>
            <a:noFill/>
          </a:ln>
          <a:effectLst>
            <a:outerShdw>
              <a:srgbClr val="000000">
                <a:alpha val="0"/>
              </a:srgbClr>
            </a:outerShdw>
          </a:effectLst>
        </p:spPr>
        <p:txBody>
          <a:bodyPr wrap="square" lIns="0" tIns="0" rIns="0" bIns="0">
            <a:spAutoFit/>
          </a:bodyPr>
          <a:lstStyle/>
          <a:p>
            <a:pPr>
              <a:lnSpc>
                <a:spcPct val="76000"/>
              </a:lnSpc>
              <a:defRPr sz="4800" b="0" i="0">
                <a:solidFill>
                  <a:srgbClr val="111827"/>
                </a:solidFill>
                <a:latin typeface="Playfair Display"/>
              </a:defRPr>
            </a:pPr>
            <a:r>
              <a:rPr sz="4500" b="1" i="0" dirty="0">
                <a:solidFill>
                  <a:srgbClr val="111827"/>
                </a:solidFill>
                <a:latin typeface="Arial" panose="020B0604020202020204" pitchFamily="34" charset="0"/>
              </a:rPr>
              <a:t>Positive Transformation</a:t>
            </a:r>
          </a:p>
        </p:txBody>
      </p:sp>
      <p:sp>
        <p:nvSpPr>
          <p:cNvPr id="5" name="TextBox 4"/>
          <p:cNvSpPr txBox="1"/>
          <p:nvPr/>
        </p:nvSpPr>
        <p:spPr>
          <a:xfrm>
            <a:off x="7974606" y="2879655"/>
            <a:ext cx="4039594" cy="1651286"/>
          </a:xfrm>
          <a:prstGeom prst="rect">
            <a:avLst/>
          </a:prstGeom>
          <a:noFill/>
          <a:ln>
            <a:noFill/>
          </a:ln>
          <a:effectLst>
            <a:outerShdw>
              <a:srgbClr val="000000">
                <a:alpha val="0"/>
              </a:srgbClr>
            </a:outerShdw>
          </a:effectLst>
        </p:spPr>
        <p:txBody>
          <a:bodyPr wrap="square" lIns="0" tIns="0" rIns="0" bIns="0">
            <a:spAutoFit/>
          </a:bodyPr>
          <a:lstStyle/>
          <a:p>
            <a:pPr>
              <a:lnSpc>
                <a:spcPct val="130000"/>
              </a:lnSpc>
              <a:defRPr sz="1200" b="0" i="0">
                <a:solidFill>
                  <a:srgbClr val="6B7280"/>
                </a:solidFill>
                <a:latin typeface="Playfair Display"/>
              </a:defRPr>
            </a:pPr>
            <a:r>
              <a:rPr sz="1400" b="0" i="0" dirty="0">
                <a:solidFill>
                  <a:srgbClr val="6B7280"/>
                </a:solidFill>
                <a:latin typeface="Arial" panose="020B0604020202020204" pitchFamily="34" charset="0"/>
              </a:rPr>
              <a:t>Despite tragic outcomes, the crisis catalyzed </a:t>
            </a:r>
            <a:r>
              <a:rPr sz="1400" b="1" i="0" dirty="0">
                <a:solidFill>
                  <a:srgbClr val="6B7280"/>
                </a:solidFill>
                <a:latin typeface="Arial" panose="020B0604020202020204" pitchFamily="34" charset="0"/>
              </a:rPr>
              <a:t>meaningful change</a:t>
            </a:r>
            <a:r>
              <a:rPr sz="1400" b="0" i="0" dirty="0">
                <a:solidFill>
                  <a:srgbClr val="6B7280"/>
                </a:solidFill>
                <a:latin typeface="Arial" panose="020B0604020202020204" pitchFamily="34" charset="0"/>
              </a:rPr>
              <a:t>. Implementation of </a:t>
            </a:r>
            <a:r>
              <a:rPr sz="1400" b="0" i="1" dirty="0" err="1">
                <a:solidFill>
                  <a:srgbClr val="6B7280"/>
                </a:solidFill>
                <a:latin typeface="Arial" panose="020B0604020202020204" pitchFamily="34" charset="0"/>
              </a:rPr>
              <a:t>Ockenden</a:t>
            </a:r>
            <a:r>
              <a:rPr sz="1400" b="0" i="1" dirty="0">
                <a:solidFill>
                  <a:srgbClr val="6B7280"/>
                </a:solidFill>
                <a:latin typeface="Arial" panose="020B0604020202020204" pitchFamily="34" charset="0"/>
              </a:rPr>
              <a:t> Recommendations</a:t>
            </a:r>
            <a:r>
              <a:rPr sz="1400" b="0" i="0" dirty="0">
                <a:solidFill>
                  <a:srgbClr val="6B7280"/>
                </a:solidFill>
                <a:latin typeface="Arial" panose="020B0604020202020204" pitchFamily="34" charset="0"/>
              </a:rPr>
              <a:t> across all NHS Trusts established new safety standards. A </a:t>
            </a:r>
            <a:r>
              <a:rPr sz="1400" b="1" i="0" dirty="0">
                <a:solidFill>
                  <a:srgbClr val="6B7280"/>
                </a:solidFill>
                <a:latin typeface="Arial" panose="020B0604020202020204" pitchFamily="34" charset="0"/>
              </a:rPr>
              <a:t>renewed commitment</a:t>
            </a:r>
            <a:r>
              <a:rPr sz="1400" b="0" i="0" dirty="0">
                <a:solidFill>
                  <a:srgbClr val="6B7280"/>
                </a:solidFill>
                <a:latin typeface="Arial" panose="020B0604020202020204" pitchFamily="34" charset="0"/>
              </a:rPr>
              <a:t> to compassionate, family-</a:t>
            </a:r>
            <a:r>
              <a:rPr sz="1400" b="0" i="0" dirty="0" err="1">
                <a:solidFill>
                  <a:srgbClr val="6B7280"/>
                </a:solidFill>
                <a:latin typeface="Arial" panose="020B0604020202020204" pitchFamily="34" charset="0"/>
              </a:rPr>
              <a:t>centred</a:t>
            </a:r>
            <a:r>
              <a:rPr sz="1400" b="0" i="0" dirty="0">
                <a:solidFill>
                  <a:srgbClr val="6B7280"/>
                </a:solidFill>
                <a:latin typeface="Arial" panose="020B0604020202020204" pitchFamily="34" charset="0"/>
              </a:rPr>
              <a:t> care emerged.</a:t>
            </a:r>
          </a:p>
        </p:txBody>
      </p:sp>
      <p:grpSp>
        <p:nvGrpSpPr>
          <p:cNvPr id="25" name="Group 24">
            <a:extLst>
              <a:ext uri="{FF2B5EF4-FFF2-40B4-BE49-F238E27FC236}">
                <a16:creationId xmlns:a16="http://schemas.microsoft.com/office/drawing/2014/main" id="{23890F9E-5989-CA1D-9ED5-09274846387F}"/>
              </a:ext>
            </a:extLst>
          </p:cNvPr>
          <p:cNvGrpSpPr/>
          <p:nvPr/>
        </p:nvGrpSpPr>
        <p:grpSpPr>
          <a:xfrm>
            <a:off x="300438" y="759071"/>
            <a:ext cx="3592710" cy="1453083"/>
            <a:chOff x="381000" y="590550"/>
            <a:chExt cx="3592710" cy="1453083"/>
          </a:xfrm>
        </p:grpSpPr>
        <p:sp>
          <p:nvSpPr>
            <p:cNvPr id="6" name="TextBox 5"/>
            <p:cNvSpPr txBox="1"/>
            <p:nvPr/>
          </p:nvSpPr>
          <p:spPr>
            <a:xfrm>
              <a:off x="381000" y="952500"/>
              <a:ext cx="3056632" cy="1091133"/>
            </a:xfrm>
            <a:prstGeom prst="rect">
              <a:avLst/>
            </a:prstGeom>
            <a:noFill/>
            <a:ln>
              <a:noFill/>
            </a:ln>
            <a:effectLst>
              <a:outerShdw>
                <a:srgbClr val="000000">
                  <a:alpha val="0"/>
                </a:srgbClr>
              </a:outerShdw>
            </a:effectLst>
          </p:spPr>
          <p:txBody>
            <a:bodyPr wrap="square" lIns="0" tIns="0" rIns="0" bIns="0">
              <a:spAutoFit/>
            </a:bodyPr>
            <a:lstStyle/>
            <a:p>
              <a:pPr>
                <a:lnSpc>
                  <a:spcPct val="130000"/>
                </a:lnSpc>
                <a:defRPr sz="1200" b="0" i="0">
                  <a:solidFill>
                    <a:srgbClr val="6B7280"/>
                  </a:solidFill>
                  <a:latin typeface="Playfair Display"/>
                </a:defRPr>
              </a:pPr>
              <a:r>
                <a:rPr sz="1400" i="0" dirty="0">
                  <a:latin typeface="+mj-lt"/>
                </a:rPr>
                <a:t>Hundreds of preventable deaths and lifelong injuries occurred, causing devastating consequences</a:t>
              </a:r>
              <a:r>
                <a:rPr lang="en-GB" sz="1400" i="0" dirty="0">
                  <a:latin typeface="+mj-lt"/>
                </a:rPr>
                <a:t> </a:t>
              </a:r>
              <a:r>
                <a:rPr lang="en-GB" sz="1400" dirty="0">
                  <a:latin typeface="+mj-lt"/>
                </a:rPr>
                <a:t>(Ockenden, 2022).</a:t>
              </a:r>
              <a:endParaRPr sz="1400" i="0" dirty="0">
                <a:latin typeface="+mj-lt"/>
              </a:endParaRPr>
            </a:p>
          </p:txBody>
        </p:sp>
        <p:sp>
          <p:nvSpPr>
            <p:cNvPr id="10" name="TextBox 9"/>
            <p:cNvSpPr txBox="1"/>
            <p:nvPr/>
          </p:nvSpPr>
          <p:spPr>
            <a:xfrm>
              <a:off x="381000" y="590550"/>
              <a:ext cx="3056632" cy="285750"/>
            </a:xfrm>
            <a:prstGeom prst="rect">
              <a:avLst/>
            </a:prstGeom>
            <a:noFill/>
            <a:ln>
              <a:noFill/>
            </a:ln>
            <a:effectLst>
              <a:outerShdw>
                <a:srgbClr val="000000">
                  <a:alpha val="0"/>
                </a:srgbClr>
              </a:outerShdw>
            </a:effectLst>
          </p:spPr>
          <p:txBody>
            <a:bodyPr wrap="square" lIns="0" tIns="0" rIns="0" bIns="0">
              <a:spAutoFit/>
            </a:bodyPr>
            <a:lstStyle/>
            <a:p>
              <a:pPr>
                <a:lnSpc>
                  <a:spcPct val="100000"/>
                </a:lnSpc>
                <a:defRPr sz="1800" b="0" i="0">
                  <a:solidFill>
                    <a:srgbClr val="111827"/>
                  </a:solidFill>
                  <a:latin typeface="Playfair Display"/>
                </a:defRPr>
              </a:pPr>
              <a:r>
                <a:rPr sz="1800" b="1" i="0" dirty="0">
                  <a:solidFill>
                    <a:srgbClr val="111827"/>
                  </a:solidFill>
                  <a:latin typeface="Arial" panose="020B0604020202020204" pitchFamily="34" charset="0"/>
                </a:rPr>
                <a:t>Avoidable Deaths &amp; Injuries</a:t>
              </a:r>
            </a:p>
          </p:txBody>
        </p:sp>
        <p:sp>
          <p:nvSpPr>
            <p:cNvPr id="14" name="Rounded Rectangle 13"/>
            <p:cNvSpPr/>
            <p:nvPr/>
          </p:nvSpPr>
          <p:spPr>
            <a:xfrm>
              <a:off x="3497460" y="914400"/>
              <a:ext cx="457200" cy="457200"/>
            </a:xfrm>
            <a:prstGeom prst="roundRect">
              <a:avLst>
                <a:gd name="adj" fmla="val 50000"/>
              </a:avLst>
            </a:prstGeom>
            <a:solidFill>
              <a:srgbClr val="1B8C2D"/>
            </a:solidFill>
            <a:ln>
              <a:noFill/>
            </a:ln>
            <a:effectLst>
              <a:outerShdw blurRad="285750" dist="114300" dir="5400000" rotWithShape="0">
                <a:srgbClr val="000000">
                  <a:alpha val="1200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sp>
          <p:nvSpPr>
            <p:cNvPr id="15" name="TextBox 14"/>
            <p:cNvSpPr txBox="1"/>
            <p:nvPr/>
          </p:nvSpPr>
          <p:spPr>
            <a:xfrm>
              <a:off x="3497460" y="1042363"/>
              <a:ext cx="476250" cy="201274"/>
            </a:xfrm>
            <a:prstGeom prst="rect">
              <a:avLst/>
            </a:prstGeom>
            <a:noFill/>
            <a:ln>
              <a:noFill/>
            </a:ln>
            <a:effectLst>
              <a:outerShdw>
                <a:srgbClr val="000000">
                  <a:alpha val="0"/>
                </a:srgbClr>
              </a:outerShdw>
            </a:effectLst>
          </p:spPr>
          <p:txBody>
            <a:bodyPr wrap="square" lIns="0" tIns="0" rIns="0" bIns="0" anchor="ctr">
              <a:spAutoFit/>
            </a:bodyPr>
            <a:lstStyle/>
            <a:p>
              <a:pPr algn="ctr">
                <a:lnSpc>
                  <a:spcPct val="120000"/>
                </a:lnSpc>
                <a:defRPr sz="1200" b="0" i="0">
                  <a:solidFill>
                    <a:srgbClr val="FFFFFF"/>
                  </a:solidFill>
                  <a:latin typeface="Playfair Display"/>
                </a:defRPr>
              </a:pPr>
              <a:r>
                <a:rPr sz="1200" b="0" i="0" dirty="0">
                  <a:solidFill>
                    <a:srgbClr val="FFFFFF"/>
                  </a:solidFill>
                  <a:latin typeface="Arial" panose="020B0604020202020204" pitchFamily="34" charset="0"/>
                </a:rPr>
                <a:t>01</a:t>
              </a:r>
            </a:p>
          </p:txBody>
        </p:sp>
      </p:grpSp>
      <p:grpSp>
        <p:nvGrpSpPr>
          <p:cNvPr id="24" name="Group 23">
            <a:extLst>
              <a:ext uri="{FF2B5EF4-FFF2-40B4-BE49-F238E27FC236}">
                <a16:creationId xmlns:a16="http://schemas.microsoft.com/office/drawing/2014/main" id="{D7A1AEF4-E27B-6D5F-8E11-F6FAA043840C}"/>
              </a:ext>
            </a:extLst>
          </p:cNvPr>
          <p:cNvGrpSpPr/>
          <p:nvPr/>
        </p:nvGrpSpPr>
        <p:grpSpPr>
          <a:xfrm>
            <a:off x="300438" y="2823447"/>
            <a:ext cx="3592710" cy="1173006"/>
            <a:chOff x="381000" y="1885950"/>
            <a:chExt cx="3592710" cy="1173006"/>
          </a:xfrm>
        </p:grpSpPr>
        <p:sp>
          <p:nvSpPr>
            <p:cNvPr id="7" name="TextBox 6"/>
            <p:cNvSpPr txBox="1"/>
            <p:nvPr/>
          </p:nvSpPr>
          <p:spPr>
            <a:xfrm>
              <a:off x="381000" y="2247900"/>
              <a:ext cx="3056632" cy="811056"/>
            </a:xfrm>
            <a:prstGeom prst="rect">
              <a:avLst/>
            </a:prstGeom>
            <a:noFill/>
            <a:ln>
              <a:noFill/>
            </a:ln>
            <a:effectLst>
              <a:outerShdw>
                <a:srgbClr val="000000">
                  <a:alpha val="0"/>
                </a:srgbClr>
              </a:outerShdw>
            </a:effectLst>
          </p:spPr>
          <p:txBody>
            <a:bodyPr wrap="square" lIns="0" tIns="0" rIns="0" bIns="0">
              <a:spAutoFit/>
            </a:bodyPr>
            <a:lstStyle/>
            <a:p>
              <a:pPr>
                <a:lnSpc>
                  <a:spcPct val="130000"/>
                </a:lnSpc>
                <a:defRPr sz="1200" b="0" i="0">
                  <a:solidFill>
                    <a:srgbClr val="6B7280"/>
                  </a:solidFill>
                  <a:latin typeface="Playfair Display"/>
                </a:defRPr>
              </a:pPr>
              <a:r>
                <a:rPr sz="1400" b="0" i="0" dirty="0">
                  <a:solidFill>
                    <a:srgbClr val="6B7280"/>
                  </a:solidFill>
                  <a:latin typeface="+mj-lt"/>
                </a:rPr>
                <a:t>Significant decline in public confidence regarding the safety and quality of maternity services</a:t>
              </a:r>
              <a:r>
                <a:rPr lang="en-GB" sz="1400" b="0" i="0" dirty="0">
                  <a:solidFill>
                    <a:srgbClr val="6B7280"/>
                  </a:solidFill>
                  <a:latin typeface="+mj-lt"/>
                </a:rPr>
                <a:t> </a:t>
              </a:r>
              <a:r>
                <a:rPr lang="en-GB" sz="1400" dirty="0">
                  <a:latin typeface="+mj-lt"/>
                </a:rPr>
                <a:t>(Francis, 2013)</a:t>
              </a:r>
              <a:endParaRPr sz="1400" b="0" i="0" dirty="0">
                <a:solidFill>
                  <a:srgbClr val="6B7280"/>
                </a:solidFill>
                <a:latin typeface="+mj-lt"/>
              </a:endParaRPr>
            </a:p>
          </p:txBody>
        </p:sp>
        <p:sp>
          <p:nvSpPr>
            <p:cNvPr id="11" name="TextBox 10"/>
            <p:cNvSpPr txBox="1"/>
            <p:nvPr/>
          </p:nvSpPr>
          <p:spPr>
            <a:xfrm>
              <a:off x="381000" y="1885950"/>
              <a:ext cx="3056632" cy="285750"/>
            </a:xfrm>
            <a:prstGeom prst="rect">
              <a:avLst/>
            </a:prstGeom>
            <a:noFill/>
            <a:ln>
              <a:noFill/>
            </a:ln>
            <a:effectLst>
              <a:outerShdw>
                <a:srgbClr val="000000">
                  <a:alpha val="0"/>
                </a:srgbClr>
              </a:outerShdw>
            </a:effectLst>
          </p:spPr>
          <p:txBody>
            <a:bodyPr wrap="square" lIns="0" tIns="0" rIns="0" bIns="0">
              <a:spAutoFit/>
            </a:bodyPr>
            <a:lstStyle/>
            <a:p>
              <a:pPr>
                <a:lnSpc>
                  <a:spcPct val="100000"/>
                </a:lnSpc>
                <a:defRPr sz="1800" b="0" i="0">
                  <a:solidFill>
                    <a:srgbClr val="111827"/>
                  </a:solidFill>
                  <a:latin typeface="Playfair Display"/>
                </a:defRPr>
              </a:pPr>
              <a:r>
                <a:rPr sz="1800" b="1" i="0" dirty="0">
                  <a:solidFill>
                    <a:srgbClr val="111827"/>
                  </a:solidFill>
                  <a:latin typeface="Arial" panose="020B0604020202020204" pitchFamily="34" charset="0"/>
                </a:rPr>
                <a:t>Erosion of Public Trust</a:t>
              </a:r>
            </a:p>
          </p:txBody>
        </p:sp>
        <p:sp>
          <p:nvSpPr>
            <p:cNvPr id="16" name="Rounded Rectangle 15"/>
            <p:cNvSpPr/>
            <p:nvPr/>
          </p:nvSpPr>
          <p:spPr>
            <a:xfrm>
              <a:off x="3497460" y="2209800"/>
              <a:ext cx="457200" cy="457200"/>
            </a:xfrm>
            <a:prstGeom prst="roundRect">
              <a:avLst>
                <a:gd name="adj" fmla="val 50000"/>
              </a:avLst>
            </a:prstGeom>
            <a:solidFill>
              <a:srgbClr val="1B8C2D"/>
            </a:solidFill>
            <a:ln>
              <a:noFill/>
            </a:ln>
            <a:effectLst>
              <a:outerShdw blurRad="285750" dist="114300" dir="5400000" rotWithShape="0">
                <a:srgbClr val="000000">
                  <a:alpha val="1200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sp>
          <p:nvSpPr>
            <p:cNvPr id="17" name="TextBox 16"/>
            <p:cNvSpPr txBox="1"/>
            <p:nvPr/>
          </p:nvSpPr>
          <p:spPr>
            <a:xfrm>
              <a:off x="3497460" y="2337763"/>
              <a:ext cx="476250" cy="201274"/>
            </a:xfrm>
            <a:prstGeom prst="rect">
              <a:avLst/>
            </a:prstGeom>
            <a:noFill/>
            <a:ln>
              <a:noFill/>
            </a:ln>
            <a:effectLst>
              <a:outerShdw>
                <a:srgbClr val="000000">
                  <a:alpha val="0"/>
                </a:srgbClr>
              </a:outerShdw>
            </a:effectLst>
          </p:spPr>
          <p:txBody>
            <a:bodyPr wrap="square" lIns="0" tIns="0" rIns="0" bIns="0" anchor="ctr">
              <a:spAutoFit/>
            </a:bodyPr>
            <a:lstStyle/>
            <a:p>
              <a:pPr algn="ctr">
                <a:lnSpc>
                  <a:spcPct val="120000"/>
                </a:lnSpc>
                <a:defRPr sz="1200" b="0" i="0">
                  <a:solidFill>
                    <a:srgbClr val="FFFFFF"/>
                  </a:solidFill>
                  <a:latin typeface="Playfair Display"/>
                </a:defRPr>
              </a:pPr>
              <a:r>
                <a:rPr sz="1200" b="0" i="0" dirty="0">
                  <a:solidFill>
                    <a:srgbClr val="FFFFFF"/>
                  </a:solidFill>
                  <a:latin typeface="Arial" panose="020B0604020202020204" pitchFamily="34" charset="0"/>
                </a:rPr>
                <a:t>02</a:t>
              </a:r>
            </a:p>
          </p:txBody>
        </p:sp>
      </p:grpSp>
      <p:grpSp>
        <p:nvGrpSpPr>
          <p:cNvPr id="23" name="Group 22">
            <a:extLst>
              <a:ext uri="{FF2B5EF4-FFF2-40B4-BE49-F238E27FC236}">
                <a16:creationId xmlns:a16="http://schemas.microsoft.com/office/drawing/2014/main" id="{51F6548B-64EF-8A71-ACED-1D1550DCB75B}"/>
              </a:ext>
            </a:extLst>
          </p:cNvPr>
          <p:cNvGrpSpPr/>
          <p:nvPr/>
        </p:nvGrpSpPr>
        <p:grpSpPr>
          <a:xfrm>
            <a:off x="300438" y="4814368"/>
            <a:ext cx="3592710" cy="1173006"/>
            <a:chOff x="381000" y="3181350"/>
            <a:chExt cx="3592710" cy="1173006"/>
          </a:xfrm>
        </p:grpSpPr>
        <p:sp>
          <p:nvSpPr>
            <p:cNvPr id="8" name="TextBox 7"/>
            <p:cNvSpPr txBox="1"/>
            <p:nvPr/>
          </p:nvSpPr>
          <p:spPr>
            <a:xfrm>
              <a:off x="381000" y="3543300"/>
              <a:ext cx="3056632" cy="811056"/>
            </a:xfrm>
            <a:prstGeom prst="rect">
              <a:avLst/>
            </a:prstGeom>
            <a:noFill/>
            <a:ln>
              <a:noFill/>
            </a:ln>
            <a:effectLst>
              <a:outerShdw>
                <a:srgbClr val="000000">
                  <a:alpha val="0"/>
                </a:srgbClr>
              </a:outerShdw>
            </a:effectLst>
          </p:spPr>
          <p:txBody>
            <a:bodyPr wrap="square" lIns="0" tIns="0" rIns="0" bIns="0">
              <a:spAutoFit/>
            </a:bodyPr>
            <a:lstStyle/>
            <a:p>
              <a:pPr>
                <a:lnSpc>
                  <a:spcPct val="130000"/>
                </a:lnSpc>
                <a:defRPr sz="1200" b="0" i="0">
                  <a:solidFill>
                    <a:srgbClr val="6B7280"/>
                  </a:solidFill>
                  <a:latin typeface="Playfair Display"/>
                </a:defRPr>
              </a:pPr>
              <a:r>
                <a:rPr lang="en-US" sz="1400" b="0" i="0" dirty="0">
                  <a:solidFill>
                    <a:srgbClr val="6B7280"/>
                  </a:solidFill>
                  <a:latin typeface="Arial" panose="020B0604020202020204" pitchFamily="34" charset="0"/>
                </a:rPr>
                <a:t>Profound psychological impact on affected families and healthcare staff members involved.</a:t>
              </a:r>
              <a:endParaRPr sz="1400" b="0" i="0" dirty="0">
                <a:solidFill>
                  <a:srgbClr val="6B7280"/>
                </a:solidFill>
                <a:latin typeface="Arial" panose="020B0604020202020204" pitchFamily="34" charset="0"/>
              </a:endParaRPr>
            </a:p>
          </p:txBody>
        </p:sp>
        <p:sp>
          <p:nvSpPr>
            <p:cNvPr id="12" name="TextBox 11"/>
            <p:cNvSpPr txBox="1"/>
            <p:nvPr/>
          </p:nvSpPr>
          <p:spPr>
            <a:xfrm>
              <a:off x="381000" y="3181350"/>
              <a:ext cx="3056632" cy="285750"/>
            </a:xfrm>
            <a:prstGeom prst="rect">
              <a:avLst/>
            </a:prstGeom>
            <a:noFill/>
            <a:ln>
              <a:noFill/>
            </a:ln>
            <a:effectLst>
              <a:outerShdw>
                <a:srgbClr val="000000">
                  <a:alpha val="0"/>
                </a:srgbClr>
              </a:outerShdw>
            </a:effectLst>
          </p:spPr>
          <p:txBody>
            <a:bodyPr wrap="square" lIns="0" tIns="0" rIns="0" bIns="0">
              <a:spAutoFit/>
            </a:bodyPr>
            <a:lstStyle/>
            <a:p>
              <a:pPr>
                <a:lnSpc>
                  <a:spcPct val="100000"/>
                </a:lnSpc>
                <a:defRPr sz="1800" b="0" i="0">
                  <a:solidFill>
                    <a:srgbClr val="111827"/>
                  </a:solidFill>
                  <a:latin typeface="Playfair Display"/>
                </a:defRPr>
              </a:pPr>
              <a:r>
                <a:rPr sz="1800" b="1" i="0" dirty="0">
                  <a:solidFill>
                    <a:srgbClr val="111827"/>
                  </a:solidFill>
                  <a:latin typeface="Arial" panose="020B0604020202020204" pitchFamily="34" charset="0"/>
                </a:rPr>
                <a:t>Long-term Trauma</a:t>
              </a:r>
            </a:p>
          </p:txBody>
        </p:sp>
        <p:sp>
          <p:nvSpPr>
            <p:cNvPr id="18" name="Rounded Rectangle 17"/>
            <p:cNvSpPr/>
            <p:nvPr/>
          </p:nvSpPr>
          <p:spPr>
            <a:xfrm>
              <a:off x="3497460" y="3505200"/>
              <a:ext cx="457200" cy="457200"/>
            </a:xfrm>
            <a:prstGeom prst="roundRect">
              <a:avLst>
                <a:gd name="adj" fmla="val 50000"/>
              </a:avLst>
            </a:prstGeom>
            <a:solidFill>
              <a:srgbClr val="1B8C2D"/>
            </a:solidFill>
            <a:ln>
              <a:noFill/>
            </a:ln>
            <a:effectLst>
              <a:outerShdw blurRad="285750" dist="114300" dir="5400000" rotWithShape="0">
                <a:srgbClr val="000000">
                  <a:alpha val="1200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sp>
          <p:nvSpPr>
            <p:cNvPr id="19" name="TextBox 18"/>
            <p:cNvSpPr txBox="1"/>
            <p:nvPr/>
          </p:nvSpPr>
          <p:spPr>
            <a:xfrm>
              <a:off x="3497460" y="3633163"/>
              <a:ext cx="476250" cy="201274"/>
            </a:xfrm>
            <a:prstGeom prst="rect">
              <a:avLst/>
            </a:prstGeom>
            <a:noFill/>
            <a:ln>
              <a:noFill/>
            </a:ln>
            <a:effectLst>
              <a:outerShdw>
                <a:srgbClr val="000000">
                  <a:alpha val="0"/>
                </a:srgbClr>
              </a:outerShdw>
            </a:effectLst>
          </p:spPr>
          <p:txBody>
            <a:bodyPr wrap="square" lIns="0" tIns="0" rIns="0" bIns="0" anchor="ctr">
              <a:spAutoFit/>
            </a:bodyPr>
            <a:lstStyle/>
            <a:p>
              <a:pPr algn="ctr">
                <a:lnSpc>
                  <a:spcPct val="120000"/>
                </a:lnSpc>
                <a:defRPr sz="1200" b="0" i="0">
                  <a:solidFill>
                    <a:srgbClr val="FFFFFF"/>
                  </a:solidFill>
                  <a:latin typeface="Playfair Display"/>
                </a:defRPr>
              </a:pPr>
              <a:r>
                <a:rPr sz="1200" b="0" i="0" dirty="0">
                  <a:solidFill>
                    <a:srgbClr val="FFFFFF"/>
                  </a:solidFill>
                  <a:latin typeface="Arial" panose="020B0604020202020204" pitchFamily="34" charset="0"/>
                </a:rPr>
                <a:t>03</a:t>
              </a:r>
            </a:p>
          </p:txBody>
        </p:sp>
      </p:grpSp>
      <p:pic>
        <p:nvPicPr>
          <p:cNvPr id="22" name="Picture 21" descr="5084ec44-ac83-4332-8c13-45599339946a.png"/>
          <p:cNvPicPr>
            <a:picLocks noChangeAspect="1"/>
          </p:cNvPicPr>
          <p:nvPr/>
        </p:nvPicPr>
        <p:blipFill>
          <a:blip r:embed="rId4"/>
          <a:stretch>
            <a:fillRect/>
          </a:stretch>
        </p:blipFill>
        <p:spPr>
          <a:xfrm>
            <a:off x="533400" y="228600"/>
            <a:ext cx="2095500" cy="19050"/>
          </a:xfrm>
          <a:prstGeom prst="rect">
            <a:avLst/>
          </a:prstGeom>
        </p:spPr>
      </p:pic>
      <p:pic>
        <p:nvPicPr>
          <p:cNvPr id="27" name="Graphic 26" descr="Aquarius with solid fill">
            <a:extLst>
              <a:ext uri="{FF2B5EF4-FFF2-40B4-BE49-F238E27FC236}">
                <a16:creationId xmlns:a16="http://schemas.microsoft.com/office/drawing/2014/main" id="{36F9E0A1-C4F6-FDB4-5D3A-25CD395AAA46}"/>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991850" y="-352"/>
            <a:ext cx="914400" cy="91440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762000" y="361950"/>
            <a:ext cx="5715000" cy="5523904"/>
          </a:xfrm>
          <a:prstGeom prst="roundRect">
            <a:avLst>
              <a:gd name="adj" fmla="val 1724"/>
            </a:avLst>
          </a:prstGeom>
          <a:solidFill>
            <a:srgbClr val="FFFFFF"/>
          </a:solidFill>
          <a:ln>
            <a:noFill/>
          </a:ln>
          <a:effectLst>
            <a:outerShdw blurRad="571500" dist="190500" dir="5400000" rotWithShape="0">
              <a:srgbClr val="000000">
                <a:alpha val="8000"/>
              </a:srgbClr>
            </a:outerShdw>
          </a:effectLst>
        </p:spPr>
        <p:style>
          <a:lnRef idx="1">
            <a:schemeClr val="accent1"/>
          </a:lnRef>
          <a:fillRef idx="3">
            <a:schemeClr val="accent1"/>
          </a:fillRef>
          <a:effectRef idx="2">
            <a:schemeClr val="accent1"/>
          </a:effectRef>
          <a:fontRef idx="minor">
            <a:schemeClr val="lt1"/>
          </a:fontRef>
        </p:style>
        <p:txBody>
          <a:bodyPr wrap="square" lIns="342900" tIns="266700" rIns="342900" bIns="266700" rtlCol="0" anchor="ctr"/>
          <a:lstStyle/>
          <a:p>
            <a:pPr algn="ctr"/>
            <a:endParaRPr/>
          </a:p>
        </p:txBody>
      </p:sp>
      <p:sp>
        <p:nvSpPr>
          <p:cNvPr id="3" name="TextBox 2"/>
          <p:cNvSpPr txBox="1"/>
          <p:nvPr/>
        </p:nvSpPr>
        <p:spPr>
          <a:xfrm>
            <a:off x="7086600" y="628650"/>
            <a:ext cx="4362450" cy="1919882"/>
          </a:xfrm>
          <a:prstGeom prst="rect">
            <a:avLst/>
          </a:prstGeom>
          <a:noFill/>
          <a:ln>
            <a:noFill/>
          </a:ln>
          <a:effectLst>
            <a:outerShdw>
              <a:srgbClr val="000000">
                <a:alpha val="0"/>
              </a:srgbClr>
            </a:outerShdw>
          </a:effectLst>
        </p:spPr>
        <p:txBody>
          <a:bodyPr wrap="square" lIns="0" tIns="0" rIns="0" bIns="0">
            <a:spAutoFit/>
          </a:bodyPr>
          <a:lstStyle/>
          <a:p>
            <a:pPr>
              <a:lnSpc>
                <a:spcPct val="84000"/>
              </a:lnSpc>
              <a:defRPr sz="4800" b="0" i="0" spc="-48">
                <a:solidFill>
                  <a:srgbClr val="111827"/>
                </a:solidFill>
                <a:latin typeface="Playfair Display"/>
              </a:defRPr>
            </a:pPr>
            <a:r>
              <a:rPr sz="4800" b="1" i="0" dirty="0">
                <a:solidFill>
                  <a:srgbClr val="111827"/>
                </a:solidFill>
                <a:latin typeface="Arial" panose="020B0604020202020204" pitchFamily="34" charset="0"/>
              </a:rPr>
              <a:t>Key Lessons in Quality Assurance</a:t>
            </a:r>
          </a:p>
        </p:txBody>
      </p:sp>
      <p:sp>
        <p:nvSpPr>
          <p:cNvPr id="4" name="Rounded Rectangle 3"/>
          <p:cNvSpPr/>
          <p:nvPr/>
        </p:nvSpPr>
        <p:spPr>
          <a:xfrm>
            <a:off x="7086600" y="2777131"/>
            <a:ext cx="4343400" cy="1919881"/>
          </a:xfrm>
          <a:prstGeom prst="roundRect">
            <a:avLst>
              <a:gd name="adj" fmla="val 3750"/>
            </a:avLst>
          </a:prstGeom>
          <a:solidFill>
            <a:srgbClr val="F3F4F6"/>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228600" tIns="152400" rIns="228600" bIns="152400" rtlCol="0" anchor="ctr"/>
          <a:lstStyle/>
          <a:p>
            <a:pPr algn="ctr"/>
            <a:endParaRPr/>
          </a:p>
        </p:txBody>
      </p:sp>
      <p:sp>
        <p:nvSpPr>
          <p:cNvPr id="5" name="TextBox 4"/>
          <p:cNvSpPr txBox="1"/>
          <p:nvPr/>
        </p:nvSpPr>
        <p:spPr>
          <a:xfrm>
            <a:off x="7315200" y="2929532"/>
            <a:ext cx="3905250" cy="1626599"/>
          </a:xfrm>
          <a:prstGeom prst="rect">
            <a:avLst/>
          </a:prstGeom>
          <a:noFill/>
          <a:ln>
            <a:noFill/>
          </a:ln>
          <a:effectLst>
            <a:outerShdw>
              <a:srgbClr val="000000">
                <a:alpha val="0"/>
              </a:srgbClr>
            </a:outerShdw>
          </a:effectLst>
        </p:spPr>
        <p:txBody>
          <a:bodyPr wrap="square" lIns="0" tIns="0" rIns="0" bIns="0">
            <a:spAutoFit/>
          </a:bodyPr>
          <a:lstStyle/>
          <a:p>
            <a:pPr>
              <a:lnSpc>
                <a:spcPct val="128000"/>
              </a:lnSpc>
              <a:defRPr sz="1200" b="0" i="0">
                <a:solidFill>
                  <a:srgbClr val="6B7280"/>
                </a:solidFill>
                <a:latin typeface="Playfair Display"/>
              </a:defRPr>
            </a:pPr>
            <a:r>
              <a:rPr sz="1400" b="0" i="0" dirty="0">
                <a:solidFill>
                  <a:srgbClr val="6B7280"/>
                </a:solidFill>
                <a:latin typeface="Arial" panose="020B0604020202020204" pitchFamily="34" charset="0"/>
              </a:rPr>
              <a:t>Effective quality assurance in maternity services requires strong leadership, continuous improvement, and a commitment to safety. These fundamental principles ensure accountability, transparency, and patient-centered care across all organizational levels.</a:t>
            </a:r>
          </a:p>
        </p:txBody>
      </p:sp>
      <p:sp>
        <p:nvSpPr>
          <p:cNvPr id="15" name="Rounded Rectangle 14"/>
          <p:cNvSpPr/>
          <p:nvPr/>
        </p:nvSpPr>
        <p:spPr>
          <a:xfrm>
            <a:off x="1104900" y="1942951"/>
            <a:ext cx="838200" cy="838200"/>
          </a:xfrm>
          <a:prstGeom prst="roundRect">
            <a:avLst>
              <a:gd name="adj" fmla="val 50000"/>
            </a:avLst>
          </a:prstGeom>
          <a:solidFill>
            <a:srgbClr val="FFFFFF"/>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grpSp>
        <p:nvGrpSpPr>
          <p:cNvPr id="23" name="Group 22">
            <a:extLst>
              <a:ext uri="{FF2B5EF4-FFF2-40B4-BE49-F238E27FC236}">
                <a16:creationId xmlns:a16="http://schemas.microsoft.com/office/drawing/2014/main" id="{C26BEBAF-2AA8-3A46-6CB4-87556B0F9A98}"/>
              </a:ext>
            </a:extLst>
          </p:cNvPr>
          <p:cNvGrpSpPr/>
          <p:nvPr/>
        </p:nvGrpSpPr>
        <p:grpSpPr>
          <a:xfrm>
            <a:off x="1104900" y="628650"/>
            <a:ext cx="5048250" cy="1381623"/>
            <a:chOff x="1104900" y="628650"/>
            <a:chExt cx="5048250" cy="1381623"/>
          </a:xfrm>
        </p:grpSpPr>
        <p:sp>
          <p:nvSpPr>
            <p:cNvPr id="6" name="TextBox 5"/>
            <p:cNvSpPr txBox="1"/>
            <p:nvPr/>
          </p:nvSpPr>
          <p:spPr>
            <a:xfrm>
              <a:off x="2171700" y="967680"/>
              <a:ext cx="3981450" cy="1042593"/>
            </a:xfrm>
            <a:prstGeom prst="rect">
              <a:avLst/>
            </a:prstGeom>
            <a:noFill/>
            <a:ln>
              <a:noFill/>
            </a:ln>
            <a:effectLst>
              <a:outerShdw>
                <a:srgbClr val="000000">
                  <a:alpha val="0"/>
                </a:srgbClr>
              </a:outerShdw>
            </a:effectLst>
          </p:spPr>
          <p:txBody>
            <a:bodyPr wrap="square" lIns="0" tIns="0" rIns="0" bIns="0">
              <a:spAutoFit/>
            </a:bodyPr>
            <a:lstStyle/>
            <a:p>
              <a:pPr>
                <a:lnSpc>
                  <a:spcPct val="124000"/>
                </a:lnSpc>
                <a:defRPr sz="1200" b="0" i="0">
                  <a:solidFill>
                    <a:srgbClr val="6B7280"/>
                  </a:solidFill>
                  <a:latin typeface="Playfair Display"/>
                </a:defRPr>
              </a:pPr>
              <a:r>
                <a:rPr lang="en-US" sz="1400" b="0" i="0" dirty="0">
                  <a:solidFill>
                    <a:srgbClr val="6B7280"/>
                  </a:solidFill>
                  <a:latin typeface="+mj-lt"/>
                </a:rPr>
                <a:t>Leadership must establish clear accountability structures at all organizational levels to ensure quality oversight and responsibility </a:t>
              </a:r>
              <a:r>
                <a:rPr lang="en-US" sz="1400" dirty="0">
                  <a:latin typeface="+mj-lt"/>
                </a:rPr>
                <a:t>(Scally &amp; Donaldson, 1998)</a:t>
              </a:r>
              <a:endParaRPr lang="en-US" sz="1400" b="0" i="0" dirty="0">
                <a:solidFill>
                  <a:srgbClr val="6B7280"/>
                </a:solidFill>
                <a:latin typeface="+mj-lt"/>
              </a:endParaRPr>
            </a:p>
          </p:txBody>
        </p:sp>
        <p:sp>
          <p:nvSpPr>
            <p:cNvPr id="10" name="TextBox 9"/>
            <p:cNvSpPr txBox="1"/>
            <p:nvPr/>
          </p:nvSpPr>
          <p:spPr>
            <a:xfrm>
              <a:off x="2171700" y="628650"/>
              <a:ext cx="3981450" cy="262830"/>
            </a:xfrm>
            <a:prstGeom prst="rect">
              <a:avLst/>
            </a:prstGeom>
            <a:noFill/>
            <a:ln>
              <a:noFill/>
            </a:ln>
            <a:effectLst>
              <a:outerShdw>
                <a:srgbClr val="000000">
                  <a:alpha val="0"/>
                </a:srgbClr>
              </a:outerShdw>
            </a:effectLst>
          </p:spPr>
          <p:txBody>
            <a:bodyPr wrap="square" lIns="0" tIns="0" rIns="0" bIns="0">
              <a:spAutoFit/>
            </a:bodyPr>
            <a:lstStyle/>
            <a:p>
              <a:pPr>
                <a:lnSpc>
                  <a:spcPct val="92000"/>
                </a:lnSpc>
                <a:defRPr sz="1800" b="0" i="0">
                  <a:solidFill>
                    <a:srgbClr val="111827"/>
                  </a:solidFill>
                  <a:latin typeface="Playfair Display"/>
                </a:defRPr>
              </a:pPr>
              <a:r>
                <a:rPr sz="1800" b="1" i="0" dirty="0">
                  <a:solidFill>
                    <a:srgbClr val="111827"/>
                  </a:solidFill>
                  <a:latin typeface="Arial" panose="020B0604020202020204" pitchFamily="34" charset="0"/>
                </a:rPr>
                <a:t>Clinical Governance</a:t>
              </a:r>
            </a:p>
          </p:txBody>
        </p:sp>
        <p:sp>
          <p:nvSpPr>
            <p:cNvPr id="14" name="Rounded Rectangle 13"/>
            <p:cNvSpPr/>
            <p:nvPr/>
          </p:nvSpPr>
          <p:spPr>
            <a:xfrm>
              <a:off x="1104900" y="628650"/>
              <a:ext cx="838200" cy="838200"/>
            </a:xfrm>
            <a:prstGeom prst="roundRect">
              <a:avLst>
                <a:gd name="adj" fmla="val 50000"/>
              </a:avLst>
            </a:prstGeom>
            <a:solidFill>
              <a:srgbClr val="FFFFFF"/>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18" name="Picture 17" descr="f450f62c-a9ff-4d78-b277-5836ba3d37c7.png"/>
            <p:cNvPicPr>
              <a:picLocks noChangeAspect="1"/>
            </p:cNvPicPr>
            <p:nvPr/>
          </p:nvPicPr>
          <p:blipFill>
            <a:blip r:embed="rId3"/>
            <a:stretch>
              <a:fillRect/>
            </a:stretch>
          </p:blipFill>
          <p:spPr>
            <a:xfrm>
              <a:off x="1257300" y="781050"/>
              <a:ext cx="533400" cy="533400"/>
            </a:xfrm>
            <a:prstGeom prst="rect">
              <a:avLst/>
            </a:prstGeom>
          </p:spPr>
        </p:pic>
      </p:grpSp>
      <p:grpSp>
        <p:nvGrpSpPr>
          <p:cNvPr id="24" name="Group 23">
            <a:extLst>
              <a:ext uri="{FF2B5EF4-FFF2-40B4-BE49-F238E27FC236}">
                <a16:creationId xmlns:a16="http://schemas.microsoft.com/office/drawing/2014/main" id="{A72B8537-4D0C-803D-4DA3-81C685BEBD69}"/>
              </a:ext>
            </a:extLst>
          </p:cNvPr>
          <p:cNvGrpSpPr/>
          <p:nvPr/>
        </p:nvGrpSpPr>
        <p:grpSpPr>
          <a:xfrm>
            <a:off x="1104900" y="2681733"/>
            <a:ext cx="5048250" cy="1114499"/>
            <a:chOff x="1104900" y="3257252"/>
            <a:chExt cx="5048250" cy="1114499"/>
          </a:xfrm>
        </p:grpSpPr>
        <p:sp>
          <p:nvSpPr>
            <p:cNvPr id="8" name="TextBox 7"/>
            <p:cNvSpPr txBox="1"/>
            <p:nvPr/>
          </p:nvSpPr>
          <p:spPr>
            <a:xfrm>
              <a:off x="2171700" y="3596282"/>
              <a:ext cx="3981450" cy="775469"/>
            </a:xfrm>
            <a:prstGeom prst="rect">
              <a:avLst/>
            </a:prstGeom>
            <a:noFill/>
            <a:ln>
              <a:noFill/>
            </a:ln>
            <a:effectLst>
              <a:outerShdw>
                <a:srgbClr val="000000">
                  <a:alpha val="0"/>
                </a:srgbClr>
              </a:outerShdw>
            </a:effectLst>
          </p:spPr>
          <p:txBody>
            <a:bodyPr wrap="square" lIns="0" tIns="0" rIns="0" bIns="0">
              <a:spAutoFit/>
            </a:bodyPr>
            <a:lstStyle/>
            <a:p>
              <a:pPr>
                <a:lnSpc>
                  <a:spcPct val="124000"/>
                </a:lnSpc>
                <a:defRPr sz="1200" b="0" i="0">
                  <a:solidFill>
                    <a:srgbClr val="6B7280"/>
                  </a:solidFill>
                  <a:latin typeface="Playfair Display"/>
                </a:defRPr>
              </a:pPr>
              <a:r>
                <a:rPr sz="1400" b="0" i="0" dirty="0">
                  <a:solidFill>
                    <a:srgbClr val="6B7280"/>
                  </a:solidFill>
                  <a:latin typeface="+mj-lt"/>
                </a:rPr>
                <a:t>Foster an environment that encourages </a:t>
              </a:r>
              <a:r>
                <a:rPr sz="1400" b="1" i="0" dirty="0">
                  <a:solidFill>
                    <a:srgbClr val="6B7280"/>
                  </a:solidFill>
                  <a:latin typeface="+mj-lt"/>
                </a:rPr>
                <a:t>open reporting</a:t>
              </a:r>
              <a:r>
                <a:rPr sz="1400" b="0" i="0" dirty="0">
                  <a:solidFill>
                    <a:srgbClr val="6B7280"/>
                  </a:solidFill>
                  <a:latin typeface="+mj-lt"/>
                </a:rPr>
                <a:t> of incidents and promotes learning from errors without blame</a:t>
              </a:r>
              <a:r>
                <a:rPr lang="en-GB" sz="1400" b="0" i="0" dirty="0">
                  <a:solidFill>
                    <a:srgbClr val="6B7280"/>
                  </a:solidFill>
                  <a:latin typeface="+mj-lt"/>
                </a:rPr>
                <a:t> </a:t>
              </a:r>
              <a:r>
                <a:rPr lang="en-GB" sz="1400" dirty="0">
                  <a:latin typeface="+mj-lt"/>
                </a:rPr>
                <a:t>(CQC, 2020)</a:t>
              </a:r>
              <a:endParaRPr sz="1400" b="0" i="0" dirty="0">
                <a:solidFill>
                  <a:srgbClr val="6B7280"/>
                </a:solidFill>
                <a:latin typeface="+mj-lt"/>
              </a:endParaRPr>
            </a:p>
          </p:txBody>
        </p:sp>
        <p:sp>
          <p:nvSpPr>
            <p:cNvPr id="12" name="TextBox 11"/>
            <p:cNvSpPr txBox="1"/>
            <p:nvPr/>
          </p:nvSpPr>
          <p:spPr>
            <a:xfrm>
              <a:off x="2171700" y="3257252"/>
              <a:ext cx="3981450" cy="262830"/>
            </a:xfrm>
            <a:prstGeom prst="rect">
              <a:avLst/>
            </a:prstGeom>
            <a:noFill/>
            <a:ln>
              <a:noFill/>
            </a:ln>
            <a:effectLst>
              <a:outerShdw>
                <a:srgbClr val="000000">
                  <a:alpha val="0"/>
                </a:srgbClr>
              </a:outerShdw>
            </a:effectLst>
          </p:spPr>
          <p:txBody>
            <a:bodyPr wrap="square" lIns="0" tIns="0" rIns="0" bIns="0">
              <a:spAutoFit/>
            </a:bodyPr>
            <a:lstStyle/>
            <a:p>
              <a:pPr>
                <a:lnSpc>
                  <a:spcPct val="92000"/>
                </a:lnSpc>
                <a:defRPr sz="1800" b="0" i="0">
                  <a:solidFill>
                    <a:srgbClr val="111827"/>
                  </a:solidFill>
                  <a:latin typeface="Playfair Display"/>
                </a:defRPr>
              </a:pPr>
              <a:r>
                <a:rPr sz="1800" b="1" i="0" dirty="0">
                  <a:solidFill>
                    <a:srgbClr val="111827"/>
                  </a:solidFill>
                  <a:latin typeface="Arial" panose="020B0604020202020204" pitchFamily="34" charset="0"/>
                </a:rPr>
                <a:t>Culture of Safety</a:t>
              </a:r>
            </a:p>
          </p:txBody>
        </p:sp>
        <p:sp>
          <p:nvSpPr>
            <p:cNvPr id="16" name="Rounded Rectangle 15"/>
            <p:cNvSpPr/>
            <p:nvPr/>
          </p:nvSpPr>
          <p:spPr>
            <a:xfrm>
              <a:off x="1104900" y="3257252"/>
              <a:ext cx="838200" cy="838200"/>
            </a:xfrm>
            <a:prstGeom prst="roundRect">
              <a:avLst>
                <a:gd name="adj" fmla="val 50000"/>
              </a:avLst>
            </a:prstGeom>
            <a:solidFill>
              <a:srgbClr val="FFFFFF"/>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20" name="Picture 19" descr="0d11b0f5-f42e-415c-9bb3-644029760024.png"/>
            <p:cNvPicPr>
              <a:picLocks noChangeAspect="1"/>
            </p:cNvPicPr>
            <p:nvPr/>
          </p:nvPicPr>
          <p:blipFill>
            <a:blip r:embed="rId4"/>
            <a:stretch>
              <a:fillRect/>
            </a:stretch>
          </p:blipFill>
          <p:spPr>
            <a:xfrm>
              <a:off x="1257300" y="3409652"/>
              <a:ext cx="533400" cy="533400"/>
            </a:xfrm>
            <a:prstGeom prst="rect">
              <a:avLst/>
            </a:prstGeom>
          </p:spPr>
        </p:pic>
      </p:grpSp>
      <p:grpSp>
        <p:nvGrpSpPr>
          <p:cNvPr id="25" name="Group 24">
            <a:extLst>
              <a:ext uri="{FF2B5EF4-FFF2-40B4-BE49-F238E27FC236}">
                <a16:creationId xmlns:a16="http://schemas.microsoft.com/office/drawing/2014/main" id="{6CF5FAC3-3B7D-E482-7019-4F532E4540CE}"/>
              </a:ext>
            </a:extLst>
          </p:cNvPr>
          <p:cNvGrpSpPr/>
          <p:nvPr/>
        </p:nvGrpSpPr>
        <p:grpSpPr>
          <a:xfrm>
            <a:off x="1104900" y="4571553"/>
            <a:ext cx="5048250" cy="1114499"/>
            <a:chOff x="1104900" y="4571553"/>
            <a:chExt cx="5048250" cy="1114499"/>
          </a:xfrm>
        </p:grpSpPr>
        <p:sp>
          <p:nvSpPr>
            <p:cNvPr id="9" name="TextBox 8"/>
            <p:cNvSpPr txBox="1"/>
            <p:nvPr/>
          </p:nvSpPr>
          <p:spPr>
            <a:xfrm>
              <a:off x="2171700" y="4910583"/>
              <a:ext cx="3981450" cy="775469"/>
            </a:xfrm>
            <a:prstGeom prst="rect">
              <a:avLst/>
            </a:prstGeom>
            <a:noFill/>
            <a:ln>
              <a:noFill/>
            </a:ln>
            <a:effectLst>
              <a:outerShdw>
                <a:srgbClr val="000000">
                  <a:alpha val="0"/>
                </a:srgbClr>
              </a:outerShdw>
            </a:effectLst>
          </p:spPr>
          <p:txBody>
            <a:bodyPr wrap="square" lIns="0" tIns="0" rIns="0" bIns="0">
              <a:spAutoFit/>
            </a:bodyPr>
            <a:lstStyle/>
            <a:p>
              <a:pPr>
                <a:lnSpc>
                  <a:spcPct val="124000"/>
                </a:lnSpc>
                <a:defRPr sz="1200" b="0" i="0">
                  <a:solidFill>
                    <a:srgbClr val="6B7280"/>
                  </a:solidFill>
                  <a:latin typeface="Playfair Display"/>
                </a:defRPr>
              </a:pPr>
              <a:r>
                <a:rPr sz="1400" b="0" i="0" dirty="0">
                  <a:solidFill>
                    <a:srgbClr val="6B7280"/>
                  </a:solidFill>
                  <a:latin typeface="+mj-lt"/>
                </a:rPr>
                <a:t>Ensure consistent and standardized application of </a:t>
              </a:r>
              <a:r>
                <a:rPr sz="1400" b="1" i="0" dirty="0">
                  <a:solidFill>
                    <a:srgbClr val="6B7280"/>
                  </a:solidFill>
                  <a:latin typeface="+mj-lt"/>
                </a:rPr>
                <a:t>national maternity guidelines</a:t>
              </a:r>
              <a:r>
                <a:rPr sz="1400" b="0" i="0" dirty="0">
                  <a:solidFill>
                    <a:srgbClr val="6B7280"/>
                  </a:solidFill>
                  <a:latin typeface="+mj-lt"/>
                </a:rPr>
                <a:t> across all clinical practices and settings</a:t>
              </a:r>
              <a:r>
                <a:rPr lang="en-GB" sz="1400" b="0" i="0" dirty="0">
                  <a:solidFill>
                    <a:srgbClr val="6B7280"/>
                  </a:solidFill>
                  <a:latin typeface="+mj-lt"/>
                </a:rPr>
                <a:t> </a:t>
              </a:r>
              <a:r>
                <a:rPr lang="en-GB" sz="1400" dirty="0">
                  <a:latin typeface="+mj-lt"/>
                </a:rPr>
                <a:t>(NHS England, 2013)</a:t>
              </a:r>
              <a:endParaRPr sz="1400" b="0" i="0" dirty="0">
                <a:solidFill>
                  <a:srgbClr val="6B7280"/>
                </a:solidFill>
                <a:latin typeface="+mj-lt"/>
              </a:endParaRPr>
            </a:p>
          </p:txBody>
        </p:sp>
        <p:sp>
          <p:nvSpPr>
            <p:cNvPr id="13" name="TextBox 12"/>
            <p:cNvSpPr txBox="1"/>
            <p:nvPr/>
          </p:nvSpPr>
          <p:spPr>
            <a:xfrm>
              <a:off x="2171700" y="4571553"/>
              <a:ext cx="3981450" cy="262830"/>
            </a:xfrm>
            <a:prstGeom prst="rect">
              <a:avLst/>
            </a:prstGeom>
            <a:noFill/>
            <a:ln>
              <a:noFill/>
            </a:ln>
            <a:effectLst>
              <a:outerShdw>
                <a:srgbClr val="000000">
                  <a:alpha val="0"/>
                </a:srgbClr>
              </a:outerShdw>
            </a:effectLst>
          </p:spPr>
          <p:txBody>
            <a:bodyPr wrap="square" lIns="0" tIns="0" rIns="0" bIns="0">
              <a:spAutoFit/>
            </a:bodyPr>
            <a:lstStyle/>
            <a:p>
              <a:pPr>
                <a:lnSpc>
                  <a:spcPct val="92000"/>
                </a:lnSpc>
                <a:defRPr sz="1800" b="0" i="0">
                  <a:solidFill>
                    <a:srgbClr val="111827"/>
                  </a:solidFill>
                  <a:latin typeface="Playfair Display"/>
                </a:defRPr>
              </a:pPr>
              <a:r>
                <a:rPr sz="1800" b="1" i="0" dirty="0">
                  <a:solidFill>
                    <a:srgbClr val="111827"/>
                  </a:solidFill>
                  <a:latin typeface="Arial" panose="020B0604020202020204" pitchFamily="34" charset="0"/>
                </a:rPr>
                <a:t>Policy Adherence</a:t>
              </a:r>
            </a:p>
          </p:txBody>
        </p:sp>
        <p:sp>
          <p:nvSpPr>
            <p:cNvPr id="17" name="Rounded Rectangle 16"/>
            <p:cNvSpPr/>
            <p:nvPr/>
          </p:nvSpPr>
          <p:spPr>
            <a:xfrm>
              <a:off x="1104900" y="4571553"/>
              <a:ext cx="838200" cy="838200"/>
            </a:xfrm>
            <a:prstGeom prst="roundRect">
              <a:avLst>
                <a:gd name="adj" fmla="val 50000"/>
              </a:avLst>
            </a:prstGeom>
            <a:solidFill>
              <a:srgbClr val="FFFFFF"/>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21" name="Picture 20" descr="b1271d08-8468-4e1a-8d5e-8694b177122a.png"/>
            <p:cNvPicPr>
              <a:picLocks noChangeAspect="1"/>
            </p:cNvPicPr>
            <p:nvPr/>
          </p:nvPicPr>
          <p:blipFill>
            <a:blip r:embed="rId5"/>
            <a:stretch>
              <a:fillRect/>
            </a:stretch>
          </p:blipFill>
          <p:spPr>
            <a:xfrm>
              <a:off x="1257300" y="4723953"/>
              <a:ext cx="533400" cy="533400"/>
            </a:xfrm>
            <a:prstGeom prst="rect">
              <a:avLst/>
            </a:prstGeom>
          </p:spPr>
        </p:pic>
      </p:grpSp>
      <p:pic>
        <p:nvPicPr>
          <p:cNvPr id="22" name="Picture 21" descr="259b8c76-eb64-4bb5-9ccc-d3cdb024bdd3.png"/>
          <p:cNvPicPr>
            <a:picLocks noChangeAspect="1"/>
          </p:cNvPicPr>
          <p:nvPr/>
        </p:nvPicPr>
        <p:blipFill>
          <a:blip r:embed="rId6"/>
          <a:stretch>
            <a:fillRect/>
          </a:stretch>
        </p:blipFill>
        <p:spPr>
          <a:xfrm>
            <a:off x="609600" y="228600"/>
            <a:ext cx="2095500" cy="19050"/>
          </a:xfrm>
          <a:prstGeom prst="rect">
            <a:avLst/>
          </a:prstGeom>
        </p:spPr>
      </p:pic>
      <p:pic>
        <p:nvPicPr>
          <p:cNvPr id="26" name="Graphic 25" descr="Aquarius with solid fill">
            <a:extLst>
              <a:ext uri="{FF2B5EF4-FFF2-40B4-BE49-F238E27FC236}">
                <a16:creationId xmlns:a16="http://schemas.microsoft.com/office/drawing/2014/main" id="{C782623E-497B-D4B5-330B-2D088EAC2C51}"/>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991850" y="-352"/>
            <a:ext cx="914400" cy="91440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762000" y="361950"/>
            <a:ext cx="5715000" cy="5523904"/>
          </a:xfrm>
          <a:prstGeom prst="roundRect">
            <a:avLst>
              <a:gd name="adj" fmla="val 1724"/>
            </a:avLst>
          </a:prstGeom>
          <a:solidFill>
            <a:srgbClr val="FFFFFF"/>
          </a:solidFill>
          <a:ln>
            <a:noFill/>
          </a:ln>
          <a:effectLst>
            <a:outerShdw blurRad="571500" dist="190500" dir="5400000" rotWithShape="0">
              <a:srgbClr val="000000">
                <a:alpha val="8000"/>
              </a:srgbClr>
            </a:outerShdw>
          </a:effectLst>
        </p:spPr>
        <p:style>
          <a:lnRef idx="1">
            <a:schemeClr val="accent1"/>
          </a:lnRef>
          <a:fillRef idx="3">
            <a:schemeClr val="accent1"/>
          </a:fillRef>
          <a:effectRef idx="2">
            <a:schemeClr val="accent1"/>
          </a:effectRef>
          <a:fontRef idx="minor">
            <a:schemeClr val="lt1"/>
          </a:fontRef>
        </p:style>
        <p:txBody>
          <a:bodyPr wrap="square" lIns="342900" tIns="266700" rIns="342900" bIns="266700" rtlCol="0" anchor="ctr"/>
          <a:lstStyle/>
          <a:p>
            <a:pPr algn="ctr"/>
            <a:endParaRPr/>
          </a:p>
        </p:txBody>
      </p:sp>
      <p:pic>
        <p:nvPicPr>
          <p:cNvPr id="3" name="Picture 2" descr="cb0ddb05-3bdc-4bf0-81ca-eb3a45cbbd52.png"/>
          <p:cNvPicPr>
            <a:picLocks noChangeAspect="1"/>
          </p:cNvPicPr>
          <p:nvPr/>
        </p:nvPicPr>
        <p:blipFill>
          <a:blip r:embed="rId3"/>
          <a:stretch>
            <a:fillRect/>
          </a:stretch>
        </p:blipFill>
        <p:spPr>
          <a:xfrm>
            <a:off x="6819901" y="2107096"/>
            <a:ext cx="4895022" cy="2186608"/>
          </a:xfrm>
          <a:prstGeom prst="rect">
            <a:avLst/>
          </a:prstGeom>
        </p:spPr>
      </p:pic>
      <p:sp>
        <p:nvSpPr>
          <p:cNvPr id="4" name="TextBox 3"/>
          <p:cNvSpPr txBox="1"/>
          <p:nvPr/>
        </p:nvSpPr>
        <p:spPr>
          <a:xfrm>
            <a:off x="6934200" y="2289571"/>
            <a:ext cx="4660900" cy="1902380"/>
          </a:xfrm>
          <a:prstGeom prst="rect">
            <a:avLst/>
          </a:prstGeom>
          <a:noFill/>
          <a:ln>
            <a:noFill/>
          </a:ln>
          <a:effectLst>
            <a:outerShdw>
              <a:srgbClr val="000000">
                <a:alpha val="0"/>
              </a:srgbClr>
            </a:outerShdw>
          </a:effectLst>
        </p:spPr>
        <p:txBody>
          <a:bodyPr wrap="square" lIns="0" tIns="0" rIns="0" bIns="0">
            <a:spAutoFit/>
          </a:bodyPr>
          <a:lstStyle/>
          <a:p>
            <a:pPr>
              <a:lnSpc>
                <a:spcPct val="128000"/>
              </a:lnSpc>
              <a:defRPr sz="1200" b="0" i="0">
                <a:solidFill>
                  <a:srgbClr val="6B7280"/>
                </a:solidFill>
                <a:latin typeface="Playfair Display"/>
              </a:defRPr>
            </a:pPr>
            <a:r>
              <a:rPr sz="1400" b="0" i="0" dirty="0">
                <a:solidFill>
                  <a:srgbClr val="6B7280"/>
                </a:solidFill>
                <a:latin typeface="Arial" panose="020B0604020202020204" pitchFamily="34" charset="0"/>
              </a:rPr>
              <a:t>Implementing comprehensive strategies to enhance maternity care quality requires coordinated action across multiple dimensions. These evidence-based recommendations focus on </a:t>
            </a:r>
            <a:r>
              <a:rPr sz="1400" b="1" i="0" dirty="0">
                <a:solidFill>
                  <a:srgbClr val="6B7280"/>
                </a:solidFill>
                <a:latin typeface="Arial" panose="020B0604020202020204" pitchFamily="34" charset="0"/>
              </a:rPr>
              <a:t>systematic implementation</a:t>
            </a:r>
            <a:r>
              <a:rPr sz="1400" b="0" i="0" dirty="0">
                <a:solidFill>
                  <a:srgbClr val="6B7280"/>
                </a:solidFill>
                <a:latin typeface="Arial" panose="020B0604020202020204" pitchFamily="34" charset="0"/>
              </a:rPr>
              <a:t>, </a:t>
            </a:r>
            <a:r>
              <a:rPr sz="1400" b="1" i="0" dirty="0">
                <a:solidFill>
                  <a:srgbClr val="6B7280"/>
                </a:solidFill>
                <a:latin typeface="Arial" panose="020B0604020202020204" pitchFamily="34" charset="0"/>
              </a:rPr>
              <a:t>clinical excellence</a:t>
            </a:r>
            <a:r>
              <a:rPr sz="1400" b="0" i="0" dirty="0">
                <a:solidFill>
                  <a:srgbClr val="6B7280"/>
                </a:solidFill>
                <a:latin typeface="Arial" panose="020B0604020202020204" pitchFamily="34" charset="0"/>
              </a:rPr>
              <a:t>, </a:t>
            </a:r>
            <a:r>
              <a:rPr sz="1400" b="1" i="0" dirty="0">
                <a:solidFill>
                  <a:srgbClr val="6B7280"/>
                </a:solidFill>
                <a:latin typeface="Arial" panose="020B0604020202020204" pitchFamily="34" charset="0"/>
              </a:rPr>
              <a:t>workforce development</a:t>
            </a:r>
            <a:r>
              <a:rPr sz="1400" b="0" i="0" dirty="0">
                <a:solidFill>
                  <a:srgbClr val="6B7280"/>
                </a:solidFill>
                <a:latin typeface="Arial" panose="020B0604020202020204" pitchFamily="34" charset="0"/>
              </a:rPr>
              <a:t>, and </a:t>
            </a:r>
            <a:r>
              <a:rPr sz="1400" b="1" i="0" dirty="0">
                <a:solidFill>
                  <a:srgbClr val="6B7280"/>
                </a:solidFill>
                <a:latin typeface="Arial" panose="020B0604020202020204" pitchFamily="34" charset="0"/>
              </a:rPr>
              <a:t>cultural transformation</a:t>
            </a:r>
            <a:r>
              <a:rPr sz="1400" b="0" i="0" dirty="0">
                <a:solidFill>
                  <a:srgbClr val="6B7280"/>
                </a:solidFill>
                <a:latin typeface="Arial" panose="020B0604020202020204" pitchFamily="34" charset="0"/>
              </a:rPr>
              <a:t> to ensure safer outcomes for mothers and babies.</a:t>
            </a:r>
          </a:p>
        </p:txBody>
      </p:sp>
      <p:sp>
        <p:nvSpPr>
          <p:cNvPr id="5" name="TextBox 4"/>
          <p:cNvSpPr txBox="1"/>
          <p:nvPr/>
        </p:nvSpPr>
        <p:spPr>
          <a:xfrm>
            <a:off x="6610350" y="527050"/>
            <a:ext cx="5842000" cy="1279921"/>
          </a:xfrm>
          <a:prstGeom prst="rect">
            <a:avLst/>
          </a:prstGeom>
          <a:noFill/>
          <a:ln>
            <a:noFill/>
          </a:ln>
          <a:effectLst>
            <a:outerShdw>
              <a:srgbClr val="000000">
                <a:alpha val="0"/>
              </a:srgbClr>
            </a:outerShdw>
          </a:effectLst>
        </p:spPr>
        <p:txBody>
          <a:bodyPr wrap="square" lIns="0" tIns="0" rIns="0" bIns="0">
            <a:spAutoFit/>
          </a:bodyPr>
          <a:lstStyle/>
          <a:p>
            <a:pPr>
              <a:lnSpc>
                <a:spcPct val="84000"/>
              </a:lnSpc>
              <a:defRPr sz="4800" b="0" i="0" spc="-48">
                <a:solidFill>
                  <a:srgbClr val="111827"/>
                </a:solidFill>
                <a:latin typeface="Playfair Display"/>
              </a:defRPr>
            </a:pPr>
            <a:r>
              <a:rPr sz="4800" b="1" i="0" dirty="0">
                <a:solidFill>
                  <a:srgbClr val="111827"/>
                </a:solidFill>
                <a:latin typeface="Arial" panose="020B0604020202020204" pitchFamily="34" charset="0"/>
              </a:rPr>
              <a:t>Recommendations for Improvement</a:t>
            </a:r>
          </a:p>
        </p:txBody>
      </p:sp>
      <p:sp>
        <p:nvSpPr>
          <p:cNvPr id="17" name="Rounded Rectangle 16"/>
          <p:cNvSpPr/>
          <p:nvPr/>
        </p:nvSpPr>
        <p:spPr>
          <a:xfrm>
            <a:off x="1104900" y="4571553"/>
            <a:ext cx="838200" cy="838200"/>
          </a:xfrm>
          <a:prstGeom prst="roundRect">
            <a:avLst>
              <a:gd name="adj" fmla="val 50000"/>
            </a:avLst>
          </a:prstGeom>
          <a:solidFill>
            <a:srgbClr val="FFFFFF"/>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grpSp>
        <p:nvGrpSpPr>
          <p:cNvPr id="25" name="Group 24">
            <a:extLst>
              <a:ext uri="{FF2B5EF4-FFF2-40B4-BE49-F238E27FC236}">
                <a16:creationId xmlns:a16="http://schemas.microsoft.com/office/drawing/2014/main" id="{8A5895B3-35A7-80C1-10C4-94E6BFE06317}"/>
              </a:ext>
            </a:extLst>
          </p:cNvPr>
          <p:cNvGrpSpPr/>
          <p:nvPr/>
        </p:nvGrpSpPr>
        <p:grpSpPr>
          <a:xfrm>
            <a:off x="1104900" y="628650"/>
            <a:ext cx="5048250" cy="1381623"/>
            <a:chOff x="1104900" y="628650"/>
            <a:chExt cx="5048250" cy="1381623"/>
          </a:xfrm>
        </p:grpSpPr>
        <p:sp>
          <p:nvSpPr>
            <p:cNvPr id="6" name="TextBox 5"/>
            <p:cNvSpPr txBox="1"/>
            <p:nvPr/>
          </p:nvSpPr>
          <p:spPr>
            <a:xfrm>
              <a:off x="2171700" y="967680"/>
              <a:ext cx="3981450" cy="1042593"/>
            </a:xfrm>
            <a:prstGeom prst="rect">
              <a:avLst/>
            </a:prstGeom>
            <a:noFill/>
            <a:ln>
              <a:noFill/>
            </a:ln>
            <a:effectLst>
              <a:outerShdw>
                <a:srgbClr val="000000">
                  <a:alpha val="0"/>
                </a:srgbClr>
              </a:outerShdw>
            </a:effectLst>
          </p:spPr>
          <p:txBody>
            <a:bodyPr wrap="square" lIns="0" tIns="0" rIns="0" bIns="0">
              <a:spAutoFit/>
            </a:bodyPr>
            <a:lstStyle/>
            <a:p>
              <a:pPr>
                <a:lnSpc>
                  <a:spcPct val="124000"/>
                </a:lnSpc>
                <a:defRPr sz="1200" b="0" i="0">
                  <a:solidFill>
                    <a:srgbClr val="6B7280"/>
                  </a:solidFill>
                  <a:latin typeface="Playfair Display"/>
                </a:defRPr>
              </a:pPr>
              <a:r>
                <a:rPr sz="1400" b="0" i="0" dirty="0">
                  <a:solidFill>
                    <a:srgbClr val="6B7280"/>
                  </a:solidFill>
                  <a:latin typeface="+mj-lt"/>
                </a:rPr>
                <a:t>Implement all 15 </a:t>
              </a:r>
              <a:r>
                <a:rPr sz="1400" b="0" i="0" dirty="0" err="1">
                  <a:solidFill>
                    <a:srgbClr val="6B7280"/>
                  </a:solidFill>
                  <a:latin typeface="+mj-lt"/>
                </a:rPr>
                <a:t>Ockenden</a:t>
              </a:r>
              <a:r>
                <a:rPr sz="1400" b="0" i="0" dirty="0">
                  <a:solidFill>
                    <a:srgbClr val="6B7280"/>
                  </a:solidFill>
                  <a:latin typeface="+mj-lt"/>
                </a:rPr>
                <a:t> Essential Actions across NHS Trusts to establish </a:t>
              </a:r>
              <a:r>
                <a:rPr sz="1400" b="1" i="0" dirty="0">
                  <a:solidFill>
                    <a:srgbClr val="6B7280"/>
                  </a:solidFill>
                  <a:latin typeface="+mj-lt"/>
                </a:rPr>
                <a:t>robust safety standards</a:t>
              </a:r>
              <a:r>
                <a:rPr sz="1400" b="0" i="0" dirty="0">
                  <a:solidFill>
                    <a:srgbClr val="6B7280"/>
                  </a:solidFill>
                  <a:latin typeface="+mj-lt"/>
                </a:rPr>
                <a:t> and consistent care protocols</a:t>
              </a:r>
              <a:r>
                <a:rPr lang="en-GB" sz="1400" b="0" i="0" dirty="0">
                  <a:solidFill>
                    <a:srgbClr val="6B7280"/>
                  </a:solidFill>
                  <a:latin typeface="+mj-lt"/>
                </a:rPr>
                <a:t> </a:t>
              </a:r>
              <a:r>
                <a:rPr lang="en-GB" sz="1400" dirty="0">
                  <a:latin typeface="+mj-lt"/>
                </a:rPr>
                <a:t>(Ockenden, 2022)</a:t>
              </a:r>
              <a:endParaRPr sz="1400" b="0" i="0" dirty="0">
                <a:solidFill>
                  <a:srgbClr val="6B7280"/>
                </a:solidFill>
                <a:latin typeface="+mj-lt"/>
              </a:endParaRPr>
            </a:p>
          </p:txBody>
        </p:sp>
        <p:sp>
          <p:nvSpPr>
            <p:cNvPr id="10" name="TextBox 9"/>
            <p:cNvSpPr txBox="1"/>
            <p:nvPr/>
          </p:nvSpPr>
          <p:spPr>
            <a:xfrm>
              <a:off x="2171700" y="628650"/>
              <a:ext cx="3981450" cy="262830"/>
            </a:xfrm>
            <a:prstGeom prst="rect">
              <a:avLst/>
            </a:prstGeom>
            <a:noFill/>
            <a:ln>
              <a:noFill/>
            </a:ln>
            <a:effectLst>
              <a:outerShdw>
                <a:srgbClr val="000000">
                  <a:alpha val="0"/>
                </a:srgbClr>
              </a:outerShdw>
            </a:effectLst>
          </p:spPr>
          <p:txBody>
            <a:bodyPr wrap="square" lIns="0" tIns="0" rIns="0" bIns="0">
              <a:spAutoFit/>
            </a:bodyPr>
            <a:lstStyle/>
            <a:p>
              <a:pPr>
                <a:lnSpc>
                  <a:spcPct val="92000"/>
                </a:lnSpc>
                <a:defRPr sz="1800" b="0" i="0">
                  <a:solidFill>
                    <a:srgbClr val="111827"/>
                  </a:solidFill>
                  <a:latin typeface="Playfair Display"/>
                </a:defRPr>
              </a:pPr>
              <a:r>
                <a:rPr sz="1800" b="1" i="0" dirty="0" err="1">
                  <a:solidFill>
                    <a:srgbClr val="111827"/>
                  </a:solidFill>
                  <a:latin typeface="Arial" panose="020B0604020202020204" pitchFamily="34" charset="0"/>
                </a:rPr>
                <a:t>Ockenden</a:t>
              </a:r>
              <a:r>
                <a:rPr sz="1800" b="1" i="0" dirty="0">
                  <a:solidFill>
                    <a:srgbClr val="111827"/>
                  </a:solidFill>
                  <a:latin typeface="Arial" panose="020B0604020202020204" pitchFamily="34" charset="0"/>
                </a:rPr>
                <a:t> Essential Actions</a:t>
              </a:r>
            </a:p>
          </p:txBody>
        </p:sp>
        <p:sp>
          <p:nvSpPr>
            <p:cNvPr id="14" name="Rounded Rectangle 13"/>
            <p:cNvSpPr/>
            <p:nvPr/>
          </p:nvSpPr>
          <p:spPr>
            <a:xfrm>
              <a:off x="1104900" y="628650"/>
              <a:ext cx="838200" cy="838200"/>
            </a:xfrm>
            <a:prstGeom prst="roundRect">
              <a:avLst>
                <a:gd name="adj" fmla="val 50000"/>
              </a:avLst>
            </a:prstGeom>
            <a:solidFill>
              <a:srgbClr val="FFFFFF"/>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18" name="Picture 17" descr="e90560ac-c11a-40c1-94e2-9b8a704a7f0b.png"/>
            <p:cNvPicPr>
              <a:picLocks noChangeAspect="1"/>
            </p:cNvPicPr>
            <p:nvPr/>
          </p:nvPicPr>
          <p:blipFill>
            <a:blip r:embed="rId4"/>
            <a:stretch>
              <a:fillRect/>
            </a:stretch>
          </p:blipFill>
          <p:spPr>
            <a:xfrm>
              <a:off x="1257300" y="781050"/>
              <a:ext cx="533400" cy="533400"/>
            </a:xfrm>
            <a:prstGeom prst="rect">
              <a:avLst/>
            </a:prstGeom>
          </p:spPr>
        </p:pic>
      </p:grpSp>
      <p:grpSp>
        <p:nvGrpSpPr>
          <p:cNvPr id="24" name="Group 23">
            <a:extLst>
              <a:ext uri="{FF2B5EF4-FFF2-40B4-BE49-F238E27FC236}">
                <a16:creationId xmlns:a16="http://schemas.microsoft.com/office/drawing/2014/main" id="{E0C52CD3-E475-6734-D581-73E567D08E43}"/>
              </a:ext>
            </a:extLst>
          </p:cNvPr>
          <p:cNvGrpSpPr/>
          <p:nvPr/>
        </p:nvGrpSpPr>
        <p:grpSpPr>
          <a:xfrm>
            <a:off x="1047750" y="2566652"/>
            <a:ext cx="5048250" cy="1381623"/>
            <a:chOff x="1104900" y="1942951"/>
            <a:chExt cx="5048250" cy="1381623"/>
          </a:xfrm>
        </p:grpSpPr>
        <p:sp>
          <p:nvSpPr>
            <p:cNvPr id="7" name="TextBox 6"/>
            <p:cNvSpPr txBox="1"/>
            <p:nvPr/>
          </p:nvSpPr>
          <p:spPr>
            <a:xfrm>
              <a:off x="2171700" y="2281981"/>
              <a:ext cx="3981450" cy="1042593"/>
            </a:xfrm>
            <a:prstGeom prst="rect">
              <a:avLst/>
            </a:prstGeom>
            <a:noFill/>
            <a:ln>
              <a:noFill/>
            </a:ln>
            <a:effectLst>
              <a:outerShdw>
                <a:srgbClr val="000000">
                  <a:alpha val="0"/>
                </a:srgbClr>
              </a:outerShdw>
            </a:effectLst>
          </p:spPr>
          <p:txBody>
            <a:bodyPr wrap="square" lIns="0" tIns="0" rIns="0" bIns="0">
              <a:spAutoFit/>
            </a:bodyPr>
            <a:lstStyle/>
            <a:p>
              <a:pPr>
                <a:lnSpc>
                  <a:spcPct val="124000"/>
                </a:lnSpc>
                <a:defRPr sz="1200" b="0" i="0">
                  <a:solidFill>
                    <a:srgbClr val="6B7280"/>
                  </a:solidFill>
                  <a:latin typeface="Playfair Display"/>
                </a:defRPr>
              </a:pPr>
              <a:r>
                <a:rPr sz="1400" b="0" i="0" dirty="0">
                  <a:solidFill>
                    <a:srgbClr val="6B7280"/>
                  </a:solidFill>
                  <a:latin typeface="+mj-lt"/>
                </a:rPr>
                <a:t>Conduct regular external clinical audits and </a:t>
              </a:r>
              <a:r>
                <a:rPr sz="1400" b="1" i="0" dirty="0">
                  <a:solidFill>
                    <a:srgbClr val="6B7280"/>
                  </a:solidFill>
                  <a:latin typeface="+mj-lt"/>
                </a:rPr>
                <a:t>peer reviews</a:t>
              </a:r>
              <a:r>
                <a:rPr sz="1400" b="0" i="0" dirty="0">
                  <a:solidFill>
                    <a:srgbClr val="6B7280"/>
                  </a:solidFill>
                  <a:latin typeface="+mj-lt"/>
                </a:rPr>
                <a:t> to ensure </a:t>
              </a:r>
              <a:r>
                <a:rPr sz="1400" b="0" i="0" dirty="0">
                  <a:latin typeface="+mj-lt"/>
                </a:rPr>
                <a:t>objective</a:t>
              </a:r>
              <a:r>
                <a:rPr sz="1400" b="0" i="0" dirty="0">
                  <a:solidFill>
                    <a:srgbClr val="6B7280"/>
                  </a:solidFill>
                  <a:latin typeface="+mj-lt"/>
                </a:rPr>
                <a:t> assessment and continuous quality improvement</a:t>
              </a:r>
              <a:r>
                <a:rPr lang="en-GB" sz="1400" b="0" i="0" dirty="0">
                  <a:solidFill>
                    <a:srgbClr val="6B7280"/>
                  </a:solidFill>
                  <a:latin typeface="+mj-lt"/>
                </a:rPr>
                <a:t> </a:t>
              </a:r>
              <a:r>
                <a:rPr lang="en-GB" sz="1400" dirty="0">
                  <a:latin typeface="+mj-lt"/>
                </a:rPr>
                <a:t>(Dixon-Woods et al., 2014)</a:t>
              </a:r>
              <a:endParaRPr sz="1400" b="0" i="0" dirty="0">
                <a:solidFill>
                  <a:srgbClr val="6B7280"/>
                </a:solidFill>
                <a:latin typeface="+mj-lt"/>
              </a:endParaRPr>
            </a:p>
          </p:txBody>
        </p:sp>
        <p:sp>
          <p:nvSpPr>
            <p:cNvPr id="11" name="TextBox 10"/>
            <p:cNvSpPr txBox="1"/>
            <p:nvPr/>
          </p:nvSpPr>
          <p:spPr>
            <a:xfrm>
              <a:off x="2171700" y="1942951"/>
              <a:ext cx="3981450" cy="262830"/>
            </a:xfrm>
            <a:prstGeom prst="rect">
              <a:avLst/>
            </a:prstGeom>
            <a:noFill/>
            <a:ln>
              <a:noFill/>
            </a:ln>
            <a:effectLst>
              <a:outerShdw>
                <a:srgbClr val="000000">
                  <a:alpha val="0"/>
                </a:srgbClr>
              </a:outerShdw>
            </a:effectLst>
          </p:spPr>
          <p:txBody>
            <a:bodyPr wrap="square" lIns="0" tIns="0" rIns="0" bIns="0">
              <a:spAutoFit/>
            </a:bodyPr>
            <a:lstStyle/>
            <a:p>
              <a:pPr>
                <a:lnSpc>
                  <a:spcPct val="92000"/>
                </a:lnSpc>
                <a:defRPr sz="1800" b="0" i="0">
                  <a:solidFill>
                    <a:srgbClr val="111827"/>
                  </a:solidFill>
                  <a:latin typeface="Playfair Display"/>
                </a:defRPr>
              </a:pPr>
              <a:r>
                <a:rPr sz="1800" b="1" i="0" dirty="0">
                  <a:solidFill>
                    <a:srgbClr val="111827"/>
                  </a:solidFill>
                  <a:latin typeface="Arial" panose="020B0604020202020204" pitchFamily="34" charset="0"/>
                </a:rPr>
                <a:t>Clinical Audits &amp; Reviews</a:t>
              </a:r>
            </a:p>
          </p:txBody>
        </p:sp>
        <p:sp>
          <p:nvSpPr>
            <p:cNvPr id="15" name="Rounded Rectangle 14"/>
            <p:cNvSpPr/>
            <p:nvPr/>
          </p:nvSpPr>
          <p:spPr>
            <a:xfrm>
              <a:off x="1104900" y="1942951"/>
              <a:ext cx="838200" cy="838200"/>
            </a:xfrm>
            <a:prstGeom prst="roundRect">
              <a:avLst>
                <a:gd name="adj" fmla="val 50000"/>
              </a:avLst>
            </a:prstGeom>
            <a:solidFill>
              <a:srgbClr val="FFFFFF"/>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19" name="Picture 18" descr="0b50db12-d7c0-4307-b7d9-6fdc304e9e98.png"/>
            <p:cNvPicPr>
              <a:picLocks noChangeAspect="1"/>
            </p:cNvPicPr>
            <p:nvPr/>
          </p:nvPicPr>
          <p:blipFill>
            <a:blip r:embed="rId5"/>
            <a:stretch>
              <a:fillRect/>
            </a:stretch>
          </p:blipFill>
          <p:spPr>
            <a:xfrm>
              <a:off x="1257300" y="2095351"/>
              <a:ext cx="533400" cy="533400"/>
            </a:xfrm>
            <a:prstGeom prst="rect">
              <a:avLst/>
            </a:prstGeom>
          </p:spPr>
        </p:pic>
      </p:grpSp>
      <p:grpSp>
        <p:nvGrpSpPr>
          <p:cNvPr id="23" name="Group 22">
            <a:extLst>
              <a:ext uri="{FF2B5EF4-FFF2-40B4-BE49-F238E27FC236}">
                <a16:creationId xmlns:a16="http://schemas.microsoft.com/office/drawing/2014/main" id="{67DF0A9C-FAD4-7065-952C-54D214D0E256}"/>
              </a:ext>
            </a:extLst>
          </p:cNvPr>
          <p:cNvGrpSpPr/>
          <p:nvPr/>
        </p:nvGrpSpPr>
        <p:grpSpPr>
          <a:xfrm>
            <a:off x="1047750" y="4427161"/>
            <a:ext cx="5048250" cy="1114499"/>
            <a:chOff x="1104900" y="3257252"/>
            <a:chExt cx="5048250" cy="1114499"/>
          </a:xfrm>
        </p:grpSpPr>
        <p:sp>
          <p:nvSpPr>
            <p:cNvPr id="8" name="TextBox 7"/>
            <p:cNvSpPr txBox="1"/>
            <p:nvPr/>
          </p:nvSpPr>
          <p:spPr>
            <a:xfrm>
              <a:off x="2171700" y="3596282"/>
              <a:ext cx="3981450" cy="775469"/>
            </a:xfrm>
            <a:prstGeom prst="rect">
              <a:avLst/>
            </a:prstGeom>
            <a:noFill/>
            <a:ln>
              <a:noFill/>
            </a:ln>
            <a:effectLst>
              <a:outerShdw>
                <a:srgbClr val="000000">
                  <a:alpha val="0"/>
                </a:srgbClr>
              </a:outerShdw>
            </a:effectLst>
          </p:spPr>
          <p:txBody>
            <a:bodyPr wrap="square" lIns="0" tIns="0" rIns="0" bIns="0">
              <a:spAutoFit/>
            </a:bodyPr>
            <a:lstStyle/>
            <a:p>
              <a:pPr>
                <a:lnSpc>
                  <a:spcPct val="124000"/>
                </a:lnSpc>
                <a:defRPr sz="1200" b="0" i="0">
                  <a:solidFill>
                    <a:srgbClr val="6B7280"/>
                  </a:solidFill>
                  <a:latin typeface="Playfair Display"/>
                </a:defRPr>
              </a:pPr>
              <a:r>
                <a:rPr sz="1400" b="0" i="0" dirty="0">
                  <a:solidFill>
                    <a:srgbClr val="6B7280"/>
                  </a:solidFill>
                  <a:latin typeface="Arial" panose="020B0604020202020204" pitchFamily="34" charset="0"/>
                </a:rPr>
                <a:t>Strengthen staff training in </a:t>
              </a:r>
              <a:r>
                <a:rPr sz="1400" b="1" i="0" dirty="0">
                  <a:solidFill>
                    <a:srgbClr val="6B7280"/>
                  </a:solidFill>
                  <a:latin typeface="Arial" panose="020B0604020202020204" pitchFamily="34" charset="0"/>
                </a:rPr>
                <a:t>fetal monitoring</a:t>
              </a:r>
              <a:r>
                <a:rPr sz="1400" b="0" i="0" dirty="0">
                  <a:solidFill>
                    <a:srgbClr val="6B7280"/>
                  </a:solidFill>
                  <a:latin typeface="Arial" panose="020B0604020202020204" pitchFamily="34" charset="0"/>
                </a:rPr>
                <a:t> and escalation procedures to improve clinical decision-making and timely interventions.</a:t>
              </a:r>
            </a:p>
          </p:txBody>
        </p:sp>
        <p:sp>
          <p:nvSpPr>
            <p:cNvPr id="12" name="TextBox 11"/>
            <p:cNvSpPr txBox="1"/>
            <p:nvPr/>
          </p:nvSpPr>
          <p:spPr>
            <a:xfrm>
              <a:off x="2171700" y="3257252"/>
              <a:ext cx="3981450" cy="262830"/>
            </a:xfrm>
            <a:prstGeom prst="rect">
              <a:avLst/>
            </a:prstGeom>
            <a:noFill/>
            <a:ln>
              <a:noFill/>
            </a:ln>
            <a:effectLst>
              <a:outerShdw>
                <a:srgbClr val="000000">
                  <a:alpha val="0"/>
                </a:srgbClr>
              </a:outerShdw>
            </a:effectLst>
          </p:spPr>
          <p:txBody>
            <a:bodyPr wrap="square" lIns="0" tIns="0" rIns="0" bIns="0">
              <a:spAutoFit/>
            </a:bodyPr>
            <a:lstStyle/>
            <a:p>
              <a:pPr>
                <a:lnSpc>
                  <a:spcPct val="92000"/>
                </a:lnSpc>
                <a:defRPr sz="1800" b="0" i="0">
                  <a:solidFill>
                    <a:srgbClr val="111827"/>
                  </a:solidFill>
                  <a:latin typeface="Playfair Display"/>
                </a:defRPr>
              </a:pPr>
              <a:r>
                <a:rPr sz="1800" b="1" i="0" dirty="0">
                  <a:solidFill>
                    <a:srgbClr val="111827"/>
                  </a:solidFill>
                  <a:latin typeface="Arial" panose="020B0604020202020204" pitchFamily="34" charset="0"/>
                </a:rPr>
                <a:t>Enhanced Training Programs</a:t>
              </a:r>
            </a:p>
          </p:txBody>
        </p:sp>
        <p:sp>
          <p:nvSpPr>
            <p:cNvPr id="16" name="Rounded Rectangle 15"/>
            <p:cNvSpPr/>
            <p:nvPr/>
          </p:nvSpPr>
          <p:spPr>
            <a:xfrm>
              <a:off x="1104900" y="3257252"/>
              <a:ext cx="838200" cy="838200"/>
            </a:xfrm>
            <a:prstGeom prst="roundRect">
              <a:avLst>
                <a:gd name="adj" fmla="val 50000"/>
              </a:avLst>
            </a:prstGeom>
            <a:solidFill>
              <a:srgbClr val="FFFFFF"/>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20" name="Picture 19" descr="4d8192b3-a7e5-4b22-be7e-d43173f23dd4.png"/>
            <p:cNvPicPr>
              <a:picLocks noChangeAspect="1"/>
            </p:cNvPicPr>
            <p:nvPr/>
          </p:nvPicPr>
          <p:blipFill>
            <a:blip r:embed="rId6"/>
            <a:stretch>
              <a:fillRect/>
            </a:stretch>
          </p:blipFill>
          <p:spPr>
            <a:xfrm>
              <a:off x="1257300" y="3409652"/>
              <a:ext cx="533400" cy="533400"/>
            </a:xfrm>
            <a:prstGeom prst="rect">
              <a:avLst/>
            </a:prstGeom>
          </p:spPr>
        </p:pic>
      </p:grpSp>
      <p:pic>
        <p:nvPicPr>
          <p:cNvPr id="22" name="Picture 21" descr="259b8c76-eb64-4bb5-9ccc-d3cdb024bdd3.png"/>
          <p:cNvPicPr>
            <a:picLocks noChangeAspect="1"/>
          </p:cNvPicPr>
          <p:nvPr/>
        </p:nvPicPr>
        <p:blipFill>
          <a:blip r:embed="rId7"/>
          <a:stretch>
            <a:fillRect/>
          </a:stretch>
        </p:blipFill>
        <p:spPr>
          <a:xfrm>
            <a:off x="609600" y="228600"/>
            <a:ext cx="2095500" cy="19050"/>
          </a:xfrm>
          <a:prstGeom prst="rect">
            <a:avLst/>
          </a:prstGeom>
        </p:spPr>
      </p:pic>
      <p:pic>
        <p:nvPicPr>
          <p:cNvPr id="26" name="Graphic 25" descr="Aquarius with solid fill">
            <a:extLst>
              <a:ext uri="{FF2B5EF4-FFF2-40B4-BE49-F238E27FC236}">
                <a16:creationId xmlns:a16="http://schemas.microsoft.com/office/drawing/2014/main" id="{C640D67B-B805-09B1-9DDC-676085DDCCB5}"/>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0991850" y="5810482"/>
            <a:ext cx="914400" cy="91440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91ECF3-8308-387E-6E26-D1B8F804CD25}"/>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EDCEC106-70B2-DA1D-F98C-AA545032D97C}"/>
              </a:ext>
            </a:extLst>
          </p:cNvPr>
          <p:cNvSpPr txBox="1"/>
          <p:nvPr/>
        </p:nvSpPr>
        <p:spPr>
          <a:xfrm>
            <a:off x="3370242" y="550413"/>
            <a:ext cx="6767671" cy="620491"/>
          </a:xfrm>
          <a:prstGeom prst="rect">
            <a:avLst/>
          </a:prstGeom>
          <a:noFill/>
          <a:ln>
            <a:noFill/>
          </a:ln>
          <a:effectLst>
            <a:outerShdw>
              <a:srgbClr val="000000">
                <a:alpha val="0"/>
              </a:srgbClr>
            </a:outerShdw>
          </a:effectLst>
        </p:spPr>
        <p:txBody>
          <a:bodyPr wrap="square" lIns="0" tIns="0" rIns="0" bIns="0">
            <a:spAutoFit/>
          </a:bodyPr>
          <a:lstStyle/>
          <a:p>
            <a:pPr>
              <a:lnSpc>
                <a:spcPct val="84000"/>
              </a:lnSpc>
              <a:defRPr sz="4800" b="0" i="0" spc="-48">
                <a:solidFill>
                  <a:srgbClr val="111827"/>
                </a:solidFill>
                <a:latin typeface="Playfair Display"/>
              </a:defRPr>
            </a:pPr>
            <a:r>
              <a:rPr lang="en-US" sz="4800" b="1" dirty="0">
                <a:solidFill>
                  <a:srgbClr val="111827"/>
                </a:solidFill>
                <a:latin typeface="Arial" panose="020B0604020202020204" pitchFamily="34" charset="0"/>
              </a:rPr>
              <a:t>Leadership Strategies</a:t>
            </a:r>
            <a:endParaRPr sz="4800" b="1" i="0" dirty="0">
              <a:solidFill>
                <a:srgbClr val="111827"/>
              </a:solidFill>
              <a:latin typeface="Arial" panose="020B0604020202020204" pitchFamily="34" charset="0"/>
            </a:endParaRPr>
          </a:p>
        </p:txBody>
      </p:sp>
      <p:sp>
        <p:nvSpPr>
          <p:cNvPr id="2" name="Rounded Rectangle 1">
            <a:extLst>
              <a:ext uri="{FF2B5EF4-FFF2-40B4-BE49-F238E27FC236}">
                <a16:creationId xmlns:a16="http://schemas.microsoft.com/office/drawing/2014/main" id="{45427559-A34F-5939-1447-96B7B354C711}"/>
              </a:ext>
            </a:extLst>
          </p:cNvPr>
          <p:cNvSpPr/>
          <p:nvPr/>
        </p:nvSpPr>
        <p:spPr>
          <a:xfrm>
            <a:off x="438149" y="1590261"/>
            <a:ext cx="5105400" cy="5114743"/>
          </a:xfrm>
          <a:prstGeom prst="roundRect">
            <a:avLst>
              <a:gd name="adj" fmla="val 1724"/>
            </a:avLst>
          </a:prstGeom>
          <a:solidFill>
            <a:srgbClr val="FFFFFF"/>
          </a:solidFill>
          <a:ln>
            <a:noFill/>
          </a:ln>
          <a:effectLst>
            <a:outerShdw blurRad="571500" dist="190500" dir="5400000" rotWithShape="0">
              <a:srgbClr val="000000">
                <a:alpha val="8000"/>
              </a:srgbClr>
            </a:outerShdw>
          </a:effectLst>
        </p:spPr>
        <p:style>
          <a:lnRef idx="1">
            <a:schemeClr val="accent1"/>
          </a:lnRef>
          <a:fillRef idx="3">
            <a:schemeClr val="accent1"/>
          </a:fillRef>
          <a:effectRef idx="2">
            <a:schemeClr val="accent1"/>
          </a:effectRef>
          <a:fontRef idx="minor">
            <a:schemeClr val="lt1"/>
          </a:fontRef>
        </p:style>
        <p:txBody>
          <a:bodyPr wrap="square" lIns="342900" tIns="266700" rIns="342900" bIns="266700" rtlCol="0" anchor="ctr"/>
          <a:lstStyle/>
          <a:p>
            <a:pPr algn="ctr"/>
            <a:endParaRPr dirty="0"/>
          </a:p>
        </p:txBody>
      </p:sp>
      <p:grpSp>
        <p:nvGrpSpPr>
          <p:cNvPr id="44" name="Group 43">
            <a:extLst>
              <a:ext uri="{FF2B5EF4-FFF2-40B4-BE49-F238E27FC236}">
                <a16:creationId xmlns:a16="http://schemas.microsoft.com/office/drawing/2014/main" id="{C5F9AAE3-30FE-DA8B-79D0-C73C34495378}"/>
              </a:ext>
            </a:extLst>
          </p:cNvPr>
          <p:cNvGrpSpPr/>
          <p:nvPr/>
        </p:nvGrpSpPr>
        <p:grpSpPr>
          <a:xfrm>
            <a:off x="744474" y="1808314"/>
            <a:ext cx="4509770" cy="4602633"/>
            <a:chOff x="744474" y="2176407"/>
            <a:chExt cx="4509770" cy="4602633"/>
          </a:xfrm>
        </p:grpSpPr>
        <p:sp>
          <p:nvSpPr>
            <p:cNvPr id="6" name="TextBox 5">
              <a:extLst>
                <a:ext uri="{FF2B5EF4-FFF2-40B4-BE49-F238E27FC236}">
                  <a16:creationId xmlns:a16="http://schemas.microsoft.com/office/drawing/2014/main" id="{1674A46E-F6CE-04C2-7903-823E1593C07E}"/>
                </a:ext>
              </a:extLst>
            </p:cNvPr>
            <p:cNvSpPr txBox="1"/>
            <p:nvPr/>
          </p:nvSpPr>
          <p:spPr>
            <a:xfrm>
              <a:off x="1697482" y="2468451"/>
              <a:ext cx="3556762" cy="1843966"/>
            </a:xfrm>
            <a:prstGeom prst="rect">
              <a:avLst/>
            </a:prstGeom>
            <a:noFill/>
            <a:ln>
              <a:noFill/>
            </a:ln>
            <a:effectLst>
              <a:outerShdw>
                <a:srgbClr val="000000">
                  <a:alpha val="0"/>
                </a:srgbClr>
              </a:outerShdw>
            </a:effectLst>
          </p:spPr>
          <p:txBody>
            <a:bodyPr wrap="square" lIns="0" tIns="0" rIns="0" bIns="0">
              <a:spAutoFit/>
            </a:bodyPr>
            <a:lstStyle/>
            <a:p>
              <a:pPr marL="171450" indent="-171450">
                <a:lnSpc>
                  <a:spcPct val="124000"/>
                </a:lnSpc>
                <a:buFont typeface="Arial" panose="020B0604020202020204" pitchFamily="34" charset="0"/>
                <a:buChar char="•"/>
                <a:defRPr sz="1200" b="0" i="0">
                  <a:solidFill>
                    <a:srgbClr val="6B7280"/>
                  </a:solidFill>
                  <a:latin typeface="Playfair Display"/>
                </a:defRPr>
              </a:pPr>
              <a:r>
                <a:rPr lang="en-US" sz="1400" dirty="0">
                  <a:solidFill>
                    <a:srgbClr val="6B7280"/>
                  </a:solidFill>
                  <a:latin typeface="Arial" panose="020B0604020202020204" pitchFamily="34" charset="0"/>
                </a:rPr>
                <a:t>Inspires a shared vision for safe, compassionate maternity care and encourages learning and teamwork (Bass, 1999).</a:t>
              </a:r>
            </a:p>
            <a:p>
              <a:pPr marL="171450" indent="-171450">
                <a:lnSpc>
                  <a:spcPct val="124000"/>
                </a:lnSpc>
                <a:buFont typeface="Arial" panose="020B0604020202020204" pitchFamily="34" charset="0"/>
                <a:buChar char="•"/>
                <a:defRPr sz="1200" b="0" i="0">
                  <a:solidFill>
                    <a:srgbClr val="6B7280"/>
                  </a:solidFill>
                  <a:latin typeface="Playfair Display"/>
                </a:defRPr>
              </a:pPr>
              <a:r>
                <a:rPr lang="en-US" sz="1400" b="0" i="0" dirty="0">
                  <a:solidFill>
                    <a:srgbClr val="6B7280"/>
                  </a:solidFill>
                  <a:latin typeface="Arial" panose="020B0604020202020204" pitchFamily="34" charset="0"/>
                </a:rPr>
                <a:t>Build</a:t>
              </a:r>
              <a:r>
                <a:rPr lang="en-US" sz="1400" dirty="0">
                  <a:solidFill>
                    <a:srgbClr val="6B7280"/>
                  </a:solidFill>
                  <a:latin typeface="Arial" panose="020B0604020202020204" pitchFamily="34" charset="0"/>
                </a:rPr>
                <a:t>s a culture where staff fell empowered to escalate concerns and challenge unsafe practices (Dixon-Woods et al., 2014).</a:t>
              </a:r>
              <a:endParaRPr sz="1400" b="0" i="0" dirty="0">
                <a:solidFill>
                  <a:srgbClr val="6B7280"/>
                </a:solidFill>
                <a:latin typeface="Arial" panose="020B0604020202020204" pitchFamily="34" charset="0"/>
              </a:endParaRPr>
            </a:p>
          </p:txBody>
        </p:sp>
        <p:sp>
          <p:nvSpPr>
            <p:cNvPr id="9" name="TextBox 8">
              <a:extLst>
                <a:ext uri="{FF2B5EF4-FFF2-40B4-BE49-F238E27FC236}">
                  <a16:creationId xmlns:a16="http://schemas.microsoft.com/office/drawing/2014/main" id="{05FC0D38-0AD9-7D6B-0F3C-F1DCEB66F737}"/>
                </a:ext>
              </a:extLst>
            </p:cNvPr>
            <p:cNvSpPr txBox="1"/>
            <p:nvPr/>
          </p:nvSpPr>
          <p:spPr>
            <a:xfrm>
              <a:off x="1697482" y="4935074"/>
              <a:ext cx="3556762" cy="1843966"/>
            </a:xfrm>
            <a:prstGeom prst="rect">
              <a:avLst/>
            </a:prstGeom>
            <a:noFill/>
            <a:ln>
              <a:noFill/>
            </a:ln>
            <a:effectLst>
              <a:outerShdw>
                <a:srgbClr val="000000">
                  <a:alpha val="0"/>
                </a:srgbClr>
              </a:outerShdw>
            </a:effectLst>
          </p:spPr>
          <p:txBody>
            <a:bodyPr wrap="square" lIns="0" tIns="0" rIns="0" bIns="0">
              <a:spAutoFit/>
            </a:bodyPr>
            <a:lstStyle/>
            <a:p>
              <a:pPr marL="171450" indent="-171450">
                <a:lnSpc>
                  <a:spcPct val="124000"/>
                </a:lnSpc>
                <a:buFont typeface="Arial" panose="020B0604020202020204" pitchFamily="34" charset="0"/>
                <a:buChar char="•"/>
                <a:defRPr sz="1200" b="0" i="0">
                  <a:solidFill>
                    <a:srgbClr val="6B7280"/>
                  </a:solidFill>
                  <a:latin typeface="Playfair Display"/>
                </a:defRPr>
              </a:pPr>
              <a:r>
                <a:rPr lang="en-US" sz="1400" dirty="0">
                  <a:solidFill>
                    <a:srgbClr val="6B7280"/>
                  </a:solidFill>
                  <a:latin typeface="+mj-lt"/>
                </a:rPr>
                <a:t>Reinforces compliance with maternity safety standards through  clear expectations and performance feedback (Burns, 1978).</a:t>
              </a:r>
            </a:p>
            <a:p>
              <a:pPr marL="171450" indent="-171450">
                <a:lnSpc>
                  <a:spcPct val="124000"/>
                </a:lnSpc>
                <a:buFont typeface="Arial" panose="020B0604020202020204" pitchFamily="34" charset="0"/>
                <a:buChar char="•"/>
                <a:defRPr sz="1200" b="0" i="0">
                  <a:solidFill>
                    <a:srgbClr val="6B7280"/>
                  </a:solidFill>
                  <a:latin typeface="Playfair Display"/>
                </a:defRPr>
              </a:pPr>
              <a:r>
                <a:rPr lang="en-US" sz="1400" dirty="0">
                  <a:latin typeface="+mj-lt"/>
                </a:rPr>
                <a:t>Valuable for stabilizing historically unsafe and inconsistent practices highlighted in the </a:t>
              </a:r>
              <a:r>
                <a:rPr lang="en-US" sz="1400" dirty="0" err="1">
                  <a:latin typeface="+mj-lt"/>
                </a:rPr>
                <a:t>Ockenden</a:t>
              </a:r>
              <a:r>
                <a:rPr lang="en-US" sz="1400" dirty="0">
                  <a:latin typeface="+mj-lt"/>
                </a:rPr>
                <a:t> Review (</a:t>
              </a:r>
              <a:r>
                <a:rPr lang="en-US" sz="1400" dirty="0" err="1">
                  <a:latin typeface="+mj-lt"/>
                </a:rPr>
                <a:t>Ockenden</a:t>
              </a:r>
              <a:r>
                <a:rPr lang="en-US" sz="1400" dirty="0">
                  <a:latin typeface="+mj-lt"/>
                </a:rPr>
                <a:t>, 2022).</a:t>
              </a:r>
              <a:endParaRPr sz="1400" b="0" i="0" dirty="0">
                <a:solidFill>
                  <a:srgbClr val="6B7280"/>
                </a:solidFill>
                <a:latin typeface="+mj-lt"/>
              </a:endParaRPr>
            </a:p>
          </p:txBody>
        </p:sp>
        <p:sp>
          <p:nvSpPr>
            <p:cNvPr id="10" name="TextBox 9">
              <a:extLst>
                <a:ext uri="{FF2B5EF4-FFF2-40B4-BE49-F238E27FC236}">
                  <a16:creationId xmlns:a16="http://schemas.microsoft.com/office/drawing/2014/main" id="{2180F209-212A-914A-CEB2-549E0E15F284}"/>
                </a:ext>
              </a:extLst>
            </p:cNvPr>
            <p:cNvSpPr txBox="1"/>
            <p:nvPr/>
          </p:nvSpPr>
          <p:spPr>
            <a:xfrm>
              <a:off x="1697482" y="2176407"/>
              <a:ext cx="3556762" cy="254813"/>
            </a:xfrm>
            <a:prstGeom prst="rect">
              <a:avLst/>
            </a:prstGeom>
            <a:noFill/>
            <a:ln>
              <a:noFill/>
            </a:ln>
            <a:effectLst>
              <a:outerShdw>
                <a:srgbClr val="000000">
                  <a:alpha val="0"/>
                </a:srgbClr>
              </a:outerShdw>
            </a:effectLst>
          </p:spPr>
          <p:txBody>
            <a:bodyPr wrap="square" lIns="0" tIns="0" rIns="0" bIns="0">
              <a:spAutoFit/>
            </a:bodyPr>
            <a:lstStyle/>
            <a:p>
              <a:pPr>
                <a:lnSpc>
                  <a:spcPct val="92000"/>
                </a:lnSpc>
                <a:defRPr sz="1800" b="0" i="0">
                  <a:solidFill>
                    <a:srgbClr val="111827"/>
                  </a:solidFill>
                  <a:latin typeface="Playfair Display"/>
                </a:defRPr>
              </a:pPr>
              <a:r>
                <a:rPr lang="en-US" sz="1800" b="1" i="0" dirty="0">
                  <a:solidFill>
                    <a:srgbClr val="111827"/>
                  </a:solidFill>
                  <a:latin typeface="Arial" panose="020B0604020202020204" pitchFamily="34" charset="0"/>
                </a:rPr>
                <a:t>Transformational Leadership</a:t>
              </a:r>
              <a:endParaRPr sz="1800" b="1" i="0" dirty="0">
                <a:solidFill>
                  <a:srgbClr val="111827"/>
                </a:solidFill>
                <a:latin typeface="Arial" panose="020B0604020202020204" pitchFamily="34" charset="0"/>
              </a:endParaRPr>
            </a:p>
          </p:txBody>
        </p:sp>
        <p:sp>
          <p:nvSpPr>
            <p:cNvPr id="13" name="TextBox 12">
              <a:extLst>
                <a:ext uri="{FF2B5EF4-FFF2-40B4-BE49-F238E27FC236}">
                  <a16:creationId xmlns:a16="http://schemas.microsoft.com/office/drawing/2014/main" id="{2E7B6309-F851-7C2F-CB75-609ADD1E434B}"/>
                </a:ext>
              </a:extLst>
            </p:cNvPr>
            <p:cNvSpPr txBox="1"/>
            <p:nvPr/>
          </p:nvSpPr>
          <p:spPr>
            <a:xfrm>
              <a:off x="1697482" y="4586111"/>
              <a:ext cx="3556762" cy="254813"/>
            </a:xfrm>
            <a:prstGeom prst="rect">
              <a:avLst/>
            </a:prstGeom>
            <a:noFill/>
            <a:ln>
              <a:noFill/>
            </a:ln>
            <a:effectLst>
              <a:outerShdw>
                <a:srgbClr val="000000">
                  <a:alpha val="0"/>
                </a:srgbClr>
              </a:outerShdw>
            </a:effectLst>
          </p:spPr>
          <p:txBody>
            <a:bodyPr wrap="square" lIns="0" tIns="0" rIns="0" bIns="0">
              <a:spAutoFit/>
            </a:bodyPr>
            <a:lstStyle/>
            <a:p>
              <a:pPr>
                <a:lnSpc>
                  <a:spcPct val="92000"/>
                </a:lnSpc>
                <a:defRPr sz="1800" b="0" i="0">
                  <a:solidFill>
                    <a:srgbClr val="111827"/>
                  </a:solidFill>
                  <a:latin typeface="Playfair Display"/>
                </a:defRPr>
              </a:pPr>
              <a:r>
                <a:rPr lang="en-US" sz="1800" b="1" i="0" dirty="0">
                  <a:solidFill>
                    <a:srgbClr val="111827"/>
                  </a:solidFill>
                  <a:latin typeface="Arial" panose="020B0604020202020204" pitchFamily="34" charset="0"/>
                </a:rPr>
                <a:t>Transactional Leadership</a:t>
              </a:r>
              <a:endParaRPr sz="1800" b="1" i="0" dirty="0">
                <a:solidFill>
                  <a:srgbClr val="111827"/>
                </a:solidFill>
                <a:latin typeface="Arial" panose="020B0604020202020204" pitchFamily="34" charset="0"/>
              </a:endParaRPr>
            </a:p>
          </p:txBody>
        </p:sp>
        <p:sp>
          <p:nvSpPr>
            <p:cNvPr id="14" name="Rounded Rectangle 13">
              <a:extLst>
                <a:ext uri="{FF2B5EF4-FFF2-40B4-BE49-F238E27FC236}">
                  <a16:creationId xmlns:a16="http://schemas.microsoft.com/office/drawing/2014/main" id="{66F4A3D0-7099-7E8C-7973-6237B92FD5EF}"/>
                </a:ext>
              </a:extLst>
            </p:cNvPr>
            <p:cNvSpPr/>
            <p:nvPr/>
          </p:nvSpPr>
          <p:spPr>
            <a:xfrm>
              <a:off x="744474" y="2176407"/>
              <a:ext cx="748792" cy="722032"/>
            </a:xfrm>
            <a:prstGeom prst="roundRect">
              <a:avLst>
                <a:gd name="adj" fmla="val 50000"/>
              </a:avLst>
            </a:prstGeom>
            <a:solidFill>
              <a:srgbClr val="FFFFFF"/>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sp>
          <p:nvSpPr>
            <p:cNvPr id="16" name="Rounded Rectangle 15">
              <a:extLst>
                <a:ext uri="{FF2B5EF4-FFF2-40B4-BE49-F238E27FC236}">
                  <a16:creationId xmlns:a16="http://schemas.microsoft.com/office/drawing/2014/main" id="{4ADCBC1E-83AD-B24B-02F5-DC905019B60C}"/>
                </a:ext>
              </a:extLst>
            </p:cNvPr>
            <p:cNvSpPr/>
            <p:nvPr/>
          </p:nvSpPr>
          <p:spPr>
            <a:xfrm>
              <a:off x="744474" y="4440706"/>
              <a:ext cx="748792" cy="722032"/>
            </a:xfrm>
            <a:prstGeom prst="roundRect">
              <a:avLst>
                <a:gd name="adj" fmla="val 50000"/>
              </a:avLst>
            </a:prstGeom>
            <a:solidFill>
              <a:srgbClr val="FFFFFF"/>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sp>
          <p:nvSpPr>
            <p:cNvPr id="17" name="Rounded Rectangle 16">
              <a:extLst>
                <a:ext uri="{FF2B5EF4-FFF2-40B4-BE49-F238E27FC236}">
                  <a16:creationId xmlns:a16="http://schemas.microsoft.com/office/drawing/2014/main" id="{BB8FBF68-B8CA-5F1A-21ED-ECB1D1504815}"/>
                </a:ext>
              </a:extLst>
            </p:cNvPr>
            <p:cNvSpPr/>
            <p:nvPr/>
          </p:nvSpPr>
          <p:spPr>
            <a:xfrm>
              <a:off x="744474" y="5572855"/>
              <a:ext cx="748792" cy="722032"/>
            </a:xfrm>
            <a:prstGeom prst="roundRect">
              <a:avLst>
                <a:gd name="adj" fmla="val 50000"/>
              </a:avLst>
            </a:prstGeom>
            <a:solidFill>
              <a:srgbClr val="FFFFFF"/>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pic>
          <p:nvPicPr>
            <p:cNvPr id="18" name="Picture 17" descr="e90560ac-c11a-40c1-94e2-9b8a704a7f0b.png">
              <a:extLst>
                <a:ext uri="{FF2B5EF4-FFF2-40B4-BE49-F238E27FC236}">
                  <a16:creationId xmlns:a16="http://schemas.microsoft.com/office/drawing/2014/main" id="{F8752F74-3B77-C393-A48D-37ECA79C8A50}"/>
                </a:ext>
              </a:extLst>
            </p:cNvPr>
            <p:cNvPicPr>
              <a:picLocks noChangeAspect="1"/>
            </p:cNvPicPr>
            <p:nvPr/>
          </p:nvPicPr>
          <p:blipFill>
            <a:blip r:embed="rId3"/>
            <a:stretch>
              <a:fillRect/>
            </a:stretch>
          </p:blipFill>
          <p:spPr>
            <a:xfrm>
              <a:off x="880618" y="2307686"/>
              <a:ext cx="476504" cy="459475"/>
            </a:xfrm>
            <a:prstGeom prst="rect">
              <a:avLst/>
            </a:prstGeom>
          </p:spPr>
        </p:pic>
        <p:pic>
          <p:nvPicPr>
            <p:cNvPr id="21" name="Picture 20" descr="a5841a7a-4214-4258-be8d-57eb88f80336.png">
              <a:extLst>
                <a:ext uri="{FF2B5EF4-FFF2-40B4-BE49-F238E27FC236}">
                  <a16:creationId xmlns:a16="http://schemas.microsoft.com/office/drawing/2014/main" id="{55F72DA8-9BE7-823A-482B-B54C8E5B0E44}"/>
                </a:ext>
              </a:extLst>
            </p:cNvPr>
            <p:cNvPicPr>
              <a:picLocks noChangeAspect="1"/>
            </p:cNvPicPr>
            <p:nvPr/>
          </p:nvPicPr>
          <p:blipFill>
            <a:blip r:embed="rId4"/>
            <a:stretch>
              <a:fillRect/>
            </a:stretch>
          </p:blipFill>
          <p:spPr>
            <a:xfrm>
              <a:off x="880618" y="4667110"/>
              <a:ext cx="476504" cy="459475"/>
            </a:xfrm>
            <a:prstGeom prst="rect">
              <a:avLst/>
            </a:prstGeom>
          </p:spPr>
        </p:pic>
      </p:grpSp>
      <p:pic>
        <p:nvPicPr>
          <p:cNvPr id="22" name="Picture 21" descr="259b8c76-eb64-4bb5-9ccc-d3cdb024bdd3.png">
            <a:extLst>
              <a:ext uri="{FF2B5EF4-FFF2-40B4-BE49-F238E27FC236}">
                <a16:creationId xmlns:a16="http://schemas.microsoft.com/office/drawing/2014/main" id="{673B634E-6530-7464-AFED-5A7A77F76869}"/>
              </a:ext>
            </a:extLst>
          </p:cNvPr>
          <p:cNvPicPr>
            <a:picLocks noChangeAspect="1"/>
          </p:cNvPicPr>
          <p:nvPr/>
        </p:nvPicPr>
        <p:blipFill>
          <a:blip r:embed="rId5"/>
          <a:stretch>
            <a:fillRect/>
          </a:stretch>
        </p:blipFill>
        <p:spPr>
          <a:xfrm>
            <a:off x="5048250" y="1314882"/>
            <a:ext cx="2095500" cy="19050"/>
          </a:xfrm>
          <a:prstGeom prst="rect">
            <a:avLst/>
          </a:prstGeom>
        </p:spPr>
      </p:pic>
      <p:sp>
        <p:nvSpPr>
          <p:cNvPr id="3" name="Oval 2">
            <a:extLst>
              <a:ext uri="{FF2B5EF4-FFF2-40B4-BE49-F238E27FC236}">
                <a16:creationId xmlns:a16="http://schemas.microsoft.com/office/drawing/2014/main" id="{E224211B-1499-76BD-F7D7-77839BFCE361}"/>
              </a:ext>
            </a:extLst>
          </p:cNvPr>
          <p:cNvSpPr/>
          <p:nvPr/>
        </p:nvSpPr>
        <p:spPr>
          <a:xfrm>
            <a:off x="7029318" y="1475907"/>
            <a:ext cx="2796209" cy="2619184"/>
          </a:xfrm>
          <a:prstGeom prst="ellipse">
            <a:avLst/>
          </a:prstGeom>
          <a:solidFill>
            <a:schemeClr val="tx2">
              <a:lumMod val="20000"/>
              <a:lumOff val="80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7" name="Oval 6">
            <a:extLst>
              <a:ext uri="{FF2B5EF4-FFF2-40B4-BE49-F238E27FC236}">
                <a16:creationId xmlns:a16="http://schemas.microsoft.com/office/drawing/2014/main" id="{C0423849-7CC7-EED3-E9B3-0A5D874388F1}"/>
              </a:ext>
            </a:extLst>
          </p:cNvPr>
          <p:cNvSpPr/>
          <p:nvPr/>
        </p:nvSpPr>
        <p:spPr>
          <a:xfrm>
            <a:off x="7029317" y="3163239"/>
            <a:ext cx="2796209" cy="2619184"/>
          </a:xfrm>
          <a:prstGeom prst="ellipse">
            <a:avLst/>
          </a:prstGeom>
          <a:solidFill>
            <a:schemeClr val="accent3">
              <a:lumMod val="20000"/>
              <a:lumOff val="80000"/>
            </a:schemeClr>
          </a:solidFill>
          <a:ln>
            <a:solidFill>
              <a:schemeClr val="accent3">
                <a:lumMod val="60000"/>
                <a:lumOff val="40000"/>
              </a:schemeClr>
            </a:solid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GB" b="1" dirty="0"/>
          </a:p>
        </p:txBody>
      </p:sp>
      <p:sp>
        <p:nvSpPr>
          <p:cNvPr id="8" name="Oval 7">
            <a:extLst>
              <a:ext uri="{FF2B5EF4-FFF2-40B4-BE49-F238E27FC236}">
                <a16:creationId xmlns:a16="http://schemas.microsoft.com/office/drawing/2014/main" id="{770D4BD0-E3FF-27FB-A891-C17AED167894}"/>
              </a:ext>
            </a:extLst>
          </p:cNvPr>
          <p:cNvSpPr/>
          <p:nvPr/>
        </p:nvSpPr>
        <p:spPr>
          <a:xfrm>
            <a:off x="7546151" y="2650435"/>
            <a:ext cx="1762540" cy="1648582"/>
          </a:xfrm>
          <a:prstGeom prst="ellipse">
            <a:avLst/>
          </a:prstGeom>
          <a:solidFill>
            <a:schemeClr val="accent2">
              <a:lumMod val="20000"/>
              <a:lumOff val="80000"/>
            </a:schemeClr>
          </a:solidFill>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
        <p:nvSpPr>
          <p:cNvPr id="12" name="TextBox 11">
            <a:extLst>
              <a:ext uri="{FF2B5EF4-FFF2-40B4-BE49-F238E27FC236}">
                <a16:creationId xmlns:a16="http://schemas.microsoft.com/office/drawing/2014/main" id="{D2425CAE-BD2A-04F7-B320-0D16E9D765BC}"/>
              </a:ext>
            </a:extLst>
          </p:cNvPr>
          <p:cNvSpPr txBox="1"/>
          <p:nvPr/>
        </p:nvSpPr>
        <p:spPr>
          <a:xfrm>
            <a:off x="7386404" y="2010619"/>
            <a:ext cx="2082034" cy="646331"/>
          </a:xfrm>
          <a:prstGeom prst="rect">
            <a:avLst/>
          </a:prstGeom>
          <a:noFill/>
        </p:spPr>
        <p:txBody>
          <a:bodyPr wrap="square" rtlCol="0">
            <a:spAutoFit/>
          </a:bodyPr>
          <a:lstStyle/>
          <a:p>
            <a:pPr algn="ctr"/>
            <a:r>
              <a:rPr lang="en-GB" b="1" dirty="0">
                <a:solidFill>
                  <a:srgbClr val="4F81BD"/>
                </a:solidFill>
              </a:rPr>
              <a:t>Transformational Leadership</a:t>
            </a:r>
          </a:p>
        </p:txBody>
      </p:sp>
      <p:sp>
        <p:nvSpPr>
          <p:cNvPr id="19" name="TextBox 18">
            <a:extLst>
              <a:ext uri="{FF2B5EF4-FFF2-40B4-BE49-F238E27FC236}">
                <a16:creationId xmlns:a16="http://schemas.microsoft.com/office/drawing/2014/main" id="{88EA1F0F-26A4-2F35-15BF-51EF60F74F2C}"/>
              </a:ext>
            </a:extLst>
          </p:cNvPr>
          <p:cNvSpPr txBox="1"/>
          <p:nvPr/>
        </p:nvSpPr>
        <p:spPr>
          <a:xfrm>
            <a:off x="7386404" y="4435326"/>
            <a:ext cx="2082034" cy="646331"/>
          </a:xfrm>
          <a:prstGeom prst="rect">
            <a:avLst/>
          </a:prstGeom>
          <a:noFill/>
        </p:spPr>
        <p:txBody>
          <a:bodyPr wrap="square" rtlCol="0">
            <a:spAutoFit/>
          </a:bodyPr>
          <a:lstStyle/>
          <a:p>
            <a:pPr algn="ctr"/>
            <a:r>
              <a:rPr lang="en-GB" b="1" dirty="0">
                <a:solidFill>
                  <a:schemeClr val="accent3">
                    <a:lumMod val="60000"/>
                    <a:lumOff val="40000"/>
                  </a:schemeClr>
                </a:solidFill>
              </a:rPr>
              <a:t>Transactional Leadership</a:t>
            </a:r>
          </a:p>
        </p:txBody>
      </p:sp>
      <p:sp>
        <p:nvSpPr>
          <p:cNvPr id="20" name="TextBox 19">
            <a:extLst>
              <a:ext uri="{FF2B5EF4-FFF2-40B4-BE49-F238E27FC236}">
                <a16:creationId xmlns:a16="http://schemas.microsoft.com/office/drawing/2014/main" id="{24BBCC52-E382-A3D5-06C6-D7A576AE30F7}"/>
              </a:ext>
            </a:extLst>
          </p:cNvPr>
          <p:cNvSpPr txBox="1"/>
          <p:nvPr/>
        </p:nvSpPr>
        <p:spPr>
          <a:xfrm>
            <a:off x="7773520" y="3088229"/>
            <a:ext cx="1535171" cy="646331"/>
          </a:xfrm>
          <a:prstGeom prst="rect">
            <a:avLst/>
          </a:prstGeom>
          <a:noFill/>
        </p:spPr>
        <p:txBody>
          <a:bodyPr wrap="square" rtlCol="0">
            <a:spAutoFit/>
          </a:bodyPr>
          <a:lstStyle/>
          <a:p>
            <a:r>
              <a:rPr lang="en-GB" b="1" dirty="0">
                <a:solidFill>
                  <a:srgbClr val="C0504D"/>
                </a:solidFill>
              </a:rPr>
              <a:t>Leadership Strategies</a:t>
            </a:r>
          </a:p>
        </p:txBody>
      </p:sp>
      <p:pic>
        <p:nvPicPr>
          <p:cNvPr id="23" name="Graphic 22" descr="Aquarius with solid fill">
            <a:extLst>
              <a:ext uri="{FF2B5EF4-FFF2-40B4-BE49-F238E27FC236}">
                <a16:creationId xmlns:a16="http://schemas.microsoft.com/office/drawing/2014/main" id="{DE6632B5-3E1B-79A3-2AD5-EF5E360CADC0}"/>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0991850" y="-352"/>
            <a:ext cx="914400" cy="914400"/>
          </a:xfrm>
          <a:prstGeom prst="rect">
            <a:avLst/>
          </a:prstGeom>
        </p:spPr>
      </p:pic>
    </p:spTree>
    <p:extLst>
      <p:ext uri="{BB962C8B-B14F-4D97-AF65-F5344CB8AC3E}">
        <p14:creationId xmlns:p14="http://schemas.microsoft.com/office/powerpoint/2010/main" val="31739908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58FF1D-388E-13A9-A088-95789DA533D1}"/>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DA29D566-19F6-891B-77AC-E4171EDB9E01}"/>
              </a:ext>
            </a:extLst>
          </p:cNvPr>
          <p:cNvSpPr txBox="1"/>
          <p:nvPr/>
        </p:nvSpPr>
        <p:spPr>
          <a:xfrm>
            <a:off x="3370242" y="563113"/>
            <a:ext cx="6767671" cy="620491"/>
          </a:xfrm>
          <a:prstGeom prst="rect">
            <a:avLst/>
          </a:prstGeom>
          <a:noFill/>
          <a:ln>
            <a:noFill/>
          </a:ln>
          <a:effectLst>
            <a:outerShdw>
              <a:srgbClr val="000000">
                <a:alpha val="0"/>
              </a:srgbClr>
            </a:outerShdw>
          </a:effectLst>
        </p:spPr>
        <p:txBody>
          <a:bodyPr wrap="square" lIns="0" tIns="0" rIns="0" bIns="0">
            <a:spAutoFit/>
          </a:bodyPr>
          <a:lstStyle/>
          <a:p>
            <a:pPr>
              <a:lnSpc>
                <a:spcPct val="84000"/>
              </a:lnSpc>
              <a:defRPr sz="4800" b="0" i="0" spc="-48">
                <a:solidFill>
                  <a:srgbClr val="111827"/>
                </a:solidFill>
                <a:latin typeface="Playfair Display"/>
              </a:defRPr>
            </a:pPr>
            <a:r>
              <a:rPr lang="en-US" sz="4800" b="1" dirty="0">
                <a:solidFill>
                  <a:srgbClr val="111827"/>
                </a:solidFill>
                <a:latin typeface="Arial" panose="020B0604020202020204" pitchFamily="34" charset="0"/>
              </a:rPr>
              <a:t>Lewin’s Change Model</a:t>
            </a:r>
            <a:endParaRPr sz="4800" b="1" i="0" dirty="0">
              <a:solidFill>
                <a:srgbClr val="111827"/>
              </a:solidFill>
              <a:latin typeface="Arial" panose="020B0604020202020204" pitchFamily="34" charset="0"/>
            </a:endParaRPr>
          </a:p>
        </p:txBody>
      </p:sp>
      <p:grpSp>
        <p:nvGrpSpPr>
          <p:cNvPr id="3" name="Group 2">
            <a:extLst>
              <a:ext uri="{FF2B5EF4-FFF2-40B4-BE49-F238E27FC236}">
                <a16:creationId xmlns:a16="http://schemas.microsoft.com/office/drawing/2014/main" id="{C2CB0520-131E-6D8F-6A4B-6825FE5DCECA}"/>
              </a:ext>
            </a:extLst>
          </p:cNvPr>
          <p:cNvGrpSpPr/>
          <p:nvPr/>
        </p:nvGrpSpPr>
        <p:grpSpPr>
          <a:xfrm>
            <a:off x="7060402" y="1515241"/>
            <a:ext cx="4799075" cy="5114743"/>
            <a:chOff x="744474" y="1590261"/>
            <a:chExt cx="4799075" cy="5114743"/>
          </a:xfrm>
        </p:grpSpPr>
        <p:sp>
          <p:nvSpPr>
            <p:cNvPr id="2" name="Rounded Rectangle 1">
              <a:extLst>
                <a:ext uri="{FF2B5EF4-FFF2-40B4-BE49-F238E27FC236}">
                  <a16:creationId xmlns:a16="http://schemas.microsoft.com/office/drawing/2014/main" id="{FCB5DF6B-0D8B-2782-D426-58D0AD071D43}"/>
                </a:ext>
              </a:extLst>
            </p:cNvPr>
            <p:cNvSpPr/>
            <p:nvPr/>
          </p:nvSpPr>
          <p:spPr>
            <a:xfrm>
              <a:off x="1189773" y="1590261"/>
              <a:ext cx="4353776" cy="5114743"/>
            </a:xfrm>
            <a:prstGeom prst="roundRect">
              <a:avLst>
                <a:gd name="adj" fmla="val 1724"/>
              </a:avLst>
            </a:prstGeom>
            <a:solidFill>
              <a:srgbClr val="FFFFFF"/>
            </a:solidFill>
            <a:ln>
              <a:noFill/>
            </a:ln>
            <a:effectLst>
              <a:outerShdw blurRad="571500" dist="190500" dir="5400000" rotWithShape="0">
                <a:srgbClr val="000000">
                  <a:alpha val="8000"/>
                </a:srgbClr>
              </a:outerShdw>
            </a:effectLst>
          </p:spPr>
          <p:style>
            <a:lnRef idx="1">
              <a:schemeClr val="accent1"/>
            </a:lnRef>
            <a:fillRef idx="3">
              <a:schemeClr val="accent1"/>
            </a:fillRef>
            <a:effectRef idx="2">
              <a:schemeClr val="accent1"/>
            </a:effectRef>
            <a:fontRef idx="minor">
              <a:schemeClr val="lt1"/>
            </a:fontRef>
          </p:style>
          <p:txBody>
            <a:bodyPr wrap="square" lIns="342900" tIns="266700" rIns="342900" bIns="266700" rtlCol="0" anchor="ctr"/>
            <a:lstStyle/>
            <a:p>
              <a:pPr algn="ctr"/>
              <a:endParaRPr dirty="0"/>
            </a:p>
          </p:txBody>
        </p:sp>
        <p:grpSp>
          <p:nvGrpSpPr>
            <p:cNvPr id="44" name="Group 43">
              <a:extLst>
                <a:ext uri="{FF2B5EF4-FFF2-40B4-BE49-F238E27FC236}">
                  <a16:creationId xmlns:a16="http://schemas.microsoft.com/office/drawing/2014/main" id="{A7D89DBE-A455-3692-EE6F-6484D0E44E31}"/>
                </a:ext>
              </a:extLst>
            </p:cNvPr>
            <p:cNvGrpSpPr/>
            <p:nvPr/>
          </p:nvGrpSpPr>
          <p:grpSpPr>
            <a:xfrm>
              <a:off x="744474" y="1808314"/>
              <a:ext cx="4509770" cy="4841306"/>
              <a:chOff x="744474" y="2176407"/>
              <a:chExt cx="4509770" cy="4841306"/>
            </a:xfrm>
          </p:grpSpPr>
          <p:sp>
            <p:nvSpPr>
              <p:cNvPr id="6" name="TextBox 5">
                <a:extLst>
                  <a:ext uri="{FF2B5EF4-FFF2-40B4-BE49-F238E27FC236}">
                    <a16:creationId xmlns:a16="http://schemas.microsoft.com/office/drawing/2014/main" id="{57930AB4-FFFD-64AC-E9E5-CBF31160528E}"/>
                  </a:ext>
                </a:extLst>
              </p:cNvPr>
              <p:cNvSpPr txBox="1"/>
              <p:nvPr/>
            </p:nvSpPr>
            <p:spPr>
              <a:xfrm>
                <a:off x="1697482" y="2862729"/>
                <a:ext cx="3556762" cy="4154984"/>
              </a:xfrm>
              <a:prstGeom prst="rect">
                <a:avLst/>
              </a:prstGeom>
              <a:noFill/>
              <a:ln>
                <a:noFill/>
              </a:ln>
              <a:effectLst>
                <a:outerShdw>
                  <a:srgbClr val="000000">
                    <a:alpha val="0"/>
                  </a:srgbClr>
                </a:outerShdw>
              </a:effectLst>
            </p:spPr>
            <p:txBody>
              <a:bodyPr wrap="square" lIns="0" tIns="0" rIns="0" bIns="0">
                <a:spAutoFit/>
              </a:bodyPr>
              <a:lstStyle/>
              <a:p>
                <a:r>
                  <a:rPr lang="en-US" sz="1500" b="1" dirty="0"/>
                  <a:t>Unfreeze</a:t>
                </a:r>
                <a:endParaRPr lang="en-US" sz="1500" dirty="0"/>
              </a:p>
              <a:p>
                <a:pPr marL="285750" indent="-285750">
                  <a:buFont typeface="Arial" panose="020B0604020202020204" pitchFamily="34" charset="0"/>
                  <a:buChar char="•"/>
                </a:pPr>
                <a:r>
                  <a:rPr lang="en-US" sz="1500" dirty="0"/>
                  <a:t>Present evidence of unsafe practices and cultural failures revealed in </a:t>
                </a:r>
                <a:r>
                  <a:rPr lang="en-US" sz="1500" dirty="0" err="1"/>
                  <a:t>Ockenden</a:t>
                </a:r>
                <a:r>
                  <a:rPr lang="en-US" sz="1500" dirty="0"/>
                  <a:t> (2022) to challenge existing norms (Lewin, 1951).</a:t>
                </a:r>
              </a:p>
              <a:p>
                <a:pPr marL="285750" indent="-285750">
                  <a:buFont typeface="Arial" panose="020B0604020202020204" pitchFamily="34" charset="0"/>
                  <a:buChar char="•"/>
                </a:pPr>
                <a:endParaRPr lang="en-US" sz="1500" dirty="0"/>
              </a:p>
              <a:p>
                <a:r>
                  <a:rPr lang="en-US" sz="1500" b="1" dirty="0"/>
                  <a:t>Change</a:t>
                </a:r>
                <a:endParaRPr lang="en-US" sz="1500" dirty="0"/>
              </a:p>
              <a:p>
                <a:pPr marL="285750" indent="-285750">
                  <a:buFont typeface="Arial" panose="020B0604020202020204" pitchFamily="34" charset="0"/>
                  <a:buChar char="•"/>
                </a:pPr>
                <a:r>
                  <a:rPr lang="en-US" sz="1500" dirty="0"/>
                  <a:t>Implement mandatory fetal monitoring training and strengthen escalation processes (NHS England, 2013).</a:t>
                </a:r>
              </a:p>
              <a:p>
                <a:pPr marL="285750" indent="-285750">
                  <a:buFont typeface="Arial" panose="020B0604020202020204" pitchFamily="34" charset="0"/>
                  <a:buChar char="•"/>
                </a:pPr>
                <a:r>
                  <a:rPr lang="en-US" sz="1500" dirty="0"/>
                  <a:t>Promote transparent communication and involve families more actively in decision-making (Francis, 2013).</a:t>
                </a:r>
              </a:p>
              <a:p>
                <a:pPr marL="285750" indent="-285750">
                  <a:buFont typeface="Arial" panose="020B0604020202020204" pitchFamily="34" charset="0"/>
                  <a:buChar char="•"/>
                </a:pPr>
                <a:endParaRPr lang="en-US" sz="1500" dirty="0"/>
              </a:p>
              <a:p>
                <a:r>
                  <a:rPr lang="en-US" sz="1500" b="1" dirty="0"/>
                  <a:t>Refreeze</a:t>
                </a:r>
                <a:endParaRPr lang="en-US" sz="1500" dirty="0"/>
              </a:p>
              <a:p>
                <a:pPr marL="285750" indent="-285750">
                  <a:buFont typeface="Arial" panose="020B0604020202020204" pitchFamily="34" charset="0"/>
                  <a:buChar char="•"/>
                </a:pPr>
                <a:r>
                  <a:rPr lang="en-US" sz="1500" dirty="0"/>
                  <a:t>Sustain improvements through audits, supervision, and leadership-led safety culture reinforcement (CQC, 2020).</a:t>
                </a:r>
              </a:p>
            </p:txBody>
          </p:sp>
          <p:sp>
            <p:nvSpPr>
              <p:cNvPr id="9" name="TextBox 8">
                <a:extLst>
                  <a:ext uri="{FF2B5EF4-FFF2-40B4-BE49-F238E27FC236}">
                    <a16:creationId xmlns:a16="http://schemas.microsoft.com/office/drawing/2014/main" id="{BCFA00F5-008D-C778-5A02-E9524C38A217}"/>
                  </a:ext>
                </a:extLst>
              </p:cNvPr>
              <p:cNvSpPr txBox="1"/>
              <p:nvPr/>
            </p:nvSpPr>
            <p:spPr>
              <a:xfrm>
                <a:off x="1697482" y="4935074"/>
                <a:ext cx="3556762" cy="241220"/>
              </a:xfrm>
              <a:prstGeom prst="rect">
                <a:avLst/>
              </a:prstGeom>
              <a:noFill/>
              <a:ln>
                <a:noFill/>
              </a:ln>
              <a:effectLst>
                <a:outerShdw>
                  <a:srgbClr val="000000">
                    <a:alpha val="0"/>
                  </a:srgbClr>
                </a:outerShdw>
              </a:effectLst>
            </p:spPr>
            <p:txBody>
              <a:bodyPr wrap="square" lIns="0" tIns="0" rIns="0" bIns="0">
                <a:spAutoFit/>
              </a:bodyPr>
              <a:lstStyle/>
              <a:p>
                <a:pPr marL="171450" indent="-171450">
                  <a:lnSpc>
                    <a:spcPct val="124000"/>
                  </a:lnSpc>
                  <a:buFont typeface="Arial" panose="020B0604020202020204" pitchFamily="34" charset="0"/>
                  <a:buChar char="•"/>
                  <a:defRPr sz="1200" b="0" i="0">
                    <a:solidFill>
                      <a:srgbClr val="6B7280"/>
                    </a:solidFill>
                    <a:latin typeface="Playfair Display"/>
                  </a:defRPr>
                </a:pPr>
                <a:endParaRPr sz="1400" b="0" i="0" dirty="0">
                  <a:solidFill>
                    <a:srgbClr val="6B7280"/>
                  </a:solidFill>
                  <a:latin typeface="+mj-lt"/>
                </a:endParaRPr>
              </a:p>
            </p:txBody>
          </p:sp>
          <p:sp>
            <p:nvSpPr>
              <p:cNvPr id="10" name="TextBox 9">
                <a:extLst>
                  <a:ext uri="{FF2B5EF4-FFF2-40B4-BE49-F238E27FC236}">
                    <a16:creationId xmlns:a16="http://schemas.microsoft.com/office/drawing/2014/main" id="{5A633380-4BCE-98D1-E199-6773274E77FD}"/>
                  </a:ext>
                </a:extLst>
              </p:cNvPr>
              <p:cNvSpPr txBox="1"/>
              <p:nvPr/>
            </p:nvSpPr>
            <p:spPr>
              <a:xfrm>
                <a:off x="1697482" y="2176407"/>
                <a:ext cx="3556762" cy="254813"/>
              </a:xfrm>
              <a:prstGeom prst="rect">
                <a:avLst/>
              </a:prstGeom>
              <a:noFill/>
              <a:ln>
                <a:noFill/>
              </a:ln>
              <a:effectLst>
                <a:outerShdw>
                  <a:srgbClr val="000000">
                    <a:alpha val="0"/>
                  </a:srgbClr>
                </a:outerShdw>
              </a:effectLst>
            </p:spPr>
            <p:txBody>
              <a:bodyPr wrap="square" lIns="0" tIns="0" rIns="0" bIns="0">
                <a:spAutoFit/>
              </a:bodyPr>
              <a:lstStyle/>
              <a:p>
                <a:pPr>
                  <a:lnSpc>
                    <a:spcPct val="92000"/>
                  </a:lnSpc>
                  <a:defRPr sz="1800" b="0" i="0">
                    <a:solidFill>
                      <a:srgbClr val="111827"/>
                    </a:solidFill>
                    <a:latin typeface="Playfair Display"/>
                  </a:defRPr>
                </a:pPr>
                <a:r>
                  <a:rPr lang="en-US" sz="1800" b="1" i="0" dirty="0">
                    <a:solidFill>
                      <a:srgbClr val="111827"/>
                    </a:solidFill>
                    <a:latin typeface="Arial" panose="020B0604020202020204" pitchFamily="34" charset="0"/>
                  </a:rPr>
                  <a:t>Lewin’s Change Model </a:t>
                </a:r>
                <a:endParaRPr sz="1800" b="1" i="0" dirty="0">
                  <a:solidFill>
                    <a:srgbClr val="111827"/>
                  </a:solidFill>
                  <a:latin typeface="Arial" panose="020B0604020202020204" pitchFamily="34" charset="0"/>
                </a:endParaRPr>
              </a:p>
            </p:txBody>
          </p:sp>
          <p:sp>
            <p:nvSpPr>
              <p:cNvPr id="13" name="TextBox 12">
                <a:extLst>
                  <a:ext uri="{FF2B5EF4-FFF2-40B4-BE49-F238E27FC236}">
                    <a16:creationId xmlns:a16="http://schemas.microsoft.com/office/drawing/2014/main" id="{814DF875-FFBD-38D7-E980-907DD1537AC0}"/>
                  </a:ext>
                </a:extLst>
              </p:cNvPr>
              <p:cNvSpPr txBox="1"/>
              <p:nvPr/>
            </p:nvSpPr>
            <p:spPr>
              <a:xfrm>
                <a:off x="1697482" y="4586111"/>
                <a:ext cx="3556762" cy="254813"/>
              </a:xfrm>
              <a:prstGeom prst="rect">
                <a:avLst/>
              </a:prstGeom>
              <a:noFill/>
              <a:ln>
                <a:noFill/>
              </a:ln>
              <a:effectLst>
                <a:outerShdw>
                  <a:srgbClr val="000000">
                    <a:alpha val="0"/>
                  </a:srgbClr>
                </a:outerShdw>
              </a:effectLst>
            </p:spPr>
            <p:txBody>
              <a:bodyPr wrap="square" lIns="0" tIns="0" rIns="0" bIns="0">
                <a:spAutoFit/>
              </a:bodyPr>
              <a:lstStyle/>
              <a:p>
                <a:pPr>
                  <a:lnSpc>
                    <a:spcPct val="92000"/>
                  </a:lnSpc>
                  <a:defRPr sz="1800" b="0" i="0">
                    <a:solidFill>
                      <a:srgbClr val="111827"/>
                    </a:solidFill>
                    <a:latin typeface="Playfair Display"/>
                  </a:defRPr>
                </a:pPr>
                <a:endParaRPr sz="1800" b="0" i="0" dirty="0">
                  <a:solidFill>
                    <a:srgbClr val="111827"/>
                  </a:solidFill>
                  <a:latin typeface="Arial" panose="020B0604020202020204" pitchFamily="34" charset="0"/>
                </a:endParaRPr>
              </a:p>
            </p:txBody>
          </p:sp>
          <p:sp>
            <p:nvSpPr>
              <p:cNvPr id="14" name="Rounded Rectangle 13">
                <a:extLst>
                  <a:ext uri="{FF2B5EF4-FFF2-40B4-BE49-F238E27FC236}">
                    <a16:creationId xmlns:a16="http://schemas.microsoft.com/office/drawing/2014/main" id="{96CA0C41-F20E-3578-AC22-E275A6D30D7B}"/>
                  </a:ext>
                </a:extLst>
              </p:cNvPr>
              <p:cNvSpPr/>
              <p:nvPr/>
            </p:nvSpPr>
            <p:spPr>
              <a:xfrm>
                <a:off x="744474" y="2176407"/>
                <a:ext cx="748792" cy="722032"/>
              </a:xfrm>
              <a:prstGeom prst="roundRect">
                <a:avLst>
                  <a:gd name="adj" fmla="val 50000"/>
                </a:avLst>
              </a:prstGeom>
              <a:solidFill>
                <a:srgbClr val="FFFFFF"/>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sp>
            <p:nvSpPr>
              <p:cNvPr id="16" name="Rounded Rectangle 15">
                <a:extLst>
                  <a:ext uri="{FF2B5EF4-FFF2-40B4-BE49-F238E27FC236}">
                    <a16:creationId xmlns:a16="http://schemas.microsoft.com/office/drawing/2014/main" id="{D86A57F2-39B1-3F4B-D379-78647464DFFD}"/>
                  </a:ext>
                </a:extLst>
              </p:cNvPr>
              <p:cNvSpPr/>
              <p:nvPr/>
            </p:nvSpPr>
            <p:spPr>
              <a:xfrm>
                <a:off x="744474" y="4440706"/>
                <a:ext cx="748792" cy="722032"/>
              </a:xfrm>
              <a:prstGeom prst="roundRect">
                <a:avLst>
                  <a:gd name="adj" fmla="val 50000"/>
                </a:avLst>
              </a:prstGeom>
              <a:solidFill>
                <a:srgbClr val="FFFFFF"/>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sp>
            <p:nvSpPr>
              <p:cNvPr id="17" name="Rounded Rectangle 16">
                <a:extLst>
                  <a:ext uri="{FF2B5EF4-FFF2-40B4-BE49-F238E27FC236}">
                    <a16:creationId xmlns:a16="http://schemas.microsoft.com/office/drawing/2014/main" id="{0FD44F0A-467C-2EF0-3038-EFDE866422CF}"/>
                  </a:ext>
                </a:extLst>
              </p:cNvPr>
              <p:cNvSpPr/>
              <p:nvPr/>
            </p:nvSpPr>
            <p:spPr>
              <a:xfrm>
                <a:off x="744474" y="5572855"/>
                <a:ext cx="748792" cy="722032"/>
              </a:xfrm>
              <a:prstGeom prst="roundRect">
                <a:avLst>
                  <a:gd name="adj" fmla="val 50000"/>
                </a:avLst>
              </a:prstGeom>
              <a:solidFill>
                <a:srgbClr val="FFFFFF"/>
              </a:solidFill>
              <a:ln>
                <a:noFill/>
              </a:ln>
              <a:effectLst>
                <a:outerShdw>
                  <a:srgbClr val="000000">
                    <a:alpha val="0"/>
                  </a:srgbClr>
                </a:outerShdw>
              </a:effectLst>
            </p:spPr>
            <p:style>
              <a:lnRef idx="1">
                <a:schemeClr val="accent1"/>
              </a:lnRef>
              <a:fillRef idx="3">
                <a:schemeClr val="accent1"/>
              </a:fillRef>
              <a:effectRef idx="2">
                <a:schemeClr val="accent1"/>
              </a:effectRef>
              <a:fontRef idx="minor">
                <a:schemeClr val="lt1"/>
              </a:fontRef>
            </p:style>
            <p:txBody>
              <a:bodyPr wrap="square" lIns="0" tIns="0" rIns="0" bIns="0" rtlCol="0" anchor="ctr"/>
              <a:lstStyle/>
              <a:p>
                <a:pPr algn="ctr"/>
                <a:endParaRPr/>
              </a:p>
            </p:txBody>
          </p:sp>
        </p:grpSp>
      </p:grpSp>
      <p:pic>
        <p:nvPicPr>
          <p:cNvPr id="22" name="Picture 21" descr="259b8c76-eb64-4bb5-9ccc-d3cdb024bdd3.png">
            <a:extLst>
              <a:ext uri="{FF2B5EF4-FFF2-40B4-BE49-F238E27FC236}">
                <a16:creationId xmlns:a16="http://schemas.microsoft.com/office/drawing/2014/main" id="{E4706829-80F6-4E1E-E02B-2880271BD282}"/>
              </a:ext>
            </a:extLst>
          </p:cNvPr>
          <p:cNvPicPr>
            <a:picLocks noChangeAspect="1"/>
          </p:cNvPicPr>
          <p:nvPr/>
        </p:nvPicPr>
        <p:blipFill>
          <a:blip r:embed="rId3"/>
          <a:stretch>
            <a:fillRect/>
          </a:stretch>
        </p:blipFill>
        <p:spPr>
          <a:xfrm>
            <a:off x="5048250" y="1314882"/>
            <a:ext cx="2095500" cy="19050"/>
          </a:xfrm>
          <a:prstGeom prst="rect">
            <a:avLst/>
          </a:prstGeom>
        </p:spPr>
      </p:pic>
      <p:pic>
        <p:nvPicPr>
          <p:cNvPr id="7" name="Picture 6" descr="A diagram of a change model&#10;&#10;AI-generated content may be incorrect.">
            <a:extLst>
              <a:ext uri="{FF2B5EF4-FFF2-40B4-BE49-F238E27FC236}">
                <a16:creationId xmlns:a16="http://schemas.microsoft.com/office/drawing/2014/main" id="{51EE5785-FA45-D577-4B46-733EA4508BA3}"/>
              </a:ext>
            </a:extLst>
          </p:cNvPr>
          <p:cNvPicPr>
            <a:picLocks noChangeAspect="1"/>
          </p:cNvPicPr>
          <p:nvPr/>
        </p:nvPicPr>
        <p:blipFill>
          <a:blip r:embed="rId4"/>
          <a:stretch>
            <a:fillRect/>
          </a:stretch>
        </p:blipFill>
        <p:spPr>
          <a:xfrm>
            <a:off x="1320121" y="1757030"/>
            <a:ext cx="4868172" cy="4216085"/>
          </a:xfrm>
          <a:prstGeom prst="rect">
            <a:avLst/>
          </a:prstGeom>
        </p:spPr>
      </p:pic>
      <p:pic>
        <p:nvPicPr>
          <p:cNvPr id="12" name="Graphic 11" descr="Aquarius with solid fill">
            <a:extLst>
              <a:ext uri="{FF2B5EF4-FFF2-40B4-BE49-F238E27FC236}">
                <a16:creationId xmlns:a16="http://schemas.microsoft.com/office/drawing/2014/main" id="{88C545B3-24F8-9C7F-C7D5-1790063AD9F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991850" y="-352"/>
            <a:ext cx="914400" cy="914400"/>
          </a:xfrm>
          <a:prstGeom prst="rect">
            <a:avLst/>
          </a:prstGeom>
        </p:spPr>
      </p:pic>
    </p:spTree>
    <p:extLst>
      <p:ext uri="{BB962C8B-B14F-4D97-AF65-F5344CB8AC3E}">
        <p14:creationId xmlns:p14="http://schemas.microsoft.com/office/powerpoint/2010/main" val="40057380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43C8DC-949A-FA27-CD65-2D5DBDDA720F}"/>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0698C341-51F9-A3DD-1708-0E68C7125136}"/>
              </a:ext>
            </a:extLst>
          </p:cNvPr>
          <p:cNvSpPr txBox="1"/>
          <p:nvPr/>
        </p:nvSpPr>
        <p:spPr>
          <a:xfrm>
            <a:off x="3370242" y="563113"/>
            <a:ext cx="6767671" cy="620491"/>
          </a:xfrm>
          <a:prstGeom prst="rect">
            <a:avLst/>
          </a:prstGeom>
          <a:noFill/>
          <a:ln>
            <a:noFill/>
          </a:ln>
          <a:effectLst>
            <a:outerShdw>
              <a:srgbClr val="000000">
                <a:alpha val="0"/>
              </a:srgbClr>
            </a:outerShdw>
          </a:effectLst>
        </p:spPr>
        <p:txBody>
          <a:bodyPr wrap="square" lIns="0" tIns="0" rIns="0" bIns="0">
            <a:spAutoFit/>
          </a:bodyPr>
          <a:lstStyle/>
          <a:p>
            <a:pPr>
              <a:lnSpc>
                <a:spcPct val="84000"/>
              </a:lnSpc>
              <a:defRPr sz="4800" b="0" i="0" spc="-48">
                <a:solidFill>
                  <a:srgbClr val="111827"/>
                </a:solidFill>
                <a:latin typeface="Playfair Display"/>
              </a:defRPr>
            </a:pPr>
            <a:r>
              <a:rPr lang="en-US" sz="4800" b="1" dirty="0">
                <a:solidFill>
                  <a:srgbClr val="111827"/>
                </a:solidFill>
                <a:latin typeface="Arial" panose="020B0604020202020204" pitchFamily="34" charset="0"/>
              </a:rPr>
              <a:t>DMAIC Framework</a:t>
            </a:r>
          </a:p>
        </p:txBody>
      </p:sp>
      <p:grpSp>
        <p:nvGrpSpPr>
          <p:cNvPr id="3" name="Group 2">
            <a:extLst>
              <a:ext uri="{FF2B5EF4-FFF2-40B4-BE49-F238E27FC236}">
                <a16:creationId xmlns:a16="http://schemas.microsoft.com/office/drawing/2014/main" id="{E0E3D1A4-1382-D47B-0F83-2DD3D0DFEB36}"/>
              </a:ext>
            </a:extLst>
          </p:cNvPr>
          <p:cNvGrpSpPr/>
          <p:nvPr/>
        </p:nvGrpSpPr>
        <p:grpSpPr>
          <a:xfrm>
            <a:off x="559259" y="1352983"/>
            <a:ext cx="6584491" cy="5403901"/>
            <a:chOff x="1189773" y="1590261"/>
            <a:chExt cx="4353776" cy="5245383"/>
          </a:xfrm>
        </p:grpSpPr>
        <p:sp>
          <p:nvSpPr>
            <p:cNvPr id="2" name="Rounded Rectangle 1">
              <a:extLst>
                <a:ext uri="{FF2B5EF4-FFF2-40B4-BE49-F238E27FC236}">
                  <a16:creationId xmlns:a16="http://schemas.microsoft.com/office/drawing/2014/main" id="{1CFFC40E-01D2-A4C9-0A95-3AF7A2D7C8D3}"/>
                </a:ext>
              </a:extLst>
            </p:cNvPr>
            <p:cNvSpPr/>
            <p:nvPr/>
          </p:nvSpPr>
          <p:spPr>
            <a:xfrm>
              <a:off x="1189773" y="1590261"/>
              <a:ext cx="4353776" cy="5245383"/>
            </a:xfrm>
            <a:prstGeom prst="roundRect">
              <a:avLst>
                <a:gd name="adj" fmla="val 1724"/>
              </a:avLst>
            </a:prstGeom>
            <a:solidFill>
              <a:srgbClr val="FFFFFF"/>
            </a:solidFill>
            <a:ln>
              <a:noFill/>
            </a:ln>
            <a:effectLst>
              <a:outerShdw blurRad="571500" dist="190500" dir="5400000" rotWithShape="0">
                <a:srgbClr val="000000">
                  <a:alpha val="8000"/>
                </a:srgbClr>
              </a:outerShdw>
            </a:effectLst>
          </p:spPr>
          <p:style>
            <a:lnRef idx="1">
              <a:schemeClr val="accent1"/>
            </a:lnRef>
            <a:fillRef idx="3">
              <a:schemeClr val="accent1"/>
            </a:fillRef>
            <a:effectRef idx="2">
              <a:schemeClr val="accent1"/>
            </a:effectRef>
            <a:fontRef idx="minor">
              <a:schemeClr val="lt1"/>
            </a:fontRef>
          </p:style>
          <p:txBody>
            <a:bodyPr wrap="square" lIns="342900" tIns="266700" rIns="342900" bIns="266700" rtlCol="0" anchor="ctr"/>
            <a:lstStyle/>
            <a:p>
              <a:pPr algn="ctr"/>
              <a:endParaRPr dirty="0"/>
            </a:p>
          </p:txBody>
        </p:sp>
        <p:grpSp>
          <p:nvGrpSpPr>
            <p:cNvPr id="44" name="Group 43">
              <a:extLst>
                <a:ext uri="{FF2B5EF4-FFF2-40B4-BE49-F238E27FC236}">
                  <a16:creationId xmlns:a16="http://schemas.microsoft.com/office/drawing/2014/main" id="{02440D20-7D6D-8F87-E723-242E8164729B}"/>
                </a:ext>
              </a:extLst>
            </p:cNvPr>
            <p:cNvGrpSpPr/>
            <p:nvPr/>
          </p:nvGrpSpPr>
          <p:grpSpPr>
            <a:xfrm>
              <a:off x="1697482" y="1680907"/>
              <a:ext cx="3556762" cy="5154737"/>
              <a:chOff x="1697482" y="2049000"/>
              <a:chExt cx="3556762" cy="5154737"/>
            </a:xfrm>
          </p:grpSpPr>
          <p:sp>
            <p:nvSpPr>
              <p:cNvPr id="6" name="TextBox 5">
                <a:extLst>
                  <a:ext uri="{FF2B5EF4-FFF2-40B4-BE49-F238E27FC236}">
                    <a16:creationId xmlns:a16="http://schemas.microsoft.com/office/drawing/2014/main" id="{99D63B4E-4131-0831-8622-F3F1D77D63A8}"/>
                  </a:ext>
                </a:extLst>
              </p:cNvPr>
              <p:cNvSpPr txBox="1"/>
              <p:nvPr/>
            </p:nvSpPr>
            <p:spPr>
              <a:xfrm>
                <a:off x="1697482" y="2423766"/>
                <a:ext cx="3556762" cy="4779971"/>
              </a:xfrm>
              <a:prstGeom prst="rect">
                <a:avLst/>
              </a:prstGeom>
              <a:noFill/>
              <a:ln>
                <a:noFill/>
              </a:ln>
              <a:effectLst>
                <a:outerShdw>
                  <a:srgbClr val="000000">
                    <a:alpha val="0"/>
                  </a:srgbClr>
                </a:outerShdw>
              </a:effectLst>
            </p:spPr>
            <p:txBody>
              <a:bodyPr wrap="square" lIns="0" tIns="0" rIns="0" bIns="0">
                <a:spAutoFit/>
              </a:bodyPr>
              <a:lstStyle/>
              <a:p>
                <a:endParaRPr lang="en-GB" sz="1600" b="1" dirty="0"/>
              </a:p>
              <a:p>
                <a:r>
                  <a:rPr lang="en-GB" sz="1600" b="1" dirty="0"/>
                  <a:t>Define</a:t>
                </a:r>
              </a:p>
              <a:p>
                <a:r>
                  <a:rPr lang="en-GB" sz="1600" dirty="0"/>
                  <a:t>Long-standing unsafe care, poor monitoring, and defensive culture (Ockenden, 2022; Francis, 2013).</a:t>
                </a:r>
              </a:p>
              <a:p>
                <a:endParaRPr lang="en-GB" sz="1600" dirty="0"/>
              </a:p>
              <a:p>
                <a:r>
                  <a:rPr lang="en-GB" sz="1600" b="1" dirty="0"/>
                  <a:t>Measure</a:t>
                </a:r>
              </a:p>
              <a:p>
                <a:r>
                  <a:rPr lang="en-GB" sz="1600" dirty="0"/>
                  <a:t>Review CTG skills, escalation delays, C-section rates, and adverse events (Scally &amp; Donaldson, 1998).</a:t>
                </a:r>
              </a:p>
              <a:p>
                <a:endParaRPr lang="en-GB" sz="1600" dirty="0"/>
              </a:p>
              <a:p>
                <a:r>
                  <a:rPr lang="en-GB" sz="1600" b="1" dirty="0"/>
                  <a:t>Analyse</a:t>
                </a:r>
              </a:p>
              <a:p>
                <a:r>
                  <a:rPr lang="en-GB" sz="1600" dirty="0"/>
                  <a:t>Root causes: reluctance for C-sections, weak escalation, staffing gaps, poor governance (Reason, 2000).</a:t>
                </a:r>
              </a:p>
              <a:p>
                <a:endParaRPr lang="en-GB" sz="1600" dirty="0"/>
              </a:p>
              <a:p>
                <a:r>
                  <a:rPr lang="en-GB" sz="1600" b="1" dirty="0"/>
                  <a:t>Improve</a:t>
                </a:r>
              </a:p>
              <a:p>
                <a:r>
                  <a:rPr lang="en-GB" sz="1600" dirty="0"/>
                  <a:t>Enhance CTG training, standardise escalation, increase senior oversight (Dixon-Woods et al., 2014; CQC, 2020).</a:t>
                </a:r>
              </a:p>
              <a:p>
                <a:endParaRPr lang="en-GB" sz="1600" dirty="0"/>
              </a:p>
              <a:p>
                <a:r>
                  <a:rPr lang="en-GB" sz="1600" b="1" dirty="0"/>
                  <a:t>Control</a:t>
                </a:r>
              </a:p>
              <a:p>
                <a:r>
                  <a:rPr lang="en-GB" sz="1600" dirty="0"/>
                  <a:t>Maintain gains using audits, dashboards, and governance reviews (NHS England, 2013).</a:t>
                </a:r>
              </a:p>
            </p:txBody>
          </p:sp>
          <p:sp>
            <p:nvSpPr>
              <p:cNvPr id="9" name="TextBox 8">
                <a:extLst>
                  <a:ext uri="{FF2B5EF4-FFF2-40B4-BE49-F238E27FC236}">
                    <a16:creationId xmlns:a16="http://schemas.microsoft.com/office/drawing/2014/main" id="{2220F325-5704-E898-0EAF-158D02A7D3D6}"/>
                  </a:ext>
                </a:extLst>
              </p:cNvPr>
              <p:cNvSpPr txBox="1"/>
              <p:nvPr/>
            </p:nvSpPr>
            <p:spPr>
              <a:xfrm>
                <a:off x="1697482" y="4935074"/>
                <a:ext cx="3556762" cy="241220"/>
              </a:xfrm>
              <a:prstGeom prst="rect">
                <a:avLst/>
              </a:prstGeom>
              <a:noFill/>
              <a:ln>
                <a:noFill/>
              </a:ln>
              <a:effectLst>
                <a:outerShdw>
                  <a:srgbClr val="000000">
                    <a:alpha val="0"/>
                  </a:srgbClr>
                </a:outerShdw>
              </a:effectLst>
            </p:spPr>
            <p:txBody>
              <a:bodyPr wrap="square" lIns="0" tIns="0" rIns="0" bIns="0">
                <a:spAutoFit/>
              </a:bodyPr>
              <a:lstStyle/>
              <a:p>
                <a:pPr marL="171450" indent="-171450">
                  <a:lnSpc>
                    <a:spcPct val="124000"/>
                  </a:lnSpc>
                  <a:buFont typeface="Arial" panose="020B0604020202020204" pitchFamily="34" charset="0"/>
                  <a:buChar char="•"/>
                  <a:defRPr sz="1200" b="0" i="0">
                    <a:solidFill>
                      <a:srgbClr val="6B7280"/>
                    </a:solidFill>
                    <a:latin typeface="Playfair Display"/>
                  </a:defRPr>
                </a:pPr>
                <a:endParaRPr sz="1400" b="0" i="0" dirty="0">
                  <a:solidFill>
                    <a:srgbClr val="6B7280"/>
                  </a:solidFill>
                  <a:latin typeface="+mj-lt"/>
                </a:endParaRPr>
              </a:p>
            </p:txBody>
          </p:sp>
          <p:sp>
            <p:nvSpPr>
              <p:cNvPr id="10" name="TextBox 9">
                <a:extLst>
                  <a:ext uri="{FF2B5EF4-FFF2-40B4-BE49-F238E27FC236}">
                    <a16:creationId xmlns:a16="http://schemas.microsoft.com/office/drawing/2014/main" id="{E18B0BF7-F3E8-B94F-709F-C86FA2132AD2}"/>
                  </a:ext>
                </a:extLst>
              </p:cNvPr>
              <p:cNvSpPr txBox="1"/>
              <p:nvPr/>
            </p:nvSpPr>
            <p:spPr>
              <a:xfrm>
                <a:off x="1697482" y="2049000"/>
                <a:ext cx="3556762" cy="274848"/>
              </a:xfrm>
              <a:prstGeom prst="rect">
                <a:avLst/>
              </a:prstGeom>
              <a:noFill/>
              <a:ln>
                <a:noFill/>
              </a:ln>
              <a:effectLst>
                <a:outerShdw>
                  <a:srgbClr val="000000">
                    <a:alpha val="0"/>
                  </a:srgbClr>
                </a:outerShdw>
              </a:effectLst>
            </p:spPr>
            <p:txBody>
              <a:bodyPr wrap="square" lIns="0" tIns="0" rIns="0" bIns="0">
                <a:spAutoFit/>
              </a:bodyPr>
              <a:lstStyle/>
              <a:p>
                <a:pPr>
                  <a:lnSpc>
                    <a:spcPct val="92000"/>
                  </a:lnSpc>
                  <a:defRPr sz="1800" b="0" i="0">
                    <a:solidFill>
                      <a:srgbClr val="111827"/>
                    </a:solidFill>
                    <a:latin typeface="Playfair Display"/>
                  </a:defRPr>
                </a:pPr>
                <a:r>
                  <a:rPr lang="en-US" sz="2000" b="1" dirty="0">
                    <a:latin typeface="+mj-lt"/>
                  </a:rPr>
                  <a:t>Using DMAIC to Strengthen Maternity Safety</a:t>
                </a:r>
                <a:endParaRPr sz="2000" b="1" i="0" dirty="0">
                  <a:solidFill>
                    <a:srgbClr val="111827"/>
                  </a:solidFill>
                  <a:latin typeface="+mj-lt"/>
                </a:endParaRPr>
              </a:p>
            </p:txBody>
          </p:sp>
          <p:sp>
            <p:nvSpPr>
              <p:cNvPr id="13" name="TextBox 12">
                <a:extLst>
                  <a:ext uri="{FF2B5EF4-FFF2-40B4-BE49-F238E27FC236}">
                    <a16:creationId xmlns:a16="http://schemas.microsoft.com/office/drawing/2014/main" id="{F4A78E69-6AD0-3ACD-4655-D90AA1002D08}"/>
                  </a:ext>
                </a:extLst>
              </p:cNvPr>
              <p:cNvSpPr txBox="1"/>
              <p:nvPr/>
            </p:nvSpPr>
            <p:spPr>
              <a:xfrm>
                <a:off x="1697482" y="4586111"/>
                <a:ext cx="3556762" cy="254813"/>
              </a:xfrm>
              <a:prstGeom prst="rect">
                <a:avLst/>
              </a:prstGeom>
              <a:noFill/>
              <a:ln>
                <a:noFill/>
              </a:ln>
              <a:effectLst>
                <a:outerShdw>
                  <a:srgbClr val="000000">
                    <a:alpha val="0"/>
                  </a:srgbClr>
                </a:outerShdw>
              </a:effectLst>
            </p:spPr>
            <p:txBody>
              <a:bodyPr wrap="square" lIns="0" tIns="0" rIns="0" bIns="0">
                <a:spAutoFit/>
              </a:bodyPr>
              <a:lstStyle/>
              <a:p>
                <a:pPr>
                  <a:lnSpc>
                    <a:spcPct val="92000"/>
                  </a:lnSpc>
                  <a:defRPr sz="1800" b="0" i="0">
                    <a:solidFill>
                      <a:srgbClr val="111827"/>
                    </a:solidFill>
                    <a:latin typeface="Playfair Display"/>
                  </a:defRPr>
                </a:pPr>
                <a:endParaRPr sz="1800" b="0" i="0" dirty="0">
                  <a:solidFill>
                    <a:srgbClr val="111827"/>
                  </a:solidFill>
                  <a:latin typeface="Arial" panose="020B0604020202020204" pitchFamily="34" charset="0"/>
                </a:endParaRPr>
              </a:p>
            </p:txBody>
          </p:sp>
        </p:grpSp>
      </p:grpSp>
      <p:pic>
        <p:nvPicPr>
          <p:cNvPr id="22" name="Picture 21" descr="259b8c76-eb64-4bb5-9ccc-d3cdb024bdd3.png">
            <a:extLst>
              <a:ext uri="{FF2B5EF4-FFF2-40B4-BE49-F238E27FC236}">
                <a16:creationId xmlns:a16="http://schemas.microsoft.com/office/drawing/2014/main" id="{42B06E67-000D-5077-8CFC-11836C5D9DC8}"/>
              </a:ext>
            </a:extLst>
          </p:cNvPr>
          <p:cNvPicPr>
            <a:picLocks noChangeAspect="1"/>
          </p:cNvPicPr>
          <p:nvPr/>
        </p:nvPicPr>
        <p:blipFill>
          <a:blip r:embed="rId3"/>
          <a:stretch>
            <a:fillRect/>
          </a:stretch>
        </p:blipFill>
        <p:spPr>
          <a:xfrm>
            <a:off x="5048250" y="1314882"/>
            <a:ext cx="2095500" cy="19050"/>
          </a:xfrm>
          <a:prstGeom prst="rect">
            <a:avLst/>
          </a:prstGeom>
        </p:spPr>
      </p:pic>
      <p:pic>
        <p:nvPicPr>
          <p:cNvPr id="8" name="Picture 7" descr="A diagram of a process&#10;&#10;AI-generated content may be incorrect.">
            <a:extLst>
              <a:ext uri="{FF2B5EF4-FFF2-40B4-BE49-F238E27FC236}">
                <a16:creationId xmlns:a16="http://schemas.microsoft.com/office/drawing/2014/main" id="{3E0827FE-B89B-5A7A-D5A3-D50BB2710C4A}"/>
              </a:ext>
            </a:extLst>
          </p:cNvPr>
          <p:cNvPicPr>
            <a:picLocks noChangeAspect="1"/>
          </p:cNvPicPr>
          <p:nvPr/>
        </p:nvPicPr>
        <p:blipFill>
          <a:blip r:embed="rId4"/>
          <a:stretch>
            <a:fillRect/>
          </a:stretch>
        </p:blipFill>
        <p:spPr>
          <a:xfrm>
            <a:off x="7302500" y="1512397"/>
            <a:ext cx="4863152" cy="4565365"/>
          </a:xfrm>
          <a:prstGeom prst="rect">
            <a:avLst/>
          </a:prstGeom>
        </p:spPr>
      </p:pic>
      <p:pic>
        <p:nvPicPr>
          <p:cNvPr id="11" name="Graphic 10" descr="Aquarius with solid fill">
            <a:extLst>
              <a:ext uri="{FF2B5EF4-FFF2-40B4-BE49-F238E27FC236}">
                <a16:creationId xmlns:a16="http://schemas.microsoft.com/office/drawing/2014/main" id="{DB5156A8-B714-0360-861F-931DE6A8B648}"/>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991850" y="-352"/>
            <a:ext cx="914400" cy="914400"/>
          </a:xfrm>
          <a:prstGeom prst="rect">
            <a:avLst/>
          </a:prstGeom>
        </p:spPr>
      </p:pic>
    </p:spTree>
    <p:extLst>
      <p:ext uri="{BB962C8B-B14F-4D97-AF65-F5344CB8AC3E}">
        <p14:creationId xmlns:p14="http://schemas.microsoft.com/office/powerpoint/2010/main" val="13510660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632E96-2AC0-84C8-D5F5-393CE567954B}"/>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9F0AD4B9-0CD0-A4E6-E6A8-698AC7407D48}"/>
              </a:ext>
            </a:extLst>
          </p:cNvPr>
          <p:cNvSpPr txBox="1"/>
          <p:nvPr/>
        </p:nvSpPr>
        <p:spPr>
          <a:xfrm>
            <a:off x="1585730" y="515340"/>
            <a:ext cx="9351845" cy="620491"/>
          </a:xfrm>
          <a:prstGeom prst="rect">
            <a:avLst/>
          </a:prstGeom>
          <a:noFill/>
          <a:ln>
            <a:noFill/>
          </a:ln>
          <a:effectLst>
            <a:outerShdw>
              <a:srgbClr val="000000">
                <a:alpha val="0"/>
              </a:srgbClr>
            </a:outerShdw>
          </a:effectLst>
        </p:spPr>
        <p:txBody>
          <a:bodyPr wrap="square" lIns="0" tIns="0" rIns="0" bIns="0">
            <a:spAutoFit/>
          </a:bodyPr>
          <a:lstStyle/>
          <a:p>
            <a:pPr>
              <a:lnSpc>
                <a:spcPct val="84000"/>
              </a:lnSpc>
              <a:defRPr sz="4800" b="0" i="0" spc="-48">
                <a:solidFill>
                  <a:srgbClr val="111827"/>
                </a:solidFill>
                <a:latin typeface="Playfair Display"/>
              </a:defRPr>
            </a:pPr>
            <a:r>
              <a:rPr lang="en-GB" sz="4800" b="1" dirty="0">
                <a:latin typeface="+mj-lt"/>
              </a:rPr>
              <a:t>Barriers to Change &amp; Solutions</a:t>
            </a:r>
            <a:endParaRPr lang="en-US" sz="4800" b="1" dirty="0">
              <a:solidFill>
                <a:srgbClr val="111827"/>
              </a:solidFill>
              <a:latin typeface="+mj-lt"/>
            </a:endParaRPr>
          </a:p>
        </p:txBody>
      </p:sp>
      <p:grpSp>
        <p:nvGrpSpPr>
          <p:cNvPr id="3" name="Group 2">
            <a:extLst>
              <a:ext uri="{FF2B5EF4-FFF2-40B4-BE49-F238E27FC236}">
                <a16:creationId xmlns:a16="http://schemas.microsoft.com/office/drawing/2014/main" id="{A2FC39D7-DFEF-2880-D9AC-A62C5558BC91}"/>
              </a:ext>
            </a:extLst>
          </p:cNvPr>
          <p:cNvGrpSpPr/>
          <p:nvPr/>
        </p:nvGrpSpPr>
        <p:grpSpPr>
          <a:xfrm>
            <a:off x="331305" y="1314882"/>
            <a:ext cx="11642677" cy="5345296"/>
            <a:chOff x="813183" y="1511787"/>
            <a:chExt cx="4730366" cy="5245383"/>
          </a:xfrm>
        </p:grpSpPr>
        <p:sp>
          <p:nvSpPr>
            <p:cNvPr id="2" name="Rounded Rectangle 1">
              <a:extLst>
                <a:ext uri="{FF2B5EF4-FFF2-40B4-BE49-F238E27FC236}">
                  <a16:creationId xmlns:a16="http://schemas.microsoft.com/office/drawing/2014/main" id="{B18E409C-4991-9E20-EC13-B470571C93D5}"/>
                </a:ext>
              </a:extLst>
            </p:cNvPr>
            <p:cNvSpPr/>
            <p:nvPr/>
          </p:nvSpPr>
          <p:spPr>
            <a:xfrm>
              <a:off x="813183" y="1511787"/>
              <a:ext cx="4730366" cy="5245383"/>
            </a:xfrm>
            <a:prstGeom prst="roundRect">
              <a:avLst>
                <a:gd name="adj" fmla="val 1724"/>
              </a:avLst>
            </a:prstGeom>
            <a:solidFill>
              <a:srgbClr val="FFFFFF"/>
            </a:solidFill>
            <a:ln>
              <a:noFill/>
            </a:ln>
            <a:effectLst>
              <a:outerShdw blurRad="571500" dist="190500" dir="5400000" rotWithShape="0">
                <a:srgbClr val="000000">
                  <a:alpha val="8000"/>
                </a:srgbClr>
              </a:outerShdw>
            </a:effectLst>
          </p:spPr>
          <p:style>
            <a:lnRef idx="1">
              <a:schemeClr val="accent1"/>
            </a:lnRef>
            <a:fillRef idx="3">
              <a:schemeClr val="accent1"/>
            </a:fillRef>
            <a:effectRef idx="2">
              <a:schemeClr val="accent1"/>
            </a:effectRef>
            <a:fontRef idx="minor">
              <a:schemeClr val="lt1"/>
            </a:fontRef>
          </p:style>
          <p:txBody>
            <a:bodyPr wrap="square" lIns="342900" tIns="266700" rIns="342900" bIns="266700" rtlCol="0" anchor="ctr"/>
            <a:lstStyle/>
            <a:p>
              <a:pPr algn="ctr"/>
              <a:endParaRPr dirty="0"/>
            </a:p>
          </p:txBody>
        </p:sp>
        <p:grpSp>
          <p:nvGrpSpPr>
            <p:cNvPr id="44" name="Group 43">
              <a:extLst>
                <a:ext uri="{FF2B5EF4-FFF2-40B4-BE49-F238E27FC236}">
                  <a16:creationId xmlns:a16="http://schemas.microsoft.com/office/drawing/2014/main" id="{C7D1EC5A-A3D7-D244-9F67-71B699CAD33B}"/>
                </a:ext>
              </a:extLst>
            </p:cNvPr>
            <p:cNvGrpSpPr/>
            <p:nvPr/>
          </p:nvGrpSpPr>
          <p:grpSpPr>
            <a:xfrm>
              <a:off x="970355" y="1799278"/>
              <a:ext cx="4330069" cy="4890519"/>
              <a:chOff x="970355" y="2167371"/>
              <a:chExt cx="4330069" cy="4890519"/>
            </a:xfrm>
          </p:grpSpPr>
          <p:sp>
            <p:nvSpPr>
              <p:cNvPr id="6" name="TextBox 5">
                <a:extLst>
                  <a:ext uri="{FF2B5EF4-FFF2-40B4-BE49-F238E27FC236}">
                    <a16:creationId xmlns:a16="http://schemas.microsoft.com/office/drawing/2014/main" id="{28CD4B24-9383-2B7F-5899-F5D3F03E011B}"/>
                  </a:ext>
                </a:extLst>
              </p:cNvPr>
              <p:cNvSpPr txBox="1"/>
              <p:nvPr/>
            </p:nvSpPr>
            <p:spPr>
              <a:xfrm>
                <a:off x="970355" y="2167371"/>
                <a:ext cx="4330069" cy="4890519"/>
              </a:xfrm>
              <a:prstGeom prst="rect">
                <a:avLst/>
              </a:prstGeom>
              <a:noFill/>
              <a:ln>
                <a:noFill/>
              </a:ln>
              <a:effectLst>
                <a:outerShdw>
                  <a:srgbClr val="000000">
                    <a:alpha val="0"/>
                  </a:srgbClr>
                </a:outerShdw>
              </a:effectLst>
            </p:spPr>
            <p:txBody>
              <a:bodyPr wrap="square" lIns="0" tIns="0" rIns="0" bIns="0">
                <a:spAutoFit/>
              </a:bodyPr>
              <a:lstStyle/>
              <a:p>
                <a:r>
                  <a:rPr lang="en-US" sz="2000" b="1" dirty="0"/>
                  <a:t>Barriers to Implementing Safer Maternity Care</a:t>
                </a:r>
              </a:p>
              <a:p>
                <a:pPr marL="285750" indent="-285750">
                  <a:lnSpc>
                    <a:spcPct val="150000"/>
                  </a:lnSpc>
                  <a:buFont typeface="Arial" panose="020B0604020202020204" pitchFamily="34" charset="0"/>
                  <a:buChar char="•"/>
                </a:pPr>
                <a:r>
                  <a:rPr lang="en-US" sz="1700" b="1" dirty="0"/>
                  <a:t>Cultural resistance</a:t>
                </a:r>
                <a:r>
                  <a:rPr lang="en-US" sz="1700" dirty="0"/>
                  <a:t> rooted in long-standing norms favoring “normal birth” (</a:t>
                </a:r>
                <a:r>
                  <a:rPr lang="en-US" sz="1700" dirty="0" err="1"/>
                  <a:t>Ockenden</a:t>
                </a:r>
                <a:r>
                  <a:rPr lang="en-US" sz="1700" dirty="0"/>
                  <a:t>, 2022).</a:t>
                </a:r>
              </a:p>
              <a:p>
                <a:pPr marL="285750" indent="-285750">
                  <a:lnSpc>
                    <a:spcPct val="150000"/>
                  </a:lnSpc>
                  <a:buFont typeface="Arial" panose="020B0604020202020204" pitchFamily="34" charset="0"/>
                  <a:buChar char="•"/>
                </a:pPr>
                <a:r>
                  <a:rPr lang="en-US" sz="1700" b="1" dirty="0"/>
                  <a:t>Fear of blame</a:t>
                </a:r>
                <a:r>
                  <a:rPr lang="en-US" sz="1700" dirty="0"/>
                  <a:t>, reducing willingness to report concerns (Francis, 2013).</a:t>
                </a:r>
              </a:p>
              <a:p>
                <a:pPr marL="285750" indent="-285750">
                  <a:lnSpc>
                    <a:spcPct val="150000"/>
                  </a:lnSpc>
                  <a:buFont typeface="Arial" panose="020B0604020202020204" pitchFamily="34" charset="0"/>
                  <a:buChar char="•"/>
                </a:pPr>
                <a:r>
                  <a:rPr lang="en-US" sz="1700" b="1" dirty="0"/>
                  <a:t>Staff shortages</a:t>
                </a:r>
                <a:r>
                  <a:rPr lang="en-US" sz="1700" dirty="0"/>
                  <a:t> and workload pressures limiting capacity for training (Department of Health, 1998).</a:t>
                </a:r>
              </a:p>
              <a:p>
                <a:pPr marL="285750" indent="-285750">
                  <a:lnSpc>
                    <a:spcPct val="150000"/>
                  </a:lnSpc>
                  <a:buFont typeface="Arial" panose="020B0604020202020204" pitchFamily="34" charset="0"/>
                  <a:buChar char="•"/>
                </a:pPr>
                <a:r>
                  <a:rPr lang="en-US" sz="1700" b="1" dirty="0"/>
                  <a:t>Poor communication</a:t>
                </a:r>
                <a:r>
                  <a:rPr lang="en-US" sz="1700" dirty="0"/>
                  <a:t> between clinicians and managers (Dixon-Woods et al., 2014).</a:t>
                </a:r>
              </a:p>
              <a:p>
                <a:pPr marL="285750" indent="-285750">
                  <a:lnSpc>
                    <a:spcPct val="150000"/>
                  </a:lnSpc>
                  <a:buFont typeface="Arial" panose="020B0604020202020204" pitchFamily="34" charset="0"/>
                  <a:buChar char="•"/>
                </a:pPr>
                <a:r>
                  <a:rPr lang="en-US" sz="1700" b="1" dirty="0"/>
                  <a:t>Insufficient training</a:t>
                </a:r>
                <a:r>
                  <a:rPr lang="en-US" sz="1700" dirty="0"/>
                  <a:t> in escalation and fetal monitoring (CQC, 2020).</a:t>
                </a:r>
              </a:p>
              <a:p>
                <a:br>
                  <a:rPr lang="en-US" sz="1600" dirty="0"/>
                </a:br>
                <a:endParaRPr lang="en-US" sz="1600" dirty="0"/>
              </a:p>
              <a:p>
                <a:r>
                  <a:rPr lang="en-US" sz="2000" b="1" dirty="0"/>
                  <a:t>Strategies to Overcome Barriers</a:t>
                </a:r>
              </a:p>
              <a:p>
                <a:pPr marL="285750" indent="-285750">
                  <a:lnSpc>
                    <a:spcPct val="150000"/>
                  </a:lnSpc>
                  <a:buFont typeface="Arial" panose="020B0604020202020204" pitchFamily="34" charset="0"/>
                  <a:buChar char="•"/>
                </a:pPr>
                <a:r>
                  <a:rPr lang="en-US" sz="1700" dirty="0"/>
                  <a:t>Build a </a:t>
                </a:r>
                <a:r>
                  <a:rPr lang="en-US" sz="1700" b="1" dirty="0"/>
                  <a:t>no-blame, learning culture</a:t>
                </a:r>
                <a:r>
                  <a:rPr lang="en-US" sz="1700" dirty="0"/>
                  <a:t> to encourage open reporting (CQC, 2020).</a:t>
                </a:r>
              </a:p>
              <a:p>
                <a:pPr marL="285750" indent="-285750">
                  <a:lnSpc>
                    <a:spcPct val="150000"/>
                  </a:lnSpc>
                  <a:buFont typeface="Arial" panose="020B0604020202020204" pitchFamily="34" charset="0"/>
                  <a:buChar char="•"/>
                </a:pPr>
                <a:r>
                  <a:rPr lang="en-US" sz="1700" dirty="0"/>
                  <a:t>Use </a:t>
                </a:r>
                <a:r>
                  <a:rPr lang="en-US" sz="1700" b="1" dirty="0"/>
                  <a:t>transformational leadership</a:t>
                </a:r>
                <a:r>
                  <a:rPr lang="en-US" sz="1700" dirty="0"/>
                  <a:t> to rebuild trust and drive cultural change (Bass, 1999).</a:t>
                </a:r>
              </a:p>
              <a:p>
                <a:pPr marL="285750" indent="-285750">
                  <a:lnSpc>
                    <a:spcPct val="150000"/>
                  </a:lnSpc>
                  <a:buFont typeface="Arial" panose="020B0604020202020204" pitchFamily="34" charset="0"/>
                  <a:buChar char="•"/>
                </a:pPr>
                <a:r>
                  <a:rPr lang="en-US" sz="1700" dirty="0"/>
                  <a:t>Provide targeted training on CTG interpretation, escalation, and teamwork (NHS England, 2013).</a:t>
                </a:r>
              </a:p>
              <a:p>
                <a:pPr marL="285750" indent="-285750">
                  <a:lnSpc>
                    <a:spcPct val="150000"/>
                  </a:lnSpc>
                  <a:buFont typeface="Arial" panose="020B0604020202020204" pitchFamily="34" charset="0"/>
                  <a:buChar char="•"/>
                </a:pPr>
                <a:r>
                  <a:rPr lang="en-US" sz="1700" dirty="0"/>
                  <a:t>Improve communication using multidisciplinary huddles and structured briefings (Kotter, 1996).</a:t>
                </a:r>
              </a:p>
              <a:p>
                <a:pPr marL="285750" indent="-285750">
                  <a:lnSpc>
                    <a:spcPct val="150000"/>
                  </a:lnSpc>
                  <a:buFont typeface="Arial" panose="020B0604020202020204" pitchFamily="34" charset="0"/>
                  <a:buChar char="•"/>
                </a:pPr>
                <a:r>
                  <a:rPr lang="en-US" sz="1700" dirty="0"/>
                  <a:t>Ensure staffing and resource support to sustain changes (Scally &amp; Donaldson, 1998).</a:t>
                </a:r>
              </a:p>
            </p:txBody>
          </p:sp>
          <p:sp>
            <p:nvSpPr>
              <p:cNvPr id="9" name="TextBox 8">
                <a:extLst>
                  <a:ext uri="{FF2B5EF4-FFF2-40B4-BE49-F238E27FC236}">
                    <a16:creationId xmlns:a16="http://schemas.microsoft.com/office/drawing/2014/main" id="{9282FA57-B87D-2D4F-692A-17F74C412BD3}"/>
                  </a:ext>
                </a:extLst>
              </p:cNvPr>
              <p:cNvSpPr txBox="1"/>
              <p:nvPr/>
            </p:nvSpPr>
            <p:spPr>
              <a:xfrm>
                <a:off x="1697482" y="4935074"/>
                <a:ext cx="3556762" cy="241220"/>
              </a:xfrm>
              <a:prstGeom prst="rect">
                <a:avLst/>
              </a:prstGeom>
              <a:noFill/>
              <a:ln>
                <a:noFill/>
              </a:ln>
              <a:effectLst>
                <a:outerShdw>
                  <a:srgbClr val="000000">
                    <a:alpha val="0"/>
                  </a:srgbClr>
                </a:outerShdw>
              </a:effectLst>
            </p:spPr>
            <p:txBody>
              <a:bodyPr wrap="square" lIns="0" tIns="0" rIns="0" bIns="0">
                <a:spAutoFit/>
              </a:bodyPr>
              <a:lstStyle/>
              <a:p>
                <a:pPr marL="171450" indent="-171450">
                  <a:lnSpc>
                    <a:spcPct val="124000"/>
                  </a:lnSpc>
                  <a:buFont typeface="Arial" panose="020B0604020202020204" pitchFamily="34" charset="0"/>
                  <a:buChar char="•"/>
                  <a:defRPr sz="1200" b="0" i="0">
                    <a:solidFill>
                      <a:srgbClr val="6B7280"/>
                    </a:solidFill>
                    <a:latin typeface="Playfair Display"/>
                  </a:defRPr>
                </a:pPr>
                <a:endParaRPr sz="1400" b="0" i="0" dirty="0">
                  <a:solidFill>
                    <a:srgbClr val="6B7280"/>
                  </a:solidFill>
                  <a:latin typeface="+mj-lt"/>
                </a:endParaRPr>
              </a:p>
            </p:txBody>
          </p:sp>
          <p:sp>
            <p:nvSpPr>
              <p:cNvPr id="13" name="TextBox 12">
                <a:extLst>
                  <a:ext uri="{FF2B5EF4-FFF2-40B4-BE49-F238E27FC236}">
                    <a16:creationId xmlns:a16="http://schemas.microsoft.com/office/drawing/2014/main" id="{997C3DA7-80FE-9913-9807-6538B0ACC5E1}"/>
                  </a:ext>
                </a:extLst>
              </p:cNvPr>
              <p:cNvSpPr txBox="1"/>
              <p:nvPr/>
            </p:nvSpPr>
            <p:spPr>
              <a:xfrm>
                <a:off x="1697482" y="4586111"/>
                <a:ext cx="3556762" cy="254813"/>
              </a:xfrm>
              <a:prstGeom prst="rect">
                <a:avLst/>
              </a:prstGeom>
              <a:noFill/>
              <a:ln>
                <a:noFill/>
              </a:ln>
              <a:effectLst>
                <a:outerShdw>
                  <a:srgbClr val="000000">
                    <a:alpha val="0"/>
                  </a:srgbClr>
                </a:outerShdw>
              </a:effectLst>
            </p:spPr>
            <p:txBody>
              <a:bodyPr wrap="square" lIns="0" tIns="0" rIns="0" bIns="0">
                <a:spAutoFit/>
              </a:bodyPr>
              <a:lstStyle/>
              <a:p>
                <a:pPr>
                  <a:lnSpc>
                    <a:spcPct val="92000"/>
                  </a:lnSpc>
                  <a:defRPr sz="1800" b="0" i="0">
                    <a:solidFill>
                      <a:srgbClr val="111827"/>
                    </a:solidFill>
                    <a:latin typeface="Playfair Display"/>
                  </a:defRPr>
                </a:pPr>
                <a:endParaRPr sz="1800" b="0" i="0" dirty="0">
                  <a:solidFill>
                    <a:srgbClr val="111827"/>
                  </a:solidFill>
                  <a:latin typeface="Arial" panose="020B0604020202020204" pitchFamily="34" charset="0"/>
                </a:endParaRPr>
              </a:p>
            </p:txBody>
          </p:sp>
        </p:grpSp>
      </p:grpSp>
      <p:pic>
        <p:nvPicPr>
          <p:cNvPr id="22" name="Picture 21" descr="259b8c76-eb64-4bb5-9ccc-d3cdb024bdd3.png">
            <a:extLst>
              <a:ext uri="{FF2B5EF4-FFF2-40B4-BE49-F238E27FC236}">
                <a16:creationId xmlns:a16="http://schemas.microsoft.com/office/drawing/2014/main" id="{5D3149C8-3D10-D60E-E473-FB1F68270996}"/>
              </a:ext>
            </a:extLst>
          </p:cNvPr>
          <p:cNvPicPr>
            <a:picLocks noChangeAspect="1"/>
          </p:cNvPicPr>
          <p:nvPr/>
        </p:nvPicPr>
        <p:blipFill>
          <a:blip r:embed="rId3"/>
          <a:stretch>
            <a:fillRect/>
          </a:stretch>
        </p:blipFill>
        <p:spPr>
          <a:xfrm>
            <a:off x="5048250" y="1314882"/>
            <a:ext cx="2095500" cy="19050"/>
          </a:xfrm>
          <a:prstGeom prst="rect">
            <a:avLst/>
          </a:prstGeom>
        </p:spPr>
      </p:pic>
      <p:pic>
        <p:nvPicPr>
          <p:cNvPr id="4" name="Graphic 3" descr="Aquarius with solid fill">
            <a:extLst>
              <a:ext uri="{FF2B5EF4-FFF2-40B4-BE49-F238E27FC236}">
                <a16:creationId xmlns:a16="http://schemas.microsoft.com/office/drawing/2014/main" id="{88F78035-C9A1-4C14-74B3-522341A0020E}"/>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991850" y="-352"/>
            <a:ext cx="914400" cy="914400"/>
          </a:xfrm>
          <a:prstGeom prst="rect">
            <a:avLst/>
          </a:prstGeom>
        </p:spPr>
      </p:pic>
    </p:spTree>
    <p:extLst>
      <p:ext uri="{BB962C8B-B14F-4D97-AF65-F5344CB8AC3E}">
        <p14:creationId xmlns:p14="http://schemas.microsoft.com/office/powerpoint/2010/main" val="27563424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8888B4-3BB1-D795-308C-2337F5089733}"/>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E4F6C11E-3B29-7111-E504-192FA05DBFAD}"/>
              </a:ext>
            </a:extLst>
          </p:cNvPr>
          <p:cNvSpPr txBox="1"/>
          <p:nvPr/>
        </p:nvSpPr>
        <p:spPr>
          <a:xfrm>
            <a:off x="1585730" y="492251"/>
            <a:ext cx="9351845" cy="620491"/>
          </a:xfrm>
          <a:prstGeom prst="rect">
            <a:avLst/>
          </a:prstGeom>
          <a:noFill/>
          <a:ln>
            <a:noFill/>
          </a:ln>
          <a:effectLst>
            <a:outerShdw>
              <a:srgbClr val="000000">
                <a:alpha val="0"/>
              </a:srgbClr>
            </a:outerShdw>
          </a:effectLst>
        </p:spPr>
        <p:txBody>
          <a:bodyPr wrap="square" lIns="0" tIns="0" rIns="0" bIns="0">
            <a:spAutoFit/>
          </a:bodyPr>
          <a:lstStyle/>
          <a:p>
            <a:pPr algn="ctr">
              <a:lnSpc>
                <a:spcPct val="84000"/>
              </a:lnSpc>
              <a:defRPr sz="4800" b="0" i="0" spc="-48">
                <a:solidFill>
                  <a:srgbClr val="111827"/>
                </a:solidFill>
                <a:latin typeface="Playfair Display"/>
              </a:defRPr>
            </a:pPr>
            <a:r>
              <a:rPr lang="en-GB" sz="4800" b="1" dirty="0">
                <a:solidFill>
                  <a:srgbClr val="111827"/>
                </a:solidFill>
                <a:latin typeface="+mj-lt"/>
              </a:rPr>
              <a:t>References</a:t>
            </a:r>
            <a:endParaRPr lang="en-US" sz="4800" b="1" dirty="0">
              <a:solidFill>
                <a:srgbClr val="111827"/>
              </a:solidFill>
              <a:latin typeface="+mj-lt"/>
            </a:endParaRPr>
          </a:p>
        </p:txBody>
      </p:sp>
      <p:grpSp>
        <p:nvGrpSpPr>
          <p:cNvPr id="3" name="Group 2">
            <a:extLst>
              <a:ext uri="{FF2B5EF4-FFF2-40B4-BE49-F238E27FC236}">
                <a16:creationId xmlns:a16="http://schemas.microsoft.com/office/drawing/2014/main" id="{B3756CEE-F177-2AFB-EDC0-20ED44F08B94}"/>
              </a:ext>
            </a:extLst>
          </p:cNvPr>
          <p:cNvGrpSpPr/>
          <p:nvPr/>
        </p:nvGrpSpPr>
        <p:grpSpPr>
          <a:xfrm>
            <a:off x="331305" y="1310843"/>
            <a:ext cx="11642677" cy="5345296"/>
            <a:chOff x="813183" y="1511787"/>
            <a:chExt cx="4730366" cy="5245383"/>
          </a:xfrm>
        </p:grpSpPr>
        <p:sp>
          <p:nvSpPr>
            <p:cNvPr id="2" name="Rounded Rectangle 1">
              <a:extLst>
                <a:ext uri="{FF2B5EF4-FFF2-40B4-BE49-F238E27FC236}">
                  <a16:creationId xmlns:a16="http://schemas.microsoft.com/office/drawing/2014/main" id="{B8B11D70-8DE7-A267-87AE-E4377B41847A}"/>
                </a:ext>
              </a:extLst>
            </p:cNvPr>
            <p:cNvSpPr/>
            <p:nvPr/>
          </p:nvSpPr>
          <p:spPr>
            <a:xfrm>
              <a:off x="813183" y="1511787"/>
              <a:ext cx="4730366" cy="5245383"/>
            </a:xfrm>
            <a:prstGeom prst="roundRect">
              <a:avLst>
                <a:gd name="adj" fmla="val 1724"/>
              </a:avLst>
            </a:prstGeom>
            <a:solidFill>
              <a:srgbClr val="FFFFFF"/>
            </a:solidFill>
            <a:ln>
              <a:noFill/>
            </a:ln>
            <a:effectLst>
              <a:outerShdw blurRad="571500" dist="190500" dir="5400000" rotWithShape="0">
                <a:srgbClr val="000000">
                  <a:alpha val="8000"/>
                </a:srgbClr>
              </a:outerShdw>
            </a:effectLst>
          </p:spPr>
          <p:style>
            <a:lnRef idx="1">
              <a:schemeClr val="accent1"/>
            </a:lnRef>
            <a:fillRef idx="3">
              <a:schemeClr val="accent1"/>
            </a:fillRef>
            <a:effectRef idx="2">
              <a:schemeClr val="accent1"/>
            </a:effectRef>
            <a:fontRef idx="minor">
              <a:schemeClr val="lt1"/>
            </a:fontRef>
          </p:style>
          <p:txBody>
            <a:bodyPr wrap="square" lIns="342900" tIns="266700" rIns="342900" bIns="266700" rtlCol="0" anchor="ctr"/>
            <a:lstStyle/>
            <a:p>
              <a:pPr algn="ctr"/>
              <a:endParaRPr dirty="0"/>
            </a:p>
          </p:txBody>
        </p:sp>
        <p:grpSp>
          <p:nvGrpSpPr>
            <p:cNvPr id="44" name="Group 43">
              <a:extLst>
                <a:ext uri="{FF2B5EF4-FFF2-40B4-BE49-F238E27FC236}">
                  <a16:creationId xmlns:a16="http://schemas.microsoft.com/office/drawing/2014/main" id="{ACE3CDC2-23DA-AA92-10FA-6F63E39268F1}"/>
                </a:ext>
              </a:extLst>
            </p:cNvPr>
            <p:cNvGrpSpPr/>
            <p:nvPr/>
          </p:nvGrpSpPr>
          <p:grpSpPr>
            <a:xfrm>
              <a:off x="970355" y="1799278"/>
              <a:ext cx="4330069" cy="3008923"/>
              <a:chOff x="970355" y="2167371"/>
              <a:chExt cx="4330069" cy="3008923"/>
            </a:xfrm>
          </p:grpSpPr>
          <p:sp>
            <p:nvSpPr>
              <p:cNvPr id="6" name="TextBox 5">
                <a:extLst>
                  <a:ext uri="{FF2B5EF4-FFF2-40B4-BE49-F238E27FC236}">
                    <a16:creationId xmlns:a16="http://schemas.microsoft.com/office/drawing/2014/main" id="{5435B41E-8E1F-B734-2D4C-E39366DD1A40}"/>
                  </a:ext>
                </a:extLst>
              </p:cNvPr>
              <p:cNvSpPr txBox="1"/>
              <p:nvPr/>
            </p:nvSpPr>
            <p:spPr>
              <a:xfrm>
                <a:off x="970355" y="2167371"/>
                <a:ext cx="4330069" cy="256720"/>
              </a:xfrm>
              <a:prstGeom prst="rect">
                <a:avLst/>
              </a:prstGeom>
              <a:noFill/>
              <a:ln>
                <a:noFill/>
              </a:ln>
              <a:effectLst>
                <a:outerShdw>
                  <a:srgbClr val="000000">
                    <a:alpha val="0"/>
                  </a:srgbClr>
                </a:outerShdw>
              </a:effectLst>
            </p:spPr>
            <p:txBody>
              <a:bodyPr wrap="square" lIns="0" tIns="0" rIns="0" bIns="0">
                <a:spAutoFit/>
              </a:bodyPr>
              <a:lstStyle/>
              <a:p>
                <a:endParaRPr lang="en-US" sz="1700" dirty="0"/>
              </a:p>
            </p:txBody>
          </p:sp>
          <p:sp>
            <p:nvSpPr>
              <p:cNvPr id="9" name="TextBox 8">
                <a:extLst>
                  <a:ext uri="{FF2B5EF4-FFF2-40B4-BE49-F238E27FC236}">
                    <a16:creationId xmlns:a16="http://schemas.microsoft.com/office/drawing/2014/main" id="{48FFAF49-8442-12B4-669E-391CDAD87517}"/>
                  </a:ext>
                </a:extLst>
              </p:cNvPr>
              <p:cNvSpPr txBox="1"/>
              <p:nvPr/>
            </p:nvSpPr>
            <p:spPr>
              <a:xfrm>
                <a:off x="1697482" y="4935074"/>
                <a:ext cx="3556762" cy="241220"/>
              </a:xfrm>
              <a:prstGeom prst="rect">
                <a:avLst/>
              </a:prstGeom>
              <a:noFill/>
              <a:ln>
                <a:noFill/>
              </a:ln>
              <a:effectLst>
                <a:outerShdw>
                  <a:srgbClr val="000000">
                    <a:alpha val="0"/>
                  </a:srgbClr>
                </a:outerShdw>
              </a:effectLst>
            </p:spPr>
            <p:txBody>
              <a:bodyPr wrap="square" lIns="0" tIns="0" rIns="0" bIns="0">
                <a:spAutoFit/>
              </a:bodyPr>
              <a:lstStyle/>
              <a:p>
                <a:pPr marL="171450" indent="-171450">
                  <a:lnSpc>
                    <a:spcPct val="124000"/>
                  </a:lnSpc>
                  <a:buFont typeface="Arial" panose="020B0604020202020204" pitchFamily="34" charset="0"/>
                  <a:buChar char="•"/>
                  <a:defRPr sz="1200" b="0" i="0">
                    <a:solidFill>
                      <a:srgbClr val="6B7280"/>
                    </a:solidFill>
                    <a:latin typeface="Playfair Display"/>
                  </a:defRPr>
                </a:pPr>
                <a:endParaRPr sz="1400" b="0" i="0" dirty="0">
                  <a:solidFill>
                    <a:srgbClr val="6B7280"/>
                  </a:solidFill>
                  <a:latin typeface="+mj-lt"/>
                </a:endParaRPr>
              </a:p>
            </p:txBody>
          </p:sp>
          <p:sp>
            <p:nvSpPr>
              <p:cNvPr id="13" name="TextBox 12">
                <a:extLst>
                  <a:ext uri="{FF2B5EF4-FFF2-40B4-BE49-F238E27FC236}">
                    <a16:creationId xmlns:a16="http://schemas.microsoft.com/office/drawing/2014/main" id="{5E1C9C85-9B80-AC5A-7619-49C5CE5295B8}"/>
                  </a:ext>
                </a:extLst>
              </p:cNvPr>
              <p:cNvSpPr txBox="1"/>
              <p:nvPr/>
            </p:nvSpPr>
            <p:spPr>
              <a:xfrm>
                <a:off x="1697482" y="4586111"/>
                <a:ext cx="3556762" cy="254813"/>
              </a:xfrm>
              <a:prstGeom prst="rect">
                <a:avLst/>
              </a:prstGeom>
              <a:noFill/>
              <a:ln>
                <a:noFill/>
              </a:ln>
              <a:effectLst>
                <a:outerShdw>
                  <a:srgbClr val="000000">
                    <a:alpha val="0"/>
                  </a:srgbClr>
                </a:outerShdw>
              </a:effectLst>
            </p:spPr>
            <p:txBody>
              <a:bodyPr wrap="square" lIns="0" tIns="0" rIns="0" bIns="0">
                <a:spAutoFit/>
              </a:bodyPr>
              <a:lstStyle/>
              <a:p>
                <a:pPr>
                  <a:lnSpc>
                    <a:spcPct val="92000"/>
                  </a:lnSpc>
                  <a:defRPr sz="1800" b="0" i="0">
                    <a:solidFill>
                      <a:srgbClr val="111827"/>
                    </a:solidFill>
                    <a:latin typeface="Playfair Display"/>
                  </a:defRPr>
                </a:pPr>
                <a:endParaRPr sz="1800" b="0" i="0" dirty="0">
                  <a:solidFill>
                    <a:srgbClr val="111827"/>
                  </a:solidFill>
                  <a:latin typeface="Arial" panose="020B0604020202020204" pitchFamily="34" charset="0"/>
                </a:endParaRPr>
              </a:p>
            </p:txBody>
          </p:sp>
        </p:grpSp>
      </p:grpSp>
      <p:pic>
        <p:nvPicPr>
          <p:cNvPr id="22" name="Picture 21" descr="259b8c76-eb64-4bb5-9ccc-d3cdb024bdd3.png">
            <a:extLst>
              <a:ext uri="{FF2B5EF4-FFF2-40B4-BE49-F238E27FC236}">
                <a16:creationId xmlns:a16="http://schemas.microsoft.com/office/drawing/2014/main" id="{67D77CF8-CE8D-0A2C-A6D0-DBFC650C5134}"/>
              </a:ext>
            </a:extLst>
          </p:cNvPr>
          <p:cNvPicPr>
            <a:picLocks noChangeAspect="1"/>
          </p:cNvPicPr>
          <p:nvPr/>
        </p:nvPicPr>
        <p:blipFill>
          <a:blip r:embed="rId3"/>
          <a:stretch>
            <a:fillRect/>
          </a:stretch>
        </p:blipFill>
        <p:spPr>
          <a:xfrm>
            <a:off x="5048250" y="1291793"/>
            <a:ext cx="2095500" cy="19050"/>
          </a:xfrm>
          <a:prstGeom prst="rect">
            <a:avLst/>
          </a:prstGeom>
        </p:spPr>
      </p:pic>
      <p:pic>
        <p:nvPicPr>
          <p:cNvPr id="4" name="Graphic 3" descr="Aquarius with solid fill">
            <a:extLst>
              <a:ext uri="{FF2B5EF4-FFF2-40B4-BE49-F238E27FC236}">
                <a16:creationId xmlns:a16="http://schemas.microsoft.com/office/drawing/2014/main" id="{1D3B9DD6-0545-5A32-2DBA-EB10078C2A8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991850" y="-23441"/>
            <a:ext cx="914400" cy="914400"/>
          </a:xfrm>
          <a:prstGeom prst="rect">
            <a:avLst/>
          </a:prstGeom>
        </p:spPr>
      </p:pic>
      <p:sp>
        <p:nvSpPr>
          <p:cNvPr id="8" name="TextBox 7">
            <a:extLst>
              <a:ext uri="{FF2B5EF4-FFF2-40B4-BE49-F238E27FC236}">
                <a16:creationId xmlns:a16="http://schemas.microsoft.com/office/drawing/2014/main" id="{8098DC88-5C78-06AC-5E67-78066E9BFDDE}"/>
              </a:ext>
            </a:extLst>
          </p:cNvPr>
          <p:cNvSpPr txBox="1"/>
          <p:nvPr/>
        </p:nvSpPr>
        <p:spPr>
          <a:xfrm>
            <a:off x="474180" y="1528538"/>
            <a:ext cx="11574944" cy="4770537"/>
          </a:xfrm>
          <a:prstGeom prst="rect">
            <a:avLst/>
          </a:prstGeom>
          <a:noFill/>
        </p:spPr>
        <p:txBody>
          <a:bodyPr wrap="square">
            <a:spAutoFit/>
          </a:bodyPr>
          <a:lstStyle/>
          <a:p>
            <a:pPr marL="285750" indent="-285750">
              <a:buFont typeface="Arial" panose="020B0604020202020204" pitchFamily="34" charset="0"/>
              <a:buChar char="•"/>
            </a:pPr>
            <a:r>
              <a:rPr lang="en-US" sz="1600" dirty="0">
                <a:latin typeface="+mj-lt"/>
              </a:rPr>
              <a:t>Bass, B.M. (1999) ‘Two Decades of Research and Development in Transformational Leadership’, </a:t>
            </a:r>
            <a:r>
              <a:rPr lang="en-US" sz="1600" i="1" dirty="0">
                <a:latin typeface="+mj-lt"/>
              </a:rPr>
              <a:t>European Journal of Work and Organizational Psychology</a:t>
            </a:r>
            <a:r>
              <a:rPr lang="en-US" sz="1600" dirty="0">
                <a:latin typeface="+mj-lt"/>
              </a:rPr>
              <a:t>, 8(1), pp. 9–32.</a:t>
            </a:r>
          </a:p>
          <a:p>
            <a:pPr marL="285750" indent="-285750">
              <a:buFont typeface="Arial" panose="020B0604020202020204" pitchFamily="34" charset="0"/>
              <a:buChar char="•"/>
            </a:pPr>
            <a:r>
              <a:rPr lang="en-US" sz="1600" dirty="0">
                <a:latin typeface="+mj-lt"/>
              </a:rPr>
              <a:t>Burns, J.M. (1978) </a:t>
            </a:r>
            <a:r>
              <a:rPr lang="en-US" sz="1600" i="1" dirty="0">
                <a:latin typeface="+mj-lt"/>
              </a:rPr>
              <a:t>Leadership</a:t>
            </a:r>
            <a:r>
              <a:rPr lang="en-US" sz="1600" dirty="0">
                <a:latin typeface="+mj-lt"/>
              </a:rPr>
              <a:t>. New York: Harper &amp; Row.</a:t>
            </a:r>
          </a:p>
          <a:p>
            <a:pPr marL="285750" indent="-285750">
              <a:buFont typeface="Arial" panose="020B0604020202020204" pitchFamily="34" charset="0"/>
              <a:buChar char="•"/>
            </a:pPr>
            <a:r>
              <a:rPr lang="en-US" sz="1600" dirty="0">
                <a:latin typeface="+mj-lt"/>
              </a:rPr>
              <a:t>Care Quality Commission (CQC) (2020) </a:t>
            </a:r>
            <a:r>
              <a:rPr lang="en-US" sz="1600" i="1" dirty="0">
                <a:latin typeface="+mj-lt"/>
              </a:rPr>
              <a:t>Learning from Safety Incidents</a:t>
            </a:r>
            <a:r>
              <a:rPr lang="en-US" sz="1600" dirty="0">
                <a:latin typeface="+mj-lt"/>
              </a:rPr>
              <a:t>. London: CQC.</a:t>
            </a:r>
          </a:p>
          <a:p>
            <a:pPr marL="285750" indent="-285750">
              <a:buFont typeface="Arial" panose="020B0604020202020204" pitchFamily="34" charset="0"/>
              <a:buChar char="•"/>
            </a:pPr>
            <a:r>
              <a:rPr lang="en-US" sz="1600" dirty="0">
                <a:latin typeface="+mj-lt"/>
              </a:rPr>
              <a:t>Department of Health (1998) </a:t>
            </a:r>
            <a:r>
              <a:rPr lang="en-US" sz="1600" i="1" dirty="0">
                <a:latin typeface="+mj-lt"/>
              </a:rPr>
              <a:t>A First Class Service: Quality in the New NHS</a:t>
            </a:r>
            <a:r>
              <a:rPr lang="en-US" sz="1600" dirty="0">
                <a:latin typeface="+mj-lt"/>
              </a:rPr>
              <a:t>. London: Department of Health.</a:t>
            </a:r>
          </a:p>
          <a:p>
            <a:pPr marL="285750" indent="-285750">
              <a:buFont typeface="Arial" panose="020B0604020202020204" pitchFamily="34" charset="0"/>
              <a:buChar char="•"/>
            </a:pPr>
            <a:r>
              <a:rPr lang="en-US" sz="1600" dirty="0">
                <a:latin typeface="+mj-lt"/>
              </a:rPr>
              <a:t>Dixon-Woods, M., Baker, R., Charles, K., Dawson, J., </a:t>
            </a:r>
            <a:r>
              <a:rPr lang="en-US" sz="1600" dirty="0" err="1">
                <a:latin typeface="+mj-lt"/>
              </a:rPr>
              <a:t>Jerzembek</a:t>
            </a:r>
            <a:r>
              <a:rPr lang="en-US" sz="1600" dirty="0">
                <a:latin typeface="+mj-lt"/>
              </a:rPr>
              <a:t>, G., Martin, G., McCarthy, I., McKee, L., Minion, J., Ozieranski, P., Willars, J., Wilkie, P. and West, M. (2014) ‘Culture and behavior in the English NHS: overview of lessons from a large multimethod study’, </a:t>
            </a:r>
            <a:r>
              <a:rPr lang="en-US" sz="1600" i="1" dirty="0">
                <a:latin typeface="+mj-lt"/>
              </a:rPr>
              <a:t>BMJ Quality &amp; Safety</a:t>
            </a:r>
            <a:r>
              <a:rPr lang="en-US" sz="1600" dirty="0">
                <a:latin typeface="+mj-lt"/>
              </a:rPr>
              <a:t>, 23(8), pp. 741–749.</a:t>
            </a:r>
          </a:p>
          <a:p>
            <a:pPr marL="285750" indent="-285750">
              <a:buFont typeface="Arial" panose="020B0604020202020204" pitchFamily="34" charset="0"/>
              <a:buChar char="•"/>
            </a:pPr>
            <a:r>
              <a:rPr lang="en-US" sz="1600" dirty="0">
                <a:latin typeface="+mj-lt"/>
              </a:rPr>
              <a:t>Donabedian, A. (1988) ‘The Quality of Care: How Can It Be Assessed?’, </a:t>
            </a:r>
            <a:r>
              <a:rPr lang="en-US" sz="1600" i="1" dirty="0">
                <a:latin typeface="+mj-lt"/>
              </a:rPr>
              <a:t>JAMA</a:t>
            </a:r>
            <a:r>
              <a:rPr lang="en-US" sz="1600" dirty="0">
                <a:latin typeface="+mj-lt"/>
              </a:rPr>
              <a:t>, 260(12), pp. 1743–1748.</a:t>
            </a:r>
          </a:p>
          <a:p>
            <a:pPr marL="285750" indent="-285750">
              <a:buFont typeface="Arial" panose="020B0604020202020204" pitchFamily="34" charset="0"/>
              <a:buChar char="•"/>
            </a:pPr>
            <a:r>
              <a:rPr lang="en-US" sz="1600" dirty="0">
                <a:latin typeface="+mj-lt"/>
              </a:rPr>
              <a:t>Francis, R. (2013) </a:t>
            </a:r>
            <a:r>
              <a:rPr lang="en-US" sz="1600" i="1" dirty="0">
                <a:latin typeface="+mj-lt"/>
              </a:rPr>
              <a:t>Report of the Mid Staffordshire NHS Foundation Trust Public Inquiry</a:t>
            </a:r>
            <a:r>
              <a:rPr lang="en-US" sz="1600" dirty="0">
                <a:latin typeface="+mj-lt"/>
              </a:rPr>
              <a:t>. London: The Stationery Office.</a:t>
            </a:r>
          </a:p>
          <a:p>
            <a:pPr marL="285750" indent="-285750">
              <a:buFont typeface="Arial" panose="020B0604020202020204" pitchFamily="34" charset="0"/>
              <a:buChar char="•"/>
            </a:pPr>
            <a:r>
              <a:rPr lang="en-US" sz="1600" dirty="0">
                <a:latin typeface="+mj-lt"/>
              </a:rPr>
              <a:t>George, M.L. (2003) </a:t>
            </a:r>
            <a:r>
              <a:rPr lang="en-US" sz="1600" i="1" dirty="0">
                <a:latin typeface="+mj-lt"/>
              </a:rPr>
              <a:t>Lean Six Sigma for Service</a:t>
            </a:r>
            <a:r>
              <a:rPr lang="en-US" sz="1600" dirty="0">
                <a:latin typeface="+mj-lt"/>
              </a:rPr>
              <a:t>. New York: McGraw-Hill.</a:t>
            </a:r>
          </a:p>
          <a:p>
            <a:pPr marL="285750" indent="-285750">
              <a:buFont typeface="Arial" panose="020B0604020202020204" pitchFamily="34" charset="0"/>
              <a:buChar char="•"/>
            </a:pPr>
            <a:r>
              <a:rPr lang="en-US" sz="1600" dirty="0">
                <a:latin typeface="+mj-lt"/>
              </a:rPr>
              <a:t>Kotter, J.P. (1996) </a:t>
            </a:r>
            <a:r>
              <a:rPr lang="en-US" sz="1600" i="1" dirty="0">
                <a:latin typeface="+mj-lt"/>
              </a:rPr>
              <a:t>Leading Change</a:t>
            </a:r>
            <a:r>
              <a:rPr lang="en-US" sz="1600" dirty="0">
                <a:latin typeface="+mj-lt"/>
              </a:rPr>
              <a:t>. Boston: Harvard Business School Press.</a:t>
            </a:r>
          </a:p>
          <a:p>
            <a:pPr marL="285750" indent="-285750">
              <a:buFont typeface="Arial" panose="020B0604020202020204" pitchFamily="34" charset="0"/>
              <a:buChar char="•"/>
            </a:pPr>
            <a:r>
              <a:rPr lang="en-US" sz="1600" dirty="0">
                <a:latin typeface="+mj-lt"/>
              </a:rPr>
              <a:t>Lewin, K. (1951) </a:t>
            </a:r>
            <a:r>
              <a:rPr lang="en-US" sz="1600" i="1" dirty="0">
                <a:latin typeface="+mj-lt"/>
              </a:rPr>
              <a:t>Field Theory in Social Science</a:t>
            </a:r>
            <a:r>
              <a:rPr lang="en-US" sz="1600" dirty="0">
                <a:latin typeface="+mj-lt"/>
              </a:rPr>
              <a:t>. New York: Harper &amp; Row.</a:t>
            </a:r>
          </a:p>
          <a:p>
            <a:pPr marL="285750" indent="-285750">
              <a:buFont typeface="Arial" panose="020B0604020202020204" pitchFamily="34" charset="0"/>
              <a:buChar char="•"/>
            </a:pPr>
            <a:r>
              <a:rPr lang="en-US" sz="1600" dirty="0">
                <a:latin typeface="+mj-lt"/>
              </a:rPr>
              <a:t>NHS England (2013) </a:t>
            </a:r>
            <a:r>
              <a:rPr lang="en-US" sz="1600" i="1" dirty="0">
                <a:latin typeface="+mj-lt"/>
              </a:rPr>
              <a:t>Developing the Culture of Safety and Quality</a:t>
            </a:r>
            <a:r>
              <a:rPr lang="en-US" sz="1600" dirty="0">
                <a:latin typeface="+mj-lt"/>
              </a:rPr>
              <a:t>. London: NHS England.</a:t>
            </a:r>
          </a:p>
          <a:p>
            <a:pPr marL="285750" indent="-285750">
              <a:buFont typeface="Arial" panose="020B0604020202020204" pitchFamily="34" charset="0"/>
              <a:buChar char="•"/>
            </a:pPr>
            <a:r>
              <a:rPr lang="en-US" sz="1600" dirty="0" err="1">
                <a:latin typeface="+mj-lt"/>
              </a:rPr>
              <a:t>Ockenden</a:t>
            </a:r>
            <a:r>
              <a:rPr lang="en-US" sz="1600" dirty="0">
                <a:latin typeface="+mj-lt"/>
              </a:rPr>
              <a:t>, D. (2022) </a:t>
            </a:r>
            <a:r>
              <a:rPr lang="en-US" sz="1600" i="1" dirty="0">
                <a:latin typeface="+mj-lt"/>
              </a:rPr>
              <a:t>Final Report of the Independent Review of Maternity Services at Shrewsbury and Telford Hospital NHS Trust</a:t>
            </a:r>
            <a:r>
              <a:rPr lang="en-US" sz="1600" dirty="0">
                <a:latin typeface="+mj-lt"/>
              </a:rPr>
              <a:t>. London: Department of Health and Social Care.</a:t>
            </a:r>
          </a:p>
          <a:p>
            <a:pPr marL="285750" indent="-285750">
              <a:buFont typeface="Arial" panose="020B0604020202020204" pitchFamily="34" charset="0"/>
              <a:buChar char="•"/>
            </a:pPr>
            <a:r>
              <a:rPr lang="en-US" sz="1600" dirty="0">
                <a:latin typeface="+mj-lt"/>
              </a:rPr>
              <a:t>Reason, J. (2000) ‘Human Error: Models and Management’, </a:t>
            </a:r>
            <a:r>
              <a:rPr lang="en-US" sz="1600" i="1" dirty="0">
                <a:latin typeface="+mj-lt"/>
              </a:rPr>
              <a:t>BMJ</a:t>
            </a:r>
            <a:r>
              <a:rPr lang="en-US" sz="1600" dirty="0">
                <a:latin typeface="+mj-lt"/>
              </a:rPr>
              <a:t>, 320(7237), pp. 768–770.</a:t>
            </a:r>
          </a:p>
          <a:p>
            <a:pPr marL="285750" indent="-285750">
              <a:buFont typeface="Arial" panose="020B0604020202020204" pitchFamily="34" charset="0"/>
              <a:buChar char="•"/>
            </a:pPr>
            <a:r>
              <a:rPr lang="en-US" sz="1600" dirty="0">
                <a:latin typeface="+mj-lt"/>
              </a:rPr>
              <a:t>Scally, G. and Donaldson, L.J. (1998) ‘Clinical governance and the drive for quality improvement in the NHS’, </a:t>
            </a:r>
            <a:r>
              <a:rPr lang="en-US" sz="1600" i="1" dirty="0">
                <a:latin typeface="+mj-lt"/>
              </a:rPr>
              <a:t>BMJ</a:t>
            </a:r>
            <a:r>
              <a:rPr lang="en-US" sz="1600" dirty="0">
                <a:latin typeface="+mj-lt"/>
              </a:rPr>
              <a:t>, 317(7150), pp. 61–65.</a:t>
            </a:r>
          </a:p>
        </p:txBody>
      </p:sp>
    </p:spTree>
    <p:extLst>
      <p:ext uri="{BB962C8B-B14F-4D97-AF65-F5344CB8AC3E}">
        <p14:creationId xmlns:p14="http://schemas.microsoft.com/office/powerpoint/2010/main" val="9714017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simple-blue-gradient-background-vector-business_53876-143439</Template>
  <TotalTime>168</TotalTime>
  <Words>2934</Words>
  <Application>Microsoft Office PowerPoint</Application>
  <PresentationFormat>Widescreen</PresentationFormat>
  <Paragraphs>154</Paragraphs>
  <Slides>15</Slides>
  <Notes>15</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15</vt:i4>
      </vt:variant>
    </vt:vector>
  </HeadingPairs>
  <TitlesOfParts>
    <vt:vector size="17" baseType="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suresh varsani</cp:lastModifiedBy>
  <cp:revision>9</cp:revision>
  <dcterms:created xsi:type="dcterms:W3CDTF">2013-01-27T09:14:16Z</dcterms:created>
  <dcterms:modified xsi:type="dcterms:W3CDTF">2025-11-14T11:13:04Z</dcterms:modified>
  <cp:category/>
</cp:coreProperties>
</file>