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5"/>
  </p:notesMasterIdLst>
  <p:handoutMasterIdLst>
    <p:handoutMasterId r:id="rId46"/>
  </p:handoutMasterIdLst>
  <p:sldIdLst>
    <p:sldId id="363" r:id="rId2"/>
    <p:sldId id="391" r:id="rId3"/>
    <p:sldId id="367" r:id="rId4"/>
    <p:sldId id="424" r:id="rId5"/>
    <p:sldId id="426" r:id="rId6"/>
    <p:sldId id="384" r:id="rId7"/>
    <p:sldId id="393" r:id="rId8"/>
    <p:sldId id="431" r:id="rId9"/>
    <p:sldId id="395" r:id="rId10"/>
    <p:sldId id="396" r:id="rId11"/>
    <p:sldId id="453" r:id="rId12"/>
    <p:sldId id="433" r:id="rId13"/>
    <p:sldId id="432" r:id="rId14"/>
    <p:sldId id="434" r:id="rId15"/>
    <p:sldId id="436" r:id="rId16"/>
    <p:sldId id="435" r:id="rId17"/>
    <p:sldId id="437" r:id="rId18"/>
    <p:sldId id="397" r:id="rId19"/>
    <p:sldId id="440" r:id="rId20"/>
    <p:sldId id="441" r:id="rId21"/>
    <p:sldId id="442" r:id="rId22"/>
    <p:sldId id="443" r:id="rId23"/>
    <p:sldId id="444" r:id="rId24"/>
    <p:sldId id="445" r:id="rId25"/>
    <p:sldId id="446" r:id="rId26"/>
    <p:sldId id="447" r:id="rId27"/>
    <p:sldId id="368" r:id="rId28"/>
    <p:sldId id="372" r:id="rId29"/>
    <p:sldId id="438" r:id="rId30"/>
    <p:sldId id="454" r:id="rId31"/>
    <p:sldId id="455" r:id="rId32"/>
    <p:sldId id="456" r:id="rId33"/>
    <p:sldId id="457" r:id="rId34"/>
    <p:sldId id="458" r:id="rId35"/>
    <p:sldId id="439" r:id="rId36"/>
    <p:sldId id="448" r:id="rId37"/>
    <p:sldId id="449" r:id="rId38"/>
    <p:sldId id="450" r:id="rId39"/>
    <p:sldId id="451" r:id="rId40"/>
    <p:sldId id="430" r:id="rId41"/>
    <p:sldId id="452" r:id="rId42"/>
    <p:sldId id="369" r:id="rId43"/>
    <p:sldId id="370" r:id="rId4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68" d="100"/>
          <a:sy n="68" d="100"/>
        </p:scale>
        <p:origin x="496" y="6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724498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501670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1847168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10346055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3474325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1686821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8711444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24750236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18082527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8802556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24992919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4597219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30886319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34515147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34797905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30649167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42108145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31905681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25138985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dirty="0"/>
          </a:p>
        </p:txBody>
      </p:sp>
    </p:spTree>
    <p:extLst>
      <p:ext uri="{BB962C8B-B14F-4D97-AF65-F5344CB8AC3E}">
        <p14:creationId xmlns:p14="http://schemas.microsoft.com/office/powerpoint/2010/main" val="16765221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15451389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dirty="0"/>
          </a:p>
        </p:txBody>
      </p:sp>
    </p:spTree>
    <p:extLst>
      <p:ext uri="{BB962C8B-B14F-4D97-AF65-F5344CB8AC3E}">
        <p14:creationId xmlns:p14="http://schemas.microsoft.com/office/powerpoint/2010/main" val="21896736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dirty="0"/>
          </a:p>
        </p:txBody>
      </p:sp>
    </p:spTree>
    <p:extLst>
      <p:ext uri="{BB962C8B-B14F-4D97-AF65-F5344CB8AC3E}">
        <p14:creationId xmlns:p14="http://schemas.microsoft.com/office/powerpoint/2010/main" val="12176120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18284029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7900544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dirty="0"/>
          </a:p>
        </p:txBody>
      </p:sp>
    </p:spTree>
    <p:extLst>
      <p:ext uri="{BB962C8B-B14F-4D97-AF65-F5344CB8AC3E}">
        <p14:creationId xmlns:p14="http://schemas.microsoft.com/office/powerpoint/2010/main" val="33444552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36</a:t>
            </a:fld>
            <a:endParaRPr kumimoji="0" lang="en-GB" altLang="en-US" dirty="0"/>
          </a:p>
        </p:txBody>
      </p:sp>
    </p:spTree>
    <p:extLst>
      <p:ext uri="{BB962C8B-B14F-4D97-AF65-F5344CB8AC3E}">
        <p14:creationId xmlns:p14="http://schemas.microsoft.com/office/powerpoint/2010/main" val="27048679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35019162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31598482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39</a:t>
            </a:fld>
            <a:endParaRPr kumimoji="0" lang="en-GB" altLang="en-US" dirty="0"/>
          </a:p>
        </p:txBody>
      </p:sp>
    </p:spTree>
    <p:extLst>
      <p:ext uri="{BB962C8B-B14F-4D97-AF65-F5344CB8AC3E}">
        <p14:creationId xmlns:p14="http://schemas.microsoft.com/office/powerpoint/2010/main" val="33649449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40</a:t>
            </a:fld>
            <a:endParaRPr kumimoji="0" lang="en-GB" altLang="en-US"/>
          </a:p>
        </p:txBody>
      </p:sp>
    </p:spTree>
    <p:extLst>
      <p:ext uri="{BB962C8B-B14F-4D97-AF65-F5344CB8AC3E}">
        <p14:creationId xmlns:p14="http://schemas.microsoft.com/office/powerpoint/2010/main" val="5378130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41</a:t>
            </a:fld>
            <a:endParaRPr kumimoji="0" lang="en-GB" altLang="en-US" dirty="0"/>
          </a:p>
        </p:txBody>
      </p:sp>
    </p:spTree>
    <p:extLst>
      <p:ext uri="{BB962C8B-B14F-4D97-AF65-F5344CB8AC3E}">
        <p14:creationId xmlns:p14="http://schemas.microsoft.com/office/powerpoint/2010/main" val="30175450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42</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43</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31/05/2022</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31/05/2022</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31/05/2022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31/05/2022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31/05/2022</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31/05/2022</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31/05/2022</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31/05/2022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31/05/2022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31/05/2022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31/05/2022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31/05/2022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5.wmf"/><Relationship Id="rId5" Type="http://schemas.openxmlformats.org/officeDocument/2006/relationships/oleObject" Target="../embeddings/oleObject1.bin"/><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netomi.com/ai-customer-experience#how"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BMSW5103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4293096"/>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7</a:t>
            </a:r>
            <a:endParaRPr lang="en-GB" altLang="en-US" b="1" dirty="0">
              <a:solidFill>
                <a:srgbClr val="FFFF00"/>
              </a:solidFill>
            </a:endParaRPr>
          </a:p>
          <a:p>
            <a:pPr eaLnBrk="1" hangingPunct="1"/>
            <a:r>
              <a:rPr lang="en-GB" altLang="en-US" sz="4000" dirty="0">
                <a:solidFill>
                  <a:srgbClr val="FFFF00"/>
                </a:solidFill>
              </a:rPr>
              <a:t>Managing Customer Experience</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in the</a:t>
            </a:r>
          </a:p>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Customer Experience</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05390" y="1160748"/>
            <a:ext cx="10981219" cy="4536503"/>
          </a:xfrm>
        </p:spPr>
        <p:txBody>
          <a:bodyPr/>
          <a:lstStyle/>
          <a:p>
            <a:pPr algn="just">
              <a:buFont typeface="Wingdings" panose="05000000000000000000" pitchFamily="2" charset="2"/>
              <a:buChar char="§"/>
            </a:pPr>
            <a:r>
              <a:rPr lang="en-GB" sz="2700" dirty="0"/>
              <a:t>A definition of customer experience.</a:t>
            </a:r>
          </a:p>
          <a:p>
            <a:pPr algn="just">
              <a:buFont typeface="Wingdings" panose="05000000000000000000" pitchFamily="2" charset="2"/>
              <a:buChar char="§"/>
            </a:pPr>
            <a:r>
              <a:rPr lang="en-GB" sz="2700" dirty="0"/>
              <a:t>The differences between goods, services and experiences.</a:t>
            </a:r>
          </a:p>
          <a:p>
            <a:pPr algn="just">
              <a:buFont typeface="Wingdings" panose="05000000000000000000" pitchFamily="2" charset="2"/>
              <a:buChar char="§"/>
            </a:pPr>
            <a:r>
              <a:rPr lang="en-GB" sz="2700" dirty="0"/>
              <a:t>Three key concepts in customer experience management – touchpoint, moment of truth and engagement.</a:t>
            </a:r>
          </a:p>
          <a:p>
            <a:pPr algn="just">
              <a:buFont typeface="Wingdings" panose="05000000000000000000" pitchFamily="2" charset="2"/>
              <a:buChar char="§"/>
            </a:pPr>
            <a:r>
              <a:rPr lang="en-GB" sz="2700" dirty="0"/>
              <a:t>A number of methods for better understanding customer experience.</a:t>
            </a:r>
          </a:p>
          <a:p>
            <a:pPr algn="just">
              <a:buFont typeface="Wingdings" panose="05000000000000000000" pitchFamily="2" charset="2"/>
              <a:buChar char="§"/>
            </a:pPr>
            <a:r>
              <a:rPr lang="en-GB" sz="2700" dirty="0"/>
              <a:t>How customer experience is changed by CRM strategy and technology, sometimes for the better and sometimes for the worse.</a:t>
            </a:r>
          </a:p>
          <a:p>
            <a:pPr algn="just">
              <a:buFont typeface="Wingdings" panose="05000000000000000000" pitchFamily="2" charset="2"/>
              <a:buChar char="§"/>
            </a:pPr>
            <a:r>
              <a:rPr lang="en-GB" sz="2700" dirty="0"/>
              <a:t>Four features of CRM applications that have an impact on customer experience.</a:t>
            </a:r>
          </a:p>
          <a:p>
            <a:pPr algn="just"/>
            <a:endParaRPr lang="en-GB" dirty="0"/>
          </a:p>
          <a:p>
            <a:endParaRPr lang="en-US" sz="2800" dirty="0"/>
          </a:p>
          <a:p>
            <a:pPr marL="0" indent="0" eaLnBrk="1" hangingPunct="1">
              <a:buNone/>
              <a:defRPr/>
            </a:pPr>
            <a:endParaRPr lang="en-GB" altLang="en-US" sz="2400" dirty="0"/>
          </a:p>
        </p:txBody>
      </p:sp>
    </p:spTree>
    <p:extLst>
      <p:ext uri="{BB962C8B-B14F-4D97-AF65-F5344CB8AC3E}">
        <p14:creationId xmlns:p14="http://schemas.microsoft.com/office/powerpoint/2010/main" val="209577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Customer Experience?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61864"/>
            <a:ext cx="10693189"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b="1" dirty="0">
                <a:solidFill>
                  <a:srgbClr val="00B050"/>
                </a:solidFill>
              </a:rPr>
              <a:t>Customer experience</a:t>
            </a:r>
            <a:r>
              <a:rPr lang="en-GB" sz="2800" dirty="0"/>
              <a:t> is the cognitive and affective outcome of the customer’s exposure to, or interaction with, a company’s people, processes, technologies, products, services and other outputs.</a:t>
            </a:r>
          </a:p>
          <a:p>
            <a:pPr algn="just"/>
            <a:r>
              <a:rPr lang="en-GB" sz="2800" dirty="0"/>
              <a:t>When customers do business with a company, they not only buy products but they also experience or interact with other types of company output. </a:t>
            </a:r>
          </a:p>
          <a:p>
            <a:pPr algn="just"/>
            <a:r>
              <a:rPr lang="en-GB" sz="2800" dirty="0"/>
              <a:t>If customers’ expectations of their experiences are underperformed they may defect to competitors that provide a better experience.</a:t>
            </a: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Experience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61865"/>
            <a:ext cx="10693189" cy="2267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700" dirty="0"/>
              <a:t>Customer experience consists of both cognitive impressions (beliefs, thoughts) and affective impressions (feelings, attitudes) about a range of issues including value and quality, which in turn influence the customer’s future buying and word-of-mouth intentions. </a:t>
            </a:r>
            <a:endParaRPr lang="en-GB" altLang="en-US" sz="2400" dirty="0"/>
          </a:p>
        </p:txBody>
      </p:sp>
      <p:sp>
        <p:nvSpPr>
          <p:cNvPr id="7" name="Content Placeholder 2">
            <a:extLst>
              <a:ext uri="{FF2B5EF4-FFF2-40B4-BE49-F238E27FC236}">
                <a16:creationId xmlns:a16="http://schemas.microsoft.com/office/drawing/2014/main" id="{59574869-E6CA-477E-BC75-17D0AAF883E4}"/>
              </a:ext>
            </a:extLst>
          </p:cNvPr>
          <p:cNvSpPr txBox="1">
            <a:spLocks/>
          </p:cNvSpPr>
          <p:nvPr/>
        </p:nvSpPr>
        <p:spPr bwMode="auto">
          <a:xfrm>
            <a:off x="749405" y="3378898"/>
            <a:ext cx="5634627" cy="2267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700" dirty="0"/>
              <a:t>Customer experience occurs throughout the customer lifecycle and as customers interact with all of the marketing, sales and service outputs of the firm.</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5" name="Picture 4" descr="Logo, company name&#10;&#10;Description automatically generated">
            <a:extLst>
              <a:ext uri="{FF2B5EF4-FFF2-40B4-BE49-F238E27FC236}">
                <a16:creationId xmlns:a16="http://schemas.microsoft.com/office/drawing/2014/main" id="{9A939350-25AA-4A0D-8635-AF65ECD04BE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56040" y="3537012"/>
            <a:ext cx="5069432" cy="2001009"/>
          </a:xfrm>
          <a:prstGeom prst="rect">
            <a:avLst/>
          </a:prstGeom>
        </p:spPr>
      </p:pic>
    </p:spTree>
    <p:extLst>
      <p:ext uri="{BB962C8B-B14F-4D97-AF65-F5344CB8AC3E}">
        <p14:creationId xmlns:p14="http://schemas.microsoft.com/office/powerpoint/2010/main" val="1339088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53" presetClass="entr" presetSubtype="16" fill="hold" nodeType="after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p:cTn id="20" dur="500" fill="hold"/>
                                        <p:tgtEl>
                                          <p:spTgt spid="5"/>
                                        </p:tgtEl>
                                        <p:attrNameLst>
                                          <p:attrName>ppt_w</p:attrName>
                                        </p:attrNameLst>
                                      </p:cBhvr>
                                      <p:tavLst>
                                        <p:tav tm="0">
                                          <p:val>
                                            <p:fltVal val="0"/>
                                          </p:val>
                                        </p:tav>
                                        <p:tav tm="100000">
                                          <p:val>
                                            <p:strVal val="#ppt_w"/>
                                          </p:val>
                                        </p:tav>
                                      </p:tavLst>
                                    </p:anim>
                                    <p:anim calcmode="lin" valueType="num">
                                      <p:cBhvr>
                                        <p:cTn id="21" dur="500" fill="hold"/>
                                        <p:tgtEl>
                                          <p:spTgt spid="5"/>
                                        </p:tgtEl>
                                        <p:attrNameLst>
                                          <p:attrName>ppt_h</p:attrName>
                                        </p:attrNameLst>
                                      </p:cBhvr>
                                      <p:tavLst>
                                        <p:tav tm="0">
                                          <p:val>
                                            <p:fltVal val="0"/>
                                          </p:val>
                                        </p:tav>
                                        <p:tav tm="100000">
                                          <p:val>
                                            <p:strVal val="#ppt_h"/>
                                          </p:val>
                                        </p:tav>
                                      </p:tavLst>
                                    </p:anim>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Service Experience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61865"/>
            <a:ext cx="10693189" cy="44993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700" dirty="0"/>
              <a:t>Service experience is the end-to-end set of customer experiences that add value to a service. This is typically viewed from the customer perspective as a journey whereby a customer discovers, purchases, experiences and participates in a service.</a:t>
            </a:r>
          </a:p>
          <a:p>
            <a:pPr algn="just"/>
            <a:r>
              <a:rPr lang="en-GB" sz="2700" dirty="0"/>
              <a:t>Customers’ expectations play a critical role in their service experiences and evaluations. Companies must manage service quality by understanding the effects of each service encounter.</a:t>
            </a:r>
          </a:p>
          <a:p>
            <a:pPr algn="just"/>
            <a:r>
              <a:rPr lang="en-GB" altLang="en-US" sz="2700" dirty="0"/>
              <a:t>The 7Ps involved in providing the service make a critical contribution to the service experienced by the end user that will influence possible repeat business and word-of-mouth promotion. </a:t>
            </a:r>
          </a:p>
        </p:txBody>
      </p:sp>
    </p:spTree>
    <p:extLst>
      <p:ext uri="{BB962C8B-B14F-4D97-AF65-F5344CB8AC3E}">
        <p14:creationId xmlns:p14="http://schemas.microsoft.com/office/powerpoint/2010/main" val="3604285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789040"/>
            <a:ext cx="11089232" cy="1656184"/>
          </a:xfrm>
        </p:spPr>
        <p:txBody>
          <a:bodyPr/>
          <a:lstStyle/>
          <a:p>
            <a:pPr algn="just" eaLnBrk="1" hangingPunct="1"/>
            <a:r>
              <a:rPr lang="en-GB" altLang="en-US" sz="3200" b="1" dirty="0">
                <a:solidFill>
                  <a:schemeClr val="tx2">
                    <a:lumMod val="75000"/>
                  </a:schemeClr>
                </a:solidFill>
              </a:rPr>
              <a:t>Have you ever had a frustrating service experience yourself as a customer? How did you feel about the brand afterwards?</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0"/>
            <a:ext cx="11593288" cy="1143000"/>
          </a:xfrm>
        </p:spPr>
        <p:txBody>
          <a:bodyPr/>
          <a:lstStyle/>
          <a:p>
            <a:pPr eaLnBrk="1" hangingPunct="1"/>
            <a:r>
              <a:rPr lang="en-GB" altLang="en-US" sz="3600" b="1" dirty="0">
                <a:solidFill>
                  <a:schemeClr val="tx2">
                    <a:lumMod val="75000"/>
                  </a:schemeClr>
                </a:solidFill>
              </a:rPr>
              <a:t>Special Attributes That Characterize Services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268760"/>
            <a:ext cx="10693189" cy="4374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700" b="1" dirty="0">
                <a:solidFill>
                  <a:schemeClr val="accent1">
                    <a:lumMod val="75000"/>
                  </a:schemeClr>
                </a:solidFill>
              </a:rPr>
              <a:t>Intangible-dominant</a:t>
            </a:r>
            <a:r>
              <a:rPr lang="en-GB" sz="2700" dirty="0"/>
              <a:t>. Services cannot be seen, tasted or sensed in other ways before consumption. </a:t>
            </a:r>
          </a:p>
          <a:p>
            <a:pPr algn="just"/>
            <a:r>
              <a:rPr lang="en-GB" sz="2700" b="1" dirty="0">
                <a:solidFill>
                  <a:schemeClr val="accent4">
                    <a:lumMod val="75000"/>
                  </a:schemeClr>
                </a:solidFill>
              </a:rPr>
              <a:t>Inseparable</a:t>
            </a:r>
            <a:r>
              <a:rPr lang="en-GB" sz="2700" dirty="0"/>
              <a:t>. Unlike goods that can be manufactured in one time and location and consumed at a later time in another location, services are produced at the same time and place they are consumed.</a:t>
            </a:r>
          </a:p>
          <a:p>
            <a:pPr algn="just"/>
            <a:r>
              <a:rPr lang="en-GB" sz="2700" b="1" dirty="0">
                <a:solidFill>
                  <a:schemeClr val="accent2">
                    <a:lumMod val="50000"/>
                  </a:schemeClr>
                </a:solidFill>
              </a:rPr>
              <a:t>Heterogeneous</a:t>
            </a:r>
            <a:r>
              <a:rPr lang="en-GB" sz="2700" dirty="0"/>
              <a:t>. Unlike goods that can be robotically reproduced to exact specifications and tolerances, services cannot.</a:t>
            </a:r>
          </a:p>
          <a:p>
            <a:pPr algn="just"/>
            <a:r>
              <a:rPr lang="en-GB" sz="2700" dirty="0"/>
              <a:t> </a:t>
            </a:r>
            <a:r>
              <a:rPr lang="en-GB" sz="2700" b="1" dirty="0">
                <a:solidFill>
                  <a:schemeClr val="accent6">
                    <a:lumMod val="50000"/>
                  </a:schemeClr>
                </a:solidFill>
              </a:rPr>
              <a:t>Perishable</a:t>
            </a:r>
            <a:r>
              <a:rPr lang="en-GB" sz="2700" dirty="0"/>
              <a:t>. Services, unlike goods, cannot be held in inventory for sale at a later time. </a:t>
            </a:r>
          </a:p>
          <a:p>
            <a:pPr marL="0" indent="0" algn="just">
              <a:buNone/>
            </a:pPr>
            <a:br>
              <a:rPr lang="en-GB" sz="2800" dirty="0"/>
            </a:br>
            <a:r>
              <a:rPr lang="en-GB" sz="3000" dirty="0"/>
              <a:t> </a:t>
            </a:r>
            <a:br>
              <a:rPr lang="en-GB" dirty="0"/>
            </a:br>
            <a:br>
              <a:rPr lang="en-GB"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274354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F0D37830-3233-4EE3-A0D6-A74C8AEB336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04112" y="332656"/>
            <a:ext cx="2952328" cy="2952328"/>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1 - Pegasus Airlines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68272" y="2780928"/>
            <a:ext cx="11072344"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Clr>
                <a:schemeClr val="tx1"/>
              </a:buClr>
              <a:buAutoNum type="arabicPeriod"/>
            </a:pPr>
            <a:r>
              <a:rPr lang="en-GB" sz="2800" dirty="0"/>
              <a:t>Give examples of the needs, wants and demands that Pegasus customers demonstrate, differentiating these three concepts. What are the implications of each for Pegasus’ practices?</a:t>
            </a:r>
          </a:p>
          <a:p>
            <a:pPr marL="514350" indent="-514350" algn="just">
              <a:buClr>
                <a:schemeClr val="tx1"/>
              </a:buClr>
              <a:buAutoNum type="arabicPeriod"/>
            </a:pPr>
            <a:r>
              <a:rPr lang="en-GB" sz="2800" dirty="0"/>
              <a:t>What value does Pegasus create for its customers?</a:t>
            </a:r>
          </a:p>
          <a:p>
            <a:pPr marL="514350" indent="-514350" algn="just">
              <a:buClr>
                <a:schemeClr val="tx1"/>
              </a:buClr>
              <a:buAutoNum type="arabicPeriod"/>
            </a:pPr>
            <a:r>
              <a:rPr lang="en-GB" sz="2800" dirty="0"/>
              <a:t>Is Pegasus likely to continue being successful in building customer relationships? Why or why not?</a:t>
            </a:r>
          </a:p>
        </p:txBody>
      </p:sp>
      <p:sp>
        <p:nvSpPr>
          <p:cNvPr id="6" name="Content Placeholder 2">
            <a:extLst>
              <a:ext uri="{FF2B5EF4-FFF2-40B4-BE49-F238E27FC236}">
                <a16:creationId xmlns:a16="http://schemas.microsoft.com/office/drawing/2014/main" id="{1033EB0E-D6C1-45F2-8D20-DE90213EE098}"/>
              </a:ext>
            </a:extLst>
          </p:cNvPr>
          <p:cNvSpPr txBox="1">
            <a:spLocks/>
          </p:cNvSpPr>
          <p:nvPr/>
        </p:nvSpPr>
        <p:spPr bwMode="auto">
          <a:xfrm>
            <a:off x="1703512" y="1390464"/>
            <a:ext cx="4627866"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800" b="1" dirty="0">
                <a:solidFill>
                  <a:schemeClr val="accent6">
                    <a:lumMod val="50000"/>
                  </a:schemeClr>
                </a:solidFill>
              </a:rPr>
              <a:t>Delighting a  New Type of Travelling Customer</a:t>
            </a:r>
          </a:p>
        </p:txBody>
      </p:sp>
    </p:spTree>
    <p:extLst>
      <p:ext uri="{BB962C8B-B14F-4D97-AF65-F5344CB8AC3E}">
        <p14:creationId xmlns:p14="http://schemas.microsoft.com/office/powerpoint/2010/main" val="366261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childTnLst>
                          </p:cTn>
                        </p:par>
                        <p:par>
                          <p:cTn id="15" fill="hold">
                            <p:stCondLst>
                              <p:cond delay="500"/>
                            </p:stCondLst>
                            <p:childTnLst>
                              <p:par>
                                <p:cTn id="16" presetID="42" presetClass="entr" presetSubtype="0" fill="hold" grpId="0"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pt-BR" altLang="en-US" sz="3600" b="1" dirty="0">
                <a:solidFill>
                  <a:schemeClr val="tx2">
                    <a:lumMod val="75000"/>
                  </a:schemeClr>
                </a:solidFill>
              </a:rPr>
              <a:t>Case Study – The    IKEA     Shopping Experience</a:t>
            </a:r>
            <a:endParaRPr lang="en-GB" altLang="en-US" sz="3600" b="1" dirty="0">
              <a:solidFill>
                <a:schemeClr val="tx2">
                  <a:lumMod val="75000"/>
                </a:schemeClr>
              </a:solidFill>
            </a:endParaRP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49405" y="1113183"/>
            <a:ext cx="10693189"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100" dirty="0"/>
              <a:t>IKEA is a global home furnishings retailer with a distinctive blue and yellow livery. Most IKEA stores offer free parking. The in-store experience directs shoppers on a one-way route through room set-ups that allow IKEA merchandise to be displayed as if in use. On arrival at a store entrance customers can pick up pencils, paper, tape measures, store layout guides, catalogues, shopping carts, shopping bags and baby strollers. Shoppers can try out merchandise without being bothered by IKEA sales people. Price tags contain details including item name, colours, materials and sizes. Shoppers note the items they want and either collect them from the self-serve area or have a staff member arrange for it to be available at the furniture pick-up point. Since most IKEA furniture is flat-packed, shoppers can take purchases home immediately, or IKEA will arrange home delivery. There are in-store restaurants. IKEA accepts cash, credit cards, debit cards and IKEA gift cards. IKEA offers a return and exchange solution to customers who are not fully satisfied. The entire in-store experience is very carefully planned, and periodically reviewed and improved.</a:t>
            </a:r>
          </a:p>
          <a:p>
            <a:pPr algn="just"/>
            <a:endParaRPr lang="en-GB" sz="2100" dirty="0"/>
          </a:p>
          <a:p>
            <a:endParaRPr lang="en-US" sz="2100" dirty="0"/>
          </a:p>
          <a:p>
            <a:pPr marL="0" indent="0" eaLnBrk="1" hangingPunct="1">
              <a:buFont typeface="Arial" panose="020B0604020202020204" pitchFamily="34" charset="0"/>
              <a:buNone/>
              <a:defRPr/>
            </a:pPr>
            <a:endParaRPr lang="en-GB" altLang="en-US" sz="2100" dirty="0"/>
          </a:p>
        </p:txBody>
      </p:sp>
      <p:pic>
        <p:nvPicPr>
          <p:cNvPr id="3" name="Picture 2" descr="Logo&#10;&#10;Description automatically generated">
            <a:extLst>
              <a:ext uri="{FF2B5EF4-FFF2-40B4-BE49-F238E27FC236}">
                <a16:creationId xmlns:a16="http://schemas.microsoft.com/office/drawing/2014/main" id="{FCD67E3B-5ED7-469F-8E69-5CD90ED803B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99856" y="222077"/>
            <a:ext cx="1724887" cy="698846"/>
          </a:xfrm>
          <a:prstGeom prst="rect">
            <a:avLst/>
          </a:prstGeom>
        </p:spPr>
      </p:pic>
    </p:spTree>
    <p:extLst>
      <p:ext uri="{BB962C8B-B14F-4D97-AF65-F5344CB8AC3E}">
        <p14:creationId xmlns:p14="http://schemas.microsoft.com/office/powerpoint/2010/main" val="3883334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Total Quality Management (TQM)</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43000"/>
            <a:ext cx="10945216"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b="1" dirty="0">
                <a:solidFill>
                  <a:schemeClr val="accent3">
                    <a:lumMod val="50000"/>
                  </a:schemeClr>
                </a:solidFill>
              </a:rPr>
              <a:t>Product quality </a:t>
            </a:r>
            <a:r>
              <a:rPr lang="en-GB" sz="2800" dirty="0"/>
              <a:t>is one of the marketer’s major positioning tools. Quality has a direct impact on product or service performance; thus, it is closely linked to customer value and satisfaction.</a:t>
            </a:r>
          </a:p>
          <a:p>
            <a:pPr algn="just"/>
            <a:r>
              <a:rPr lang="en-GB" sz="2800" b="1" i="1" dirty="0">
                <a:solidFill>
                  <a:schemeClr val="accent4">
                    <a:lumMod val="75000"/>
                  </a:schemeClr>
                </a:solidFill>
              </a:rPr>
              <a:t>Total quality management </a:t>
            </a:r>
            <a:r>
              <a:rPr lang="en-GB" sz="2800" b="1" dirty="0">
                <a:solidFill>
                  <a:schemeClr val="accent4">
                    <a:lumMod val="75000"/>
                  </a:schemeClr>
                </a:solidFill>
              </a:rPr>
              <a:t>(</a:t>
            </a:r>
            <a:r>
              <a:rPr lang="en-GB" sz="2800" b="1" i="1" dirty="0">
                <a:solidFill>
                  <a:schemeClr val="accent4">
                    <a:lumMod val="75000"/>
                  </a:schemeClr>
                </a:solidFill>
              </a:rPr>
              <a:t>TQM</a:t>
            </a:r>
            <a:r>
              <a:rPr lang="en-GB" sz="2800" b="1" dirty="0">
                <a:solidFill>
                  <a:schemeClr val="accent4">
                    <a:lumMod val="75000"/>
                  </a:schemeClr>
                </a:solidFill>
              </a:rPr>
              <a:t>) </a:t>
            </a:r>
            <a:r>
              <a:rPr lang="en-GB" sz="2800" dirty="0"/>
              <a:t>is an approach in which all of the company’s people are involved in constantly improving the quality of products, services, and business processes. </a:t>
            </a:r>
          </a:p>
          <a:p>
            <a:pPr algn="just"/>
            <a:r>
              <a:rPr lang="en-GB" sz="2800" b="1" dirty="0">
                <a:solidFill>
                  <a:schemeClr val="accent6">
                    <a:lumMod val="50000"/>
                  </a:schemeClr>
                </a:solidFill>
              </a:rPr>
              <a:t>TQM</a:t>
            </a:r>
            <a:r>
              <a:rPr lang="en-GB" sz="2800" dirty="0">
                <a:solidFill>
                  <a:srgbClr val="242021"/>
                </a:solidFill>
              </a:rPr>
              <a:t> is a structured approach to business management that aims to improve the quality of products and processes by learning from the objective and systematic feedback of important stake - holders, including customers.</a:t>
            </a:r>
          </a:p>
          <a:p>
            <a:pPr marL="0" indent="0" algn="just">
              <a:buNone/>
            </a:pPr>
            <a:r>
              <a:rPr lang="en-GB" sz="2400" dirty="0"/>
              <a:t> </a:t>
            </a: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550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2 - </a:t>
            </a:r>
            <a:r>
              <a:rPr lang="en-GB" altLang="en-US" sz="2000" b="1" dirty="0">
                <a:solidFill>
                  <a:schemeClr val="tx2">
                    <a:lumMod val="75000"/>
                  </a:schemeClr>
                </a:solidFill>
              </a:rPr>
              <a:t>The importance of quality in creating competitive advantage</a:t>
            </a:r>
            <a:endParaRPr lang="en-GB" altLang="en-US" sz="3200" b="1" dirty="0">
              <a:solidFill>
                <a:schemeClr val="tx2">
                  <a:lumMod val="75000"/>
                </a:schemeClr>
              </a:solidFill>
            </a:endParaRP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2999"/>
            <a:ext cx="11072344" cy="15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Read the case study and discuss how Portakabin is creating competitive advantage by providing differentiated quality products. </a:t>
            </a:r>
          </a:p>
        </p:txBody>
      </p:sp>
      <p:pic>
        <p:nvPicPr>
          <p:cNvPr id="3" name="Picture 2">
            <a:extLst>
              <a:ext uri="{FF2B5EF4-FFF2-40B4-BE49-F238E27FC236}">
                <a16:creationId xmlns:a16="http://schemas.microsoft.com/office/drawing/2014/main" id="{0FD01ED1-AAA3-42ED-9097-3B5920D798A1}"/>
              </a:ext>
            </a:extLst>
          </p:cNvPr>
          <p:cNvPicPr>
            <a:picLocks noChangeAspect="1"/>
          </p:cNvPicPr>
          <p:nvPr/>
        </p:nvPicPr>
        <p:blipFill>
          <a:blip r:embed="rId3"/>
          <a:stretch>
            <a:fillRect/>
          </a:stretch>
        </p:blipFill>
        <p:spPr>
          <a:xfrm>
            <a:off x="3359696" y="3068960"/>
            <a:ext cx="5213363" cy="2393231"/>
          </a:xfrm>
          <a:prstGeom prst="rect">
            <a:avLst/>
          </a:prstGeom>
        </p:spPr>
      </p:pic>
      <p:sp>
        <p:nvSpPr>
          <p:cNvPr id="6" name="TextBox 5">
            <a:extLst>
              <a:ext uri="{FF2B5EF4-FFF2-40B4-BE49-F238E27FC236}">
                <a16:creationId xmlns:a16="http://schemas.microsoft.com/office/drawing/2014/main" id="{4616F801-2B17-400A-AC5A-F11EA9653CD5}"/>
              </a:ext>
            </a:extLst>
          </p:cNvPr>
          <p:cNvSpPr txBox="1"/>
          <p:nvPr/>
        </p:nvSpPr>
        <p:spPr>
          <a:xfrm>
            <a:off x="8688288" y="4509120"/>
            <a:ext cx="3240152" cy="430887"/>
          </a:xfrm>
          <a:prstGeom prst="rect">
            <a:avLst/>
          </a:prstGeom>
          <a:noFill/>
        </p:spPr>
        <p:txBody>
          <a:bodyPr wrap="square" rtlCol="0">
            <a:spAutoFit/>
          </a:bodyPr>
          <a:lstStyle/>
          <a:p>
            <a:r>
              <a:rPr lang="en-GB" sz="2200" dirty="0">
                <a:solidFill>
                  <a:srgbClr val="0000FF"/>
                </a:solidFill>
              </a:rPr>
              <a:t>Portakabin - Worksheet</a:t>
            </a:r>
          </a:p>
        </p:txBody>
      </p:sp>
    </p:spTree>
    <p:extLst>
      <p:ext uri="{BB962C8B-B14F-4D97-AF65-F5344CB8AC3E}">
        <p14:creationId xmlns:p14="http://schemas.microsoft.com/office/powerpoint/2010/main" val="873589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Connection Between Quality, Customer Service and Marketing</a:t>
            </a:r>
          </a:p>
        </p:txBody>
      </p:sp>
      <p:pic>
        <p:nvPicPr>
          <p:cNvPr id="3" name="Picture 2">
            <a:extLst>
              <a:ext uri="{FF2B5EF4-FFF2-40B4-BE49-F238E27FC236}">
                <a16:creationId xmlns:a16="http://schemas.microsoft.com/office/drawing/2014/main" id="{E217C547-08B8-4A91-BA8B-33514F52DC45}"/>
              </a:ext>
            </a:extLst>
          </p:cNvPr>
          <p:cNvPicPr>
            <a:picLocks noChangeAspect="1"/>
          </p:cNvPicPr>
          <p:nvPr/>
        </p:nvPicPr>
        <p:blipFill>
          <a:blip r:embed="rId3"/>
          <a:stretch>
            <a:fillRect/>
          </a:stretch>
        </p:blipFill>
        <p:spPr>
          <a:xfrm>
            <a:off x="5329699" y="1143000"/>
            <a:ext cx="6286847" cy="4518248"/>
          </a:xfrm>
          <a:prstGeom prst="rect">
            <a:avLst/>
          </a:prstGeom>
        </p:spPr>
      </p:pic>
      <p:sp>
        <p:nvSpPr>
          <p:cNvPr id="7" name="Content Placeholder 2">
            <a:extLst>
              <a:ext uri="{FF2B5EF4-FFF2-40B4-BE49-F238E27FC236}">
                <a16:creationId xmlns:a16="http://schemas.microsoft.com/office/drawing/2014/main" id="{E7C4A504-4A4A-4863-95F8-DDB7E80F6FD1}"/>
              </a:ext>
            </a:extLst>
          </p:cNvPr>
          <p:cNvSpPr txBox="1">
            <a:spLocks/>
          </p:cNvSpPr>
          <p:nvPr/>
        </p:nvSpPr>
        <p:spPr bwMode="auto">
          <a:xfrm>
            <a:off x="544149" y="1556792"/>
            <a:ext cx="4634299" cy="3204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endParaRPr lang="en-GB" sz="2400" dirty="0"/>
          </a:p>
          <a:p>
            <a:pPr marL="0" indent="0" algn="just">
              <a:buNone/>
            </a:pPr>
            <a:r>
              <a:rPr lang="en-GB" dirty="0"/>
              <a:t>The key challenge in relationship marketing is to bring these three spotlights or circles into much closer alignment.</a:t>
            </a:r>
          </a:p>
          <a:p>
            <a:pPr marL="0" indent="0" algn="just">
              <a:buNone/>
            </a:pPr>
            <a:r>
              <a:rPr lang="en-GB" sz="2400" dirty="0"/>
              <a:t> </a:t>
            </a: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785668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300" fill="hold"/>
                                        <p:tgtEl>
                                          <p:spTgt spid="3"/>
                                        </p:tgtEl>
                                        <p:attrNameLst>
                                          <p:attrName>ppt_w</p:attrName>
                                        </p:attrNameLst>
                                      </p:cBhvr>
                                      <p:tavLst>
                                        <p:tav tm="0">
                                          <p:val>
                                            <p:fltVal val="0"/>
                                          </p:val>
                                        </p:tav>
                                        <p:tav tm="100000">
                                          <p:val>
                                            <p:strVal val="#ppt_w"/>
                                          </p:val>
                                        </p:tav>
                                      </p:tavLst>
                                    </p:anim>
                                    <p:anim calcmode="lin" valueType="num">
                                      <p:cBhvr>
                                        <p:cTn id="8" dur="1300" fill="hold"/>
                                        <p:tgtEl>
                                          <p:spTgt spid="3"/>
                                        </p:tgtEl>
                                        <p:attrNameLst>
                                          <p:attrName>ppt_h</p:attrName>
                                        </p:attrNameLst>
                                      </p:cBhvr>
                                      <p:tavLst>
                                        <p:tav tm="0">
                                          <p:val>
                                            <p:fltVal val="0"/>
                                          </p:val>
                                        </p:tav>
                                        <p:tav tm="100000">
                                          <p:val>
                                            <p:strVal val="#ppt_h"/>
                                          </p:val>
                                        </p:tav>
                                      </p:tavLst>
                                    </p:anim>
                                    <p:animEffect transition="in" filter="fade">
                                      <p:cBhvr>
                                        <p:cTn id="9" dur="1300"/>
                                        <p:tgtEl>
                                          <p:spTgt spid="3"/>
                                        </p:tgtEl>
                                      </p:cBhvr>
                                    </p:animEffect>
                                  </p:childTnLst>
                                </p:cTn>
                              </p:par>
                            </p:childTnLst>
                          </p:cTn>
                        </p:par>
                        <p:par>
                          <p:cTn id="10" fill="hold">
                            <p:stCondLst>
                              <p:cond delay="1300"/>
                            </p:stCondLst>
                            <p:childTnLst>
                              <p:par>
                                <p:cTn id="11" presetID="42"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Service Quality?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032858"/>
            <a:ext cx="10945216"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600" u="sng" dirty="0"/>
              <a:t>Product and service quality</a:t>
            </a:r>
            <a:r>
              <a:rPr lang="en-GB" sz="2600" dirty="0"/>
              <a:t>, customer satisfaction, and company profitability are intimately connected. Higher levels of quality result in higher levels of customer satisfaction, which support higher prices and (often) lower costs.</a:t>
            </a:r>
          </a:p>
          <a:p>
            <a:pPr algn="just"/>
            <a:r>
              <a:rPr lang="en-GB" sz="2600" b="1" dirty="0">
                <a:solidFill>
                  <a:srgbClr val="C00000"/>
                </a:solidFill>
              </a:rPr>
              <a:t>Service quality </a:t>
            </a:r>
            <a:r>
              <a:rPr lang="en-GB" sz="2600" dirty="0"/>
              <a:t>is the customer’s judgment of overall excellence of the service provided in relation to the quality that was expected.</a:t>
            </a:r>
          </a:p>
          <a:p>
            <a:pPr algn="just"/>
            <a:r>
              <a:rPr lang="en-GB" sz="2600" dirty="0">
                <a:solidFill>
                  <a:srgbClr val="242021"/>
                </a:solidFill>
              </a:rPr>
              <a:t>Service quality is important for our understanding of customer experience.</a:t>
            </a:r>
          </a:p>
          <a:p>
            <a:pPr algn="just"/>
            <a:r>
              <a:rPr lang="en-GB" sz="2600" dirty="0">
                <a:solidFill>
                  <a:srgbClr val="242021"/>
                </a:solidFill>
              </a:rPr>
              <a:t>Service quality is harder to define and judge than product quality. For instance, it is harder to agree on the quality of a haircut than on the quality of a hair dryer.</a:t>
            </a:r>
          </a:p>
          <a:p>
            <a:pPr marL="0" indent="0" algn="just">
              <a:buNone/>
            </a:pPr>
            <a:br>
              <a:rPr lang="en-GB" sz="2400" dirty="0"/>
            </a:b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713096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63352" y="9939"/>
            <a:ext cx="11665296" cy="1143000"/>
          </a:xfrm>
        </p:spPr>
        <p:txBody>
          <a:bodyPr/>
          <a:lstStyle/>
          <a:p>
            <a:pPr eaLnBrk="1" hangingPunct="1"/>
            <a:r>
              <a:rPr lang="en-GB" altLang="en-US" sz="3200" b="1" dirty="0">
                <a:solidFill>
                  <a:schemeClr val="tx2">
                    <a:lumMod val="75000"/>
                  </a:schemeClr>
                </a:solidFill>
              </a:rPr>
              <a:t>Customer Perceptions of Quality and Customer Satisfaction </a:t>
            </a:r>
          </a:p>
        </p:txBody>
      </p:sp>
      <p:pic>
        <p:nvPicPr>
          <p:cNvPr id="4" name="Picture 3" descr="zei80938_0501">
            <a:extLst>
              <a:ext uri="{FF2B5EF4-FFF2-40B4-BE49-F238E27FC236}">
                <a16:creationId xmlns:a16="http://schemas.microsoft.com/office/drawing/2014/main" id="{727824C1-7DDA-47B0-B696-CEB4C85DD4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070"/>
          <a:stretch/>
        </p:blipFill>
        <p:spPr bwMode="auto">
          <a:xfrm>
            <a:off x="5735960" y="1268709"/>
            <a:ext cx="5523334" cy="4320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27A22C60-01E9-4FEB-94B2-637FB7593C9A}"/>
              </a:ext>
            </a:extLst>
          </p:cNvPr>
          <p:cNvPicPr>
            <a:picLocks noChangeAspect="1"/>
          </p:cNvPicPr>
          <p:nvPr/>
        </p:nvPicPr>
        <p:blipFill>
          <a:blip r:embed="rId4"/>
          <a:stretch>
            <a:fillRect/>
          </a:stretch>
        </p:blipFill>
        <p:spPr>
          <a:xfrm>
            <a:off x="380238" y="1143000"/>
            <a:ext cx="5395217" cy="4446290"/>
          </a:xfrm>
          <a:prstGeom prst="rect">
            <a:avLst/>
          </a:prstGeom>
        </p:spPr>
      </p:pic>
    </p:spTree>
    <p:extLst>
      <p:ext uri="{BB962C8B-B14F-4D97-AF65-F5344CB8AC3E}">
        <p14:creationId xmlns:p14="http://schemas.microsoft.com/office/powerpoint/2010/main" val="621487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EC048A43-BA26-4565-90C2-C57FF5519C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2104" y="1589097"/>
            <a:ext cx="5089203" cy="3679806"/>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Factors Influencing Customer Satisfaction</a:t>
            </a:r>
          </a:p>
        </p:txBody>
      </p:sp>
      <p:sp>
        <p:nvSpPr>
          <p:cNvPr id="5" name="Rectangle 4">
            <a:extLst>
              <a:ext uri="{FF2B5EF4-FFF2-40B4-BE49-F238E27FC236}">
                <a16:creationId xmlns:a16="http://schemas.microsoft.com/office/drawing/2014/main" id="{F31357BB-528C-4425-ACC3-CD224E37F8A6}"/>
              </a:ext>
            </a:extLst>
          </p:cNvPr>
          <p:cNvSpPr>
            <a:spLocks noGrp="1" noChangeArrowheads="1"/>
          </p:cNvSpPr>
          <p:nvPr/>
        </p:nvSpPr>
        <p:spPr bwMode="auto">
          <a:xfrm>
            <a:off x="839416" y="1268760"/>
            <a:ext cx="8856984"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US" altLang="en-US" sz="2600" dirty="0"/>
              <a:t>Product quality</a:t>
            </a:r>
          </a:p>
          <a:p>
            <a:pPr>
              <a:lnSpc>
                <a:spcPct val="90000"/>
              </a:lnSpc>
            </a:pPr>
            <a:r>
              <a:rPr lang="en-US" altLang="en-US" sz="2600" dirty="0"/>
              <a:t>Service quality</a:t>
            </a:r>
          </a:p>
          <a:p>
            <a:pPr>
              <a:lnSpc>
                <a:spcPct val="90000"/>
              </a:lnSpc>
            </a:pPr>
            <a:r>
              <a:rPr lang="en-US" altLang="en-US" sz="2600" dirty="0"/>
              <a:t>Price</a:t>
            </a:r>
          </a:p>
          <a:p>
            <a:pPr>
              <a:lnSpc>
                <a:spcPct val="90000"/>
              </a:lnSpc>
            </a:pPr>
            <a:r>
              <a:rPr lang="en-US" altLang="en-US" sz="2600" dirty="0"/>
              <a:t>Specific product or service features</a:t>
            </a:r>
          </a:p>
          <a:p>
            <a:pPr>
              <a:lnSpc>
                <a:spcPct val="90000"/>
              </a:lnSpc>
            </a:pPr>
            <a:r>
              <a:rPr lang="en-US" altLang="en-US" sz="2600" dirty="0"/>
              <a:t>Consumer emotions</a:t>
            </a:r>
          </a:p>
          <a:p>
            <a:pPr>
              <a:lnSpc>
                <a:spcPct val="90000"/>
              </a:lnSpc>
            </a:pPr>
            <a:r>
              <a:rPr lang="en-US" altLang="en-US" sz="2600" dirty="0"/>
              <a:t>Attributions for service success or failure</a:t>
            </a:r>
          </a:p>
          <a:p>
            <a:pPr>
              <a:lnSpc>
                <a:spcPct val="90000"/>
              </a:lnSpc>
            </a:pPr>
            <a:r>
              <a:rPr lang="en-US" altLang="en-US" sz="2600" dirty="0"/>
              <a:t>Perceptions of equity or fairness</a:t>
            </a:r>
          </a:p>
          <a:p>
            <a:pPr>
              <a:lnSpc>
                <a:spcPct val="90000"/>
              </a:lnSpc>
            </a:pPr>
            <a:r>
              <a:rPr lang="en-US" altLang="en-US" sz="2600" dirty="0"/>
              <a:t>Other consumers, family members, and coworkers</a:t>
            </a:r>
          </a:p>
          <a:p>
            <a:pPr>
              <a:lnSpc>
                <a:spcPct val="90000"/>
              </a:lnSpc>
            </a:pPr>
            <a:r>
              <a:rPr lang="en-US" altLang="en-US" sz="2600" dirty="0"/>
              <a:t>Personal factors</a:t>
            </a:r>
          </a:p>
          <a:p>
            <a:pPr>
              <a:lnSpc>
                <a:spcPct val="90000"/>
              </a:lnSpc>
            </a:pPr>
            <a:r>
              <a:rPr lang="en-US" altLang="en-US" sz="2600" dirty="0"/>
              <a:t>Situational factors</a:t>
            </a:r>
          </a:p>
        </p:txBody>
      </p:sp>
    </p:spTree>
    <p:extLst>
      <p:ext uri="{BB962C8B-B14F-4D97-AF65-F5344CB8AC3E}">
        <p14:creationId xmlns:p14="http://schemas.microsoft.com/office/powerpoint/2010/main" val="411222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Effect transition="in" filter="fade">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Service Quality?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032858"/>
            <a:ext cx="10945216"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600" u="sng" dirty="0"/>
              <a:t>Product and service quality</a:t>
            </a:r>
            <a:r>
              <a:rPr lang="en-GB" sz="2600" dirty="0"/>
              <a:t>, customer satisfaction, and company profitability are intimately connected. Higher levels of quality result in higher levels of customer satisfaction, which support higher prices and (often) lower costs.</a:t>
            </a:r>
          </a:p>
          <a:p>
            <a:pPr algn="just"/>
            <a:r>
              <a:rPr lang="en-GB" sz="2600" b="1" dirty="0">
                <a:solidFill>
                  <a:srgbClr val="C00000"/>
                </a:solidFill>
              </a:rPr>
              <a:t>Service quality </a:t>
            </a:r>
            <a:r>
              <a:rPr lang="en-GB" sz="2600" dirty="0"/>
              <a:t>is the customer’s judgment of overall excellence of the service provided in relation to the quality that was expected.</a:t>
            </a:r>
          </a:p>
          <a:p>
            <a:pPr algn="just"/>
            <a:r>
              <a:rPr lang="en-GB" sz="2600" dirty="0">
                <a:solidFill>
                  <a:srgbClr val="242021"/>
                </a:solidFill>
              </a:rPr>
              <a:t>Service quality is important for our understanding of customer experience.</a:t>
            </a:r>
          </a:p>
          <a:p>
            <a:pPr algn="just"/>
            <a:r>
              <a:rPr lang="en-GB" sz="2600" dirty="0">
                <a:solidFill>
                  <a:srgbClr val="242021"/>
                </a:solidFill>
              </a:rPr>
              <a:t>Service quality is harder to define and judge than product quality. For instance, it is harder to agree on the quality of a haircut than on the quality of a hair dryer.</a:t>
            </a:r>
          </a:p>
          <a:p>
            <a:pPr marL="0" indent="0" algn="just">
              <a:buNone/>
            </a:pPr>
            <a:br>
              <a:rPr lang="en-GB" sz="2400" dirty="0"/>
            </a:b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044203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SERVQUAL</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268760"/>
            <a:ext cx="5256584" cy="4228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600" dirty="0"/>
              <a:t>SERVQUAL (service quality gap model) is a gap method in service quality measurement, a tool that can be used by Product Manager across all industries. The aim of this model is to: Identify the gaps between customer expectation and the actual services provided at different stages of service delivery.</a:t>
            </a:r>
          </a:p>
          <a:p>
            <a:pPr marL="0" indent="0" algn="just">
              <a:buNone/>
            </a:pPr>
            <a:br>
              <a:rPr lang="en-GB" sz="2400" dirty="0"/>
            </a:b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5" name="Picture 4">
            <a:extLst>
              <a:ext uri="{FF2B5EF4-FFF2-40B4-BE49-F238E27FC236}">
                <a16:creationId xmlns:a16="http://schemas.microsoft.com/office/drawing/2014/main" id="{0C50EDE8-D0F4-41E5-A578-2E4409677124}"/>
              </a:ext>
            </a:extLst>
          </p:cNvPr>
          <p:cNvPicPr>
            <a:picLocks noChangeAspect="1"/>
          </p:cNvPicPr>
          <p:nvPr/>
        </p:nvPicPr>
        <p:blipFill>
          <a:blip r:embed="rId3"/>
          <a:stretch>
            <a:fillRect/>
          </a:stretch>
        </p:blipFill>
        <p:spPr>
          <a:xfrm>
            <a:off x="5879976" y="1268760"/>
            <a:ext cx="5801482" cy="4444618"/>
          </a:xfrm>
          <a:prstGeom prst="rect">
            <a:avLst/>
          </a:prstGeom>
        </p:spPr>
      </p:pic>
    </p:spTree>
    <p:extLst>
      <p:ext uri="{BB962C8B-B14F-4D97-AF65-F5344CB8AC3E}">
        <p14:creationId xmlns:p14="http://schemas.microsoft.com/office/powerpoint/2010/main" val="1781185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Customer Gap</a:t>
            </a:r>
          </a:p>
        </p:txBody>
      </p:sp>
      <p:pic>
        <p:nvPicPr>
          <p:cNvPr id="3" name="Group 3">
            <a:extLst>
              <a:ext uri="{FF2B5EF4-FFF2-40B4-BE49-F238E27FC236}">
                <a16:creationId xmlns:a16="http://schemas.microsoft.com/office/drawing/2014/main" id="{1212CA41-F236-44D3-815F-7AAB27BB6F06}"/>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5440" y="1628800"/>
            <a:ext cx="2713038" cy="1133475"/>
          </a:xfrm>
          <a:prstGeom prst="rect">
            <a:avLst/>
          </a:prstGeom>
          <a:gradFill rotWithShape="1">
            <a:gsLst>
              <a:gs pos="0">
                <a:srgbClr val="BFD4E7"/>
              </a:gs>
              <a:gs pos="100000">
                <a:srgbClr val="EBF1F7"/>
              </a:gs>
            </a:gsLst>
            <a:lin ang="5400000" scaled="1"/>
          </a:gradFill>
        </p:spPr>
      </p:pic>
      <p:pic>
        <p:nvPicPr>
          <p:cNvPr id="5" name="Group 6">
            <a:extLst>
              <a:ext uri="{FF2B5EF4-FFF2-40B4-BE49-F238E27FC236}">
                <a16:creationId xmlns:a16="http://schemas.microsoft.com/office/drawing/2014/main" id="{FF937027-ECDE-412E-B17C-7436DF0547FE}"/>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5440" y="3683025"/>
            <a:ext cx="2706688" cy="1133475"/>
          </a:xfrm>
          <a:prstGeom prst="rect">
            <a:avLst/>
          </a:prstGeom>
          <a:gradFill rotWithShape="1">
            <a:gsLst>
              <a:gs pos="0">
                <a:srgbClr val="BFD4E7"/>
              </a:gs>
              <a:gs pos="100000">
                <a:srgbClr val="EBF1F7"/>
              </a:gs>
            </a:gsLst>
            <a:lin ang="5400000" scaled="1"/>
          </a:gradFill>
        </p:spPr>
      </p:pic>
      <p:sp>
        <p:nvSpPr>
          <p:cNvPr id="7" name="Line 9">
            <a:extLst>
              <a:ext uri="{FF2B5EF4-FFF2-40B4-BE49-F238E27FC236}">
                <a16:creationId xmlns:a16="http://schemas.microsoft.com/office/drawing/2014/main" id="{82DEF496-9A20-4998-B5EF-962C63C624CD}"/>
              </a:ext>
            </a:extLst>
          </p:cNvPr>
          <p:cNvSpPr>
            <a:spLocks noChangeShapeType="1"/>
          </p:cNvSpPr>
          <p:nvPr/>
        </p:nvSpPr>
        <p:spPr bwMode="auto">
          <a:xfrm>
            <a:off x="2427040" y="2787675"/>
            <a:ext cx="0" cy="889000"/>
          </a:xfrm>
          <a:prstGeom prst="line">
            <a:avLst/>
          </a:prstGeom>
          <a:noFill/>
          <a:ln w="254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9" name="Rectangle 10">
            <a:extLst>
              <a:ext uri="{FF2B5EF4-FFF2-40B4-BE49-F238E27FC236}">
                <a16:creationId xmlns:a16="http://schemas.microsoft.com/office/drawing/2014/main" id="{550EB402-3571-4E6E-B103-1BFCC98625EB}"/>
              </a:ext>
            </a:extLst>
          </p:cNvPr>
          <p:cNvSpPr>
            <a:spLocks noChangeArrowheads="1"/>
          </p:cNvSpPr>
          <p:nvPr/>
        </p:nvSpPr>
        <p:spPr bwMode="auto">
          <a:xfrm>
            <a:off x="2477840" y="2990875"/>
            <a:ext cx="1930400"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800">
                <a:solidFill>
                  <a:schemeClr val="tx1"/>
                </a:solidFill>
                <a:latin typeface="Arial" panose="020B0604020202020204" pitchFamily="34" charset="0"/>
              </a:defRPr>
            </a:lvl1pPr>
            <a:lvl2pPr marL="742950" indent="-285750" eaLnBrk="0" hangingPunct="0">
              <a:defRPr sz="2800">
                <a:solidFill>
                  <a:schemeClr val="tx1"/>
                </a:solidFill>
                <a:latin typeface="Arial" panose="020B0604020202020204" pitchFamily="34" charset="0"/>
              </a:defRPr>
            </a:lvl2pPr>
            <a:lvl3pPr marL="1143000" indent="-228600" eaLnBrk="0" hangingPunct="0">
              <a:defRPr sz="2800">
                <a:solidFill>
                  <a:schemeClr val="tx1"/>
                </a:solidFill>
                <a:latin typeface="Arial" panose="020B0604020202020204" pitchFamily="34" charset="0"/>
              </a:defRPr>
            </a:lvl3pPr>
            <a:lvl4pPr marL="1600200" indent="-228600" eaLnBrk="0" hangingPunct="0">
              <a:defRPr sz="2800">
                <a:solidFill>
                  <a:schemeClr val="tx1"/>
                </a:solidFill>
                <a:latin typeface="Arial" panose="020B0604020202020204" pitchFamily="34" charset="0"/>
              </a:defRPr>
            </a:lvl4pPr>
            <a:lvl5pPr marL="2057400" indent="-228600" eaLnBrk="0" hangingPunct="0">
              <a:defRPr sz="2800">
                <a:solidFill>
                  <a:schemeClr val="tx1"/>
                </a:solidFill>
                <a:latin typeface="Arial" panose="020B0604020202020204" pitchFamily="34" charset="0"/>
              </a:defRPr>
            </a:lvl5pPr>
            <a:lvl6pPr marL="2514600" indent="-228600" algn="ctr" eaLnBrk="0" fontAlgn="base" hangingPunct="0">
              <a:spcBef>
                <a:spcPct val="0"/>
              </a:spcBef>
              <a:spcAft>
                <a:spcPct val="0"/>
              </a:spcAft>
              <a:defRPr sz="2800">
                <a:solidFill>
                  <a:schemeClr val="tx1"/>
                </a:solidFill>
                <a:latin typeface="Arial" panose="020B0604020202020204" pitchFamily="34" charset="0"/>
              </a:defRPr>
            </a:lvl6pPr>
            <a:lvl7pPr marL="2971800" indent="-228600" algn="ctr" eaLnBrk="0" fontAlgn="base" hangingPunct="0">
              <a:spcBef>
                <a:spcPct val="0"/>
              </a:spcBef>
              <a:spcAft>
                <a:spcPct val="0"/>
              </a:spcAft>
              <a:defRPr sz="2800">
                <a:solidFill>
                  <a:schemeClr val="tx1"/>
                </a:solidFill>
                <a:latin typeface="Arial" panose="020B0604020202020204" pitchFamily="34" charset="0"/>
              </a:defRPr>
            </a:lvl7pPr>
            <a:lvl8pPr marL="3429000" indent="-228600" algn="ctr" eaLnBrk="0" fontAlgn="base" hangingPunct="0">
              <a:spcBef>
                <a:spcPct val="0"/>
              </a:spcBef>
              <a:spcAft>
                <a:spcPct val="0"/>
              </a:spcAft>
              <a:defRPr sz="2800">
                <a:solidFill>
                  <a:schemeClr val="tx1"/>
                </a:solidFill>
                <a:latin typeface="Arial" panose="020B0604020202020204" pitchFamily="34" charset="0"/>
              </a:defRPr>
            </a:lvl8pPr>
            <a:lvl9pPr marL="3886200" indent="-228600" algn="ctr" eaLnBrk="0" fontAlgn="base" hangingPunct="0">
              <a:spcBef>
                <a:spcPct val="0"/>
              </a:spcBef>
              <a:spcAft>
                <a:spcPct val="0"/>
              </a:spcAft>
              <a:defRPr sz="2800">
                <a:solidFill>
                  <a:schemeClr val="tx1"/>
                </a:solidFill>
                <a:latin typeface="Arial" panose="020B0604020202020204" pitchFamily="34" charset="0"/>
              </a:defRPr>
            </a:lvl9pPr>
          </a:lstStyle>
          <a:p>
            <a:pPr algn="l" eaLnBrk="1" hangingPunct="1"/>
            <a:r>
              <a:rPr lang="en-US" altLang="en-US" sz="2000" b="1">
                <a:solidFill>
                  <a:srgbClr val="025974"/>
                </a:solidFill>
                <a:effectLst/>
              </a:rPr>
              <a:t>Customer Gap</a:t>
            </a:r>
          </a:p>
        </p:txBody>
      </p:sp>
      <p:sp>
        <p:nvSpPr>
          <p:cNvPr id="12" name="Rectangle 5">
            <a:extLst>
              <a:ext uri="{FF2B5EF4-FFF2-40B4-BE49-F238E27FC236}">
                <a16:creationId xmlns:a16="http://schemas.microsoft.com/office/drawing/2014/main" id="{ED33E8C1-8890-4061-B71A-B758929B9DA0}"/>
              </a:ext>
            </a:extLst>
          </p:cNvPr>
          <p:cNvSpPr txBox="1">
            <a:spLocks noChangeArrowheads="1"/>
          </p:cNvSpPr>
          <p:nvPr/>
        </p:nvSpPr>
        <p:spPr>
          <a:xfrm>
            <a:off x="4799856" y="1628800"/>
            <a:ext cx="6513983" cy="3096344"/>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US" altLang="en-US" b="1" dirty="0"/>
              <a:t>Service quality assessments are formed on judgments of</a:t>
            </a:r>
            <a:r>
              <a:rPr lang="en-US" altLang="en-US" dirty="0"/>
              <a:t>:</a:t>
            </a:r>
          </a:p>
          <a:p>
            <a:pPr lvl="1">
              <a:buFont typeface="Wingdings" panose="05000000000000000000" pitchFamily="2" charset="2"/>
              <a:buChar char="Ø"/>
            </a:pPr>
            <a:r>
              <a:rPr lang="en-US" altLang="en-US" dirty="0"/>
              <a:t>outcome quality</a:t>
            </a:r>
          </a:p>
          <a:p>
            <a:pPr lvl="1">
              <a:buFont typeface="Wingdings" panose="05000000000000000000" pitchFamily="2" charset="2"/>
              <a:buChar char="Ø"/>
            </a:pPr>
            <a:r>
              <a:rPr lang="en-US" altLang="en-US" dirty="0"/>
              <a:t>interaction quality</a:t>
            </a:r>
          </a:p>
          <a:p>
            <a:pPr lvl="1">
              <a:buFont typeface="Wingdings" panose="05000000000000000000" pitchFamily="2" charset="2"/>
              <a:buChar char="Ø"/>
            </a:pPr>
            <a:r>
              <a:rPr lang="en-US" altLang="en-US" dirty="0"/>
              <a:t>physical environment quality</a:t>
            </a:r>
          </a:p>
        </p:txBody>
      </p:sp>
      <p:graphicFrame>
        <p:nvGraphicFramePr>
          <p:cNvPr id="13" name="Object 6">
            <a:extLst>
              <a:ext uri="{FF2B5EF4-FFF2-40B4-BE49-F238E27FC236}">
                <a16:creationId xmlns:a16="http://schemas.microsoft.com/office/drawing/2014/main" id="{986753BA-E6DF-460D-91FD-ADF72E8AD1FF}"/>
              </a:ext>
            </a:extLst>
          </p:cNvPr>
          <p:cNvGraphicFramePr>
            <a:graphicFrameLocks noChangeAspect="1"/>
          </p:cNvGraphicFramePr>
          <p:nvPr>
            <p:extLst>
              <p:ext uri="{D42A27DB-BD31-4B8C-83A1-F6EECF244321}">
                <p14:modId xmlns:p14="http://schemas.microsoft.com/office/powerpoint/2010/main" val="723239023"/>
              </p:ext>
            </p:extLst>
          </p:nvPr>
        </p:nvGraphicFramePr>
        <p:xfrm>
          <a:off x="8787339" y="4221088"/>
          <a:ext cx="2520280" cy="1437432"/>
        </p:xfrm>
        <a:graphic>
          <a:graphicData uri="http://schemas.openxmlformats.org/presentationml/2006/ole">
            <mc:AlternateContent xmlns:mc="http://schemas.openxmlformats.org/markup-compatibility/2006">
              <mc:Choice xmlns:v="urn:schemas-microsoft-com:vml" Requires="v">
                <p:oleObj name="Clip" r:id="rId5" imgW="4538520" imgH="2589120" progId="MS_ClipArt_Gallery.5">
                  <p:embed/>
                </p:oleObj>
              </mc:Choice>
              <mc:Fallback>
                <p:oleObj name="Clip" r:id="rId5" imgW="4538520" imgH="2589120" progId="MS_ClipArt_Gallery.5">
                  <p:embed/>
                  <p:pic>
                    <p:nvPicPr>
                      <p:cNvPr id="131078" name="Object 6">
                        <a:extLst>
                          <a:ext uri="{FF2B5EF4-FFF2-40B4-BE49-F238E27FC236}">
                            <a16:creationId xmlns:a16="http://schemas.microsoft.com/office/drawing/2014/main" id="{26049FCD-65C4-487F-B72B-CD21D7FA637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87339" y="4221088"/>
                        <a:ext cx="2520280" cy="143743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663269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500" fill="hold"/>
                                        <p:tgtEl>
                                          <p:spTgt spid="3"/>
                                        </p:tgtEl>
                                        <p:attrNameLst>
                                          <p:attrName>ppt_w</p:attrName>
                                        </p:attrNameLst>
                                      </p:cBhvr>
                                      <p:tavLst>
                                        <p:tav tm="0">
                                          <p:val>
                                            <p:fltVal val="0"/>
                                          </p:val>
                                        </p:tav>
                                        <p:tav tm="100000">
                                          <p:val>
                                            <p:strVal val="#ppt_w"/>
                                          </p:val>
                                        </p:tav>
                                      </p:tavLst>
                                    </p:anim>
                                    <p:anim calcmode="lin" valueType="num">
                                      <p:cBhvr>
                                        <p:cTn id="18" dur="500" fill="hold"/>
                                        <p:tgtEl>
                                          <p:spTgt spid="3"/>
                                        </p:tgtEl>
                                        <p:attrNameLst>
                                          <p:attrName>ppt_h</p:attrName>
                                        </p:attrNameLst>
                                      </p:cBhvr>
                                      <p:tavLst>
                                        <p:tav tm="0">
                                          <p:val>
                                            <p:fltVal val="0"/>
                                          </p:val>
                                        </p:tav>
                                        <p:tav tm="100000">
                                          <p:val>
                                            <p:strVal val="#ppt_h"/>
                                          </p:val>
                                        </p:tav>
                                      </p:tavLst>
                                    </p:anim>
                                    <p:animEffect transition="in" filter="fade">
                                      <p:cBhvr>
                                        <p:cTn id="19" dur="500"/>
                                        <p:tgtEl>
                                          <p:spTgt spid="3"/>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500" fill="hold"/>
                                        <p:tgtEl>
                                          <p:spTgt spid="9"/>
                                        </p:tgtEl>
                                        <p:attrNameLst>
                                          <p:attrName>ppt_w</p:attrName>
                                        </p:attrNameLst>
                                      </p:cBhvr>
                                      <p:tavLst>
                                        <p:tav tm="0">
                                          <p:val>
                                            <p:fltVal val="0"/>
                                          </p:val>
                                        </p:tav>
                                        <p:tav tm="100000">
                                          <p:val>
                                            <p:strVal val="#ppt_w"/>
                                          </p:val>
                                        </p:tav>
                                      </p:tavLst>
                                    </p:anim>
                                    <p:anim calcmode="lin" valueType="num">
                                      <p:cBhvr>
                                        <p:cTn id="23" dur="500" fill="hold"/>
                                        <p:tgtEl>
                                          <p:spTgt spid="9"/>
                                        </p:tgtEl>
                                        <p:attrNameLst>
                                          <p:attrName>ppt_h</p:attrName>
                                        </p:attrNameLst>
                                      </p:cBhvr>
                                      <p:tavLst>
                                        <p:tav tm="0">
                                          <p:val>
                                            <p:fltVal val="0"/>
                                          </p:val>
                                        </p:tav>
                                        <p:tav tm="100000">
                                          <p:val>
                                            <p:strVal val="#ppt_h"/>
                                          </p:val>
                                        </p:tav>
                                      </p:tavLst>
                                    </p:anim>
                                    <p:animEffect transition="in" filter="fade">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1000"/>
                                        <p:tgtEl>
                                          <p:spTgt spid="12"/>
                                        </p:tgtEl>
                                      </p:cBhvr>
                                    </p:animEffect>
                                    <p:anim calcmode="lin" valueType="num">
                                      <p:cBhvr>
                                        <p:cTn id="30" dur="1000" fill="hold"/>
                                        <p:tgtEl>
                                          <p:spTgt spid="12"/>
                                        </p:tgtEl>
                                        <p:attrNameLst>
                                          <p:attrName>ppt_x</p:attrName>
                                        </p:attrNameLst>
                                      </p:cBhvr>
                                      <p:tavLst>
                                        <p:tav tm="0">
                                          <p:val>
                                            <p:strVal val="#ppt_x"/>
                                          </p:val>
                                        </p:tav>
                                        <p:tav tm="100000">
                                          <p:val>
                                            <p:strVal val="#ppt_x"/>
                                          </p:val>
                                        </p:tav>
                                      </p:tavLst>
                                    </p:anim>
                                    <p:anim calcmode="lin" valueType="num">
                                      <p:cBhvr>
                                        <p:cTn id="31" dur="1000" fill="hold"/>
                                        <p:tgtEl>
                                          <p:spTgt spid="12"/>
                                        </p:tgtEl>
                                        <p:attrNameLst>
                                          <p:attrName>ppt_y</p:attrName>
                                        </p:attrNameLst>
                                      </p:cBhvr>
                                      <p:tavLst>
                                        <p:tav tm="0">
                                          <p:val>
                                            <p:strVal val="#ppt_y+.1"/>
                                          </p:val>
                                        </p:tav>
                                        <p:tav tm="100000">
                                          <p:val>
                                            <p:strVal val="#ppt_y"/>
                                          </p:val>
                                        </p:tav>
                                      </p:tavLst>
                                    </p:anim>
                                  </p:childTnLst>
                                </p:cTn>
                              </p:par>
                            </p:childTnLst>
                          </p:cTn>
                        </p:par>
                        <p:par>
                          <p:cTn id="32" fill="hold">
                            <p:stCondLst>
                              <p:cond delay="1000"/>
                            </p:stCondLst>
                            <p:childTnLst>
                              <p:par>
                                <p:cTn id="33" presetID="53" presetClass="entr" presetSubtype="16" fill="hold" nodeType="after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500" fill="hold"/>
                                        <p:tgtEl>
                                          <p:spTgt spid="13"/>
                                        </p:tgtEl>
                                        <p:attrNameLst>
                                          <p:attrName>ppt_w</p:attrName>
                                        </p:attrNameLst>
                                      </p:cBhvr>
                                      <p:tavLst>
                                        <p:tav tm="0">
                                          <p:val>
                                            <p:fltVal val="0"/>
                                          </p:val>
                                        </p:tav>
                                        <p:tav tm="100000">
                                          <p:val>
                                            <p:strVal val="#ppt_w"/>
                                          </p:val>
                                        </p:tav>
                                      </p:tavLst>
                                    </p:anim>
                                    <p:anim calcmode="lin" valueType="num">
                                      <p:cBhvr>
                                        <p:cTn id="36" dur="500" fill="hold"/>
                                        <p:tgtEl>
                                          <p:spTgt spid="13"/>
                                        </p:tgtEl>
                                        <p:attrNameLst>
                                          <p:attrName>ppt_h</p:attrName>
                                        </p:attrNameLst>
                                      </p:cBhvr>
                                      <p:tavLst>
                                        <p:tav tm="0">
                                          <p:val>
                                            <p:fltVal val="0"/>
                                          </p:val>
                                        </p:tav>
                                        <p:tav tm="100000">
                                          <p:val>
                                            <p:strVal val="#ppt_h"/>
                                          </p:val>
                                        </p:tav>
                                      </p:tavLst>
                                    </p:anim>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SERVQUAL – Gap 1</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566731"/>
            <a:ext cx="5256584" cy="372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500" b="1" dirty="0">
                <a:solidFill>
                  <a:schemeClr val="accent1">
                    <a:lumMod val="75000"/>
                  </a:schemeClr>
                </a:solidFill>
              </a:rPr>
              <a:t>Gap between consumer expectation and management perception </a:t>
            </a:r>
            <a:r>
              <a:rPr lang="en-GB" sz="2600" dirty="0"/>
              <a:t>- Management does not always correctly perceive what customers want. Hospital administrators may think patients want better food, but patients may be more concerned with nurse responsiveness.</a:t>
            </a:r>
            <a:endParaRPr lang="en-GB" altLang="en-US" sz="2600" dirty="0"/>
          </a:p>
        </p:txBody>
      </p:sp>
      <p:pic>
        <p:nvPicPr>
          <p:cNvPr id="2" name="Picture 2">
            <a:extLst>
              <a:ext uri="{FF2B5EF4-FFF2-40B4-BE49-F238E27FC236}">
                <a16:creationId xmlns:a16="http://schemas.microsoft.com/office/drawing/2014/main" id="{7697291E-5487-4614-B841-65EEB9C2C2F0}"/>
              </a:ext>
            </a:extLst>
          </p:cNvPr>
          <p:cNvPicPr>
            <a:picLocks noChangeAspect="1"/>
          </p:cNvPicPr>
          <p:nvPr/>
        </p:nvPicPr>
        <p:blipFill rotWithShape="1">
          <a:blip r:embed="rId3">
            <a:extLst>
              <a:ext uri="{28A0092B-C50C-407E-A947-70E740481C1C}">
                <a14:useLocalDpi xmlns:a14="http://schemas.microsoft.com/office/drawing/2010/main" val="0"/>
              </a:ext>
            </a:extLst>
          </a:blip>
          <a:srcRect r="24926"/>
          <a:stretch/>
        </p:blipFill>
        <p:spPr bwMode="auto">
          <a:xfrm>
            <a:off x="5986656" y="1143000"/>
            <a:ext cx="5869404"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151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SERVQUAL – Gap 2</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566731"/>
            <a:ext cx="5256584" cy="372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500" b="1" dirty="0">
                <a:solidFill>
                  <a:schemeClr val="accent1">
                    <a:lumMod val="75000"/>
                  </a:schemeClr>
                </a:solidFill>
              </a:rPr>
              <a:t>Gap between management perception and service-quality specification</a:t>
            </a:r>
            <a:r>
              <a:rPr lang="en-GB" sz="2500" dirty="0"/>
              <a:t> - Management might correctly perceive customers’ wants but not set a performance standard. Hospital administrators may tell the nurses to give “fast” service without specifying speed in minutes.</a:t>
            </a:r>
            <a:endParaRPr lang="en-GB" altLang="en-US" sz="2600" dirty="0"/>
          </a:p>
        </p:txBody>
      </p:sp>
      <p:pic>
        <p:nvPicPr>
          <p:cNvPr id="3" name="Picture 2">
            <a:extLst>
              <a:ext uri="{FF2B5EF4-FFF2-40B4-BE49-F238E27FC236}">
                <a16:creationId xmlns:a16="http://schemas.microsoft.com/office/drawing/2014/main" id="{6CCB5404-FE36-4088-A5F3-0AD55BD8246C}"/>
              </a:ext>
            </a:extLst>
          </p:cNvPr>
          <p:cNvPicPr>
            <a:picLocks noChangeAspect="1"/>
          </p:cNvPicPr>
          <p:nvPr/>
        </p:nvPicPr>
        <p:blipFill rotWithShape="1">
          <a:blip r:embed="rId3">
            <a:extLst>
              <a:ext uri="{28A0092B-C50C-407E-A947-70E740481C1C}">
                <a14:useLocalDpi xmlns:a14="http://schemas.microsoft.com/office/drawing/2010/main" val="0"/>
              </a:ext>
            </a:extLst>
          </a:blip>
          <a:srcRect r="26814"/>
          <a:stretch/>
        </p:blipFill>
        <p:spPr bwMode="auto">
          <a:xfrm>
            <a:off x="6240018" y="1143000"/>
            <a:ext cx="5616624" cy="4495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927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SERVQUAL – Gap 3</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566731"/>
            <a:ext cx="5256584" cy="372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500" b="1" dirty="0">
                <a:solidFill>
                  <a:schemeClr val="accent1">
                    <a:lumMod val="75000"/>
                  </a:schemeClr>
                </a:solidFill>
              </a:rPr>
              <a:t>Gap between service-quality specifications and service delivery</a:t>
            </a:r>
            <a:r>
              <a:rPr lang="en-GB" sz="2500" dirty="0"/>
              <a:t> - Employees might be poorly trained or incapable of or unwilling to meet the standard; they may be held to conflicting standards, such as taking time to listen to customers and serving them fast.</a:t>
            </a:r>
            <a:endParaRPr lang="en-GB" altLang="en-US" sz="2600" dirty="0"/>
          </a:p>
        </p:txBody>
      </p:sp>
      <p:pic>
        <p:nvPicPr>
          <p:cNvPr id="2" name="Picture 2">
            <a:extLst>
              <a:ext uri="{FF2B5EF4-FFF2-40B4-BE49-F238E27FC236}">
                <a16:creationId xmlns:a16="http://schemas.microsoft.com/office/drawing/2014/main" id="{9BC1E55A-5F2B-4432-9813-A0AD8A73516E}"/>
              </a:ext>
            </a:extLst>
          </p:cNvPr>
          <p:cNvPicPr>
            <a:picLocks noChangeAspect="1"/>
          </p:cNvPicPr>
          <p:nvPr/>
        </p:nvPicPr>
        <p:blipFill rotWithShape="1">
          <a:blip r:embed="rId3">
            <a:extLst>
              <a:ext uri="{28A0092B-C50C-407E-A947-70E740481C1C}">
                <a14:useLocalDpi xmlns:a14="http://schemas.microsoft.com/office/drawing/2010/main" val="0"/>
              </a:ext>
            </a:extLst>
          </a:blip>
          <a:srcRect r="19257"/>
          <a:stretch/>
        </p:blipFill>
        <p:spPr bwMode="auto">
          <a:xfrm>
            <a:off x="5951984" y="1116655"/>
            <a:ext cx="5904656" cy="4533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82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SERVQUAL – Gap 4</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566731"/>
            <a:ext cx="5256584" cy="4095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500" b="1" dirty="0">
                <a:solidFill>
                  <a:schemeClr val="accent1">
                    <a:lumMod val="75000"/>
                  </a:schemeClr>
                </a:solidFill>
              </a:rPr>
              <a:t>Gap between service delivery and external communications - </a:t>
            </a:r>
            <a:r>
              <a:rPr lang="en-GB" sz="2500" dirty="0"/>
              <a:t>Consumer expectations are affected by statements made by company representatives and ads. If a hospital brochure shows a beautiful room but the patient finds it cheap and tacky-looking, external communications have distorted the customer’s expectations.</a:t>
            </a:r>
            <a:endParaRPr lang="en-GB" altLang="en-US" sz="2600" dirty="0"/>
          </a:p>
        </p:txBody>
      </p:sp>
      <p:pic>
        <p:nvPicPr>
          <p:cNvPr id="3" name="Picture 2">
            <a:extLst>
              <a:ext uri="{FF2B5EF4-FFF2-40B4-BE49-F238E27FC236}">
                <a16:creationId xmlns:a16="http://schemas.microsoft.com/office/drawing/2014/main" id="{D9F00C95-82ED-40BA-996A-98116FA2E812}"/>
              </a:ext>
            </a:extLst>
          </p:cNvPr>
          <p:cNvPicPr>
            <a:picLocks noChangeAspect="1"/>
          </p:cNvPicPr>
          <p:nvPr/>
        </p:nvPicPr>
        <p:blipFill rotWithShape="1">
          <a:blip r:embed="rId3">
            <a:extLst>
              <a:ext uri="{28A0092B-C50C-407E-A947-70E740481C1C}">
                <a14:useLocalDpi xmlns:a14="http://schemas.microsoft.com/office/drawing/2010/main" val="0"/>
              </a:ext>
            </a:extLst>
          </a:blip>
          <a:srcRect r="24018"/>
          <a:stretch/>
        </p:blipFill>
        <p:spPr bwMode="auto">
          <a:xfrm>
            <a:off x="6240018" y="1081718"/>
            <a:ext cx="5688411" cy="4580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33361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56513ECB-61B9-4DAF-977C-FB344F2E253C}"/>
              </a:ext>
            </a:extLst>
          </p:cNvPr>
          <p:cNvPicPr>
            <a:picLocks noChangeAspect="1"/>
          </p:cNvPicPr>
          <p:nvPr/>
        </p:nvPicPr>
        <p:blipFill rotWithShape="1">
          <a:blip r:embed="rId3">
            <a:extLst>
              <a:ext uri="{28A0092B-C50C-407E-A947-70E740481C1C}">
                <a14:useLocalDpi xmlns:a14="http://schemas.microsoft.com/office/drawing/2010/main" val="0"/>
              </a:ext>
            </a:extLst>
          </a:blip>
          <a:srcRect r="19761"/>
          <a:stretch/>
        </p:blipFill>
        <p:spPr bwMode="auto">
          <a:xfrm>
            <a:off x="6068998" y="692696"/>
            <a:ext cx="5715634" cy="4968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SERVQUAL – Gap 5</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566731"/>
            <a:ext cx="5256584" cy="372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500" b="1" dirty="0">
                <a:solidFill>
                  <a:schemeClr val="accent1">
                    <a:lumMod val="75000"/>
                  </a:schemeClr>
                </a:solidFill>
              </a:rPr>
              <a:t>Gap between perceived and expected service - </a:t>
            </a:r>
            <a:r>
              <a:rPr lang="en-GB" sz="2500" dirty="0"/>
              <a:t>The consumer may misperceive the service quality. The physician may keep visiting the patient to show care, but the patient may interpret this as an indication that something is really wrong.</a:t>
            </a:r>
            <a:endParaRPr lang="en-GB" altLang="en-US" sz="2600" dirty="0"/>
          </a:p>
        </p:txBody>
      </p:sp>
    </p:spTree>
    <p:extLst>
      <p:ext uri="{BB962C8B-B14F-4D97-AF65-F5344CB8AC3E}">
        <p14:creationId xmlns:p14="http://schemas.microsoft.com/office/powerpoint/2010/main" val="1682314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Closing the Gaps</a:t>
            </a:r>
          </a:p>
        </p:txBody>
      </p:sp>
      <p:pic>
        <p:nvPicPr>
          <p:cNvPr id="3" name="Picture 2">
            <a:extLst>
              <a:ext uri="{FF2B5EF4-FFF2-40B4-BE49-F238E27FC236}">
                <a16:creationId xmlns:a16="http://schemas.microsoft.com/office/drawing/2014/main" id="{A2E1BE7D-9A81-4190-A5BB-F7F8B02D558B}"/>
              </a:ext>
            </a:extLst>
          </p:cNvPr>
          <p:cNvPicPr>
            <a:picLocks noChangeAspect="1"/>
          </p:cNvPicPr>
          <p:nvPr/>
        </p:nvPicPr>
        <p:blipFill rotWithShape="1">
          <a:blip r:embed="rId3">
            <a:extLst>
              <a:ext uri="{28A0092B-C50C-407E-A947-70E740481C1C}">
                <a14:useLocalDpi xmlns:a14="http://schemas.microsoft.com/office/drawing/2010/main" val="0"/>
              </a:ext>
            </a:extLst>
          </a:blip>
          <a:srcRect b="30548"/>
          <a:stretch/>
        </p:blipFill>
        <p:spPr bwMode="auto">
          <a:xfrm>
            <a:off x="918671" y="1376772"/>
            <a:ext cx="10354658"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36674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5" descr="Graphical user interface, text, application, email&#10;&#10;Description automatically generated">
            <a:extLst>
              <a:ext uri="{FF2B5EF4-FFF2-40B4-BE49-F238E27FC236}">
                <a16:creationId xmlns:a16="http://schemas.microsoft.com/office/drawing/2014/main" id="{422DAC66-B5CC-460F-A738-BEEB541A3E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424" y="692696"/>
            <a:ext cx="10441160" cy="4968552"/>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Closing the Gaps</a:t>
            </a:r>
          </a:p>
        </p:txBody>
      </p:sp>
    </p:spTree>
    <p:extLst>
      <p:ext uri="{BB962C8B-B14F-4D97-AF65-F5344CB8AC3E}">
        <p14:creationId xmlns:p14="http://schemas.microsoft.com/office/powerpoint/2010/main" val="10600588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Closing the Gaps</a:t>
            </a:r>
          </a:p>
        </p:txBody>
      </p:sp>
      <p:pic>
        <p:nvPicPr>
          <p:cNvPr id="3" name="Picture 2">
            <a:extLst>
              <a:ext uri="{FF2B5EF4-FFF2-40B4-BE49-F238E27FC236}">
                <a16:creationId xmlns:a16="http://schemas.microsoft.com/office/drawing/2014/main" id="{DCDE7ED8-F3FF-4D9C-9E10-351DFA5DB0FB}"/>
              </a:ext>
            </a:extLst>
          </p:cNvPr>
          <p:cNvPicPr>
            <a:picLocks noChangeAspect="1"/>
          </p:cNvPicPr>
          <p:nvPr/>
        </p:nvPicPr>
        <p:blipFill rotWithShape="1">
          <a:blip r:embed="rId3">
            <a:extLst>
              <a:ext uri="{28A0092B-C50C-407E-A947-70E740481C1C}">
                <a14:useLocalDpi xmlns:a14="http://schemas.microsoft.com/office/drawing/2010/main" val="0"/>
              </a:ext>
            </a:extLst>
          </a:blip>
          <a:srcRect b="14908"/>
          <a:stretch/>
        </p:blipFill>
        <p:spPr bwMode="auto">
          <a:xfrm>
            <a:off x="887327" y="980728"/>
            <a:ext cx="10417346"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905636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Five Dimensions of Service Quality</a:t>
            </a:r>
          </a:p>
        </p:txBody>
      </p:sp>
      <p:sp>
        <p:nvSpPr>
          <p:cNvPr id="4" name="Content Placeholder 2">
            <a:extLst>
              <a:ext uri="{FF2B5EF4-FFF2-40B4-BE49-F238E27FC236}">
                <a16:creationId xmlns:a16="http://schemas.microsoft.com/office/drawing/2014/main" id="{D880F470-F9F2-410F-A79D-3C7978926E26}"/>
              </a:ext>
            </a:extLst>
          </p:cNvPr>
          <p:cNvSpPr txBox="1">
            <a:spLocks/>
          </p:cNvSpPr>
          <p:nvPr/>
        </p:nvSpPr>
        <p:spPr bwMode="auto">
          <a:xfrm>
            <a:off x="695400" y="1143000"/>
            <a:ext cx="10945216" cy="4570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3000" b="1" dirty="0">
                <a:solidFill>
                  <a:schemeClr val="accent2">
                    <a:lumMod val="50000"/>
                  </a:schemeClr>
                </a:solidFill>
              </a:rPr>
              <a:t>Reliability</a:t>
            </a:r>
          </a:p>
          <a:p>
            <a:pPr lvl="1" algn="just"/>
            <a:r>
              <a:rPr lang="en-GB" sz="2000" dirty="0"/>
              <a:t>Ability to perform the promised service dependably and accurately. </a:t>
            </a:r>
          </a:p>
          <a:p>
            <a:pPr algn="just"/>
            <a:r>
              <a:rPr lang="en-GB" sz="3000" b="1" dirty="0">
                <a:solidFill>
                  <a:schemeClr val="accent6">
                    <a:lumMod val="50000"/>
                  </a:schemeClr>
                </a:solidFill>
              </a:rPr>
              <a:t>Assurance</a:t>
            </a:r>
          </a:p>
          <a:p>
            <a:pPr lvl="1" algn="just"/>
            <a:r>
              <a:rPr lang="en-GB" sz="2000" dirty="0"/>
              <a:t>Knowledge and courtesy of employees and their ability to inspire trust and confidence.</a:t>
            </a:r>
          </a:p>
          <a:p>
            <a:pPr algn="just"/>
            <a:r>
              <a:rPr lang="en-GB" sz="3000" b="1" dirty="0">
                <a:solidFill>
                  <a:schemeClr val="accent4">
                    <a:lumMod val="75000"/>
                  </a:schemeClr>
                </a:solidFill>
              </a:rPr>
              <a:t>Tangibles</a:t>
            </a:r>
          </a:p>
          <a:p>
            <a:pPr lvl="1" algn="just"/>
            <a:r>
              <a:rPr lang="en-GB" sz="2000" dirty="0"/>
              <a:t>Physical facilities, equipment, and appearance of personnel.</a:t>
            </a:r>
          </a:p>
          <a:p>
            <a:pPr algn="just"/>
            <a:r>
              <a:rPr lang="en-GB" sz="3000" b="1" dirty="0">
                <a:solidFill>
                  <a:schemeClr val="tx2">
                    <a:lumMod val="60000"/>
                    <a:lumOff val="40000"/>
                  </a:schemeClr>
                </a:solidFill>
              </a:rPr>
              <a:t>Empathy</a:t>
            </a:r>
          </a:p>
          <a:p>
            <a:pPr lvl="1" algn="just"/>
            <a:r>
              <a:rPr lang="en-GB" sz="2000" dirty="0"/>
              <a:t>Caring, individualized attention the firm provides its customers.</a:t>
            </a:r>
          </a:p>
          <a:p>
            <a:pPr algn="just"/>
            <a:r>
              <a:rPr lang="en-GB" sz="3000" b="1" dirty="0">
                <a:solidFill>
                  <a:srgbClr val="00B050"/>
                </a:solidFill>
              </a:rPr>
              <a:t>Responsiveness</a:t>
            </a:r>
          </a:p>
          <a:p>
            <a:pPr lvl="1" algn="just"/>
            <a:r>
              <a:rPr lang="en-GB" sz="2000" dirty="0">
                <a:solidFill>
                  <a:prstClr val="black"/>
                </a:solidFill>
                <a:latin typeface="Arial" panose="020B0604020202020204" pitchFamily="34" charset="0"/>
                <a:cs typeface="Arial" panose="020B0604020202020204" pitchFamily="34" charset="0"/>
              </a:rPr>
              <a:t>Willingness to help customers and provide prompt service.</a:t>
            </a:r>
          </a:p>
          <a:p>
            <a:pPr marL="0" indent="0" algn="just">
              <a:buNone/>
            </a:pPr>
            <a:endParaRPr lang="en-GB" sz="2600" dirty="0"/>
          </a:p>
          <a:p>
            <a:pPr marL="0" indent="0" algn="just">
              <a:buNone/>
            </a:pPr>
            <a:br>
              <a:rPr lang="en-GB" sz="2400" dirty="0"/>
            </a:b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3416857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SERVQUAL Attributes</a:t>
            </a:r>
          </a:p>
        </p:txBody>
      </p:sp>
      <p:pic>
        <p:nvPicPr>
          <p:cNvPr id="4" name="Picture 3">
            <a:extLst>
              <a:ext uri="{FF2B5EF4-FFF2-40B4-BE49-F238E27FC236}">
                <a16:creationId xmlns:a16="http://schemas.microsoft.com/office/drawing/2014/main" id="{0D39AC00-B576-42B0-9016-CF5625D7C09B}"/>
              </a:ext>
            </a:extLst>
          </p:cNvPr>
          <p:cNvPicPr>
            <a:picLocks noChangeAspect="1"/>
          </p:cNvPicPr>
          <p:nvPr/>
        </p:nvPicPr>
        <p:blipFill>
          <a:blip r:embed="rId3"/>
          <a:stretch>
            <a:fillRect/>
          </a:stretch>
        </p:blipFill>
        <p:spPr>
          <a:xfrm>
            <a:off x="1020322" y="980728"/>
            <a:ext cx="10151355" cy="4677949"/>
          </a:xfrm>
          <a:prstGeom prst="rect">
            <a:avLst/>
          </a:prstGeom>
        </p:spPr>
      </p:pic>
    </p:spTree>
    <p:extLst>
      <p:ext uri="{BB962C8B-B14F-4D97-AF65-F5344CB8AC3E}">
        <p14:creationId xmlns:p14="http://schemas.microsoft.com/office/powerpoint/2010/main" val="2007084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7" name="Picture 16">
            <a:extLst>
              <a:ext uri="{FF2B5EF4-FFF2-40B4-BE49-F238E27FC236}">
                <a16:creationId xmlns:a16="http://schemas.microsoft.com/office/drawing/2014/main" id="{2D8CBA50-07EE-4944-8693-0B6CD441D6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135"/>
          <a:stretch/>
        </p:blipFill>
        <p:spPr bwMode="auto">
          <a:xfrm>
            <a:off x="4511824" y="1052736"/>
            <a:ext cx="7255603" cy="4521200"/>
          </a:xfrm>
          <a:prstGeom prst="rect">
            <a:avLst/>
          </a:prstGeom>
          <a:noFill/>
          <a:extLst>
            <a:ext uri="{909E8E84-426E-40DD-AFC4-6F175D3DCCD1}">
              <a14:hiddenFill xmlns:a14="http://schemas.microsoft.com/office/drawing/2010/main">
                <a:solidFill>
                  <a:srgbClr val="FFFFFF"/>
                </a:solidFill>
              </a14:hiddenFill>
            </a:ext>
          </a:extLst>
        </p:spPr>
      </p:pic>
      <p:sp>
        <p:nvSpPr>
          <p:cNvPr id="7171" name="Title 1"/>
          <p:cNvSpPr>
            <a:spLocks noGrp="1"/>
          </p:cNvSpPr>
          <p:nvPr>
            <p:ph type="title" idx="4294967295"/>
          </p:nvPr>
        </p:nvSpPr>
        <p:spPr>
          <a:xfrm>
            <a:off x="479375" y="19878"/>
            <a:ext cx="11233248" cy="1143000"/>
          </a:xfrm>
        </p:spPr>
        <p:txBody>
          <a:bodyPr/>
          <a:lstStyle/>
          <a:p>
            <a:pPr eaLnBrk="1" hangingPunct="1"/>
            <a:r>
              <a:rPr lang="en-GB" altLang="en-US" sz="3400" b="1" dirty="0">
                <a:solidFill>
                  <a:schemeClr val="tx2">
                    <a:lumMod val="75000"/>
                  </a:schemeClr>
                </a:solidFill>
              </a:rPr>
              <a:t>Evidence of Service from the Customer’s Point of View</a:t>
            </a:r>
          </a:p>
        </p:txBody>
      </p:sp>
      <p:sp>
        <p:nvSpPr>
          <p:cNvPr id="2" name="Rectangle 3">
            <a:extLst>
              <a:ext uri="{FF2B5EF4-FFF2-40B4-BE49-F238E27FC236}">
                <a16:creationId xmlns:a16="http://schemas.microsoft.com/office/drawing/2014/main" id="{A4029ABD-5958-4722-911E-7EE7D0222542}"/>
              </a:ext>
            </a:extLst>
          </p:cNvPr>
          <p:cNvSpPr>
            <a:spLocks noChangeArrowheads="1"/>
          </p:cNvSpPr>
          <p:nvPr/>
        </p:nvSpPr>
        <p:spPr bwMode="auto">
          <a:xfrm>
            <a:off x="983432" y="1612486"/>
            <a:ext cx="4140460" cy="18165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2064" tIns="46033" rIns="92064" bIns="46033">
            <a:spAutoFit/>
          </a:bodyPr>
          <a:lstStyle>
            <a:lvl1pPr eaLnBrk="0" hangingPunct="0">
              <a:defRPr sz="2800">
                <a:solidFill>
                  <a:schemeClr val="tx1"/>
                </a:solidFill>
                <a:latin typeface="Arial" panose="020B0604020202020204" pitchFamily="34" charset="0"/>
              </a:defRPr>
            </a:lvl1pPr>
            <a:lvl2pPr eaLnBrk="0" hangingPunct="0">
              <a:defRPr sz="2800">
                <a:solidFill>
                  <a:schemeClr val="tx1"/>
                </a:solidFill>
                <a:latin typeface="Arial" panose="020B0604020202020204" pitchFamily="34" charset="0"/>
              </a:defRPr>
            </a:lvl2pPr>
            <a:lvl3pPr eaLnBrk="0" hangingPunct="0">
              <a:defRPr sz="2800">
                <a:solidFill>
                  <a:schemeClr val="tx1"/>
                </a:solidFill>
                <a:latin typeface="Arial" panose="020B0604020202020204" pitchFamily="34" charset="0"/>
              </a:defRPr>
            </a:lvl3pPr>
            <a:lvl4pPr eaLnBrk="0" hangingPunct="0">
              <a:defRPr sz="2800">
                <a:solidFill>
                  <a:schemeClr val="tx1"/>
                </a:solidFill>
                <a:latin typeface="Arial" panose="020B0604020202020204" pitchFamily="34" charset="0"/>
              </a:defRPr>
            </a:lvl4pPr>
            <a:lvl5pPr marL="1825625" eaLnBrk="0" hangingPunct="0">
              <a:defRPr sz="2800">
                <a:solidFill>
                  <a:schemeClr val="tx1"/>
                </a:solidFill>
                <a:latin typeface="Arial" panose="020B0604020202020204" pitchFamily="34" charset="0"/>
              </a:defRPr>
            </a:lvl5pPr>
            <a:lvl6pPr marL="2282825" algn="ctr" eaLnBrk="0" fontAlgn="base" hangingPunct="0">
              <a:spcBef>
                <a:spcPct val="0"/>
              </a:spcBef>
              <a:spcAft>
                <a:spcPct val="0"/>
              </a:spcAft>
              <a:defRPr sz="2800">
                <a:solidFill>
                  <a:schemeClr val="tx1"/>
                </a:solidFill>
                <a:latin typeface="Arial" panose="020B0604020202020204" pitchFamily="34" charset="0"/>
              </a:defRPr>
            </a:lvl6pPr>
            <a:lvl7pPr marL="2740025" algn="ctr" eaLnBrk="0" fontAlgn="base" hangingPunct="0">
              <a:spcBef>
                <a:spcPct val="0"/>
              </a:spcBef>
              <a:spcAft>
                <a:spcPct val="0"/>
              </a:spcAft>
              <a:defRPr sz="2800">
                <a:solidFill>
                  <a:schemeClr val="tx1"/>
                </a:solidFill>
                <a:latin typeface="Arial" panose="020B0604020202020204" pitchFamily="34" charset="0"/>
              </a:defRPr>
            </a:lvl7pPr>
            <a:lvl8pPr marL="3197225" algn="ctr" eaLnBrk="0" fontAlgn="base" hangingPunct="0">
              <a:spcBef>
                <a:spcPct val="0"/>
              </a:spcBef>
              <a:spcAft>
                <a:spcPct val="0"/>
              </a:spcAft>
              <a:defRPr sz="2800">
                <a:solidFill>
                  <a:schemeClr val="tx1"/>
                </a:solidFill>
                <a:latin typeface="Arial" panose="020B0604020202020204" pitchFamily="34" charset="0"/>
              </a:defRPr>
            </a:lvl8pPr>
            <a:lvl9pPr marL="3654425" algn="ctr" eaLnBrk="0" fontAlgn="base" hangingPunct="0">
              <a:spcBef>
                <a:spcPct val="0"/>
              </a:spcBef>
              <a:spcAft>
                <a:spcPct val="0"/>
              </a:spcAft>
              <a:defRPr sz="2800">
                <a:solidFill>
                  <a:schemeClr val="tx1"/>
                </a:solidFill>
                <a:latin typeface="Arial" panose="020B0604020202020204" pitchFamily="34" charset="0"/>
              </a:defRPr>
            </a:lvl9pPr>
          </a:lstStyle>
          <a:p>
            <a:pPr algn="just"/>
            <a:r>
              <a:rPr lang="en-GB" altLang="en-US" dirty="0">
                <a:solidFill>
                  <a:schemeClr val="accent6">
                    <a:lumMod val="50000"/>
                  </a:schemeClr>
                </a:solidFill>
                <a:latin typeface="+mn-lt"/>
              </a:rPr>
              <a:t>The customer perception of service quality is very critical to improving the customer experience.</a:t>
            </a:r>
          </a:p>
        </p:txBody>
      </p:sp>
    </p:spTree>
    <p:extLst>
      <p:ext uri="{BB962C8B-B14F-4D97-AF65-F5344CB8AC3E}">
        <p14:creationId xmlns:p14="http://schemas.microsoft.com/office/powerpoint/2010/main" val="2365129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8B4D2-6765-F467-001A-CDFF1B16A082}"/>
              </a:ext>
            </a:extLst>
          </p:cNvPr>
          <p:cNvSpPr>
            <a:spLocks noGrp="1"/>
          </p:cNvSpPr>
          <p:nvPr>
            <p:ph type="title"/>
          </p:nvPr>
        </p:nvSpPr>
        <p:spPr/>
        <p:txBody>
          <a:bodyPr/>
          <a:lstStyle/>
          <a:p>
            <a:r>
              <a:rPr lang="en-GB" dirty="0"/>
              <a:t>AI – Artificial Intelligence </a:t>
            </a:r>
          </a:p>
        </p:txBody>
      </p:sp>
      <p:sp>
        <p:nvSpPr>
          <p:cNvPr id="3" name="Content Placeholder 2">
            <a:extLst>
              <a:ext uri="{FF2B5EF4-FFF2-40B4-BE49-F238E27FC236}">
                <a16:creationId xmlns:a16="http://schemas.microsoft.com/office/drawing/2014/main" id="{BA77AB80-CE27-6D5D-DDB9-1EBFAF6E71BF}"/>
              </a:ext>
            </a:extLst>
          </p:cNvPr>
          <p:cNvSpPr>
            <a:spLocks noGrp="1"/>
          </p:cNvSpPr>
          <p:nvPr>
            <p:ph idx="1"/>
          </p:nvPr>
        </p:nvSpPr>
        <p:spPr/>
        <p:txBody>
          <a:bodyPr/>
          <a:lstStyle/>
          <a:p>
            <a:r>
              <a:rPr lang="en-GB" dirty="0"/>
              <a:t>https://www.analyticsinsight.net/the-role-of-artificial-intelligence-in-customer-experience/</a:t>
            </a:r>
          </a:p>
        </p:txBody>
      </p:sp>
    </p:spTree>
    <p:extLst>
      <p:ext uri="{BB962C8B-B14F-4D97-AF65-F5344CB8AC3E}">
        <p14:creationId xmlns:p14="http://schemas.microsoft.com/office/powerpoint/2010/main" val="33668294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80E6D-C376-5C93-2E88-39F8721B8EC8}"/>
              </a:ext>
            </a:extLst>
          </p:cNvPr>
          <p:cNvSpPr>
            <a:spLocks noGrp="1"/>
          </p:cNvSpPr>
          <p:nvPr>
            <p:ph type="title"/>
          </p:nvPr>
        </p:nvSpPr>
        <p:spPr/>
        <p:txBody>
          <a:bodyPr/>
          <a:lstStyle/>
          <a:p>
            <a:r>
              <a:rPr lang="en-GB" dirty="0"/>
              <a:t>Chatbots </a:t>
            </a:r>
          </a:p>
        </p:txBody>
      </p:sp>
      <p:sp>
        <p:nvSpPr>
          <p:cNvPr id="3" name="Content Placeholder 2">
            <a:extLst>
              <a:ext uri="{FF2B5EF4-FFF2-40B4-BE49-F238E27FC236}">
                <a16:creationId xmlns:a16="http://schemas.microsoft.com/office/drawing/2014/main" id="{57E0E11F-6FCE-5A66-28C5-5404CC284DB1}"/>
              </a:ext>
            </a:extLst>
          </p:cNvPr>
          <p:cNvSpPr>
            <a:spLocks noGrp="1"/>
          </p:cNvSpPr>
          <p:nvPr>
            <p:ph idx="1"/>
          </p:nvPr>
        </p:nvSpPr>
        <p:spPr/>
        <p:txBody>
          <a:bodyPr/>
          <a:lstStyle/>
          <a:p>
            <a:pPr algn="l" fontAlgn="base"/>
            <a:r>
              <a:rPr lang="en-US" sz="2000" b="0" i="0" dirty="0">
                <a:solidFill>
                  <a:srgbClr val="344055"/>
                </a:solidFill>
                <a:effectLst/>
                <a:latin typeface="Gotham Rounded"/>
              </a:rPr>
              <a:t>A chatbot is a piece of software that interacts with a human through written language. It is often embedded in web pages or other digital applications to answer customer inquiries without the need for human agents.</a:t>
            </a:r>
          </a:p>
          <a:p>
            <a:pPr algn="l" fontAlgn="base"/>
            <a:r>
              <a:rPr lang="en-US" sz="2000" b="0" i="0" dirty="0">
                <a:solidFill>
                  <a:srgbClr val="344055"/>
                </a:solidFill>
                <a:effectLst/>
                <a:latin typeface="inherit"/>
              </a:rPr>
              <a:t>Improve Customer Satisfaction</a:t>
            </a:r>
            <a:endParaRPr lang="en-US" sz="2000" b="0" i="0" dirty="0">
              <a:solidFill>
                <a:srgbClr val="344055"/>
              </a:solidFill>
              <a:effectLst/>
              <a:latin typeface="Gotham Rounded"/>
            </a:endParaRPr>
          </a:p>
          <a:p>
            <a:pPr algn="l" fontAlgn="base"/>
            <a:r>
              <a:rPr lang="en-US" sz="2000" b="0" i="0" dirty="0">
                <a:solidFill>
                  <a:srgbClr val="344055"/>
                </a:solidFill>
                <a:effectLst/>
                <a:latin typeface="Gotham Rounded"/>
              </a:rPr>
              <a:t>Keep your customers happy by automatically answering their enquires at anytime.</a:t>
            </a:r>
          </a:p>
          <a:p>
            <a:pPr algn="l" fontAlgn="base"/>
            <a:r>
              <a:rPr lang="en-US" sz="2000" b="0" i="0" dirty="0">
                <a:solidFill>
                  <a:srgbClr val="344055"/>
                </a:solidFill>
                <a:effectLst/>
                <a:latin typeface="inherit"/>
              </a:rPr>
              <a:t>Boost Employee Moral</a:t>
            </a:r>
            <a:endParaRPr lang="en-US" sz="2000" b="0" i="0" dirty="0">
              <a:solidFill>
                <a:srgbClr val="344055"/>
              </a:solidFill>
              <a:effectLst/>
              <a:latin typeface="Gotham Rounded"/>
            </a:endParaRPr>
          </a:p>
          <a:p>
            <a:pPr algn="l" fontAlgn="base"/>
            <a:r>
              <a:rPr lang="en-US" sz="2000" b="0" i="0" dirty="0">
                <a:solidFill>
                  <a:srgbClr val="344055"/>
                </a:solidFill>
                <a:effectLst/>
                <a:latin typeface="Gotham Rounded"/>
              </a:rPr>
              <a:t>Remove the strain from your team and automate answers to simple recurring questions.</a:t>
            </a:r>
          </a:p>
          <a:p>
            <a:pPr algn="l" fontAlgn="base"/>
            <a:r>
              <a:rPr lang="en-US" sz="2000" b="0" i="0" dirty="0">
                <a:solidFill>
                  <a:srgbClr val="344055"/>
                </a:solidFill>
                <a:effectLst/>
                <a:latin typeface="inherit"/>
              </a:rPr>
              <a:t>Reduce Service Costs</a:t>
            </a:r>
            <a:endParaRPr lang="en-US" sz="2000" b="0" i="0" dirty="0">
              <a:solidFill>
                <a:srgbClr val="344055"/>
              </a:solidFill>
              <a:effectLst/>
              <a:latin typeface="Gotham Rounded"/>
            </a:endParaRPr>
          </a:p>
          <a:p>
            <a:pPr algn="l" fontAlgn="base"/>
            <a:r>
              <a:rPr lang="en-US" sz="2000" b="0" i="0" dirty="0">
                <a:solidFill>
                  <a:srgbClr val="344055"/>
                </a:solidFill>
                <a:effectLst/>
                <a:latin typeface="Gotham Rounded"/>
              </a:rPr>
              <a:t>Automate millions of conversations concurrently to drastically reduce your service costs</a:t>
            </a:r>
            <a:r>
              <a:rPr lang="en-US" b="0" i="0" dirty="0">
                <a:solidFill>
                  <a:srgbClr val="344055"/>
                </a:solidFill>
                <a:effectLst/>
                <a:latin typeface="Gotham Rounded"/>
              </a:rPr>
              <a:t>.</a:t>
            </a:r>
          </a:p>
          <a:p>
            <a:endParaRPr lang="en-GB" dirty="0"/>
          </a:p>
        </p:txBody>
      </p:sp>
    </p:spTree>
    <p:extLst>
      <p:ext uri="{BB962C8B-B14F-4D97-AF65-F5344CB8AC3E}">
        <p14:creationId xmlns:p14="http://schemas.microsoft.com/office/powerpoint/2010/main" val="1101645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D6233-EB3E-1394-F916-9CE2ED9BCA1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49E4986-6028-0FB6-C590-9FF13E52208E}"/>
              </a:ext>
            </a:extLst>
          </p:cNvPr>
          <p:cNvSpPr>
            <a:spLocks noGrp="1"/>
          </p:cNvSpPr>
          <p:nvPr>
            <p:ph idx="1"/>
          </p:nvPr>
        </p:nvSpPr>
        <p:spPr/>
        <p:txBody>
          <a:bodyPr/>
          <a:lstStyle/>
          <a:p>
            <a:pPr algn="l" fontAlgn="base"/>
            <a:r>
              <a:rPr lang="en-US" sz="2000" b="0" i="0" dirty="0">
                <a:solidFill>
                  <a:srgbClr val="666666"/>
                </a:solidFill>
                <a:effectLst/>
                <a:latin typeface="Arial" panose="020B0604020202020204" pitchFamily="34" charset="0"/>
                <a:cs typeface="Arial" panose="020B0604020202020204" pitchFamily="34" charset="0"/>
              </a:rPr>
              <a:t>AI can enhance CX in many ways. It streamlines processes and improves </a:t>
            </a:r>
            <a:r>
              <a:rPr lang="en-US" sz="2000" b="0" i="0" u="none" strike="noStrike" dirty="0">
                <a:effectLst/>
                <a:latin typeface="Arial" panose="020B0604020202020204" pitchFamily="34" charset="0"/>
                <a:cs typeface="Arial" panose="020B0604020202020204" pitchFamily="34" charset="0"/>
              </a:rPr>
              <a:t>automated support</a:t>
            </a:r>
            <a:r>
              <a:rPr lang="en-US" sz="2000" b="0" i="0" dirty="0">
                <a:effectLst/>
                <a:latin typeface="Arial" panose="020B0604020202020204" pitchFamily="34" charset="0"/>
                <a:cs typeface="Arial" panose="020B0604020202020204" pitchFamily="34" charset="0"/>
              </a:rPr>
              <a:t> </a:t>
            </a:r>
            <a:r>
              <a:rPr lang="en-US" sz="2000" b="0" i="0" dirty="0">
                <a:solidFill>
                  <a:srgbClr val="666666"/>
                </a:solidFill>
                <a:effectLst/>
                <a:latin typeface="Arial" panose="020B0604020202020204" pitchFamily="34" charset="0"/>
                <a:cs typeface="Arial" panose="020B0604020202020204" pitchFamily="34" charset="0"/>
              </a:rPr>
              <a:t>to simplify everyday tasks. According to Gartner, “58% of consumers will use AI to save time, and 56% said they’d use it to save money. The more time they save, the more likely they are to purchase a product, and the more money they save, they’re likely to return to your business to buy again.</a:t>
            </a:r>
            <a:r>
              <a:rPr lang="en-US" sz="2000" b="0" i="0" baseline="30000" dirty="0">
                <a:solidFill>
                  <a:srgbClr val="666666"/>
                </a:solidFill>
                <a:effectLst/>
                <a:latin typeface="Arial" panose="020B0604020202020204" pitchFamily="34" charset="0"/>
                <a:cs typeface="Arial" panose="020B0604020202020204" pitchFamily="34" charset="0"/>
              </a:rPr>
              <a:t>2</a:t>
            </a:r>
            <a:r>
              <a:rPr lang="en-US" sz="2000" b="0" i="0" dirty="0">
                <a:solidFill>
                  <a:srgbClr val="666666"/>
                </a:solidFill>
                <a:effectLst/>
                <a:latin typeface="Arial" panose="020B0604020202020204" pitchFamily="34" charset="0"/>
                <a:cs typeface="Arial" panose="020B0604020202020204" pitchFamily="34" charset="0"/>
              </a:rPr>
              <a:t>” </a:t>
            </a:r>
          </a:p>
          <a:p>
            <a:pPr algn="l" fontAlgn="base"/>
            <a:r>
              <a:rPr lang="en-US" sz="2000" b="0" i="0" dirty="0">
                <a:solidFill>
                  <a:srgbClr val="666666"/>
                </a:solidFill>
                <a:effectLst/>
                <a:latin typeface="Arial" panose="020B0604020202020204" pitchFamily="34" charset="0"/>
                <a:cs typeface="Arial" panose="020B0604020202020204" pitchFamily="34" charset="0"/>
              </a:rPr>
              <a:t> Using AI to enhance the CX pays off in many ways:  </a:t>
            </a:r>
          </a:p>
          <a:p>
            <a:pPr algn="l" fontAlgn="base">
              <a:buFont typeface="Arial" panose="020B0604020202020204" pitchFamily="34" charset="0"/>
              <a:buChar char="•"/>
            </a:pPr>
            <a:r>
              <a:rPr lang="en-US" sz="2000" b="0" i="0" dirty="0">
                <a:solidFill>
                  <a:srgbClr val="666666"/>
                </a:solidFill>
                <a:effectLst/>
                <a:latin typeface="Arial" panose="020B0604020202020204" pitchFamily="34" charset="0"/>
                <a:cs typeface="Arial" panose="020B0604020202020204" pitchFamily="34" charset="0"/>
              </a:rPr>
              <a:t>Customers who rate a company as delivering a “good” experience are 34% more likely to purchase more and 37% more likely to recommend</a:t>
            </a:r>
            <a:r>
              <a:rPr lang="en-US" sz="2000" b="0" i="0" baseline="30000" dirty="0">
                <a:solidFill>
                  <a:srgbClr val="666666"/>
                </a:solidFill>
                <a:effectLst/>
                <a:latin typeface="Arial" panose="020B0604020202020204" pitchFamily="34" charset="0"/>
                <a:cs typeface="Arial" panose="020B0604020202020204" pitchFamily="34" charset="0"/>
              </a:rPr>
              <a:t>3</a:t>
            </a:r>
            <a:endParaRPr lang="en-US" sz="2000" b="0" i="0" dirty="0">
              <a:solidFill>
                <a:srgbClr val="666666"/>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US" sz="2000" b="0" i="0" dirty="0">
                <a:solidFill>
                  <a:srgbClr val="666666"/>
                </a:solidFill>
                <a:effectLst/>
                <a:latin typeface="Arial" panose="020B0604020202020204" pitchFamily="34" charset="0"/>
                <a:cs typeface="Arial" panose="020B0604020202020204" pitchFamily="34" charset="0"/>
              </a:rPr>
              <a:t>Companies with a CX mindset drive revenue 4-8% higher than the rest of their industry</a:t>
            </a:r>
            <a:r>
              <a:rPr lang="en-US" sz="2000" b="0" i="0" baseline="30000" dirty="0">
                <a:solidFill>
                  <a:srgbClr val="666666"/>
                </a:solidFill>
                <a:effectLst/>
                <a:latin typeface="Arial" panose="020B0604020202020204" pitchFamily="34" charset="0"/>
                <a:cs typeface="Arial" panose="020B0604020202020204" pitchFamily="34" charset="0"/>
              </a:rPr>
              <a:t>4</a:t>
            </a:r>
            <a:endParaRPr lang="en-US" sz="2000" b="0" i="0" dirty="0">
              <a:solidFill>
                <a:srgbClr val="666666"/>
              </a:solidFill>
              <a:effectLst/>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US" sz="2000" b="0" i="0" dirty="0">
                <a:solidFill>
                  <a:srgbClr val="666666"/>
                </a:solidFill>
                <a:effectLst/>
                <a:latin typeface="Arial" panose="020B0604020202020204" pitchFamily="34" charset="0"/>
                <a:cs typeface="Arial" panose="020B0604020202020204" pitchFamily="34" charset="0"/>
              </a:rPr>
              <a:t>Companies that lead in CX outperform laggards by nearly 80%</a:t>
            </a:r>
            <a:r>
              <a:rPr lang="en-US" sz="2000" b="0" i="0" baseline="30000" dirty="0">
                <a:solidFill>
                  <a:srgbClr val="666666"/>
                </a:solidFill>
                <a:effectLst/>
                <a:latin typeface="Arial" panose="020B0604020202020204" pitchFamily="34" charset="0"/>
                <a:cs typeface="Arial" panose="020B0604020202020204" pitchFamily="34" charset="0"/>
              </a:rPr>
              <a:t>5</a:t>
            </a:r>
            <a:endParaRPr lang="en-US" sz="2000" b="0" i="0" dirty="0">
              <a:solidFill>
                <a:srgbClr val="666666"/>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721128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A20D1-FD64-11C3-FC10-039436F68F75}"/>
              </a:ext>
            </a:extLst>
          </p:cNvPr>
          <p:cNvSpPr>
            <a:spLocks noGrp="1"/>
          </p:cNvSpPr>
          <p:nvPr>
            <p:ph type="title"/>
          </p:nvPr>
        </p:nvSpPr>
        <p:spPr/>
        <p:txBody>
          <a:bodyPr/>
          <a:lstStyle/>
          <a:p>
            <a:r>
              <a:rPr lang="en-GB" dirty="0"/>
              <a:t>AI</a:t>
            </a:r>
          </a:p>
        </p:txBody>
      </p:sp>
      <p:sp>
        <p:nvSpPr>
          <p:cNvPr id="3" name="Content Placeholder 2">
            <a:extLst>
              <a:ext uri="{FF2B5EF4-FFF2-40B4-BE49-F238E27FC236}">
                <a16:creationId xmlns:a16="http://schemas.microsoft.com/office/drawing/2014/main" id="{B3D048A1-FE9C-388B-8A82-5CCA88270FA2}"/>
              </a:ext>
            </a:extLst>
          </p:cNvPr>
          <p:cNvSpPr>
            <a:spLocks noGrp="1"/>
          </p:cNvSpPr>
          <p:nvPr>
            <p:ph idx="1"/>
          </p:nvPr>
        </p:nvSpPr>
        <p:spPr/>
        <p:txBody>
          <a:bodyPr/>
          <a:lstStyle/>
          <a:p>
            <a:r>
              <a:rPr lang="en-US" b="0" i="0" u="none" strike="noStrike" dirty="0">
                <a:solidFill>
                  <a:srgbClr val="666666"/>
                </a:solidFill>
                <a:effectLst/>
                <a:latin typeface="proxima-nova"/>
              </a:rPr>
              <a:t>AI is drastically improving CX, delighting customers across the customer journey. And the result of adopting AI for CX is not just happier customers, but also a better topline: 84% of companies that work to improve their customer experience report an increase in their revenue.</a:t>
            </a:r>
          </a:p>
          <a:p>
            <a:endParaRPr lang="en-GB" dirty="0"/>
          </a:p>
        </p:txBody>
      </p:sp>
    </p:spTree>
    <p:extLst>
      <p:ext uri="{BB962C8B-B14F-4D97-AF65-F5344CB8AC3E}">
        <p14:creationId xmlns:p14="http://schemas.microsoft.com/office/powerpoint/2010/main" val="23271012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C5852-3257-91F9-CCCF-FEFC66B5A167}"/>
              </a:ext>
            </a:extLst>
          </p:cNvPr>
          <p:cNvSpPr>
            <a:spLocks noGrp="1"/>
          </p:cNvSpPr>
          <p:nvPr>
            <p:ph type="title"/>
          </p:nvPr>
        </p:nvSpPr>
        <p:spPr/>
        <p:txBody>
          <a:bodyPr/>
          <a:lstStyle/>
          <a:p>
            <a:r>
              <a:rPr lang="en-GB" dirty="0"/>
              <a:t>AI – Further Reading </a:t>
            </a:r>
          </a:p>
        </p:txBody>
      </p:sp>
      <p:sp>
        <p:nvSpPr>
          <p:cNvPr id="3" name="Content Placeholder 2">
            <a:extLst>
              <a:ext uri="{FF2B5EF4-FFF2-40B4-BE49-F238E27FC236}">
                <a16:creationId xmlns:a16="http://schemas.microsoft.com/office/drawing/2014/main" id="{D2631CED-0DFF-B160-F897-2A6E2C66A590}"/>
              </a:ext>
            </a:extLst>
          </p:cNvPr>
          <p:cNvSpPr>
            <a:spLocks noGrp="1"/>
          </p:cNvSpPr>
          <p:nvPr>
            <p:ph idx="1"/>
          </p:nvPr>
        </p:nvSpPr>
        <p:spPr/>
        <p:txBody>
          <a:bodyPr/>
          <a:lstStyle/>
          <a:p>
            <a:r>
              <a:rPr lang="en-GB" dirty="0">
                <a:hlinkClick r:id="rId2"/>
              </a:rPr>
              <a:t>https://www.netomi.com/ai-customer-experience#how</a:t>
            </a:r>
            <a:endParaRPr lang="en-GB" dirty="0"/>
          </a:p>
          <a:p>
            <a:endParaRPr lang="en-GB" dirty="0"/>
          </a:p>
        </p:txBody>
      </p:sp>
    </p:spTree>
    <p:extLst>
      <p:ext uri="{BB962C8B-B14F-4D97-AF65-F5344CB8AC3E}">
        <p14:creationId xmlns:p14="http://schemas.microsoft.com/office/powerpoint/2010/main" val="37648373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Group Work - </a:t>
            </a:r>
            <a:r>
              <a:rPr lang="en-GB" altLang="en-US" sz="3200" b="1" dirty="0">
                <a:solidFill>
                  <a:schemeClr val="tx2">
                    <a:lumMod val="75000"/>
                  </a:schemeClr>
                </a:solidFill>
              </a:rPr>
              <a:t>Exercise to Identify Service Attributes</a:t>
            </a:r>
            <a:endParaRPr lang="en-GB" altLang="en-US" sz="3600" b="1" dirty="0">
              <a:solidFill>
                <a:schemeClr val="tx2">
                  <a:lumMod val="75000"/>
                </a:schemeClr>
              </a:solidFill>
            </a:endParaRPr>
          </a:p>
        </p:txBody>
      </p:sp>
      <p:sp>
        <p:nvSpPr>
          <p:cNvPr id="2" name="Rectangle 3">
            <a:extLst>
              <a:ext uri="{FF2B5EF4-FFF2-40B4-BE49-F238E27FC236}">
                <a16:creationId xmlns:a16="http://schemas.microsoft.com/office/drawing/2014/main" id="{A4029ABD-5958-4722-911E-7EE7D0222542}"/>
              </a:ext>
            </a:extLst>
          </p:cNvPr>
          <p:cNvSpPr>
            <a:spLocks noChangeArrowheads="1"/>
          </p:cNvSpPr>
          <p:nvPr/>
        </p:nvSpPr>
        <p:spPr bwMode="auto">
          <a:xfrm>
            <a:off x="551384" y="1143000"/>
            <a:ext cx="11089231" cy="1508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2064" tIns="46033" rIns="92064" bIns="46033">
            <a:spAutoFit/>
          </a:bodyPr>
          <a:lstStyle>
            <a:lvl1pPr eaLnBrk="0" hangingPunct="0">
              <a:defRPr sz="2800">
                <a:solidFill>
                  <a:schemeClr val="tx1"/>
                </a:solidFill>
                <a:latin typeface="Arial" panose="020B0604020202020204" pitchFamily="34" charset="0"/>
              </a:defRPr>
            </a:lvl1pPr>
            <a:lvl2pPr eaLnBrk="0" hangingPunct="0">
              <a:defRPr sz="2800">
                <a:solidFill>
                  <a:schemeClr val="tx1"/>
                </a:solidFill>
                <a:latin typeface="Arial" panose="020B0604020202020204" pitchFamily="34" charset="0"/>
              </a:defRPr>
            </a:lvl2pPr>
            <a:lvl3pPr eaLnBrk="0" hangingPunct="0">
              <a:defRPr sz="2800">
                <a:solidFill>
                  <a:schemeClr val="tx1"/>
                </a:solidFill>
                <a:latin typeface="Arial" panose="020B0604020202020204" pitchFamily="34" charset="0"/>
              </a:defRPr>
            </a:lvl3pPr>
            <a:lvl4pPr eaLnBrk="0" hangingPunct="0">
              <a:defRPr sz="2800">
                <a:solidFill>
                  <a:schemeClr val="tx1"/>
                </a:solidFill>
                <a:latin typeface="Arial" panose="020B0604020202020204" pitchFamily="34" charset="0"/>
              </a:defRPr>
            </a:lvl4pPr>
            <a:lvl5pPr marL="1825625" eaLnBrk="0" hangingPunct="0">
              <a:defRPr sz="2800">
                <a:solidFill>
                  <a:schemeClr val="tx1"/>
                </a:solidFill>
                <a:latin typeface="Arial" panose="020B0604020202020204" pitchFamily="34" charset="0"/>
              </a:defRPr>
            </a:lvl5pPr>
            <a:lvl6pPr marL="2282825" algn="ctr" eaLnBrk="0" fontAlgn="base" hangingPunct="0">
              <a:spcBef>
                <a:spcPct val="0"/>
              </a:spcBef>
              <a:spcAft>
                <a:spcPct val="0"/>
              </a:spcAft>
              <a:defRPr sz="2800">
                <a:solidFill>
                  <a:schemeClr val="tx1"/>
                </a:solidFill>
                <a:latin typeface="Arial" panose="020B0604020202020204" pitchFamily="34" charset="0"/>
              </a:defRPr>
            </a:lvl6pPr>
            <a:lvl7pPr marL="2740025" algn="ctr" eaLnBrk="0" fontAlgn="base" hangingPunct="0">
              <a:spcBef>
                <a:spcPct val="0"/>
              </a:spcBef>
              <a:spcAft>
                <a:spcPct val="0"/>
              </a:spcAft>
              <a:defRPr sz="2800">
                <a:solidFill>
                  <a:schemeClr val="tx1"/>
                </a:solidFill>
                <a:latin typeface="Arial" panose="020B0604020202020204" pitchFamily="34" charset="0"/>
              </a:defRPr>
            </a:lvl7pPr>
            <a:lvl8pPr marL="3197225" algn="ctr" eaLnBrk="0" fontAlgn="base" hangingPunct="0">
              <a:spcBef>
                <a:spcPct val="0"/>
              </a:spcBef>
              <a:spcAft>
                <a:spcPct val="0"/>
              </a:spcAft>
              <a:defRPr sz="2800">
                <a:solidFill>
                  <a:schemeClr val="tx1"/>
                </a:solidFill>
                <a:latin typeface="Arial" panose="020B0604020202020204" pitchFamily="34" charset="0"/>
              </a:defRPr>
            </a:lvl8pPr>
            <a:lvl9pPr marL="3654425" algn="ctr" eaLnBrk="0" fontAlgn="base" hangingPunct="0">
              <a:spcBef>
                <a:spcPct val="0"/>
              </a:spcBef>
              <a:spcAft>
                <a:spcPct val="0"/>
              </a:spcAft>
              <a:defRPr sz="2800">
                <a:solidFill>
                  <a:schemeClr val="tx1"/>
                </a:solidFill>
                <a:latin typeface="Arial" panose="020B0604020202020204" pitchFamily="34" charset="0"/>
              </a:defRPr>
            </a:lvl9pPr>
          </a:lstStyle>
          <a:p>
            <a:pPr algn="l"/>
            <a:r>
              <a:rPr lang="en-US" altLang="en-US" sz="2400" dirty="0">
                <a:effectLst/>
                <a:latin typeface="+mn-lt"/>
              </a:rPr>
              <a:t>In groups of five, choose a services industry and spend 10 minutes brainstorming specific requirements of customers in each of the five service quality dimensions.  </a:t>
            </a:r>
            <a:r>
              <a:rPr lang="en-US" altLang="en-US" sz="2400" b="1" i="1" dirty="0">
                <a:solidFill>
                  <a:schemeClr val="hlink"/>
                </a:solidFill>
                <a:effectLst/>
                <a:latin typeface="+mn-lt"/>
              </a:rPr>
              <a:t>Be certain the requirements reflect the customer’s point of view.</a:t>
            </a:r>
          </a:p>
          <a:p>
            <a:pPr algn="l"/>
            <a:endParaRPr lang="en-US" altLang="en-US" sz="2000" dirty="0">
              <a:effectLst/>
            </a:endParaRPr>
          </a:p>
        </p:txBody>
      </p:sp>
      <p:sp>
        <p:nvSpPr>
          <p:cNvPr id="3" name="Rectangle 4">
            <a:extLst>
              <a:ext uri="{FF2B5EF4-FFF2-40B4-BE49-F238E27FC236}">
                <a16:creationId xmlns:a16="http://schemas.microsoft.com/office/drawing/2014/main" id="{69722626-8206-44AD-8251-7E758A9EA167}"/>
              </a:ext>
            </a:extLst>
          </p:cNvPr>
          <p:cNvSpPr>
            <a:spLocks noChangeArrowheads="1"/>
          </p:cNvSpPr>
          <p:nvPr/>
        </p:nvSpPr>
        <p:spPr bwMode="auto">
          <a:xfrm>
            <a:off x="569908" y="2486025"/>
            <a:ext cx="2274888" cy="3228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64" tIns="46033" rIns="92064" bIns="46033">
            <a:spAutoFit/>
          </a:bodyPr>
          <a:lstStyle>
            <a:lvl1pPr eaLnBrk="0" hangingPunct="0">
              <a:defRPr sz="2800">
                <a:solidFill>
                  <a:schemeClr val="tx1"/>
                </a:solidFill>
                <a:latin typeface="Arial" panose="020B0604020202020204" pitchFamily="34" charset="0"/>
              </a:defRPr>
            </a:lvl1pPr>
            <a:lvl2pPr eaLnBrk="0" hangingPunct="0">
              <a:defRPr sz="2800">
                <a:solidFill>
                  <a:schemeClr val="tx1"/>
                </a:solidFill>
                <a:latin typeface="Arial" panose="020B0604020202020204" pitchFamily="34" charset="0"/>
              </a:defRPr>
            </a:lvl2pPr>
            <a:lvl3pPr eaLnBrk="0" hangingPunct="0">
              <a:defRPr sz="2800">
                <a:solidFill>
                  <a:schemeClr val="tx1"/>
                </a:solidFill>
                <a:latin typeface="Arial" panose="020B0604020202020204" pitchFamily="34" charset="0"/>
              </a:defRPr>
            </a:lvl3pPr>
            <a:lvl4pPr eaLnBrk="0" hangingPunct="0">
              <a:defRPr sz="2800">
                <a:solidFill>
                  <a:schemeClr val="tx1"/>
                </a:solidFill>
                <a:latin typeface="Arial" panose="020B0604020202020204" pitchFamily="34" charset="0"/>
              </a:defRPr>
            </a:lvl4pPr>
            <a:lvl5pPr marL="1825625" eaLnBrk="0" hangingPunct="0">
              <a:defRPr sz="2800">
                <a:solidFill>
                  <a:schemeClr val="tx1"/>
                </a:solidFill>
                <a:latin typeface="Arial" panose="020B0604020202020204" pitchFamily="34" charset="0"/>
              </a:defRPr>
            </a:lvl5pPr>
            <a:lvl6pPr marL="2282825" algn="ctr" eaLnBrk="0" fontAlgn="base" hangingPunct="0">
              <a:spcBef>
                <a:spcPct val="0"/>
              </a:spcBef>
              <a:spcAft>
                <a:spcPct val="0"/>
              </a:spcAft>
              <a:defRPr sz="2800">
                <a:solidFill>
                  <a:schemeClr val="tx1"/>
                </a:solidFill>
                <a:latin typeface="Arial" panose="020B0604020202020204" pitchFamily="34" charset="0"/>
              </a:defRPr>
            </a:lvl6pPr>
            <a:lvl7pPr marL="2740025" algn="ctr" eaLnBrk="0" fontAlgn="base" hangingPunct="0">
              <a:spcBef>
                <a:spcPct val="0"/>
              </a:spcBef>
              <a:spcAft>
                <a:spcPct val="0"/>
              </a:spcAft>
              <a:defRPr sz="2800">
                <a:solidFill>
                  <a:schemeClr val="tx1"/>
                </a:solidFill>
                <a:latin typeface="Arial" panose="020B0604020202020204" pitchFamily="34" charset="0"/>
              </a:defRPr>
            </a:lvl7pPr>
            <a:lvl8pPr marL="3197225" algn="ctr" eaLnBrk="0" fontAlgn="base" hangingPunct="0">
              <a:spcBef>
                <a:spcPct val="0"/>
              </a:spcBef>
              <a:spcAft>
                <a:spcPct val="0"/>
              </a:spcAft>
              <a:defRPr sz="2800">
                <a:solidFill>
                  <a:schemeClr val="tx1"/>
                </a:solidFill>
                <a:latin typeface="Arial" panose="020B0604020202020204" pitchFamily="34" charset="0"/>
              </a:defRPr>
            </a:lvl8pPr>
            <a:lvl9pPr marL="3654425" algn="ctr" eaLnBrk="0" fontAlgn="base" hangingPunct="0">
              <a:spcBef>
                <a:spcPct val="0"/>
              </a:spcBef>
              <a:spcAft>
                <a:spcPct val="0"/>
              </a:spcAft>
              <a:defRPr sz="2800">
                <a:solidFill>
                  <a:schemeClr val="tx1"/>
                </a:solidFill>
                <a:latin typeface="Arial" panose="020B0604020202020204" pitchFamily="34" charset="0"/>
              </a:defRPr>
            </a:lvl9pPr>
          </a:lstStyle>
          <a:p>
            <a:pPr algn="l">
              <a:lnSpc>
                <a:spcPct val="150000"/>
              </a:lnSpc>
            </a:pPr>
            <a:r>
              <a:rPr lang="en-US" altLang="en-US" sz="2000" b="1" dirty="0">
                <a:solidFill>
                  <a:srgbClr val="009900"/>
                </a:solidFill>
                <a:effectLst/>
              </a:rPr>
              <a:t>Reliability:</a:t>
            </a:r>
          </a:p>
          <a:p>
            <a:pPr algn="l">
              <a:lnSpc>
                <a:spcPct val="110000"/>
              </a:lnSpc>
            </a:pPr>
            <a:endParaRPr lang="en-US" altLang="en-US" sz="2000" b="1" dirty="0">
              <a:solidFill>
                <a:srgbClr val="009900"/>
              </a:solidFill>
              <a:effectLst/>
            </a:endParaRPr>
          </a:p>
          <a:p>
            <a:pPr algn="l">
              <a:lnSpc>
                <a:spcPct val="110000"/>
              </a:lnSpc>
            </a:pPr>
            <a:r>
              <a:rPr lang="en-US" altLang="en-US" sz="2000" b="1" dirty="0">
                <a:solidFill>
                  <a:srgbClr val="009900"/>
                </a:solidFill>
                <a:effectLst/>
              </a:rPr>
              <a:t>Assurance:</a:t>
            </a:r>
          </a:p>
          <a:p>
            <a:pPr algn="l">
              <a:lnSpc>
                <a:spcPct val="110000"/>
              </a:lnSpc>
            </a:pPr>
            <a:endParaRPr lang="en-US" altLang="en-US" sz="2000" b="1" dirty="0">
              <a:solidFill>
                <a:srgbClr val="009900"/>
              </a:solidFill>
              <a:effectLst/>
            </a:endParaRPr>
          </a:p>
          <a:p>
            <a:pPr algn="l">
              <a:lnSpc>
                <a:spcPct val="110000"/>
              </a:lnSpc>
            </a:pPr>
            <a:r>
              <a:rPr lang="en-US" altLang="en-US" sz="2000" b="1" dirty="0">
                <a:solidFill>
                  <a:srgbClr val="009900"/>
                </a:solidFill>
                <a:effectLst/>
              </a:rPr>
              <a:t>Tangibles:</a:t>
            </a:r>
          </a:p>
          <a:p>
            <a:pPr algn="l">
              <a:lnSpc>
                <a:spcPct val="110000"/>
              </a:lnSpc>
            </a:pPr>
            <a:endParaRPr lang="en-US" altLang="en-US" sz="2000" b="1" dirty="0">
              <a:solidFill>
                <a:srgbClr val="009900"/>
              </a:solidFill>
              <a:effectLst/>
            </a:endParaRPr>
          </a:p>
          <a:p>
            <a:pPr algn="l">
              <a:lnSpc>
                <a:spcPct val="110000"/>
              </a:lnSpc>
            </a:pPr>
            <a:r>
              <a:rPr lang="en-US" altLang="en-US" sz="2000" b="1" dirty="0">
                <a:solidFill>
                  <a:srgbClr val="009900"/>
                </a:solidFill>
                <a:effectLst/>
              </a:rPr>
              <a:t>Empathy:</a:t>
            </a:r>
          </a:p>
          <a:p>
            <a:pPr algn="l">
              <a:lnSpc>
                <a:spcPct val="110000"/>
              </a:lnSpc>
            </a:pPr>
            <a:endParaRPr lang="en-US" altLang="en-US" sz="2000" b="1" dirty="0">
              <a:solidFill>
                <a:srgbClr val="009900"/>
              </a:solidFill>
              <a:effectLst/>
            </a:endParaRPr>
          </a:p>
          <a:p>
            <a:pPr algn="l">
              <a:lnSpc>
                <a:spcPct val="110000"/>
              </a:lnSpc>
            </a:pPr>
            <a:r>
              <a:rPr lang="en-US" altLang="en-US" sz="2000" b="1" dirty="0">
                <a:solidFill>
                  <a:srgbClr val="009900"/>
                </a:solidFill>
                <a:effectLst/>
              </a:rPr>
              <a:t>Responsiveness:</a:t>
            </a:r>
            <a:endParaRPr lang="en-US" altLang="en-US" sz="2400" b="1" dirty="0">
              <a:solidFill>
                <a:schemeClr val="hlink"/>
              </a:solidFill>
              <a:effectLst/>
            </a:endParaRPr>
          </a:p>
        </p:txBody>
      </p:sp>
    </p:spTree>
    <p:extLst>
      <p:ext uri="{BB962C8B-B14F-4D97-AF65-F5344CB8AC3E}">
        <p14:creationId xmlns:p14="http://schemas.microsoft.com/office/powerpoint/2010/main" val="685653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1622"/>
            <a:ext cx="11593288" cy="1143000"/>
          </a:xfrm>
        </p:spPr>
        <p:txBody>
          <a:bodyPr/>
          <a:lstStyle/>
          <a:p>
            <a:pPr eaLnBrk="1" hangingPunct="1"/>
            <a:r>
              <a:rPr lang="en-GB" altLang="en-US" sz="3100" b="1" dirty="0">
                <a:solidFill>
                  <a:srgbClr val="002060"/>
                </a:solidFill>
              </a:rPr>
              <a:t>Concepts </a:t>
            </a:r>
            <a:r>
              <a:rPr lang="en-GB" sz="3100" b="1" dirty="0">
                <a:solidFill>
                  <a:srgbClr val="002060"/>
                </a:solidFill>
              </a:rPr>
              <a:t>Associated With Customer Experience Management</a:t>
            </a:r>
            <a:endParaRPr lang="en-GB" altLang="en-US" sz="3100" b="1" dirty="0">
              <a:solidFill>
                <a:srgbClr val="002060"/>
              </a:solidFill>
            </a:endParaRP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268760"/>
            <a:ext cx="10945216" cy="4444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Wingdings" panose="05000000000000000000" pitchFamily="2" charset="2"/>
              <a:buChar char="§"/>
            </a:pPr>
            <a:r>
              <a:rPr lang="en-GB" sz="2500" b="1" dirty="0">
                <a:solidFill>
                  <a:schemeClr val="accent1">
                    <a:lumMod val="50000"/>
                  </a:schemeClr>
                </a:solidFill>
              </a:rPr>
              <a:t>Touchpoints</a:t>
            </a:r>
            <a:r>
              <a:rPr lang="en-GB" sz="2500" dirty="0"/>
              <a:t> are found wherever your customer comes into virtual or concrete contact with your company’s products, services, communications, places, people, processes or technologies. Touchpoints include websites, Facebook and other social media, service centres, warehouses, call and contact centres, events, exhibitions, trade shows, seminars, webinars, direct mail, email, advertising, sales calls and retail stores.</a:t>
            </a:r>
          </a:p>
          <a:p>
            <a:pPr algn="just">
              <a:buFont typeface="Wingdings" panose="05000000000000000000" pitchFamily="2" charset="2"/>
              <a:buChar char="§"/>
            </a:pPr>
            <a:r>
              <a:rPr lang="en-GB" sz="2500" b="1" dirty="0">
                <a:solidFill>
                  <a:schemeClr val="accent2">
                    <a:lumMod val="50000"/>
                  </a:schemeClr>
                </a:solidFill>
              </a:rPr>
              <a:t>Moments of truth </a:t>
            </a:r>
            <a:r>
              <a:rPr lang="en-GB" sz="2500" dirty="0"/>
              <a:t>is any occasion the customer interacts with, or is exposed to, any organizational output that leads to the formation of an impression of the organization. Moments of truth occur during customer interactions at touchpoints. These are the moments when customers form evaluative judgements, positive or negative, about their experience.</a:t>
            </a:r>
          </a:p>
          <a:p>
            <a:pPr lvl="1" algn="just">
              <a:buFont typeface="Wingdings" panose="05000000000000000000" pitchFamily="2" charset="2"/>
              <a:buChar char="§"/>
            </a:pPr>
            <a:endParaRPr lang="en-GB" sz="2200" dirty="0"/>
          </a:p>
          <a:p>
            <a:pPr marL="0" indent="0" algn="just">
              <a:buNone/>
            </a:pPr>
            <a:br>
              <a:rPr lang="en-GB" sz="2400" dirty="0"/>
            </a:br>
            <a:br>
              <a:rPr lang="en-GB" sz="2400" dirty="0"/>
            </a:b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267202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1000"/>
                                        <p:tgtEl>
                                          <p:spTgt spid="6">
                                            <p:txEl>
                                              <p:pRg st="3" end="3"/>
                                            </p:txEl>
                                          </p:spTgt>
                                        </p:tgtEl>
                                      </p:cBhvr>
                                    </p:animEffect>
                                    <p:anim calcmode="lin" valueType="num">
                                      <p:cBhvr>
                                        <p:cTn id="22"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032858"/>
            <a:ext cx="10945216"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Wingdings" panose="05000000000000000000" pitchFamily="2" charset="2"/>
              <a:buChar char="§"/>
            </a:pPr>
            <a:r>
              <a:rPr lang="en-GB" sz="2400" b="1" dirty="0">
                <a:solidFill>
                  <a:srgbClr val="FF0000"/>
                </a:solidFill>
              </a:rPr>
              <a:t>Customer engagement </a:t>
            </a:r>
            <a:r>
              <a:rPr lang="en-GB" sz="2400" dirty="0"/>
              <a:t>is repeated interactions that strengthen the emotional, psychological or physical investment a customer has in a brand.</a:t>
            </a:r>
          </a:p>
          <a:p>
            <a:pPr algn="just">
              <a:buFont typeface="Wingdings" panose="05000000000000000000" pitchFamily="2" charset="2"/>
              <a:buChar char="§"/>
            </a:pPr>
            <a:r>
              <a:rPr lang="en-GB" sz="2400" dirty="0"/>
              <a:t>Engaged consumers tend to have a higher intensity of participation in and connection to a brand or organization. They feel a strong sense of identification, based on their experiences of the firm’s offerings, activities and reputation. </a:t>
            </a:r>
          </a:p>
          <a:p>
            <a:pPr algn="just">
              <a:buFont typeface="Wingdings" panose="05000000000000000000" pitchFamily="2" charset="2"/>
              <a:buChar char="§"/>
            </a:pPr>
            <a:r>
              <a:rPr lang="en-GB" sz="2400" dirty="0"/>
              <a:t>Customer engagement can be thought of as a multidimensional construct composed of four elements: cognitive engagement, affective engagement, behavioural engagement and social engagement. The cognitive and affective elements reflect the experiences and feelings of customers, and the behavioural and social elements capture brand or organizational participation by consumers, beyond merely buying the firms’ offerings.</a:t>
            </a:r>
          </a:p>
          <a:p>
            <a:pPr marL="457200" lvl="1" indent="0" algn="just">
              <a:buNone/>
            </a:pPr>
            <a:r>
              <a:rPr lang="en-GB" sz="2200" dirty="0"/>
              <a:t> </a:t>
            </a: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4" name="Title 1">
            <a:extLst>
              <a:ext uri="{FF2B5EF4-FFF2-40B4-BE49-F238E27FC236}">
                <a16:creationId xmlns:a16="http://schemas.microsoft.com/office/drawing/2014/main" id="{3E037254-6247-41F8-A388-CC388580FE84}"/>
              </a:ext>
            </a:extLst>
          </p:cNvPr>
          <p:cNvSpPr txBox="1">
            <a:spLocks/>
          </p:cNvSpPr>
          <p:nvPr/>
        </p:nvSpPr>
        <p:spPr bwMode="auto">
          <a:xfrm>
            <a:off x="299356" y="1622"/>
            <a:ext cx="1159328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100" b="1">
                <a:solidFill>
                  <a:srgbClr val="002060"/>
                </a:solidFill>
              </a:rPr>
              <a:t>Concepts </a:t>
            </a:r>
            <a:r>
              <a:rPr lang="en-GB" sz="3100" b="1">
                <a:solidFill>
                  <a:srgbClr val="002060"/>
                </a:solidFill>
              </a:rPr>
              <a:t>Associated With Customer Experience Management</a:t>
            </a:r>
            <a:endParaRPr lang="en-GB" altLang="en-US" sz="3100" b="1" dirty="0">
              <a:solidFill>
                <a:srgbClr val="002060"/>
              </a:solidFill>
            </a:endParaRPr>
          </a:p>
        </p:txBody>
      </p:sp>
    </p:spTree>
    <p:extLst>
      <p:ext uri="{BB962C8B-B14F-4D97-AF65-F5344CB8AC3E}">
        <p14:creationId xmlns:p14="http://schemas.microsoft.com/office/powerpoint/2010/main" val="3156364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Customer Engagement Elements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032858"/>
            <a:ext cx="10945216"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Wingdings" panose="05000000000000000000" pitchFamily="2" charset="2"/>
              <a:buChar char="§"/>
            </a:pPr>
            <a:r>
              <a:rPr lang="en-GB" sz="2400" b="1" dirty="0">
                <a:solidFill>
                  <a:srgbClr val="FF0000"/>
                </a:solidFill>
              </a:rPr>
              <a:t>Cognitive</a:t>
            </a:r>
            <a:r>
              <a:rPr lang="en-GB" sz="2400" dirty="0"/>
              <a:t>: Does the customer know our brand values? Does the customer know about our sustainability awards? Does the customer know the name of our local sales rep?</a:t>
            </a:r>
          </a:p>
          <a:p>
            <a:pPr algn="just">
              <a:buFont typeface="Wingdings" panose="05000000000000000000" pitchFamily="2" charset="2"/>
              <a:buChar char="§"/>
            </a:pPr>
            <a:r>
              <a:rPr lang="en-GB" sz="2400" b="1" dirty="0">
                <a:solidFill>
                  <a:schemeClr val="accent4">
                    <a:lumMod val="50000"/>
                  </a:schemeClr>
                </a:solidFill>
              </a:rPr>
              <a:t>Emotional</a:t>
            </a:r>
            <a:r>
              <a:rPr lang="en-GB" sz="2400" dirty="0"/>
              <a:t>: Does the customer like the experience offered by our firm? Does the customer prefer our offerings to our major competitors’? Is the customer excited about our new product launch?</a:t>
            </a:r>
          </a:p>
          <a:p>
            <a:pPr algn="just">
              <a:buFont typeface="Wingdings" panose="05000000000000000000" pitchFamily="2" charset="2"/>
              <a:buChar char="§"/>
            </a:pPr>
            <a:r>
              <a:rPr lang="en-GB" sz="2400" b="1" dirty="0">
                <a:solidFill>
                  <a:schemeClr val="accent3">
                    <a:lumMod val="50000"/>
                  </a:schemeClr>
                </a:solidFill>
              </a:rPr>
              <a:t>Behavioural</a:t>
            </a:r>
            <a:r>
              <a:rPr lang="en-GB" sz="2400" dirty="0"/>
              <a:t>: How often does the customer visit our website? How long does the customer dwell on the website? Does the customer click through to our newsletter?</a:t>
            </a:r>
          </a:p>
          <a:p>
            <a:pPr algn="just">
              <a:buFont typeface="Wingdings" panose="05000000000000000000" pitchFamily="2" charset="2"/>
              <a:buChar char="§"/>
            </a:pPr>
            <a:r>
              <a:rPr lang="en-GB" sz="2400" b="1" dirty="0">
                <a:solidFill>
                  <a:schemeClr val="accent5">
                    <a:lumMod val="50000"/>
                  </a:schemeClr>
                </a:solidFill>
              </a:rPr>
              <a:t>Social</a:t>
            </a:r>
            <a:r>
              <a:rPr lang="en-GB" sz="2400" dirty="0"/>
              <a:t>: Has the customer used our Recommend-a-Friend programme? Does the customer ‘like’ our Facebook page? Does the customer join our Twitter conversation?</a:t>
            </a:r>
            <a:r>
              <a:rPr lang="en-GB" sz="2200" dirty="0"/>
              <a:t> </a:t>
            </a:r>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33465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4Is of Customer Engagement</a:t>
            </a:r>
          </a:p>
        </p:txBody>
      </p:sp>
      <p:pic>
        <p:nvPicPr>
          <p:cNvPr id="3" name="Picture 2">
            <a:extLst>
              <a:ext uri="{FF2B5EF4-FFF2-40B4-BE49-F238E27FC236}">
                <a16:creationId xmlns:a16="http://schemas.microsoft.com/office/drawing/2014/main" id="{1E78F7EF-C6D7-4CD6-8653-9A1AA7E217BB}"/>
              </a:ext>
            </a:extLst>
          </p:cNvPr>
          <p:cNvPicPr>
            <a:picLocks noChangeAspect="1"/>
          </p:cNvPicPr>
          <p:nvPr/>
        </p:nvPicPr>
        <p:blipFill>
          <a:blip r:embed="rId3"/>
          <a:stretch>
            <a:fillRect/>
          </a:stretch>
        </p:blipFill>
        <p:spPr>
          <a:xfrm>
            <a:off x="1127448" y="980728"/>
            <a:ext cx="9937104" cy="4658550"/>
          </a:xfrm>
          <a:prstGeom prst="rect">
            <a:avLst/>
          </a:prstGeom>
        </p:spPr>
      </p:pic>
    </p:spTree>
    <p:extLst>
      <p:ext uri="{BB962C8B-B14F-4D97-AF65-F5344CB8AC3E}">
        <p14:creationId xmlns:p14="http://schemas.microsoft.com/office/powerpoint/2010/main" val="2492497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 3 - Customer Engagement at JetBlue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2999"/>
            <a:ext cx="11072344" cy="15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dirty="0"/>
              <a:t>Read the case study and discuss how </a:t>
            </a:r>
            <a:r>
              <a:rPr lang="en-GB"/>
              <a:t>JetBlue keeps </a:t>
            </a:r>
            <a:r>
              <a:rPr lang="en-GB" dirty="0"/>
              <a:t>its customer engaged with its brand.</a:t>
            </a:r>
          </a:p>
        </p:txBody>
      </p:sp>
      <p:pic>
        <p:nvPicPr>
          <p:cNvPr id="4" name="Picture 3" descr="Logo, company name&#10;&#10;Description automatically generated">
            <a:extLst>
              <a:ext uri="{FF2B5EF4-FFF2-40B4-BE49-F238E27FC236}">
                <a16:creationId xmlns:a16="http://schemas.microsoft.com/office/drawing/2014/main" id="{DCA71626-76BB-4DEA-A7A5-7AA44FF4F1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427" y="2204864"/>
            <a:ext cx="6082258" cy="3425417"/>
          </a:xfrm>
          <a:prstGeom prst="rect">
            <a:avLst/>
          </a:prstGeom>
        </p:spPr>
      </p:pic>
    </p:spTree>
    <p:extLst>
      <p:ext uri="{BB962C8B-B14F-4D97-AF65-F5344CB8AC3E}">
        <p14:creationId xmlns:p14="http://schemas.microsoft.com/office/powerpoint/2010/main" val="3687908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To Manage Customer Experience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032858"/>
            <a:ext cx="10945216"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Wingdings" panose="05000000000000000000" pitchFamily="2" charset="2"/>
              <a:buChar char="§"/>
            </a:pPr>
            <a:r>
              <a:rPr lang="en-GB" sz="2200" dirty="0"/>
              <a:t>Companies that consciously design customer experience want to evoke strong, positive engagement. They do this by carefully designing what happens during moments of truth at customer touchpoints and providing both functional and emotional clues with which the customer can engage.</a:t>
            </a:r>
          </a:p>
          <a:p>
            <a:pPr algn="just"/>
            <a:r>
              <a:rPr lang="en-GB" sz="2200" dirty="0"/>
              <a:t>Companies aiming to improve customer experience need to understand the customer’s current experience before they redesign what happens at touchpoints.</a:t>
            </a:r>
          </a:p>
          <a:p>
            <a:pPr algn="just"/>
            <a:r>
              <a:rPr lang="en-GB" sz="2200" dirty="0"/>
              <a:t>The implementation of a CRM strategy, and the deployment of CRM technologies, can have a significant impact on customer experience.</a:t>
            </a:r>
          </a:p>
          <a:p>
            <a:pPr algn="just"/>
            <a:r>
              <a:rPr lang="en-GB" sz="2200" dirty="0"/>
              <a:t>Strategic CRM’s goal of winning and keeping profitable customers through a customer centric organizational culture implies that there will be a dedicated focus on meeting the requirements of targeted customer groups. Customer experience should therefore satisfy the expectations of these particular customers, whilst other potential customers or market segments may not be served. </a:t>
            </a:r>
            <a:endParaRPr lang="en-US" sz="22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5183152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Buttle, F. &amp; </a:t>
            </a:r>
            <a:r>
              <a:rPr lang="en-GB" sz="2400" dirty="0" err="1"/>
              <a:t>Maklan</a:t>
            </a:r>
            <a:r>
              <a:rPr lang="en-GB" sz="2400" dirty="0"/>
              <a:t>, S., 2015. Customer Relationship Management: Concepts and Technologies. 3 ed. Abingdon, Oxon: Routledge.</a:t>
            </a:r>
          </a:p>
          <a:p>
            <a:pPr algn="just"/>
            <a:r>
              <a:rPr lang="en-GB" sz="2400" dirty="0"/>
              <a:t>Kotler, P. &amp; Keller, K. L., 2016. Marketing Management. 15 ed. Essex: Pearson Education Limited.</a:t>
            </a:r>
          </a:p>
          <a:p>
            <a:pPr algn="just"/>
            <a:endParaRPr lang="en-GB" sz="2000" dirty="0"/>
          </a:p>
          <a:p>
            <a:endParaRPr lang="en-GB" sz="1700" dirty="0"/>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4252</TotalTime>
  <Words>2644</Words>
  <Application>Microsoft Office PowerPoint</Application>
  <PresentationFormat>Widescreen</PresentationFormat>
  <Paragraphs>238</Paragraphs>
  <Slides>43</Slides>
  <Notes>37</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43</vt:i4>
      </vt:variant>
    </vt:vector>
  </HeadingPairs>
  <TitlesOfParts>
    <vt:vector size="55" baseType="lpstr">
      <vt:lpstr>Aharoni</vt:lpstr>
      <vt:lpstr>Arial</vt:lpstr>
      <vt:lpstr>Candara</vt:lpstr>
      <vt:lpstr>Gotham Rounded</vt:lpstr>
      <vt:lpstr>inherit</vt:lpstr>
      <vt:lpstr>Myriad Pro</vt:lpstr>
      <vt:lpstr>proxima-nova</vt:lpstr>
      <vt:lpstr>Symbol</vt:lpstr>
      <vt:lpstr>Verdana</vt:lpstr>
      <vt:lpstr>Wingdings</vt:lpstr>
      <vt:lpstr>20140311PresentationUWTSDTemplate</vt:lpstr>
      <vt:lpstr>Clip</vt:lpstr>
      <vt:lpstr>BMSW5103</vt:lpstr>
      <vt:lpstr>Learning Objectives</vt:lpstr>
      <vt:lpstr>What is Customer Experience?</vt:lpstr>
      <vt:lpstr>Customer Experience</vt:lpstr>
      <vt:lpstr>Service Experience</vt:lpstr>
      <vt:lpstr>Have you ever had a frustrating service experience yourself as a customer? How did you feel about the brand afterwards?</vt:lpstr>
      <vt:lpstr>Special Attributes That Characterize Services</vt:lpstr>
      <vt:lpstr>Case Study 1 - Pegasus Airlines</vt:lpstr>
      <vt:lpstr>Case Study – The    IKEA     Shopping Experience</vt:lpstr>
      <vt:lpstr>Total Quality Management (TQM)</vt:lpstr>
      <vt:lpstr>Case Study 2 - The importance of quality in creating competitive advantage</vt:lpstr>
      <vt:lpstr>The Connection Between Quality, Customer Service and Marketing</vt:lpstr>
      <vt:lpstr>What is Service Quality? </vt:lpstr>
      <vt:lpstr>Customer Perceptions of Quality and Customer Satisfaction </vt:lpstr>
      <vt:lpstr>Factors Influencing Customer Satisfaction</vt:lpstr>
      <vt:lpstr>What is Service Quality? </vt:lpstr>
      <vt:lpstr>SERVQUAL</vt:lpstr>
      <vt:lpstr>The Customer Gap</vt:lpstr>
      <vt:lpstr>SERVQUAL – Gap 1</vt:lpstr>
      <vt:lpstr>SERVQUAL – Gap 2</vt:lpstr>
      <vt:lpstr>SERVQUAL – Gap 3</vt:lpstr>
      <vt:lpstr>SERVQUAL – Gap 4</vt:lpstr>
      <vt:lpstr>SERVQUAL – Gap 5</vt:lpstr>
      <vt:lpstr>Closing the Gaps</vt:lpstr>
      <vt:lpstr>Closing the Gaps</vt:lpstr>
      <vt:lpstr>Closing the Gaps</vt:lpstr>
      <vt:lpstr>The Five Dimensions of Service Quality</vt:lpstr>
      <vt:lpstr>SERVQUAL Attributes</vt:lpstr>
      <vt:lpstr>Evidence of Service from the Customer’s Point of View</vt:lpstr>
      <vt:lpstr>AI – Artificial Intelligence </vt:lpstr>
      <vt:lpstr>Chatbots </vt:lpstr>
      <vt:lpstr>PowerPoint Presentation</vt:lpstr>
      <vt:lpstr>AI</vt:lpstr>
      <vt:lpstr>AI – Further Reading </vt:lpstr>
      <vt:lpstr>Group Work - Exercise to Identify Service Attributes</vt:lpstr>
      <vt:lpstr>Concepts Associated With Customer Experience Management</vt:lpstr>
      <vt:lpstr>PowerPoint Presentation</vt:lpstr>
      <vt:lpstr>Customer Engagement Elements</vt:lpstr>
      <vt:lpstr>The 4Is of Customer Engagement</vt:lpstr>
      <vt:lpstr>Case Study 3 - Customer Engagement at JetBlue</vt:lpstr>
      <vt:lpstr>How To Manage Customer Experience</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299</cp:revision>
  <cp:lastPrinted>2018-07-09T15:27:01Z</cp:lastPrinted>
  <dcterms:created xsi:type="dcterms:W3CDTF">2002-10-07T19:43:58Z</dcterms:created>
  <dcterms:modified xsi:type="dcterms:W3CDTF">2022-05-31T16:37:42Z</dcterms:modified>
</cp:coreProperties>
</file>