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67" r:id="rId3"/>
    <p:sldId id="268" r:id="rId4"/>
    <p:sldId id="269" r:id="rId5"/>
    <p:sldId id="270" r:id="rId6"/>
    <p:sldId id="271" r:id="rId7"/>
    <p:sldId id="272" r:id="rId8"/>
    <p:sldId id="273" r:id="rId9"/>
    <p:sldId id="281" r:id="rId10"/>
    <p:sldId id="274" r:id="rId11"/>
    <p:sldId id="275" r:id="rId12"/>
    <p:sldId id="276" r:id="rId13"/>
    <p:sldId id="283" r:id="rId14"/>
    <p:sldId id="277" r:id="rId15"/>
    <p:sldId id="278"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37" autoAdjust="0"/>
  </p:normalViewPr>
  <p:slideViewPr>
    <p:cSldViewPr snapToGrid="0">
      <p:cViewPr varScale="1">
        <p:scale>
          <a:sx n="113" d="100"/>
          <a:sy n="113" d="100"/>
        </p:scale>
        <p:origin x="240" y="1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8397FD-30C4-4543-A056-8DE33435B2EC}"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94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2029899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8397FD-30C4-4543-A056-8DE33435B2EC}"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657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1006808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80460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1303860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1240323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E2BC99B-FB16-4D26-ADEE-3FE6C1EA609A}" type="datetimeFigureOut">
              <a:rPr lang="en-GB" smtClean="0"/>
              <a:t>21/07/2024</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B8397FD-30C4-4543-A056-8DE33435B2EC}" type="slidenum">
              <a:rPr lang="en-GB" smtClean="0"/>
              <a:t>‹#›</a:t>
            </a:fld>
            <a:endParaRPr lang="en-GB" dirty="0"/>
          </a:p>
        </p:txBody>
      </p:sp>
    </p:spTree>
    <p:extLst>
      <p:ext uri="{BB962C8B-B14F-4D97-AF65-F5344CB8AC3E}">
        <p14:creationId xmlns:p14="http://schemas.microsoft.com/office/powerpoint/2010/main" val="733853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308409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2905827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BC99B-FB16-4D26-ADEE-3FE6C1EA609A}" type="datetimeFigureOut">
              <a:rPr lang="en-GB" smtClean="0"/>
              <a:t>21/07/2024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8397FD-30C4-4543-A056-8DE33435B2EC}" type="slidenum">
              <a:rPr lang="en-GB" smtClean="0"/>
              <a:t>‹#›</a:t>
            </a:fld>
            <a:endParaRPr lang="en-GB" dirty="0"/>
          </a:p>
        </p:txBody>
      </p:sp>
    </p:spTree>
    <p:extLst>
      <p:ext uri="{BB962C8B-B14F-4D97-AF65-F5344CB8AC3E}">
        <p14:creationId xmlns:p14="http://schemas.microsoft.com/office/powerpoint/2010/main" val="1377346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E2BC99B-FB16-4D26-ADEE-3FE6C1EA609A}" type="datetimeFigureOut">
              <a:rPr lang="en-GB" smtClean="0"/>
              <a:t>21/07/2024</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B8397FD-30C4-4543-A056-8DE33435B2EC}"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794935"/>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3inAyXLmPJ0&amp;t=13s" TargetMode="External"/><Relationship Id="rId2" Type="http://schemas.openxmlformats.org/officeDocument/2006/relationships/hyperlink" Target="https://www.youtube.com/watch?v=uJSg-b7ysQc" TargetMode="External"/><Relationship Id="rId1" Type="http://schemas.openxmlformats.org/officeDocument/2006/relationships/slideLayout" Target="../slideLayouts/slideLayout2.xml"/><Relationship Id="rId5" Type="http://schemas.openxmlformats.org/officeDocument/2006/relationships/hyperlink" Target="https://electrosome.com/interfacing-l298n-motor-driver-arduino-uno/" TargetMode="External"/><Relationship Id="rId4" Type="http://schemas.openxmlformats.org/officeDocument/2006/relationships/hyperlink" Target="https://thepihut.com/products/l298n-motor-stepper-driver?variant=31985562550334&amp;currency=GBP&amp;utm_medium=product_sync&amp;utm_source=google&amp;utm_content=sag_organic&amp;utm_campaign=sag_organic&amp;gad_source=1&amp;gclid=CjwKCAjw1emzBhB8EiwAHwZZxZ8l53NbJvrlzwt0DnomtGLm0kDPhh1rQH9aE--dgOiuRJa37YLr4xoCeEsQAvD_BwE"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sparkfun.com/datasheets/Robotics/L298_H_Bridg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470BC-8B28-A5EF-3603-ABD98167D55D}"/>
              </a:ext>
            </a:extLst>
          </p:cNvPr>
          <p:cNvSpPr>
            <a:spLocks noGrp="1"/>
          </p:cNvSpPr>
          <p:nvPr>
            <p:ph type="ctrTitle"/>
          </p:nvPr>
        </p:nvSpPr>
        <p:spPr/>
        <p:txBody>
          <a:bodyPr/>
          <a:lstStyle/>
          <a:p>
            <a:r>
              <a:rPr lang="en-GB" dirty="0"/>
              <a:t>Final Viva Presentation</a:t>
            </a:r>
          </a:p>
        </p:txBody>
      </p:sp>
      <p:sp>
        <p:nvSpPr>
          <p:cNvPr id="3" name="Subtitle 2">
            <a:extLst>
              <a:ext uri="{FF2B5EF4-FFF2-40B4-BE49-F238E27FC236}">
                <a16:creationId xmlns:a16="http://schemas.microsoft.com/office/drawing/2014/main" id="{28EF3EBB-34CF-20CA-E4C5-E2E16268B8D6}"/>
              </a:ext>
            </a:extLst>
          </p:cNvPr>
          <p:cNvSpPr>
            <a:spLocks noGrp="1"/>
          </p:cNvSpPr>
          <p:nvPr>
            <p:ph type="subTitle" idx="1"/>
          </p:nvPr>
        </p:nvSpPr>
        <p:spPr/>
        <p:txBody>
          <a:bodyPr/>
          <a:lstStyle/>
          <a:p>
            <a:r>
              <a:rPr lang="en-GB" dirty="0"/>
              <a:t>By Evan Craig </a:t>
            </a:r>
          </a:p>
        </p:txBody>
      </p:sp>
    </p:spTree>
    <p:extLst>
      <p:ext uri="{BB962C8B-B14F-4D97-AF65-F5344CB8AC3E}">
        <p14:creationId xmlns:p14="http://schemas.microsoft.com/office/powerpoint/2010/main" val="1460852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F91E-2E10-81F1-97BE-CD10925D369F}"/>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D5605479-3C70-4D9B-25C8-352C8E96C2A5}"/>
              </a:ext>
            </a:extLst>
          </p:cNvPr>
          <p:cNvSpPr>
            <a:spLocks noGrp="1"/>
          </p:cNvSpPr>
          <p:nvPr>
            <p:ph idx="1"/>
          </p:nvPr>
        </p:nvSpPr>
        <p:spPr/>
        <p:txBody>
          <a:bodyPr/>
          <a:lstStyle/>
          <a:p>
            <a:r>
              <a:rPr lang="en-GB" sz="2000" dirty="0"/>
              <a:t>The first course of action was to research the rules &amp; regulations to see what the limitations are.</a:t>
            </a:r>
          </a:p>
          <a:p>
            <a:r>
              <a:rPr lang="en-GB" sz="2000" dirty="0"/>
              <a:t>Then the track layout was studied to understand what the vehicle must do.</a:t>
            </a:r>
          </a:p>
          <a:p>
            <a:endParaRPr lang="en-GB" sz="2000" dirty="0"/>
          </a:p>
          <a:p>
            <a:r>
              <a:rPr lang="en-GB" sz="2000" dirty="0"/>
              <a:t>Work already competed in the competition was also review</a:t>
            </a:r>
            <a:r>
              <a:rPr lang="en-GB" dirty="0"/>
              <a:t>ed</a:t>
            </a:r>
            <a:r>
              <a:rPr lang="en-GB" sz="2000" dirty="0"/>
              <a:t> with a contender and a winner show in the figures below;</a:t>
            </a:r>
          </a:p>
          <a:p>
            <a:endParaRPr lang="en-GB" dirty="0"/>
          </a:p>
          <a:p>
            <a:endParaRPr lang="en-GB" dirty="0"/>
          </a:p>
        </p:txBody>
      </p:sp>
      <p:pic>
        <p:nvPicPr>
          <p:cNvPr id="4" name="Picture 3">
            <a:extLst>
              <a:ext uri="{FF2B5EF4-FFF2-40B4-BE49-F238E27FC236}">
                <a16:creationId xmlns:a16="http://schemas.microsoft.com/office/drawing/2014/main" id="{590D202C-E5BD-FF81-ABD3-8897C0BCF002}"/>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87842" y="4033573"/>
            <a:ext cx="2621915" cy="2011680"/>
          </a:xfrm>
          <a:prstGeom prst="rect">
            <a:avLst/>
          </a:prstGeom>
        </p:spPr>
      </p:pic>
      <p:pic>
        <p:nvPicPr>
          <p:cNvPr id="5" name="Picture 4">
            <a:extLst>
              <a:ext uri="{FF2B5EF4-FFF2-40B4-BE49-F238E27FC236}">
                <a16:creationId xmlns:a16="http://schemas.microsoft.com/office/drawing/2014/main" id="{B26DCD0C-331B-5FCE-9EDB-80438A31F8D7}"/>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6371" b="3791"/>
          <a:stretch/>
        </p:blipFill>
        <p:spPr bwMode="auto">
          <a:xfrm rot="16200000">
            <a:off x="7432781" y="3702791"/>
            <a:ext cx="1525905" cy="2806700"/>
          </a:xfrm>
          <a:prstGeom prst="rect">
            <a:avLst/>
          </a:prstGeom>
          <a:ln>
            <a:noFill/>
          </a:ln>
          <a:extLst>
            <a:ext uri="{53640926-AAD7-44D8-BBD7-CCE9431645EC}">
              <a14:shadowObscured xmlns:a14="http://schemas.microsoft.com/office/drawing/2010/main"/>
            </a:ext>
          </a:extLst>
        </p:spPr>
      </p:pic>
      <p:sp>
        <p:nvSpPr>
          <p:cNvPr id="6" name="Text Box 1">
            <a:extLst>
              <a:ext uri="{FF2B5EF4-FFF2-40B4-BE49-F238E27FC236}">
                <a16:creationId xmlns:a16="http://schemas.microsoft.com/office/drawing/2014/main" id="{4BD3185F-0B73-EFF5-85D8-66111D7C19A2}"/>
              </a:ext>
            </a:extLst>
          </p:cNvPr>
          <p:cNvSpPr txBox="1"/>
          <p:nvPr/>
        </p:nvSpPr>
        <p:spPr>
          <a:xfrm>
            <a:off x="1787842" y="6137803"/>
            <a:ext cx="3000375" cy="18097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Figure 1 - Pulley System Example Vehicle (Stonor, 2021)</a:t>
            </a:r>
          </a:p>
        </p:txBody>
      </p:sp>
      <p:sp>
        <p:nvSpPr>
          <p:cNvPr id="9" name="Text Box 1">
            <a:extLst>
              <a:ext uri="{FF2B5EF4-FFF2-40B4-BE49-F238E27FC236}">
                <a16:creationId xmlns:a16="http://schemas.microsoft.com/office/drawing/2014/main" id="{4A9C2057-1F78-1E0D-237D-BB73DC7FCC7E}"/>
              </a:ext>
            </a:extLst>
          </p:cNvPr>
          <p:cNvSpPr txBox="1"/>
          <p:nvPr/>
        </p:nvSpPr>
        <p:spPr>
          <a:xfrm>
            <a:off x="6792383" y="6137803"/>
            <a:ext cx="3000375" cy="18097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Figure 2 - Motor System Example Vehicle (Khan, 2022)</a:t>
            </a:r>
          </a:p>
          <a:p>
            <a:pPr>
              <a:spcAft>
                <a:spcPts val="1000"/>
              </a:spcAft>
            </a:pPr>
            <a:endParaRPr lang="en-GB" sz="18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6932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2524-426B-EC83-CD8B-58607A9642AC}"/>
              </a:ext>
            </a:extLst>
          </p:cNvPr>
          <p:cNvSpPr>
            <a:spLocks noGrp="1"/>
          </p:cNvSpPr>
          <p:nvPr>
            <p:ph type="title"/>
          </p:nvPr>
        </p:nvSpPr>
        <p:spPr/>
        <p:txBody>
          <a:bodyPr/>
          <a:lstStyle/>
          <a:p>
            <a:r>
              <a:rPr lang="en-GB" dirty="0"/>
              <a:t>Initial Motor Research </a:t>
            </a:r>
          </a:p>
        </p:txBody>
      </p:sp>
      <p:sp>
        <p:nvSpPr>
          <p:cNvPr id="3" name="Content Placeholder 2">
            <a:extLst>
              <a:ext uri="{FF2B5EF4-FFF2-40B4-BE49-F238E27FC236}">
                <a16:creationId xmlns:a16="http://schemas.microsoft.com/office/drawing/2014/main" id="{7F5533E5-EDC5-2D01-5063-38053E18AD77}"/>
              </a:ext>
            </a:extLst>
          </p:cNvPr>
          <p:cNvSpPr>
            <a:spLocks noGrp="1"/>
          </p:cNvSpPr>
          <p:nvPr>
            <p:ph idx="1"/>
          </p:nvPr>
        </p:nvSpPr>
        <p:spPr>
          <a:xfrm>
            <a:off x="838200" y="1834091"/>
            <a:ext cx="10515600" cy="4351338"/>
          </a:xfrm>
        </p:spPr>
        <p:txBody>
          <a:bodyPr/>
          <a:lstStyle/>
          <a:p>
            <a:pPr>
              <a:lnSpc>
                <a:spcPct val="100000"/>
              </a:lnSpc>
            </a:pPr>
            <a:r>
              <a:rPr lang="en-GB" sz="1800" kern="0" dirty="0">
                <a:effectLst/>
                <a:latin typeface="Calibri" panose="020F0502020204030204" pitchFamily="34" charset="0"/>
                <a:ea typeface="Times New Roman" panose="02020603050405020304" pitchFamily="18" charset="0"/>
                <a:cs typeface="Times New Roman" panose="02020603050405020304" pitchFamily="18" charset="0"/>
              </a:rPr>
              <a:t>By consolidating with the other group members, a better understanding about their individual needs was gained, this provided more information on what type of motor would be suitable.</a:t>
            </a:r>
            <a:endParaRPr lang="en-GB" sz="1800" kern="0" dirty="0">
              <a:latin typeface="Calibri" panose="020F0502020204030204" pitchFamily="34" charset="0"/>
              <a:cs typeface="Times New Roman" panose="02020603050405020304" pitchFamily="18" charset="0"/>
            </a:endParaRPr>
          </a:p>
          <a:p>
            <a:pPr>
              <a:lnSpc>
                <a:spcPct val="100000"/>
              </a:lnSpc>
            </a:pPr>
            <a:r>
              <a:rPr lang="en-GB" sz="1800" kern="0" dirty="0">
                <a:latin typeface="Calibri" panose="020F0502020204030204" pitchFamily="34" charset="0"/>
                <a:cs typeface="Times New Roman" panose="02020603050405020304" pitchFamily="18" charset="0"/>
              </a:rPr>
              <a:t>From the information gained a criteria for a decision matrix was created, shown in table 1. </a:t>
            </a:r>
          </a:p>
          <a:p>
            <a:endParaRPr lang="en-GB" sz="1800" kern="0" dirty="0">
              <a:latin typeface="Calibri" panose="020F0502020204030204" pitchFamily="34" charset="0"/>
              <a:cs typeface="Times New Roman" panose="02020603050405020304" pitchFamily="18" charset="0"/>
            </a:endParaRPr>
          </a:p>
          <a:p>
            <a:endParaRPr lang="en-GB" sz="1800" kern="0" dirty="0">
              <a:latin typeface="Calibri" panose="020F0502020204030204" pitchFamily="34" charset="0"/>
              <a:cs typeface="Times New Roman" panose="02020603050405020304" pitchFamily="18" charset="0"/>
            </a:endParaRPr>
          </a:p>
          <a:p>
            <a:endParaRPr lang="en-GB" sz="1800" kern="0" dirty="0">
              <a:latin typeface="Calibri" panose="020F0502020204030204" pitchFamily="34" charset="0"/>
              <a:cs typeface="Times New Roman" panose="02020603050405020304" pitchFamily="18" charset="0"/>
            </a:endParaRPr>
          </a:p>
          <a:p>
            <a:endParaRPr lang="en-GB" sz="1800" kern="0" dirty="0">
              <a:latin typeface="Calibri" panose="020F0502020204030204" pitchFamily="34" charset="0"/>
              <a:cs typeface="Times New Roman" panose="02020603050405020304" pitchFamily="18" charset="0"/>
            </a:endParaRPr>
          </a:p>
          <a:p>
            <a:endParaRPr lang="en-GB" sz="1800" kern="0" dirty="0">
              <a:latin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E6837F14-21E8-96C0-7EBB-2E5C56B9B8D9}"/>
              </a:ext>
            </a:extLst>
          </p:cNvPr>
          <p:cNvSpPr txBox="1"/>
          <p:nvPr/>
        </p:nvSpPr>
        <p:spPr>
          <a:xfrm>
            <a:off x="914400" y="3313584"/>
            <a:ext cx="6096000" cy="230832"/>
          </a:xfrm>
          <a:prstGeom prst="rect">
            <a:avLst/>
          </a:prstGeom>
          <a:noFill/>
        </p:spPr>
        <p:txBody>
          <a:bodyPr wrap="square">
            <a:sp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Table 1 - A Table to Show the Decision Matrix Criteria</a:t>
            </a:r>
          </a:p>
        </p:txBody>
      </p:sp>
      <p:graphicFrame>
        <p:nvGraphicFramePr>
          <p:cNvPr id="6" name="Table 5">
            <a:extLst>
              <a:ext uri="{FF2B5EF4-FFF2-40B4-BE49-F238E27FC236}">
                <a16:creationId xmlns:a16="http://schemas.microsoft.com/office/drawing/2014/main" id="{D6DEA091-4B47-B269-DDAF-602686144ED8}"/>
              </a:ext>
            </a:extLst>
          </p:cNvPr>
          <p:cNvGraphicFramePr>
            <a:graphicFrameLocks noGrp="1"/>
          </p:cNvGraphicFramePr>
          <p:nvPr/>
        </p:nvGraphicFramePr>
        <p:xfrm>
          <a:off x="982346" y="3544416"/>
          <a:ext cx="2912321" cy="1387475"/>
        </p:xfrm>
        <a:graphic>
          <a:graphicData uri="http://schemas.openxmlformats.org/drawingml/2006/table">
            <a:tbl>
              <a:tblPr firstRow="1" firstCol="1" bandRow="1">
                <a:tableStyleId>{7E9639D4-E3E2-4D34-9284-5A2195B3D0D7}</a:tableStyleId>
              </a:tblPr>
              <a:tblGrid>
                <a:gridCol w="1382992">
                  <a:extLst>
                    <a:ext uri="{9D8B030D-6E8A-4147-A177-3AD203B41FA5}">
                      <a16:colId xmlns:a16="http://schemas.microsoft.com/office/drawing/2014/main" val="281219859"/>
                    </a:ext>
                  </a:extLst>
                </a:gridCol>
                <a:gridCol w="1529329">
                  <a:extLst>
                    <a:ext uri="{9D8B030D-6E8A-4147-A177-3AD203B41FA5}">
                      <a16:colId xmlns:a16="http://schemas.microsoft.com/office/drawing/2014/main" val="970786859"/>
                    </a:ext>
                  </a:extLst>
                </a:gridCol>
              </a:tblGrid>
              <a:tr h="0">
                <a:tc>
                  <a:txBody>
                    <a:bodyPr/>
                    <a:lstStyle/>
                    <a:p>
                      <a:pPr algn="l">
                        <a:lnSpc>
                          <a:spcPct val="107000"/>
                        </a:lnSpc>
                        <a:spcAft>
                          <a:spcPts val="800"/>
                        </a:spcAft>
                      </a:pPr>
                      <a:r>
                        <a:rPr lang="en-GB" sz="1100" kern="100" dirty="0">
                          <a:effectLst/>
                        </a:rPr>
                        <a:t>Criteria for Decision Matrix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Weight – 1 = Low Importance / 5 = High Importance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19641422"/>
                  </a:ext>
                </a:extLst>
              </a:tr>
              <a:tr h="0">
                <a:tc>
                  <a:txBody>
                    <a:bodyPr/>
                    <a:lstStyle/>
                    <a:p>
                      <a:pPr algn="l">
                        <a:lnSpc>
                          <a:spcPct val="107000"/>
                        </a:lnSpc>
                        <a:spcAft>
                          <a:spcPts val="800"/>
                        </a:spcAft>
                      </a:pPr>
                      <a:r>
                        <a:rPr lang="en-GB" sz="1100" kern="100" dirty="0">
                          <a:effectLst/>
                        </a:rPr>
                        <a:t>Speed</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1</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0959069"/>
                  </a:ext>
                </a:extLst>
              </a:tr>
              <a:tr h="0">
                <a:tc>
                  <a:txBody>
                    <a:bodyPr/>
                    <a:lstStyle/>
                    <a:p>
                      <a:pPr algn="l">
                        <a:lnSpc>
                          <a:spcPct val="107000"/>
                        </a:lnSpc>
                        <a:spcAft>
                          <a:spcPts val="800"/>
                        </a:spcAft>
                      </a:pPr>
                      <a:r>
                        <a:rPr lang="en-GB" sz="1100" kern="100" dirty="0">
                          <a:effectLst/>
                        </a:rPr>
                        <a:t>Ease of use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975197830"/>
                  </a:ext>
                </a:extLst>
              </a:tr>
              <a:tr h="0">
                <a:tc>
                  <a:txBody>
                    <a:bodyPr/>
                    <a:lstStyle/>
                    <a:p>
                      <a:pPr algn="l">
                        <a:lnSpc>
                          <a:spcPct val="107000"/>
                        </a:lnSpc>
                        <a:spcAft>
                          <a:spcPts val="800"/>
                        </a:spcAft>
                      </a:pPr>
                      <a:r>
                        <a:rPr lang="en-GB" sz="1100" kern="100" dirty="0">
                          <a:effectLst/>
                        </a:rPr>
                        <a:t>Efficiency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60279112"/>
                  </a:ext>
                </a:extLst>
              </a:tr>
              <a:tr h="0">
                <a:tc>
                  <a:txBody>
                    <a:bodyPr/>
                    <a:lstStyle/>
                    <a:p>
                      <a:pPr algn="l">
                        <a:lnSpc>
                          <a:spcPct val="107000"/>
                        </a:lnSpc>
                        <a:spcAft>
                          <a:spcPts val="800"/>
                        </a:spcAft>
                      </a:pPr>
                      <a:r>
                        <a:rPr lang="en-GB" sz="1100" kern="100" dirty="0">
                          <a:effectLst/>
                        </a:rPr>
                        <a:t>Budget/Price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17285761"/>
                  </a:ext>
                </a:extLst>
              </a:tr>
              <a:tr h="32385">
                <a:tc>
                  <a:txBody>
                    <a:bodyPr/>
                    <a:lstStyle/>
                    <a:p>
                      <a:pPr algn="l">
                        <a:lnSpc>
                          <a:spcPct val="107000"/>
                        </a:lnSpc>
                        <a:spcAft>
                          <a:spcPts val="800"/>
                        </a:spcAft>
                      </a:pPr>
                      <a:r>
                        <a:rPr lang="en-GB" sz="1100" kern="100" dirty="0">
                          <a:effectLst/>
                        </a:rPr>
                        <a:t>Controllability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l">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83970524"/>
                  </a:ext>
                </a:extLst>
              </a:tr>
            </a:tbl>
          </a:graphicData>
        </a:graphic>
      </p:graphicFrame>
      <p:sp>
        <p:nvSpPr>
          <p:cNvPr id="7" name="TextBox 6">
            <a:extLst>
              <a:ext uri="{FF2B5EF4-FFF2-40B4-BE49-F238E27FC236}">
                <a16:creationId xmlns:a16="http://schemas.microsoft.com/office/drawing/2014/main" id="{4723526F-B52F-8B2C-6847-A69CD4D3773B}"/>
              </a:ext>
            </a:extLst>
          </p:cNvPr>
          <p:cNvSpPr txBox="1"/>
          <p:nvPr/>
        </p:nvSpPr>
        <p:spPr>
          <a:xfrm>
            <a:off x="4254500" y="3313584"/>
            <a:ext cx="6180667" cy="2865400"/>
          </a:xfrm>
          <a:prstGeom prst="rect">
            <a:avLst/>
          </a:prstGeom>
          <a:noFill/>
        </p:spPr>
        <p:txBody>
          <a:bodyPr wrap="square" rtlCol="0">
            <a:spAutoFit/>
          </a:bodyPr>
          <a:lstStyle/>
          <a:p>
            <a:pPr marL="457200">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Speed &amp; Torque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It was clear that the speed at which the vehicle travelled could be relatively slow as time was not a critical factor. However, the torque must be enough to propel the vehicle</a:t>
            </a:r>
          </a:p>
          <a:p>
            <a:pPr marL="457200">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Ease of Use</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 The criteria for ease of use refers to the amount of additional components required to use the motors in an autonomous system</a:t>
            </a:r>
            <a:r>
              <a:rPr lang="en-GB" sz="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457200">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Efficiency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The efficiency of the motors would be rather important as there is limited space for a battery system.</a:t>
            </a:r>
          </a:p>
          <a:p>
            <a:pPr marL="457200">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Budget/Price -</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With a maximum project budget of £80 there needs to be a balance between performance and affordability.</a:t>
            </a:r>
          </a:p>
          <a:p>
            <a:pPr marL="457200">
              <a:lnSpc>
                <a:spcPct val="107000"/>
              </a:lnSpc>
              <a:spcAft>
                <a:spcPts val="800"/>
              </a:spcAft>
            </a:pPr>
            <a:r>
              <a:rPr lang="en-GB" sz="1200" b="1" dirty="0">
                <a:effectLst/>
                <a:latin typeface="Calibri" panose="020F0502020204030204" pitchFamily="34" charset="0"/>
                <a:ea typeface="Times New Roman" panose="02020603050405020304" pitchFamily="18" charset="0"/>
                <a:cs typeface="Times New Roman" panose="02020603050405020304" pitchFamily="18" charset="0"/>
              </a:rPr>
              <a:t>Controllability</a:t>
            </a:r>
            <a:r>
              <a:rPr lang="en-GB" sz="1200" dirty="0">
                <a:effectLst/>
                <a:latin typeface="Calibri" panose="020F0502020204030204" pitchFamily="34" charset="0"/>
                <a:ea typeface="Times New Roman" panose="02020603050405020304" pitchFamily="18" charset="0"/>
                <a:cs typeface="Times New Roman" panose="02020603050405020304" pitchFamily="18" charset="0"/>
              </a:rPr>
              <a:t> - The most important criteria is the integration with a control system, emphasising the need for precise control during critical manoeuvres, such as the turn around stage of the test. </a:t>
            </a:r>
            <a:endParaRPr lang="en-GB" dirty="0"/>
          </a:p>
        </p:txBody>
      </p:sp>
    </p:spTree>
    <p:extLst>
      <p:ext uri="{BB962C8B-B14F-4D97-AF65-F5344CB8AC3E}">
        <p14:creationId xmlns:p14="http://schemas.microsoft.com/office/powerpoint/2010/main" val="3464225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F695B-AF97-C8D9-1D64-57AD4BCAE577}"/>
              </a:ext>
            </a:extLst>
          </p:cNvPr>
          <p:cNvSpPr>
            <a:spLocks noGrp="1"/>
          </p:cNvSpPr>
          <p:nvPr>
            <p:ph type="title"/>
          </p:nvPr>
        </p:nvSpPr>
        <p:spPr/>
        <p:txBody>
          <a:bodyPr/>
          <a:lstStyle/>
          <a:p>
            <a:r>
              <a:rPr lang="en-GB" dirty="0"/>
              <a:t>Initial Motor Research </a:t>
            </a:r>
          </a:p>
        </p:txBody>
      </p:sp>
      <p:sp>
        <p:nvSpPr>
          <p:cNvPr id="3" name="Content Placeholder 2">
            <a:extLst>
              <a:ext uri="{FF2B5EF4-FFF2-40B4-BE49-F238E27FC236}">
                <a16:creationId xmlns:a16="http://schemas.microsoft.com/office/drawing/2014/main" id="{4CE2CF64-6066-343E-64D8-F4C2BD6806EC}"/>
              </a:ext>
            </a:extLst>
          </p:cNvPr>
          <p:cNvSpPr>
            <a:spLocks noGrp="1"/>
          </p:cNvSpPr>
          <p:nvPr>
            <p:ph idx="1"/>
          </p:nvPr>
        </p:nvSpPr>
        <p:spPr/>
        <p:txBody>
          <a:bodyPr/>
          <a:lstStyle/>
          <a:p>
            <a:r>
              <a:rPr lang="en-GB" dirty="0"/>
              <a:t>With the decision matrix criteria and motor research conducted, table 2 was created. </a:t>
            </a:r>
          </a:p>
          <a:p>
            <a:endParaRPr lang="en-GB" dirty="0"/>
          </a:p>
        </p:txBody>
      </p:sp>
      <p:graphicFrame>
        <p:nvGraphicFramePr>
          <p:cNvPr id="4" name="Table 3">
            <a:extLst>
              <a:ext uri="{FF2B5EF4-FFF2-40B4-BE49-F238E27FC236}">
                <a16:creationId xmlns:a16="http://schemas.microsoft.com/office/drawing/2014/main" id="{1A19417D-2F9A-2134-1C16-FE3FE60BA61E}"/>
              </a:ext>
            </a:extLst>
          </p:cNvPr>
          <p:cNvGraphicFramePr>
            <a:graphicFrameLocks noGrp="1"/>
          </p:cNvGraphicFramePr>
          <p:nvPr/>
        </p:nvGraphicFramePr>
        <p:xfrm>
          <a:off x="1092200" y="2952187"/>
          <a:ext cx="6849533" cy="2635814"/>
        </p:xfrm>
        <a:graphic>
          <a:graphicData uri="http://schemas.openxmlformats.org/drawingml/2006/table">
            <a:tbl>
              <a:tblPr firstRow="1" firstCol="1" bandRow="1">
                <a:tableStyleId>{7E9639D4-E3E2-4D34-9284-5A2195B3D0D7}</a:tableStyleId>
              </a:tblPr>
              <a:tblGrid>
                <a:gridCol w="542310">
                  <a:extLst>
                    <a:ext uri="{9D8B030D-6E8A-4147-A177-3AD203B41FA5}">
                      <a16:colId xmlns:a16="http://schemas.microsoft.com/office/drawing/2014/main" val="172193896"/>
                    </a:ext>
                  </a:extLst>
                </a:gridCol>
                <a:gridCol w="1711397">
                  <a:extLst>
                    <a:ext uri="{9D8B030D-6E8A-4147-A177-3AD203B41FA5}">
                      <a16:colId xmlns:a16="http://schemas.microsoft.com/office/drawing/2014/main" val="2883134835"/>
                    </a:ext>
                  </a:extLst>
                </a:gridCol>
                <a:gridCol w="463371">
                  <a:extLst>
                    <a:ext uri="{9D8B030D-6E8A-4147-A177-3AD203B41FA5}">
                      <a16:colId xmlns:a16="http://schemas.microsoft.com/office/drawing/2014/main" val="469445705"/>
                    </a:ext>
                  </a:extLst>
                </a:gridCol>
                <a:gridCol w="700978">
                  <a:extLst>
                    <a:ext uri="{9D8B030D-6E8A-4147-A177-3AD203B41FA5}">
                      <a16:colId xmlns:a16="http://schemas.microsoft.com/office/drawing/2014/main" val="2406874875"/>
                    </a:ext>
                  </a:extLst>
                </a:gridCol>
                <a:gridCol w="705714">
                  <a:extLst>
                    <a:ext uri="{9D8B030D-6E8A-4147-A177-3AD203B41FA5}">
                      <a16:colId xmlns:a16="http://schemas.microsoft.com/office/drawing/2014/main" val="2990296308"/>
                    </a:ext>
                  </a:extLst>
                </a:gridCol>
                <a:gridCol w="960688">
                  <a:extLst>
                    <a:ext uri="{9D8B030D-6E8A-4147-A177-3AD203B41FA5}">
                      <a16:colId xmlns:a16="http://schemas.microsoft.com/office/drawing/2014/main" val="499361290"/>
                    </a:ext>
                  </a:extLst>
                </a:gridCol>
                <a:gridCol w="1043573">
                  <a:extLst>
                    <a:ext uri="{9D8B030D-6E8A-4147-A177-3AD203B41FA5}">
                      <a16:colId xmlns:a16="http://schemas.microsoft.com/office/drawing/2014/main" val="4249075264"/>
                    </a:ext>
                  </a:extLst>
                </a:gridCol>
                <a:gridCol w="721502">
                  <a:extLst>
                    <a:ext uri="{9D8B030D-6E8A-4147-A177-3AD203B41FA5}">
                      <a16:colId xmlns:a16="http://schemas.microsoft.com/office/drawing/2014/main" val="3879696256"/>
                    </a:ext>
                  </a:extLst>
                </a:gridCol>
              </a:tblGrid>
              <a:tr h="426774">
                <a:tc>
                  <a:txBody>
                    <a:bodyPr/>
                    <a:lstStyle/>
                    <a:p>
                      <a:pPr algn="ctr" fontAlgn="base">
                        <a:lnSpc>
                          <a:spcPct val="107000"/>
                        </a:lnSpc>
                        <a:spcAft>
                          <a:spcPts val="800"/>
                        </a:spcAft>
                      </a:pPr>
                      <a:r>
                        <a:rPr lang="en-GB" sz="1100" kern="100" dirty="0">
                          <a:effectLst/>
                        </a:rPr>
                        <a: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​​Speed</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​​Size/Ease of use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Efficiency​​</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Budget/Price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Controllability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Weighted Total​​</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527669117"/>
                  </a:ext>
                </a:extLst>
              </a:tr>
              <a:tr h="219797">
                <a:tc>
                  <a:txBody>
                    <a:bodyPr/>
                    <a:lstStyle/>
                    <a:p>
                      <a:pPr algn="l" fontAlgn="base">
                        <a:lnSpc>
                          <a:spcPct val="107000"/>
                        </a:lnSpc>
                        <a:spcAft>
                          <a:spcPts val="800"/>
                        </a:spcAft>
                      </a:pPr>
                      <a:r>
                        <a:rPr lang="en-GB" sz="1100" kern="100" dirty="0">
                          <a:effectLst/>
                        </a:rPr>
                        <a:t>Weight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X1</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725282389"/>
                  </a:ext>
                </a:extLst>
              </a:tr>
              <a:tr h="426774">
                <a:tc>
                  <a:txBody>
                    <a:bodyPr/>
                    <a:lstStyle/>
                    <a:p>
                      <a:pPr algn="l">
                        <a:lnSpc>
                          <a:spcPct val="150000"/>
                        </a:lnSpc>
                      </a:pPr>
                      <a:endParaRPr lang="en-GB" sz="1100" kern="100" dirty="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US" sz="1100" kern="100" dirty="0">
                          <a:effectLst/>
                        </a:rPr>
                        <a:t>RS Pro Brushed 5v DC 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71</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96592409"/>
                  </a:ext>
                </a:extLst>
              </a:tr>
              <a:tr h="426774">
                <a:tc>
                  <a:txBody>
                    <a:bodyPr/>
                    <a:lstStyle/>
                    <a:p>
                      <a:pPr algn="l">
                        <a:lnSpc>
                          <a:spcPct val="150000"/>
                        </a:lnSpc>
                      </a:pPr>
                      <a:endParaRPr lang="en-GB" sz="1100" kern="100" dirty="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GB" sz="1100" kern="100" dirty="0">
                          <a:effectLst/>
                        </a:rPr>
                        <a:t>Micro Metal Geared 5v 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68</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01717798"/>
                  </a:ext>
                </a:extLst>
              </a:tr>
              <a:tr h="426774">
                <a:tc>
                  <a:txBody>
                    <a:bodyPr/>
                    <a:lstStyle/>
                    <a:p>
                      <a:pPr algn="l">
                        <a:lnSpc>
                          <a:spcPct val="150000"/>
                        </a:lnSpc>
                      </a:pPr>
                      <a:endParaRPr lang="en-GB" sz="1100" kern="100" dirty="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US" sz="1100" kern="100" dirty="0">
                          <a:effectLst/>
                        </a:rPr>
                        <a:t>RVFM Dual Output Brushless 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70</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14893979"/>
                  </a:ext>
                </a:extLst>
              </a:tr>
              <a:tr h="282147">
                <a:tc>
                  <a:txBody>
                    <a:bodyPr/>
                    <a:lstStyle/>
                    <a:p>
                      <a:pPr algn="l">
                        <a:lnSpc>
                          <a:spcPct val="150000"/>
                        </a:lnSpc>
                      </a:pPr>
                      <a:endParaRPr lang="en-GB" sz="1100" kern="100" dirty="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GB" sz="1100" kern="100" dirty="0">
                          <a:effectLst/>
                        </a:rPr>
                        <a:t>MG995 Servo 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2</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63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64506032"/>
                  </a:ext>
                </a:extLst>
              </a:tr>
              <a:tr h="426774">
                <a:tc>
                  <a:txBody>
                    <a:bodyPr/>
                    <a:lstStyle/>
                    <a:p>
                      <a:pPr algn="l">
                        <a:lnSpc>
                          <a:spcPct val="150000"/>
                        </a:lnSpc>
                      </a:pPr>
                      <a:endParaRPr lang="en-GB" sz="1100" kern="100" dirty="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l" fontAlgn="base">
                        <a:lnSpc>
                          <a:spcPct val="107000"/>
                        </a:lnSpc>
                        <a:spcAft>
                          <a:spcPts val="800"/>
                        </a:spcAft>
                      </a:pPr>
                      <a:r>
                        <a:rPr lang="en-GB" sz="1100" kern="100" dirty="0">
                          <a:effectLst/>
                        </a:rPr>
                        <a:t>5V 4-Phase Stepper 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2</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2</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2</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200" kern="100" dirty="0">
                          <a:effectLst/>
                        </a:rPr>
                        <a:t>49</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91554921"/>
                  </a:ext>
                </a:extLst>
              </a:tr>
            </a:tbl>
          </a:graphicData>
        </a:graphic>
      </p:graphicFrame>
      <p:sp>
        <p:nvSpPr>
          <p:cNvPr id="6" name="TextBox 5">
            <a:extLst>
              <a:ext uri="{FF2B5EF4-FFF2-40B4-BE49-F238E27FC236}">
                <a16:creationId xmlns:a16="http://schemas.microsoft.com/office/drawing/2014/main" id="{7434D742-128A-C400-2165-F1AA8C4E356F}"/>
              </a:ext>
            </a:extLst>
          </p:cNvPr>
          <p:cNvSpPr txBox="1"/>
          <p:nvPr/>
        </p:nvSpPr>
        <p:spPr>
          <a:xfrm>
            <a:off x="1092200" y="2721355"/>
            <a:ext cx="6096000" cy="230832"/>
          </a:xfrm>
          <a:prstGeom prst="rect">
            <a:avLst/>
          </a:prstGeom>
          <a:noFill/>
        </p:spPr>
        <p:txBody>
          <a:bodyPr wrap="square">
            <a:sp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Table 2 - A Table to Show the Prototype/First Decision Matrix</a:t>
            </a:r>
          </a:p>
        </p:txBody>
      </p:sp>
      <p:sp>
        <p:nvSpPr>
          <p:cNvPr id="7" name="TextBox 6">
            <a:extLst>
              <a:ext uri="{FF2B5EF4-FFF2-40B4-BE49-F238E27FC236}">
                <a16:creationId xmlns:a16="http://schemas.microsoft.com/office/drawing/2014/main" id="{DD321622-8C0A-3B18-2645-1EE09C03C012}"/>
              </a:ext>
            </a:extLst>
          </p:cNvPr>
          <p:cNvSpPr txBox="1"/>
          <p:nvPr/>
        </p:nvSpPr>
        <p:spPr>
          <a:xfrm>
            <a:off x="8263467" y="3304231"/>
            <a:ext cx="3479802" cy="1754326"/>
          </a:xfrm>
          <a:prstGeom prst="rect">
            <a:avLst/>
          </a:prstGeom>
          <a:noFill/>
        </p:spPr>
        <p:txBody>
          <a:bodyPr wrap="square" rtlCol="0">
            <a:spAutoFit/>
          </a:bodyPr>
          <a:lstStyle/>
          <a:p>
            <a:r>
              <a:rPr lang="en-GB" dirty="0"/>
              <a:t>It was a determined at the beginning of the research that a Brushed/Brushless DC motor was the most suitable. </a:t>
            </a:r>
          </a:p>
          <a:p>
            <a:r>
              <a:rPr lang="en-GB" dirty="0"/>
              <a:t>However, to confirm this a range of motors were compared.</a:t>
            </a:r>
          </a:p>
        </p:txBody>
      </p:sp>
    </p:spTree>
    <p:extLst>
      <p:ext uri="{BB962C8B-B14F-4D97-AF65-F5344CB8AC3E}">
        <p14:creationId xmlns:p14="http://schemas.microsoft.com/office/powerpoint/2010/main" val="4236448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528EA-D009-98F5-EA94-BE8461709114}"/>
              </a:ext>
            </a:extLst>
          </p:cNvPr>
          <p:cNvSpPr>
            <a:spLocks noGrp="1"/>
          </p:cNvSpPr>
          <p:nvPr>
            <p:ph type="title"/>
          </p:nvPr>
        </p:nvSpPr>
        <p:spPr/>
        <p:txBody>
          <a:bodyPr/>
          <a:lstStyle/>
          <a:p>
            <a:r>
              <a:rPr lang="en-GB" dirty="0"/>
              <a:t>Prototype Build</a:t>
            </a:r>
          </a:p>
        </p:txBody>
      </p:sp>
      <p:sp>
        <p:nvSpPr>
          <p:cNvPr id="3" name="Content Placeholder 2">
            <a:extLst>
              <a:ext uri="{FF2B5EF4-FFF2-40B4-BE49-F238E27FC236}">
                <a16:creationId xmlns:a16="http://schemas.microsoft.com/office/drawing/2014/main" id="{D39E02A9-9945-CA9C-7059-889F85E6F2EA}"/>
              </a:ext>
            </a:extLst>
          </p:cNvPr>
          <p:cNvSpPr>
            <a:spLocks noGrp="1"/>
          </p:cNvSpPr>
          <p:nvPr>
            <p:ph idx="1"/>
          </p:nvPr>
        </p:nvSpPr>
        <p:spPr/>
        <p:txBody>
          <a:bodyPr/>
          <a:lstStyle/>
          <a:p>
            <a:r>
              <a:rPr lang="en-GB" dirty="0"/>
              <a:t>With the decision matrix completed and the motor and pulley system in hand it was time to build the prototype. </a:t>
            </a:r>
          </a:p>
          <a:p>
            <a:endParaRPr lang="en-GB" dirty="0"/>
          </a:p>
          <a:p>
            <a:endParaRPr lang="en-GB" dirty="0"/>
          </a:p>
          <a:p>
            <a:endParaRPr lang="en-GB" dirty="0"/>
          </a:p>
          <a:p>
            <a:endParaRPr lang="en-GB" dirty="0"/>
          </a:p>
          <a:p>
            <a:endParaRPr lang="en-GB" dirty="0"/>
          </a:p>
          <a:p>
            <a:r>
              <a:rPr lang="en-GB" dirty="0"/>
              <a:t>There were two reduction ratios used, 4:1 and 16:1, with the latter being used in a test drive.</a:t>
            </a:r>
          </a:p>
        </p:txBody>
      </p:sp>
      <p:pic>
        <p:nvPicPr>
          <p:cNvPr id="4" name="Picture 3">
            <a:extLst>
              <a:ext uri="{FF2B5EF4-FFF2-40B4-BE49-F238E27FC236}">
                <a16:creationId xmlns:a16="http://schemas.microsoft.com/office/drawing/2014/main" id="{FC83751A-DF67-5F47-CE1C-50819F7DB520}"/>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3624" t="11627" r="5978" b="13566"/>
          <a:stretch/>
        </p:blipFill>
        <p:spPr bwMode="auto">
          <a:xfrm>
            <a:off x="3814233" y="2717825"/>
            <a:ext cx="4563533" cy="1765275"/>
          </a:xfrm>
          <a:prstGeom prst="rect">
            <a:avLst/>
          </a:prstGeom>
          <a:noFill/>
          <a:ln>
            <a:noFill/>
          </a:ln>
          <a:extLst>
            <a:ext uri="{53640926-AAD7-44D8-BBD7-CCE9431645EC}">
              <a14:shadowObscured xmlns:a14="http://schemas.microsoft.com/office/drawing/2010/main"/>
            </a:ext>
          </a:extLst>
        </p:spPr>
      </p:pic>
      <p:sp>
        <p:nvSpPr>
          <p:cNvPr id="5" name="Text Box 1">
            <a:extLst>
              <a:ext uri="{FF2B5EF4-FFF2-40B4-BE49-F238E27FC236}">
                <a16:creationId xmlns:a16="http://schemas.microsoft.com/office/drawing/2014/main" id="{F5C129F6-5AB9-FA5D-0BB1-5F25B23B5CC2}"/>
              </a:ext>
            </a:extLst>
          </p:cNvPr>
          <p:cNvSpPr txBox="1"/>
          <p:nvPr/>
        </p:nvSpPr>
        <p:spPr>
          <a:xfrm>
            <a:off x="3814233" y="4483100"/>
            <a:ext cx="2750185" cy="16954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Figure 3 - A Figure of the Prototype Vehicle</a:t>
            </a:r>
          </a:p>
        </p:txBody>
      </p:sp>
    </p:spTree>
    <p:extLst>
      <p:ext uri="{BB962C8B-B14F-4D97-AF65-F5344CB8AC3E}">
        <p14:creationId xmlns:p14="http://schemas.microsoft.com/office/powerpoint/2010/main" val="511530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55D2-112E-820D-6845-0A2BF679BC9B}"/>
              </a:ext>
            </a:extLst>
          </p:cNvPr>
          <p:cNvSpPr>
            <a:spLocks noGrp="1"/>
          </p:cNvSpPr>
          <p:nvPr>
            <p:ph type="title"/>
          </p:nvPr>
        </p:nvSpPr>
        <p:spPr/>
        <p:txBody>
          <a:bodyPr/>
          <a:lstStyle/>
          <a:p>
            <a:r>
              <a:rPr lang="en-GB" dirty="0"/>
              <a:t>Analysis of Prototype</a:t>
            </a:r>
          </a:p>
        </p:txBody>
      </p:sp>
      <p:sp>
        <p:nvSpPr>
          <p:cNvPr id="3" name="Content Placeholder 2">
            <a:extLst>
              <a:ext uri="{FF2B5EF4-FFF2-40B4-BE49-F238E27FC236}">
                <a16:creationId xmlns:a16="http://schemas.microsoft.com/office/drawing/2014/main" id="{15F941A9-4867-11A9-8D1F-C37F90254FBC}"/>
              </a:ext>
            </a:extLst>
          </p:cNvPr>
          <p:cNvSpPr>
            <a:spLocks noGrp="1"/>
          </p:cNvSpPr>
          <p:nvPr>
            <p:ph idx="1"/>
          </p:nvPr>
        </p:nvSpPr>
        <p:spPr/>
        <p:txBody>
          <a:bodyPr>
            <a:normAutofit/>
          </a:bodyPr>
          <a:lstStyle/>
          <a:p>
            <a:r>
              <a:rPr lang="en-GB" dirty="0"/>
              <a:t>The results from testing were lacklustre as the system only ran for a short time on battery power due to poor planning and time management.</a:t>
            </a:r>
          </a:p>
          <a:p>
            <a:endParaRPr lang="en-GB" dirty="0"/>
          </a:p>
          <a:p>
            <a:r>
              <a:rPr lang="en-GB" dirty="0"/>
              <a:t>Testing of the prototype revealed that turning was impossible, necessitating a complete replacement of the pulley system.</a:t>
            </a:r>
          </a:p>
          <a:p>
            <a:endParaRPr lang="en-GB" dirty="0"/>
          </a:p>
          <a:p>
            <a:r>
              <a:rPr lang="en-GB" dirty="0"/>
              <a:t>Valuable information, such as the wheels being too small, was gained from the testing session.</a:t>
            </a:r>
          </a:p>
          <a:p>
            <a:endParaRPr lang="en-GB" dirty="0"/>
          </a:p>
          <a:p>
            <a:r>
              <a:rPr lang="en-GB" dirty="0"/>
              <a:t>The group decided to change design philosophies, prompting a return to motor research.</a:t>
            </a:r>
          </a:p>
        </p:txBody>
      </p:sp>
    </p:spTree>
    <p:extLst>
      <p:ext uri="{BB962C8B-B14F-4D97-AF65-F5344CB8AC3E}">
        <p14:creationId xmlns:p14="http://schemas.microsoft.com/office/powerpoint/2010/main" val="375096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BA233-E008-4BAA-9449-46AA6A0FBA7D}"/>
              </a:ext>
            </a:extLst>
          </p:cNvPr>
          <p:cNvSpPr>
            <a:spLocks noGrp="1"/>
          </p:cNvSpPr>
          <p:nvPr>
            <p:ph type="title"/>
          </p:nvPr>
        </p:nvSpPr>
        <p:spPr/>
        <p:txBody>
          <a:bodyPr/>
          <a:lstStyle/>
          <a:p>
            <a:r>
              <a:rPr lang="en-GB" dirty="0"/>
              <a:t>Further Motor Research</a:t>
            </a:r>
          </a:p>
        </p:txBody>
      </p:sp>
      <p:sp>
        <p:nvSpPr>
          <p:cNvPr id="3" name="Content Placeholder 2">
            <a:extLst>
              <a:ext uri="{FF2B5EF4-FFF2-40B4-BE49-F238E27FC236}">
                <a16:creationId xmlns:a16="http://schemas.microsoft.com/office/drawing/2014/main" id="{809DDA2F-CFAE-1696-5D0E-AAD80519C950}"/>
              </a:ext>
            </a:extLst>
          </p:cNvPr>
          <p:cNvSpPr>
            <a:spLocks noGrp="1"/>
          </p:cNvSpPr>
          <p:nvPr>
            <p:ph idx="1"/>
          </p:nvPr>
        </p:nvSpPr>
        <p:spPr/>
        <p:txBody>
          <a:bodyPr/>
          <a:lstStyle/>
          <a:p>
            <a:r>
              <a:rPr lang="en-GB" dirty="0"/>
              <a:t>With the valuable feedback from the prototype the type of motors to research was narrowed down to just DC Brushed and Brushless motors.</a:t>
            </a:r>
          </a:p>
          <a:p>
            <a:r>
              <a:rPr lang="en-GB" dirty="0"/>
              <a:t>Using the same criteria as before a second</a:t>
            </a:r>
            <a:r>
              <a:rPr lang="en-GB" baseline="30000" dirty="0"/>
              <a:t>  </a:t>
            </a:r>
            <a:r>
              <a:rPr lang="en-GB" dirty="0"/>
              <a:t>decision matrix was made.</a:t>
            </a:r>
          </a:p>
          <a:p>
            <a:endParaRPr lang="en-GB" dirty="0"/>
          </a:p>
        </p:txBody>
      </p:sp>
      <p:graphicFrame>
        <p:nvGraphicFramePr>
          <p:cNvPr id="4" name="Table 3">
            <a:extLst>
              <a:ext uri="{FF2B5EF4-FFF2-40B4-BE49-F238E27FC236}">
                <a16:creationId xmlns:a16="http://schemas.microsoft.com/office/drawing/2014/main" id="{4B9DE4ED-53E9-2DBA-AEA1-4C79A6414B12}"/>
              </a:ext>
            </a:extLst>
          </p:cNvPr>
          <p:cNvGraphicFramePr>
            <a:graphicFrameLocks noGrp="1"/>
          </p:cNvGraphicFramePr>
          <p:nvPr/>
        </p:nvGraphicFramePr>
        <p:xfrm>
          <a:off x="3430587" y="3403598"/>
          <a:ext cx="5330825" cy="2541908"/>
        </p:xfrm>
        <a:graphic>
          <a:graphicData uri="http://schemas.openxmlformats.org/drawingml/2006/table">
            <a:tbl>
              <a:tblPr firstRow="1" firstCol="1" bandRow="1">
                <a:tableStyleId>{7E9639D4-E3E2-4D34-9284-5A2195B3D0D7}</a:tableStyleId>
              </a:tblPr>
              <a:tblGrid>
                <a:gridCol w="524510">
                  <a:extLst>
                    <a:ext uri="{9D8B030D-6E8A-4147-A177-3AD203B41FA5}">
                      <a16:colId xmlns:a16="http://schemas.microsoft.com/office/drawing/2014/main" val="2324427978"/>
                    </a:ext>
                  </a:extLst>
                </a:gridCol>
                <a:gridCol w="859155">
                  <a:extLst>
                    <a:ext uri="{9D8B030D-6E8A-4147-A177-3AD203B41FA5}">
                      <a16:colId xmlns:a16="http://schemas.microsoft.com/office/drawing/2014/main" val="1613295358"/>
                    </a:ext>
                  </a:extLst>
                </a:gridCol>
                <a:gridCol w="467995">
                  <a:extLst>
                    <a:ext uri="{9D8B030D-6E8A-4147-A177-3AD203B41FA5}">
                      <a16:colId xmlns:a16="http://schemas.microsoft.com/office/drawing/2014/main" val="3913926797"/>
                    </a:ext>
                  </a:extLst>
                </a:gridCol>
                <a:gridCol w="579120">
                  <a:extLst>
                    <a:ext uri="{9D8B030D-6E8A-4147-A177-3AD203B41FA5}">
                      <a16:colId xmlns:a16="http://schemas.microsoft.com/office/drawing/2014/main" val="4085892667"/>
                    </a:ext>
                  </a:extLst>
                </a:gridCol>
                <a:gridCol w="635000">
                  <a:extLst>
                    <a:ext uri="{9D8B030D-6E8A-4147-A177-3AD203B41FA5}">
                      <a16:colId xmlns:a16="http://schemas.microsoft.com/office/drawing/2014/main" val="2423530502"/>
                    </a:ext>
                  </a:extLst>
                </a:gridCol>
                <a:gridCol w="802640">
                  <a:extLst>
                    <a:ext uri="{9D8B030D-6E8A-4147-A177-3AD203B41FA5}">
                      <a16:colId xmlns:a16="http://schemas.microsoft.com/office/drawing/2014/main" val="191529677"/>
                    </a:ext>
                  </a:extLst>
                </a:gridCol>
                <a:gridCol w="864870">
                  <a:extLst>
                    <a:ext uri="{9D8B030D-6E8A-4147-A177-3AD203B41FA5}">
                      <a16:colId xmlns:a16="http://schemas.microsoft.com/office/drawing/2014/main" val="644338721"/>
                    </a:ext>
                  </a:extLst>
                </a:gridCol>
                <a:gridCol w="597535">
                  <a:extLst>
                    <a:ext uri="{9D8B030D-6E8A-4147-A177-3AD203B41FA5}">
                      <a16:colId xmlns:a16="http://schemas.microsoft.com/office/drawing/2014/main" val="2853614336"/>
                    </a:ext>
                  </a:extLst>
                </a:gridCol>
              </a:tblGrid>
              <a:tr h="322580">
                <a:tc>
                  <a:txBody>
                    <a:bodyPr/>
                    <a:lstStyle/>
                    <a:p>
                      <a:pPr algn="ctr" fontAlgn="base">
                        <a:lnSpc>
                          <a:spcPct val="107000"/>
                        </a:lnSpc>
                        <a:spcAft>
                          <a:spcPts val="800"/>
                        </a:spcAft>
                      </a:pPr>
                      <a:r>
                        <a:rPr lang="en-GB" sz="1100" kern="100" dirty="0">
                          <a:effectLst/>
                        </a:rPr>
                        <a: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Motor​​</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​​Speed</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Ease of use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Efficiency</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Budget/Price</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Controllability</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Weighted Total​​</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758387235"/>
                  </a:ext>
                </a:extLst>
              </a:tr>
              <a:tr h="322580">
                <a:tc>
                  <a:txBody>
                    <a:bodyPr/>
                    <a:lstStyle/>
                    <a:p>
                      <a:pPr algn="ctr" fontAlgn="base">
                        <a:lnSpc>
                          <a:spcPct val="107000"/>
                        </a:lnSpc>
                        <a:spcAft>
                          <a:spcPts val="800"/>
                        </a:spcAft>
                      </a:pPr>
                      <a:r>
                        <a:rPr lang="en-GB" sz="1100" kern="100" dirty="0">
                          <a:effectLst/>
                        </a:rPr>
                        <a:t>Weight</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X1</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X5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910396160"/>
                  </a:ext>
                </a:extLst>
              </a:tr>
              <a:tr h="130175">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US" sz="1100" kern="100" dirty="0">
                          <a:effectLst/>
                        </a:rPr>
                        <a:t>Brushed 6v 100 RPM</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2</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68</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12578050"/>
                  </a:ext>
                </a:extLst>
              </a:tr>
              <a:tr h="152400">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US" sz="1100" kern="100" dirty="0">
                          <a:effectLst/>
                        </a:rPr>
                        <a:t>Brushed 6v 300 RPM</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71</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257933772"/>
                  </a:ext>
                </a:extLst>
              </a:tr>
              <a:tr h="174625">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US" sz="1100" kern="100" dirty="0">
                          <a:effectLst/>
                        </a:rPr>
                        <a:t>Brushed 6v 1000 RPM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4</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69</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66657598"/>
                  </a:ext>
                </a:extLst>
              </a:tr>
              <a:tr h="174625">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US" sz="1100" kern="100" dirty="0">
                          <a:effectLst/>
                        </a:rPr>
                        <a:t>Brushless 6v 300 RPM</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68</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82398806"/>
                  </a:ext>
                </a:extLst>
              </a:tr>
              <a:tr h="174625">
                <a:tc>
                  <a:txBody>
                    <a:bodyPr/>
                    <a:lstStyle/>
                    <a:p>
                      <a:pPr algn="ctr" fontAlgn="base">
                        <a:lnSpc>
                          <a:spcPct val="107000"/>
                        </a:lnSpc>
                        <a:spcAft>
                          <a:spcPts val="800"/>
                        </a:spcAft>
                      </a:pPr>
                      <a:r>
                        <a:rPr lang="en-GB" sz="1100" kern="100" dirty="0">
                          <a:effectLst/>
                        </a:rPr>
                        <a:t> </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US" sz="1100" kern="100" dirty="0">
                          <a:effectLst/>
                        </a:rPr>
                        <a:t>Brushless 6v 1000 RPM</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3</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5</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algn="ctr" fontAlgn="base">
                        <a:lnSpc>
                          <a:spcPct val="107000"/>
                        </a:lnSpc>
                        <a:spcAft>
                          <a:spcPts val="800"/>
                        </a:spcAft>
                      </a:pPr>
                      <a:r>
                        <a:rPr lang="en-GB" sz="1100" kern="100" dirty="0">
                          <a:effectLst/>
                        </a:rPr>
                        <a:t>66</a:t>
                      </a:r>
                      <a:endParaRPr lang="en-GB"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66144767"/>
                  </a:ext>
                </a:extLst>
              </a:tr>
            </a:tbl>
          </a:graphicData>
        </a:graphic>
      </p:graphicFrame>
      <p:sp>
        <p:nvSpPr>
          <p:cNvPr id="5" name="TextBox 4">
            <a:extLst>
              <a:ext uri="{FF2B5EF4-FFF2-40B4-BE49-F238E27FC236}">
                <a16:creationId xmlns:a16="http://schemas.microsoft.com/office/drawing/2014/main" id="{B66ADDD9-D7E9-B891-F1A3-053EC193A5C1}"/>
              </a:ext>
            </a:extLst>
          </p:cNvPr>
          <p:cNvSpPr txBox="1"/>
          <p:nvPr/>
        </p:nvSpPr>
        <p:spPr>
          <a:xfrm>
            <a:off x="3354387" y="3172766"/>
            <a:ext cx="6096000" cy="230832"/>
          </a:xfrm>
          <a:prstGeom prst="rect">
            <a:avLst/>
          </a:prstGeom>
          <a:noFill/>
        </p:spPr>
        <p:txBody>
          <a:bodyPr wrap="square">
            <a:sp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Table 3 - A Table to Show the Second Decision Matrix</a:t>
            </a:r>
          </a:p>
        </p:txBody>
      </p:sp>
    </p:spTree>
    <p:extLst>
      <p:ext uri="{BB962C8B-B14F-4D97-AF65-F5344CB8AC3E}">
        <p14:creationId xmlns:p14="http://schemas.microsoft.com/office/powerpoint/2010/main" val="244740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4CA96-CC4B-21F9-BB51-15C32DE391FC}"/>
              </a:ext>
            </a:extLst>
          </p:cNvPr>
          <p:cNvSpPr>
            <a:spLocks noGrp="1"/>
          </p:cNvSpPr>
          <p:nvPr>
            <p:ph type="title"/>
          </p:nvPr>
        </p:nvSpPr>
        <p:spPr/>
        <p:txBody>
          <a:bodyPr/>
          <a:lstStyle/>
          <a:p>
            <a:r>
              <a:rPr lang="en-GB" dirty="0"/>
              <a:t>Further Motor Research</a:t>
            </a:r>
          </a:p>
        </p:txBody>
      </p:sp>
      <p:sp>
        <p:nvSpPr>
          <p:cNvPr id="3" name="Content Placeholder 2">
            <a:extLst>
              <a:ext uri="{FF2B5EF4-FFF2-40B4-BE49-F238E27FC236}">
                <a16:creationId xmlns:a16="http://schemas.microsoft.com/office/drawing/2014/main" id="{4E58C592-62B7-3F59-965F-C1112FC89970}"/>
              </a:ext>
            </a:extLst>
          </p:cNvPr>
          <p:cNvSpPr>
            <a:spLocks noGrp="1"/>
          </p:cNvSpPr>
          <p:nvPr>
            <p:ph idx="1"/>
          </p:nvPr>
        </p:nvSpPr>
        <p:spPr>
          <a:xfrm>
            <a:off x="1097280" y="1930400"/>
            <a:ext cx="10058400" cy="4023360"/>
          </a:xfrm>
        </p:spPr>
        <p:txBody>
          <a:bodyPr>
            <a:normAutofit/>
          </a:bodyPr>
          <a:lstStyle/>
          <a:p>
            <a:r>
              <a:rPr lang="en-GB" dirty="0"/>
              <a:t>Multiple speeds were covered this time with 100,300 and 1000 rpm.</a:t>
            </a:r>
          </a:p>
          <a:p>
            <a:endParaRPr lang="en-GB" dirty="0"/>
          </a:p>
          <a:p>
            <a:r>
              <a:rPr lang="en-GB" dirty="0"/>
              <a:t>These were tested to visualise how fast each one would be if on the vehicle with 100 rpm being too slow and 1000rpm being too fast.</a:t>
            </a:r>
          </a:p>
          <a:p>
            <a:endParaRPr lang="en-GB" dirty="0"/>
          </a:p>
          <a:p>
            <a:r>
              <a:rPr lang="en-GB" dirty="0"/>
              <a:t>Brushed motors are cheaper than Brushless, this is one of the reasons it was selected.</a:t>
            </a:r>
          </a:p>
          <a:p>
            <a:endParaRPr lang="en-GB" dirty="0"/>
          </a:p>
          <a:p>
            <a:r>
              <a:rPr lang="en-GB" dirty="0"/>
              <a:t>The 300 rpm motor was identified as an optimal speed, balancing performance and control effectively.</a:t>
            </a:r>
          </a:p>
          <a:p>
            <a:endParaRPr lang="en-GB" dirty="0"/>
          </a:p>
          <a:p>
            <a:endParaRPr lang="en-GB" dirty="0"/>
          </a:p>
        </p:txBody>
      </p:sp>
    </p:spTree>
    <p:extLst>
      <p:ext uri="{BB962C8B-B14F-4D97-AF65-F5344CB8AC3E}">
        <p14:creationId xmlns:p14="http://schemas.microsoft.com/office/powerpoint/2010/main" val="179484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40E79-525B-5B61-6589-072A33F9C6AC}"/>
              </a:ext>
            </a:extLst>
          </p:cNvPr>
          <p:cNvSpPr>
            <a:spLocks noGrp="1"/>
          </p:cNvSpPr>
          <p:nvPr>
            <p:ph type="title"/>
          </p:nvPr>
        </p:nvSpPr>
        <p:spPr/>
        <p:txBody>
          <a:bodyPr/>
          <a:lstStyle/>
          <a:p>
            <a:r>
              <a:rPr lang="en-GB" dirty="0"/>
              <a:t>Selected Motor </a:t>
            </a:r>
          </a:p>
        </p:txBody>
      </p:sp>
      <p:sp>
        <p:nvSpPr>
          <p:cNvPr id="3" name="Content Placeholder 2">
            <a:extLst>
              <a:ext uri="{FF2B5EF4-FFF2-40B4-BE49-F238E27FC236}">
                <a16:creationId xmlns:a16="http://schemas.microsoft.com/office/drawing/2014/main" id="{260EC8F9-48BB-AE93-7D5F-8EB84C98F804}"/>
              </a:ext>
            </a:extLst>
          </p:cNvPr>
          <p:cNvSpPr>
            <a:spLocks noGrp="1"/>
          </p:cNvSpPr>
          <p:nvPr>
            <p:ph idx="1"/>
          </p:nvPr>
        </p:nvSpPr>
        <p:spPr>
          <a:xfrm>
            <a:off x="4436532" y="1845734"/>
            <a:ext cx="6719147" cy="4023360"/>
          </a:xfrm>
        </p:spPr>
        <p:txBody>
          <a:bodyPr>
            <a:normAutofit/>
          </a:bodyPr>
          <a:lstStyle/>
          <a:p>
            <a:endParaRPr lang="en-GB" dirty="0"/>
          </a:p>
          <a:p>
            <a:r>
              <a:rPr lang="en-GB" dirty="0"/>
              <a:t>This is a 6V 300 RPM Brushed motor which will be used on the final vehicle.</a:t>
            </a:r>
          </a:p>
          <a:p>
            <a:endParaRPr lang="en-GB" dirty="0"/>
          </a:p>
          <a:p>
            <a:r>
              <a:rPr lang="en-GB" dirty="0"/>
              <a:t>It scored the highest on the design matrix, and in testing.</a:t>
            </a:r>
          </a:p>
          <a:p>
            <a:endParaRPr lang="en-GB" dirty="0"/>
          </a:p>
          <a:p>
            <a:r>
              <a:rPr lang="en-GB" dirty="0"/>
              <a:t>A brushless motor system would be more efficient however it was out of budget for two reasons one being the extra cost of brushless motors and the second is it would require two extra electronic speed controllers, both being out of budget.</a:t>
            </a:r>
          </a:p>
          <a:p>
            <a:pPr marL="0" indent="0">
              <a:buNone/>
            </a:pPr>
            <a:endParaRPr lang="en-GB" dirty="0"/>
          </a:p>
          <a:p>
            <a:pPr marL="0" indent="0">
              <a:buNone/>
            </a:pPr>
            <a:endParaRPr lang="en-GB" dirty="0"/>
          </a:p>
          <a:p>
            <a:endParaRPr lang="en-GB" dirty="0"/>
          </a:p>
          <a:p>
            <a:pPr marL="0" indent="0">
              <a:buNone/>
            </a:pPr>
            <a:endParaRPr lang="en-GB" dirty="0"/>
          </a:p>
        </p:txBody>
      </p:sp>
      <p:pic>
        <p:nvPicPr>
          <p:cNvPr id="2050" name="Picture 2" descr="sourcingmap 300RPM 6V 0.45A High Torque Mini Electric DC Geared Motor for  Robot DIY : Amazon.co.uk: Automotive">
            <a:extLst>
              <a:ext uri="{FF2B5EF4-FFF2-40B4-BE49-F238E27FC236}">
                <a16:creationId xmlns:a16="http://schemas.microsoft.com/office/drawing/2014/main" id="{5EBB6B4C-ECA4-83EE-0F4C-7A4A1F11A3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328" y="2560982"/>
            <a:ext cx="3793813" cy="2592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6201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67DA5-0F8A-E271-6BC8-4642CB80627F}"/>
              </a:ext>
            </a:extLst>
          </p:cNvPr>
          <p:cNvSpPr>
            <a:spLocks noGrp="1"/>
          </p:cNvSpPr>
          <p:nvPr>
            <p:ph type="title"/>
          </p:nvPr>
        </p:nvSpPr>
        <p:spPr>
          <a:xfrm>
            <a:off x="1097280" y="286604"/>
            <a:ext cx="10058400" cy="1195064"/>
          </a:xfrm>
        </p:spPr>
        <p:txBody>
          <a:bodyPr/>
          <a:lstStyle/>
          <a:p>
            <a:r>
              <a:rPr lang="en-GB" dirty="0"/>
              <a:t>Pulse Width Modulation Motor Driver</a:t>
            </a:r>
          </a:p>
        </p:txBody>
      </p:sp>
      <p:sp>
        <p:nvSpPr>
          <p:cNvPr id="3" name="Content Placeholder 2">
            <a:extLst>
              <a:ext uri="{FF2B5EF4-FFF2-40B4-BE49-F238E27FC236}">
                <a16:creationId xmlns:a16="http://schemas.microsoft.com/office/drawing/2014/main" id="{62130A5B-52E6-4BDB-ADFF-125D5EAD3A2D}"/>
              </a:ext>
            </a:extLst>
          </p:cNvPr>
          <p:cNvSpPr>
            <a:spLocks noGrp="1"/>
          </p:cNvSpPr>
          <p:nvPr>
            <p:ph idx="1"/>
          </p:nvPr>
        </p:nvSpPr>
        <p:spPr>
          <a:xfrm>
            <a:off x="838200" y="1825625"/>
            <a:ext cx="8822267" cy="4351338"/>
          </a:xfrm>
        </p:spPr>
        <p:txBody>
          <a:bodyPr>
            <a:normAutofit lnSpcReduction="10000"/>
          </a:bodyPr>
          <a:lstStyle/>
          <a:p>
            <a:r>
              <a:rPr lang="en-GB" dirty="0"/>
              <a:t>Figure 4 is a Pulse Width Modulation motor driver, called the L298N. </a:t>
            </a:r>
          </a:p>
          <a:p>
            <a:endParaRPr lang="en-GB" dirty="0"/>
          </a:p>
          <a:p>
            <a:r>
              <a:rPr lang="en-GB" dirty="0"/>
              <a:t>This driver is essential for controlling motor speed and direction in our vehicle.</a:t>
            </a:r>
          </a:p>
          <a:p>
            <a:endParaRPr lang="en-GB" dirty="0"/>
          </a:p>
          <a:p>
            <a:r>
              <a:rPr lang="en-GB" dirty="0"/>
              <a:t>The L298N acts as an H-bridge, enabling the reversal of motor direction. This is crucial for manoeuvring the vehicle, especially during the turnaround stage.</a:t>
            </a:r>
          </a:p>
          <a:p>
            <a:endParaRPr lang="en-GB" dirty="0"/>
          </a:p>
          <a:p>
            <a:r>
              <a:rPr lang="en-GB" dirty="0"/>
              <a:t>By adjusting the PWM signal, the L298N can precisely control the motor's speed, providing the accuracy needed when returning to the target.</a:t>
            </a:r>
          </a:p>
          <a:p>
            <a:endParaRPr lang="en-GB" dirty="0"/>
          </a:p>
          <a:p>
            <a:pPr marL="0" indent="0">
              <a:buNone/>
            </a:pPr>
            <a:r>
              <a:rPr lang="en-GB" dirty="0">
                <a:effectLst/>
                <a:latin typeface="Calibri" panose="020F0502020204030204" pitchFamily="34" charset="0"/>
                <a:ea typeface="Times New Roman" panose="02020603050405020304" pitchFamily="18" charset="0"/>
                <a:cs typeface="Times New Roman" panose="02020603050405020304" pitchFamily="18" charset="0"/>
              </a:rPr>
              <a:t>(The Pi Hut, 2024; Hatem, 2019; Ulum, Laksono, and Laksono, 2021)</a:t>
            </a:r>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1418F741-C0DB-7499-69D8-4C8FF7972E08}"/>
              </a:ext>
              <a:ext uri="{C183D7F6-B498-43B3-948B-1728B52AA6E4}">
                <adec:decorative xmlns:adec="http://schemas.microsoft.com/office/drawing/2017/decorative" val="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660467" y="2562741"/>
            <a:ext cx="2143125" cy="2143125"/>
          </a:xfrm>
          <a:prstGeom prst="rect">
            <a:avLst/>
          </a:prstGeom>
          <a:noFill/>
        </p:spPr>
      </p:pic>
      <p:sp>
        <p:nvSpPr>
          <p:cNvPr id="6" name="TextBox 5">
            <a:extLst>
              <a:ext uri="{FF2B5EF4-FFF2-40B4-BE49-F238E27FC236}">
                <a16:creationId xmlns:a16="http://schemas.microsoft.com/office/drawing/2014/main" id="{E41D3AF5-8618-1E61-24DA-1DE947BB296C}"/>
              </a:ext>
            </a:extLst>
          </p:cNvPr>
          <p:cNvSpPr txBox="1"/>
          <p:nvPr/>
        </p:nvSpPr>
        <p:spPr>
          <a:xfrm>
            <a:off x="9660467" y="4618315"/>
            <a:ext cx="2143126" cy="369332"/>
          </a:xfrm>
          <a:prstGeom prst="rect">
            <a:avLst/>
          </a:prstGeom>
          <a:noFill/>
        </p:spPr>
        <p:txBody>
          <a:bodyPr wrap="square">
            <a:sp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Figure 4 - A Picture of the L298N Motor Driver/PWM Controller (ThePiHut, 2024)</a:t>
            </a:r>
          </a:p>
        </p:txBody>
      </p:sp>
    </p:spTree>
    <p:extLst>
      <p:ext uri="{BB962C8B-B14F-4D97-AF65-F5344CB8AC3E}">
        <p14:creationId xmlns:p14="http://schemas.microsoft.com/office/powerpoint/2010/main" val="2379987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0BD78-8EA5-F4B0-E18E-EB7575C00F2C}"/>
              </a:ext>
            </a:extLst>
          </p:cNvPr>
          <p:cNvSpPr>
            <a:spLocks noGrp="1"/>
          </p:cNvSpPr>
          <p:nvPr>
            <p:ph type="title"/>
          </p:nvPr>
        </p:nvSpPr>
        <p:spPr/>
        <p:txBody>
          <a:bodyPr/>
          <a:lstStyle/>
          <a:p>
            <a:r>
              <a:rPr lang="en-GB" dirty="0"/>
              <a:t>Pulse Width Modulation Motor Driver</a:t>
            </a:r>
          </a:p>
        </p:txBody>
      </p:sp>
      <p:sp>
        <p:nvSpPr>
          <p:cNvPr id="3" name="Content Placeholder 2">
            <a:extLst>
              <a:ext uri="{FF2B5EF4-FFF2-40B4-BE49-F238E27FC236}">
                <a16:creationId xmlns:a16="http://schemas.microsoft.com/office/drawing/2014/main" id="{6E6D2E6A-D75A-DD2E-30E1-3FAEBA80FD18}"/>
              </a:ext>
            </a:extLst>
          </p:cNvPr>
          <p:cNvSpPr>
            <a:spLocks noGrp="1"/>
          </p:cNvSpPr>
          <p:nvPr>
            <p:ph idx="1"/>
          </p:nvPr>
        </p:nvSpPr>
        <p:spPr>
          <a:xfrm>
            <a:off x="1097280" y="1845734"/>
            <a:ext cx="8846184" cy="4023360"/>
          </a:xfrm>
        </p:spPr>
        <p:txBody>
          <a:bodyPr>
            <a:normAutofit/>
          </a:bodyPr>
          <a:lstStyle/>
          <a:p>
            <a:pPr marL="0" indent="0">
              <a:buNone/>
            </a:pPr>
            <a:r>
              <a:rPr lang="en-GB" dirty="0"/>
              <a:t>When compared to potentiometers, PWM controllers are more efficient as they don’t rely on losing energy via heat like a potentiometer does. </a:t>
            </a:r>
            <a:r>
              <a:rPr lang="en-GB" kern="0" dirty="0">
                <a:effectLst/>
                <a:latin typeface="Calibri" panose="020F0502020204030204" pitchFamily="34" charset="0"/>
                <a:ea typeface="Times New Roman" panose="02020603050405020304" pitchFamily="18" charset="0"/>
                <a:cs typeface="Times New Roman" panose="02020603050405020304" pitchFamily="18" charset="0"/>
              </a:rPr>
              <a:t>(Zhang, Kang, and Diao, 2005)</a:t>
            </a:r>
          </a:p>
          <a:p>
            <a:pPr marL="0" indent="0">
              <a:buNone/>
            </a:pPr>
            <a:endParaRPr lang="en-GB"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dirty="0"/>
              <a:t>Figure 5 shows how it can carry the PWM signal from the Arduino to two individual motors and the utilisation of the two enable inputs and two full-bridge drivers you can control each motor independently. (STMicroelectronics, 2000)</a:t>
            </a:r>
          </a:p>
          <a:p>
            <a:pPr marL="0" indent="0">
              <a:buNone/>
            </a:pPr>
            <a:endParaRPr lang="en-GB" dirty="0"/>
          </a:p>
          <a:p>
            <a:pPr marL="0" indent="0">
              <a:buNone/>
            </a:pPr>
            <a:r>
              <a:rPr lang="en-GB" dirty="0"/>
              <a:t>It will play a pivotal role in achieving the desired speed and directional control, critical for the vehicle’s accuracy.</a:t>
            </a:r>
          </a:p>
          <a:p>
            <a:endParaRPr lang="en-GB" kern="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2800" kern="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2800" kern="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pic>
        <p:nvPicPr>
          <p:cNvPr id="7" name="Picture 6" descr="Interfacing L298N Motor Driver Arduino Uno - Circuit Diagram">
            <a:extLst>
              <a:ext uri="{FF2B5EF4-FFF2-40B4-BE49-F238E27FC236}">
                <a16:creationId xmlns:a16="http://schemas.microsoft.com/office/drawing/2014/main" id="{D1F1C8A6-A60E-F4EA-8ADD-BAC5ABA7BA1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43464" y="2635250"/>
            <a:ext cx="1988185" cy="2263140"/>
          </a:xfrm>
          <a:prstGeom prst="rect">
            <a:avLst/>
          </a:prstGeom>
          <a:noFill/>
          <a:ln>
            <a:noFill/>
          </a:ln>
        </p:spPr>
      </p:pic>
      <p:sp>
        <p:nvSpPr>
          <p:cNvPr id="8" name="Text Box 2">
            <a:extLst>
              <a:ext uri="{FF2B5EF4-FFF2-40B4-BE49-F238E27FC236}">
                <a16:creationId xmlns:a16="http://schemas.microsoft.com/office/drawing/2014/main" id="{BE613DC2-114A-5A1C-CC5C-341729E6B01F}"/>
              </a:ext>
            </a:extLst>
          </p:cNvPr>
          <p:cNvSpPr txBox="1">
            <a:spLocks noChangeArrowheads="1"/>
          </p:cNvSpPr>
          <p:nvPr/>
        </p:nvSpPr>
        <p:spPr bwMode="auto">
          <a:xfrm>
            <a:off x="9840277" y="5006764"/>
            <a:ext cx="2508885" cy="862330"/>
          </a:xfrm>
          <a:prstGeom prst="rect">
            <a:avLst/>
          </a:prstGeom>
          <a:noFill/>
          <a:ln>
            <a:noFill/>
          </a:ln>
        </p:spPr>
        <p:style>
          <a:lnRef idx="0">
            <a:scrgbClr r="0" g="0" b="0"/>
          </a:lnRef>
          <a:fillRef idx="0">
            <a:scrgbClr r="0" g="0" b="0"/>
          </a:fillRef>
          <a:effectRef idx="0">
            <a:scrgbClr r="0" g="0" b="0"/>
          </a:effectRef>
          <a:fontRef idx="minor">
            <a:schemeClr val="dk1"/>
          </a:fontRef>
        </p:style>
        <p:txBody>
          <a:bodyPr rot="0" vert="horz" wrap="square" lIns="91440" tIns="45720" rIns="91440" bIns="45720" anchor="t" anchorCtr="0">
            <a:noAutofit/>
          </a:bodyPr>
          <a:lstStyle/>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Figure 5 - A Diagram of the L298N Motor Driver/PWM Controller Wiring Layout (Electrosome, 2024)</a:t>
            </a:r>
          </a:p>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 </a:t>
            </a:r>
          </a:p>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 </a:t>
            </a:r>
          </a:p>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 </a:t>
            </a:r>
          </a:p>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 </a:t>
            </a:r>
          </a:p>
          <a:p>
            <a:pPr>
              <a:spcAft>
                <a:spcPts val="1000"/>
              </a:spcAft>
            </a:pPr>
            <a:r>
              <a:rPr lang="en-GB" sz="900" i="1" dirty="0">
                <a:solidFill>
                  <a:srgbClr val="44546A"/>
                </a:solidFill>
                <a:effectLst/>
                <a:ea typeface="Times New Roman" panose="02020603050405020304" pitchFamily="18" charset="0"/>
                <a:cs typeface="Times New Roman" panose="02020603050405020304" pitchFamily="18" charset="0"/>
              </a:rPr>
              <a:t> </a:t>
            </a:r>
          </a:p>
          <a:p>
            <a:pPr>
              <a:lnSpc>
                <a:spcPct val="107000"/>
              </a:lnSpc>
              <a:spcAft>
                <a:spcPts val="800"/>
              </a:spcAft>
            </a:pPr>
            <a:r>
              <a:rPr lang="en-GB" sz="1100" dirty="0">
                <a:effectLst/>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0439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E46EA-0453-6629-2048-89079A62230D}"/>
              </a:ext>
            </a:extLst>
          </p:cNvPr>
          <p:cNvSpPr>
            <a:spLocks noGrp="1"/>
          </p:cNvSpPr>
          <p:nvPr>
            <p:ph type="title"/>
          </p:nvPr>
        </p:nvSpPr>
        <p:spPr/>
        <p:txBody>
          <a:bodyPr/>
          <a:lstStyle/>
          <a:p>
            <a:r>
              <a:rPr lang="en-GB" dirty="0"/>
              <a:t>Vehicle Manoeuvrability </a:t>
            </a:r>
          </a:p>
        </p:txBody>
      </p:sp>
      <p:sp>
        <p:nvSpPr>
          <p:cNvPr id="3" name="Content Placeholder 2">
            <a:extLst>
              <a:ext uri="{FF2B5EF4-FFF2-40B4-BE49-F238E27FC236}">
                <a16:creationId xmlns:a16="http://schemas.microsoft.com/office/drawing/2014/main" id="{48188048-45F5-A8A5-E8CD-E6015C1AD2ED}"/>
              </a:ext>
            </a:extLst>
          </p:cNvPr>
          <p:cNvSpPr>
            <a:spLocks noGrp="1"/>
          </p:cNvSpPr>
          <p:nvPr>
            <p:ph idx="1"/>
          </p:nvPr>
        </p:nvSpPr>
        <p:spPr/>
        <p:txBody>
          <a:bodyPr>
            <a:normAutofit fontScale="92500" lnSpcReduction="10000"/>
          </a:bodyPr>
          <a:lstStyle/>
          <a:p>
            <a:r>
              <a:rPr lang="en-GB" sz="2000" dirty="0"/>
              <a:t>Utilising the L298N driver, turning the vehicle can be achieved by only powering one wheel.</a:t>
            </a:r>
          </a:p>
          <a:p>
            <a:r>
              <a:rPr lang="en-GB" dirty="0"/>
              <a:t>You may be thinking that this approach might result in the vehicle just going straight. However, research provides insights into how this can be effectively managed.</a:t>
            </a:r>
          </a:p>
          <a:p>
            <a:endParaRPr lang="en-GB" dirty="0"/>
          </a:p>
          <a:p>
            <a:r>
              <a:rPr lang="en-GB" kern="0" dirty="0">
                <a:latin typeface="Calibri" panose="020F0502020204030204" pitchFamily="34" charset="0"/>
                <a:cs typeface="Times New Roman" panose="02020603050405020304" pitchFamily="18" charset="0"/>
              </a:rPr>
              <a:t>In their study, Ding, Li, and Tang (2020) presented a theoretical model for predicting the turning resistance of tracked vehicles. This model can be applied to our vehicle.</a:t>
            </a:r>
          </a:p>
          <a:p>
            <a:r>
              <a:rPr lang="en-GB" kern="0" dirty="0">
                <a:latin typeface="Calibri" panose="020F0502020204030204" pitchFamily="34" charset="0"/>
                <a:cs typeface="Times New Roman" panose="02020603050405020304" pitchFamily="18" charset="0"/>
              </a:rPr>
              <a:t>According to their findings, an increase in the coefficient of friction, which correlates with the vehicle's weight, means that the power applied to one side is sufficient to initiate a turn.</a:t>
            </a:r>
          </a:p>
          <a:p>
            <a:endParaRPr lang="en-GB" kern="0" dirty="0">
              <a:latin typeface="Calibri" panose="020F0502020204030204" pitchFamily="34" charset="0"/>
              <a:cs typeface="Times New Roman" panose="02020603050405020304" pitchFamily="18" charset="0"/>
            </a:endParaRPr>
          </a:p>
          <a:p>
            <a:r>
              <a:rPr lang="en-GB" dirty="0"/>
              <a:t>By equipping the vehicle's wheels with rubber bands, the coefficient of friction is increased. This should enable the vehicle to turn by only powering one motor, as also suggested by Wang et al. (2011).</a:t>
            </a:r>
            <a:endParaRPr lang="en-GB" kern="0" dirty="0">
              <a:latin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6500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78A2-D6AA-F863-A622-BBCBE3B15B52}"/>
              </a:ext>
            </a:extLst>
          </p:cNvPr>
          <p:cNvSpPr>
            <a:spLocks noGrp="1"/>
          </p:cNvSpPr>
          <p:nvPr>
            <p:ph type="title"/>
          </p:nvPr>
        </p:nvSpPr>
        <p:spPr/>
        <p:txBody>
          <a:bodyPr/>
          <a:lstStyle/>
          <a:p>
            <a:r>
              <a:rPr lang="en-GB" dirty="0"/>
              <a:t>Autonomous Driving</a:t>
            </a:r>
          </a:p>
        </p:txBody>
      </p:sp>
      <p:sp>
        <p:nvSpPr>
          <p:cNvPr id="3" name="Content Placeholder 2">
            <a:extLst>
              <a:ext uri="{FF2B5EF4-FFF2-40B4-BE49-F238E27FC236}">
                <a16:creationId xmlns:a16="http://schemas.microsoft.com/office/drawing/2014/main" id="{AE251004-17BA-5ACE-9B45-4EAE530CBCAF}"/>
              </a:ext>
            </a:extLst>
          </p:cNvPr>
          <p:cNvSpPr>
            <a:spLocks noGrp="1"/>
          </p:cNvSpPr>
          <p:nvPr>
            <p:ph idx="1"/>
          </p:nvPr>
        </p:nvSpPr>
        <p:spPr>
          <a:xfrm>
            <a:off x="1097280" y="3773435"/>
            <a:ext cx="10058399" cy="2694991"/>
          </a:xfrm>
        </p:spPr>
        <p:txBody>
          <a:bodyPr>
            <a:normAutofit lnSpcReduction="10000"/>
          </a:bodyPr>
          <a:lstStyle/>
          <a:p>
            <a:pPr marL="0" lvl="0" indent="0" algn="just">
              <a:lnSpc>
                <a:spcPct val="100000"/>
              </a:lnSpc>
              <a:spcAft>
                <a:spcPts val="1000"/>
              </a:spcAft>
              <a:buNone/>
            </a:pPr>
            <a:r>
              <a:rPr lang="en-GB" sz="1600" kern="0" dirty="0">
                <a:effectLst/>
                <a:latin typeface="Calibri" panose="020F0502020204030204" pitchFamily="34" charset="0"/>
                <a:ea typeface="Times New Roman" panose="02020603050405020304" pitchFamily="18" charset="0"/>
              </a:rPr>
              <a:t>From stages 1 to 2, and 3 to 4, the vehicle would cover 4 meters each time, for a total of 8 meters. Stage 3 was estimated at 4x the length of the vehicle, resulting in 1 metre for a total distance of 9 meters. </a:t>
            </a:r>
          </a:p>
          <a:p>
            <a:pPr marL="0" lvl="0" indent="0" algn="just">
              <a:lnSpc>
                <a:spcPct val="100000"/>
              </a:lnSpc>
              <a:spcAft>
                <a:spcPts val="1000"/>
              </a:spcAft>
              <a:buNone/>
            </a:pPr>
            <a:r>
              <a:rPr lang="en-GB" sz="1600" kern="0" dirty="0">
                <a:latin typeface="Calibri" panose="020F0502020204030204" pitchFamily="34" charset="0"/>
                <a:ea typeface="Times New Roman" panose="02020603050405020304" pitchFamily="18" charset="0"/>
              </a:rPr>
              <a:t>Stage 1 </a:t>
            </a:r>
            <a:r>
              <a:rPr lang="en-GB" sz="1600" kern="0" dirty="0">
                <a:effectLst/>
                <a:latin typeface="Calibri" panose="020F0502020204030204" pitchFamily="34" charset="0"/>
                <a:ea typeface="Times New Roman" panose="02020603050405020304" pitchFamily="18" charset="0"/>
              </a:rPr>
              <a:t>to 2 runs the motors at 150 RPM, for 6 seconds of run time.</a:t>
            </a:r>
          </a:p>
          <a:p>
            <a:pPr marL="0" lvl="0" indent="0" algn="just">
              <a:lnSpc>
                <a:spcPct val="100000"/>
              </a:lnSpc>
              <a:spcAft>
                <a:spcPts val="1000"/>
              </a:spcAft>
              <a:buNone/>
            </a:pPr>
            <a:r>
              <a:rPr lang="en-GB" sz="1600" kern="0" dirty="0">
                <a:latin typeface="Calibri" panose="020F0502020204030204" pitchFamily="34" charset="0"/>
                <a:ea typeface="Times New Roman" panose="02020603050405020304" pitchFamily="18" charset="0"/>
              </a:rPr>
              <a:t>Stage 3 would require slower speeds to control the turn around, 50 RPM has been calculated for however empirical testing is needed to confirm this as slower may be more optimal. 50 RPM would have 4.5 seconds of run time.</a:t>
            </a:r>
          </a:p>
          <a:p>
            <a:pPr marL="0" lvl="0" indent="0" algn="just">
              <a:lnSpc>
                <a:spcPct val="100000"/>
              </a:lnSpc>
              <a:spcAft>
                <a:spcPts val="1000"/>
              </a:spcAft>
              <a:buNone/>
            </a:pPr>
            <a:r>
              <a:rPr lang="en-GB" sz="1600" kern="0" dirty="0">
                <a:latin typeface="Calibri" panose="020F0502020204030204" pitchFamily="34" charset="0"/>
                <a:ea typeface="Times New Roman" panose="02020603050405020304" pitchFamily="18" charset="0"/>
              </a:rPr>
              <a:t>Stage 4 needs more accuracy than any other stage therefore testing would be focused around this stage, either running the motors at a low speed for the whole stage or to gradually slow the motors for a controlled stop.</a:t>
            </a:r>
          </a:p>
          <a:p>
            <a:pPr marL="0" lvl="0" indent="0" algn="just">
              <a:lnSpc>
                <a:spcPct val="100000"/>
              </a:lnSpc>
              <a:spcAft>
                <a:spcPts val="1000"/>
              </a:spcAft>
              <a:buNone/>
            </a:pPr>
            <a:endParaRPr lang="en-GB" sz="1600" kern="0" dirty="0">
              <a:effectLst/>
              <a:latin typeface="Calibri" panose="020F0502020204030204" pitchFamily="34" charset="0"/>
              <a:ea typeface="Times New Roman" panose="02020603050405020304" pitchFamily="18" charset="0"/>
            </a:endParaRPr>
          </a:p>
          <a:p>
            <a:pPr marL="0" lvl="0" indent="0" algn="just">
              <a:lnSpc>
                <a:spcPct val="100000"/>
              </a:lnSpc>
              <a:spcAft>
                <a:spcPts val="1000"/>
              </a:spcAft>
              <a:buNone/>
            </a:pPr>
            <a:endParaRPr lang="en-GB" dirty="0"/>
          </a:p>
        </p:txBody>
      </p:sp>
      <p:pic>
        <p:nvPicPr>
          <p:cNvPr id="4" name="Picture 3">
            <a:extLst>
              <a:ext uri="{FF2B5EF4-FFF2-40B4-BE49-F238E27FC236}">
                <a16:creationId xmlns:a16="http://schemas.microsoft.com/office/drawing/2014/main" id="{A08F6BAA-4D55-867A-B543-B0EA6FEDE81A}"/>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08" t="5053" b="27790"/>
          <a:stretch/>
        </p:blipFill>
        <p:spPr bwMode="auto">
          <a:xfrm>
            <a:off x="5598159" y="1737360"/>
            <a:ext cx="5059679" cy="2036075"/>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A0DE0AA-6BB7-A450-1703-A84AF41D515B}"/>
              </a:ext>
            </a:extLst>
          </p:cNvPr>
          <p:cNvSpPr txBox="1"/>
          <p:nvPr/>
        </p:nvSpPr>
        <p:spPr>
          <a:xfrm>
            <a:off x="1036319" y="1737360"/>
            <a:ext cx="4441613" cy="1862048"/>
          </a:xfrm>
          <a:prstGeom prst="rect">
            <a:avLst/>
          </a:prstGeom>
          <a:noFill/>
        </p:spPr>
        <p:txBody>
          <a:bodyPr wrap="square">
            <a:spAutoFit/>
          </a:bodyPr>
          <a:lstStyle/>
          <a:p>
            <a:r>
              <a:rPr lang="en-GB" dirty="0"/>
              <a:t>The course can be broken down into 4 stages; </a:t>
            </a:r>
          </a:p>
          <a:p>
            <a:pPr marL="342900" lvl="0" indent="-342900" algn="just">
              <a:lnSpc>
                <a:spcPct val="100000"/>
              </a:lnSpc>
              <a:spcAft>
                <a:spcPts val="1000"/>
              </a:spcAft>
              <a:buFont typeface="+mj-lt"/>
              <a:buAutoNum type="arabicPeriod"/>
            </a:pPr>
            <a:r>
              <a:rPr lang="en-GB" sz="1800" b="1" dirty="0">
                <a:effectLst/>
                <a:latin typeface="Calibri" panose="020F0502020204030204" pitchFamily="34" charset="0"/>
                <a:ea typeface="Times New Roman" panose="02020603050405020304" pitchFamily="18" charset="0"/>
                <a:cs typeface="Times New Roman" panose="02020603050405020304" pitchFamily="18" charset="0"/>
              </a:rPr>
              <a:t>Start at the Target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0000"/>
              </a:lnSpc>
              <a:spcAft>
                <a:spcPts val="1000"/>
              </a:spcAft>
              <a:buFont typeface="+mj-lt"/>
              <a:buAutoNum type="arabicPeriod"/>
            </a:pPr>
            <a:r>
              <a:rPr lang="en-GB" sz="1800" b="1" dirty="0">
                <a:effectLst/>
                <a:latin typeface="Calibri" panose="020F0502020204030204" pitchFamily="34" charset="0"/>
                <a:ea typeface="Times New Roman" panose="02020603050405020304" pitchFamily="18" charset="0"/>
                <a:cs typeface="Times New Roman" panose="02020603050405020304" pitchFamily="18" charset="0"/>
              </a:rPr>
              <a:t>Go to the wall</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0000"/>
              </a:lnSpc>
              <a:spcAft>
                <a:spcPts val="1000"/>
              </a:spcAft>
              <a:buFont typeface="+mj-lt"/>
              <a:buAutoNum type="arabicPeriod"/>
            </a:pPr>
            <a:r>
              <a:rPr lang="en-GB" sz="1800" b="1" dirty="0">
                <a:effectLst/>
                <a:latin typeface="Calibri" panose="020F0502020204030204" pitchFamily="34" charset="0"/>
                <a:ea typeface="Times New Roman" panose="02020603050405020304" pitchFamily="18" charset="0"/>
                <a:cs typeface="Times New Roman" panose="02020603050405020304" pitchFamily="18" charset="0"/>
              </a:rPr>
              <a:t>Turn Around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00000"/>
              </a:lnSpc>
              <a:spcAft>
                <a:spcPts val="1000"/>
              </a:spcAft>
              <a:buFont typeface="+mj-lt"/>
              <a:buAutoNum type="arabicPeriod"/>
            </a:pPr>
            <a:r>
              <a:rPr lang="en-GB" sz="1800" b="1" dirty="0">
                <a:effectLst/>
                <a:latin typeface="Calibri" panose="020F0502020204030204" pitchFamily="34" charset="0"/>
                <a:ea typeface="Times New Roman" panose="02020603050405020304" pitchFamily="18" charset="0"/>
                <a:cs typeface="Times New Roman" panose="02020603050405020304" pitchFamily="18" charset="0"/>
              </a:rPr>
              <a:t>Return to the Target</a:t>
            </a:r>
          </a:p>
        </p:txBody>
      </p:sp>
    </p:spTree>
    <p:extLst>
      <p:ext uri="{BB962C8B-B14F-4D97-AF65-F5344CB8AC3E}">
        <p14:creationId xmlns:p14="http://schemas.microsoft.com/office/powerpoint/2010/main" val="2683347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E00C3-54E8-8449-C850-0DD9724EC765}"/>
              </a:ext>
            </a:extLst>
          </p:cNvPr>
          <p:cNvSpPr>
            <a:spLocks noGrp="1"/>
          </p:cNvSpPr>
          <p:nvPr>
            <p:ph type="title"/>
          </p:nvPr>
        </p:nvSpPr>
        <p:spPr/>
        <p:txBody>
          <a:bodyPr/>
          <a:lstStyle/>
          <a:p>
            <a:r>
              <a:rPr lang="en-GB" dirty="0"/>
              <a:t>Final Design Phase </a:t>
            </a:r>
          </a:p>
        </p:txBody>
      </p:sp>
      <p:sp>
        <p:nvSpPr>
          <p:cNvPr id="3" name="Content Placeholder 2">
            <a:extLst>
              <a:ext uri="{FF2B5EF4-FFF2-40B4-BE49-F238E27FC236}">
                <a16:creationId xmlns:a16="http://schemas.microsoft.com/office/drawing/2014/main" id="{E8742C1A-5343-5FAE-5DEF-A630B6F7205A}"/>
              </a:ext>
            </a:extLst>
          </p:cNvPr>
          <p:cNvSpPr>
            <a:spLocks noGrp="1"/>
          </p:cNvSpPr>
          <p:nvPr>
            <p:ph idx="1"/>
          </p:nvPr>
        </p:nvSpPr>
        <p:spPr/>
        <p:txBody>
          <a:bodyPr/>
          <a:lstStyle/>
          <a:p>
            <a:r>
              <a:rPr lang="en-GB" dirty="0"/>
              <a:t>With all the further research and development completed it was time to build the final design of the vehicle. </a:t>
            </a:r>
          </a:p>
        </p:txBody>
      </p:sp>
      <p:pic>
        <p:nvPicPr>
          <p:cNvPr id="4" name="Picture 3" descr="A grey robot with a cat head&#10;&#10;Description automatically generated">
            <a:extLst>
              <a:ext uri="{FF2B5EF4-FFF2-40B4-BE49-F238E27FC236}">
                <a16:creationId xmlns:a16="http://schemas.microsoft.com/office/drawing/2014/main" id="{EDB64461-365D-313C-9E1E-B94E3F2C7B8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0" t="3431" r="2328" b="4214"/>
          <a:stretch/>
        </p:blipFill>
        <p:spPr bwMode="auto">
          <a:xfrm>
            <a:off x="838200" y="2779290"/>
            <a:ext cx="3766820" cy="2941955"/>
          </a:xfrm>
          <a:prstGeom prst="rect">
            <a:avLst/>
          </a:prstGeom>
          <a:ln>
            <a:noFill/>
          </a:ln>
          <a:extLst>
            <a:ext uri="{53640926-AAD7-44D8-BBD7-CCE9431645EC}">
              <a14:shadowObscured xmlns:a14="http://schemas.microsoft.com/office/drawing/2010/main"/>
            </a:ext>
          </a:extLst>
        </p:spPr>
      </p:pic>
      <p:sp>
        <p:nvSpPr>
          <p:cNvPr id="5" name="Text Box 1">
            <a:extLst>
              <a:ext uri="{FF2B5EF4-FFF2-40B4-BE49-F238E27FC236}">
                <a16:creationId xmlns:a16="http://schemas.microsoft.com/office/drawing/2014/main" id="{FCDBA08A-7E66-9071-61AF-62E2498A6BB8}"/>
              </a:ext>
            </a:extLst>
          </p:cNvPr>
          <p:cNvSpPr txBox="1"/>
          <p:nvPr/>
        </p:nvSpPr>
        <p:spPr>
          <a:xfrm>
            <a:off x="838200" y="5721245"/>
            <a:ext cx="3636010" cy="159385"/>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Times New Roman" panose="02020603050405020304" pitchFamily="18" charset="0"/>
                <a:cs typeface="Times New Roman" panose="02020603050405020304" pitchFamily="18" charset="0"/>
              </a:rPr>
              <a:t>Figure 6 - A Figure of the Final Vehicle Design (Badrakh, 2024)</a:t>
            </a:r>
          </a:p>
        </p:txBody>
      </p:sp>
      <p:sp>
        <p:nvSpPr>
          <p:cNvPr id="6" name="TextBox 5">
            <a:extLst>
              <a:ext uri="{FF2B5EF4-FFF2-40B4-BE49-F238E27FC236}">
                <a16:creationId xmlns:a16="http://schemas.microsoft.com/office/drawing/2014/main" id="{C6AE6B13-4F35-90FD-FAA1-691DBB044861}"/>
              </a:ext>
            </a:extLst>
          </p:cNvPr>
          <p:cNvSpPr txBox="1"/>
          <p:nvPr/>
        </p:nvSpPr>
        <p:spPr>
          <a:xfrm>
            <a:off x="4864100" y="2126608"/>
            <a:ext cx="6790267" cy="4247317"/>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final design underwent significant changes in almost every department.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motors are now directly attached to the wheels using 3D printed motor mounts.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wheel size was increased to a diameter of 85mm.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 brief testing, the vehicle performed well compared to the prototype.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Further testing is necessary to integrate the PWM controller into the vehicle, as time constraints prevented this from being completed.</a:t>
            </a:r>
          </a:p>
        </p:txBody>
      </p:sp>
    </p:spTree>
    <p:extLst>
      <p:ext uri="{BB962C8B-B14F-4D97-AF65-F5344CB8AC3E}">
        <p14:creationId xmlns:p14="http://schemas.microsoft.com/office/powerpoint/2010/main" val="325034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CF02-2348-B63A-5791-3238432D13D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C46693F-8300-15F2-5487-D35AF1238526}"/>
              </a:ext>
            </a:extLst>
          </p:cNvPr>
          <p:cNvSpPr>
            <a:spLocks noGrp="1"/>
          </p:cNvSpPr>
          <p:nvPr>
            <p:ph idx="1"/>
          </p:nvPr>
        </p:nvSpPr>
        <p:spPr/>
        <p:txBody>
          <a:bodyPr>
            <a:normAutofit lnSpcReduction="10000"/>
          </a:bodyPr>
          <a:lstStyle/>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Stonor, G., (2021)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IMechE Design Challenge 2021 - Repeatable Vehicle - UCL CD6 – 1</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[YouTube video]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https://www.youtube.com/watch?v=uJSg-b7ysQc</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2024]</a:t>
            </a: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Khan, D., (2022)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iMeche Design Challenge 2021 - Brunel Winners - Concept Video.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[YouTube video]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https://www.youtube.com/watch?v=3inAyXLmPJ0&amp;t=13s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21</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st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2024]</a:t>
            </a: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Pi Hut, 2024.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L298N Motor / Stepper Driver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The Pi Hut.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thepihut.com/products/l298n-motor-stepper-driver?variant=31985562550334&amp;currency=GBP&amp;utm_medium=product_sync&amp;utm_source=google&amp;utm_content=sag_organic&amp;utm_campaign=sag_organic&amp;gad_source=1&amp;gclid=CjwKCAjw1emzBhB8EiwAHwZZxZ8l53NbJvrlzwt0DnomtGLm0kDPhh1rQH9aE--dgOiuRJa37YLr4xoCeEsQAvD_Bw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2024].</a:t>
            </a: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Electrosome, 2024.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Interfacing L298N Motor Driver with Arduino Uno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https://electrosome.com/interfacing-l298n-motor-driver-arduino-uno/</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GB" sz="18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June 2024].</a:t>
            </a:r>
          </a:p>
          <a:p>
            <a:pPr>
              <a:lnSpc>
                <a:spcPct val="107000"/>
              </a:lnSpc>
              <a:spcAft>
                <a:spcPts val="8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6586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7DBD6-05CB-8431-1399-44760D058B2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847B735-D0AE-173D-7426-31A085279BCF}"/>
              </a:ext>
            </a:extLst>
          </p:cNvPr>
          <p:cNvSpPr>
            <a:spLocks noGrp="1"/>
          </p:cNvSpPr>
          <p:nvPr>
            <p:ph idx="1"/>
          </p:nvPr>
        </p:nvSpPr>
        <p:spPr>
          <a:xfrm>
            <a:off x="1097280" y="1737360"/>
            <a:ext cx="10058400" cy="4725663"/>
          </a:xfrm>
        </p:spPr>
        <p:txBody>
          <a:bodyPr>
            <a:normAutofit/>
          </a:bodyPr>
          <a:lstStyle/>
          <a:p>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Ulum, M., Laksono, D.T. and Laksono, D.T., 2021. Comparison Of Voltage Measurements on DC Gearbox Motor and PWM Voltage Based on Arduino Uno. In </a:t>
            </a:r>
            <a:r>
              <a:rPr lang="en-GB" sz="1800" i="1" dirty="0">
                <a:solidFill>
                  <a:srgbClr val="222222"/>
                </a:solidFill>
                <a:effectLst/>
                <a:highlight>
                  <a:srgbClr val="FFFFFF"/>
                </a:highlight>
                <a:ea typeface="Times New Roman" panose="02020603050405020304" pitchFamily="18" charset="0"/>
                <a:cs typeface="Times New Roman" panose="02020603050405020304" pitchFamily="18" charset="0"/>
              </a:rPr>
              <a:t>E3S Web of Conferences</a:t>
            </a:r>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 (Vol. 328, p. 02014). EDP Sciences. </a:t>
            </a:r>
            <a:r>
              <a:rPr lang="en-GB" sz="1800" dirty="0">
                <a:effectLst/>
                <a:ea typeface="Times New Roman" panose="02020603050405020304" pitchFamily="18" charset="0"/>
                <a:cs typeface="Times New Roman" panose="02020603050405020304" pitchFamily="18" charset="0"/>
              </a:rPr>
              <a:t>[Accessed 25</a:t>
            </a:r>
            <a:r>
              <a:rPr lang="en-GB" sz="1800" baseline="30000" dirty="0">
                <a:effectLst/>
                <a:ea typeface="Times New Roman" panose="02020603050405020304" pitchFamily="18" charset="0"/>
                <a:cs typeface="Times New Roman" panose="02020603050405020304" pitchFamily="18" charset="0"/>
              </a:rPr>
              <a:t>th</a:t>
            </a:r>
            <a:r>
              <a:rPr lang="en-GB" sz="1800" dirty="0">
                <a:effectLst/>
                <a:ea typeface="Times New Roman" panose="02020603050405020304" pitchFamily="18" charset="0"/>
                <a:cs typeface="Times New Roman" panose="02020603050405020304" pitchFamily="18" charset="0"/>
              </a:rPr>
              <a:t>  June 2024].</a:t>
            </a:r>
          </a:p>
          <a:p>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Hatem, H.R., (2019) Control of pulse width modulation on direction and speed of DC motor using Arduino. </a:t>
            </a:r>
            <a:r>
              <a:rPr lang="en-GB" sz="1800" i="1" dirty="0">
                <a:solidFill>
                  <a:srgbClr val="222222"/>
                </a:solidFill>
                <a:effectLst/>
                <a:highlight>
                  <a:srgbClr val="FFFFFF"/>
                </a:highlight>
                <a:ea typeface="Times New Roman" panose="02020603050405020304" pitchFamily="18" charset="0"/>
                <a:cs typeface="Times New Roman" panose="02020603050405020304" pitchFamily="18" charset="0"/>
              </a:rPr>
              <a:t>Journal of Engineering and Applied Science</a:t>
            </a:r>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 </a:t>
            </a:r>
            <a:r>
              <a:rPr lang="en-GB" sz="1800" i="1" dirty="0">
                <a:solidFill>
                  <a:srgbClr val="222222"/>
                </a:solidFill>
                <a:effectLst/>
                <a:highlight>
                  <a:srgbClr val="FFFFFF"/>
                </a:highlight>
                <a:ea typeface="Times New Roman" panose="02020603050405020304" pitchFamily="18" charset="0"/>
                <a:cs typeface="Times New Roman" panose="02020603050405020304" pitchFamily="18" charset="0"/>
              </a:rPr>
              <a:t>14</a:t>
            </a:r>
            <a:r>
              <a:rPr lang="en-GB" sz="1800" dirty="0">
                <a:solidFill>
                  <a:srgbClr val="222222"/>
                </a:solidFill>
                <a:effectLst/>
                <a:highlight>
                  <a:srgbClr val="FFFFFF"/>
                </a:highlight>
                <a:ea typeface="Times New Roman" panose="02020603050405020304" pitchFamily="18" charset="0"/>
                <a:cs typeface="Times New Roman" panose="02020603050405020304" pitchFamily="18" charset="0"/>
              </a:rPr>
              <a:t>(5), pp.1493-1497. </a:t>
            </a:r>
            <a:r>
              <a:rPr lang="en-GB" sz="1800" dirty="0">
                <a:effectLst/>
                <a:ea typeface="Times New Roman" panose="02020603050405020304" pitchFamily="18" charset="0"/>
                <a:cs typeface="Times New Roman" panose="02020603050405020304" pitchFamily="18" charset="0"/>
              </a:rPr>
              <a:t>[Accessed 22</a:t>
            </a:r>
            <a:r>
              <a:rPr lang="en-GB" sz="1800" baseline="30000" dirty="0">
                <a:effectLst/>
                <a:ea typeface="Times New Roman" panose="02020603050405020304" pitchFamily="18" charset="0"/>
                <a:cs typeface="Times New Roman" panose="02020603050405020304" pitchFamily="18" charset="0"/>
              </a:rPr>
              <a:t>nd</a:t>
            </a:r>
            <a:r>
              <a:rPr lang="en-GB" sz="1800" dirty="0">
                <a:effectLst/>
                <a:ea typeface="Times New Roman" panose="02020603050405020304" pitchFamily="18" charset="0"/>
                <a:cs typeface="Times New Roman" panose="02020603050405020304" pitchFamily="18" charset="0"/>
              </a:rPr>
              <a:t> June 2024]</a:t>
            </a:r>
          </a:p>
          <a:p>
            <a:r>
              <a:rPr lang="en-GB" sz="1800" dirty="0">
                <a:effectLst/>
                <a:ea typeface="Times New Roman" panose="02020603050405020304" pitchFamily="18" charset="0"/>
                <a:cs typeface="Times New Roman" panose="02020603050405020304" pitchFamily="18" charset="0"/>
              </a:rPr>
              <a:t>Zhang, X.D., Kang, L.Y. and Diao, W.F., (2005) The principle of the potentiometer and its applications in the vehicle steering. In </a:t>
            </a:r>
            <a:r>
              <a:rPr lang="en-GB" sz="1800" i="1" dirty="0">
                <a:effectLst/>
                <a:ea typeface="Times New Roman" panose="02020603050405020304" pitchFamily="18" charset="0"/>
                <a:cs typeface="Times New Roman" panose="02020603050405020304" pitchFamily="18" charset="0"/>
              </a:rPr>
              <a:t>IEEE International Conference on Vehicular Electronics and Safety, 2005</a:t>
            </a:r>
            <a:r>
              <a:rPr lang="en-GB" sz="1800" dirty="0">
                <a:effectLst/>
                <a:ea typeface="Times New Roman" panose="02020603050405020304" pitchFamily="18" charset="0"/>
                <a:cs typeface="Times New Roman" panose="02020603050405020304" pitchFamily="18" charset="0"/>
              </a:rPr>
              <a:t> (pp. 20-24). IEEE. [Accessed 22</a:t>
            </a:r>
            <a:r>
              <a:rPr lang="en-GB" sz="1800" baseline="30000" dirty="0">
                <a:effectLst/>
                <a:ea typeface="Times New Roman" panose="02020603050405020304" pitchFamily="18" charset="0"/>
                <a:cs typeface="Times New Roman" panose="02020603050405020304" pitchFamily="18" charset="0"/>
              </a:rPr>
              <a:t>nd</a:t>
            </a:r>
            <a:r>
              <a:rPr lang="en-GB" sz="1800" dirty="0">
                <a:effectLst/>
                <a:ea typeface="Times New Roman" panose="02020603050405020304" pitchFamily="18" charset="0"/>
                <a:cs typeface="Times New Roman" panose="02020603050405020304" pitchFamily="18" charset="0"/>
              </a:rPr>
              <a:t> June 2024]</a:t>
            </a:r>
          </a:p>
          <a:p>
            <a:r>
              <a:rPr lang="en-GB" sz="1800" dirty="0"/>
              <a:t>STMicroelectronics, 2000. </a:t>
            </a:r>
            <a:r>
              <a:rPr lang="en-GB" sz="1800" i="1" dirty="0"/>
              <a:t>L298: Dual Full-Bridge Driver</a:t>
            </a:r>
            <a:r>
              <a:rPr lang="en-GB" sz="1800" dirty="0"/>
              <a:t>. [pdf] Available at: </a:t>
            </a:r>
            <a:r>
              <a:rPr lang="en-GB" sz="1800" dirty="0">
                <a:hlinkClick r:id="rId2"/>
              </a:rPr>
              <a:t>https://www.sparkfun.com/datasheets/Robotics/L298_H_Bridge.pdf</a:t>
            </a:r>
            <a:r>
              <a:rPr lang="en-GB" sz="1800" dirty="0"/>
              <a:t> [Accessed 20th July 2024].</a:t>
            </a:r>
            <a:endParaRPr lang="en-GB" sz="1800" dirty="0">
              <a:effectLst/>
              <a:ea typeface="Times New Roman" panose="02020603050405020304" pitchFamily="18" charset="0"/>
              <a:cs typeface="Times New Roman" panose="02020603050405020304" pitchFamily="18" charset="0"/>
            </a:endParaRPr>
          </a:p>
          <a:p>
            <a:r>
              <a:rPr lang="en-GB" sz="1800" dirty="0">
                <a:effectLst/>
                <a:ea typeface="Times New Roman" panose="02020603050405020304" pitchFamily="18" charset="0"/>
                <a:cs typeface="Times New Roman" panose="02020603050405020304" pitchFamily="18" charset="0"/>
              </a:rPr>
              <a:t>Ding, Z., Li, Y. and Tang, Z., (2020) Theoretical model for prediction of turning resistance of tracked vehicle on soft terrain. </a:t>
            </a:r>
            <a:r>
              <a:rPr lang="en-GB" sz="1800" i="1" dirty="0">
                <a:effectLst/>
                <a:ea typeface="Times New Roman" panose="02020603050405020304" pitchFamily="18" charset="0"/>
                <a:cs typeface="Times New Roman" panose="02020603050405020304" pitchFamily="18" charset="0"/>
              </a:rPr>
              <a:t>Mathematical Problems in Engineering</a:t>
            </a:r>
            <a:r>
              <a:rPr lang="en-GB" sz="1800" dirty="0">
                <a:effectLst/>
                <a:ea typeface="Times New Roman" panose="02020603050405020304" pitchFamily="18" charset="0"/>
                <a:cs typeface="Times New Roman" panose="02020603050405020304" pitchFamily="18" charset="0"/>
              </a:rPr>
              <a:t>, 2020(1), p.4247904. [Accessed 22</a:t>
            </a:r>
            <a:r>
              <a:rPr lang="en-GB" sz="1800" baseline="30000" dirty="0">
                <a:effectLst/>
                <a:ea typeface="Times New Roman" panose="02020603050405020304" pitchFamily="18" charset="0"/>
                <a:cs typeface="Times New Roman" panose="02020603050405020304" pitchFamily="18" charset="0"/>
              </a:rPr>
              <a:t>nd</a:t>
            </a:r>
            <a:r>
              <a:rPr lang="en-GB" sz="1800" dirty="0">
                <a:effectLst/>
                <a:ea typeface="Times New Roman" panose="02020603050405020304" pitchFamily="18" charset="0"/>
                <a:cs typeface="Times New Roman" panose="02020603050405020304" pitchFamily="18" charset="0"/>
              </a:rPr>
              <a:t> June 2024]</a:t>
            </a:r>
          </a:p>
          <a:p>
            <a:r>
              <a:rPr lang="en-GB" sz="1800" dirty="0">
                <a:effectLst/>
                <a:ea typeface="Times New Roman" panose="02020603050405020304" pitchFamily="18" charset="0"/>
                <a:cs typeface="Times New Roman" panose="02020603050405020304" pitchFamily="18" charset="0"/>
              </a:rPr>
              <a:t>Wang, J., Wang, Q., Jin, L. and Song, C.X., (2011) Independent wheel torque control of 4WD electric vehicle for differential drive assisted steering. </a:t>
            </a:r>
            <a:r>
              <a:rPr lang="en-GB" sz="1800" i="1" dirty="0">
                <a:effectLst/>
                <a:ea typeface="Times New Roman" panose="02020603050405020304" pitchFamily="18" charset="0"/>
                <a:cs typeface="Times New Roman" panose="02020603050405020304" pitchFamily="18" charset="0"/>
              </a:rPr>
              <a:t>Mechatronics</a:t>
            </a:r>
            <a:r>
              <a:rPr lang="en-GB" sz="1800" dirty="0">
                <a:effectLst/>
                <a:ea typeface="Times New Roman" panose="02020603050405020304" pitchFamily="18" charset="0"/>
                <a:cs typeface="Times New Roman" panose="02020603050405020304" pitchFamily="18" charset="0"/>
              </a:rPr>
              <a:t>, 21(1), pp.63-76. [Accessed 22</a:t>
            </a:r>
            <a:r>
              <a:rPr lang="en-GB" sz="1800" baseline="30000" dirty="0">
                <a:effectLst/>
                <a:ea typeface="Times New Roman" panose="02020603050405020304" pitchFamily="18" charset="0"/>
                <a:cs typeface="Times New Roman" panose="02020603050405020304" pitchFamily="18" charset="0"/>
              </a:rPr>
              <a:t>nd</a:t>
            </a:r>
            <a:r>
              <a:rPr lang="en-GB" sz="1800" dirty="0">
                <a:effectLst/>
                <a:ea typeface="Times New Roman" panose="02020603050405020304" pitchFamily="18" charset="0"/>
                <a:cs typeface="Times New Roman" panose="02020603050405020304" pitchFamily="18" charset="0"/>
              </a:rPr>
              <a:t> June 2024]</a:t>
            </a:r>
          </a:p>
          <a:p>
            <a:endParaRPr lang="en-GB" sz="1800" dirty="0">
              <a:effectLst/>
              <a:ea typeface="Times New Roman" panose="02020603050405020304" pitchFamily="18" charset="0"/>
              <a:cs typeface="Times New Roman" panose="02020603050405020304" pitchFamily="18" charset="0"/>
            </a:endParaRP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5499881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295</TotalTime>
  <Words>2098</Words>
  <Application>Microsoft Office PowerPoint</Application>
  <PresentationFormat>Widescreen</PresentationFormat>
  <Paragraphs>256</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Retrospect</vt:lpstr>
      <vt:lpstr>Final Viva Presentation</vt:lpstr>
      <vt:lpstr>Research</vt:lpstr>
      <vt:lpstr>Initial Motor Research </vt:lpstr>
      <vt:lpstr>Initial Motor Research </vt:lpstr>
      <vt:lpstr>Prototype Build</vt:lpstr>
      <vt:lpstr>Analysis of Prototype</vt:lpstr>
      <vt:lpstr>Further Motor Research</vt:lpstr>
      <vt:lpstr>Further Motor Research</vt:lpstr>
      <vt:lpstr>Selected Motor </vt:lpstr>
      <vt:lpstr>Pulse Width Modulation Motor Driver</vt:lpstr>
      <vt:lpstr>Pulse Width Modulation Motor Driver</vt:lpstr>
      <vt:lpstr>Vehicle Manoeuvrability </vt:lpstr>
      <vt:lpstr>Autonomous Driving</vt:lpstr>
      <vt:lpstr>Final Design Phase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Evan Craig (2012643)</dc:creator>
  <cp:lastModifiedBy>Evan Craig (2012643)</cp:lastModifiedBy>
  <cp:revision>17</cp:revision>
  <dcterms:created xsi:type="dcterms:W3CDTF">2024-07-01T10:25:35Z</dcterms:created>
  <dcterms:modified xsi:type="dcterms:W3CDTF">2024-07-21T10:48:17Z</dcterms:modified>
</cp:coreProperties>
</file>