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notesMasterIdLst>
    <p:notesMasterId r:id="rId29"/>
  </p:notesMasterIdLst>
  <p:sldIdLst>
    <p:sldId id="256" r:id="rId5"/>
    <p:sldId id="257" r:id="rId6"/>
    <p:sldId id="258" r:id="rId7"/>
    <p:sldId id="260" r:id="rId8"/>
    <p:sldId id="263" r:id="rId9"/>
    <p:sldId id="278" r:id="rId10"/>
    <p:sldId id="261" r:id="rId11"/>
    <p:sldId id="277" r:id="rId12"/>
    <p:sldId id="266" r:id="rId13"/>
    <p:sldId id="265" r:id="rId14"/>
    <p:sldId id="267" r:id="rId15"/>
    <p:sldId id="279" r:id="rId16"/>
    <p:sldId id="264" r:id="rId17"/>
    <p:sldId id="269" r:id="rId18"/>
    <p:sldId id="280" r:id="rId19"/>
    <p:sldId id="270" r:id="rId20"/>
    <p:sldId id="268" r:id="rId21"/>
    <p:sldId id="271" r:id="rId22"/>
    <p:sldId id="272" r:id="rId23"/>
    <p:sldId id="273" r:id="rId24"/>
    <p:sldId id="274" r:id="rId25"/>
    <p:sldId id="276" r:id="rId26"/>
    <p:sldId id="281" r:id="rId27"/>
    <p:sldId id="275" r:id="rId28"/>
  </p:sldIdLst>
  <p:sldSz cx="12192000" cy="6858000"/>
  <p:notesSz cx="6886575" cy="100171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31220F-C433-4878-AA1D-3509F4524CF5}" v="34" dt="2025-11-17T20:45:28.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6" d="100"/>
          <a:sy n="66" d="100"/>
        </p:scale>
        <p:origin x="1301" y="3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F59D72-84E6-4416-9615-3DA7BC9ACB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15C745-867E-4137-AD2E-7B1F4131172A}">
      <dgm:prSet/>
      <dgm:spPr/>
      <dgm:t>
        <a:bodyPr/>
        <a:lstStyle/>
        <a:p>
          <a:r>
            <a:rPr lang="en-GB"/>
            <a:t>Company Overview </a:t>
          </a:r>
          <a:endParaRPr lang="en-US"/>
        </a:p>
      </dgm:t>
    </dgm:pt>
    <dgm:pt modelId="{125F3EAF-75DB-47C2-81F5-62AF836C8789}" type="parTrans" cxnId="{40BDF69F-206A-4265-B5F1-2001B8DE601D}">
      <dgm:prSet/>
      <dgm:spPr/>
      <dgm:t>
        <a:bodyPr/>
        <a:lstStyle/>
        <a:p>
          <a:endParaRPr lang="en-US"/>
        </a:p>
      </dgm:t>
    </dgm:pt>
    <dgm:pt modelId="{B0F7C54C-08A7-42EA-94E8-22C355F61779}" type="sibTrans" cxnId="{40BDF69F-206A-4265-B5F1-2001B8DE601D}">
      <dgm:prSet/>
      <dgm:spPr/>
      <dgm:t>
        <a:bodyPr/>
        <a:lstStyle/>
        <a:p>
          <a:endParaRPr lang="en-US"/>
        </a:p>
      </dgm:t>
    </dgm:pt>
    <dgm:pt modelId="{56994DA0-8637-4A72-8D54-9ED63675FD3D}">
      <dgm:prSet/>
      <dgm:spPr/>
      <dgm:t>
        <a:bodyPr/>
        <a:lstStyle/>
        <a:p>
          <a:r>
            <a:rPr lang="en-GB" b="1"/>
            <a:t>SWOT</a:t>
          </a:r>
          <a:r>
            <a:rPr lang="en-GB"/>
            <a:t> Analysis </a:t>
          </a:r>
          <a:endParaRPr lang="en-US"/>
        </a:p>
      </dgm:t>
    </dgm:pt>
    <dgm:pt modelId="{7CE03823-06C1-4418-AF8F-0F51780C116F}" type="parTrans" cxnId="{CE9A299D-F5D9-43EA-80F4-A89726BA07C0}">
      <dgm:prSet/>
      <dgm:spPr/>
      <dgm:t>
        <a:bodyPr/>
        <a:lstStyle/>
        <a:p>
          <a:endParaRPr lang="en-US"/>
        </a:p>
      </dgm:t>
    </dgm:pt>
    <dgm:pt modelId="{2B79D52F-F625-48EC-8503-EC642417D083}" type="sibTrans" cxnId="{CE9A299D-F5D9-43EA-80F4-A89726BA07C0}">
      <dgm:prSet/>
      <dgm:spPr/>
      <dgm:t>
        <a:bodyPr/>
        <a:lstStyle/>
        <a:p>
          <a:endParaRPr lang="en-US"/>
        </a:p>
      </dgm:t>
    </dgm:pt>
    <dgm:pt modelId="{1E13842F-A1BF-4C30-8404-26D501F89044}">
      <dgm:prSet/>
      <dgm:spPr/>
      <dgm:t>
        <a:bodyPr/>
        <a:lstStyle/>
        <a:p>
          <a:r>
            <a:rPr lang="en-GB" b="1"/>
            <a:t>PEST</a:t>
          </a:r>
          <a:r>
            <a:rPr lang="en-GB"/>
            <a:t> Analysis </a:t>
          </a:r>
          <a:endParaRPr lang="en-US"/>
        </a:p>
      </dgm:t>
    </dgm:pt>
    <dgm:pt modelId="{72D1CCC6-2968-497A-85B9-D6564F882FFB}" type="parTrans" cxnId="{02EF11E1-52E3-41AD-9C49-CA5BA1EAF0E7}">
      <dgm:prSet/>
      <dgm:spPr/>
      <dgm:t>
        <a:bodyPr/>
        <a:lstStyle/>
        <a:p>
          <a:endParaRPr lang="en-US"/>
        </a:p>
      </dgm:t>
    </dgm:pt>
    <dgm:pt modelId="{2F851AE1-D790-41D9-9D43-A989CF7F710F}" type="sibTrans" cxnId="{02EF11E1-52E3-41AD-9C49-CA5BA1EAF0E7}">
      <dgm:prSet/>
      <dgm:spPr/>
      <dgm:t>
        <a:bodyPr/>
        <a:lstStyle/>
        <a:p>
          <a:endParaRPr lang="en-US"/>
        </a:p>
      </dgm:t>
    </dgm:pt>
    <dgm:pt modelId="{8FC1FAA9-A6BE-423B-977B-F5287F441374}">
      <dgm:prSet/>
      <dgm:spPr/>
      <dgm:t>
        <a:bodyPr/>
        <a:lstStyle/>
        <a:p>
          <a:r>
            <a:rPr lang="en-GB"/>
            <a:t>Impact of Globalisation </a:t>
          </a:r>
          <a:endParaRPr lang="en-US"/>
        </a:p>
      </dgm:t>
    </dgm:pt>
    <dgm:pt modelId="{1DB8D8EF-7C17-41BE-BAF8-FA9E78219828}" type="parTrans" cxnId="{C34BFC15-D2B2-47DC-B4F1-4335FF9C7789}">
      <dgm:prSet/>
      <dgm:spPr/>
      <dgm:t>
        <a:bodyPr/>
        <a:lstStyle/>
        <a:p>
          <a:endParaRPr lang="en-US"/>
        </a:p>
      </dgm:t>
    </dgm:pt>
    <dgm:pt modelId="{56BE6EB8-3D6A-420E-9168-9B397977CEA3}" type="sibTrans" cxnId="{C34BFC15-D2B2-47DC-B4F1-4335FF9C7789}">
      <dgm:prSet/>
      <dgm:spPr/>
      <dgm:t>
        <a:bodyPr/>
        <a:lstStyle/>
        <a:p>
          <a:endParaRPr lang="en-US"/>
        </a:p>
      </dgm:t>
    </dgm:pt>
    <dgm:pt modelId="{76AD829F-0687-4996-BF1D-3EAF66C274E8}">
      <dgm:prSet/>
      <dgm:spPr/>
      <dgm:t>
        <a:bodyPr/>
        <a:lstStyle/>
        <a:p>
          <a:r>
            <a:rPr lang="en-GB"/>
            <a:t>Influence of Innovation </a:t>
          </a:r>
          <a:endParaRPr lang="en-US"/>
        </a:p>
      </dgm:t>
    </dgm:pt>
    <dgm:pt modelId="{AC23A53C-35DC-4E5A-90DC-515067055EF8}" type="parTrans" cxnId="{DB11B14E-056B-4A98-A22C-1381E6B7CBC1}">
      <dgm:prSet/>
      <dgm:spPr/>
      <dgm:t>
        <a:bodyPr/>
        <a:lstStyle/>
        <a:p>
          <a:endParaRPr lang="en-US"/>
        </a:p>
      </dgm:t>
    </dgm:pt>
    <dgm:pt modelId="{7C74DFDA-57B0-456E-9C3D-BF01336B1DC8}" type="sibTrans" cxnId="{DB11B14E-056B-4A98-A22C-1381E6B7CBC1}">
      <dgm:prSet/>
      <dgm:spPr/>
      <dgm:t>
        <a:bodyPr/>
        <a:lstStyle/>
        <a:p>
          <a:endParaRPr lang="en-US"/>
        </a:p>
      </dgm:t>
    </dgm:pt>
    <dgm:pt modelId="{AC75C0EC-5F9E-4E6C-B20C-163538EB9DC6}">
      <dgm:prSet/>
      <dgm:spPr/>
      <dgm:t>
        <a:bodyPr/>
        <a:lstStyle/>
        <a:p>
          <a:r>
            <a:rPr lang="en-GB"/>
            <a:t>Recommendations </a:t>
          </a:r>
          <a:endParaRPr lang="en-US"/>
        </a:p>
      </dgm:t>
    </dgm:pt>
    <dgm:pt modelId="{81F69F0B-C3B1-4052-A71F-8F6D42E5E625}" type="parTrans" cxnId="{F82309FE-F213-45FA-8532-8D6873769EB8}">
      <dgm:prSet/>
      <dgm:spPr/>
      <dgm:t>
        <a:bodyPr/>
        <a:lstStyle/>
        <a:p>
          <a:endParaRPr lang="en-US"/>
        </a:p>
      </dgm:t>
    </dgm:pt>
    <dgm:pt modelId="{401B6282-F036-4A03-80FA-FCAFFA57A8BF}" type="sibTrans" cxnId="{F82309FE-F213-45FA-8532-8D6873769EB8}">
      <dgm:prSet/>
      <dgm:spPr/>
      <dgm:t>
        <a:bodyPr/>
        <a:lstStyle/>
        <a:p>
          <a:endParaRPr lang="en-US"/>
        </a:p>
      </dgm:t>
    </dgm:pt>
    <dgm:pt modelId="{A3A45FF8-1482-4665-924D-3E85A6095FA0}">
      <dgm:prSet/>
      <dgm:spPr/>
      <dgm:t>
        <a:bodyPr/>
        <a:lstStyle/>
        <a:p>
          <a:r>
            <a:rPr lang="en-GB"/>
            <a:t>Conclusion </a:t>
          </a:r>
          <a:endParaRPr lang="en-US"/>
        </a:p>
      </dgm:t>
    </dgm:pt>
    <dgm:pt modelId="{35AAEE47-5379-4469-9FFA-F8575EE04238}" type="parTrans" cxnId="{7A79F465-2DC0-46C2-9D29-7DDC8874BBD5}">
      <dgm:prSet/>
      <dgm:spPr/>
      <dgm:t>
        <a:bodyPr/>
        <a:lstStyle/>
        <a:p>
          <a:endParaRPr lang="en-US"/>
        </a:p>
      </dgm:t>
    </dgm:pt>
    <dgm:pt modelId="{3CE92B6A-8B44-4B08-B6D9-40694AA576C0}" type="sibTrans" cxnId="{7A79F465-2DC0-46C2-9D29-7DDC8874BBD5}">
      <dgm:prSet/>
      <dgm:spPr/>
      <dgm:t>
        <a:bodyPr/>
        <a:lstStyle/>
        <a:p>
          <a:endParaRPr lang="en-US"/>
        </a:p>
      </dgm:t>
    </dgm:pt>
    <dgm:pt modelId="{0296912F-6CFA-49AC-A8D2-700DD8BDA9C1}" type="pres">
      <dgm:prSet presAssocID="{DCF59D72-84E6-4416-9615-3DA7BC9ACB19}" presName="root" presStyleCnt="0">
        <dgm:presLayoutVars>
          <dgm:dir/>
          <dgm:resizeHandles val="exact"/>
        </dgm:presLayoutVars>
      </dgm:prSet>
      <dgm:spPr/>
    </dgm:pt>
    <dgm:pt modelId="{93D6BAF4-B870-41A3-A40D-CFBF49AA4A14}" type="pres">
      <dgm:prSet presAssocID="{8815C745-867E-4137-AD2E-7B1F4131172A}" presName="compNode" presStyleCnt="0"/>
      <dgm:spPr/>
    </dgm:pt>
    <dgm:pt modelId="{7893BB73-E396-44EA-A575-CD4265A3289E}" type="pres">
      <dgm:prSet presAssocID="{8815C745-867E-4137-AD2E-7B1F4131172A}" presName="bgRect" presStyleLbl="bgShp" presStyleIdx="0" presStyleCnt="7"/>
      <dgm:spPr/>
    </dgm:pt>
    <dgm:pt modelId="{F818FA01-A765-484B-A6DD-C8E8FC014195}" type="pres">
      <dgm:prSet presAssocID="{8815C745-867E-4137-AD2E-7B1F4131172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2B2626D-9367-476A-8629-4EDC651D6DD5}" type="pres">
      <dgm:prSet presAssocID="{8815C745-867E-4137-AD2E-7B1F4131172A}" presName="spaceRect" presStyleCnt="0"/>
      <dgm:spPr/>
    </dgm:pt>
    <dgm:pt modelId="{1DC90466-94D6-4750-A99C-0BE76A5CCE59}" type="pres">
      <dgm:prSet presAssocID="{8815C745-867E-4137-AD2E-7B1F4131172A}" presName="parTx" presStyleLbl="revTx" presStyleIdx="0" presStyleCnt="7">
        <dgm:presLayoutVars>
          <dgm:chMax val="0"/>
          <dgm:chPref val="0"/>
        </dgm:presLayoutVars>
      </dgm:prSet>
      <dgm:spPr/>
    </dgm:pt>
    <dgm:pt modelId="{034AA145-B496-4631-AE3F-7C0711E79384}" type="pres">
      <dgm:prSet presAssocID="{B0F7C54C-08A7-42EA-94E8-22C355F61779}" presName="sibTrans" presStyleCnt="0"/>
      <dgm:spPr/>
    </dgm:pt>
    <dgm:pt modelId="{85C1EBEC-7AAF-4CA0-9709-8ACCB5C63338}" type="pres">
      <dgm:prSet presAssocID="{56994DA0-8637-4A72-8D54-9ED63675FD3D}" presName="compNode" presStyleCnt="0"/>
      <dgm:spPr/>
    </dgm:pt>
    <dgm:pt modelId="{FC6D0AC0-D57B-4009-9A48-F90182516DC1}" type="pres">
      <dgm:prSet presAssocID="{56994DA0-8637-4A72-8D54-9ED63675FD3D}" presName="bgRect" presStyleLbl="bgShp" presStyleIdx="1" presStyleCnt="7"/>
      <dgm:spPr/>
    </dgm:pt>
    <dgm:pt modelId="{B06E9F2B-38C7-479B-81AF-DADC94175E68}" type="pres">
      <dgm:prSet presAssocID="{56994DA0-8637-4A72-8D54-9ED63675FD3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97051F72-ADED-4B32-BB69-3A4CD147D937}" type="pres">
      <dgm:prSet presAssocID="{56994DA0-8637-4A72-8D54-9ED63675FD3D}" presName="spaceRect" presStyleCnt="0"/>
      <dgm:spPr/>
    </dgm:pt>
    <dgm:pt modelId="{FE138455-7C72-4EEB-8722-91F89D6DF938}" type="pres">
      <dgm:prSet presAssocID="{56994DA0-8637-4A72-8D54-9ED63675FD3D}" presName="parTx" presStyleLbl="revTx" presStyleIdx="1" presStyleCnt="7">
        <dgm:presLayoutVars>
          <dgm:chMax val="0"/>
          <dgm:chPref val="0"/>
        </dgm:presLayoutVars>
      </dgm:prSet>
      <dgm:spPr/>
    </dgm:pt>
    <dgm:pt modelId="{85EC6803-9DC5-4B62-A40C-647477EA081C}" type="pres">
      <dgm:prSet presAssocID="{2B79D52F-F625-48EC-8503-EC642417D083}" presName="sibTrans" presStyleCnt="0"/>
      <dgm:spPr/>
    </dgm:pt>
    <dgm:pt modelId="{3562AE9C-A922-4A69-8D23-D1175F680D48}" type="pres">
      <dgm:prSet presAssocID="{1E13842F-A1BF-4C30-8404-26D501F89044}" presName="compNode" presStyleCnt="0"/>
      <dgm:spPr/>
    </dgm:pt>
    <dgm:pt modelId="{74853B0F-590B-4988-A8F2-18D8D2EF7F02}" type="pres">
      <dgm:prSet presAssocID="{1E13842F-A1BF-4C30-8404-26D501F89044}" presName="bgRect" presStyleLbl="bgShp" presStyleIdx="2" presStyleCnt="7"/>
      <dgm:spPr/>
    </dgm:pt>
    <dgm:pt modelId="{5614D83D-0E90-402E-BF0C-DE79EF885C1C}" type="pres">
      <dgm:prSet presAssocID="{1E13842F-A1BF-4C30-8404-26D501F8904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a:ext>
      </dgm:extLst>
    </dgm:pt>
    <dgm:pt modelId="{4DC4BF3D-11A9-445A-A630-C2EE0F70C61E}" type="pres">
      <dgm:prSet presAssocID="{1E13842F-A1BF-4C30-8404-26D501F89044}" presName="spaceRect" presStyleCnt="0"/>
      <dgm:spPr/>
    </dgm:pt>
    <dgm:pt modelId="{7E678A56-6C05-4DA6-AE68-10F14BE50755}" type="pres">
      <dgm:prSet presAssocID="{1E13842F-A1BF-4C30-8404-26D501F89044}" presName="parTx" presStyleLbl="revTx" presStyleIdx="2" presStyleCnt="7">
        <dgm:presLayoutVars>
          <dgm:chMax val="0"/>
          <dgm:chPref val="0"/>
        </dgm:presLayoutVars>
      </dgm:prSet>
      <dgm:spPr/>
    </dgm:pt>
    <dgm:pt modelId="{3CD425AC-FB45-4CA5-9528-CD9BE0D1944E}" type="pres">
      <dgm:prSet presAssocID="{2F851AE1-D790-41D9-9D43-A989CF7F710F}" presName="sibTrans" presStyleCnt="0"/>
      <dgm:spPr/>
    </dgm:pt>
    <dgm:pt modelId="{34FA5FE1-3485-43E9-BA3A-4FD335A44ACC}" type="pres">
      <dgm:prSet presAssocID="{8FC1FAA9-A6BE-423B-977B-F5287F441374}" presName="compNode" presStyleCnt="0"/>
      <dgm:spPr/>
    </dgm:pt>
    <dgm:pt modelId="{05C28617-AC95-450A-AA96-6DC0DE866DD4}" type="pres">
      <dgm:prSet presAssocID="{8FC1FAA9-A6BE-423B-977B-F5287F441374}" presName="bgRect" presStyleLbl="bgShp" presStyleIdx="3" presStyleCnt="7"/>
      <dgm:spPr/>
    </dgm:pt>
    <dgm:pt modelId="{6215D53D-0821-4718-BBBD-E68F6882E82A}" type="pres">
      <dgm:prSet presAssocID="{8FC1FAA9-A6BE-423B-977B-F5287F4413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4DD60379-20BF-4F4E-81AA-773AC9D36B4B}" type="pres">
      <dgm:prSet presAssocID="{8FC1FAA9-A6BE-423B-977B-F5287F441374}" presName="spaceRect" presStyleCnt="0"/>
      <dgm:spPr/>
    </dgm:pt>
    <dgm:pt modelId="{2948FBB7-0B98-4584-8AA0-0DE2FA9CF480}" type="pres">
      <dgm:prSet presAssocID="{8FC1FAA9-A6BE-423B-977B-F5287F441374}" presName="parTx" presStyleLbl="revTx" presStyleIdx="3" presStyleCnt="7">
        <dgm:presLayoutVars>
          <dgm:chMax val="0"/>
          <dgm:chPref val="0"/>
        </dgm:presLayoutVars>
      </dgm:prSet>
      <dgm:spPr/>
    </dgm:pt>
    <dgm:pt modelId="{3BE87028-2871-433F-A2D1-CD61BE2335FC}" type="pres">
      <dgm:prSet presAssocID="{56BE6EB8-3D6A-420E-9168-9B397977CEA3}" presName="sibTrans" presStyleCnt="0"/>
      <dgm:spPr/>
    </dgm:pt>
    <dgm:pt modelId="{338CE2B9-C8B7-4166-8D0D-153BA5435357}" type="pres">
      <dgm:prSet presAssocID="{76AD829F-0687-4996-BF1D-3EAF66C274E8}" presName="compNode" presStyleCnt="0"/>
      <dgm:spPr/>
    </dgm:pt>
    <dgm:pt modelId="{CC38074B-C9AC-447B-A7DB-A543B1D4775A}" type="pres">
      <dgm:prSet presAssocID="{76AD829F-0687-4996-BF1D-3EAF66C274E8}" presName="bgRect" presStyleLbl="bgShp" presStyleIdx="4" presStyleCnt="7"/>
      <dgm:spPr/>
    </dgm:pt>
    <dgm:pt modelId="{499056F8-3DA4-4D77-A9D1-C3CB348C5AA0}" type="pres">
      <dgm:prSet presAssocID="{76AD829F-0687-4996-BF1D-3EAF66C274E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61892C01-D3F8-4629-8780-23BE8C55450C}" type="pres">
      <dgm:prSet presAssocID="{76AD829F-0687-4996-BF1D-3EAF66C274E8}" presName="spaceRect" presStyleCnt="0"/>
      <dgm:spPr/>
    </dgm:pt>
    <dgm:pt modelId="{71A03C5D-8F68-421E-B36E-5C979F0B62D5}" type="pres">
      <dgm:prSet presAssocID="{76AD829F-0687-4996-BF1D-3EAF66C274E8}" presName="parTx" presStyleLbl="revTx" presStyleIdx="4" presStyleCnt="7">
        <dgm:presLayoutVars>
          <dgm:chMax val="0"/>
          <dgm:chPref val="0"/>
        </dgm:presLayoutVars>
      </dgm:prSet>
      <dgm:spPr/>
    </dgm:pt>
    <dgm:pt modelId="{DA009A60-DF37-44FD-890E-8121FD13D89C}" type="pres">
      <dgm:prSet presAssocID="{7C74DFDA-57B0-456E-9C3D-BF01336B1DC8}" presName="sibTrans" presStyleCnt="0"/>
      <dgm:spPr/>
    </dgm:pt>
    <dgm:pt modelId="{E745D5E1-2510-4DC0-8FB2-0B57A79AD22B}" type="pres">
      <dgm:prSet presAssocID="{AC75C0EC-5F9E-4E6C-B20C-163538EB9DC6}" presName="compNode" presStyleCnt="0"/>
      <dgm:spPr/>
    </dgm:pt>
    <dgm:pt modelId="{670B95B1-6585-40B5-BB5B-D6E9755F4736}" type="pres">
      <dgm:prSet presAssocID="{AC75C0EC-5F9E-4E6C-B20C-163538EB9DC6}" presName="bgRect" presStyleLbl="bgShp" presStyleIdx="5" presStyleCnt="7"/>
      <dgm:spPr/>
    </dgm:pt>
    <dgm:pt modelId="{26568DB7-9F4B-4A16-97BF-AD1D9AB0DD92}" type="pres">
      <dgm:prSet presAssocID="{AC75C0EC-5F9E-4E6C-B20C-163538EB9DC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F1C6322A-C178-47E1-983A-E89F1C9C06FC}" type="pres">
      <dgm:prSet presAssocID="{AC75C0EC-5F9E-4E6C-B20C-163538EB9DC6}" presName="spaceRect" presStyleCnt="0"/>
      <dgm:spPr/>
    </dgm:pt>
    <dgm:pt modelId="{61870B5F-A522-42E6-9F62-41A41A8B14D2}" type="pres">
      <dgm:prSet presAssocID="{AC75C0EC-5F9E-4E6C-B20C-163538EB9DC6}" presName="parTx" presStyleLbl="revTx" presStyleIdx="5" presStyleCnt="7">
        <dgm:presLayoutVars>
          <dgm:chMax val="0"/>
          <dgm:chPref val="0"/>
        </dgm:presLayoutVars>
      </dgm:prSet>
      <dgm:spPr/>
    </dgm:pt>
    <dgm:pt modelId="{DD370246-CCBD-4F04-94EB-63A1F5AC3D0D}" type="pres">
      <dgm:prSet presAssocID="{401B6282-F036-4A03-80FA-FCAFFA57A8BF}" presName="sibTrans" presStyleCnt="0"/>
      <dgm:spPr/>
    </dgm:pt>
    <dgm:pt modelId="{DA791FAF-39FB-49BB-A046-009BA545BFDC}" type="pres">
      <dgm:prSet presAssocID="{A3A45FF8-1482-4665-924D-3E85A6095FA0}" presName="compNode" presStyleCnt="0"/>
      <dgm:spPr/>
    </dgm:pt>
    <dgm:pt modelId="{B8827F40-C7C5-41EE-A5C4-EE2CB58C3158}" type="pres">
      <dgm:prSet presAssocID="{A3A45FF8-1482-4665-924D-3E85A6095FA0}" presName="bgRect" presStyleLbl="bgShp" presStyleIdx="6" presStyleCnt="7"/>
      <dgm:spPr/>
    </dgm:pt>
    <dgm:pt modelId="{CEC37395-63BF-4774-8022-4F685BD7E0B8}" type="pres">
      <dgm:prSet presAssocID="{A3A45FF8-1482-4665-924D-3E85A6095FA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BB6C13D6-22EB-4CB1-97F7-C6815610CEDA}" type="pres">
      <dgm:prSet presAssocID="{A3A45FF8-1482-4665-924D-3E85A6095FA0}" presName="spaceRect" presStyleCnt="0"/>
      <dgm:spPr/>
    </dgm:pt>
    <dgm:pt modelId="{EB32BBC9-D8E5-4F35-BBF1-E10A690EF9D9}" type="pres">
      <dgm:prSet presAssocID="{A3A45FF8-1482-4665-924D-3E85A6095FA0}" presName="parTx" presStyleLbl="revTx" presStyleIdx="6" presStyleCnt="7">
        <dgm:presLayoutVars>
          <dgm:chMax val="0"/>
          <dgm:chPref val="0"/>
        </dgm:presLayoutVars>
      </dgm:prSet>
      <dgm:spPr/>
    </dgm:pt>
  </dgm:ptLst>
  <dgm:cxnLst>
    <dgm:cxn modelId="{C34BFC15-D2B2-47DC-B4F1-4335FF9C7789}" srcId="{DCF59D72-84E6-4416-9615-3DA7BC9ACB19}" destId="{8FC1FAA9-A6BE-423B-977B-F5287F441374}" srcOrd="3" destOrd="0" parTransId="{1DB8D8EF-7C17-41BE-BAF8-FA9E78219828}" sibTransId="{56BE6EB8-3D6A-420E-9168-9B397977CEA3}"/>
    <dgm:cxn modelId="{A817281B-F8AD-405E-A475-BE58CF678712}" type="presOf" srcId="{AC75C0EC-5F9E-4E6C-B20C-163538EB9DC6}" destId="{61870B5F-A522-42E6-9F62-41A41A8B14D2}" srcOrd="0" destOrd="0" presId="urn:microsoft.com/office/officeart/2018/2/layout/IconVerticalSolidList"/>
    <dgm:cxn modelId="{7A79F465-2DC0-46C2-9D29-7DDC8874BBD5}" srcId="{DCF59D72-84E6-4416-9615-3DA7BC9ACB19}" destId="{A3A45FF8-1482-4665-924D-3E85A6095FA0}" srcOrd="6" destOrd="0" parTransId="{35AAEE47-5379-4469-9FFA-F8575EE04238}" sibTransId="{3CE92B6A-8B44-4B08-B6D9-40694AA576C0}"/>
    <dgm:cxn modelId="{DB11B14E-056B-4A98-A22C-1381E6B7CBC1}" srcId="{DCF59D72-84E6-4416-9615-3DA7BC9ACB19}" destId="{76AD829F-0687-4996-BF1D-3EAF66C274E8}" srcOrd="4" destOrd="0" parTransId="{AC23A53C-35DC-4E5A-90DC-515067055EF8}" sibTransId="{7C74DFDA-57B0-456E-9C3D-BF01336B1DC8}"/>
    <dgm:cxn modelId="{83CF366F-8CFA-4FF5-A30F-4663D9BC01EC}" type="presOf" srcId="{56994DA0-8637-4A72-8D54-9ED63675FD3D}" destId="{FE138455-7C72-4EEB-8722-91F89D6DF938}" srcOrd="0" destOrd="0" presId="urn:microsoft.com/office/officeart/2018/2/layout/IconVerticalSolidList"/>
    <dgm:cxn modelId="{C8F2B057-93C1-4FF9-9920-BAB22FF5CD24}" type="presOf" srcId="{8FC1FAA9-A6BE-423B-977B-F5287F441374}" destId="{2948FBB7-0B98-4584-8AA0-0DE2FA9CF480}" srcOrd="0" destOrd="0" presId="urn:microsoft.com/office/officeart/2018/2/layout/IconVerticalSolidList"/>
    <dgm:cxn modelId="{8C835978-C1BA-4EDD-A1D2-16FB304D7262}" type="presOf" srcId="{A3A45FF8-1482-4665-924D-3E85A6095FA0}" destId="{EB32BBC9-D8E5-4F35-BBF1-E10A690EF9D9}" srcOrd="0" destOrd="0" presId="urn:microsoft.com/office/officeart/2018/2/layout/IconVerticalSolidList"/>
    <dgm:cxn modelId="{72D83890-735F-457E-B41A-DBD23D2BA20D}" type="presOf" srcId="{1E13842F-A1BF-4C30-8404-26D501F89044}" destId="{7E678A56-6C05-4DA6-AE68-10F14BE50755}" srcOrd="0" destOrd="0" presId="urn:microsoft.com/office/officeart/2018/2/layout/IconVerticalSolidList"/>
    <dgm:cxn modelId="{CE9A299D-F5D9-43EA-80F4-A89726BA07C0}" srcId="{DCF59D72-84E6-4416-9615-3DA7BC9ACB19}" destId="{56994DA0-8637-4A72-8D54-9ED63675FD3D}" srcOrd="1" destOrd="0" parTransId="{7CE03823-06C1-4418-AF8F-0F51780C116F}" sibTransId="{2B79D52F-F625-48EC-8503-EC642417D083}"/>
    <dgm:cxn modelId="{40BDF69F-206A-4265-B5F1-2001B8DE601D}" srcId="{DCF59D72-84E6-4416-9615-3DA7BC9ACB19}" destId="{8815C745-867E-4137-AD2E-7B1F4131172A}" srcOrd="0" destOrd="0" parTransId="{125F3EAF-75DB-47C2-81F5-62AF836C8789}" sibTransId="{B0F7C54C-08A7-42EA-94E8-22C355F61779}"/>
    <dgm:cxn modelId="{B480A3AF-BDC0-4BF3-B54D-D951B7518DE7}" type="presOf" srcId="{DCF59D72-84E6-4416-9615-3DA7BC9ACB19}" destId="{0296912F-6CFA-49AC-A8D2-700DD8BDA9C1}" srcOrd="0" destOrd="0" presId="urn:microsoft.com/office/officeart/2018/2/layout/IconVerticalSolidList"/>
    <dgm:cxn modelId="{B821EDD8-E5E9-4AFC-9611-7E32CA683799}" type="presOf" srcId="{8815C745-867E-4137-AD2E-7B1F4131172A}" destId="{1DC90466-94D6-4750-A99C-0BE76A5CCE59}" srcOrd="0" destOrd="0" presId="urn:microsoft.com/office/officeart/2018/2/layout/IconVerticalSolidList"/>
    <dgm:cxn modelId="{02EF11E1-52E3-41AD-9C49-CA5BA1EAF0E7}" srcId="{DCF59D72-84E6-4416-9615-3DA7BC9ACB19}" destId="{1E13842F-A1BF-4C30-8404-26D501F89044}" srcOrd="2" destOrd="0" parTransId="{72D1CCC6-2968-497A-85B9-D6564F882FFB}" sibTransId="{2F851AE1-D790-41D9-9D43-A989CF7F710F}"/>
    <dgm:cxn modelId="{0F5322F2-C806-491E-AFDE-217C2A64A4F8}" type="presOf" srcId="{76AD829F-0687-4996-BF1D-3EAF66C274E8}" destId="{71A03C5D-8F68-421E-B36E-5C979F0B62D5}" srcOrd="0" destOrd="0" presId="urn:microsoft.com/office/officeart/2018/2/layout/IconVerticalSolidList"/>
    <dgm:cxn modelId="{F82309FE-F213-45FA-8532-8D6873769EB8}" srcId="{DCF59D72-84E6-4416-9615-3DA7BC9ACB19}" destId="{AC75C0EC-5F9E-4E6C-B20C-163538EB9DC6}" srcOrd="5" destOrd="0" parTransId="{81F69F0B-C3B1-4052-A71F-8F6D42E5E625}" sibTransId="{401B6282-F036-4A03-80FA-FCAFFA57A8BF}"/>
    <dgm:cxn modelId="{30D5DF72-B66D-4639-BCB5-DA74B7A47271}" type="presParOf" srcId="{0296912F-6CFA-49AC-A8D2-700DD8BDA9C1}" destId="{93D6BAF4-B870-41A3-A40D-CFBF49AA4A14}" srcOrd="0" destOrd="0" presId="urn:microsoft.com/office/officeart/2018/2/layout/IconVerticalSolidList"/>
    <dgm:cxn modelId="{262DAA39-3697-491B-B87B-4ABC3ED2AC68}" type="presParOf" srcId="{93D6BAF4-B870-41A3-A40D-CFBF49AA4A14}" destId="{7893BB73-E396-44EA-A575-CD4265A3289E}" srcOrd="0" destOrd="0" presId="urn:microsoft.com/office/officeart/2018/2/layout/IconVerticalSolidList"/>
    <dgm:cxn modelId="{0C88C23A-4B0D-4A0C-B312-A4D943DE0828}" type="presParOf" srcId="{93D6BAF4-B870-41A3-A40D-CFBF49AA4A14}" destId="{F818FA01-A765-484B-A6DD-C8E8FC014195}" srcOrd="1" destOrd="0" presId="urn:microsoft.com/office/officeart/2018/2/layout/IconVerticalSolidList"/>
    <dgm:cxn modelId="{9FA34D86-9467-4BCA-9E60-2BA8A4225870}" type="presParOf" srcId="{93D6BAF4-B870-41A3-A40D-CFBF49AA4A14}" destId="{02B2626D-9367-476A-8629-4EDC651D6DD5}" srcOrd="2" destOrd="0" presId="urn:microsoft.com/office/officeart/2018/2/layout/IconVerticalSolidList"/>
    <dgm:cxn modelId="{DDB9CD7E-BDCA-4B6C-B0AE-31A87E66FCBD}" type="presParOf" srcId="{93D6BAF4-B870-41A3-A40D-CFBF49AA4A14}" destId="{1DC90466-94D6-4750-A99C-0BE76A5CCE59}" srcOrd="3" destOrd="0" presId="urn:microsoft.com/office/officeart/2018/2/layout/IconVerticalSolidList"/>
    <dgm:cxn modelId="{EA0C7F41-5062-4527-9FFB-1E49C22E8C3C}" type="presParOf" srcId="{0296912F-6CFA-49AC-A8D2-700DD8BDA9C1}" destId="{034AA145-B496-4631-AE3F-7C0711E79384}" srcOrd="1" destOrd="0" presId="urn:microsoft.com/office/officeart/2018/2/layout/IconVerticalSolidList"/>
    <dgm:cxn modelId="{52509613-9DF6-4C3B-B1DD-FC65547AD52E}" type="presParOf" srcId="{0296912F-6CFA-49AC-A8D2-700DD8BDA9C1}" destId="{85C1EBEC-7AAF-4CA0-9709-8ACCB5C63338}" srcOrd="2" destOrd="0" presId="urn:microsoft.com/office/officeart/2018/2/layout/IconVerticalSolidList"/>
    <dgm:cxn modelId="{9790000C-336C-45E7-84D7-37A917291742}" type="presParOf" srcId="{85C1EBEC-7AAF-4CA0-9709-8ACCB5C63338}" destId="{FC6D0AC0-D57B-4009-9A48-F90182516DC1}" srcOrd="0" destOrd="0" presId="urn:microsoft.com/office/officeart/2018/2/layout/IconVerticalSolidList"/>
    <dgm:cxn modelId="{E0534AC0-CF93-4847-A8C9-4BD977E4EE97}" type="presParOf" srcId="{85C1EBEC-7AAF-4CA0-9709-8ACCB5C63338}" destId="{B06E9F2B-38C7-479B-81AF-DADC94175E68}" srcOrd="1" destOrd="0" presId="urn:microsoft.com/office/officeart/2018/2/layout/IconVerticalSolidList"/>
    <dgm:cxn modelId="{60DA3430-360C-4B79-85D9-246CF3C15F4D}" type="presParOf" srcId="{85C1EBEC-7AAF-4CA0-9709-8ACCB5C63338}" destId="{97051F72-ADED-4B32-BB69-3A4CD147D937}" srcOrd="2" destOrd="0" presId="urn:microsoft.com/office/officeart/2018/2/layout/IconVerticalSolidList"/>
    <dgm:cxn modelId="{6D50FC11-AD7C-4D7D-AF54-BDECA0D65E87}" type="presParOf" srcId="{85C1EBEC-7AAF-4CA0-9709-8ACCB5C63338}" destId="{FE138455-7C72-4EEB-8722-91F89D6DF938}" srcOrd="3" destOrd="0" presId="urn:microsoft.com/office/officeart/2018/2/layout/IconVerticalSolidList"/>
    <dgm:cxn modelId="{54407197-3692-4BAF-9BC0-3A5A278F0DCE}" type="presParOf" srcId="{0296912F-6CFA-49AC-A8D2-700DD8BDA9C1}" destId="{85EC6803-9DC5-4B62-A40C-647477EA081C}" srcOrd="3" destOrd="0" presId="urn:microsoft.com/office/officeart/2018/2/layout/IconVerticalSolidList"/>
    <dgm:cxn modelId="{065BCCD4-9F2F-4F02-9D0D-F82DCF2D11A6}" type="presParOf" srcId="{0296912F-6CFA-49AC-A8D2-700DD8BDA9C1}" destId="{3562AE9C-A922-4A69-8D23-D1175F680D48}" srcOrd="4" destOrd="0" presId="urn:microsoft.com/office/officeart/2018/2/layout/IconVerticalSolidList"/>
    <dgm:cxn modelId="{76EEA100-BC82-4DEE-BBEB-A19083376ACB}" type="presParOf" srcId="{3562AE9C-A922-4A69-8D23-D1175F680D48}" destId="{74853B0F-590B-4988-A8F2-18D8D2EF7F02}" srcOrd="0" destOrd="0" presId="urn:microsoft.com/office/officeart/2018/2/layout/IconVerticalSolidList"/>
    <dgm:cxn modelId="{5E709C28-E774-40FC-B400-C44B8C9D41AF}" type="presParOf" srcId="{3562AE9C-A922-4A69-8D23-D1175F680D48}" destId="{5614D83D-0E90-402E-BF0C-DE79EF885C1C}" srcOrd="1" destOrd="0" presId="urn:microsoft.com/office/officeart/2018/2/layout/IconVerticalSolidList"/>
    <dgm:cxn modelId="{1AFF77BC-1FC5-4792-BC00-E1690949A458}" type="presParOf" srcId="{3562AE9C-A922-4A69-8D23-D1175F680D48}" destId="{4DC4BF3D-11A9-445A-A630-C2EE0F70C61E}" srcOrd="2" destOrd="0" presId="urn:microsoft.com/office/officeart/2018/2/layout/IconVerticalSolidList"/>
    <dgm:cxn modelId="{752EC6BA-5313-4B85-8EB2-24A1C92EADF2}" type="presParOf" srcId="{3562AE9C-A922-4A69-8D23-D1175F680D48}" destId="{7E678A56-6C05-4DA6-AE68-10F14BE50755}" srcOrd="3" destOrd="0" presId="urn:microsoft.com/office/officeart/2018/2/layout/IconVerticalSolidList"/>
    <dgm:cxn modelId="{11A55D8F-B3A7-4AD9-B44B-C6008868ECDA}" type="presParOf" srcId="{0296912F-6CFA-49AC-A8D2-700DD8BDA9C1}" destId="{3CD425AC-FB45-4CA5-9528-CD9BE0D1944E}" srcOrd="5" destOrd="0" presId="urn:microsoft.com/office/officeart/2018/2/layout/IconVerticalSolidList"/>
    <dgm:cxn modelId="{8C353AD9-5F9F-4E21-9562-27EF989C7A55}" type="presParOf" srcId="{0296912F-6CFA-49AC-A8D2-700DD8BDA9C1}" destId="{34FA5FE1-3485-43E9-BA3A-4FD335A44ACC}" srcOrd="6" destOrd="0" presId="urn:microsoft.com/office/officeart/2018/2/layout/IconVerticalSolidList"/>
    <dgm:cxn modelId="{53E09FE2-16C5-48DD-AACC-73D272544AE4}" type="presParOf" srcId="{34FA5FE1-3485-43E9-BA3A-4FD335A44ACC}" destId="{05C28617-AC95-450A-AA96-6DC0DE866DD4}" srcOrd="0" destOrd="0" presId="urn:microsoft.com/office/officeart/2018/2/layout/IconVerticalSolidList"/>
    <dgm:cxn modelId="{93909F6D-E2B9-4C21-8C4C-0AB266E86D89}" type="presParOf" srcId="{34FA5FE1-3485-43E9-BA3A-4FD335A44ACC}" destId="{6215D53D-0821-4718-BBBD-E68F6882E82A}" srcOrd="1" destOrd="0" presId="urn:microsoft.com/office/officeart/2018/2/layout/IconVerticalSolidList"/>
    <dgm:cxn modelId="{27778EA1-8C79-43AB-AEFC-AD777E1DDDCF}" type="presParOf" srcId="{34FA5FE1-3485-43E9-BA3A-4FD335A44ACC}" destId="{4DD60379-20BF-4F4E-81AA-773AC9D36B4B}" srcOrd="2" destOrd="0" presId="urn:microsoft.com/office/officeart/2018/2/layout/IconVerticalSolidList"/>
    <dgm:cxn modelId="{48F906D4-ACA8-4E31-A438-B482E37C51A0}" type="presParOf" srcId="{34FA5FE1-3485-43E9-BA3A-4FD335A44ACC}" destId="{2948FBB7-0B98-4584-8AA0-0DE2FA9CF480}" srcOrd="3" destOrd="0" presId="urn:microsoft.com/office/officeart/2018/2/layout/IconVerticalSolidList"/>
    <dgm:cxn modelId="{8D899802-0D17-4838-A4EC-F1E94525CDA6}" type="presParOf" srcId="{0296912F-6CFA-49AC-A8D2-700DD8BDA9C1}" destId="{3BE87028-2871-433F-A2D1-CD61BE2335FC}" srcOrd="7" destOrd="0" presId="urn:microsoft.com/office/officeart/2018/2/layout/IconVerticalSolidList"/>
    <dgm:cxn modelId="{E752A977-5D36-40F8-8CCE-59C741451C21}" type="presParOf" srcId="{0296912F-6CFA-49AC-A8D2-700DD8BDA9C1}" destId="{338CE2B9-C8B7-4166-8D0D-153BA5435357}" srcOrd="8" destOrd="0" presId="urn:microsoft.com/office/officeart/2018/2/layout/IconVerticalSolidList"/>
    <dgm:cxn modelId="{AC772496-9237-4635-9CF9-47154E0A4C4F}" type="presParOf" srcId="{338CE2B9-C8B7-4166-8D0D-153BA5435357}" destId="{CC38074B-C9AC-447B-A7DB-A543B1D4775A}" srcOrd="0" destOrd="0" presId="urn:microsoft.com/office/officeart/2018/2/layout/IconVerticalSolidList"/>
    <dgm:cxn modelId="{BFC1834B-9001-46FA-97B7-171D5DBCD23D}" type="presParOf" srcId="{338CE2B9-C8B7-4166-8D0D-153BA5435357}" destId="{499056F8-3DA4-4D77-A9D1-C3CB348C5AA0}" srcOrd="1" destOrd="0" presId="urn:microsoft.com/office/officeart/2018/2/layout/IconVerticalSolidList"/>
    <dgm:cxn modelId="{82912AF4-BE27-44A6-A60A-FD6790B28B25}" type="presParOf" srcId="{338CE2B9-C8B7-4166-8D0D-153BA5435357}" destId="{61892C01-D3F8-4629-8780-23BE8C55450C}" srcOrd="2" destOrd="0" presId="urn:microsoft.com/office/officeart/2018/2/layout/IconVerticalSolidList"/>
    <dgm:cxn modelId="{CF8616A2-B9CA-43CA-B1E9-084268BE3B30}" type="presParOf" srcId="{338CE2B9-C8B7-4166-8D0D-153BA5435357}" destId="{71A03C5D-8F68-421E-B36E-5C979F0B62D5}" srcOrd="3" destOrd="0" presId="urn:microsoft.com/office/officeart/2018/2/layout/IconVerticalSolidList"/>
    <dgm:cxn modelId="{E4C5B81A-0DF4-4D6A-A1CE-79B2C280448E}" type="presParOf" srcId="{0296912F-6CFA-49AC-A8D2-700DD8BDA9C1}" destId="{DA009A60-DF37-44FD-890E-8121FD13D89C}" srcOrd="9" destOrd="0" presId="urn:microsoft.com/office/officeart/2018/2/layout/IconVerticalSolidList"/>
    <dgm:cxn modelId="{D52B2484-5EA3-448A-B702-B8F74A15CE6D}" type="presParOf" srcId="{0296912F-6CFA-49AC-A8D2-700DD8BDA9C1}" destId="{E745D5E1-2510-4DC0-8FB2-0B57A79AD22B}" srcOrd="10" destOrd="0" presId="urn:microsoft.com/office/officeart/2018/2/layout/IconVerticalSolidList"/>
    <dgm:cxn modelId="{B9F78CE2-6D66-4CA9-95E0-B2F97BE62CBA}" type="presParOf" srcId="{E745D5E1-2510-4DC0-8FB2-0B57A79AD22B}" destId="{670B95B1-6585-40B5-BB5B-D6E9755F4736}" srcOrd="0" destOrd="0" presId="urn:microsoft.com/office/officeart/2018/2/layout/IconVerticalSolidList"/>
    <dgm:cxn modelId="{E8042497-4319-4CB7-9F8E-DF56A9F5BD26}" type="presParOf" srcId="{E745D5E1-2510-4DC0-8FB2-0B57A79AD22B}" destId="{26568DB7-9F4B-4A16-97BF-AD1D9AB0DD92}" srcOrd="1" destOrd="0" presId="urn:microsoft.com/office/officeart/2018/2/layout/IconVerticalSolidList"/>
    <dgm:cxn modelId="{7B6B8FA0-3E5F-4BA2-BF2C-C3D022D143AF}" type="presParOf" srcId="{E745D5E1-2510-4DC0-8FB2-0B57A79AD22B}" destId="{F1C6322A-C178-47E1-983A-E89F1C9C06FC}" srcOrd="2" destOrd="0" presId="urn:microsoft.com/office/officeart/2018/2/layout/IconVerticalSolidList"/>
    <dgm:cxn modelId="{ABC62B43-A27E-4C6F-9171-C5E1436913EE}" type="presParOf" srcId="{E745D5E1-2510-4DC0-8FB2-0B57A79AD22B}" destId="{61870B5F-A522-42E6-9F62-41A41A8B14D2}" srcOrd="3" destOrd="0" presId="urn:microsoft.com/office/officeart/2018/2/layout/IconVerticalSolidList"/>
    <dgm:cxn modelId="{31453507-1EF4-4B8A-BFB0-6A35FFF46BFF}" type="presParOf" srcId="{0296912F-6CFA-49AC-A8D2-700DD8BDA9C1}" destId="{DD370246-CCBD-4F04-94EB-63A1F5AC3D0D}" srcOrd="11" destOrd="0" presId="urn:microsoft.com/office/officeart/2018/2/layout/IconVerticalSolidList"/>
    <dgm:cxn modelId="{B97A68DF-2CA1-416B-9A19-4A582C453E98}" type="presParOf" srcId="{0296912F-6CFA-49AC-A8D2-700DD8BDA9C1}" destId="{DA791FAF-39FB-49BB-A046-009BA545BFDC}" srcOrd="12" destOrd="0" presId="urn:microsoft.com/office/officeart/2018/2/layout/IconVerticalSolidList"/>
    <dgm:cxn modelId="{51A6D885-6226-4843-97B2-5F80B77643FB}" type="presParOf" srcId="{DA791FAF-39FB-49BB-A046-009BA545BFDC}" destId="{B8827F40-C7C5-41EE-A5C4-EE2CB58C3158}" srcOrd="0" destOrd="0" presId="urn:microsoft.com/office/officeart/2018/2/layout/IconVerticalSolidList"/>
    <dgm:cxn modelId="{FDC97FA0-E66C-45B9-B3CC-0B6FB2FE8B94}" type="presParOf" srcId="{DA791FAF-39FB-49BB-A046-009BA545BFDC}" destId="{CEC37395-63BF-4774-8022-4F685BD7E0B8}" srcOrd="1" destOrd="0" presId="urn:microsoft.com/office/officeart/2018/2/layout/IconVerticalSolidList"/>
    <dgm:cxn modelId="{5EEBE354-3490-43C8-AAE1-12ED1BCB5A6D}" type="presParOf" srcId="{DA791FAF-39FB-49BB-A046-009BA545BFDC}" destId="{BB6C13D6-22EB-4CB1-97F7-C6815610CEDA}" srcOrd="2" destOrd="0" presId="urn:microsoft.com/office/officeart/2018/2/layout/IconVerticalSolidList"/>
    <dgm:cxn modelId="{2023DE97-4877-4053-8AC5-37ADC09DA3F0}" type="presParOf" srcId="{DA791FAF-39FB-49BB-A046-009BA545BFDC}" destId="{EB32BBC9-D8E5-4F35-BBF1-E10A690EF9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3A6242-06C9-4407-B5B4-BF7BDCE9AA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DC7715-C0F9-4676-A47F-236023C72EE9}">
      <dgm:prSet custT="1"/>
      <dgm:spPr/>
      <dgm:t>
        <a:bodyPr/>
        <a:lstStyle/>
        <a:p>
          <a:pPr>
            <a:lnSpc>
              <a:spcPct val="100000"/>
            </a:lnSpc>
          </a:pPr>
          <a:r>
            <a:rPr lang="en-GB" sz="1400" b="1"/>
            <a:t>Type of Company: </a:t>
          </a:r>
          <a:r>
            <a:rPr lang="en-GB" sz="1400"/>
            <a:t>Land rover is a British luxury automotive brand specializing in premium sport vehicles. </a:t>
          </a:r>
          <a:endParaRPr lang="en-US" sz="1400"/>
        </a:p>
      </dgm:t>
    </dgm:pt>
    <dgm:pt modelId="{6933FF44-FBA7-4463-8997-CEC99D36065C}" type="parTrans" cxnId="{560B5F5D-9BB3-4CA4-8BFB-5A7351EA8D12}">
      <dgm:prSet/>
      <dgm:spPr/>
      <dgm:t>
        <a:bodyPr/>
        <a:lstStyle/>
        <a:p>
          <a:endParaRPr lang="en-US" sz="1400"/>
        </a:p>
      </dgm:t>
    </dgm:pt>
    <dgm:pt modelId="{720B1F44-73D4-4D28-803F-BAEF7E74DB83}" type="sibTrans" cxnId="{560B5F5D-9BB3-4CA4-8BFB-5A7351EA8D12}">
      <dgm:prSet/>
      <dgm:spPr/>
      <dgm:t>
        <a:bodyPr/>
        <a:lstStyle/>
        <a:p>
          <a:pPr>
            <a:lnSpc>
              <a:spcPct val="100000"/>
            </a:lnSpc>
          </a:pPr>
          <a:endParaRPr lang="en-US" sz="1400"/>
        </a:p>
      </dgm:t>
    </dgm:pt>
    <dgm:pt modelId="{4B21D306-DBBE-423C-997B-93301254A809}">
      <dgm:prSet custT="1"/>
      <dgm:spPr/>
      <dgm:t>
        <a:bodyPr/>
        <a:lstStyle/>
        <a:p>
          <a:pPr>
            <a:lnSpc>
              <a:spcPct val="100000"/>
            </a:lnSpc>
          </a:pPr>
          <a:r>
            <a:rPr lang="en-GB" sz="1400" b="1"/>
            <a:t>Year Established: </a:t>
          </a:r>
          <a:r>
            <a:rPr lang="en-GB" sz="1400"/>
            <a:t>The land rover was established in 1948 when the first Land Rover Launched.</a:t>
          </a:r>
          <a:endParaRPr lang="en-US" sz="1400"/>
        </a:p>
      </dgm:t>
    </dgm:pt>
    <dgm:pt modelId="{F3F42B65-477C-49E3-9ED8-FAC8E4285619}" type="parTrans" cxnId="{90987D4B-5F10-4AF8-86FE-1CE84EE7B286}">
      <dgm:prSet/>
      <dgm:spPr/>
      <dgm:t>
        <a:bodyPr/>
        <a:lstStyle/>
        <a:p>
          <a:endParaRPr lang="en-US" sz="1400"/>
        </a:p>
      </dgm:t>
    </dgm:pt>
    <dgm:pt modelId="{005F769E-073C-43C3-A796-487A7AEBDDB7}" type="sibTrans" cxnId="{90987D4B-5F10-4AF8-86FE-1CE84EE7B286}">
      <dgm:prSet/>
      <dgm:spPr/>
      <dgm:t>
        <a:bodyPr/>
        <a:lstStyle/>
        <a:p>
          <a:pPr>
            <a:lnSpc>
              <a:spcPct val="100000"/>
            </a:lnSpc>
          </a:pPr>
          <a:endParaRPr lang="en-US" sz="1400"/>
        </a:p>
      </dgm:t>
    </dgm:pt>
    <dgm:pt modelId="{6263ED7B-86EA-4FD0-AC93-2632138B5917}">
      <dgm:prSet custT="1"/>
      <dgm:spPr/>
      <dgm:t>
        <a:bodyPr/>
        <a:lstStyle/>
        <a:p>
          <a:pPr>
            <a:lnSpc>
              <a:spcPct val="100000"/>
            </a:lnSpc>
          </a:pPr>
          <a:r>
            <a:rPr lang="en-GB" sz="1400" b="1" dirty="0"/>
            <a:t>Company Size: </a:t>
          </a:r>
          <a:r>
            <a:rPr lang="en-GB" sz="1400" dirty="0"/>
            <a:t>Jaguar Land rover (JLR) has approximately 40 0000 employees globally. </a:t>
          </a:r>
          <a:endParaRPr lang="en-US" sz="1400" dirty="0"/>
        </a:p>
      </dgm:t>
    </dgm:pt>
    <dgm:pt modelId="{930FD265-E105-4D16-B5D2-BFD4CA3AA3E3}" type="parTrans" cxnId="{5CF57538-A25A-4CB1-AD45-5B62386A4A3B}">
      <dgm:prSet/>
      <dgm:spPr/>
      <dgm:t>
        <a:bodyPr/>
        <a:lstStyle/>
        <a:p>
          <a:endParaRPr lang="en-US" sz="1400"/>
        </a:p>
      </dgm:t>
    </dgm:pt>
    <dgm:pt modelId="{D5D045DE-8D8E-458E-867E-CF9279E762B2}" type="sibTrans" cxnId="{5CF57538-A25A-4CB1-AD45-5B62386A4A3B}">
      <dgm:prSet/>
      <dgm:spPr/>
      <dgm:t>
        <a:bodyPr/>
        <a:lstStyle/>
        <a:p>
          <a:pPr>
            <a:lnSpc>
              <a:spcPct val="100000"/>
            </a:lnSpc>
          </a:pPr>
          <a:endParaRPr lang="en-US" sz="1400"/>
        </a:p>
      </dgm:t>
    </dgm:pt>
    <dgm:pt modelId="{0BE8DF23-CC06-4079-B584-CF570C603CB7}">
      <dgm:prSet custT="1"/>
      <dgm:spPr/>
      <dgm:t>
        <a:bodyPr/>
        <a:lstStyle/>
        <a:p>
          <a:pPr>
            <a:lnSpc>
              <a:spcPct val="100000"/>
            </a:lnSpc>
          </a:pPr>
          <a:r>
            <a:rPr lang="en-GB" sz="1400" b="1"/>
            <a:t>Annual revenue:</a:t>
          </a:r>
          <a:r>
            <a:rPr lang="en-GB" sz="1400"/>
            <a:t> The annual revenue for Jaguar Land Rover (JLR) is </a:t>
          </a:r>
          <a:r>
            <a:rPr lang="en-GB" sz="1400" b="1"/>
            <a:t>£29.0 billion</a:t>
          </a:r>
          <a:r>
            <a:rPr lang="en-GB" sz="1400"/>
            <a:t>.</a:t>
          </a:r>
          <a:endParaRPr lang="en-US" sz="1400"/>
        </a:p>
      </dgm:t>
    </dgm:pt>
    <dgm:pt modelId="{BF0EE705-E877-4A47-9EC8-E5C9C36CDADA}" type="parTrans" cxnId="{AE1076F6-11E9-4747-B008-9A853D47AD74}">
      <dgm:prSet/>
      <dgm:spPr/>
      <dgm:t>
        <a:bodyPr/>
        <a:lstStyle/>
        <a:p>
          <a:endParaRPr lang="en-US" sz="1400"/>
        </a:p>
      </dgm:t>
    </dgm:pt>
    <dgm:pt modelId="{3765293C-DF37-4507-8055-19A77C13AC21}" type="sibTrans" cxnId="{AE1076F6-11E9-4747-B008-9A853D47AD74}">
      <dgm:prSet/>
      <dgm:spPr/>
      <dgm:t>
        <a:bodyPr/>
        <a:lstStyle/>
        <a:p>
          <a:pPr>
            <a:lnSpc>
              <a:spcPct val="100000"/>
            </a:lnSpc>
          </a:pPr>
          <a:endParaRPr lang="en-US" sz="1400"/>
        </a:p>
      </dgm:t>
    </dgm:pt>
    <dgm:pt modelId="{CF362DEE-8BB0-4FC8-BA2D-FA10B5D8C45D}">
      <dgm:prSet custT="1"/>
      <dgm:spPr/>
      <dgm:t>
        <a:bodyPr/>
        <a:lstStyle/>
        <a:p>
          <a:pPr>
            <a:lnSpc>
              <a:spcPct val="100000"/>
            </a:lnSpc>
          </a:pPr>
          <a:r>
            <a:rPr lang="en-GB" sz="1400" b="1"/>
            <a:t>Market Size: </a:t>
          </a:r>
          <a:r>
            <a:rPr lang="en-GB" sz="1400"/>
            <a:t>Land rover part of the wider jaguar land rover (JLR) company holds a relatively small share of the total global automotive market by volume, but it is a significant player in the global luxury SUV market.</a:t>
          </a:r>
          <a:endParaRPr lang="en-US" sz="1400"/>
        </a:p>
      </dgm:t>
    </dgm:pt>
    <dgm:pt modelId="{9A5C35F5-98F2-4187-8ACF-BCD43725970C}" type="parTrans" cxnId="{17992F4F-28AF-4275-9762-7A887B8FC6F4}">
      <dgm:prSet/>
      <dgm:spPr/>
      <dgm:t>
        <a:bodyPr/>
        <a:lstStyle/>
        <a:p>
          <a:endParaRPr lang="en-US" sz="1400"/>
        </a:p>
      </dgm:t>
    </dgm:pt>
    <dgm:pt modelId="{753B27CF-72D9-4797-8123-D376CFF17027}" type="sibTrans" cxnId="{17992F4F-28AF-4275-9762-7A887B8FC6F4}">
      <dgm:prSet/>
      <dgm:spPr/>
      <dgm:t>
        <a:bodyPr/>
        <a:lstStyle/>
        <a:p>
          <a:pPr>
            <a:lnSpc>
              <a:spcPct val="100000"/>
            </a:lnSpc>
          </a:pPr>
          <a:endParaRPr lang="en-US" sz="1400"/>
        </a:p>
      </dgm:t>
    </dgm:pt>
    <dgm:pt modelId="{C39A5759-3FB9-4C41-94B1-C0900F190521}">
      <dgm:prSet custT="1"/>
      <dgm:spPr/>
      <dgm:t>
        <a:bodyPr/>
        <a:lstStyle/>
        <a:p>
          <a:pPr>
            <a:lnSpc>
              <a:spcPct val="100000"/>
            </a:lnSpc>
          </a:pPr>
          <a:r>
            <a:rPr lang="en-GB" sz="1400" b="1"/>
            <a:t>Top Markets: </a:t>
          </a:r>
          <a:r>
            <a:rPr lang="en-GB" sz="1400"/>
            <a:t>Land rover operates globally under Jaguar Land rover owned by Tata Motors part of the Tata Group. But the top sale market are </a:t>
          </a:r>
          <a:r>
            <a:rPr lang="en-GB" sz="1400" b="1"/>
            <a:t>United Kingdom, China, North America primarily the USA and Europe.</a:t>
          </a:r>
          <a:endParaRPr lang="en-US" sz="1400" b="1"/>
        </a:p>
      </dgm:t>
    </dgm:pt>
    <dgm:pt modelId="{6A5E7B18-497F-4337-8538-24C8F60BB4DA}" type="parTrans" cxnId="{6577E2D2-4113-47A7-BDAC-AECD057950F8}">
      <dgm:prSet/>
      <dgm:spPr/>
      <dgm:t>
        <a:bodyPr/>
        <a:lstStyle/>
        <a:p>
          <a:endParaRPr lang="en-US" sz="1400"/>
        </a:p>
      </dgm:t>
    </dgm:pt>
    <dgm:pt modelId="{AFD7AE02-17B2-49D4-8BC5-67827112A863}" type="sibTrans" cxnId="{6577E2D2-4113-47A7-BDAC-AECD057950F8}">
      <dgm:prSet/>
      <dgm:spPr/>
      <dgm:t>
        <a:bodyPr/>
        <a:lstStyle/>
        <a:p>
          <a:endParaRPr lang="en-US" sz="1400"/>
        </a:p>
      </dgm:t>
    </dgm:pt>
    <dgm:pt modelId="{0FEA777B-C8BF-4FB8-89FB-79870BAD19E1}" type="pres">
      <dgm:prSet presAssocID="{AA3A6242-06C9-4407-B5B4-BF7BDCE9AAC5}" presName="vert0" presStyleCnt="0">
        <dgm:presLayoutVars>
          <dgm:dir/>
          <dgm:animOne val="branch"/>
          <dgm:animLvl val="lvl"/>
        </dgm:presLayoutVars>
      </dgm:prSet>
      <dgm:spPr/>
    </dgm:pt>
    <dgm:pt modelId="{05702B56-28C4-4B71-AEBE-C0A7F05B6BB2}" type="pres">
      <dgm:prSet presAssocID="{DBDC7715-C0F9-4676-A47F-236023C72EE9}" presName="thickLine" presStyleLbl="alignNode1" presStyleIdx="0" presStyleCnt="6"/>
      <dgm:spPr/>
    </dgm:pt>
    <dgm:pt modelId="{DA4A8C4E-AF24-4817-B670-10AE4BD5BC68}" type="pres">
      <dgm:prSet presAssocID="{DBDC7715-C0F9-4676-A47F-236023C72EE9}" presName="horz1" presStyleCnt="0"/>
      <dgm:spPr/>
    </dgm:pt>
    <dgm:pt modelId="{DAE5F277-5BFB-4E1A-9FE5-9EDAAE446296}" type="pres">
      <dgm:prSet presAssocID="{DBDC7715-C0F9-4676-A47F-236023C72EE9}" presName="tx1" presStyleLbl="revTx" presStyleIdx="0" presStyleCnt="6"/>
      <dgm:spPr/>
    </dgm:pt>
    <dgm:pt modelId="{950C050C-CD1D-4D09-850D-E4B29DBA8028}" type="pres">
      <dgm:prSet presAssocID="{DBDC7715-C0F9-4676-A47F-236023C72EE9}" presName="vert1" presStyleCnt="0"/>
      <dgm:spPr/>
    </dgm:pt>
    <dgm:pt modelId="{F5DEA2C7-06E0-4402-9A89-8AEAA7E4EB19}" type="pres">
      <dgm:prSet presAssocID="{4B21D306-DBBE-423C-997B-93301254A809}" presName="thickLine" presStyleLbl="alignNode1" presStyleIdx="1" presStyleCnt="6"/>
      <dgm:spPr/>
    </dgm:pt>
    <dgm:pt modelId="{45FA47C0-DA89-4683-BDE4-3CD5433004B6}" type="pres">
      <dgm:prSet presAssocID="{4B21D306-DBBE-423C-997B-93301254A809}" presName="horz1" presStyleCnt="0"/>
      <dgm:spPr/>
    </dgm:pt>
    <dgm:pt modelId="{883FB917-6FD5-4755-AD74-745BAF871C07}" type="pres">
      <dgm:prSet presAssocID="{4B21D306-DBBE-423C-997B-93301254A809}" presName="tx1" presStyleLbl="revTx" presStyleIdx="1" presStyleCnt="6"/>
      <dgm:spPr/>
    </dgm:pt>
    <dgm:pt modelId="{C8AB2A81-6F9A-4AAB-90A7-3172F6BFD828}" type="pres">
      <dgm:prSet presAssocID="{4B21D306-DBBE-423C-997B-93301254A809}" presName="vert1" presStyleCnt="0"/>
      <dgm:spPr/>
    </dgm:pt>
    <dgm:pt modelId="{BA1D745B-421E-4CA1-807E-5290522149FF}" type="pres">
      <dgm:prSet presAssocID="{6263ED7B-86EA-4FD0-AC93-2632138B5917}" presName="thickLine" presStyleLbl="alignNode1" presStyleIdx="2" presStyleCnt="6"/>
      <dgm:spPr/>
    </dgm:pt>
    <dgm:pt modelId="{B0CBCFE9-FB27-4FFF-895A-63C42828B64E}" type="pres">
      <dgm:prSet presAssocID="{6263ED7B-86EA-4FD0-AC93-2632138B5917}" presName="horz1" presStyleCnt="0"/>
      <dgm:spPr/>
    </dgm:pt>
    <dgm:pt modelId="{5BC408C9-A073-4F76-8B89-1BCCD9391D8B}" type="pres">
      <dgm:prSet presAssocID="{6263ED7B-86EA-4FD0-AC93-2632138B5917}" presName="tx1" presStyleLbl="revTx" presStyleIdx="2" presStyleCnt="6"/>
      <dgm:spPr/>
    </dgm:pt>
    <dgm:pt modelId="{603DA214-F177-450B-B5BA-D34742FBA8CC}" type="pres">
      <dgm:prSet presAssocID="{6263ED7B-86EA-4FD0-AC93-2632138B5917}" presName="vert1" presStyleCnt="0"/>
      <dgm:spPr/>
    </dgm:pt>
    <dgm:pt modelId="{E1DBC783-15B6-48A0-836D-435102E95D30}" type="pres">
      <dgm:prSet presAssocID="{0BE8DF23-CC06-4079-B584-CF570C603CB7}" presName="thickLine" presStyleLbl="alignNode1" presStyleIdx="3" presStyleCnt="6"/>
      <dgm:spPr/>
    </dgm:pt>
    <dgm:pt modelId="{0EB9271F-F4A4-4E93-AF99-E251B8733D3D}" type="pres">
      <dgm:prSet presAssocID="{0BE8DF23-CC06-4079-B584-CF570C603CB7}" presName="horz1" presStyleCnt="0"/>
      <dgm:spPr/>
    </dgm:pt>
    <dgm:pt modelId="{999AF82C-9E0C-4074-A82B-C31CFCF681DA}" type="pres">
      <dgm:prSet presAssocID="{0BE8DF23-CC06-4079-B584-CF570C603CB7}" presName="tx1" presStyleLbl="revTx" presStyleIdx="3" presStyleCnt="6"/>
      <dgm:spPr/>
    </dgm:pt>
    <dgm:pt modelId="{2946A297-9085-42A8-99D7-B03D698738F9}" type="pres">
      <dgm:prSet presAssocID="{0BE8DF23-CC06-4079-B584-CF570C603CB7}" presName="vert1" presStyleCnt="0"/>
      <dgm:spPr/>
    </dgm:pt>
    <dgm:pt modelId="{9329A9F2-8D4A-4BAE-B535-5DAF7F101C8F}" type="pres">
      <dgm:prSet presAssocID="{CF362DEE-8BB0-4FC8-BA2D-FA10B5D8C45D}" presName="thickLine" presStyleLbl="alignNode1" presStyleIdx="4" presStyleCnt="6"/>
      <dgm:spPr/>
    </dgm:pt>
    <dgm:pt modelId="{BCE19F3E-1A29-422D-ABAD-655890A884FF}" type="pres">
      <dgm:prSet presAssocID="{CF362DEE-8BB0-4FC8-BA2D-FA10B5D8C45D}" presName="horz1" presStyleCnt="0"/>
      <dgm:spPr/>
    </dgm:pt>
    <dgm:pt modelId="{43B70EDD-1F0C-4948-ACF2-0CCE27AF18BE}" type="pres">
      <dgm:prSet presAssocID="{CF362DEE-8BB0-4FC8-BA2D-FA10B5D8C45D}" presName="tx1" presStyleLbl="revTx" presStyleIdx="4" presStyleCnt="6"/>
      <dgm:spPr/>
    </dgm:pt>
    <dgm:pt modelId="{AD65C1BD-3586-482A-AA96-78EF30A30F77}" type="pres">
      <dgm:prSet presAssocID="{CF362DEE-8BB0-4FC8-BA2D-FA10B5D8C45D}" presName="vert1" presStyleCnt="0"/>
      <dgm:spPr/>
    </dgm:pt>
    <dgm:pt modelId="{0BF58DAC-2D0C-4234-9DB0-B63E5385A80A}" type="pres">
      <dgm:prSet presAssocID="{C39A5759-3FB9-4C41-94B1-C0900F190521}" presName="thickLine" presStyleLbl="alignNode1" presStyleIdx="5" presStyleCnt="6"/>
      <dgm:spPr/>
    </dgm:pt>
    <dgm:pt modelId="{1F10DC86-0E85-4ED3-9C7C-88F99793475C}" type="pres">
      <dgm:prSet presAssocID="{C39A5759-3FB9-4C41-94B1-C0900F190521}" presName="horz1" presStyleCnt="0"/>
      <dgm:spPr/>
    </dgm:pt>
    <dgm:pt modelId="{D8748A3B-58FC-42AA-AE42-405AF64EB2AE}" type="pres">
      <dgm:prSet presAssocID="{C39A5759-3FB9-4C41-94B1-C0900F190521}" presName="tx1" presStyleLbl="revTx" presStyleIdx="5" presStyleCnt="6"/>
      <dgm:spPr/>
    </dgm:pt>
    <dgm:pt modelId="{DEFAB185-C1A5-4344-9F16-BAB5191180F0}" type="pres">
      <dgm:prSet presAssocID="{C39A5759-3FB9-4C41-94B1-C0900F190521}" presName="vert1" presStyleCnt="0"/>
      <dgm:spPr/>
    </dgm:pt>
  </dgm:ptLst>
  <dgm:cxnLst>
    <dgm:cxn modelId="{62A67A01-16A3-4028-8BFD-5EC030DAAA9E}" type="presOf" srcId="{0BE8DF23-CC06-4079-B584-CF570C603CB7}" destId="{999AF82C-9E0C-4074-A82B-C31CFCF681DA}" srcOrd="0" destOrd="0" presId="urn:microsoft.com/office/officeart/2008/layout/LinedList"/>
    <dgm:cxn modelId="{5A562126-2F52-4358-8507-9AA60C98AAC6}" type="presOf" srcId="{6263ED7B-86EA-4FD0-AC93-2632138B5917}" destId="{5BC408C9-A073-4F76-8B89-1BCCD9391D8B}" srcOrd="0" destOrd="0" presId="urn:microsoft.com/office/officeart/2008/layout/LinedList"/>
    <dgm:cxn modelId="{5CF57538-A25A-4CB1-AD45-5B62386A4A3B}" srcId="{AA3A6242-06C9-4407-B5B4-BF7BDCE9AAC5}" destId="{6263ED7B-86EA-4FD0-AC93-2632138B5917}" srcOrd="2" destOrd="0" parTransId="{930FD265-E105-4D16-B5D2-BFD4CA3AA3E3}" sibTransId="{D5D045DE-8D8E-458E-867E-CF9279E762B2}"/>
    <dgm:cxn modelId="{560B5F5D-9BB3-4CA4-8BFB-5A7351EA8D12}" srcId="{AA3A6242-06C9-4407-B5B4-BF7BDCE9AAC5}" destId="{DBDC7715-C0F9-4676-A47F-236023C72EE9}" srcOrd="0" destOrd="0" parTransId="{6933FF44-FBA7-4463-8997-CEC99D36065C}" sibTransId="{720B1F44-73D4-4D28-803F-BAEF7E74DB83}"/>
    <dgm:cxn modelId="{039DC669-443D-4209-8B48-7A71D1E768C4}" type="presOf" srcId="{DBDC7715-C0F9-4676-A47F-236023C72EE9}" destId="{DAE5F277-5BFB-4E1A-9FE5-9EDAAE446296}" srcOrd="0" destOrd="0" presId="urn:microsoft.com/office/officeart/2008/layout/LinedList"/>
    <dgm:cxn modelId="{90987D4B-5F10-4AF8-86FE-1CE84EE7B286}" srcId="{AA3A6242-06C9-4407-B5B4-BF7BDCE9AAC5}" destId="{4B21D306-DBBE-423C-997B-93301254A809}" srcOrd="1" destOrd="0" parTransId="{F3F42B65-477C-49E3-9ED8-FAC8E4285619}" sibTransId="{005F769E-073C-43C3-A796-487A7AEBDDB7}"/>
    <dgm:cxn modelId="{F878EF6C-DCA6-4B67-A5D0-E9800E3CAE9E}" type="presOf" srcId="{CF362DEE-8BB0-4FC8-BA2D-FA10B5D8C45D}" destId="{43B70EDD-1F0C-4948-ACF2-0CCE27AF18BE}" srcOrd="0" destOrd="0" presId="urn:microsoft.com/office/officeart/2008/layout/LinedList"/>
    <dgm:cxn modelId="{17992F4F-28AF-4275-9762-7A887B8FC6F4}" srcId="{AA3A6242-06C9-4407-B5B4-BF7BDCE9AAC5}" destId="{CF362DEE-8BB0-4FC8-BA2D-FA10B5D8C45D}" srcOrd="4" destOrd="0" parTransId="{9A5C35F5-98F2-4187-8ACF-BCD43725970C}" sibTransId="{753B27CF-72D9-4797-8123-D376CFF17027}"/>
    <dgm:cxn modelId="{4938AE8B-192B-4EE4-9456-935DDB99EBC7}" type="presOf" srcId="{C39A5759-3FB9-4C41-94B1-C0900F190521}" destId="{D8748A3B-58FC-42AA-AE42-405AF64EB2AE}" srcOrd="0" destOrd="0" presId="urn:microsoft.com/office/officeart/2008/layout/LinedList"/>
    <dgm:cxn modelId="{6D8DBF8B-3734-494F-B207-34AE32AAC5C0}" type="presOf" srcId="{AA3A6242-06C9-4407-B5B4-BF7BDCE9AAC5}" destId="{0FEA777B-C8BF-4FB8-89FB-79870BAD19E1}" srcOrd="0" destOrd="0" presId="urn:microsoft.com/office/officeart/2008/layout/LinedList"/>
    <dgm:cxn modelId="{C1529C91-47F1-4507-9920-EB705D87BF14}" type="presOf" srcId="{4B21D306-DBBE-423C-997B-93301254A809}" destId="{883FB917-6FD5-4755-AD74-745BAF871C07}" srcOrd="0" destOrd="0" presId="urn:microsoft.com/office/officeart/2008/layout/LinedList"/>
    <dgm:cxn modelId="{6577E2D2-4113-47A7-BDAC-AECD057950F8}" srcId="{AA3A6242-06C9-4407-B5B4-BF7BDCE9AAC5}" destId="{C39A5759-3FB9-4C41-94B1-C0900F190521}" srcOrd="5" destOrd="0" parTransId="{6A5E7B18-497F-4337-8538-24C8F60BB4DA}" sibTransId="{AFD7AE02-17B2-49D4-8BC5-67827112A863}"/>
    <dgm:cxn modelId="{AE1076F6-11E9-4747-B008-9A853D47AD74}" srcId="{AA3A6242-06C9-4407-B5B4-BF7BDCE9AAC5}" destId="{0BE8DF23-CC06-4079-B584-CF570C603CB7}" srcOrd="3" destOrd="0" parTransId="{BF0EE705-E877-4A47-9EC8-E5C9C36CDADA}" sibTransId="{3765293C-DF37-4507-8055-19A77C13AC21}"/>
    <dgm:cxn modelId="{4AAEA4BE-7255-41B9-BF89-2B77DD951738}" type="presParOf" srcId="{0FEA777B-C8BF-4FB8-89FB-79870BAD19E1}" destId="{05702B56-28C4-4B71-AEBE-C0A7F05B6BB2}" srcOrd="0" destOrd="0" presId="urn:microsoft.com/office/officeart/2008/layout/LinedList"/>
    <dgm:cxn modelId="{C324E288-A5DB-4B4B-A9B2-DA0A7624A0DD}" type="presParOf" srcId="{0FEA777B-C8BF-4FB8-89FB-79870BAD19E1}" destId="{DA4A8C4E-AF24-4817-B670-10AE4BD5BC68}" srcOrd="1" destOrd="0" presId="urn:microsoft.com/office/officeart/2008/layout/LinedList"/>
    <dgm:cxn modelId="{6567A824-F7E4-4911-AF9E-4B483ACD957A}" type="presParOf" srcId="{DA4A8C4E-AF24-4817-B670-10AE4BD5BC68}" destId="{DAE5F277-5BFB-4E1A-9FE5-9EDAAE446296}" srcOrd="0" destOrd="0" presId="urn:microsoft.com/office/officeart/2008/layout/LinedList"/>
    <dgm:cxn modelId="{8214BF78-96AB-4545-859A-F6E88D927F72}" type="presParOf" srcId="{DA4A8C4E-AF24-4817-B670-10AE4BD5BC68}" destId="{950C050C-CD1D-4D09-850D-E4B29DBA8028}" srcOrd="1" destOrd="0" presId="urn:microsoft.com/office/officeart/2008/layout/LinedList"/>
    <dgm:cxn modelId="{71DB7F12-6717-4622-9221-06C872C6CD73}" type="presParOf" srcId="{0FEA777B-C8BF-4FB8-89FB-79870BAD19E1}" destId="{F5DEA2C7-06E0-4402-9A89-8AEAA7E4EB19}" srcOrd="2" destOrd="0" presId="urn:microsoft.com/office/officeart/2008/layout/LinedList"/>
    <dgm:cxn modelId="{48845C11-4E4F-4437-B214-F4BE7A3AA0A1}" type="presParOf" srcId="{0FEA777B-C8BF-4FB8-89FB-79870BAD19E1}" destId="{45FA47C0-DA89-4683-BDE4-3CD5433004B6}" srcOrd="3" destOrd="0" presId="urn:microsoft.com/office/officeart/2008/layout/LinedList"/>
    <dgm:cxn modelId="{E50B1CED-0978-46E2-A434-CE5EDC5499BF}" type="presParOf" srcId="{45FA47C0-DA89-4683-BDE4-3CD5433004B6}" destId="{883FB917-6FD5-4755-AD74-745BAF871C07}" srcOrd="0" destOrd="0" presId="urn:microsoft.com/office/officeart/2008/layout/LinedList"/>
    <dgm:cxn modelId="{ABC63DB5-6D55-48E8-903C-3C6E48097DF0}" type="presParOf" srcId="{45FA47C0-DA89-4683-BDE4-3CD5433004B6}" destId="{C8AB2A81-6F9A-4AAB-90A7-3172F6BFD828}" srcOrd="1" destOrd="0" presId="urn:microsoft.com/office/officeart/2008/layout/LinedList"/>
    <dgm:cxn modelId="{B7BA61D6-008B-4E66-9869-A3B46B1DC0F8}" type="presParOf" srcId="{0FEA777B-C8BF-4FB8-89FB-79870BAD19E1}" destId="{BA1D745B-421E-4CA1-807E-5290522149FF}" srcOrd="4" destOrd="0" presId="urn:microsoft.com/office/officeart/2008/layout/LinedList"/>
    <dgm:cxn modelId="{A507FAAE-1CBA-48D4-BE01-0F59D399E4F0}" type="presParOf" srcId="{0FEA777B-C8BF-4FB8-89FB-79870BAD19E1}" destId="{B0CBCFE9-FB27-4FFF-895A-63C42828B64E}" srcOrd="5" destOrd="0" presId="urn:microsoft.com/office/officeart/2008/layout/LinedList"/>
    <dgm:cxn modelId="{6351559A-A49E-4004-8FB2-D4764681021A}" type="presParOf" srcId="{B0CBCFE9-FB27-4FFF-895A-63C42828B64E}" destId="{5BC408C9-A073-4F76-8B89-1BCCD9391D8B}" srcOrd="0" destOrd="0" presId="urn:microsoft.com/office/officeart/2008/layout/LinedList"/>
    <dgm:cxn modelId="{137AE81A-62E0-4F6B-B4AB-55FCB79CB128}" type="presParOf" srcId="{B0CBCFE9-FB27-4FFF-895A-63C42828B64E}" destId="{603DA214-F177-450B-B5BA-D34742FBA8CC}" srcOrd="1" destOrd="0" presId="urn:microsoft.com/office/officeart/2008/layout/LinedList"/>
    <dgm:cxn modelId="{0CD96091-4784-4960-AB23-5A549FEB9DFE}" type="presParOf" srcId="{0FEA777B-C8BF-4FB8-89FB-79870BAD19E1}" destId="{E1DBC783-15B6-48A0-836D-435102E95D30}" srcOrd="6" destOrd="0" presId="urn:microsoft.com/office/officeart/2008/layout/LinedList"/>
    <dgm:cxn modelId="{1C37FC35-85C0-4390-8DFD-4A1AB7452A2D}" type="presParOf" srcId="{0FEA777B-C8BF-4FB8-89FB-79870BAD19E1}" destId="{0EB9271F-F4A4-4E93-AF99-E251B8733D3D}" srcOrd="7" destOrd="0" presId="urn:microsoft.com/office/officeart/2008/layout/LinedList"/>
    <dgm:cxn modelId="{F72819EF-129B-4A55-82DF-4C3F1486206A}" type="presParOf" srcId="{0EB9271F-F4A4-4E93-AF99-E251B8733D3D}" destId="{999AF82C-9E0C-4074-A82B-C31CFCF681DA}" srcOrd="0" destOrd="0" presId="urn:microsoft.com/office/officeart/2008/layout/LinedList"/>
    <dgm:cxn modelId="{4FB67941-759F-4431-A8EB-62867EE6C74D}" type="presParOf" srcId="{0EB9271F-F4A4-4E93-AF99-E251B8733D3D}" destId="{2946A297-9085-42A8-99D7-B03D698738F9}" srcOrd="1" destOrd="0" presId="urn:microsoft.com/office/officeart/2008/layout/LinedList"/>
    <dgm:cxn modelId="{E6E1C5A0-C9C3-456E-9D36-FE1F3CFCCA3D}" type="presParOf" srcId="{0FEA777B-C8BF-4FB8-89FB-79870BAD19E1}" destId="{9329A9F2-8D4A-4BAE-B535-5DAF7F101C8F}" srcOrd="8" destOrd="0" presId="urn:microsoft.com/office/officeart/2008/layout/LinedList"/>
    <dgm:cxn modelId="{0EBF999B-DF36-4BBF-8EB4-801AC32D6E82}" type="presParOf" srcId="{0FEA777B-C8BF-4FB8-89FB-79870BAD19E1}" destId="{BCE19F3E-1A29-422D-ABAD-655890A884FF}" srcOrd="9" destOrd="0" presId="urn:microsoft.com/office/officeart/2008/layout/LinedList"/>
    <dgm:cxn modelId="{844D2A59-F310-49C6-A710-D90FA4BB19AB}" type="presParOf" srcId="{BCE19F3E-1A29-422D-ABAD-655890A884FF}" destId="{43B70EDD-1F0C-4948-ACF2-0CCE27AF18BE}" srcOrd="0" destOrd="0" presId="urn:microsoft.com/office/officeart/2008/layout/LinedList"/>
    <dgm:cxn modelId="{D9164D19-2F6C-4E9C-BE77-8E720AE1844E}" type="presParOf" srcId="{BCE19F3E-1A29-422D-ABAD-655890A884FF}" destId="{AD65C1BD-3586-482A-AA96-78EF30A30F77}" srcOrd="1" destOrd="0" presId="urn:microsoft.com/office/officeart/2008/layout/LinedList"/>
    <dgm:cxn modelId="{99C29106-599A-4DDD-928D-C5FF9F8CE229}" type="presParOf" srcId="{0FEA777B-C8BF-4FB8-89FB-79870BAD19E1}" destId="{0BF58DAC-2D0C-4234-9DB0-B63E5385A80A}" srcOrd="10" destOrd="0" presId="urn:microsoft.com/office/officeart/2008/layout/LinedList"/>
    <dgm:cxn modelId="{FC96151C-918E-4CA4-B427-65528E39FA1F}" type="presParOf" srcId="{0FEA777B-C8BF-4FB8-89FB-79870BAD19E1}" destId="{1F10DC86-0E85-4ED3-9C7C-88F99793475C}" srcOrd="11" destOrd="0" presId="urn:microsoft.com/office/officeart/2008/layout/LinedList"/>
    <dgm:cxn modelId="{70445B7B-E0B1-427F-81E6-3E622FE73BF9}" type="presParOf" srcId="{1F10DC86-0E85-4ED3-9C7C-88F99793475C}" destId="{D8748A3B-58FC-42AA-AE42-405AF64EB2AE}" srcOrd="0" destOrd="0" presId="urn:microsoft.com/office/officeart/2008/layout/LinedList"/>
    <dgm:cxn modelId="{671BF2AC-86BC-47EB-86FE-9720E9CDFB07}" type="presParOf" srcId="{1F10DC86-0E85-4ED3-9C7C-88F99793475C}" destId="{DEFAB185-C1A5-4344-9F16-BAB5191180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BB73-E396-44EA-A575-CD4265A3289E}">
      <dsp:nvSpPr>
        <dsp:cNvPr id="0" name=""/>
        <dsp:cNvSpPr/>
      </dsp:nvSpPr>
      <dsp:spPr>
        <a:xfrm>
          <a:off x="0" y="4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8FA01-A765-484B-A6DD-C8E8FC014195}">
      <dsp:nvSpPr>
        <dsp:cNvPr id="0" name=""/>
        <dsp:cNvSpPr/>
      </dsp:nvSpPr>
      <dsp:spPr>
        <a:xfrm>
          <a:off x="187332" y="139787"/>
          <a:ext cx="340603" cy="340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C90466-94D6-4750-A99C-0BE76A5CCE59}">
      <dsp:nvSpPr>
        <dsp:cNvPr id="0" name=""/>
        <dsp:cNvSpPr/>
      </dsp:nvSpPr>
      <dsp:spPr>
        <a:xfrm>
          <a:off x="715268" y="4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Company Overview </a:t>
          </a:r>
          <a:endParaRPr lang="en-US" sz="1600" kern="1200"/>
        </a:p>
      </dsp:txBody>
      <dsp:txXfrm>
        <a:off x="715268" y="449"/>
        <a:ext cx="6116943" cy="619279"/>
      </dsp:txXfrm>
    </dsp:sp>
    <dsp:sp modelId="{FC6D0AC0-D57B-4009-9A48-F90182516DC1}">
      <dsp:nvSpPr>
        <dsp:cNvPr id="0" name=""/>
        <dsp:cNvSpPr/>
      </dsp:nvSpPr>
      <dsp:spPr>
        <a:xfrm>
          <a:off x="0" y="7745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E9F2B-38C7-479B-81AF-DADC94175E68}">
      <dsp:nvSpPr>
        <dsp:cNvPr id="0" name=""/>
        <dsp:cNvSpPr/>
      </dsp:nvSpPr>
      <dsp:spPr>
        <a:xfrm>
          <a:off x="187332" y="913887"/>
          <a:ext cx="340603" cy="340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138455-7C72-4EEB-8722-91F89D6DF938}">
      <dsp:nvSpPr>
        <dsp:cNvPr id="0" name=""/>
        <dsp:cNvSpPr/>
      </dsp:nvSpPr>
      <dsp:spPr>
        <a:xfrm>
          <a:off x="715268" y="7745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SWOT</a:t>
          </a:r>
          <a:r>
            <a:rPr lang="en-GB" sz="1600" kern="1200"/>
            <a:t> Analysis </a:t>
          </a:r>
          <a:endParaRPr lang="en-US" sz="1600" kern="1200"/>
        </a:p>
      </dsp:txBody>
      <dsp:txXfrm>
        <a:off x="715268" y="774549"/>
        <a:ext cx="6116943" cy="619279"/>
      </dsp:txXfrm>
    </dsp:sp>
    <dsp:sp modelId="{74853B0F-590B-4988-A8F2-18D8D2EF7F02}">
      <dsp:nvSpPr>
        <dsp:cNvPr id="0" name=""/>
        <dsp:cNvSpPr/>
      </dsp:nvSpPr>
      <dsp:spPr>
        <a:xfrm>
          <a:off x="0" y="15486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4D83D-0E90-402E-BF0C-DE79EF885C1C}">
      <dsp:nvSpPr>
        <dsp:cNvPr id="0" name=""/>
        <dsp:cNvSpPr/>
      </dsp:nvSpPr>
      <dsp:spPr>
        <a:xfrm>
          <a:off x="187332" y="1687987"/>
          <a:ext cx="340603" cy="340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678A56-6C05-4DA6-AE68-10F14BE50755}">
      <dsp:nvSpPr>
        <dsp:cNvPr id="0" name=""/>
        <dsp:cNvSpPr/>
      </dsp:nvSpPr>
      <dsp:spPr>
        <a:xfrm>
          <a:off x="715268" y="15486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b="1" kern="1200"/>
            <a:t>PEST</a:t>
          </a:r>
          <a:r>
            <a:rPr lang="en-GB" sz="1600" kern="1200"/>
            <a:t> Analysis </a:t>
          </a:r>
          <a:endParaRPr lang="en-US" sz="1600" kern="1200"/>
        </a:p>
      </dsp:txBody>
      <dsp:txXfrm>
        <a:off x="715268" y="1548649"/>
        <a:ext cx="6116943" cy="619279"/>
      </dsp:txXfrm>
    </dsp:sp>
    <dsp:sp modelId="{05C28617-AC95-450A-AA96-6DC0DE866DD4}">
      <dsp:nvSpPr>
        <dsp:cNvPr id="0" name=""/>
        <dsp:cNvSpPr/>
      </dsp:nvSpPr>
      <dsp:spPr>
        <a:xfrm>
          <a:off x="0" y="23227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5D53D-0821-4718-BBBD-E68F6882E82A}">
      <dsp:nvSpPr>
        <dsp:cNvPr id="0" name=""/>
        <dsp:cNvSpPr/>
      </dsp:nvSpPr>
      <dsp:spPr>
        <a:xfrm>
          <a:off x="187332" y="2462087"/>
          <a:ext cx="340603" cy="3406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48FBB7-0B98-4584-8AA0-0DE2FA9CF480}">
      <dsp:nvSpPr>
        <dsp:cNvPr id="0" name=""/>
        <dsp:cNvSpPr/>
      </dsp:nvSpPr>
      <dsp:spPr>
        <a:xfrm>
          <a:off x="715268" y="23227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Impact of Globalisation </a:t>
          </a:r>
          <a:endParaRPr lang="en-US" sz="1600" kern="1200"/>
        </a:p>
      </dsp:txBody>
      <dsp:txXfrm>
        <a:off x="715268" y="2322749"/>
        <a:ext cx="6116943" cy="619279"/>
      </dsp:txXfrm>
    </dsp:sp>
    <dsp:sp modelId="{CC38074B-C9AC-447B-A7DB-A543B1D4775A}">
      <dsp:nvSpPr>
        <dsp:cNvPr id="0" name=""/>
        <dsp:cNvSpPr/>
      </dsp:nvSpPr>
      <dsp:spPr>
        <a:xfrm>
          <a:off x="0" y="30968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056F8-3DA4-4D77-A9D1-C3CB348C5AA0}">
      <dsp:nvSpPr>
        <dsp:cNvPr id="0" name=""/>
        <dsp:cNvSpPr/>
      </dsp:nvSpPr>
      <dsp:spPr>
        <a:xfrm>
          <a:off x="187332" y="3236187"/>
          <a:ext cx="340603" cy="3406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A03C5D-8F68-421E-B36E-5C979F0B62D5}">
      <dsp:nvSpPr>
        <dsp:cNvPr id="0" name=""/>
        <dsp:cNvSpPr/>
      </dsp:nvSpPr>
      <dsp:spPr>
        <a:xfrm>
          <a:off x="715268" y="30968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Influence of Innovation </a:t>
          </a:r>
          <a:endParaRPr lang="en-US" sz="1600" kern="1200"/>
        </a:p>
      </dsp:txBody>
      <dsp:txXfrm>
        <a:off x="715268" y="3096849"/>
        <a:ext cx="6116943" cy="619279"/>
      </dsp:txXfrm>
    </dsp:sp>
    <dsp:sp modelId="{670B95B1-6585-40B5-BB5B-D6E9755F4736}">
      <dsp:nvSpPr>
        <dsp:cNvPr id="0" name=""/>
        <dsp:cNvSpPr/>
      </dsp:nvSpPr>
      <dsp:spPr>
        <a:xfrm>
          <a:off x="0" y="38709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68DB7-9F4B-4A16-97BF-AD1D9AB0DD92}">
      <dsp:nvSpPr>
        <dsp:cNvPr id="0" name=""/>
        <dsp:cNvSpPr/>
      </dsp:nvSpPr>
      <dsp:spPr>
        <a:xfrm>
          <a:off x="187332" y="4010287"/>
          <a:ext cx="340603" cy="3406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870B5F-A522-42E6-9F62-41A41A8B14D2}">
      <dsp:nvSpPr>
        <dsp:cNvPr id="0" name=""/>
        <dsp:cNvSpPr/>
      </dsp:nvSpPr>
      <dsp:spPr>
        <a:xfrm>
          <a:off x="715268" y="38709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Recommendations </a:t>
          </a:r>
          <a:endParaRPr lang="en-US" sz="1600" kern="1200"/>
        </a:p>
      </dsp:txBody>
      <dsp:txXfrm>
        <a:off x="715268" y="3870949"/>
        <a:ext cx="6116943" cy="619279"/>
      </dsp:txXfrm>
    </dsp:sp>
    <dsp:sp modelId="{B8827F40-C7C5-41EE-A5C4-EE2CB58C3158}">
      <dsp:nvSpPr>
        <dsp:cNvPr id="0" name=""/>
        <dsp:cNvSpPr/>
      </dsp:nvSpPr>
      <dsp:spPr>
        <a:xfrm>
          <a:off x="0" y="4645049"/>
          <a:ext cx="6832212" cy="6192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37395-63BF-4774-8022-4F685BD7E0B8}">
      <dsp:nvSpPr>
        <dsp:cNvPr id="0" name=""/>
        <dsp:cNvSpPr/>
      </dsp:nvSpPr>
      <dsp:spPr>
        <a:xfrm>
          <a:off x="187332" y="4784387"/>
          <a:ext cx="340603" cy="3406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32BBC9-D8E5-4F35-BBF1-E10A690EF9D9}">
      <dsp:nvSpPr>
        <dsp:cNvPr id="0" name=""/>
        <dsp:cNvSpPr/>
      </dsp:nvSpPr>
      <dsp:spPr>
        <a:xfrm>
          <a:off x="715268" y="4645049"/>
          <a:ext cx="6116943" cy="619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540" tIns="65540" rIns="65540" bIns="65540" numCol="1" spcCol="1270" anchor="ctr" anchorCtr="0">
          <a:noAutofit/>
        </a:bodyPr>
        <a:lstStyle/>
        <a:p>
          <a:pPr marL="0" lvl="0" indent="0" algn="l" defTabSz="711200">
            <a:lnSpc>
              <a:spcPct val="90000"/>
            </a:lnSpc>
            <a:spcBef>
              <a:spcPct val="0"/>
            </a:spcBef>
            <a:spcAft>
              <a:spcPct val="35000"/>
            </a:spcAft>
            <a:buNone/>
          </a:pPr>
          <a:r>
            <a:rPr lang="en-GB" sz="1600" kern="1200"/>
            <a:t>Conclusion </a:t>
          </a:r>
          <a:endParaRPr lang="en-US" sz="1600" kern="1200"/>
        </a:p>
      </dsp:txBody>
      <dsp:txXfrm>
        <a:off x="715268" y="4645049"/>
        <a:ext cx="6116943" cy="6192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02B56-28C4-4B71-AEBE-C0A7F05B6BB2}">
      <dsp:nvSpPr>
        <dsp:cNvPr id="0" name=""/>
        <dsp:cNvSpPr/>
      </dsp:nvSpPr>
      <dsp:spPr>
        <a:xfrm>
          <a:off x="0" y="2733"/>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E5F277-5BFB-4E1A-9FE5-9EDAAE446296}">
      <dsp:nvSpPr>
        <dsp:cNvPr id="0" name=""/>
        <dsp:cNvSpPr/>
      </dsp:nvSpPr>
      <dsp:spPr>
        <a:xfrm>
          <a:off x="0" y="2733"/>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Type of Company: </a:t>
          </a:r>
          <a:r>
            <a:rPr lang="en-GB" sz="1400" kern="1200"/>
            <a:t>Land rover is a British luxury automotive brand specializing in premium sport vehicles. </a:t>
          </a:r>
          <a:endParaRPr lang="en-US" sz="1400" kern="1200"/>
        </a:p>
      </dsp:txBody>
      <dsp:txXfrm>
        <a:off x="0" y="2733"/>
        <a:ext cx="6281055" cy="931974"/>
      </dsp:txXfrm>
    </dsp:sp>
    <dsp:sp modelId="{F5DEA2C7-06E0-4402-9A89-8AEAA7E4EB19}">
      <dsp:nvSpPr>
        <dsp:cNvPr id="0" name=""/>
        <dsp:cNvSpPr/>
      </dsp:nvSpPr>
      <dsp:spPr>
        <a:xfrm>
          <a:off x="0" y="9347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FB917-6FD5-4755-AD74-745BAF871C07}">
      <dsp:nvSpPr>
        <dsp:cNvPr id="0" name=""/>
        <dsp:cNvSpPr/>
      </dsp:nvSpPr>
      <dsp:spPr>
        <a:xfrm>
          <a:off x="0" y="9347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Year Established: </a:t>
          </a:r>
          <a:r>
            <a:rPr lang="en-GB" sz="1400" kern="1200"/>
            <a:t>The land rover was established in 1948 when the first Land Rover Launched.</a:t>
          </a:r>
          <a:endParaRPr lang="en-US" sz="1400" kern="1200"/>
        </a:p>
      </dsp:txBody>
      <dsp:txXfrm>
        <a:off x="0" y="934707"/>
        <a:ext cx="6281055" cy="931974"/>
      </dsp:txXfrm>
    </dsp:sp>
    <dsp:sp modelId="{BA1D745B-421E-4CA1-807E-5290522149FF}">
      <dsp:nvSpPr>
        <dsp:cNvPr id="0" name=""/>
        <dsp:cNvSpPr/>
      </dsp:nvSpPr>
      <dsp:spPr>
        <a:xfrm>
          <a:off x="0" y="186668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C408C9-A073-4F76-8B89-1BCCD9391D8B}">
      <dsp:nvSpPr>
        <dsp:cNvPr id="0" name=""/>
        <dsp:cNvSpPr/>
      </dsp:nvSpPr>
      <dsp:spPr>
        <a:xfrm>
          <a:off x="0" y="186668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dirty="0"/>
            <a:t>Company Size: </a:t>
          </a:r>
          <a:r>
            <a:rPr lang="en-GB" sz="1400" kern="1200" dirty="0"/>
            <a:t>Jaguar Land rover (JLR) has approximately 40 0000 employees globally. </a:t>
          </a:r>
          <a:endParaRPr lang="en-US" sz="1400" kern="1200" dirty="0"/>
        </a:p>
      </dsp:txBody>
      <dsp:txXfrm>
        <a:off x="0" y="1866682"/>
        <a:ext cx="6281055" cy="931974"/>
      </dsp:txXfrm>
    </dsp:sp>
    <dsp:sp modelId="{E1DBC783-15B6-48A0-836D-435102E95D30}">
      <dsp:nvSpPr>
        <dsp:cNvPr id="0" name=""/>
        <dsp:cNvSpPr/>
      </dsp:nvSpPr>
      <dsp:spPr>
        <a:xfrm>
          <a:off x="0" y="279865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AF82C-9E0C-4074-A82B-C31CFCF681DA}">
      <dsp:nvSpPr>
        <dsp:cNvPr id="0" name=""/>
        <dsp:cNvSpPr/>
      </dsp:nvSpPr>
      <dsp:spPr>
        <a:xfrm>
          <a:off x="0" y="279865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Annual revenue:</a:t>
          </a:r>
          <a:r>
            <a:rPr lang="en-GB" sz="1400" kern="1200"/>
            <a:t> The annual revenue for Jaguar Land Rover (JLR) is </a:t>
          </a:r>
          <a:r>
            <a:rPr lang="en-GB" sz="1400" b="1" kern="1200"/>
            <a:t>£29.0 billion</a:t>
          </a:r>
          <a:r>
            <a:rPr lang="en-GB" sz="1400" kern="1200"/>
            <a:t>.</a:t>
          </a:r>
          <a:endParaRPr lang="en-US" sz="1400" kern="1200"/>
        </a:p>
      </dsp:txBody>
      <dsp:txXfrm>
        <a:off x="0" y="2798657"/>
        <a:ext cx="6281055" cy="931974"/>
      </dsp:txXfrm>
    </dsp:sp>
    <dsp:sp modelId="{9329A9F2-8D4A-4BAE-B535-5DAF7F101C8F}">
      <dsp:nvSpPr>
        <dsp:cNvPr id="0" name=""/>
        <dsp:cNvSpPr/>
      </dsp:nvSpPr>
      <dsp:spPr>
        <a:xfrm>
          <a:off x="0" y="3730632"/>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B70EDD-1F0C-4948-ACF2-0CCE27AF18BE}">
      <dsp:nvSpPr>
        <dsp:cNvPr id="0" name=""/>
        <dsp:cNvSpPr/>
      </dsp:nvSpPr>
      <dsp:spPr>
        <a:xfrm>
          <a:off x="0" y="3730632"/>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Market Size: </a:t>
          </a:r>
          <a:r>
            <a:rPr lang="en-GB" sz="1400" kern="1200"/>
            <a:t>Land rover part of the wider jaguar land rover (JLR) company holds a relatively small share of the total global automotive market by volume, but it is a significant player in the global luxury SUV market.</a:t>
          </a:r>
          <a:endParaRPr lang="en-US" sz="1400" kern="1200"/>
        </a:p>
      </dsp:txBody>
      <dsp:txXfrm>
        <a:off x="0" y="3730632"/>
        <a:ext cx="6281055" cy="931974"/>
      </dsp:txXfrm>
    </dsp:sp>
    <dsp:sp modelId="{0BF58DAC-2D0C-4234-9DB0-B63E5385A80A}">
      <dsp:nvSpPr>
        <dsp:cNvPr id="0" name=""/>
        <dsp:cNvSpPr/>
      </dsp:nvSpPr>
      <dsp:spPr>
        <a:xfrm>
          <a:off x="0" y="4662607"/>
          <a:ext cx="628105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748A3B-58FC-42AA-AE42-405AF64EB2AE}">
      <dsp:nvSpPr>
        <dsp:cNvPr id="0" name=""/>
        <dsp:cNvSpPr/>
      </dsp:nvSpPr>
      <dsp:spPr>
        <a:xfrm>
          <a:off x="0" y="4662607"/>
          <a:ext cx="6281055" cy="931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a:t>Top Markets: </a:t>
          </a:r>
          <a:r>
            <a:rPr lang="en-GB" sz="1400" kern="1200"/>
            <a:t>Land rover operates globally under Jaguar Land rover owned by Tata Motors part of the Tata Group. But the top sale market are </a:t>
          </a:r>
          <a:r>
            <a:rPr lang="en-GB" sz="1400" b="1" kern="1200"/>
            <a:t>United Kingdom, China, North America primarily the USA and Europe.</a:t>
          </a:r>
          <a:endParaRPr lang="en-US" sz="1400" b="1" kern="1200"/>
        </a:p>
      </dsp:txBody>
      <dsp:txXfrm>
        <a:off x="0" y="4662607"/>
        <a:ext cx="6281055" cy="9319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596"/>
          </a:xfrm>
          <a:prstGeom prst="rect">
            <a:avLst/>
          </a:prstGeom>
        </p:spPr>
        <p:txBody>
          <a:bodyPr vert="horz" lIns="96588" tIns="48294" rIns="96588" bIns="48294" rtlCol="0"/>
          <a:lstStyle>
            <a:lvl1pPr algn="l">
              <a:defRPr sz="1300"/>
            </a:lvl1pPr>
          </a:lstStyle>
          <a:p>
            <a:endParaRPr lang="en-GB"/>
          </a:p>
        </p:txBody>
      </p:sp>
      <p:sp>
        <p:nvSpPr>
          <p:cNvPr id="3" name="Date Placeholder 2"/>
          <p:cNvSpPr>
            <a:spLocks noGrp="1"/>
          </p:cNvSpPr>
          <p:nvPr>
            <p:ph type="dt" idx="1"/>
          </p:nvPr>
        </p:nvSpPr>
        <p:spPr>
          <a:xfrm>
            <a:off x="3900799" y="0"/>
            <a:ext cx="2984183" cy="502596"/>
          </a:xfrm>
          <a:prstGeom prst="rect">
            <a:avLst/>
          </a:prstGeom>
        </p:spPr>
        <p:txBody>
          <a:bodyPr vert="horz" lIns="96588" tIns="48294" rIns="96588" bIns="48294" rtlCol="0"/>
          <a:lstStyle>
            <a:lvl1pPr algn="r">
              <a:defRPr sz="1300"/>
            </a:lvl1pPr>
          </a:lstStyle>
          <a:p>
            <a:fld id="{AC6E37B6-3275-49E5-B8CF-90590DC7F3EC}" type="datetimeFigureOut">
              <a:rPr lang="en-GB" smtClean="0"/>
              <a:t>17/11/2025</a:t>
            </a:fld>
            <a:endParaRPr lang="en-GB"/>
          </a:p>
        </p:txBody>
      </p:sp>
      <p:sp>
        <p:nvSpPr>
          <p:cNvPr id="4" name="Slide Image Placeholder 3"/>
          <p:cNvSpPr>
            <a:spLocks noGrp="1" noRot="1" noChangeAspect="1"/>
          </p:cNvSpPr>
          <p:nvPr>
            <p:ph type="sldImg" idx="2"/>
          </p:nvPr>
        </p:nvSpPr>
        <p:spPr>
          <a:xfrm>
            <a:off x="439738" y="1252538"/>
            <a:ext cx="6007100" cy="3379787"/>
          </a:xfrm>
          <a:prstGeom prst="rect">
            <a:avLst/>
          </a:prstGeom>
          <a:noFill/>
          <a:ln w="12700">
            <a:solidFill>
              <a:prstClr val="black"/>
            </a:solidFill>
          </a:ln>
        </p:spPr>
        <p:txBody>
          <a:bodyPr vert="horz" lIns="96588" tIns="48294" rIns="96588" bIns="48294" rtlCol="0" anchor="ctr"/>
          <a:lstStyle/>
          <a:p>
            <a:endParaRPr lang="en-GB"/>
          </a:p>
        </p:txBody>
      </p:sp>
      <p:sp>
        <p:nvSpPr>
          <p:cNvPr id="5" name="Notes Placeholder 4"/>
          <p:cNvSpPr>
            <a:spLocks noGrp="1"/>
          </p:cNvSpPr>
          <p:nvPr>
            <p:ph type="body" sz="quarter" idx="3"/>
          </p:nvPr>
        </p:nvSpPr>
        <p:spPr>
          <a:xfrm>
            <a:off x="688658" y="4820741"/>
            <a:ext cx="5509260" cy="3944243"/>
          </a:xfrm>
          <a:prstGeom prst="rect">
            <a:avLst/>
          </a:prstGeom>
        </p:spPr>
        <p:txBody>
          <a:bodyPr vert="horz" lIns="96588" tIns="48294" rIns="96588" bIns="48294"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14531"/>
            <a:ext cx="2984183" cy="502595"/>
          </a:xfrm>
          <a:prstGeom prst="rect">
            <a:avLst/>
          </a:prstGeom>
        </p:spPr>
        <p:txBody>
          <a:bodyPr vert="horz" lIns="96588" tIns="48294" rIns="96588" bIns="48294" rtlCol="0" anchor="b"/>
          <a:lstStyle>
            <a:lvl1pPr algn="l">
              <a:defRPr sz="1300"/>
            </a:lvl1pPr>
          </a:lstStyle>
          <a:p>
            <a:endParaRPr lang="en-GB"/>
          </a:p>
        </p:txBody>
      </p:sp>
      <p:sp>
        <p:nvSpPr>
          <p:cNvPr id="7" name="Slide Number Placeholder 6"/>
          <p:cNvSpPr>
            <a:spLocks noGrp="1"/>
          </p:cNvSpPr>
          <p:nvPr>
            <p:ph type="sldNum" sz="quarter" idx="5"/>
          </p:nvPr>
        </p:nvSpPr>
        <p:spPr>
          <a:xfrm>
            <a:off x="3900799" y="9514531"/>
            <a:ext cx="2984183" cy="502595"/>
          </a:xfrm>
          <a:prstGeom prst="rect">
            <a:avLst/>
          </a:prstGeom>
        </p:spPr>
        <p:txBody>
          <a:bodyPr vert="horz" lIns="96588" tIns="48294" rIns="96588" bIns="48294" rtlCol="0" anchor="b"/>
          <a:lstStyle>
            <a:lvl1pPr algn="r">
              <a:defRPr sz="1300"/>
            </a:lvl1pPr>
          </a:lstStyle>
          <a:p>
            <a:fld id="{4A5E154A-C4C2-4166-AD04-7C94A1B7BDFD}" type="slidenum">
              <a:rPr lang="en-GB" smtClean="0"/>
              <a:t>‹#›</a:t>
            </a:fld>
            <a:endParaRPr lang="en-GB"/>
          </a:p>
        </p:txBody>
      </p:sp>
    </p:spTree>
    <p:extLst>
      <p:ext uri="{BB962C8B-B14F-4D97-AF65-F5344CB8AC3E}">
        <p14:creationId xmlns:p14="http://schemas.microsoft.com/office/powerpoint/2010/main" val="397244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7100" cy="33797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1</a:t>
            </a:fld>
            <a:endParaRPr lang="en-GB"/>
          </a:p>
        </p:txBody>
      </p:sp>
    </p:spTree>
    <p:extLst>
      <p:ext uri="{BB962C8B-B14F-4D97-AF65-F5344CB8AC3E}">
        <p14:creationId xmlns:p14="http://schemas.microsoft.com/office/powerpoint/2010/main" val="147679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7100" cy="3379787"/>
          </a:xfrm>
        </p:spPr>
      </p:sp>
      <p:sp>
        <p:nvSpPr>
          <p:cNvPr id="3" name="Notes Placeholder 2"/>
          <p:cNvSpPr>
            <a:spLocks noGrp="1"/>
          </p:cNvSpPr>
          <p:nvPr>
            <p:ph type="body" idx="1"/>
          </p:nvPr>
        </p:nvSpPr>
        <p:spPr/>
        <p:txBody>
          <a:bodyPr/>
          <a:lstStyle/>
          <a:p>
            <a:r>
              <a:rPr lang="en-GB"/>
              <a:t>Type of company (EV startup, legacy automaker, luxury or economy car manufacturer, etc.)</a:t>
            </a:r>
          </a:p>
          <a:p>
            <a:r>
              <a:rPr lang="en-GB"/>
              <a:t>Annual revenues and major markets </a:t>
            </a:r>
          </a:p>
          <a:p>
            <a:r>
              <a:rPr lang="en-GB"/>
              <a:t>Size, structure, and market presence </a:t>
            </a:r>
          </a:p>
          <a:p>
            <a:endParaRPr lang="en-GB"/>
          </a:p>
        </p:txBody>
      </p:sp>
      <p:sp>
        <p:nvSpPr>
          <p:cNvPr id="4" name="Slide Number Placeholder 3"/>
          <p:cNvSpPr>
            <a:spLocks noGrp="1"/>
          </p:cNvSpPr>
          <p:nvPr>
            <p:ph type="sldNum" sz="quarter" idx="5"/>
          </p:nvPr>
        </p:nvSpPr>
        <p:spPr/>
        <p:txBody>
          <a:bodyPr/>
          <a:lstStyle/>
          <a:p>
            <a:fld id="{4A5E154A-C4C2-4166-AD04-7C94A1B7BDFD}" type="slidenum">
              <a:rPr lang="en-GB" smtClean="0"/>
              <a:t>4</a:t>
            </a:fld>
            <a:endParaRPr lang="en-GB"/>
          </a:p>
        </p:txBody>
      </p:sp>
    </p:spTree>
    <p:extLst>
      <p:ext uri="{BB962C8B-B14F-4D97-AF65-F5344CB8AC3E}">
        <p14:creationId xmlns:p14="http://schemas.microsoft.com/office/powerpoint/2010/main" val="286084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7100" cy="3379787"/>
          </a:xfrm>
        </p:spPr>
      </p:sp>
      <p:sp>
        <p:nvSpPr>
          <p:cNvPr id="3" name="Notes Placeholder 2"/>
          <p:cNvSpPr>
            <a:spLocks noGrp="1"/>
          </p:cNvSpPr>
          <p:nvPr>
            <p:ph type="body" idx="1"/>
          </p:nvPr>
        </p:nvSpPr>
        <p:spPr/>
        <p:txBody>
          <a:bodyPr/>
          <a:lstStyle/>
          <a:p>
            <a:pPr algn="just"/>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7</a:t>
            </a:fld>
            <a:endParaRPr lang="en-GB"/>
          </a:p>
        </p:txBody>
      </p:sp>
    </p:spTree>
    <p:extLst>
      <p:ext uri="{BB962C8B-B14F-4D97-AF65-F5344CB8AC3E}">
        <p14:creationId xmlns:p14="http://schemas.microsoft.com/office/powerpoint/2010/main" val="307776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7100" cy="3379787"/>
          </a:xfrm>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4A5E154A-C4C2-4166-AD04-7C94A1B7BDFD}" type="slidenum">
              <a:rPr lang="en-GB" smtClean="0"/>
              <a:t>16</a:t>
            </a:fld>
            <a:endParaRPr lang="en-GB"/>
          </a:p>
        </p:txBody>
      </p:sp>
    </p:spTree>
    <p:extLst>
      <p:ext uri="{BB962C8B-B14F-4D97-AF65-F5344CB8AC3E}">
        <p14:creationId xmlns:p14="http://schemas.microsoft.com/office/powerpoint/2010/main" val="1023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1320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9345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561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2598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0899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2413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89107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1258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568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636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20874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860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82058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4431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50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16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11/17/2025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81433012"/>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44" name="Group 104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4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4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4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4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5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5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5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5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5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5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58" name="Group 105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6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6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6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6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6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6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6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6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7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2" name="Rectangle 107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076" name="Rectangle 107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7B47F-A138-DB0F-69A2-AA75F2242260}"/>
              </a:ext>
            </a:extLst>
          </p:cNvPr>
          <p:cNvSpPr>
            <a:spLocks noGrp="1"/>
          </p:cNvSpPr>
          <p:nvPr>
            <p:ph type="title"/>
          </p:nvPr>
        </p:nvSpPr>
        <p:spPr>
          <a:xfrm>
            <a:off x="649224" y="645106"/>
            <a:ext cx="3650279" cy="1259894"/>
          </a:xfrm>
        </p:spPr>
        <p:txBody>
          <a:bodyPr vert="horz" lIns="91440" tIns="45720" rIns="91440" bIns="45720" rtlCol="0" anchor="t">
            <a:normAutofit/>
          </a:bodyPr>
          <a:lstStyle/>
          <a:p>
            <a:pPr>
              <a:lnSpc>
                <a:spcPct val="90000"/>
              </a:lnSpc>
            </a:pPr>
            <a:r>
              <a:rPr lang="en-US" sz="2800" b="1"/>
              <a:t>Component 1: Group Presentation Land Rover</a:t>
            </a:r>
            <a:endParaRPr lang="en-US" sz="2800"/>
          </a:p>
          <a:p>
            <a:pPr>
              <a:lnSpc>
                <a:spcPct val="90000"/>
              </a:lnSpc>
            </a:pPr>
            <a:endParaRPr lang="en-US" sz="2800" b="1"/>
          </a:p>
        </p:txBody>
      </p:sp>
      <p:sp>
        <p:nvSpPr>
          <p:cNvPr id="1078" name="Rectangle 107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Content Placeholder 5">
            <a:extLst>
              <a:ext uri="{FF2B5EF4-FFF2-40B4-BE49-F238E27FC236}">
                <a16:creationId xmlns:a16="http://schemas.microsoft.com/office/drawing/2014/main" id="{B8D38E86-4D4D-1A08-9512-4B14AAA4FDCC}"/>
              </a:ext>
            </a:extLst>
          </p:cNvPr>
          <p:cNvSpPr>
            <a:spLocks noGrp="1"/>
          </p:cNvSpPr>
          <p:nvPr>
            <p:ph sz="half" idx="1"/>
          </p:nvPr>
        </p:nvSpPr>
        <p:spPr>
          <a:xfrm>
            <a:off x="602545" y="3058580"/>
            <a:ext cx="3650278" cy="2643382"/>
          </a:xfrm>
        </p:spPr>
        <p:txBody>
          <a:bodyPr vert="horz" lIns="91440" tIns="45720" rIns="91440" bIns="45720" rtlCol="0">
            <a:normAutofit/>
          </a:bodyPr>
          <a:lstStyle/>
          <a:p>
            <a:pPr marL="0" indent="0"/>
            <a:endParaRPr lang="en-US" b="1" dirty="0"/>
          </a:p>
          <a:p>
            <a:pPr marL="0" indent="0"/>
            <a:r>
              <a:rPr lang="en-US" b="1" dirty="0"/>
              <a:t>Presented by: </a:t>
            </a:r>
          </a:p>
          <a:p>
            <a:r>
              <a:rPr lang="en-US" dirty="0"/>
              <a:t>Aissata Maiga: ID 2317374</a:t>
            </a:r>
          </a:p>
          <a:p>
            <a:r>
              <a:rPr lang="en-US" dirty="0"/>
              <a:t> Monika Kitova: ID 2429802</a:t>
            </a:r>
          </a:p>
          <a:p>
            <a:r>
              <a:rPr lang="en-US" dirty="0"/>
              <a:t>Simona Vandra: ID 2416074</a:t>
            </a:r>
          </a:p>
          <a:p>
            <a:r>
              <a:rPr lang="en-US" dirty="0"/>
              <a:t>Florian </a:t>
            </a:r>
            <a:r>
              <a:rPr lang="en-US" dirty="0" err="1"/>
              <a:t>Tudic</a:t>
            </a:r>
            <a:r>
              <a:rPr lang="en-US" dirty="0"/>
              <a:t>: ID 2513665</a:t>
            </a:r>
          </a:p>
          <a:p>
            <a:pPr marL="0" indent="0">
              <a:buNone/>
            </a:pPr>
            <a:endParaRPr lang="en-US" b="1" dirty="0"/>
          </a:p>
        </p:txBody>
      </p:sp>
      <p:pic>
        <p:nvPicPr>
          <p:cNvPr id="1028" name="Picture 4" descr="The global press presentation of the new Range Rover Evoque in Port Heli -  AKS HOTELS">
            <a:extLst>
              <a:ext uri="{FF2B5EF4-FFF2-40B4-BE49-F238E27FC236}">
                <a16:creationId xmlns:a16="http://schemas.microsoft.com/office/drawing/2014/main" id="{2FC06167-AD87-9ACD-E891-1BE7EFF58C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871" r="2503" b="3"/>
          <a:stretch>
            <a:fillRect/>
          </a:stretch>
        </p:blipFill>
        <p:spPr bwMode="auto">
          <a:xfrm>
            <a:off x="4619543" y="705737"/>
            <a:ext cx="6953577" cy="5121458"/>
          </a:xfrm>
          <a:prstGeom prst="rect">
            <a:avLst/>
          </a:prstGeom>
          <a:solidFill>
            <a:srgbClr val="FFFFFF">
              <a:shade val="85000"/>
            </a:srgbClr>
          </a:solidFill>
        </p:spPr>
      </p:pic>
      <p:sp>
        <p:nvSpPr>
          <p:cNvPr id="108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Slide Number Placeholder 8">
            <a:extLst>
              <a:ext uri="{FF2B5EF4-FFF2-40B4-BE49-F238E27FC236}">
                <a16:creationId xmlns:a16="http://schemas.microsoft.com/office/drawing/2014/main" id="{F8626FCA-DE37-C55B-99E3-A7548C23BBB8}"/>
              </a:ext>
            </a:extLst>
          </p:cNvPr>
          <p:cNvSpPr>
            <a:spLocks noGrp="1"/>
          </p:cNvSpPr>
          <p:nvPr>
            <p:ph type="sldNum" sz="quarter" idx="12"/>
          </p:nvPr>
        </p:nvSpPr>
        <p:spPr>
          <a:xfrm>
            <a:off x="121514" y="6133610"/>
            <a:ext cx="779767" cy="365125"/>
          </a:xfrm>
        </p:spPr>
        <p:txBody>
          <a:bodyPr vert="horz" lIns="91440" tIns="45720" rIns="91440" bIns="45720" rtlCol="0" anchor="ctr">
            <a:normAutofit fontScale="92500" lnSpcReduction="20000"/>
          </a:bodyPr>
          <a:lstStyle/>
          <a:p>
            <a:pPr>
              <a:lnSpc>
                <a:spcPct val="90000"/>
              </a:lnSpc>
              <a:spcAft>
                <a:spcPts val="450"/>
              </a:spcAft>
            </a:pPr>
            <a:endParaRPr lang="en-US" sz="1900" dirty="0"/>
          </a:p>
          <a:p>
            <a:pPr>
              <a:lnSpc>
                <a:spcPct val="90000"/>
              </a:lnSpc>
              <a:spcAft>
                <a:spcPts val="450"/>
              </a:spcAft>
            </a:pPr>
            <a:endParaRPr lang="en-US" sz="1900" dirty="0"/>
          </a:p>
        </p:txBody>
      </p:sp>
      <p:sp>
        <p:nvSpPr>
          <p:cNvPr id="1032" name="Date Placeholder 6">
            <a:extLst>
              <a:ext uri="{FF2B5EF4-FFF2-40B4-BE49-F238E27FC236}">
                <a16:creationId xmlns:a16="http://schemas.microsoft.com/office/drawing/2014/main" id="{E12B6AD9-A6D0-8A45-1BD3-D0D5CD21946B}"/>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11633135-73EC-4CE7-BF7A-91EE4A6FB819}" type="datetime1">
              <a:rPr lang="en-US"/>
              <a:pPr>
                <a:spcAft>
                  <a:spcPts val="450"/>
                </a:spcAft>
              </a:pPr>
              <a:t>11/17/2025</a:t>
            </a:fld>
            <a:endParaRPr lang="en-US"/>
          </a:p>
        </p:txBody>
      </p:sp>
      <p:sp>
        <p:nvSpPr>
          <p:cNvPr id="4" name="Subtitle 2">
            <a:extLst>
              <a:ext uri="{FF2B5EF4-FFF2-40B4-BE49-F238E27FC236}">
                <a16:creationId xmlns:a16="http://schemas.microsoft.com/office/drawing/2014/main" id="{260CC51A-8CD9-C61D-4A04-CB4E54A5DEEA}"/>
              </a:ext>
            </a:extLst>
          </p:cNvPr>
          <p:cNvSpPr txBox="1">
            <a:spLocks/>
          </p:cNvSpPr>
          <p:nvPr/>
        </p:nvSpPr>
        <p:spPr>
          <a:xfrm>
            <a:off x="6153151" y="2118124"/>
            <a:ext cx="3887391" cy="492919"/>
          </a:xfrm>
          <a:prstGeom prst="rect">
            <a:avLst/>
          </a:prstGeom>
        </p:spPr>
        <p:txBody>
          <a:bodyPr vert="horz" lIns="68580" tIns="34290" rIns="68580" bIns="3429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200" b="1" kern="1200"/>
          </a:p>
        </p:txBody>
      </p:sp>
    </p:spTree>
    <p:extLst>
      <p:ext uri="{BB962C8B-B14F-4D97-AF65-F5344CB8AC3E}">
        <p14:creationId xmlns:p14="http://schemas.microsoft.com/office/powerpoint/2010/main" val="293584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DBCED-2997-1053-3998-3BD61361CAB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 Table of Contents</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7B2766-E513-3EC0-54E3-82F95B0C314A}"/>
              </a:ext>
            </a:extLst>
          </p:cNvPr>
          <p:cNvGraphicFramePr>
            <a:graphicFrameLocks noGrp="1"/>
          </p:cNvGraphicFramePr>
          <p:nvPr>
            <p:ph idx="1"/>
            <p:extLst>
              <p:ext uri="{D42A27DB-BD31-4B8C-83A1-F6EECF244321}">
                <p14:modId xmlns:p14="http://schemas.microsoft.com/office/powerpoint/2010/main" val="98982434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0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9D9B1-4CF8-2627-7CC0-37A417B3C6DF}"/>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a:t>Company Overview</a:t>
            </a:r>
          </a:p>
        </p:txBody>
      </p:sp>
      <p:sp>
        <p:nvSpPr>
          <p:cNvPr id="4" name="Text Placeholder 3">
            <a:extLst>
              <a:ext uri="{FF2B5EF4-FFF2-40B4-BE49-F238E27FC236}">
                <a16:creationId xmlns:a16="http://schemas.microsoft.com/office/drawing/2014/main" id="{A123586A-8AA6-7D53-7B4A-8C386CF02F04}"/>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a:p>
            <a:endParaRPr lang="en-US" sz="1800" dirty="0"/>
          </a:p>
        </p:txBody>
      </p:sp>
      <p:sp>
        <p:nvSpPr>
          <p:cNvPr id="43" name="Rectangle 42">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489986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1FECF-2DA0-B363-8F6F-D3332B396B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8C658-561A-07E2-3232-9F4678B9BC9B}"/>
              </a:ext>
            </a:extLst>
          </p:cNvPr>
          <p:cNvSpPr>
            <a:spLocks noGrp="1"/>
          </p:cNvSpPr>
          <p:nvPr>
            <p:ph type="title"/>
          </p:nvPr>
        </p:nvSpPr>
        <p:spPr>
          <a:xfrm>
            <a:off x="1510177" y="370515"/>
            <a:ext cx="3505199" cy="976312"/>
          </a:xfrm>
        </p:spPr>
        <p:txBody>
          <a:bodyPr anchor="b">
            <a:normAutofit/>
          </a:bodyPr>
          <a:lstStyle/>
          <a:p>
            <a:r>
              <a:rPr lang="en-GB" sz="2800" dirty="0"/>
              <a:t>About Land Rover: </a:t>
            </a:r>
          </a:p>
        </p:txBody>
      </p:sp>
      <p:graphicFrame>
        <p:nvGraphicFramePr>
          <p:cNvPr id="5" name="Content Placeholder 2">
            <a:extLst>
              <a:ext uri="{FF2B5EF4-FFF2-40B4-BE49-F238E27FC236}">
                <a16:creationId xmlns:a16="http://schemas.microsoft.com/office/drawing/2014/main" id="{8215D749-F400-C5E8-88D3-9E8ED8234DDB}"/>
              </a:ext>
            </a:extLst>
          </p:cNvPr>
          <p:cNvGraphicFramePr>
            <a:graphicFrameLocks noGrp="1"/>
          </p:cNvGraphicFramePr>
          <p:nvPr>
            <p:ph idx="1"/>
            <p:extLst>
              <p:ext uri="{D42A27DB-BD31-4B8C-83A1-F6EECF244321}">
                <p14:modId xmlns:p14="http://schemas.microsoft.com/office/powerpoint/2010/main" val="2265047190"/>
              </p:ext>
            </p:extLst>
          </p:nvPr>
        </p:nvGraphicFramePr>
        <p:xfrm>
          <a:off x="5213975" y="623341"/>
          <a:ext cx="6281055" cy="5597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Date Placeholder 3">
            <a:extLst>
              <a:ext uri="{FF2B5EF4-FFF2-40B4-BE49-F238E27FC236}">
                <a16:creationId xmlns:a16="http://schemas.microsoft.com/office/drawing/2014/main" id="{FF5B954B-E03E-6FD4-5D70-520F2A9065A7}"/>
              </a:ext>
            </a:extLst>
          </p:cNvPr>
          <p:cNvSpPr>
            <a:spLocks noGrp="1"/>
          </p:cNvSpPr>
          <p:nvPr>
            <p:ph type="dt" sz="half" idx="10"/>
          </p:nvPr>
        </p:nvSpPr>
        <p:spPr/>
        <p:txBody>
          <a:bodyPr anchor="ctr">
            <a:normAutofit/>
          </a:bodyPr>
          <a:lstStyle/>
          <a:p>
            <a:pPr>
              <a:spcAft>
                <a:spcPts val="450"/>
              </a:spcAft>
            </a:pPr>
            <a:fld id="{7811CF28-B1EB-4029-8BE9-C5300868EA98}" type="datetime1">
              <a:rPr lang="en-US"/>
              <a:pPr>
                <a:spcAft>
                  <a:spcPts val="450"/>
                </a:spcAft>
              </a:pPr>
              <a:t>11/17/2025</a:t>
            </a:fld>
            <a:endParaRPr lang="en-US"/>
          </a:p>
        </p:txBody>
      </p:sp>
      <p:sp>
        <p:nvSpPr>
          <p:cNvPr id="13" name="Slide Number Placeholder 5">
            <a:extLst>
              <a:ext uri="{FF2B5EF4-FFF2-40B4-BE49-F238E27FC236}">
                <a16:creationId xmlns:a16="http://schemas.microsoft.com/office/drawing/2014/main" id="{F5BA625A-E536-FB83-D5D6-232A36B933E9}"/>
              </a:ext>
            </a:extLst>
          </p:cNvPr>
          <p:cNvSpPr>
            <a:spLocks noGrp="1"/>
          </p:cNvSpPr>
          <p:nvPr>
            <p:ph type="sldNum" sz="quarter" idx="12"/>
          </p:nvPr>
        </p:nvSpPr>
        <p:spPr/>
        <p:txBody>
          <a:bodyPr anchor="ctr">
            <a:normAutofit lnSpcReduction="10000"/>
          </a:bodyPr>
          <a:lstStyle/>
          <a:p>
            <a:pPr>
              <a:lnSpc>
                <a:spcPct val="90000"/>
              </a:lnSpc>
              <a:spcAft>
                <a:spcPts val="450"/>
              </a:spcAft>
            </a:pPr>
            <a:fld id="{E30AF5A0-43BB-4336-8627-9123B9144D80}" type="slidenum">
              <a:rPr lang="en-US" dirty="0"/>
              <a:pPr>
                <a:lnSpc>
                  <a:spcPct val="90000"/>
                </a:lnSpc>
                <a:spcAft>
                  <a:spcPts val="450"/>
                </a:spcAft>
              </a:pPr>
              <a:t>4</a:t>
            </a:fld>
            <a:endParaRPr lang="en-US"/>
          </a:p>
        </p:txBody>
      </p:sp>
      <p:pic>
        <p:nvPicPr>
          <p:cNvPr id="3074" name="Picture 2" descr="JAGUAR LAND ROVER CELEBRATES OPENING OF NEW NORTH AMERICAN HEADQUARTERS |  JLR Media Newsroom">
            <a:extLst>
              <a:ext uri="{FF2B5EF4-FFF2-40B4-BE49-F238E27FC236}">
                <a16:creationId xmlns:a16="http://schemas.microsoft.com/office/drawing/2014/main" id="{8AB9821F-A805-44F3-507D-8F9709A62C8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1812" y="2425619"/>
            <a:ext cx="4217031" cy="2847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22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64" name="Group 206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6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06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06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06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6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7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7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07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7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7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7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7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78" name="Group 207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7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8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8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8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8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08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08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08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8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08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09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092" name="Rectangle 20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096" name="Rectangle 2095">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BCA88-EE4D-4FBE-6FFC-4AEB73A73F22}"/>
              </a:ext>
            </a:extLst>
          </p:cNvPr>
          <p:cNvSpPr>
            <a:spLocks noGrp="1"/>
          </p:cNvSpPr>
          <p:nvPr>
            <p:ph type="title"/>
          </p:nvPr>
        </p:nvSpPr>
        <p:spPr>
          <a:xfrm>
            <a:off x="649224" y="645106"/>
            <a:ext cx="3650279" cy="1259894"/>
          </a:xfrm>
        </p:spPr>
        <p:txBody>
          <a:bodyPr vert="horz" lIns="91440" tIns="45720" rIns="91440" bIns="45720" rtlCol="0" anchor="t">
            <a:normAutofit/>
          </a:bodyPr>
          <a:lstStyle/>
          <a:p>
            <a:r>
              <a:rPr lang="en-US" sz="3600"/>
              <a:t>About Land Rover</a:t>
            </a:r>
          </a:p>
        </p:txBody>
      </p:sp>
      <p:sp>
        <p:nvSpPr>
          <p:cNvPr id="2098" name="Rectangle 2097">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039D86D-AC75-184B-C45D-08811ECEC472}"/>
              </a:ext>
            </a:extLst>
          </p:cNvPr>
          <p:cNvSpPr>
            <a:spLocks noGrp="1"/>
          </p:cNvSpPr>
          <p:nvPr>
            <p:ph type="body" sz="half" idx="2"/>
          </p:nvPr>
        </p:nvSpPr>
        <p:spPr>
          <a:xfrm>
            <a:off x="649225" y="2133600"/>
            <a:ext cx="3650278" cy="3759253"/>
          </a:xfrm>
        </p:spPr>
        <p:txBody>
          <a:bodyPr vert="horz" lIns="91440" tIns="45720" rIns="91440" bIns="45720" rtlCol="0">
            <a:normAutofit/>
          </a:bodyPr>
          <a:lstStyle/>
          <a:p>
            <a:pPr>
              <a:buFont typeface="Wingdings 3" charset="2"/>
              <a:buChar char=""/>
            </a:pPr>
            <a:r>
              <a:rPr lang="en-US" sz="1600" b="1" dirty="0"/>
              <a:t>Products: </a:t>
            </a:r>
            <a:r>
              <a:rPr lang="en-US" sz="1600" dirty="0"/>
              <a:t>They sell luxury SUVs range like Range Rover, Range Rover Sport, Range Rover Velar and Range Rover Evoque.</a:t>
            </a:r>
          </a:p>
        </p:txBody>
      </p:sp>
      <p:pic>
        <p:nvPicPr>
          <p:cNvPr id="2050" name="Picture 2" descr="Nearly-New, Delivery Mileage and Ex-Demonstrator Land Rover Cars">
            <a:extLst>
              <a:ext uri="{FF2B5EF4-FFF2-40B4-BE49-F238E27FC236}">
                <a16:creationId xmlns:a16="http://schemas.microsoft.com/office/drawing/2014/main" id="{41DDCE2D-C970-D811-3EF9-2EF4E8D91E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310773"/>
            <a:ext cx="6953577" cy="3911387"/>
          </a:xfrm>
          <a:prstGeom prst="rect">
            <a:avLst/>
          </a:prstGeom>
          <a:solidFill>
            <a:srgbClr val="FFFFFF"/>
          </a:solidFill>
        </p:spPr>
      </p:pic>
      <p:sp>
        <p:nvSpPr>
          <p:cNvPr id="210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Slide Number Placeholder 6">
            <a:extLst>
              <a:ext uri="{FF2B5EF4-FFF2-40B4-BE49-F238E27FC236}">
                <a16:creationId xmlns:a16="http://schemas.microsoft.com/office/drawing/2014/main" id="{A9FD972F-CB94-C13F-39B7-54168AF6A590}"/>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a:lnSpc>
                <a:spcPct val="90000"/>
              </a:lnSpc>
              <a:spcAft>
                <a:spcPts val="450"/>
              </a:spcAft>
            </a:pPr>
            <a:fld id="{E30AF5A0-43BB-4336-8627-9123B9144D80}" type="slidenum">
              <a:rPr lang="en-US" sz="1900"/>
              <a:pPr>
                <a:lnSpc>
                  <a:spcPct val="90000"/>
                </a:lnSpc>
                <a:spcAft>
                  <a:spcPts val="450"/>
                </a:spcAft>
              </a:pPr>
              <a:t>5</a:t>
            </a:fld>
            <a:endParaRPr lang="en-US" sz="1900"/>
          </a:p>
        </p:txBody>
      </p:sp>
      <p:sp>
        <p:nvSpPr>
          <p:cNvPr id="2057" name="Footer Placeholder 5">
            <a:extLst>
              <a:ext uri="{FF2B5EF4-FFF2-40B4-BE49-F238E27FC236}">
                <a16:creationId xmlns:a16="http://schemas.microsoft.com/office/drawing/2014/main" id="{0EB31A0E-6F7E-64C4-E70A-A619880D79A8}"/>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a:lnSpc>
                <a:spcPct val="90000"/>
              </a:lnSpc>
              <a:spcAft>
                <a:spcPts val="450"/>
              </a:spcAft>
            </a:pPr>
            <a:r>
              <a:rPr lang="en-US" sz="700" kern="1200">
                <a:solidFill>
                  <a:schemeClr val="tx1">
                    <a:tint val="75000"/>
                  </a:schemeClr>
                </a:solidFill>
                <a:latin typeface="+mn-lt"/>
                <a:ea typeface="+mn-ea"/>
                <a:cs typeface="+mn-cs"/>
              </a:rPr>
              <a:t>
              </a:t>
            </a:r>
          </a:p>
        </p:txBody>
      </p:sp>
      <p:sp>
        <p:nvSpPr>
          <p:cNvPr id="2055" name="Date Placeholder 4">
            <a:extLst>
              <a:ext uri="{FF2B5EF4-FFF2-40B4-BE49-F238E27FC236}">
                <a16:creationId xmlns:a16="http://schemas.microsoft.com/office/drawing/2014/main" id="{2C789175-E0F1-F4DF-68B7-6F0D37D961B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a:spcAft>
                <a:spcPts val="450"/>
              </a:spcAft>
            </a:pPr>
            <a:fld id="{A42BEE2C-6E2E-44AB-837B-881A200B03C0}" type="datetime1">
              <a:rPr lang="en-US"/>
              <a:pPr>
                <a:spcAft>
                  <a:spcPts val="450"/>
                </a:spcAft>
              </a:pPr>
              <a:t>11/17/2025</a:t>
            </a:fld>
            <a:endParaRPr lang="en-US"/>
          </a:p>
        </p:txBody>
      </p:sp>
    </p:spTree>
    <p:extLst>
      <p:ext uri="{BB962C8B-B14F-4D97-AF65-F5344CB8AC3E}">
        <p14:creationId xmlns:p14="http://schemas.microsoft.com/office/powerpoint/2010/main" val="3502784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82F3E7C-3BB7-FA2A-1063-66034910F7FF}"/>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BF8B8DC2-1E98-9500-06B7-B843E3C4CA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A572F66-B2FF-557B-09A7-5184EBC86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FC9E954E-C795-52EF-4857-5C0643BEF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EB626855-52E9-1C97-F877-E57628AA6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A52DB3A2-C0E3-B09F-6BE7-B65F986F7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C5DC6967-E26A-CB05-3228-52E04AF65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B8ACA8E-8B1F-700E-F6D1-C9554EC2A7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1BD62975-6675-4714-29AC-47C7153A8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910DAE-1FC2-EB6D-FB5C-50E3E110D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4715A355-8A6B-6605-E00E-2E341A464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B1A92C39-6A8B-7441-8336-1C197C739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8416CF3B-A45F-FE9B-129E-5D770F4B5A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A28C1E9-A64B-71E6-39BC-2EA64CD77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F0C749C-31EE-221D-D736-A669E399A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0DFC8DA6-9628-C62F-4490-611957C7B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E8448730-A535-3DD9-1C91-A1837573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97A0CC03-58DB-CFF5-6D29-03EFA5670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FDB47F0-BBBF-F6CC-3334-514BBC1F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200A8B9C-8FD2-8758-048F-1D8A70D1C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B25D9E62-7D1A-4680-920B-E33817804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A2B416AF-24FE-2240-82F9-E8CB359A1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0E411E4-C674-78A4-C397-1B556BB1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AD4E5400-3593-79E6-1B8B-71A5669F3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F787D85E-18EF-CA60-9080-C1B29D6F3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50E5D629-4BAD-E396-72B1-2F8F0CD6F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23DFD8A8-6F5B-1391-D711-4303205B9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60536F3D-55BA-5372-D354-F8CEEFD04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AE1B1F55-99D6-4A8F-9EBC-A7EBA71AD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8C68DE7B-0758-79FD-DE4E-30DD938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D1736-A162-8E50-51FF-91B8FBD53171}"/>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SWOT Analysis</a:t>
            </a:r>
          </a:p>
        </p:txBody>
      </p:sp>
      <p:sp>
        <p:nvSpPr>
          <p:cNvPr id="4" name="Text Placeholder 3">
            <a:extLst>
              <a:ext uri="{FF2B5EF4-FFF2-40B4-BE49-F238E27FC236}">
                <a16:creationId xmlns:a16="http://schemas.microsoft.com/office/drawing/2014/main" id="{3473CF53-521D-621F-3E28-997D1CB37DD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6AE41ABD-B108-E3BF-D939-06EA7967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94C9208F-4946-BFB8-87B9-8E1B5DEF77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CF5F5B9B-CD11-36AA-B54A-519C3AC46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8A2AE0B-5EB6-00DF-32B9-ABEBA979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B2671750-F38A-B206-138D-225BDF0FE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DA1B4840-3182-3EF5-F9EF-A37897B09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CF3B7CF9-DB87-09B5-0911-66BA53AE5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E562E55-7684-C76A-CE98-D0C3FD60B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2290784B-B771-F24E-3FD2-8294CD89E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A041CACF-C684-E160-0717-53672B46C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FE0F4A75-B9FB-9F52-C600-5E29A2192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56AC06E5-E676-F353-37E2-823C5473C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78EA1F24-9C7D-A495-05A5-44E15A3DD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5869AFE3-62A2-C842-3F0A-757D4080C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003A3B1-D331-24D8-7034-976DD0C5FA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84E34A8B-7E2E-A02B-DE13-E7310DA44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1C6F570D-1FE5-4791-3EDC-3351444EE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68F0B8F0-3344-9B7E-8A18-20C06C26E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98474451-7283-58C7-43E1-5F2A1BDDB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57B8A84B-3D7B-F2EC-E187-F9AE8EA04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69664010-7BD3-EE2A-A64C-FA64466B8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4888057E-B2F3-25FA-6B76-A7B459A76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7576C1EA-A33D-FF4D-DE8B-B742F37C8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D01624F-3F93-AA29-B615-78C7097FC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E3C8E6AF-E3E5-F2C0-A78D-69BBE2F18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30F28415-AC62-A54B-332A-0B494440C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294DCDB3-FD8D-4449-71E3-1BC515F5E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954D8E9B-A38E-180F-C0A7-61B934F92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81763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293C2-4B18-EC6F-628C-3AED298B6C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0D910-CBB5-46E5-5490-DEC8A3E0F20E}"/>
              </a:ext>
            </a:extLst>
          </p:cNvPr>
          <p:cNvSpPr>
            <a:spLocks noGrp="1"/>
          </p:cNvSpPr>
          <p:nvPr>
            <p:ph type="title"/>
          </p:nvPr>
        </p:nvSpPr>
        <p:spPr>
          <a:xfrm>
            <a:off x="1588859" y="525787"/>
            <a:ext cx="8911687" cy="1280890"/>
          </a:xfrm>
        </p:spPr>
        <p:txBody>
          <a:bodyPr/>
          <a:lstStyle/>
          <a:p>
            <a:r>
              <a:rPr lang="en-GB" dirty="0"/>
              <a:t>SWOT Analysis</a:t>
            </a:r>
          </a:p>
        </p:txBody>
      </p:sp>
      <p:sp>
        <p:nvSpPr>
          <p:cNvPr id="6" name="Text Placeholder 5">
            <a:extLst>
              <a:ext uri="{FF2B5EF4-FFF2-40B4-BE49-F238E27FC236}">
                <a16:creationId xmlns:a16="http://schemas.microsoft.com/office/drawing/2014/main" id="{AEFBA710-A121-8242-4D73-0DD43C394C63}"/>
              </a:ext>
            </a:extLst>
          </p:cNvPr>
          <p:cNvSpPr>
            <a:spLocks noGrp="1"/>
          </p:cNvSpPr>
          <p:nvPr>
            <p:ph type="body" idx="1"/>
          </p:nvPr>
        </p:nvSpPr>
        <p:spPr/>
        <p:txBody>
          <a:bodyPr/>
          <a:lstStyle/>
          <a:p>
            <a:endParaRPr lang="en-GB"/>
          </a:p>
          <a:p>
            <a:endParaRPr lang="en-GB"/>
          </a:p>
        </p:txBody>
      </p:sp>
      <p:sp>
        <p:nvSpPr>
          <p:cNvPr id="3" name="Content Placeholder 2">
            <a:extLst>
              <a:ext uri="{FF2B5EF4-FFF2-40B4-BE49-F238E27FC236}">
                <a16:creationId xmlns:a16="http://schemas.microsoft.com/office/drawing/2014/main" id="{406E71E2-6F13-D2FA-BC6E-A2728881E27E}"/>
              </a:ext>
            </a:extLst>
          </p:cNvPr>
          <p:cNvSpPr>
            <a:spLocks noGrp="1"/>
          </p:cNvSpPr>
          <p:nvPr>
            <p:ph sz="half" idx="2"/>
          </p:nvPr>
        </p:nvSpPr>
        <p:spPr>
          <a:xfrm>
            <a:off x="1016831" y="1285585"/>
            <a:ext cx="4774213" cy="4955650"/>
          </a:xfrm>
          <a:prstGeom prst="round2DiagRect">
            <a:avLst/>
          </a:prstGeom>
          <a:solidFill>
            <a:schemeClr val="bg2"/>
          </a:solidFill>
        </p:spPr>
        <p:style>
          <a:lnRef idx="2">
            <a:schemeClr val="accent3"/>
          </a:lnRef>
          <a:fillRef idx="1">
            <a:schemeClr val="lt1"/>
          </a:fillRef>
          <a:effectRef idx="0">
            <a:schemeClr val="accent3"/>
          </a:effectRef>
          <a:fontRef idx="minor">
            <a:schemeClr val="dk1"/>
          </a:fontRef>
        </p:style>
        <p:txBody>
          <a:bodyPr vert="horz" lIns="68580" tIns="34290" rIns="68580" bIns="34290" rtlCol="0" anchor="t">
            <a:normAutofit fontScale="92500" lnSpcReduction="20000"/>
          </a:bodyPr>
          <a:lstStyle/>
          <a:p>
            <a:pPr marL="0" indent="0">
              <a:buNone/>
            </a:pPr>
            <a:r>
              <a:rPr lang="en-GB" sz="1200" b="1" dirty="0">
                <a:latin typeface="Arial"/>
                <a:cs typeface="Arial"/>
              </a:rPr>
              <a:t>Strengths</a:t>
            </a:r>
            <a:endParaRPr lang="en-GB" sz="1200" b="1" dirty="0"/>
          </a:p>
          <a:p>
            <a:pPr marL="128270" indent="-128270">
              <a:buFont typeface="Wingdings" charset="2"/>
              <a:buChar char="Ø"/>
            </a:pPr>
            <a:r>
              <a:rPr lang="en-GB" sz="1200" dirty="0">
                <a:latin typeface="Arial"/>
                <a:cs typeface="Arial"/>
              </a:rPr>
              <a:t> Strong global brand for luxury/off-road vehicle differentiation.</a:t>
            </a:r>
            <a:endParaRPr lang="en-GB" sz="1200" dirty="0"/>
          </a:p>
          <a:p>
            <a:pPr marL="128270" indent="-128270">
              <a:buFont typeface="Wingdings" charset="2"/>
              <a:buChar char="Ø"/>
            </a:pPr>
            <a:r>
              <a:rPr lang="en-GB" sz="1200" dirty="0">
                <a:latin typeface="Arial"/>
                <a:cs typeface="Arial"/>
              </a:rPr>
              <a:t> Focus on high-margin premium SUVs.</a:t>
            </a:r>
            <a:endParaRPr lang="en-GB" sz="1200" dirty="0"/>
          </a:p>
          <a:p>
            <a:pPr marL="128270" indent="-128270">
              <a:buFont typeface="Wingdings" charset="2"/>
              <a:buChar char="Ø"/>
            </a:pPr>
            <a:r>
              <a:rPr lang="en-GB" sz="1200" dirty="0">
                <a:latin typeface="Arial"/>
                <a:cs typeface="Arial"/>
              </a:rPr>
              <a:t> Support from parent company Tata Motors.</a:t>
            </a:r>
            <a:endParaRPr lang="en-GB" sz="1200" dirty="0"/>
          </a:p>
          <a:p>
            <a:pPr marL="0" indent="0">
              <a:buNone/>
            </a:pPr>
            <a:r>
              <a:rPr lang="en-GB" sz="1200" b="1" dirty="0">
                <a:latin typeface="Arial"/>
                <a:cs typeface="Arial"/>
              </a:rPr>
              <a:t>Weaknesses</a:t>
            </a:r>
            <a:endParaRPr lang="en-GB" sz="1200" dirty="0">
              <a:latin typeface="Century Gothic" panose="020B0502020202020204"/>
              <a:cs typeface="Arial"/>
            </a:endParaRPr>
          </a:p>
          <a:p>
            <a:pPr marL="128270" indent="-128270">
              <a:buFont typeface="Wingdings" charset="2"/>
              <a:buChar char="Ø"/>
            </a:pPr>
            <a:r>
              <a:rPr lang="en-GB" sz="1200" dirty="0">
                <a:latin typeface="Arial"/>
                <a:cs typeface="Arial"/>
              </a:rPr>
              <a:t>History of reliability and quality issues.</a:t>
            </a:r>
          </a:p>
          <a:p>
            <a:pPr marL="128270" indent="-128270">
              <a:buFont typeface="Wingdings" charset="2"/>
              <a:buChar char="Ø"/>
            </a:pPr>
            <a:r>
              <a:rPr lang="en-GB" sz="1200" dirty="0">
                <a:latin typeface="Arial"/>
                <a:cs typeface="Arial"/>
              </a:rPr>
              <a:t> High production and R&amp;D costs.</a:t>
            </a:r>
          </a:p>
          <a:p>
            <a:pPr marL="128270" indent="-128270">
              <a:buFont typeface="Wingdings" charset="2"/>
              <a:buChar char="Ø"/>
            </a:pPr>
            <a:r>
              <a:rPr lang="en-GB" sz="1200" dirty="0">
                <a:latin typeface="Arial"/>
                <a:cs typeface="Arial"/>
              </a:rPr>
              <a:t>Slow process of transitioning to electric vehicles.</a:t>
            </a:r>
            <a:endParaRPr lang="en-GB" sz="1200" dirty="0">
              <a:latin typeface="Century Gothic" panose="020B0502020202020204"/>
              <a:cs typeface="Arial"/>
            </a:endParaRPr>
          </a:p>
          <a:p>
            <a:pPr marL="0" indent="0">
              <a:buNone/>
            </a:pPr>
            <a:r>
              <a:rPr lang="en-GB" sz="1200" b="1" dirty="0">
                <a:latin typeface="Arial"/>
                <a:cs typeface="Arial"/>
              </a:rPr>
              <a:t> Opportunities</a:t>
            </a:r>
            <a:endParaRPr lang="en-GB" sz="1200" b="1" dirty="0">
              <a:latin typeface="Century Gothic" panose="020B0502020202020204"/>
              <a:cs typeface="Arial"/>
            </a:endParaRPr>
          </a:p>
          <a:p>
            <a:pPr marL="213995" indent="-213995">
              <a:buFont typeface="Wingdings" charset="2"/>
              <a:buChar char="Ø"/>
            </a:pPr>
            <a:r>
              <a:rPr lang="en-GB" sz="1200" dirty="0">
                <a:latin typeface="Arial"/>
                <a:cs typeface="Arial"/>
              </a:rPr>
              <a:t>Increasing demand in luxury SUVs and EVs.</a:t>
            </a:r>
            <a:endParaRPr lang="en-GB" sz="1200" dirty="0"/>
          </a:p>
          <a:p>
            <a:pPr marL="213995" indent="-213995">
              <a:buFont typeface="Wingdings" charset="2"/>
              <a:buChar char="Ø"/>
            </a:pPr>
            <a:r>
              <a:rPr lang="en-GB" sz="1200" dirty="0">
                <a:latin typeface="Arial"/>
                <a:cs typeface="Arial"/>
              </a:rPr>
              <a:t>China and other emerging markets expand.</a:t>
            </a:r>
            <a:endParaRPr lang="en-GB" sz="1200" dirty="0">
              <a:latin typeface="Century Gothic" panose="020B0502020202020204"/>
              <a:cs typeface="Arial"/>
            </a:endParaRPr>
          </a:p>
          <a:p>
            <a:pPr marL="213995" indent="-213995">
              <a:buFont typeface="Wingdings" charset="2"/>
              <a:buChar char="Ø"/>
            </a:pPr>
            <a:r>
              <a:rPr lang="en-GB" sz="1200" dirty="0">
                <a:latin typeface="Arial"/>
                <a:cs typeface="Arial"/>
              </a:rPr>
              <a:t>Sustainability and "</a:t>
            </a:r>
            <a:r>
              <a:rPr lang="en-GB" sz="1200" dirty="0" err="1">
                <a:latin typeface="Arial"/>
                <a:cs typeface="Arial"/>
              </a:rPr>
              <a:t>green"premium</a:t>
            </a:r>
            <a:r>
              <a:rPr lang="en-GB" sz="1200" dirty="0">
                <a:latin typeface="Arial"/>
                <a:cs typeface="Arial"/>
              </a:rPr>
              <a:t> positioning.</a:t>
            </a:r>
            <a:endParaRPr lang="en-GB" sz="1200" dirty="0">
              <a:latin typeface="Century Gothic" panose="020B0502020202020204"/>
              <a:cs typeface="Arial"/>
            </a:endParaRPr>
          </a:p>
          <a:p>
            <a:pPr marL="0" indent="0">
              <a:buNone/>
            </a:pPr>
            <a:r>
              <a:rPr lang="en-GB" sz="1200" b="1" dirty="0">
                <a:latin typeface="Arial"/>
                <a:cs typeface="Arial"/>
              </a:rPr>
              <a:t>Threats</a:t>
            </a:r>
            <a:endParaRPr lang="en-GB" sz="1200" b="1" dirty="0">
              <a:latin typeface="Century Gothic" panose="020B0502020202020204"/>
              <a:cs typeface="Arial"/>
            </a:endParaRPr>
          </a:p>
          <a:p>
            <a:pPr>
              <a:buFont typeface="Wingdings" charset="2"/>
              <a:buChar char="Ø"/>
            </a:pPr>
            <a:r>
              <a:rPr lang="en-GB" sz="1200" dirty="0">
                <a:latin typeface="Arial"/>
                <a:cs typeface="Arial"/>
              </a:rPr>
              <a:t>Strong competition from German luxury brands as well as Tesla.</a:t>
            </a:r>
            <a:endParaRPr lang="en-GB" sz="1200" dirty="0">
              <a:latin typeface="Century Gothic" panose="020B0502020202020204"/>
              <a:cs typeface="Arial"/>
            </a:endParaRPr>
          </a:p>
          <a:p>
            <a:pPr>
              <a:buFont typeface="Wingdings" charset="2"/>
              <a:buChar char="Ø"/>
            </a:pPr>
            <a:r>
              <a:rPr lang="en-GB" sz="1200" dirty="0">
                <a:latin typeface="Arial"/>
                <a:cs typeface="Arial"/>
              </a:rPr>
              <a:t>Stricter emissions regulations within the UK/EU and globally</a:t>
            </a:r>
            <a:endParaRPr lang="en-GB" sz="1200" dirty="0">
              <a:latin typeface="Century Gothic" panose="020B0502020202020204"/>
              <a:cs typeface="Arial"/>
            </a:endParaRPr>
          </a:p>
          <a:p>
            <a:pPr>
              <a:buFont typeface="Wingdings" charset="2"/>
              <a:buChar char="Ø"/>
            </a:pPr>
            <a:r>
              <a:rPr lang="en-GB" sz="1200" dirty="0">
                <a:latin typeface="Arial"/>
                <a:cs typeface="Arial"/>
              </a:rPr>
              <a:t>Macroeconomic uncertainty reducing premium car demand</a:t>
            </a:r>
            <a:endParaRPr lang="en-GB" sz="1200" dirty="0"/>
          </a:p>
          <a:p>
            <a:pPr>
              <a:buFont typeface="Wingdings" charset="2"/>
              <a:buChar char="Ø"/>
            </a:pPr>
            <a:endParaRPr lang="en-GB" sz="1200" dirty="0"/>
          </a:p>
        </p:txBody>
      </p:sp>
      <p:sp>
        <p:nvSpPr>
          <p:cNvPr id="5" name="Text Placeholder 4">
            <a:extLst>
              <a:ext uri="{FF2B5EF4-FFF2-40B4-BE49-F238E27FC236}">
                <a16:creationId xmlns:a16="http://schemas.microsoft.com/office/drawing/2014/main" id="{6F8AA465-B938-868C-0C87-11D4E0768069}"/>
              </a:ext>
            </a:extLst>
          </p:cNvPr>
          <p:cNvSpPr>
            <a:spLocks noGrp="1"/>
          </p:cNvSpPr>
          <p:nvPr>
            <p:ph type="body" sz="quarter" idx="3"/>
          </p:nvPr>
        </p:nvSpPr>
        <p:spPr>
          <a:xfrm>
            <a:off x="6044703" y="1085383"/>
            <a:ext cx="5458645" cy="5161496"/>
          </a:xfrm>
        </p:spPr>
        <p:txBody>
          <a:bodyPr/>
          <a:lstStyle/>
          <a:p>
            <a:pPr algn="just"/>
            <a:r>
              <a:rPr lang="en-US" sz="1200" b="1" dirty="0">
                <a:solidFill>
                  <a:srgbClr val="000000"/>
                </a:solidFill>
                <a:latin typeface="Arial"/>
                <a:cs typeface="Arial"/>
              </a:rPr>
              <a:t>Land Rover has a competitive advantage because of brand image as a luxury car manufacturer within its market. Land Rover makes SUVs that can perform off-road trave(Jaguar Land Rover, 2023).A further competitive advantage exists through the improved access to investment, technology, and supply chains because Land Rover is a part of Jaguar Land Rover, a subsidiary of Tata Motors (Tata Motors, 2023). Land Rover can charge a premium due to this positioning, reaching consumers of high income who value comfort, status and performance (Deloitte, 2022).</a:t>
            </a:r>
            <a:endParaRPr lang="en-US" sz="1200" b="1" dirty="0"/>
          </a:p>
          <a:p>
            <a:pPr algn="just"/>
            <a:endParaRPr lang="en-US" sz="1200" b="1" dirty="0">
              <a:solidFill>
                <a:srgbClr val="404040"/>
              </a:solidFill>
              <a:latin typeface="Century Gothic"/>
              <a:cs typeface="Arial"/>
            </a:endParaRPr>
          </a:p>
          <a:p>
            <a:pPr algn="just"/>
            <a:r>
              <a:rPr lang="en-US" sz="1200" b="1" dirty="0">
                <a:solidFill>
                  <a:srgbClr val="000000"/>
                </a:solidFill>
                <a:latin typeface="Arial"/>
                <a:cs typeface="Arial"/>
              </a:rPr>
              <a:t>Land Rover's brand weaknesses include its past reliability and quality problems that may impress customers poorly and affect long-term brand loyalty for customers (Deloitte, 2022). Internally, cars are expensive to develop and manufacture which means cars are sensitive to economic shocks because of their thin profit margins at the factory (McKinsey &amp; Company, 2023).Overall, the external environment offers chances because demand grows for luxury SUVs and electrified cars in China and North America (McKinsey &amp; Company, 2023). However, the company intensely competes with German premium brands, new brands from electric vehicle </a:t>
            </a:r>
            <a:r>
              <a:rPr lang="en-US" sz="1200" b="1" dirty="0" err="1">
                <a:solidFill>
                  <a:srgbClr val="000000"/>
                </a:solidFill>
                <a:latin typeface="Arial"/>
                <a:cs typeface="Arial"/>
              </a:rPr>
              <a:t>manufacturers,emissions</a:t>
            </a:r>
            <a:r>
              <a:rPr lang="en-US" sz="1200" b="1" dirty="0">
                <a:solidFill>
                  <a:srgbClr val="000000"/>
                </a:solidFill>
                <a:latin typeface="Arial"/>
                <a:cs typeface="Arial"/>
              </a:rPr>
              <a:t> regulations, and economic uncertainty that can impact the demand for premium vehicles (Porter, 2008; Deloitte, 2022).</a:t>
            </a:r>
            <a:endParaRPr lang="en-US" sz="1200" b="1" dirty="0"/>
          </a:p>
          <a:p>
            <a:pPr algn="just">
              <a:spcBef>
                <a:spcPts val="0"/>
              </a:spcBef>
            </a:pPr>
            <a:endParaRPr lang="en-US" sz="1200" b="1" dirty="0">
              <a:solidFill>
                <a:srgbClr val="000000"/>
              </a:solidFill>
              <a:latin typeface="Aptos"/>
            </a:endParaRPr>
          </a:p>
        </p:txBody>
      </p:sp>
      <p:pic>
        <p:nvPicPr>
          <p:cNvPr id="4" name="Content Placeholder 3" descr="A hand writing on a whiteboard&#10;&#10;AI-generated content may be incorrect.">
            <a:extLst>
              <a:ext uri="{FF2B5EF4-FFF2-40B4-BE49-F238E27FC236}">
                <a16:creationId xmlns:a16="http://schemas.microsoft.com/office/drawing/2014/main" id="{9C5347C3-B5E8-6310-DB2E-4959F6DDBE81}"/>
              </a:ext>
            </a:extLst>
          </p:cNvPr>
          <p:cNvPicPr>
            <a:picLocks noGrp="1" noChangeAspect="1"/>
          </p:cNvPicPr>
          <p:nvPr>
            <p:ph sz="quarter" idx="4"/>
          </p:nvPr>
        </p:nvPicPr>
        <p:blipFill>
          <a:blip r:embed="rId3"/>
          <a:stretch>
            <a:fillRect/>
          </a:stretch>
        </p:blipFill>
        <p:spPr>
          <a:xfrm>
            <a:off x="7043199" y="417"/>
            <a:ext cx="2178504" cy="159899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577798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7422BED-78BC-0A1A-F9E6-D28047CAE2D8}"/>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7E2F3329-4C7E-AF7D-7953-FDFD37CC2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F5F7626E-FC93-1BDD-F161-159E4FD46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25B9FC2C-37F2-320E-82CF-25314574D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A564E6C3-6341-C8CB-7E1D-7B4E2AB5E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FA3E2FF1-5D94-6B34-AAE3-05D0F61F7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5D046A7A-EED6-CD00-6C9E-7D580F0C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B3AAA627-A712-8304-6114-940A91DB0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59291DD8-7F57-C6BC-2542-BF4EA8333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735EC009-887B-4247-E1D6-C3209B89A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1CCEB3BE-E983-E83C-6D69-9D11347C8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14005354-81DA-776B-9CFE-F3AF5CB1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38F25C7F-D3B7-7778-F7D2-F65BF48269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3FDB74E0-D60F-557D-6B53-2F01EE913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91437F05-903F-F8A1-8301-26C641AC8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CE29F7DE-3A55-03BF-7A0D-98F22EB38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F56053D5-D0C0-FC3A-E919-DB1F04FF2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D22E5FB3-B413-7DBF-030D-1006595E5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0FE7E7F8-876A-9DAA-5C95-F7712A095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C405A636-B09C-7A43-7492-8D1FBEEE2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CD47B302-CD6B-898E-D225-6C9809A7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AEE1BB2-D4AA-E7B2-8FD7-FA9C69BD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6009E240-CC94-E967-6DA2-336D4B60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D5E8DAA7-9DB4-340C-C31E-5290EEDE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72F370C-B663-6A3B-553B-FF2982110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4584C31-E9F1-A1D8-A1BD-7AB9A58BD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D977936C-4283-D117-D68F-AF1DE120E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342BBE2A-657A-A28D-BA82-87DAC78E9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C23B36DE-72F7-3AFE-DD86-DBAF2F6CC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66C139CB-83DD-7623-3572-8A0CECAFD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53C23-A8E8-8A0F-08D2-B722AEEA0CD8}"/>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Land Rover: PEST Analysis</a:t>
            </a:r>
          </a:p>
        </p:txBody>
      </p:sp>
      <p:sp>
        <p:nvSpPr>
          <p:cNvPr id="4" name="Text Placeholder 3">
            <a:extLst>
              <a:ext uri="{FF2B5EF4-FFF2-40B4-BE49-F238E27FC236}">
                <a16:creationId xmlns:a16="http://schemas.microsoft.com/office/drawing/2014/main" id="{9F497C48-BA59-4D6C-74BB-78601E213FCC}"/>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29F8B39F-B17A-1417-80B8-38F866424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04C3A888-DFF5-3D07-F07E-F446CF866F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D5E6EA4E-D9B7-530C-0EB2-499D8D6CF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35BF7FE3-919D-3415-7BFB-48AB1833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E33E0360-40BA-6373-B2E8-35D04F74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C8614B85-948D-E6F0-3AEF-0E86468A6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EF7DA4A-E9D6-8D42-E408-127E5D98D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13E7B8A-3C2D-0D95-F43D-411B832DD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3C48AD7-828F-4952-9CF7-3B50FE54A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860833D8-38C7-4D9D-11D7-EB1176A66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78EF695B-E63A-7220-BC6E-B5D941CB4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F71721BD-B878-0D11-1F9C-E8E44E380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D8486493-697F-C846-5BE7-0152E3A0F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B94375C5-2CE9-1D21-F164-C7F2550CD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DE1D0FF9-A994-9763-B6F7-2E9A48DF2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C0B93DE0-D96B-1530-1AAF-47809086D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C2A67281-12B0-4360-5225-24EA115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0FE2082D-08C1-0277-DB46-6E70ACF2D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D0A4A942-E861-FA1B-B9B5-A096EAC8B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6AD33636-DE5E-4802-15FF-4B4A9EA3B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B410D9AB-7244-0F17-7062-738C3D7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9698F012-D1C3-66BD-C9A1-84776690A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9CD41008-BEFB-3D6D-5EC6-307D288FE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5AFD5C27-0577-0DB8-F09A-767B7B306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F7996500-C3E1-DFF7-9991-1F10EDA22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ECCECCAB-59EC-7405-AE97-95599040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58C0C25-7B13-F02A-6137-E133CAC1CD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32CE8409-12E1-699E-79C1-7AB790598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56661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F9DE0-FF67-02D4-BF7A-A7215D8B4F01}"/>
            </a:ext>
          </a:extLst>
        </p:cNvPr>
        <p:cNvGrpSpPr/>
        <p:nvPr/>
      </p:nvGrpSpPr>
      <p:grpSpPr>
        <a:xfrm>
          <a:off x="0" y="0"/>
          <a:ext cx="0" cy="0"/>
          <a:chOff x="0" y="0"/>
          <a:chExt cx="0" cy="0"/>
        </a:xfrm>
      </p:grpSpPr>
      <p:sp>
        <p:nvSpPr>
          <p:cNvPr id="6" name="Text Placeholder 5">
            <a:extLst>
              <a:ext uri="{FF2B5EF4-FFF2-40B4-BE49-F238E27FC236}">
                <a16:creationId xmlns:a16="http://schemas.microsoft.com/office/drawing/2014/main" id="{8BC9B474-1775-AE62-9809-F673F3AA256D}"/>
              </a:ext>
            </a:extLst>
          </p:cNvPr>
          <p:cNvSpPr>
            <a:spLocks noGrp="1"/>
          </p:cNvSpPr>
          <p:nvPr>
            <p:ph type="title"/>
          </p:nvPr>
        </p:nvSpPr>
        <p:spPr>
          <a:xfrm>
            <a:off x="1531041" y="470007"/>
            <a:ext cx="8911687" cy="1280890"/>
          </a:xfrm>
        </p:spPr>
        <p:txBody>
          <a:bodyPr vert="horz" lIns="68580" tIns="34290" rIns="68580" bIns="34290" rtlCol="0" anchor="t">
            <a:normAutofit/>
          </a:bodyPr>
          <a:lstStyle/>
          <a:p>
            <a:endParaRPr lang="en-US" b="1" kern="1200" cap="all" spc="23" baseline="0" dirty="0">
              <a:latin typeface="+mj-lt"/>
              <a:ea typeface="+mj-ea"/>
              <a:cs typeface="+mj-cs"/>
            </a:endParaRPr>
          </a:p>
          <a:p>
            <a:r>
              <a:rPr lang="en-US" kern="1200" cap="all" spc="23" baseline="0" dirty="0">
                <a:latin typeface="+mj-lt"/>
                <a:ea typeface="+mj-ea"/>
                <a:cs typeface="+mj-cs"/>
              </a:rPr>
              <a:t>Pest analysis</a:t>
            </a:r>
          </a:p>
        </p:txBody>
      </p:sp>
      <p:sp>
        <p:nvSpPr>
          <p:cNvPr id="22" name="Date Placeholder 6">
            <a:extLst>
              <a:ext uri="{FF2B5EF4-FFF2-40B4-BE49-F238E27FC236}">
                <a16:creationId xmlns:a16="http://schemas.microsoft.com/office/drawing/2014/main" id="{CA126159-D8D2-895A-4FD6-A99CD2FA8C52}"/>
              </a:ext>
            </a:extLst>
          </p:cNvPr>
          <p:cNvSpPr>
            <a:spLocks noGrp="1"/>
          </p:cNvSpPr>
          <p:nvPr>
            <p:ph type="dt" sz="half" idx="10"/>
          </p:nvPr>
        </p:nvSpPr>
        <p:spPr/>
        <p:txBody>
          <a:bodyPr vert="horz" lIns="68580" tIns="34290" rIns="68580" bIns="34290" rtlCol="0" anchor="ctr">
            <a:normAutofit/>
          </a:bodyPr>
          <a:lstStyle/>
          <a:p>
            <a:pPr>
              <a:spcAft>
                <a:spcPts val="450"/>
              </a:spcAft>
            </a:pPr>
            <a:fld id="{2DD38CF0-598C-49A1-8AB4-2636D4B183C6}" type="datetime1">
              <a:rPr lang="en-US"/>
              <a:pPr>
                <a:spcAft>
                  <a:spcPts val="450"/>
                </a:spcAft>
              </a:pPr>
              <a:t>11/17/2025</a:t>
            </a:fld>
            <a:endParaRPr lang="en-US"/>
          </a:p>
        </p:txBody>
      </p:sp>
      <p:sp>
        <p:nvSpPr>
          <p:cNvPr id="23" name="Footer Placeholder 7">
            <a:extLst>
              <a:ext uri="{FF2B5EF4-FFF2-40B4-BE49-F238E27FC236}">
                <a16:creationId xmlns:a16="http://schemas.microsoft.com/office/drawing/2014/main" id="{C09B8402-FD56-A9DC-A032-B48208D59DBF}"/>
              </a:ext>
            </a:extLst>
          </p:cNvPr>
          <p:cNvSpPr>
            <a:spLocks noGrp="1"/>
          </p:cNvSpPr>
          <p:nvPr>
            <p:ph type="ftr" sz="quarter" idx="11"/>
          </p:nvPr>
        </p:nvSpPr>
        <p:spPr/>
        <p:txBody>
          <a:bodyPr vert="horz" lIns="68580" tIns="34290" rIns="68580" bIns="34290" rtlCol="0" anchor="ctr">
            <a:normAutofit/>
          </a:bodyPr>
          <a:lstStyle/>
          <a:p>
            <a:pPr>
              <a:lnSpc>
                <a:spcPct val="90000"/>
              </a:lnSpc>
              <a:spcAft>
                <a:spcPts val="450"/>
              </a:spcAft>
            </a:pPr>
            <a:r>
              <a:rPr lang="en-US" sz="525" kern="1200">
                <a:latin typeface="+mj-lt"/>
                <a:ea typeface="+mn-ea"/>
                <a:cs typeface="+mn-cs"/>
              </a:rPr>
              <a:t>
              </a:t>
            </a:r>
          </a:p>
        </p:txBody>
      </p:sp>
      <p:sp>
        <p:nvSpPr>
          <p:cNvPr id="5" name="TextBox 4">
            <a:extLst>
              <a:ext uri="{FF2B5EF4-FFF2-40B4-BE49-F238E27FC236}">
                <a16:creationId xmlns:a16="http://schemas.microsoft.com/office/drawing/2014/main" id="{DDF15EF5-B436-1963-26BE-D6ECB0321F28}"/>
              </a:ext>
            </a:extLst>
          </p:cNvPr>
          <p:cNvSpPr txBox="1"/>
          <p:nvPr/>
        </p:nvSpPr>
        <p:spPr>
          <a:xfrm>
            <a:off x="1441105" y="1797688"/>
            <a:ext cx="7191617" cy="451794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Autofit/>
          </a:bodyPr>
          <a:lstStyle/>
          <a:p>
            <a:pPr>
              <a:spcBef>
                <a:spcPts val="750"/>
              </a:spcBef>
            </a:pPr>
            <a:r>
              <a:rPr lang="en-US" sz="1200" baseline="0" dirty="0"/>
              <a:t>The PESTEL Analysis of Land Rover will help the company make strategic decisions correctly, keeping in perspective the external trends, and factors of the external environment. The PESTEL Analysis of Land Rover will take into account the most important aspects of the external environment that impact the business. </a:t>
            </a:r>
            <a:r>
              <a:rPr lang="en-US" sz="1200" dirty="0"/>
              <a:t>  ​</a:t>
            </a:r>
          </a:p>
          <a:p>
            <a:pPr marL="171450" indent="-171450">
              <a:spcBef>
                <a:spcPts val="750"/>
              </a:spcBef>
              <a:buFont typeface="Arial" panose="020B0604020202020204" pitchFamily="34" charset="0"/>
              <a:buChar char="•"/>
            </a:pPr>
            <a:r>
              <a:rPr lang="en-US" sz="1200" b="1" baseline="0" dirty="0"/>
              <a:t>Political</a:t>
            </a:r>
            <a:r>
              <a:rPr lang="en-US" sz="1200" b="1" dirty="0"/>
              <a:t>: </a:t>
            </a:r>
            <a:r>
              <a:rPr lang="en-US" sz="1200" baseline="0" dirty="0"/>
              <a:t>As the first element of the Pestel analysis, political factors have a significant influence on a company’s long-term viability and performance. Business organizations depend on political stability since it affects consumer and investor trust any, as a result, the economy as a whole. High levels of political unrest hurt company spending, investment and growth in the economy. The regularity with which government rules and policies are subject to revision. The performance of businesses is negatively impacted by continuous policy changes, which also make decision-making more difficult owing to the pervasive ambiguity. But the good news is, that the existing structure of the government in the UK is democratic, and the climate in which Land Rover does business is favorable to the company. The democratic government system, which encourages business start-up and free trade, may be beneficial to Land Rover bottom line by providing the economic flexibility that it provides.</a:t>
            </a:r>
            <a:r>
              <a:rPr lang="en-US" sz="1200" dirty="0"/>
              <a:t>​</a:t>
            </a:r>
          </a:p>
          <a:p>
            <a:pPr marL="171450" indent="-171450">
              <a:spcBef>
                <a:spcPts val="750"/>
              </a:spcBef>
              <a:buFont typeface="Arial" panose="020B0604020202020204" pitchFamily="34" charset="0"/>
              <a:buChar char="•"/>
            </a:pPr>
            <a:r>
              <a:rPr lang="en-US" sz="1200" b="1" baseline="0" dirty="0"/>
              <a:t>Economic: </a:t>
            </a:r>
            <a:r>
              <a:rPr lang="en-US" sz="1200" baseline="0" dirty="0"/>
              <a:t>The second component of the Pestel framework is economic factors and it consists of several variables that directly affect a company’s ability to achieve its economic objectives. There is a strong significant relationship between financial market performance and overall economic growth. Both money and new goods services are facelifted by the interaction. For this reason, Land Rover has to choose nations that haver highly developed financial markets.</a:t>
            </a:r>
            <a:r>
              <a:rPr lang="en-US" sz="1200" dirty="0"/>
              <a:t>​</a:t>
            </a:r>
          </a:p>
          <a:p>
            <a:pPr>
              <a:spcBef>
                <a:spcPts val="750"/>
              </a:spcBef>
            </a:pPr>
            <a:endParaRPr lang="en-US" sz="1200" dirty="0"/>
          </a:p>
          <a:p>
            <a:pPr marL="171450" indent="-171450">
              <a:spcBef>
                <a:spcPts val="750"/>
              </a:spcBef>
              <a:buFont typeface="Arial" panose="020B0604020202020204" pitchFamily="34" charset="0"/>
              <a:buChar char="•"/>
            </a:pPr>
            <a:endParaRPr lang="en-US" sz="1100" dirty="0"/>
          </a:p>
          <a:p>
            <a:pPr marL="171450" indent="-171450">
              <a:spcBef>
                <a:spcPts val="750"/>
              </a:spcBef>
              <a:buFont typeface="Arial" panose="020B0604020202020204" pitchFamily="34" charset="0"/>
              <a:buChar char="•"/>
            </a:pPr>
            <a:endParaRPr lang="en-US" sz="1100" dirty="0"/>
          </a:p>
        </p:txBody>
      </p:sp>
      <p:pic>
        <p:nvPicPr>
          <p:cNvPr id="8" name="Picture 7" descr="A green chalkboard with arrows and yellow text&#10;&#10;AI-generated content may be incorrect.">
            <a:extLst>
              <a:ext uri="{FF2B5EF4-FFF2-40B4-BE49-F238E27FC236}">
                <a16:creationId xmlns:a16="http://schemas.microsoft.com/office/drawing/2014/main" id="{EEBE12F0-7279-7B0A-6EA1-B0FA9EDB42DA}"/>
              </a:ext>
            </a:extLst>
          </p:cNvPr>
          <p:cNvPicPr>
            <a:picLocks noChangeAspect="1"/>
          </p:cNvPicPr>
          <p:nvPr/>
        </p:nvPicPr>
        <p:blipFill>
          <a:blip r:embed="rId2"/>
          <a:stretch>
            <a:fillRect/>
          </a:stretch>
        </p:blipFill>
        <p:spPr>
          <a:xfrm>
            <a:off x="8820235" y="2848576"/>
            <a:ext cx="3082753" cy="1772583"/>
          </a:xfrm>
          <a:prstGeom prst="rect">
            <a:avLst/>
          </a:prstGeom>
          <a:noFill/>
        </p:spPr>
      </p:pic>
    </p:spTree>
    <p:extLst>
      <p:ext uri="{BB962C8B-B14F-4D97-AF65-F5344CB8AC3E}">
        <p14:creationId xmlns:p14="http://schemas.microsoft.com/office/powerpoint/2010/main" val="3058684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F695-654A-51BC-8BD0-68999A0D0DF4}"/>
              </a:ext>
            </a:extLst>
          </p:cNvPr>
          <p:cNvSpPr>
            <a:spLocks noGrp="1"/>
          </p:cNvSpPr>
          <p:nvPr>
            <p:ph type="title"/>
          </p:nvPr>
        </p:nvSpPr>
        <p:spPr>
          <a:xfrm>
            <a:off x="1697307" y="643775"/>
            <a:ext cx="8911687" cy="757989"/>
          </a:xfrm>
        </p:spPr>
        <p:txBody>
          <a:bodyPr vert="horz" lIns="68580" tIns="34290" rIns="68580" bIns="34290" rtlCol="0" anchor="t">
            <a:normAutofit/>
          </a:bodyPr>
          <a:lstStyle/>
          <a:p>
            <a:r>
              <a:rPr lang="en-US" cap="all" spc="23" dirty="0"/>
              <a:t>Pest analysis</a:t>
            </a:r>
            <a:endParaRPr lang="en-US" kern="1200" cap="all" spc="23" baseline="0" dirty="0">
              <a:latin typeface="+mj-lt"/>
              <a:ea typeface="+mj-ea"/>
              <a:cs typeface="+mj-cs"/>
            </a:endParaRPr>
          </a:p>
        </p:txBody>
      </p:sp>
      <p:pic>
        <p:nvPicPr>
          <p:cNvPr id="6" name="Content Placeholder 5">
            <a:extLst>
              <a:ext uri="{FF2B5EF4-FFF2-40B4-BE49-F238E27FC236}">
                <a16:creationId xmlns:a16="http://schemas.microsoft.com/office/drawing/2014/main" id="{9BAFE9BD-0382-916C-A89A-6FDDA8740611}"/>
              </a:ext>
            </a:extLst>
          </p:cNvPr>
          <p:cNvPicPr>
            <a:picLocks noGrp="1" noChangeAspect="1"/>
          </p:cNvPicPr>
          <p:nvPr>
            <p:ph sz="half" idx="1"/>
          </p:nvPr>
        </p:nvPicPr>
        <p:blipFill>
          <a:blip r:embed="rId2"/>
          <a:stretch>
            <a:fillRect/>
          </a:stretch>
        </p:blipFill>
        <p:spPr>
          <a:xfrm>
            <a:off x="1573928" y="2565622"/>
            <a:ext cx="4199274" cy="2546429"/>
          </a:xfrm>
          <a:prstGeom prst="rect">
            <a:avLst/>
          </a:prstGeom>
          <a:noFill/>
        </p:spPr>
      </p:pic>
      <p:sp>
        <p:nvSpPr>
          <p:cNvPr id="12" name="Date Placeholder 4">
            <a:extLst>
              <a:ext uri="{FF2B5EF4-FFF2-40B4-BE49-F238E27FC236}">
                <a16:creationId xmlns:a16="http://schemas.microsoft.com/office/drawing/2014/main" id="{7969D67F-CEE6-BF56-E988-50193E861CE9}"/>
              </a:ext>
            </a:extLst>
          </p:cNvPr>
          <p:cNvSpPr>
            <a:spLocks noGrp="1"/>
          </p:cNvSpPr>
          <p:nvPr>
            <p:ph type="dt" sz="half" idx="10"/>
          </p:nvPr>
        </p:nvSpPr>
        <p:spPr/>
        <p:txBody>
          <a:bodyPr/>
          <a:lstStyle/>
          <a:p>
            <a:pPr>
              <a:spcAft>
                <a:spcPts val="450"/>
              </a:spcAft>
            </a:pPr>
            <a:fld id="{E8939B8D-78CA-4148-93D8-B654531C6914}" type="datetime1">
              <a:rPr lang="en-US"/>
              <a:pPr>
                <a:spcAft>
                  <a:spcPts val="450"/>
                </a:spcAft>
              </a:pPr>
              <a:t>11/17/2025</a:t>
            </a:fld>
            <a:endParaRPr lang="en-US"/>
          </a:p>
        </p:txBody>
      </p:sp>
      <p:sp>
        <p:nvSpPr>
          <p:cNvPr id="7" name="TextBox 6">
            <a:extLst>
              <a:ext uri="{FF2B5EF4-FFF2-40B4-BE49-F238E27FC236}">
                <a16:creationId xmlns:a16="http://schemas.microsoft.com/office/drawing/2014/main" id="{D6BCBB27-A6C2-EF7C-253C-6C3B17F8A7CE}"/>
              </a:ext>
            </a:extLst>
          </p:cNvPr>
          <p:cNvSpPr txBox="1"/>
          <p:nvPr/>
        </p:nvSpPr>
        <p:spPr>
          <a:xfrm>
            <a:off x="6153151" y="2453764"/>
            <a:ext cx="4455843" cy="3386597"/>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a:spcBef>
                <a:spcPts val="750"/>
              </a:spcBef>
            </a:pPr>
            <a:r>
              <a:rPr lang="en-US" sz="1400" b="1" i="1" dirty="0"/>
              <a:t>Social:</a:t>
            </a:r>
          </a:p>
          <a:p>
            <a:pPr marL="171450" indent="-171450">
              <a:spcBef>
                <a:spcPts val="750"/>
              </a:spcBef>
              <a:buFont typeface="Arial" panose="020B0604020202020204" pitchFamily="34" charset="0"/>
              <a:buChar char="•"/>
            </a:pPr>
            <a:r>
              <a:rPr lang="en-US" sz="1400" b="0" i="0" dirty="0"/>
              <a:t>BEV market share 19.6% (Randall, 2025).</a:t>
            </a:r>
          </a:p>
          <a:p>
            <a:pPr marL="171450" indent="-171450">
              <a:spcBef>
                <a:spcPts val="750"/>
              </a:spcBef>
              <a:buFont typeface="Arial" panose="020B0604020202020204" pitchFamily="34" charset="0"/>
              <a:buChar char="•"/>
            </a:pPr>
            <a:r>
              <a:rPr lang="en-US" sz="1400" b="0" i="0" dirty="0"/>
              <a:t>BEV share reached 20.4% (Green, 2025).</a:t>
            </a:r>
          </a:p>
          <a:p>
            <a:pPr marL="171450" indent="-171450">
              <a:spcBef>
                <a:spcPts val="750"/>
              </a:spcBef>
              <a:buFont typeface="Arial" panose="020B0604020202020204" pitchFamily="34" charset="0"/>
              <a:buChar char="•"/>
            </a:pPr>
            <a:r>
              <a:rPr lang="en-US" sz="1400" b="0" i="0" dirty="0"/>
              <a:t>Urban mobility: car-sharing use is rising.</a:t>
            </a:r>
          </a:p>
          <a:p>
            <a:pPr marL="171450" indent="-171450">
              <a:spcBef>
                <a:spcPts val="750"/>
              </a:spcBef>
              <a:buFont typeface="Arial" panose="020B0604020202020204" pitchFamily="34" charset="0"/>
              <a:buChar char="•"/>
            </a:pPr>
            <a:r>
              <a:rPr lang="en-US" sz="1400" b="0" i="0" dirty="0"/>
              <a:t>Luxury buyers demand ethical production.</a:t>
            </a:r>
          </a:p>
          <a:p>
            <a:pPr>
              <a:spcBef>
                <a:spcPts val="750"/>
              </a:spcBef>
            </a:pPr>
            <a:r>
              <a:rPr lang="en-US" sz="1400" b="1" i="1" dirty="0"/>
              <a:t>Technological:</a:t>
            </a:r>
          </a:p>
          <a:p>
            <a:pPr marL="171450" indent="-171450">
              <a:spcBef>
                <a:spcPts val="750"/>
              </a:spcBef>
              <a:buFont typeface="Arial" panose="020B0604020202020204" pitchFamily="34" charset="0"/>
              <a:buChar char="•"/>
            </a:pPr>
            <a:r>
              <a:rPr lang="en-US" sz="1400" b="0" i="0" dirty="0"/>
              <a:t>AI manufacturing boosts vehicle efficiency.</a:t>
            </a:r>
          </a:p>
          <a:p>
            <a:pPr marL="171450" indent="-171450">
              <a:spcBef>
                <a:spcPts val="750"/>
              </a:spcBef>
              <a:buFont typeface="Arial" panose="020B0604020202020204" pitchFamily="34" charset="0"/>
              <a:buChar char="•"/>
            </a:pPr>
            <a:r>
              <a:rPr lang="en-US" sz="1400" b="0" i="0" dirty="0"/>
              <a:t>Reimagine strategy invests in EV platforms.</a:t>
            </a:r>
          </a:p>
          <a:p>
            <a:pPr marL="171450" indent="-171450">
              <a:spcBef>
                <a:spcPts val="750"/>
              </a:spcBef>
              <a:buFont typeface="Arial" panose="020B0604020202020204" pitchFamily="34" charset="0"/>
              <a:buChar char="•"/>
            </a:pPr>
            <a:r>
              <a:rPr lang="en-US" sz="1400" b="0" i="0" dirty="0"/>
              <a:t>Tata Technologies' collaboration enhances EV integration.</a:t>
            </a:r>
          </a:p>
          <a:p>
            <a:pPr marL="171450" indent="-171450">
              <a:spcBef>
                <a:spcPts val="750"/>
              </a:spcBef>
              <a:buFont typeface="Arial" panose="020B0604020202020204" pitchFamily="34" charset="0"/>
              <a:buChar char="•"/>
            </a:pPr>
            <a:endParaRPr lang="en-US" sz="1400" dirty="0"/>
          </a:p>
        </p:txBody>
      </p:sp>
    </p:spTree>
    <p:extLst>
      <p:ext uri="{BB962C8B-B14F-4D97-AF65-F5344CB8AC3E}">
        <p14:creationId xmlns:p14="http://schemas.microsoft.com/office/powerpoint/2010/main" val="2399830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6947E-AEA8-855D-9F7E-23A4AC32C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56FE3-71FE-B277-7629-A88FE09BD595}"/>
              </a:ext>
            </a:extLst>
          </p:cNvPr>
          <p:cNvSpPr>
            <a:spLocks noGrp="1"/>
          </p:cNvSpPr>
          <p:nvPr>
            <p:ph type="title"/>
          </p:nvPr>
        </p:nvSpPr>
        <p:spPr>
          <a:xfrm>
            <a:off x="1293811" y="1041683"/>
            <a:ext cx="8915400" cy="566738"/>
          </a:xfrm>
        </p:spPr>
        <p:txBody>
          <a:bodyPr anchor="b">
            <a:normAutofit/>
          </a:bodyPr>
          <a:lstStyle/>
          <a:p>
            <a:r>
              <a:rPr lang="en-GB" dirty="0"/>
              <a:t>Land Rover PEST</a:t>
            </a:r>
          </a:p>
        </p:txBody>
      </p:sp>
      <p:sp>
        <p:nvSpPr>
          <p:cNvPr id="5" name="Content Placeholder 4">
            <a:extLst>
              <a:ext uri="{FF2B5EF4-FFF2-40B4-BE49-F238E27FC236}">
                <a16:creationId xmlns:a16="http://schemas.microsoft.com/office/drawing/2014/main" id="{D31AA16A-2185-6D14-E54F-4CB2E5245994}"/>
              </a:ext>
            </a:extLst>
          </p:cNvPr>
          <p:cNvSpPr>
            <a:spLocks noGrp="1"/>
          </p:cNvSpPr>
          <p:nvPr>
            <p:ph type="body" sz="half" idx="2"/>
          </p:nvPr>
        </p:nvSpPr>
        <p:spPr>
          <a:xfrm>
            <a:off x="1311579" y="1956618"/>
            <a:ext cx="7232653" cy="4306529"/>
          </a:xfrm>
        </p:spPr>
        <p:txBody>
          <a:bodyPr vert="horz" lIns="68580" tIns="34290" rIns="68580" bIns="34290" rtlCol="0">
            <a:normAutofit/>
          </a:bodyPr>
          <a:lstStyle/>
          <a:p>
            <a:pPr marL="0" indent="0">
              <a:lnSpc>
                <a:spcPct val="100000"/>
              </a:lnSpc>
              <a:buNone/>
            </a:pPr>
            <a:r>
              <a:rPr lang="en-GB" sz="1800" dirty="0"/>
              <a:t>The entire corporate strategy of Jaguar Land Rover is managed by technical and social aspects. The focus on sustainable mobility is the core aspect of both the industrial and organisation while compared to niche markets. Urban and younger buyers are maintaining a strategic focus on digital ownership, subscription-based, and shared models that can bring challenges to the traditional image of the luxury brand.</a:t>
            </a:r>
          </a:p>
          <a:p>
            <a:pPr marL="0" indent="0">
              <a:lnSpc>
                <a:spcPct val="100000"/>
              </a:lnSpc>
              <a:buNone/>
            </a:pPr>
            <a:r>
              <a:rPr lang="en-GB" sz="1800" dirty="0"/>
              <a:t> Rapid technological development in terms of automation, digital engineering, and application of artificial intelligence is improving coordination with Tata Technologies to guarantee future-ready and connected production.</a:t>
            </a:r>
          </a:p>
          <a:p>
            <a:pPr>
              <a:lnSpc>
                <a:spcPct val="100000"/>
              </a:lnSpc>
            </a:pPr>
            <a:endParaRPr lang="en-GB" dirty="0"/>
          </a:p>
        </p:txBody>
      </p:sp>
      <p:sp>
        <p:nvSpPr>
          <p:cNvPr id="8" name="Date Placeholder 4">
            <a:extLst>
              <a:ext uri="{FF2B5EF4-FFF2-40B4-BE49-F238E27FC236}">
                <a16:creationId xmlns:a16="http://schemas.microsoft.com/office/drawing/2014/main" id="{BB185635-3F07-8703-AF13-3612B6446240}"/>
              </a:ext>
            </a:extLst>
          </p:cNvPr>
          <p:cNvSpPr>
            <a:spLocks noGrp="1"/>
          </p:cNvSpPr>
          <p:nvPr>
            <p:ph type="dt" sz="half" idx="10"/>
          </p:nvPr>
        </p:nvSpPr>
        <p:spPr/>
        <p:txBody>
          <a:bodyPr/>
          <a:lstStyle/>
          <a:p>
            <a:pPr>
              <a:spcAft>
                <a:spcPts val="450"/>
              </a:spcAft>
            </a:pPr>
            <a:fld id="{C1455DBD-BA16-43EF-9447-9635C82768D9}" type="datetime1">
              <a:rPr lang="en-US"/>
              <a:pPr>
                <a:spcAft>
                  <a:spcPts val="450"/>
                </a:spcAft>
              </a:pPr>
              <a:t>11/17/2025</a:t>
            </a:fld>
            <a:endParaRPr lang="en-US" dirty="0"/>
          </a:p>
        </p:txBody>
      </p:sp>
      <p:sp>
        <p:nvSpPr>
          <p:cNvPr id="9" name="Footer Placeholder 5">
            <a:extLst>
              <a:ext uri="{FF2B5EF4-FFF2-40B4-BE49-F238E27FC236}">
                <a16:creationId xmlns:a16="http://schemas.microsoft.com/office/drawing/2014/main" id="{5FCA3BC8-612B-4F32-7CE1-0829684D16BD}"/>
              </a:ext>
            </a:extLst>
          </p:cNvPr>
          <p:cNvSpPr>
            <a:spLocks noGrp="1"/>
          </p:cNvSpPr>
          <p:nvPr>
            <p:ph type="ftr" sz="quarter" idx="11"/>
          </p:nvPr>
        </p:nvSpPr>
        <p:spPr/>
        <p:txBody>
          <a:bodyPr/>
          <a:lstStyle/>
          <a:p>
            <a:pPr>
              <a:spcAft>
                <a:spcPts val="450"/>
              </a:spcAft>
            </a:pPr>
            <a:r>
              <a:rPr lang="en-US"/>
              <a:t>
              </a:t>
            </a:r>
          </a:p>
        </p:txBody>
      </p:sp>
    </p:spTree>
    <p:extLst>
      <p:ext uri="{BB962C8B-B14F-4D97-AF65-F5344CB8AC3E}">
        <p14:creationId xmlns:p14="http://schemas.microsoft.com/office/powerpoint/2010/main" val="932288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C575FFE-C313-D526-EE63-2FCF8F5AA3DB}"/>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DBA36CC5-C758-1C14-11B2-5DAEA86A43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C435BC50-98FA-7095-E20D-BF4A463F01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75A9E768-D41A-E240-B747-29F7EA86D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724CE7D-B414-7900-12DC-5B9B49B7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675DAAEE-5E4F-C33C-0D5E-172700EAE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A7A75ECF-AE8B-9D35-0552-86A965DB2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26EC7ADC-1793-58F5-7A56-4A0F2A4E9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4D57DE9-0366-6833-6D12-EE2783F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18E7BE-C3C2-CD7A-7642-5B0543B92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7FF1636-76C2-D0B1-9714-CC557D7E1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7685EBAC-8B42-B609-2679-5D5EDC42C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61706689-ADB5-9BD2-5951-B284179ED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FFA8888C-9D49-1002-39DE-D04EEFED2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3A6A4F85-F081-1FA9-2D3A-B0FCD708FC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B4167FCD-357C-C4ED-0E36-8C8A388E7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FADD6C5-5DD7-10DC-7492-04F688FB2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F836854C-98BC-1FE2-1177-E1A8249F5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0B514F1-BA61-6DEA-FFF7-0B4E862A2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AE2B1FA0-56F1-7843-1583-38F3B8837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7813A7-2705-FDC2-833D-4421A1195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0988944-69E2-B8E2-5677-872BE44327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4F8E301-8222-90BD-E58E-19800E375E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FFD4830-5B1A-71E9-5152-0CF8A0E4C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6BBDCDE4-71BB-D218-061F-82107F83C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1182EA8A-7B6A-48AD-DA10-7FCDB589C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4725B6E9-A914-A200-6512-BDE71C373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711B1A2-886B-55EC-2E9F-16A0BC697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395A3F6B-61D1-A30D-E4AD-4408F9F96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EF7AA416-7968-4C9B-CBB5-A79875380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F2D36-F888-9618-5FE6-22CBC66280F2}"/>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Impact of </a:t>
            </a:r>
            <a:r>
              <a:rPr lang="en-US" sz="5400" dirty="0" err="1"/>
              <a:t>Globalisation</a:t>
            </a:r>
            <a:endParaRPr lang="en-US" sz="5400" dirty="0"/>
          </a:p>
        </p:txBody>
      </p:sp>
      <p:sp>
        <p:nvSpPr>
          <p:cNvPr id="4" name="Text Placeholder 3">
            <a:extLst>
              <a:ext uri="{FF2B5EF4-FFF2-40B4-BE49-F238E27FC236}">
                <a16:creationId xmlns:a16="http://schemas.microsoft.com/office/drawing/2014/main" id="{03A5DA21-B25A-5B25-75FF-0FCE0672F19D}"/>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0A867CEA-C421-917D-7026-6F037BAA6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05A6981-B953-BC2C-E0C6-A203AEC86F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952C5120-BCBA-FC7A-830D-4F2315E9D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41A83122-A5A0-4B0F-F485-33A4CCE4B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15B74DBC-392B-E635-E0E9-AF64604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507B71D7-4811-18D3-19B3-D3153F4F0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8F0B9247-0DA2-A1F3-B7D0-98A7DE402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B90B17BB-5D28-407C-00E4-50A43DF59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E2C03527-7650-4EC8-C9B1-40B99A339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75F4843-2D7A-6BE9-C093-FBCA8A300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61E823CE-7032-0FA6-0F92-B6B1FF53C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9DAB4D96-E3B0-916B-E224-6EED2CEDC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9C0A3DEF-EC24-6CE2-A4CD-3A496C102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E71C2EB1-ED30-DB31-B3E4-F7D0E44A9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1194F1AB-FAE6-1999-EEA0-E1E41DD9A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6B0FB370-90C0-4D1E-31F3-4FED65FC8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E032B048-0C18-EA96-B8A7-38E1BAD9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88FA5BCD-F358-2B5B-81CD-3EA67753B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F3FC8BC7-DA6E-DA05-A06C-680B9816D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A7331B-5B7D-74AD-0C69-8082E2D8A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1C6DDC0E-F5F2-CEA2-904A-FB6A39CFF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0AB5BDC8-CB29-EA4C-135F-C4A7E86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CF23D024-631D-91E6-5311-4F4E051FE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2A6B50E6-74C4-AE98-65B1-F77C150E6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ADFEA4AC-291D-C4EF-63A7-68DAC93FE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C5B95988-DF84-160C-82D1-6F5E550C0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1932DE8C-980D-23F5-D1D6-641BD51781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A3B899A9-0AAA-25A2-C333-0294DA3DB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4419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012D-DE50-2103-93AD-5E3007279F02}"/>
              </a:ext>
            </a:extLst>
          </p:cNvPr>
          <p:cNvSpPr>
            <a:spLocks noGrp="1"/>
          </p:cNvSpPr>
          <p:nvPr>
            <p:ph type="title"/>
          </p:nvPr>
        </p:nvSpPr>
        <p:spPr/>
        <p:txBody>
          <a:bodyPr>
            <a:normAutofit/>
          </a:bodyPr>
          <a:lstStyle/>
          <a:p>
            <a:r>
              <a:rPr lang="en-GB" sz="900"/>
              <a:t>                </a:t>
            </a:r>
            <a:r>
              <a:rPr lang="en-GB" sz="1500"/>
              <a:t>   </a:t>
            </a:r>
            <a:br>
              <a:rPr lang="en-GB" sz="1500" b="1"/>
            </a:br>
            <a:br>
              <a:rPr lang="en-GB" sz="1500" b="1"/>
            </a:br>
            <a:endParaRPr lang="en-GB" sz="975" b="1" i="1">
              <a:latin typeface="Times New Roman"/>
              <a:cs typeface="Times New Roman"/>
            </a:endParaRPr>
          </a:p>
        </p:txBody>
      </p:sp>
      <p:sp>
        <p:nvSpPr>
          <p:cNvPr id="3" name="Text Placeholder 2">
            <a:extLst>
              <a:ext uri="{FF2B5EF4-FFF2-40B4-BE49-F238E27FC236}">
                <a16:creationId xmlns:a16="http://schemas.microsoft.com/office/drawing/2014/main" id="{591BC716-1A9C-D89C-0C4D-A718D90FA2B3}"/>
              </a:ext>
            </a:extLst>
          </p:cNvPr>
          <p:cNvSpPr>
            <a:spLocks noGrp="1"/>
          </p:cNvSpPr>
          <p:nvPr>
            <p:ph type="body" sz="half" idx="2"/>
          </p:nvPr>
        </p:nvSpPr>
        <p:spPr>
          <a:xfrm>
            <a:off x="1899921" y="2194560"/>
            <a:ext cx="4194490" cy="3566159"/>
          </a:xfrm>
        </p:spPr>
        <p:txBody>
          <a:bodyPr vert="horz" lIns="68580" tIns="34290" rIns="68580" bIns="34290" rtlCol="0" anchor="t">
            <a:normAutofit/>
          </a:bodyPr>
          <a:lstStyle/>
          <a:p>
            <a:r>
              <a:rPr lang="en-GB" dirty="0"/>
              <a:t>Both challenges and opportunities are encountered by JLR because of globalisation. Access to different global markets like the Middle East, North America, and China is offering potential benefits; however, geopolitical tensions and disruptions in logistics are risks.</a:t>
            </a:r>
          </a:p>
          <a:p>
            <a:r>
              <a:rPr lang="en-GB" dirty="0"/>
              <a:t>In order to diversify this situation, localisation of electric vehicles must be performed by the organisation in India and the United Kingdom, where Tata Motors' partnerships can support development of resilience.</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E707CC99-F207-0CE8-4DA9-F7D204113C85}"/>
              </a:ext>
            </a:extLst>
          </p:cNvPr>
          <p:cNvPicPr>
            <a:picLocks noChangeAspect="1"/>
          </p:cNvPicPr>
          <p:nvPr/>
        </p:nvPicPr>
        <p:blipFill>
          <a:blip r:embed="rId2"/>
          <a:stretch>
            <a:fillRect/>
          </a:stretch>
        </p:blipFill>
        <p:spPr>
          <a:xfrm>
            <a:off x="6486525" y="2361089"/>
            <a:ext cx="3523550" cy="2350715"/>
          </a:xfrm>
          <a:prstGeom prst="rect">
            <a:avLst/>
          </a:prstGeom>
        </p:spPr>
      </p:pic>
      <p:sp>
        <p:nvSpPr>
          <p:cNvPr id="6" name="TextBox 5">
            <a:extLst>
              <a:ext uri="{FF2B5EF4-FFF2-40B4-BE49-F238E27FC236}">
                <a16:creationId xmlns:a16="http://schemas.microsoft.com/office/drawing/2014/main" id="{D9ED0B13-D241-42D6-5A02-BF2F636A8F68}"/>
              </a:ext>
            </a:extLst>
          </p:cNvPr>
          <p:cNvSpPr txBox="1"/>
          <p:nvPr/>
        </p:nvSpPr>
        <p:spPr>
          <a:xfrm>
            <a:off x="2061882" y="4403913"/>
            <a:ext cx="786653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endParaRPr lang="en-GB" sz="1350"/>
          </a:p>
        </p:txBody>
      </p:sp>
      <p:sp>
        <p:nvSpPr>
          <p:cNvPr id="8" name="TextBox 7">
            <a:extLst>
              <a:ext uri="{FF2B5EF4-FFF2-40B4-BE49-F238E27FC236}">
                <a16:creationId xmlns:a16="http://schemas.microsoft.com/office/drawing/2014/main" id="{C882E204-D029-9049-D0D6-2D54D7235EE1}"/>
              </a:ext>
            </a:extLst>
          </p:cNvPr>
          <p:cNvSpPr txBox="1"/>
          <p:nvPr/>
        </p:nvSpPr>
        <p:spPr>
          <a:xfrm>
            <a:off x="1972734" y="1526773"/>
            <a:ext cx="6096000" cy="369332"/>
          </a:xfrm>
          <a:prstGeom prst="rect">
            <a:avLst/>
          </a:prstGeom>
          <a:noFill/>
        </p:spPr>
        <p:txBody>
          <a:bodyPr wrap="square">
            <a:spAutoFit/>
          </a:bodyPr>
          <a:lstStyle/>
          <a:p>
            <a:r>
              <a:rPr lang="en-US" sz="1800" dirty="0">
                <a:latin typeface="Century Gothic (Headings)"/>
              </a:rPr>
              <a:t>Impact of </a:t>
            </a:r>
            <a:r>
              <a:rPr lang="en-US" sz="1800" dirty="0" err="1">
                <a:latin typeface="Century Gothic (Headings)"/>
              </a:rPr>
              <a:t>Globalisation</a:t>
            </a:r>
            <a:endParaRPr lang="en-GB" dirty="0">
              <a:latin typeface="Century Gothic (Headings)"/>
            </a:endParaRPr>
          </a:p>
        </p:txBody>
      </p:sp>
    </p:spTree>
    <p:extLst>
      <p:ext uri="{BB962C8B-B14F-4D97-AF65-F5344CB8AC3E}">
        <p14:creationId xmlns:p14="http://schemas.microsoft.com/office/powerpoint/2010/main" val="2028147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E770-33D4-5FE0-F7D3-84300294E20B}"/>
              </a:ext>
            </a:extLst>
          </p:cNvPr>
          <p:cNvSpPr>
            <a:spLocks noGrp="1"/>
          </p:cNvSpPr>
          <p:nvPr>
            <p:ph type="title"/>
          </p:nvPr>
        </p:nvSpPr>
        <p:spPr>
          <a:xfrm>
            <a:off x="1890400" y="476944"/>
            <a:ext cx="8911687" cy="1280890"/>
          </a:xfrm>
        </p:spPr>
        <p:txBody>
          <a:bodyPr/>
          <a:lstStyle/>
          <a:p>
            <a:r>
              <a:rPr lang="en-GB" dirty="0"/>
              <a:t>Impact of Globalisation</a:t>
            </a:r>
          </a:p>
        </p:txBody>
      </p:sp>
      <p:pic>
        <p:nvPicPr>
          <p:cNvPr id="6" name="Content Placeholder 5">
            <a:extLst>
              <a:ext uri="{FF2B5EF4-FFF2-40B4-BE49-F238E27FC236}">
                <a16:creationId xmlns:a16="http://schemas.microsoft.com/office/drawing/2014/main" id="{596D2D29-78AC-7B44-C2B5-045CA9E98663}"/>
              </a:ext>
            </a:extLst>
          </p:cNvPr>
          <p:cNvPicPr>
            <a:picLocks noGrp="1" noChangeAspect="1"/>
          </p:cNvPicPr>
          <p:nvPr>
            <p:ph idx="1"/>
          </p:nvPr>
        </p:nvPicPr>
        <p:blipFill>
          <a:blip r:embed="rId2"/>
          <a:stretch>
            <a:fillRect/>
          </a:stretch>
        </p:blipFill>
        <p:spPr>
          <a:xfrm>
            <a:off x="2362502" y="1677332"/>
            <a:ext cx="3483256" cy="2381686"/>
          </a:xfrm>
          <a:prstGeom prst="rect">
            <a:avLst/>
          </a:prstGeom>
        </p:spPr>
      </p:pic>
      <p:pic>
        <p:nvPicPr>
          <p:cNvPr id="7" name="Picture 6" descr="A map of the world with a building in the background&#10;&#10;AI-generated content may be incorrect.">
            <a:extLst>
              <a:ext uri="{FF2B5EF4-FFF2-40B4-BE49-F238E27FC236}">
                <a16:creationId xmlns:a16="http://schemas.microsoft.com/office/drawing/2014/main" id="{E160F36B-39ED-33BC-61AB-475729C032C3}"/>
              </a:ext>
            </a:extLst>
          </p:cNvPr>
          <p:cNvPicPr>
            <a:picLocks noChangeAspect="1"/>
          </p:cNvPicPr>
          <p:nvPr/>
        </p:nvPicPr>
        <p:blipFill>
          <a:blip r:embed="rId3"/>
          <a:stretch>
            <a:fillRect/>
          </a:stretch>
        </p:blipFill>
        <p:spPr>
          <a:xfrm>
            <a:off x="5845758" y="2253014"/>
            <a:ext cx="3853844" cy="1486321"/>
          </a:xfrm>
          <a:prstGeom prst="rect">
            <a:avLst/>
          </a:prstGeom>
        </p:spPr>
      </p:pic>
      <p:sp>
        <p:nvSpPr>
          <p:cNvPr id="8" name="TextBox 7">
            <a:extLst>
              <a:ext uri="{FF2B5EF4-FFF2-40B4-BE49-F238E27FC236}">
                <a16:creationId xmlns:a16="http://schemas.microsoft.com/office/drawing/2014/main" id="{111A8A8A-055B-506A-EA15-77F03A5C1F46}"/>
              </a:ext>
            </a:extLst>
          </p:cNvPr>
          <p:cNvSpPr txBox="1"/>
          <p:nvPr/>
        </p:nvSpPr>
        <p:spPr>
          <a:xfrm>
            <a:off x="2599765" y="4378700"/>
            <a:ext cx="7446308" cy="136191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400" dirty="0">
                <a:ea typeface="Times New Roman"/>
              </a:rPr>
              <a:t>Improvement of brand strength and growth has been noted in light of the global network of JLR. It also expands risks in the supply chain. Sole focus on suppliers from Asia offered potential challenges and weaknesses, mostly during the pandemic situation. Utilisation of capabilities from Tata Motors can be beneficial to ensure competitiveness, flexibility, and effectiveness within the global automotive sector.</a:t>
            </a:r>
            <a:r>
              <a:rPr sz="1400" dirty="0"/>
              <a:t> </a:t>
            </a:r>
            <a:endParaRPr lang="en-GB" sz="1400" dirty="0"/>
          </a:p>
          <a:p>
            <a:pPr algn="ctr"/>
            <a:endParaRPr lang="en-GB" sz="1400" dirty="0"/>
          </a:p>
        </p:txBody>
      </p:sp>
    </p:spTree>
    <p:extLst>
      <p:ext uri="{BB962C8B-B14F-4D97-AF65-F5344CB8AC3E}">
        <p14:creationId xmlns:p14="http://schemas.microsoft.com/office/powerpoint/2010/main" val="3387676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8F9BF3FB-10A6-36D9-3AB3-D3CBD04404F2}"/>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1CAC66CB-FC61-4526-ABF8-535FE432D1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E5852899-14B8-393B-9085-E37844433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D68AB41F-2D84-1C1F-2B88-9D10689D8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DDA6800D-D249-F95D-FC34-3767977C3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011C72A-ACB7-D217-C3ED-23FCA0299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BC00E2DE-FEB8-2165-D18C-601FDA93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56BADD3-C38E-34B0-839B-2F5F6BD1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DFECDBD1-C61E-D10E-5427-1A96DA11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732075A-F7E8-49B1-CC6C-4F8D16800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247593AA-601B-ED6A-CEF6-9E86A0A19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256A34D5-14DF-AB87-2767-1D7E6FC6E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1785DA75-E17E-8B10-50BA-CB60552FF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D5806636-E89F-390B-7B50-CAAA9397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289FDF44-8335-1C4C-E82E-7D2F34D915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D09CE5DE-8F22-F374-9A7B-667B5272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1B9C1756-8452-0B55-0C8C-48C807129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77859A3B-3CCC-A43F-2C62-BC124803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C4C1A1C-0A7F-9027-A31F-CC9AB5609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9ED4D77F-B410-CB41-D463-1794BFE74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ADFF6FFA-21E9-AE7B-F3E7-274FE3B32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329A2EBD-950F-BC36-C1B2-A4EAF7349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AAAC75DD-C93F-CE65-7A33-46AD1A048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E0383106-2C13-FD03-6C0C-20C9DB9AE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93C899A3-3199-BFEC-E189-05FD6BA49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BD3E5C7C-0124-3B11-AD4A-534DAC2788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CE6AC150-1C87-8B7B-4F3A-36C2D478C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7F9D9A68-AFEB-9EFB-0F88-EF96CCDE5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1E06817D-237A-7F1B-CD46-DFDBEFA41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CEB6D08F-D702-6BB8-C6B2-6F11DF994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54D7C-BD1A-0BF1-920E-57A92E687F8B}"/>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Influence of Innovation</a:t>
            </a:r>
          </a:p>
        </p:txBody>
      </p:sp>
      <p:sp>
        <p:nvSpPr>
          <p:cNvPr id="4" name="Text Placeholder 3">
            <a:extLst>
              <a:ext uri="{FF2B5EF4-FFF2-40B4-BE49-F238E27FC236}">
                <a16:creationId xmlns:a16="http://schemas.microsoft.com/office/drawing/2014/main" id="{1FB14857-846F-B232-53BF-6BD93749926E}"/>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endParaRPr lang="en-US" sz="1800" dirty="0"/>
          </a:p>
        </p:txBody>
      </p:sp>
      <p:sp>
        <p:nvSpPr>
          <p:cNvPr id="43" name="Rectangle 42">
            <a:extLst>
              <a:ext uri="{FF2B5EF4-FFF2-40B4-BE49-F238E27FC236}">
                <a16:creationId xmlns:a16="http://schemas.microsoft.com/office/drawing/2014/main" id="{88FD7A92-293F-C330-F96D-F0EE89B07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B9F9AFBE-931E-2DAA-BE69-F97A55883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6" name="Freeform 11">
              <a:extLst>
                <a:ext uri="{FF2B5EF4-FFF2-40B4-BE49-F238E27FC236}">
                  <a16:creationId xmlns:a16="http://schemas.microsoft.com/office/drawing/2014/main" id="{EDD8A313-8D21-D2C6-98F3-0992BC982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7" name="Freeform 12">
              <a:extLst>
                <a:ext uri="{FF2B5EF4-FFF2-40B4-BE49-F238E27FC236}">
                  <a16:creationId xmlns:a16="http://schemas.microsoft.com/office/drawing/2014/main" id="{8F5248E0-1588-70A9-BAD7-66137C65D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8" name="Freeform 13">
              <a:extLst>
                <a:ext uri="{FF2B5EF4-FFF2-40B4-BE49-F238E27FC236}">
                  <a16:creationId xmlns:a16="http://schemas.microsoft.com/office/drawing/2014/main" id="{3B4F42E9-68CA-C418-C30C-EE7BA604F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9" name="Freeform 14">
              <a:extLst>
                <a:ext uri="{FF2B5EF4-FFF2-40B4-BE49-F238E27FC236}">
                  <a16:creationId xmlns:a16="http://schemas.microsoft.com/office/drawing/2014/main" id="{73E4DE7D-3480-6E2D-2D68-C9DE126AE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0" name="Freeform 15">
              <a:extLst>
                <a:ext uri="{FF2B5EF4-FFF2-40B4-BE49-F238E27FC236}">
                  <a16:creationId xmlns:a16="http://schemas.microsoft.com/office/drawing/2014/main" id="{EDFFF169-96F3-0FF0-49BC-4F3757F80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1" name="Freeform 16">
              <a:extLst>
                <a:ext uri="{FF2B5EF4-FFF2-40B4-BE49-F238E27FC236}">
                  <a16:creationId xmlns:a16="http://schemas.microsoft.com/office/drawing/2014/main" id="{0D7DFF57-3735-C19E-1A1A-B3563DF9B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2" name="Freeform 17">
              <a:extLst>
                <a:ext uri="{FF2B5EF4-FFF2-40B4-BE49-F238E27FC236}">
                  <a16:creationId xmlns:a16="http://schemas.microsoft.com/office/drawing/2014/main" id="{9F9621D5-7AB6-4F41-1B9A-51AA9EDD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3" name="Freeform 18">
              <a:extLst>
                <a:ext uri="{FF2B5EF4-FFF2-40B4-BE49-F238E27FC236}">
                  <a16:creationId xmlns:a16="http://schemas.microsoft.com/office/drawing/2014/main" id="{ECF38AC7-4027-C26E-F10F-917136FB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4" name="Freeform 19">
              <a:extLst>
                <a:ext uri="{FF2B5EF4-FFF2-40B4-BE49-F238E27FC236}">
                  <a16:creationId xmlns:a16="http://schemas.microsoft.com/office/drawing/2014/main" id="{CA5BF8BF-F03F-51B5-813A-ED073A5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5" name="Freeform 20">
              <a:extLst>
                <a:ext uri="{FF2B5EF4-FFF2-40B4-BE49-F238E27FC236}">
                  <a16:creationId xmlns:a16="http://schemas.microsoft.com/office/drawing/2014/main" id="{C8799F07-0F1C-4F9F-12B9-231FB3131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6" name="Freeform 21">
              <a:extLst>
                <a:ext uri="{FF2B5EF4-FFF2-40B4-BE49-F238E27FC236}">
                  <a16:creationId xmlns:a16="http://schemas.microsoft.com/office/drawing/2014/main" id="{E1B1A444-5700-FA49-BDD4-BFE9B87C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7" name="Freeform 22">
              <a:extLst>
                <a:ext uri="{FF2B5EF4-FFF2-40B4-BE49-F238E27FC236}">
                  <a16:creationId xmlns:a16="http://schemas.microsoft.com/office/drawing/2014/main" id="{98E483E1-B87C-66CF-15B1-DFE66782F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32A01376-2461-02EB-A3AC-2560DB44EA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0" name="Freeform 27">
              <a:extLst>
                <a:ext uri="{FF2B5EF4-FFF2-40B4-BE49-F238E27FC236}">
                  <a16:creationId xmlns:a16="http://schemas.microsoft.com/office/drawing/2014/main" id="{7A9070ED-6B3D-6C08-4111-6B77475CAA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BFFFDEDF-5515-85BD-896C-8281CE82F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B1EE76DA-0EBD-4071-B471-B56F2F524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6EF17C46-9B35-6357-FAD9-2370ADA4C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49D4D4D0-F61C-861A-CEC5-6AB6DFA7B8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945EAF8E-BDF8-2902-569D-48C2060C54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A7C76C11-245A-32CE-660C-F9EEC03E6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A7F4DE4E-CE82-B7CB-94C1-552A02E06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7FD37E98-532F-BED4-0E5C-B11CCDFC6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7BD4B4DD-1B35-64F6-5913-1AA257DAF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0D0A49D3-D43F-21B2-AC6C-127A6FEAF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54203060-4DE6-BD52-1809-BC7936924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3" name="Freeform 11">
            <a:extLst>
              <a:ext uri="{FF2B5EF4-FFF2-40B4-BE49-F238E27FC236}">
                <a16:creationId xmlns:a16="http://schemas.microsoft.com/office/drawing/2014/main" id="{CAD725CF-B6E7-258B-82B6-45EFB2FD6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619680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F3C86-576D-174F-64D1-7D0C3573B342}"/>
              </a:ext>
            </a:extLst>
          </p:cNvPr>
          <p:cNvSpPr>
            <a:spLocks noGrp="1"/>
          </p:cNvSpPr>
          <p:nvPr>
            <p:ph type="title"/>
          </p:nvPr>
        </p:nvSpPr>
        <p:spPr>
          <a:xfrm>
            <a:off x="1870611" y="600297"/>
            <a:ext cx="8911687" cy="1114203"/>
          </a:xfrm>
        </p:spPr>
        <p:txBody>
          <a:bodyPr vert="horz" lIns="91440" tIns="45720" rIns="91440" bIns="45720" rtlCol="0" anchor="t">
            <a:normAutofit/>
          </a:bodyPr>
          <a:lstStyle/>
          <a:p>
            <a:r>
              <a:rPr lang="en-US" dirty="0"/>
              <a:t>Influence of Innovation</a:t>
            </a:r>
          </a:p>
        </p:txBody>
      </p:sp>
      <p:sp>
        <p:nvSpPr>
          <p:cNvPr id="9" name="Text Placeholder 8">
            <a:extLst>
              <a:ext uri="{FF2B5EF4-FFF2-40B4-BE49-F238E27FC236}">
                <a16:creationId xmlns:a16="http://schemas.microsoft.com/office/drawing/2014/main" id="{9522C8E8-F755-0A5E-5D76-3D1F1C499B4B}"/>
              </a:ext>
            </a:extLst>
          </p:cNvPr>
          <p:cNvSpPr>
            <a:spLocks noGrp="1"/>
          </p:cNvSpPr>
          <p:nvPr>
            <p:ph type="body" idx="1"/>
          </p:nvPr>
        </p:nvSpPr>
        <p:spPr>
          <a:xfrm>
            <a:off x="1222029" y="1904465"/>
            <a:ext cx="4356673" cy="4579603"/>
          </a:xfrm>
        </p:spPr>
        <p:txBody>
          <a:bodyPr vert="horz" lIns="91440" tIns="45720" rIns="91440" bIns="45720" rtlCol="0" anchor="t">
            <a:normAutofit lnSpcReduction="10000"/>
          </a:bodyPr>
          <a:lstStyle/>
          <a:p>
            <a:r>
              <a:rPr lang="en-GB" sz="1200" b="1" dirty="0">
                <a:latin typeface="Arial"/>
                <a:cs typeface="Arial"/>
              </a:rPr>
              <a:t>Product &amp; powertrain innovation</a:t>
            </a:r>
            <a:endParaRPr lang="en-US" dirty="0"/>
          </a:p>
          <a:p>
            <a:pPr marL="171450" indent="-171450">
              <a:buFont typeface="Wingdings" charset="2"/>
              <a:buChar char="ü"/>
            </a:pPr>
            <a:r>
              <a:rPr lang="en-GB" sz="1200" dirty="0">
                <a:latin typeface="Arial"/>
                <a:cs typeface="Arial"/>
              </a:rPr>
              <a:t>Change to electric Range Rover, Range Rover Sport, and Defender</a:t>
            </a:r>
            <a:endParaRPr lang="en-GB" dirty="0"/>
          </a:p>
          <a:p>
            <a:pPr marL="171450" indent="-171450">
              <a:buFont typeface="Wingdings" charset="2"/>
              <a:buChar char="ü"/>
            </a:pPr>
            <a:r>
              <a:rPr lang="en-GB" sz="1200" dirty="0">
                <a:latin typeface="Arial"/>
                <a:cs typeface="Arial"/>
              </a:rPr>
              <a:t>Long-term strategy with all-electric Land Rover vehicles</a:t>
            </a:r>
            <a:endParaRPr lang="en-GB" dirty="0"/>
          </a:p>
          <a:p>
            <a:r>
              <a:rPr lang="en-GB" sz="1200" b="1" dirty="0">
                <a:latin typeface="Arial"/>
                <a:cs typeface="Arial"/>
              </a:rPr>
              <a:t>Manufacturing &amp; digital operations</a:t>
            </a:r>
            <a:endParaRPr lang="en-GB" dirty="0"/>
          </a:p>
          <a:p>
            <a:pPr marL="171450" indent="-171450">
              <a:buFont typeface="Wingdings" charset="2"/>
              <a:buChar char="ü"/>
            </a:pPr>
            <a:r>
              <a:rPr lang="en-GB" sz="1200" dirty="0">
                <a:latin typeface="Arial"/>
                <a:cs typeface="Arial"/>
              </a:rPr>
              <a:t>Investment in advanced manufacturing and automation</a:t>
            </a:r>
            <a:endParaRPr lang="en-GB" dirty="0"/>
          </a:p>
          <a:p>
            <a:pPr marL="171450" indent="-171450">
              <a:buFont typeface="Wingdings" charset="2"/>
              <a:buChar char="ü"/>
            </a:pPr>
            <a:r>
              <a:rPr lang="en-GB" sz="1200" dirty="0">
                <a:latin typeface="Arial"/>
                <a:cs typeface="Arial"/>
              </a:rPr>
              <a:t>Data analytics to improve quality and efficiency</a:t>
            </a:r>
            <a:endParaRPr lang="en-GB" dirty="0"/>
          </a:p>
          <a:p>
            <a:r>
              <a:rPr lang="en-GB" sz="1200" b="1" dirty="0">
                <a:latin typeface="Arial"/>
                <a:cs typeface="Arial"/>
              </a:rPr>
              <a:t>In-car technology and connectivity</a:t>
            </a:r>
            <a:endParaRPr lang="en-GB" dirty="0"/>
          </a:p>
          <a:p>
            <a:pPr marL="171450" indent="-171450">
              <a:buFont typeface="Wingdings" charset="2"/>
              <a:buChar char="ü"/>
            </a:pPr>
            <a:r>
              <a:rPr lang="en-GB" sz="1200" dirty="0" err="1">
                <a:latin typeface="Arial"/>
                <a:cs typeface="Arial"/>
              </a:rPr>
              <a:t>Pivi</a:t>
            </a:r>
            <a:r>
              <a:rPr lang="en-GB" sz="1200" dirty="0">
                <a:latin typeface="Arial"/>
                <a:cs typeface="Arial"/>
              </a:rPr>
              <a:t> Pro infotainment system features over-the-air OTA updates.</a:t>
            </a:r>
            <a:endParaRPr lang="en-GB" dirty="0"/>
          </a:p>
          <a:p>
            <a:pPr marL="171450" indent="-171450">
              <a:buFont typeface="Wingdings" charset="2"/>
              <a:buChar char="ü"/>
            </a:pPr>
            <a:r>
              <a:rPr lang="en-GB" sz="1200" dirty="0">
                <a:latin typeface="Arial"/>
                <a:cs typeface="Arial"/>
              </a:rPr>
              <a:t>Advanced driver-assistance and semi-autonomous features</a:t>
            </a:r>
            <a:endParaRPr lang="en-GB" dirty="0"/>
          </a:p>
          <a:p>
            <a:r>
              <a:rPr lang="en-GB" sz="1200" b="1" dirty="0">
                <a:latin typeface="Arial"/>
                <a:cs typeface="Arial"/>
              </a:rPr>
              <a:t>Sustainability-driven innovation</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Lower-emission</a:t>
            </a:r>
            <a:r>
              <a:rPr lang="en-GB" sz="1200" dirty="0">
                <a:latin typeface="Arial"/>
                <a:cs typeface="Arial"/>
              </a:rPr>
              <a:t> powertrains and lightweight materials</a:t>
            </a:r>
            <a:endParaRPr lang="en-GB" dirty="0">
              <a:latin typeface="Century Gothic" panose="020B0502020202020204"/>
              <a:cs typeface="Arial"/>
            </a:endParaRPr>
          </a:p>
          <a:p>
            <a:pPr marL="171450" indent="-171450">
              <a:buFont typeface="Wingdings" charset="2"/>
              <a:buChar char="ü"/>
            </a:pPr>
            <a:r>
              <a:rPr lang="en-GB" sz="1200" b="1" dirty="0">
                <a:latin typeface="Arial"/>
                <a:cs typeface="Arial"/>
              </a:rPr>
              <a:t>Focus</a:t>
            </a:r>
            <a:r>
              <a:rPr lang="en-GB" sz="1200" dirty="0">
                <a:latin typeface="Arial"/>
                <a:cs typeface="Arial"/>
              </a:rPr>
              <a:t> on circularity and lower lifecycle environmental impact</a:t>
            </a:r>
            <a:br>
              <a:rPr lang="en-GB" sz="1200" dirty="0">
                <a:latin typeface="Arial"/>
                <a:cs typeface="Arial"/>
              </a:rPr>
            </a:br>
            <a:br>
              <a:rPr lang="en-GB" sz="1200" dirty="0">
                <a:latin typeface="Arial"/>
                <a:cs typeface="Arial"/>
              </a:rPr>
            </a:br>
            <a:r>
              <a:rPr lang="en-GB" sz="1200" dirty="0">
                <a:latin typeface="Arial"/>
                <a:cs typeface="Arial"/>
              </a:rPr>
              <a:t> </a:t>
            </a:r>
            <a:endParaRPr lang="en-GB" dirty="0"/>
          </a:p>
          <a:p>
            <a:endParaRPr lang="en-GB" dirty="0"/>
          </a:p>
        </p:txBody>
      </p:sp>
      <p:sp>
        <p:nvSpPr>
          <p:cNvPr id="3" name="Text Placeholder 2">
            <a:extLst>
              <a:ext uri="{FF2B5EF4-FFF2-40B4-BE49-F238E27FC236}">
                <a16:creationId xmlns:a16="http://schemas.microsoft.com/office/drawing/2014/main" id="{38988706-D2D4-66CC-BDA7-4B1238AF2A3C}"/>
              </a:ext>
            </a:extLst>
          </p:cNvPr>
          <p:cNvSpPr>
            <a:spLocks noGrp="1"/>
          </p:cNvSpPr>
          <p:nvPr>
            <p:ph sz="half" idx="2"/>
          </p:nvPr>
        </p:nvSpPr>
        <p:spPr/>
        <p:txBody>
          <a:bodyPr vert="horz" lIns="91440" tIns="45720" rIns="91440" bIns="45720" rtlCol="0">
            <a:normAutofit/>
          </a:bodyPr>
          <a:lstStyle/>
          <a:p>
            <a:endParaRPr lang="en-US"/>
          </a:p>
          <a:p>
            <a:endParaRPr lang="en-US"/>
          </a:p>
          <a:p>
            <a:endParaRPr lang="en-US"/>
          </a:p>
        </p:txBody>
      </p:sp>
      <p:sp>
        <p:nvSpPr>
          <p:cNvPr id="4" name="Text Placeholder 3">
            <a:extLst>
              <a:ext uri="{FF2B5EF4-FFF2-40B4-BE49-F238E27FC236}">
                <a16:creationId xmlns:a16="http://schemas.microsoft.com/office/drawing/2014/main" id="{03FCB539-CB0D-5062-22D9-D089BD71D0D3}"/>
              </a:ext>
            </a:extLst>
          </p:cNvPr>
          <p:cNvSpPr>
            <a:spLocks noGrp="1"/>
          </p:cNvSpPr>
          <p:nvPr>
            <p:ph type="body" sz="quarter" idx="3"/>
          </p:nvPr>
        </p:nvSpPr>
        <p:spPr>
          <a:xfrm>
            <a:off x="5959883" y="1908108"/>
            <a:ext cx="5537810" cy="4484710"/>
          </a:xfrm>
        </p:spPr>
        <p:txBody>
          <a:bodyPr/>
          <a:lstStyle/>
          <a:p>
            <a:pPr algn="just"/>
            <a:r>
              <a:rPr lang="en-GB" sz="1200" b="1" dirty="0">
                <a:latin typeface="Arial"/>
                <a:cs typeface="Arial"/>
              </a:rPr>
              <a:t>Because the automotive industry is changing to incorporate electrification, connectivity and automation (McKinsey &amp; Company, 2023), Land Rover focusses on continuing to introduce electrified Land Rover models, starting with its core Range Rover and Range Rover Sport, and Land Rover also plans to electrify future models, in order to meet stricter emissions regulations and shifting customer expectations (Jaguar Land Rover, 2023),and to remain competitive with other premium SUV manufacturers and pure electric vehicle manufacturers (Deloitte, 2022).</a:t>
            </a:r>
            <a:endParaRPr lang="en-US" sz="1200" b="1" dirty="0"/>
          </a:p>
          <a:p>
            <a:pPr algn="just"/>
            <a:r>
              <a:rPr lang="en-GB" sz="1200" b="1" dirty="0">
                <a:latin typeface="Arial"/>
                <a:cs typeface="Arial"/>
              </a:rPr>
              <a:t>Land Rover cars also innovate for manufacturing and technology. For </a:t>
            </a:r>
            <a:r>
              <a:rPr lang="en-GB" sz="1200" b="1" dirty="0" err="1">
                <a:latin typeface="Arial"/>
                <a:cs typeface="Arial"/>
              </a:rPr>
              <a:t>example,Land</a:t>
            </a:r>
            <a:r>
              <a:rPr lang="en-GB" sz="1200" b="1" dirty="0">
                <a:latin typeface="Arial"/>
                <a:cs typeface="Arial"/>
              </a:rPr>
              <a:t> Rover automates data and improves quality and efficiency within manufacturing (Tata Motors, 2023).Onboard technology such as the </a:t>
            </a:r>
            <a:r>
              <a:rPr lang="en-GB" sz="1200" b="1" dirty="0" err="1">
                <a:latin typeface="Arial"/>
                <a:cs typeface="Arial"/>
              </a:rPr>
              <a:t>Pivi</a:t>
            </a:r>
            <a:r>
              <a:rPr lang="en-GB" sz="1200" b="1" dirty="0">
                <a:latin typeface="Arial"/>
                <a:cs typeface="Arial"/>
              </a:rPr>
              <a:t> Pro infotainment system and over-the-air software updates let Land Rover propose more value to customers after sale, for example by defining more cars with "software" (Jaguar Land Rover, 2023). Investing in technologies that assist drivers and reduce the environmental impact of the vehicle, such as powertrains with low emissions and materials that are lightweight, allows the company to comply with regulations and remain competitive in a market that will focus more on sustainability in the future (Deloitte, 2022; McKinsey &amp; Company, 2023).</a:t>
            </a:r>
            <a:endParaRPr lang="en-GB" sz="1200" b="1" dirty="0"/>
          </a:p>
          <a:p>
            <a:endParaRPr lang="en-GB" dirty="0"/>
          </a:p>
        </p:txBody>
      </p:sp>
      <p:pic>
        <p:nvPicPr>
          <p:cNvPr id="12" name="Content Placeholder 11" descr="A collage of a car with a screen and a phone&#10;&#10;AI-generated content may be incorrect.">
            <a:extLst>
              <a:ext uri="{FF2B5EF4-FFF2-40B4-BE49-F238E27FC236}">
                <a16:creationId xmlns:a16="http://schemas.microsoft.com/office/drawing/2014/main" id="{12A35257-0194-8E46-01C8-A93E150A12E4}"/>
              </a:ext>
            </a:extLst>
          </p:cNvPr>
          <p:cNvPicPr>
            <a:picLocks noGrp="1" noChangeAspect="1"/>
          </p:cNvPicPr>
          <p:nvPr>
            <p:ph sz="quarter" idx="4"/>
          </p:nvPr>
        </p:nvPicPr>
        <p:blipFill>
          <a:blip r:embed="rId3"/>
          <a:stretch>
            <a:fillRect/>
          </a:stretch>
        </p:blipFill>
        <p:spPr>
          <a:xfrm>
            <a:off x="7388165" y="303568"/>
            <a:ext cx="2857500" cy="1600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48160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532F7-FE1C-4A00-2DBF-2D8D73FEA60A}"/>
              </a:ext>
            </a:extLst>
          </p:cNvPr>
          <p:cNvSpPr>
            <a:spLocks noGrp="1"/>
          </p:cNvSpPr>
          <p:nvPr>
            <p:ph type="title"/>
          </p:nvPr>
        </p:nvSpPr>
        <p:spPr>
          <a:xfrm>
            <a:off x="1806344" y="624110"/>
            <a:ext cx="8911687" cy="1280890"/>
          </a:xfrm>
        </p:spPr>
        <p:txBody>
          <a:bodyPr/>
          <a:lstStyle/>
          <a:p>
            <a:r>
              <a:rPr lang="en-GB" dirty="0"/>
              <a:t>Innovation in Land Rover</a:t>
            </a:r>
          </a:p>
        </p:txBody>
      </p:sp>
      <p:sp>
        <p:nvSpPr>
          <p:cNvPr id="5" name="Content Placeholder 4">
            <a:extLst>
              <a:ext uri="{FF2B5EF4-FFF2-40B4-BE49-F238E27FC236}">
                <a16:creationId xmlns:a16="http://schemas.microsoft.com/office/drawing/2014/main" id="{737B3485-CC1A-861C-7DF4-380AFD0FB069}"/>
              </a:ext>
            </a:extLst>
          </p:cNvPr>
          <p:cNvSpPr>
            <a:spLocks noGrp="1"/>
          </p:cNvSpPr>
          <p:nvPr>
            <p:ph idx="1"/>
          </p:nvPr>
        </p:nvSpPr>
        <p:spPr>
          <a:xfrm>
            <a:off x="1638300" y="1730477"/>
            <a:ext cx="8915400" cy="3777622"/>
          </a:xfrm>
        </p:spPr>
        <p:txBody>
          <a:bodyPr/>
          <a:lstStyle/>
          <a:p>
            <a:r>
              <a:rPr lang="en-GB" dirty="0"/>
              <a:t>AI and automation in production and autonomous driving </a:t>
            </a:r>
          </a:p>
          <a:p>
            <a:r>
              <a:rPr lang="en-GB" dirty="0"/>
              <a:t>Development of EVs, battery swapping, and sustainable tech </a:t>
            </a:r>
          </a:p>
          <a:p>
            <a:r>
              <a:rPr lang="en-GB" dirty="0"/>
              <a:t>In-vehicle infotainment, over-the-air updates, and connectivity </a:t>
            </a:r>
          </a:p>
          <a:p>
            <a:endParaRPr lang="en-GB" dirty="0"/>
          </a:p>
        </p:txBody>
      </p:sp>
    </p:spTree>
    <p:extLst>
      <p:ext uri="{BB962C8B-B14F-4D97-AF65-F5344CB8AC3E}">
        <p14:creationId xmlns:p14="http://schemas.microsoft.com/office/powerpoint/2010/main" val="1696072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5F1D4-15D1-0511-C6D6-3BD145F302C7}"/>
              </a:ext>
            </a:extLst>
          </p:cNvPr>
          <p:cNvSpPr>
            <a:spLocks noGrp="1"/>
          </p:cNvSpPr>
          <p:nvPr>
            <p:ph type="title"/>
          </p:nvPr>
        </p:nvSpPr>
        <p:spPr>
          <a:xfrm>
            <a:off x="1738698" y="623522"/>
            <a:ext cx="4206640" cy="579367"/>
          </a:xfrm>
        </p:spPr>
        <p:txBody>
          <a:bodyPr>
            <a:normAutofit fontScale="90000"/>
          </a:bodyPr>
          <a:lstStyle/>
          <a:p>
            <a:r>
              <a:rPr lang="en-GB"/>
              <a:t>Recommendations</a:t>
            </a:r>
          </a:p>
        </p:txBody>
      </p:sp>
      <p:sp>
        <p:nvSpPr>
          <p:cNvPr id="3" name="Text Placeholder 2">
            <a:extLst>
              <a:ext uri="{FF2B5EF4-FFF2-40B4-BE49-F238E27FC236}">
                <a16:creationId xmlns:a16="http://schemas.microsoft.com/office/drawing/2014/main" id="{BB340836-FE0B-8F5D-A214-1FFC8CC219C3}"/>
              </a:ext>
            </a:extLst>
          </p:cNvPr>
          <p:cNvSpPr>
            <a:spLocks noGrp="1"/>
          </p:cNvSpPr>
          <p:nvPr>
            <p:ph type="body" idx="1"/>
          </p:nvPr>
        </p:nvSpPr>
        <p:spPr/>
        <p:txBody>
          <a:bodyPr/>
          <a:lstStyle/>
          <a:p>
            <a:endParaRPr lang="en-GB"/>
          </a:p>
          <a:p>
            <a:endParaRPr lang="en-GB"/>
          </a:p>
        </p:txBody>
      </p:sp>
      <p:sp>
        <p:nvSpPr>
          <p:cNvPr id="4" name="Content Placeholder 3">
            <a:extLst>
              <a:ext uri="{FF2B5EF4-FFF2-40B4-BE49-F238E27FC236}">
                <a16:creationId xmlns:a16="http://schemas.microsoft.com/office/drawing/2014/main" id="{815C23AA-8124-BA31-BCCF-F611E692A2EF}"/>
              </a:ext>
            </a:extLst>
          </p:cNvPr>
          <p:cNvSpPr>
            <a:spLocks noGrp="1"/>
          </p:cNvSpPr>
          <p:nvPr>
            <p:ph sz="half" idx="2"/>
          </p:nvPr>
        </p:nvSpPr>
        <p:spPr>
          <a:xfrm>
            <a:off x="1511175" y="1767091"/>
            <a:ext cx="4004227" cy="4647134"/>
          </a:xfrm>
        </p:spPr>
        <p:txBody>
          <a:bodyPr vert="horz" lIns="91440" tIns="45720" rIns="91440" bIns="45720" rtlCol="0" anchor="t">
            <a:normAutofit lnSpcReduction="10000"/>
          </a:bodyPr>
          <a:lstStyle/>
          <a:p>
            <a:pPr algn="just"/>
            <a:r>
              <a:rPr lang="en-GB" sz="1200" b="1" dirty="0">
                <a:latin typeface="Arial"/>
                <a:cs typeface="Arial"/>
              </a:rPr>
              <a:t>Fast-track electric Range Rover, Defender and key SUV model lines</a:t>
            </a:r>
            <a:endParaRPr lang="en-GB" sz="1200" b="1" dirty="0"/>
          </a:p>
          <a:p>
            <a:pPr algn="just"/>
            <a:r>
              <a:rPr lang="en-GB" sz="1200" b="1" dirty="0">
                <a:latin typeface="Arial"/>
                <a:cs typeface="Arial"/>
              </a:rPr>
              <a:t>Partner on batteries and charging networks</a:t>
            </a:r>
            <a:endParaRPr lang="en-GB" sz="1200" b="1" dirty="0"/>
          </a:p>
          <a:p>
            <a:pPr algn="just"/>
            <a:endParaRPr lang="en-GB" sz="1200" b="1" dirty="0"/>
          </a:p>
          <a:p>
            <a:pPr algn="just"/>
            <a:r>
              <a:rPr lang="en-GB" sz="1200" b="1" dirty="0">
                <a:latin typeface="Arial"/>
                <a:cs typeface="Arial"/>
              </a:rPr>
              <a:t>Use warranty and recalls data to eliminate root-cause defects</a:t>
            </a:r>
            <a:endParaRPr lang="en-GB" sz="1200" b="1" dirty="0"/>
          </a:p>
          <a:p>
            <a:pPr algn="just"/>
            <a:r>
              <a:rPr lang="en-GB" sz="1200" b="1" dirty="0">
                <a:latin typeface="Arial"/>
                <a:cs typeface="Arial"/>
              </a:rPr>
              <a:t>Standardise manufacturing processes across plants</a:t>
            </a:r>
            <a:endParaRPr lang="en-GB" sz="1200" b="1" dirty="0"/>
          </a:p>
          <a:p>
            <a:pPr algn="just"/>
            <a:endParaRPr lang="en-GB" sz="1200" b="1" dirty="0"/>
          </a:p>
          <a:p>
            <a:pPr algn="just"/>
            <a:r>
              <a:rPr lang="en-GB" sz="1200" b="1" dirty="0">
                <a:latin typeface="Arial"/>
                <a:cs typeface="Arial"/>
              </a:rPr>
              <a:t>Dual-source critical components (chips, batteries, key electronics)</a:t>
            </a:r>
            <a:endParaRPr lang="en-GB" sz="1200" b="1" dirty="0"/>
          </a:p>
          <a:p>
            <a:pPr algn="just"/>
            <a:r>
              <a:rPr lang="en-GB" sz="1200" b="1" dirty="0">
                <a:latin typeface="Arial"/>
                <a:cs typeface="Arial"/>
              </a:rPr>
              <a:t>Grow supplier base in UK/EU to reduce disruption risk</a:t>
            </a:r>
            <a:endParaRPr lang="en-GB" sz="1200" b="1" dirty="0"/>
          </a:p>
          <a:p>
            <a:pPr algn="just"/>
            <a:endParaRPr lang="en-GB" sz="1200" b="1" dirty="0"/>
          </a:p>
          <a:p>
            <a:pPr algn="just"/>
            <a:r>
              <a:rPr lang="en-GB" sz="1200" b="1" dirty="0">
                <a:latin typeface="Arial"/>
                <a:cs typeface="Arial"/>
              </a:rPr>
              <a:t>Mandate clear carbon and recycling targets for vehicles and factories</a:t>
            </a:r>
            <a:endParaRPr lang="en-GB" sz="1200" b="1" dirty="0"/>
          </a:p>
          <a:p>
            <a:pPr algn="just"/>
            <a:r>
              <a:rPr lang="en-GB" sz="1200" b="1" dirty="0">
                <a:latin typeface="Arial"/>
                <a:cs typeface="Arial"/>
              </a:rPr>
              <a:t>Updating customers and regulators on progress</a:t>
            </a:r>
            <a:endParaRPr lang="en-GB" sz="1200" b="1" dirty="0"/>
          </a:p>
          <a:p>
            <a:pPr algn="just"/>
            <a:endParaRPr lang="en-GB" sz="1200" b="1" dirty="0"/>
          </a:p>
          <a:p>
            <a:endParaRPr lang="en-GB" sz="1200" b="1" dirty="0"/>
          </a:p>
        </p:txBody>
      </p:sp>
      <p:sp>
        <p:nvSpPr>
          <p:cNvPr id="6" name="Content Placeholder 5">
            <a:extLst>
              <a:ext uri="{FF2B5EF4-FFF2-40B4-BE49-F238E27FC236}">
                <a16:creationId xmlns:a16="http://schemas.microsoft.com/office/drawing/2014/main" id="{45A339B9-E08C-4A39-3BAF-FCD16993A93B}"/>
              </a:ext>
            </a:extLst>
          </p:cNvPr>
          <p:cNvSpPr>
            <a:spLocks noGrp="1"/>
          </p:cNvSpPr>
          <p:nvPr>
            <p:ph sz="quarter" idx="4"/>
          </p:nvPr>
        </p:nvSpPr>
        <p:spPr>
          <a:xfrm>
            <a:off x="5945338" y="1767091"/>
            <a:ext cx="5850577" cy="5107868"/>
          </a:xfrm>
        </p:spPr>
        <p:txBody>
          <a:bodyPr vert="horz" lIns="91440" tIns="45720" rIns="91440" bIns="45720" rtlCol="0" anchor="t">
            <a:normAutofit lnSpcReduction="10000"/>
          </a:bodyPr>
          <a:lstStyle/>
          <a:p>
            <a:pPr algn="just"/>
            <a:r>
              <a:rPr lang="en-GB" sz="1200" dirty="0">
                <a:latin typeface="Arial"/>
                <a:cs typeface="Arial"/>
              </a:rPr>
              <a:t>These recommendations are based upon Land Rover's SWOT analysis and upon trends in the international automotive industry. Land Rover should recommend first that they develop electric and low-emission versions of its core models faster, especially for the Range Rover and </a:t>
            </a:r>
            <a:r>
              <a:rPr lang="en-GB" sz="1200" dirty="0" err="1">
                <a:latin typeface="Arial"/>
                <a:cs typeface="Arial"/>
              </a:rPr>
              <a:t>Defender,to</a:t>
            </a:r>
            <a:r>
              <a:rPr lang="en-GB" sz="1200" dirty="0">
                <a:latin typeface="Arial"/>
                <a:cs typeface="Arial"/>
              </a:rPr>
              <a:t> comply with stricter emissions regulations and to capitalise on the increase in demand for luxury electric SUVs (Jaguar Land Rover, 2023; McKinsey &amp; Company, 2023). Battery technology may be </a:t>
            </a:r>
            <a:r>
              <a:rPr lang="en-GB" sz="1200" dirty="0" err="1">
                <a:latin typeface="Arial"/>
                <a:cs typeface="Arial"/>
              </a:rPr>
              <a:t>cheaper.Charging</a:t>
            </a:r>
            <a:r>
              <a:rPr lang="en-GB" sz="1200" dirty="0">
                <a:latin typeface="Arial"/>
                <a:cs typeface="Arial"/>
              </a:rPr>
              <a:t> infrastructure may reach markets more quickly. This could happen through partnerships. It is an alternative to pursuing internal development (Deloitte, 2022).</a:t>
            </a:r>
            <a:endParaRPr lang="en-GB" sz="1200" dirty="0"/>
          </a:p>
          <a:p>
            <a:pPr algn="just"/>
            <a:r>
              <a:rPr lang="en-GB" sz="1200" dirty="0" err="1">
                <a:latin typeface="Arial"/>
                <a:cs typeface="Arial"/>
              </a:rPr>
              <a:t>Second,quality</a:t>
            </a:r>
            <a:r>
              <a:rPr lang="en-GB" sz="1200" dirty="0">
                <a:latin typeface="Arial"/>
                <a:cs typeface="Arial"/>
              </a:rPr>
              <a:t>/reliability matters, since past problems prevent future purchases with the erosion of a premium brand. If someone uses warranty and recall data systematically and standardises best practice processes across plants, defects decrease and premium margins remain attainable based on research (Deloitte, 2022; Tata Motors, 2023).</a:t>
            </a:r>
            <a:endParaRPr lang="en-GB" sz="1200" dirty="0"/>
          </a:p>
          <a:p>
            <a:pPr algn="just"/>
            <a:r>
              <a:rPr lang="en-GB" sz="1200" dirty="0" err="1">
                <a:latin typeface="Arial"/>
                <a:cs typeface="Arial"/>
              </a:rPr>
              <a:t>Third,Land</a:t>
            </a:r>
            <a:r>
              <a:rPr lang="en-GB" sz="1200" dirty="0">
                <a:latin typeface="Arial"/>
                <a:cs typeface="Arial"/>
              </a:rPr>
              <a:t> Rover should strengthen and partially localise its supply chain through procuring semiconductors and high-voltage batteries from multiple suppliers and increasing the share of UK and EU suppliers for vehicle components. Land Rover would gain protection from shocks in other parts of the world due to this move. This move would enable it to leverage global supply chains per McKinsey &amp; Company (2023).</a:t>
            </a:r>
            <a:endParaRPr lang="en-GB" sz="1200" dirty="0"/>
          </a:p>
          <a:p>
            <a:pPr algn="just"/>
            <a:r>
              <a:rPr lang="en-GB" sz="1200" dirty="0">
                <a:latin typeface="Arial"/>
                <a:cs typeface="Arial"/>
              </a:rPr>
              <a:t>Finally, to sustain more deeply can support regulation and brand value. If Land Rover clearly reduces carbon and makes vehicles and factories circular, and if Land Rover transparently reports progress, this can help Land Rover justify a "green premium" price and compete against luxury and electric carmakers that stress their green credentials (Deloitte, 2022; Jaguar Land Rover, 2023).</a:t>
            </a:r>
            <a:endParaRPr lang="en-GB" sz="1200" dirty="0"/>
          </a:p>
          <a:p>
            <a:endParaRPr lang="en-GB" sz="1200" dirty="0"/>
          </a:p>
        </p:txBody>
      </p:sp>
      <p:pic>
        <p:nvPicPr>
          <p:cNvPr id="7" name="Picture 6" descr="A globe with lines and dots&#10;&#10;AI-generated content may be incorrect.">
            <a:extLst>
              <a:ext uri="{FF2B5EF4-FFF2-40B4-BE49-F238E27FC236}">
                <a16:creationId xmlns:a16="http://schemas.microsoft.com/office/drawing/2014/main" id="{1D365D8F-AA3A-183C-85ED-A5C92D8CB66B}"/>
              </a:ext>
            </a:extLst>
          </p:cNvPr>
          <p:cNvPicPr>
            <a:picLocks noChangeAspect="1"/>
          </p:cNvPicPr>
          <p:nvPr/>
        </p:nvPicPr>
        <p:blipFill>
          <a:blip r:embed="rId2"/>
          <a:stretch>
            <a:fillRect/>
          </a:stretch>
        </p:blipFill>
        <p:spPr>
          <a:xfrm>
            <a:off x="7574243" y="240994"/>
            <a:ext cx="2592766" cy="12439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70055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3F365-DD70-31AA-BD03-5E275A3872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2344ED2-5F72-A806-20D9-ADF2BBB822DC}"/>
              </a:ext>
            </a:extLst>
          </p:cNvPr>
          <p:cNvSpPr>
            <a:spLocks noGrp="1"/>
          </p:cNvSpPr>
          <p:nvPr>
            <p:ph type="title"/>
          </p:nvPr>
        </p:nvSpPr>
        <p:spPr>
          <a:xfrm>
            <a:off x="1855505" y="614278"/>
            <a:ext cx="8911687" cy="1280890"/>
          </a:xfrm>
        </p:spPr>
        <p:txBody>
          <a:bodyPr/>
          <a:lstStyle/>
          <a:p>
            <a:r>
              <a:rPr lang="en-GB" dirty="0"/>
              <a:t>Recommendation for Land Rover</a:t>
            </a:r>
          </a:p>
        </p:txBody>
      </p:sp>
      <p:sp>
        <p:nvSpPr>
          <p:cNvPr id="5" name="Content Placeholder 4">
            <a:extLst>
              <a:ext uri="{FF2B5EF4-FFF2-40B4-BE49-F238E27FC236}">
                <a16:creationId xmlns:a16="http://schemas.microsoft.com/office/drawing/2014/main" id="{3F43438D-F741-A713-C33C-BF01E681D701}"/>
              </a:ext>
            </a:extLst>
          </p:cNvPr>
          <p:cNvSpPr>
            <a:spLocks noGrp="1"/>
          </p:cNvSpPr>
          <p:nvPr>
            <p:ph idx="1"/>
          </p:nvPr>
        </p:nvSpPr>
        <p:spPr>
          <a:xfrm>
            <a:off x="1851792" y="1809136"/>
            <a:ext cx="8915400" cy="3777622"/>
          </a:xfrm>
        </p:spPr>
        <p:txBody>
          <a:bodyPr/>
          <a:lstStyle/>
          <a:p>
            <a:r>
              <a:rPr lang="en-GB" dirty="0"/>
              <a:t>Strategic partnerships, innovation investment, localization of supply chain </a:t>
            </a:r>
          </a:p>
          <a:p>
            <a:r>
              <a:rPr lang="en-GB" dirty="0"/>
              <a:t>Sustainability strategy (e.g., carbon neutrality, recycling programs) </a:t>
            </a:r>
          </a:p>
        </p:txBody>
      </p:sp>
    </p:spTree>
    <p:extLst>
      <p:ext uri="{BB962C8B-B14F-4D97-AF65-F5344CB8AC3E}">
        <p14:creationId xmlns:p14="http://schemas.microsoft.com/office/powerpoint/2010/main" val="248523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0E18A-5220-53E9-395A-68D7765003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5D4497-E50C-88DD-121A-C43FF30BD13F}"/>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D94163F1-E58B-8899-6DCF-4581721347C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655873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1AD41-DCC7-7ACF-0C3A-ECBE11F58B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050A33-80A6-4C1A-B860-3698FF7BE8B9}"/>
              </a:ext>
            </a:extLst>
          </p:cNvPr>
          <p:cNvSpPr>
            <a:spLocks noGrp="1"/>
          </p:cNvSpPr>
          <p:nvPr>
            <p:ph type="title"/>
          </p:nvPr>
        </p:nvSpPr>
        <p:spPr>
          <a:xfrm>
            <a:off x="1640156" y="547910"/>
            <a:ext cx="8911687" cy="1280890"/>
          </a:xfrm>
        </p:spPr>
        <p:txBody>
          <a:bodyPr/>
          <a:lstStyle/>
          <a:p>
            <a:r>
              <a:rPr lang="en-GB" dirty="0"/>
              <a:t>Conclusion</a:t>
            </a:r>
          </a:p>
        </p:txBody>
      </p:sp>
      <p:sp>
        <p:nvSpPr>
          <p:cNvPr id="5" name="Content Placeholder 4">
            <a:extLst>
              <a:ext uri="{FF2B5EF4-FFF2-40B4-BE49-F238E27FC236}">
                <a16:creationId xmlns:a16="http://schemas.microsoft.com/office/drawing/2014/main" id="{FE164E90-61F1-4CB8-1FB0-0D3A6C943FB4}"/>
              </a:ext>
            </a:extLst>
          </p:cNvPr>
          <p:cNvSpPr>
            <a:spLocks noGrp="1"/>
          </p:cNvSpPr>
          <p:nvPr>
            <p:ph idx="1"/>
          </p:nvPr>
        </p:nvSpPr>
        <p:spPr>
          <a:xfrm>
            <a:off x="1636443" y="1366567"/>
            <a:ext cx="9591000" cy="5027759"/>
          </a:xfrm>
        </p:spPr>
        <p:txBody>
          <a:bodyPr>
            <a:normAutofit/>
          </a:bodyPr>
          <a:lstStyle/>
          <a:p>
            <a:pPr marL="0" indent="0">
              <a:buNone/>
            </a:pPr>
            <a:r>
              <a:rPr lang="en-GB" sz="1600" b="1" dirty="0"/>
              <a:t>Key Insights:</a:t>
            </a:r>
          </a:p>
          <a:p>
            <a:pPr>
              <a:buFontTx/>
              <a:buChar char="-"/>
            </a:pPr>
            <a:r>
              <a:rPr lang="en-US" altLang="en-US" sz="1600" dirty="0">
                <a:solidFill>
                  <a:schemeClr val="tx1"/>
                </a:solidFill>
              </a:rPr>
              <a:t>In the market for high-end SUVs, Range Rover maintains a strong appeal by combining luxury, performance, and durability.</a:t>
            </a:r>
          </a:p>
          <a:p>
            <a:pPr>
              <a:buFontTx/>
              <a:buChar char="-"/>
            </a:pPr>
            <a:r>
              <a:rPr lang="en-US" altLang="en-US" sz="1600" dirty="0">
                <a:solidFill>
                  <a:schemeClr val="tx1"/>
                </a:solidFill>
              </a:rPr>
              <a:t>Long-term customer loyalty is fueled by the brand's emphasis on heritage, craftsmanship, and cutting-edge technology.</a:t>
            </a:r>
          </a:p>
          <a:p>
            <a:pPr marL="0" indent="0">
              <a:buNone/>
            </a:pPr>
            <a:r>
              <a:rPr lang="en-GB" sz="1600" b="1" dirty="0"/>
              <a:t>Strategic Positioning:</a:t>
            </a:r>
          </a:p>
          <a:p>
            <a:pPr>
              <a:buFontTx/>
              <a:buChar char="-"/>
            </a:pPr>
            <a:r>
              <a:rPr lang="en-US" altLang="en-US" sz="1600" dirty="0">
                <a:solidFill>
                  <a:schemeClr val="tx1"/>
                </a:solidFill>
              </a:rPr>
              <a:t>Range Rover is positioned as a high-end, SUV that differences itself with a blend of luxury and off-road capability.</a:t>
            </a:r>
          </a:p>
          <a:p>
            <a:pPr>
              <a:buFontTx/>
              <a:buChar char="-"/>
            </a:pPr>
            <a:r>
              <a:rPr lang="en-US" altLang="en-US" sz="1600" dirty="0">
                <a:solidFill>
                  <a:schemeClr val="tx1"/>
                </a:solidFill>
              </a:rPr>
              <a:t>It’s leadership in the premium and ultra-luxury SUV segments is reinforced by its strong global presence and unified brand identity.</a:t>
            </a:r>
          </a:p>
          <a:p>
            <a:pPr marL="0" indent="0">
              <a:buNone/>
            </a:pPr>
            <a:r>
              <a:rPr lang="en-GB" sz="1600" b="1" dirty="0"/>
              <a:t>Future Prospects:</a:t>
            </a:r>
          </a:p>
          <a:p>
            <a:pPr>
              <a:buFontTx/>
              <a:buChar char="-"/>
            </a:pPr>
            <a:r>
              <a:rPr lang="en-US" altLang="en-US" sz="1600" dirty="0">
                <a:solidFill>
                  <a:schemeClr val="tx1"/>
                </a:solidFill>
              </a:rPr>
              <a:t>Range Rover keeps up with changes in the industry by continuing to invest in electrification, sustainable materials, and digital innovation.</a:t>
            </a:r>
          </a:p>
          <a:p>
            <a:pPr>
              <a:buFontTx/>
              <a:buChar char="-"/>
            </a:pPr>
            <a:r>
              <a:rPr lang="en-US" altLang="en-US" sz="1600" dirty="0">
                <a:solidFill>
                  <a:schemeClr val="tx1"/>
                </a:solidFill>
              </a:rPr>
              <a:t>The brand is positioned to remain competitive in a changing, environmentally conscious automotive market by expanding its line of hybrid and electric vehicles.</a:t>
            </a:r>
          </a:p>
          <a:p>
            <a:pPr marL="0" indent="0">
              <a:buNone/>
            </a:pPr>
            <a:endParaRPr lang="en-GB" sz="1600" b="1" dirty="0"/>
          </a:p>
        </p:txBody>
      </p:sp>
    </p:spTree>
    <p:extLst>
      <p:ext uri="{BB962C8B-B14F-4D97-AF65-F5344CB8AC3E}">
        <p14:creationId xmlns:p14="http://schemas.microsoft.com/office/powerpoint/2010/main" val="1271499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32A54D-0123-A889-144D-237218081FC8}"/>
              </a:ext>
            </a:extLst>
          </p:cNvPr>
          <p:cNvSpPr>
            <a:spLocks noGrp="1"/>
          </p:cNvSpPr>
          <p:nvPr>
            <p:ph type="ctrTitle"/>
          </p:nvPr>
        </p:nvSpPr>
        <p:spPr>
          <a:xfrm>
            <a:off x="540279" y="967417"/>
            <a:ext cx="3778870" cy="3943250"/>
          </a:xfrm>
        </p:spPr>
        <p:txBody>
          <a:bodyPr vert="horz" lIns="91440" tIns="45720" rIns="91440" bIns="45720" rtlCol="0">
            <a:normAutofit/>
          </a:bodyPr>
          <a:lstStyle/>
          <a:p>
            <a:r>
              <a:rPr lang="en-GB" sz="4000">
                <a:solidFill>
                  <a:srgbClr val="FEFFFF"/>
                </a:solidFill>
              </a:rPr>
              <a:t>Any questions?</a:t>
            </a:r>
            <a:br>
              <a:rPr lang="en-GB" sz="4000">
                <a:solidFill>
                  <a:srgbClr val="FEFFFF"/>
                </a:solidFill>
              </a:rPr>
            </a:br>
            <a:endParaRPr lang="en-US" sz="4000" dirty="0">
              <a:solidFill>
                <a:srgbClr val="FEFFFF"/>
              </a:solidFill>
            </a:endParaRPr>
          </a:p>
        </p:txBody>
      </p:sp>
      <p:sp>
        <p:nvSpPr>
          <p:cNvPr id="2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95AAED5D-CAF9-BB61-1698-3166C181356A}"/>
              </a:ext>
            </a:extLst>
          </p:cNvPr>
          <p:cNvSpPr>
            <a:spLocks noGrp="1"/>
          </p:cNvSpPr>
          <p:nvPr>
            <p:ph type="subTitle" idx="1"/>
          </p:nvPr>
        </p:nvSpPr>
        <p:spPr>
          <a:xfrm>
            <a:off x="540279" y="5189400"/>
            <a:ext cx="3778870" cy="544260"/>
          </a:xfrm>
        </p:spPr>
        <p:txBody>
          <a:bodyPr anchor="ctr">
            <a:normAutofit/>
          </a:bodyPr>
          <a:lstStyle/>
          <a:p>
            <a:endParaRPr lang="en-GB" sz="1600">
              <a:solidFill>
                <a:srgbClr val="FEFFFF"/>
              </a:solidFill>
            </a:endParaRPr>
          </a:p>
        </p:txBody>
      </p:sp>
      <p:pic>
        <p:nvPicPr>
          <p:cNvPr id="7" name="Graphic 6" descr="Question mark">
            <a:extLst>
              <a:ext uri="{FF2B5EF4-FFF2-40B4-BE49-F238E27FC236}">
                <a16:creationId xmlns:a16="http://schemas.microsoft.com/office/drawing/2014/main" id="{D585D10D-FDA3-161E-1D58-7FA81013B7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145315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414701F2-1963-AB8B-F83B-5F6BE990DBFB}"/>
            </a:ext>
          </a:extLst>
        </p:cNvPr>
        <p:cNvGrpSpPr/>
        <p:nvPr/>
      </p:nvGrpSpPr>
      <p:grpSpPr>
        <a:xfrm>
          <a:off x="0" y="0"/>
          <a:ext cx="0" cy="0"/>
          <a:chOff x="0" y="0"/>
          <a:chExt cx="0" cy="0"/>
        </a:xfrm>
      </p:grpSpPr>
      <p:grpSp>
        <p:nvGrpSpPr>
          <p:cNvPr id="78" name="Group 77">
            <a:extLst>
              <a:ext uri="{FF2B5EF4-FFF2-40B4-BE49-F238E27FC236}">
                <a16:creationId xmlns:a16="http://schemas.microsoft.com/office/drawing/2014/main" id="{AE448941-4D11-49A0-3F80-FA2B745822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6270CB1C-8483-C415-D33E-EC0A81706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560C9872-466E-AD72-95F6-A8FB391EC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B1F49FBF-DEBD-18EF-73F7-5EE0CD782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8D98F261-01DF-5EA5-321B-37AAD62B9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4D056833-1600-D166-94B0-0A8E92358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FF8CB065-7EB7-96B4-FC1E-4EE28BC3E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047595A1-E2D7-D43D-ADD1-94C3CEDB7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0A266A20-5AE7-3372-E86C-552E68774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8DF3B756-3289-F890-F2A3-AECBD8484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CB74A070-816F-2281-2C0F-8FA0EEF25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4F99CA5-6E36-038D-F9F1-5745E39BF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424D9C6E-4489-5243-D280-72BB37F9D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2" name="Group 91">
            <a:extLst>
              <a:ext uri="{FF2B5EF4-FFF2-40B4-BE49-F238E27FC236}">
                <a16:creationId xmlns:a16="http://schemas.microsoft.com/office/drawing/2014/main" id="{B31022E4-D83A-13F3-9F3E-BD313EBED9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D2AFA516-91A8-81C2-E921-3857026E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5709C18B-8C9C-FF24-2D7C-A60948FFB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7DCD38A9-CD7B-8001-0209-F606AED2C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02642B56-3C98-968E-CF88-5D6E2A492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3C81E8D5-53F6-DAE0-98D5-2D9DDAD1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DA219EE1-E7FA-FF1B-272F-A070C2B19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1FF5D36B-348E-8BC8-6909-58240F06A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371BA265-A65B-15A0-2A5A-2BD20B05C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B90CB032-4ADD-1CFC-BC00-FD01D2273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8BE196EF-16F6-415F-A532-CB56EC2DD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A38409FF-726F-0E9D-33D9-F9225698B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2C08EDDF-95B6-67FD-7B5F-C733056CB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1C15ED90-AFA8-86BF-C9A1-49FBBFAE6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Freeform 6">
            <a:extLst>
              <a:ext uri="{FF2B5EF4-FFF2-40B4-BE49-F238E27FC236}">
                <a16:creationId xmlns:a16="http://schemas.microsoft.com/office/drawing/2014/main" id="{39B738F6-BFC6-1200-382F-29A16B976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0" name="Rectangle 109">
            <a:extLst>
              <a:ext uri="{FF2B5EF4-FFF2-40B4-BE49-F238E27FC236}">
                <a16:creationId xmlns:a16="http://schemas.microsoft.com/office/drawing/2014/main" id="{A0900F45-3B1F-7222-ADBE-A6CEA7F0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403BE630-BD8E-9AC3-AA1C-598F0310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6F5465-5471-AAC2-A665-B96A4A642C7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a:t>
            </a:r>
          </a:p>
        </p:txBody>
      </p:sp>
      <p:sp>
        <p:nvSpPr>
          <p:cNvPr id="114" name="Freeform 5">
            <a:extLst>
              <a:ext uri="{FF2B5EF4-FFF2-40B4-BE49-F238E27FC236}">
                <a16:creationId xmlns:a16="http://schemas.microsoft.com/office/drawing/2014/main" id="{5E47B942-4345-EF38-9C85-65F72EB01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Smiling Face with No Fill">
            <a:extLst>
              <a:ext uri="{FF2B5EF4-FFF2-40B4-BE49-F238E27FC236}">
                <a16:creationId xmlns:a16="http://schemas.microsoft.com/office/drawing/2014/main" id="{C7697E6D-1C36-20AE-11E3-D7F96CA2C6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4168847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E18A-8BCB-CBF2-B038-D59514A897D8}"/>
              </a:ext>
            </a:extLst>
          </p:cNvPr>
          <p:cNvSpPr>
            <a:spLocks noGrp="1"/>
          </p:cNvSpPr>
          <p:nvPr>
            <p:ph type="title"/>
          </p:nvPr>
        </p:nvSpPr>
        <p:spPr>
          <a:xfrm>
            <a:off x="1640156" y="689791"/>
            <a:ext cx="8911687" cy="1280890"/>
          </a:xfrm>
        </p:spPr>
        <p:txBody>
          <a:bodyPr/>
          <a:lstStyle/>
          <a:p>
            <a:r>
              <a:rPr lang="en-GB" dirty="0"/>
              <a:t>References </a:t>
            </a:r>
          </a:p>
        </p:txBody>
      </p:sp>
      <p:sp>
        <p:nvSpPr>
          <p:cNvPr id="3" name="Content Placeholder 2">
            <a:extLst>
              <a:ext uri="{FF2B5EF4-FFF2-40B4-BE49-F238E27FC236}">
                <a16:creationId xmlns:a16="http://schemas.microsoft.com/office/drawing/2014/main" id="{4C987A5E-4709-3F96-CE99-8C76480E740B}"/>
              </a:ext>
            </a:extLst>
          </p:cNvPr>
          <p:cNvSpPr>
            <a:spLocks noGrp="1"/>
          </p:cNvSpPr>
          <p:nvPr>
            <p:ph idx="1"/>
          </p:nvPr>
        </p:nvSpPr>
        <p:spPr>
          <a:xfrm>
            <a:off x="1812463" y="1750142"/>
            <a:ext cx="8915400" cy="3777622"/>
          </a:xfrm>
        </p:spPr>
        <p:txBody>
          <a:bodyPr vert="horz" lIns="91440" tIns="45720" rIns="91440" bIns="45720" rtlCol="0" anchor="t">
            <a:normAutofit/>
          </a:bodyPr>
          <a:lstStyle/>
          <a:p>
            <a:r>
              <a:rPr lang="en-GB" sz="1200" dirty="0">
                <a:latin typeface="Arial"/>
                <a:cs typeface="Arial"/>
              </a:rPr>
              <a:t>Deloitte (2022) </a:t>
            </a:r>
            <a:r>
              <a:rPr lang="en-GB" sz="1200" i="1" dirty="0">
                <a:latin typeface="Arial"/>
                <a:cs typeface="Arial"/>
              </a:rPr>
              <a:t>2022 Global Automotive Consumer Study</a:t>
            </a:r>
            <a:r>
              <a:rPr lang="en-GB" sz="1200" dirty="0">
                <a:latin typeface="Arial"/>
                <a:cs typeface="Arial"/>
              </a:rPr>
              <a:t>. London: Deloitte.</a:t>
            </a:r>
          </a:p>
          <a:p>
            <a:r>
              <a:rPr lang="en-GB" sz="1200" dirty="0">
                <a:latin typeface="Arial"/>
                <a:cs typeface="Arial"/>
              </a:rPr>
              <a:t>Jaguar Land Rover (2023) </a:t>
            </a:r>
            <a:r>
              <a:rPr lang="en-GB" sz="1200" i="1" dirty="0">
                <a:latin typeface="Arial"/>
                <a:cs typeface="Arial"/>
              </a:rPr>
              <a:t>Annual Report 2022/23</a:t>
            </a:r>
            <a:r>
              <a:rPr lang="en-GB" sz="1200" dirty="0">
                <a:latin typeface="Arial"/>
                <a:cs typeface="Arial"/>
              </a:rPr>
              <a:t>. Coventry: Jaguar Land Rover Automotive plc.</a:t>
            </a:r>
          </a:p>
          <a:p>
            <a:r>
              <a:rPr lang="en-GB" sz="1200" dirty="0">
                <a:latin typeface="Arial"/>
                <a:cs typeface="Arial"/>
              </a:rPr>
              <a:t>McKinsey &amp; Company (2023) </a:t>
            </a:r>
            <a:r>
              <a:rPr lang="en-GB" sz="1200" i="1" dirty="0">
                <a:latin typeface="Arial"/>
                <a:cs typeface="Arial"/>
              </a:rPr>
              <a:t>The future of the automotive industry: Electric, connected, autonomous</a:t>
            </a:r>
            <a:r>
              <a:rPr lang="en-GB" sz="1200" dirty="0">
                <a:latin typeface="Arial"/>
                <a:cs typeface="Arial"/>
              </a:rPr>
              <a:t>. McKinsey &amp; Company.</a:t>
            </a:r>
          </a:p>
          <a:p>
            <a:r>
              <a:rPr lang="en-GB" sz="1200" dirty="0">
                <a:latin typeface="Arial"/>
                <a:cs typeface="Arial"/>
              </a:rPr>
              <a:t>Porter, M.E. (2008) ‘The five competitive forces that shape strategy’, </a:t>
            </a:r>
            <a:r>
              <a:rPr lang="en-GB" sz="1200" i="1" dirty="0">
                <a:latin typeface="Arial"/>
                <a:cs typeface="Arial"/>
              </a:rPr>
              <a:t>Harvard Business Review</a:t>
            </a:r>
            <a:r>
              <a:rPr lang="en-GB" sz="1200" dirty="0">
                <a:latin typeface="Arial"/>
                <a:cs typeface="Arial"/>
              </a:rPr>
              <a:t>, 86(1), pp. 78–93.</a:t>
            </a:r>
          </a:p>
          <a:p>
            <a:r>
              <a:rPr lang="en-GB" sz="1200" dirty="0">
                <a:latin typeface="Arial"/>
                <a:cs typeface="Arial"/>
              </a:rPr>
              <a:t>Tata Motors (2023) </a:t>
            </a:r>
            <a:r>
              <a:rPr lang="en-GB" sz="1200" i="1" dirty="0">
                <a:latin typeface="Arial"/>
                <a:cs typeface="Arial"/>
              </a:rPr>
              <a:t>Tata Motors Annual Report 2022–23</a:t>
            </a:r>
            <a:r>
              <a:rPr lang="en-GB" sz="1200" dirty="0">
                <a:latin typeface="Arial"/>
                <a:cs typeface="Arial"/>
              </a:rPr>
              <a:t>. Mumbai: Tata Motors Limited</a:t>
            </a:r>
          </a:p>
          <a:p>
            <a:r>
              <a:rPr lang="en-GB" sz="1200" dirty="0">
                <a:latin typeface="Arial"/>
                <a:cs typeface="Arial"/>
              </a:rPr>
              <a:t>Range Rover. (2015). The Range Rover Story. [online] Available at: https://www.rangerover.com/en-gb/explore/range-rover-chapters/the-range-rover-story.html.</a:t>
            </a: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a:p>
            <a:endParaRPr lang="en-GB" sz="1200" b="1" dirty="0">
              <a:latin typeface="Arial"/>
              <a:cs typeface="Arial"/>
            </a:endParaRPr>
          </a:p>
        </p:txBody>
      </p:sp>
    </p:spTree>
    <p:extLst>
      <p:ext uri="{BB962C8B-B14F-4D97-AF65-F5344CB8AC3E}">
        <p14:creationId xmlns:p14="http://schemas.microsoft.com/office/powerpoint/2010/main" val="44249411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39052f37357a6414447257f72b6da3d">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4e04ab068fa62a8c9b1639aafe6e3a5" ns3:_="" ns4:_="">
    <xsd:import namespace="0ebdf10f-b5a3-45b6-acdb-7dc1eb398785"/>
    <xsd:import namespace="550816ce-8156-4f45-b1c4-24236a73d01f"/>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724822-8996-413D-BC3D-89B557359902}">
  <ds:schemaRefs>
    <ds:schemaRef ds:uri="http://schemas.microsoft.com/sharepoint/v3/contenttype/forms"/>
  </ds:schemaRefs>
</ds:datastoreItem>
</file>

<file path=customXml/itemProps2.xml><?xml version="1.0" encoding="utf-8"?>
<ds:datastoreItem xmlns:ds="http://schemas.openxmlformats.org/officeDocument/2006/customXml" ds:itemID="{11BC9CCD-C9C7-423B-99EA-71D90B6C66C3}">
  <ds:schemaRefs>
    <ds:schemaRef ds:uri="http://schemas.openxmlformats.org/package/2006/metadata/core-properties"/>
    <ds:schemaRef ds:uri="http://schemas.microsoft.com/office/infopath/2007/PartnerControls"/>
    <ds:schemaRef ds:uri="http://www.w3.org/XML/1998/namespace"/>
    <ds:schemaRef ds:uri="0ebdf10f-b5a3-45b6-acdb-7dc1eb398785"/>
    <ds:schemaRef ds:uri="550816ce-8156-4f45-b1c4-24236a73d01f"/>
    <ds:schemaRef ds:uri="http://purl.org/dc/dcmitype/"/>
    <ds:schemaRef ds:uri="http://schemas.microsoft.com/office/2006/documentManagement/types"/>
    <ds:schemaRef ds:uri="http://schemas.microsoft.com/office/2006/metadata/properties"/>
    <ds:schemaRef ds:uri="http://purl.org/dc/terms/"/>
    <ds:schemaRef ds:uri="http://purl.org/dc/elements/1.1/"/>
  </ds:schemaRefs>
</ds:datastoreItem>
</file>

<file path=customXml/itemProps3.xml><?xml version="1.0" encoding="utf-8"?>
<ds:datastoreItem xmlns:ds="http://schemas.openxmlformats.org/officeDocument/2006/customXml" ds:itemID="{A65085EE-FE84-489F-86E5-09F6B72DCAF3}">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86</TotalTime>
  <Words>2263</Words>
  <Application>Microsoft Office PowerPoint</Application>
  <PresentationFormat>Widescreen</PresentationFormat>
  <Paragraphs>154</Paragraphs>
  <Slides>24</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Arial</vt:lpstr>
      <vt:lpstr>Century Gothic</vt:lpstr>
      <vt:lpstr>Century Gothic (Headings)</vt:lpstr>
      <vt:lpstr>Times New Roman</vt:lpstr>
      <vt:lpstr>Wingdings</vt:lpstr>
      <vt:lpstr>Wingdings 3</vt:lpstr>
      <vt:lpstr>Wisp</vt:lpstr>
      <vt:lpstr>Component 1: Group Presentation Land Rover </vt:lpstr>
      <vt:lpstr> Table of Contents</vt:lpstr>
      <vt:lpstr>Company Overview</vt:lpstr>
      <vt:lpstr>About Land Rover: </vt:lpstr>
      <vt:lpstr>About Land Rover</vt:lpstr>
      <vt:lpstr>Land Rover: SWOT Analysis</vt:lpstr>
      <vt:lpstr>SWOT Analysis</vt:lpstr>
      <vt:lpstr>Land Rover: PEST Analysis</vt:lpstr>
      <vt:lpstr> Pest analysis</vt:lpstr>
      <vt:lpstr>Pest analysis</vt:lpstr>
      <vt:lpstr>Land Rover PEST</vt:lpstr>
      <vt:lpstr>Impact of Globalisation</vt:lpstr>
      <vt:lpstr>                     </vt:lpstr>
      <vt:lpstr>Impact of Globalisation</vt:lpstr>
      <vt:lpstr>Influence of Innovation</vt:lpstr>
      <vt:lpstr>Influence of Innovation</vt:lpstr>
      <vt:lpstr>Innovation in Land Rover</vt:lpstr>
      <vt:lpstr>Recommendations</vt:lpstr>
      <vt:lpstr>Recommendation for Land Rover</vt:lpstr>
      <vt:lpstr>Conclusion</vt:lpstr>
      <vt:lpstr>Conclusion</vt:lpstr>
      <vt:lpstr>Any questions?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Aissata Maiga (2317374)</dc:creator>
  <cp:lastModifiedBy>Aissata Maiga (2317374)</cp:lastModifiedBy>
  <cp:revision>2</cp:revision>
  <dcterms:created xsi:type="dcterms:W3CDTF">2025-10-29T19:22:08Z</dcterms:created>
  <dcterms:modified xsi:type="dcterms:W3CDTF">2025-11-17T20:45:44Z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