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59" r:id="rId4"/>
    <p:sldId id="258" r:id="rId5"/>
    <p:sldId id="262" r:id="rId6"/>
    <p:sldId id="260" r:id="rId7"/>
    <p:sldId id="263" r:id="rId8"/>
    <p:sldId id="264" r:id="rId9"/>
    <p:sldId id="265" r:id="rId10"/>
    <p:sldId id="267" r:id="rId11"/>
    <p:sldId id="266" r:id="rId12"/>
    <p:sldId id="268" r:id="rId1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635"/>
    <a:srgbClr val="FF0D97"/>
    <a:srgbClr val="0000CC"/>
    <a:srgbClr val="9EFF29"/>
    <a:srgbClr val="C80064"/>
    <a:srgbClr val="C33A1F"/>
    <a:srgbClr val="FF2549"/>
    <a:srgbClr val="007033"/>
    <a:srgbClr val="D6370C"/>
    <a:srgbClr val="1D3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3" d="100"/>
          <a:sy n="143" d="100"/>
        </p:scale>
        <p:origin x="684" y="-4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2/27/2022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6</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75188" y="3303638"/>
            <a:ext cx="8008376" cy="951271"/>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575188" y="4254909"/>
            <a:ext cx="8001000" cy="678426"/>
          </a:xfrm>
        </p:spPr>
        <p:txBody>
          <a:bodyPr>
            <a:normAutofit/>
          </a:bodyPr>
          <a:lstStyle>
            <a:lvl1pPr marL="0" indent="0" algn="ctr">
              <a:buNone/>
              <a:defRPr sz="2800" b="0" i="0">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198" y="858518"/>
            <a:ext cx="8259098" cy="763526"/>
          </a:xfrm>
        </p:spPr>
        <p:txBody>
          <a:bodyPr>
            <a:normAutofit/>
          </a:bodyPr>
          <a:lstStyle>
            <a:lvl1pPr algn="ctr">
              <a:defRPr sz="3600" baseline="0">
                <a:solidFill>
                  <a:schemeClr val="tx2">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63714" y="1614948"/>
            <a:ext cx="8246070" cy="3163527"/>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34344" y="406537"/>
            <a:ext cx="6805594"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1732936" y="1143000"/>
            <a:ext cx="6828503" cy="3545497"/>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8" y="832084"/>
            <a:ext cx="8093365" cy="763525"/>
          </a:xfrm>
        </p:spPr>
        <p:txBody>
          <a:bodyPr>
            <a:normAutofit/>
          </a:bodyPr>
          <a:lstStyle>
            <a:lvl1pPr algn="ctr">
              <a:defRPr sz="3600" baseline="0">
                <a:solidFill>
                  <a:schemeClr val="tx2">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736625"/>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209022"/>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736625"/>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209022"/>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2/27/2022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4286613" cy="1341565"/>
          </a:xfrm>
        </p:spPr>
        <p:txBody>
          <a:bodyPr>
            <a:normAutofit/>
          </a:bodyPr>
          <a:lstStyle/>
          <a:p>
            <a:r>
              <a:rPr lang="en-US" dirty="0">
                <a:latin typeface="Arial" panose="020B0604020202020204" pitchFamily="34" charset="0"/>
                <a:cs typeface="Arial" panose="020B0604020202020204" pitchFamily="34" charset="0"/>
              </a:rPr>
              <a:t>Digital technology</a:t>
            </a:r>
          </a:p>
        </p:txBody>
      </p:sp>
      <p:sp>
        <p:nvSpPr>
          <p:cNvPr id="3" name="Subtitle 2"/>
          <p:cNvSpPr>
            <a:spLocks noGrp="1"/>
          </p:cNvSpPr>
          <p:nvPr>
            <p:ph type="subTitle" idx="1"/>
          </p:nvPr>
        </p:nvSpPr>
        <p:spPr>
          <a:xfrm>
            <a:off x="105392" y="1234773"/>
            <a:ext cx="3501826" cy="3570832"/>
          </a:xfrm>
        </p:spPr>
        <p:txBody>
          <a:bodyPr>
            <a:noAutofit/>
          </a:bodyPr>
          <a:lstStyle/>
          <a:p>
            <a:pPr marL="285750" indent="-285750" algn="l">
              <a:buFont typeface="Arial" panose="020B0604020202020204" pitchFamily="34" charset="0"/>
              <a:buChar char="•"/>
            </a:pPr>
            <a:r>
              <a:rPr lang="en-GB" sz="1200" kern="0" dirty="0">
                <a:solidFill>
                  <a:schemeClr val="bg1"/>
                </a:solidFill>
                <a:latin typeface="Arial" panose="020B0604020202020204" pitchFamily="34" charset="0"/>
                <a:cs typeface="Arial" panose="020B0604020202020204" pitchFamily="34" charset="0"/>
              </a:rPr>
              <a:t>Programme: Certificate of Higher Education Skills for the Workplace </a:t>
            </a:r>
          </a:p>
          <a:p>
            <a:pPr marL="285750" indent="-285750" algn="l">
              <a:buFont typeface="Arial" panose="020B0604020202020204" pitchFamily="34" charset="0"/>
              <a:buChar char="•"/>
            </a:pPr>
            <a:r>
              <a:rPr lang="en-GB" sz="1200" kern="0" dirty="0">
                <a:solidFill>
                  <a:schemeClr val="bg1"/>
                </a:solidFill>
                <a:latin typeface="Arial" panose="020B0604020202020204" pitchFamily="34" charset="0"/>
                <a:cs typeface="Arial" panose="020B0604020202020204" pitchFamily="34" charset="0"/>
              </a:rPr>
              <a:t>Module: Digital Skills and Research Methods</a:t>
            </a:r>
          </a:p>
          <a:p>
            <a:pPr algn="l"/>
            <a:endParaRPr lang="en-GB" sz="1200" kern="0" dirty="0">
              <a:solidFill>
                <a:schemeClr val="bg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200" kern="0" dirty="0">
                <a:solidFill>
                  <a:schemeClr val="bg1"/>
                </a:solidFill>
                <a:latin typeface="Arial" panose="020B0604020202020204" pitchFamily="34" charset="0"/>
                <a:cs typeface="Arial" panose="020B0604020202020204" pitchFamily="34" charset="0"/>
              </a:rPr>
              <a:t>Module code: BMSW4003</a:t>
            </a:r>
          </a:p>
          <a:p>
            <a:pPr marL="285750" indent="-285750" algn="l">
              <a:buFont typeface="Arial" panose="020B0604020202020204" pitchFamily="34" charset="0"/>
              <a:buChar char="•"/>
            </a:pPr>
            <a:endParaRPr lang="en-GB" sz="1200" kern="0" dirty="0">
              <a:solidFill>
                <a:schemeClr val="bg1"/>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200" kern="0" dirty="0">
                <a:solidFill>
                  <a:schemeClr val="bg1"/>
                </a:solidFill>
                <a:latin typeface="Arial" panose="020B0604020202020204" pitchFamily="34" charset="0"/>
                <a:cs typeface="Arial" panose="020B0604020202020204" pitchFamily="34" charset="0"/>
              </a:rPr>
              <a:t>Assignment Title: Group Presentation – Research proposal </a:t>
            </a:r>
          </a:p>
          <a:p>
            <a:pPr marL="285750" indent="-285750" algn="l">
              <a:buFont typeface="Arial" panose="020B0604020202020204" pitchFamily="34" charset="0"/>
              <a:buChar char="•"/>
            </a:pPr>
            <a:r>
              <a:rPr lang="en-GB" sz="1200" kern="0" dirty="0">
                <a:solidFill>
                  <a:schemeClr val="bg1"/>
                </a:solidFill>
                <a:latin typeface="Arial" panose="020B0604020202020204" pitchFamily="34" charset="0"/>
                <a:cs typeface="Arial" panose="020B0604020202020204" pitchFamily="34" charset="0"/>
              </a:rPr>
              <a:t>Lecturer: Abdi Rahman</a:t>
            </a:r>
          </a:p>
          <a:p>
            <a:pPr marL="285750" indent="-285750" algn="l">
              <a:buFont typeface="Arial" panose="020B0604020202020204" pitchFamily="34" charset="0"/>
              <a:buChar char="•"/>
            </a:pPr>
            <a:r>
              <a:rPr lang="en-GB" sz="1200" kern="0" dirty="0">
                <a:solidFill>
                  <a:schemeClr val="bg1"/>
                </a:solidFill>
                <a:latin typeface="Arial" panose="020B0604020202020204" pitchFamily="34" charset="0"/>
                <a:cs typeface="Arial" panose="020B0604020202020204" pitchFamily="34" charset="0"/>
              </a:rPr>
              <a:t>Students:</a:t>
            </a:r>
          </a:p>
          <a:p>
            <a:pPr marL="285750" indent="-285750" algn="l">
              <a:buFontTx/>
              <a:buChar char="-"/>
            </a:pPr>
            <a:r>
              <a:rPr lang="en-GB" sz="1200" kern="0" dirty="0">
                <a:solidFill>
                  <a:schemeClr val="bg1"/>
                </a:solidFill>
                <a:latin typeface="Arial" panose="020B0604020202020204" pitchFamily="34" charset="0"/>
                <a:cs typeface="Arial" panose="020B0604020202020204" pitchFamily="34" charset="0"/>
              </a:rPr>
              <a:t>Jurak </a:t>
            </a:r>
            <a:r>
              <a:rPr lang="en-GB" sz="1200" kern="0" dirty="0" err="1">
                <a:solidFill>
                  <a:schemeClr val="bg1"/>
                </a:solidFill>
                <a:latin typeface="Arial" panose="020B0604020202020204" pitchFamily="34" charset="0"/>
                <a:cs typeface="Arial" panose="020B0604020202020204" pitchFamily="34" charset="0"/>
              </a:rPr>
              <a:t>Kalok</a:t>
            </a:r>
            <a:r>
              <a:rPr lang="en-GB" sz="1200" kern="0" dirty="0">
                <a:solidFill>
                  <a:schemeClr val="bg1"/>
                </a:solidFill>
                <a:latin typeface="Arial" panose="020B0604020202020204" pitchFamily="34" charset="0"/>
                <a:cs typeface="Arial" panose="020B0604020202020204" pitchFamily="34" charset="0"/>
              </a:rPr>
              <a:t> ( student number: 2123973)</a:t>
            </a:r>
          </a:p>
          <a:p>
            <a:pPr marL="285750" indent="-285750" algn="l">
              <a:buFontTx/>
              <a:buChar char="-"/>
            </a:pPr>
            <a:r>
              <a:rPr lang="en-GB" sz="1200" kern="0" dirty="0">
                <a:solidFill>
                  <a:schemeClr val="bg1"/>
                </a:solidFill>
                <a:latin typeface="Arial" panose="020B0604020202020204" pitchFamily="34" charset="0"/>
                <a:cs typeface="Arial" panose="020B0604020202020204" pitchFamily="34" charset="0"/>
              </a:rPr>
              <a:t>Mihaela </a:t>
            </a:r>
            <a:r>
              <a:rPr lang="en-GB" sz="1200" kern="0" dirty="0" err="1">
                <a:solidFill>
                  <a:schemeClr val="bg1"/>
                </a:solidFill>
                <a:latin typeface="Arial" panose="020B0604020202020204" pitchFamily="34" charset="0"/>
                <a:cs typeface="Arial" panose="020B0604020202020204" pitchFamily="34" charset="0"/>
              </a:rPr>
              <a:t>Catana</a:t>
            </a:r>
            <a:r>
              <a:rPr lang="en-GB" sz="1200" kern="0" dirty="0">
                <a:solidFill>
                  <a:schemeClr val="bg1"/>
                </a:solidFill>
                <a:latin typeface="Arial" panose="020B0604020202020204" pitchFamily="34" charset="0"/>
                <a:cs typeface="Arial" panose="020B0604020202020204" pitchFamily="34" charset="0"/>
              </a:rPr>
              <a:t> ( student number: 2123169)g</a:t>
            </a:r>
          </a:p>
        </p:txBody>
      </p:sp>
      <p:pic>
        <p:nvPicPr>
          <p:cNvPr id="5" name="Picture 4">
            <a:extLst>
              <a:ext uri="{FF2B5EF4-FFF2-40B4-BE49-F238E27FC236}">
                <a16:creationId xmlns:a16="http://schemas.microsoft.com/office/drawing/2014/main" id="{2375C77B-FCEF-4F16-88D7-8985A36A465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22343" y="1241448"/>
            <a:ext cx="4129264" cy="2129151"/>
          </a:xfrm>
          <a:prstGeom prst="rect">
            <a:avLst/>
          </a:prstGeom>
        </p:spPr>
      </p:pic>
      <p:sp>
        <p:nvSpPr>
          <p:cNvPr id="6" name="TextBox 5">
            <a:extLst>
              <a:ext uri="{FF2B5EF4-FFF2-40B4-BE49-F238E27FC236}">
                <a16:creationId xmlns:a16="http://schemas.microsoft.com/office/drawing/2014/main" id="{9C548321-1E77-4537-94C3-9885ECE6CFE2}"/>
              </a:ext>
            </a:extLst>
          </p:cNvPr>
          <p:cNvSpPr txBox="1"/>
          <p:nvPr/>
        </p:nvSpPr>
        <p:spPr>
          <a:xfrm>
            <a:off x="4450087" y="3510762"/>
            <a:ext cx="4473776" cy="646331"/>
          </a:xfrm>
          <a:prstGeom prst="rect">
            <a:avLst/>
          </a:prstGeom>
          <a:noFill/>
        </p:spPr>
        <p:txBody>
          <a:bodyPr wrap="square" rtlCol="0">
            <a:spAutoFit/>
          </a:bodyPr>
          <a:lstStyle/>
          <a:p>
            <a:pPr algn="ctr"/>
            <a:r>
              <a:rPr lang="en-GB" b="1" dirty="0">
                <a:solidFill>
                  <a:schemeClr val="tx2">
                    <a:lumMod val="40000"/>
                    <a:lumOff val="60000"/>
                  </a:schemeClr>
                </a:solidFill>
                <a:latin typeface="Arial" panose="020B0604020202020204" pitchFamily="34" charset="0"/>
                <a:cs typeface="Arial" panose="020B0604020202020204" pitchFamily="34" charset="0"/>
              </a:rPr>
              <a:t>Which digital tool is most commonly used for collaboration at UWTSD?</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Content of this proposal</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pPr marL="241300" indent="-228600">
              <a:spcBef>
                <a:spcPts val="125"/>
              </a:spcBef>
              <a:buFont typeface="Arial"/>
              <a:buChar char="•"/>
              <a:tabLst>
                <a:tab pos="240665" algn="l"/>
                <a:tab pos="241300" algn="l"/>
              </a:tabLst>
            </a:pPr>
            <a:r>
              <a:rPr lang="en-GB" spc="15" dirty="0">
                <a:solidFill>
                  <a:srgbClr val="FFFFFF"/>
                </a:solidFill>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a:p>
            <a:pPr marL="241300" indent="-228600">
              <a:spcBef>
                <a:spcPts val="1265"/>
              </a:spcBef>
              <a:buFont typeface="Arial"/>
              <a:buChar char="•"/>
              <a:tabLst>
                <a:tab pos="240665" algn="l"/>
                <a:tab pos="241300" algn="l"/>
              </a:tabLst>
            </a:pPr>
            <a:r>
              <a:rPr lang="en-GB" spc="65" dirty="0">
                <a:solidFill>
                  <a:srgbClr val="FFFFFF"/>
                </a:solidFill>
                <a:latin typeface="Arial" panose="020B0604020202020204" pitchFamily="34" charset="0"/>
                <a:cs typeface="Arial" panose="020B0604020202020204" pitchFamily="34" charset="0"/>
              </a:rPr>
              <a:t>Existing research</a:t>
            </a:r>
            <a:endParaRPr lang="en-GB" dirty="0">
              <a:latin typeface="Arial" panose="020B0604020202020204" pitchFamily="34" charset="0"/>
              <a:cs typeface="Arial" panose="020B0604020202020204" pitchFamily="34" charset="0"/>
            </a:endParaRPr>
          </a:p>
          <a:p>
            <a:pPr marL="241300" indent="-228600">
              <a:spcBef>
                <a:spcPts val="1190"/>
              </a:spcBef>
              <a:buFont typeface="Arial"/>
              <a:buChar char="•"/>
              <a:tabLst>
                <a:tab pos="240665" algn="l"/>
                <a:tab pos="241300" algn="l"/>
              </a:tabLst>
            </a:pPr>
            <a:r>
              <a:rPr lang="en-GB" spc="10" dirty="0">
                <a:solidFill>
                  <a:srgbClr val="FFFFFF"/>
                </a:solidFill>
                <a:latin typeface="Arial" panose="020B0604020202020204" pitchFamily="34" charset="0"/>
                <a:cs typeface="Arial" panose="020B0604020202020204" pitchFamily="34" charset="0"/>
              </a:rPr>
              <a:t>Ethical</a:t>
            </a:r>
            <a:r>
              <a:rPr lang="en-GB" spc="-120" dirty="0">
                <a:solidFill>
                  <a:srgbClr val="FFFFFF"/>
                </a:solidFill>
                <a:latin typeface="Arial" panose="020B0604020202020204" pitchFamily="34" charset="0"/>
                <a:cs typeface="Arial" panose="020B0604020202020204" pitchFamily="34" charset="0"/>
              </a:rPr>
              <a:t> </a:t>
            </a:r>
            <a:r>
              <a:rPr lang="en-GB" spc="30" dirty="0">
                <a:solidFill>
                  <a:srgbClr val="FFFFFF"/>
                </a:solidFill>
                <a:latin typeface="Arial" panose="020B0604020202020204" pitchFamily="34" charset="0"/>
                <a:cs typeface="Arial" panose="020B0604020202020204" pitchFamily="34" charset="0"/>
              </a:rPr>
              <a:t>considerations</a:t>
            </a:r>
            <a:endParaRPr lang="en-GB" dirty="0">
              <a:latin typeface="Arial" panose="020B0604020202020204" pitchFamily="34" charset="0"/>
              <a:cs typeface="Arial" panose="020B0604020202020204" pitchFamily="34" charset="0"/>
            </a:endParaRPr>
          </a:p>
          <a:p>
            <a:pPr marL="241300" indent="-228600">
              <a:spcBef>
                <a:spcPts val="1190"/>
              </a:spcBef>
              <a:buFont typeface="Arial"/>
              <a:buChar char="•"/>
              <a:tabLst>
                <a:tab pos="240665" algn="l"/>
                <a:tab pos="241300" algn="l"/>
              </a:tabLst>
            </a:pPr>
            <a:r>
              <a:rPr lang="en-GB" spc="10" dirty="0">
                <a:solidFill>
                  <a:srgbClr val="FFFFFF"/>
                </a:solidFill>
                <a:latin typeface="Arial" panose="020B0604020202020204" pitchFamily="34" charset="0"/>
                <a:cs typeface="Arial" panose="020B0604020202020204" pitchFamily="34" charset="0"/>
              </a:rPr>
              <a:t>P</a:t>
            </a:r>
            <a:r>
              <a:rPr lang="en-GB" spc="80" dirty="0">
                <a:solidFill>
                  <a:srgbClr val="FFFFFF"/>
                </a:solidFill>
                <a:latin typeface="Arial" panose="020B0604020202020204" pitchFamily="34" charset="0"/>
                <a:cs typeface="Arial" panose="020B0604020202020204" pitchFamily="34" charset="0"/>
              </a:rPr>
              <a:t>roposed</a:t>
            </a:r>
            <a:r>
              <a:rPr lang="en-GB" spc="-160" dirty="0">
                <a:solidFill>
                  <a:srgbClr val="FFFFFF"/>
                </a:solidFill>
                <a:latin typeface="Arial" panose="020B0604020202020204" pitchFamily="34" charset="0"/>
                <a:cs typeface="Arial" panose="020B0604020202020204" pitchFamily="34" charset="0"/>
              </a:rPr>
              <a:t> </a:t>
            </a:r>
            <a:r>
              <a:rPr lang="en-GB" spc="35" dirty="0">
                <a:solidFill>
                  <a:srgbClr val="FFFFFF"/>
                </a:solidFill>
                <a:latin typeface="Arial" panose="020B0604020202020204" pitchFamily="34" charset="0"/>
                <a:cs typeface="Arial" panose="020B0604020202020204" pitchFamily="34" charset="0"/>
              </a:rPr>
              <a:t>method</a:t>
            </a:r>
            <a:r>
              <a:rPr lang="en-GB" spc="-235" dirty="0">
                <a:solidFill>
                  <a:srgbClr val="FFFFFF"/>
                </a:solidFill>
                <a:latin typeface="Arial" panose="020B0604020202020204" pitchFamily="34" charset="0"/>
                <a:cs typeface="Arial" panose="020B0604020202020204" pitchFamily="34" charset="0"/>
              </a:rPr>
              <a:t> </a:t>
            </a:r>
          </a:p>
          <a:p>
            <a:pPr marL="298450" indent="-285750">
              <a:spcBef>
                <a:spcPts val="1190"/>
              </a:spcBef>
              <a:tabLst>
                <a:tab pos="240665" algn="l"/>
                <a:tab pos="241300" algn="l"/>
              </a:tabLst>
            </a:pPr>
            <a:r>
              <a:rPr lang="en-GB" spc="60" dirty="0">
                <a:solidFill>
                  <a:srgbClr val="FFFFFF"/>
                </a:solidFill>
                <a:latin typeface="Arial" panose="020B0604020202020204" pitchFamily="34" charset="0"/>
                <a:cs typeface="Arial" panose="020B0604020202020204" pitchFamily="34" charset="0"/>
              </a:rPr>
              <a:t>R</a:t>
            </a:r>
            <a:r>
              <a:rPr lang="en-GB" spc="45" dirty="0">
                <a:solidFill>
                  <a:srgbClr val="FFFFFF"/>
                </a:solidFill>
                <a:latin typeface="Arial" panose="020B0604020202020204" pitchFamily="34" charset="0"/>
                <a:cs typeface="Arial" panose="020B0604020202020204" pitchFamily="34" charset="0"/>
              </a:rPr>
              <a:t>esearch</a:t>
            </a:r>
            <a:r>
              <a:rPr lang="en-GB" spc="-229" dirty="0">
                <a:solidFill>
                  <a:srgbClr val="FFFFFF"/>
                </a:solidFill>
                <a:latin typeface="Arial" panose="020B0604020202020204" pitchFamily="34" charset="0"/>
                <a:cs typeface="Arial" panose="020B0604020202020204" pitchFamily="34" charset="0"/>
              </a:rPr>
              <a:t> </a:t>
            </a:r>
            <a:r>
              <a:rPr lang="en-GB" dirty="0">
                <a:solidFill>
                  <a:srgbClr val="FFFFFF"/>
                </a:solidFill>
                <a:latin typeface="Arial" panose="020B0604020202020204" pitchFamily="34" charset="0"/>
                <a:cs typeface="Arial" panose="020B0604020202020204" pitchFamily="34" charset="0"/>
              </a:rPr>
              <a:t>timeline</a:t>
            </a:r>
            <a:endParaRPr lang="en-GB" dirty="0">
              <a:latin typeface="Arial" panose="020B0604020202020204" pitchFamily="34" charset="0"/>
              <a:cs typeface="Arial" panose="020B0604020202020204" pitchFamily="34" charset="0"/>
            </a:endParaRPr>
          </a:p>
          <a:p>
            <a:pPr marL="241300" indent="-228600">
              <a:spcBef>
                <a:spcPts val="1265"/>
              </a:spcBef>
              <a:buFont typeface="Arial"/>
              <a:buChar char="•"/>
              <a:tabLst>
                <a:tab pos="240665" algn="l"/>
                <a:tab pos="241300" algn="l"/>
              </a:tabLst>
            </a:pPr>
            <a:r>
              <a:rPr lang="en-GB" spc="260" dirty="0">
                <a:solidFill>
                  <a:srgbClr val="FFFFFF"/>
                </a:solidFill>
                <a:latin typeface="Arial" panose="020B0604020202020204" pitchFamily="34" charset="0"/>
                <a:cs typeface="Arial" panose="020B0604020202020204" pitchFamily="34" charset="0"/>
              </a:rPr>
              <a:t>Our </a:t>
            </a:r>
            <a:r>
              <a:rPr lang="en-GB" spc="30" dirty="0">
                <a:solidFill>
                  <a:srgbClr val="FFFFFF"/>
                </a:solidFill>
                <a:latin typeface="Arial" panose="020B0604020202020204" pitchFamily="34" charset="0"/>
                <a:cs typeface="Arial" panose="020B0604020202020204" pitchFamily="34" charset="0"/>
              </a:rPr>
              <a:t>hypothesis</a:t>
            </a:r>
          </a:p>
          <a:p>
            <a:pPr marL="241300" indent="-228600">
              <a:spcBef>
                <a:spcPts val="1265"/>
              </a:spcBef>
              <a:buFont typeface="Arial"/>
              <a:buChar char="•"/>
              <a:tabLst>
                <a:tab pos="240665" algn="l"/>
                <a:tab pos="241300" algn="l"/>
              </a:tabLst>
            </a:pPr>
            <a:r>
              <a:rPr lang="en-GB" dirty="0">
                <a:latin typeface="Arial" panose="020B0604020202020204" pitchFamily="34" charset="0"/>
                <a:cs typeface="Arial" panose="020B0604020202020204" pitchFamily="34" charset="0"/>
              </a:rPr>
              <a:t>Reference</a:t>
            </a:r>
          </a:p>
          <a:p>
            <a:pPr marL="241300" indent="-228600">
              <a:spcBef>
                <a:spcPts val="1265"/>
              </a:spcBef>
              <a:buFont typeface="Arial"/>
              <a:buChar char="•"/>
              <a:tabLst>
                <a:tab pos="240665" algn="l"/>
                <a:tab pos="241300" algn="l"/>
              </a:tabLst>
            </a:pPr>
            <a:r>
              <a:rPr lang="en-GB" dirty="0">
                <a:latin typeface="Arial" panose="020B0604020202020204" pitchFamily="34" charset="0"/>
                <a:cs typeface="Arial" panose="020B0604020202020204" pitchFamily="34" charset="0"/>
              </a:rPr>
              <a:t>Q&amp;A</a:t>
            </a:r>
          </a:p>
          <a:p>
            <a:endParaRPr lang="en-US" dirty="0"/>
          </a:p>
          <a:p>
            <a:endParaRPr lang="en-US" dirty="0"/>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dirty="0">
                <a:latin typeface="Arial" panose="020B0604020202020204" pitchFamily="34" charset="0"/>
                <a:cs typeface="Arial" panose="020B0604020202020204" pitchFamily="34" charset="0"/>
              </a:rPr>
              <a:t>Introduction</a:t>
            </a:r>
          </a:p>
        </p:txBody>
      </p:sp>
      <p:sp>
        <p:nvSpPr>
          <p:cNvPr id="5" name="Content Placeholder 4"/>
          <p:cNvSpPr>
            <a:spLocks noGrp="1"/>
          </p:cNvSpPr>
          <p:nvPr>
            <p:ph idx="1"/>
          </p:nvPr>
        </p:nvSpPr>
        <p:spPr/>
        <p:txBody>
          <a:bodyPr>
            <a:normAutofit/>
          </a:bodyPr>
          <a:lstStyle/>
          <a:p>
            <a:pPr marL="0" indent="0" algn="ctr">
              <a:buNone/>
            </a:pPr>
            <a:r>
              <a:rPr lang="en-GB" sz="1400" b="1" dirty="0">
                <a:latin typeface="Arial" panose="020B0604020202020204" pitchFamily="34" charset="0"/>
                <a:cs typeface="Arial" panose="020B0604020202020204" pitchFamily="34" charset="0"/>
              </a:rPr>
              <a:t>Microsoft is an American multinational computer technology corporation whose history started 4th April 1975</a:t>
            </a:r>
            <a:r>
              <a:rPr lang="en-GB" sz="1400" dirty="0">
                <a:latin typeface="Arial" panose="020B0604020202020204" pitchFamily="34" charset="0"/>
                <a:cs typeface="Arial" panose="020B0604020202020204" pitchFamily="34" charset="0"/>
              </a:rPr>
              <a:t>. Formed by Harvard College dropout, Bill Gates and his childhood friend Paul Allen, Microsoft has now become the biggest software company. It is also one of the most valuable companies in the world.</a:t>
            </a:r>
            <a:r>
              <a:rPr lang="en-US" sz="1400" dirty="0">
                <a:latin typeface="Arial" panose="020B0604020202020204" pitchFamily="34" charset="0"/>
                <a:cs typeface="Arial" panose="020B0604020202020204" pitchFamily="34" charset="0"/>
              </a:rPr>
              <a:t>Capture Audience Attention</a:t>
            </a:r>
          </a:p>
        </p:txBody>
      </p:sp>
      <p:pic>
        <p:nvPicPr>
          <p:cNvPr id="3" name="Picture 2">
            <a:extLst>
              <a:ext uri="{FF2B5EF4-FFF2-40B4-BE49-F238E27FC236}">
                <a16:creationId xmlns:a16="http://schemas.microsoft.com/office/drawing/2014/main" id="{0EBB4373-83EC-436A-ADA2-CB1F8648CE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98646" y="2511680"/>
            <a:ext cx="4516438" cy="2342733"/>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Existing research</a:t>
            </a:r>
          </a:p>
        </p:txBody>
      </p:sp>
      <p:pic>
        <p:nvPicPr>
          <p:cNvPr id="11" name="Y2Mate.is - Microsoft Education A Complete Solution-yDl01v1l01c-1080p-1645962137768">
            <a:hlinkClick r:id="" action="ppaction://media"/>
            <a:extLst>
              <a:ext uri="{FF2B5EF4-FFF2-40B4-BE49-F238E27FC236}">
                <a16:creationId xmlns:a16="http://schemas.microsoft.com/office/drawing/2014/main" id="{04E70B2B-4A05-49CF-B9A2-DC0E3E6D9718}"/>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2177552" y="1799216"/>
            <a:ext cx="5030857" cy="2830722"/>
          </a:xfrm>
        </p:spPr>
      </p:pic>
    </p:spTree>
    <p:extLst>
      <p:ext uri="{BB962C8B-B14F-4D97-AF65-F5344CB8AC3E}">
        <p14:creationId xmlns:p14="http://schemas.microsoft.com/office/powerpoint/2010/main" val="4170783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04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A8C61-B9CC-415C-BC6E-B7524ECBBDE2}"/>
              </a:ext>
            </a:extLst>
          </p:cNvPr>
          <p:cNvSpPr>
            <a:spLocks noGrp="1"/>
          </p:cNvSpPr>
          <p:nvPr>
            <p:ph type="title"/>
          </p:nvPr>
        </p:nvSpPr>
        <p:spPr>
          <a:xfrm>
            <a:off x="1548937" y="533351"/>
            <a:ext cx="6805594" cy="725349"/>
          </a:xfrm>
        </p:spPr>
        <p:txBody>
          <a:bodyPr>
            <a:normAutofit fontScale="90000"/>
          </a:bodyPr>
          <a:lstStyle/>
          <a:p>
            <a:pPr algn="ctr"/>
            <a:r>
              <a:rPr lang="en-GB" b="1" dirty="0">
                <a:latin typeface="Arial" panose="020B0604020202020204" pitchFamily="34" charset="0"/>
                <a:cs typeface="Arial" panose="020B0604020202020204" pitchFamily="34" charset="0"/>
              </a:rPr>
              <a:t>Collaboration, communication and knowledge </a:t>
            </a:r>
            <a:br>
              <a:rPr lang="en-GB" b="1" dirty="0"/>
            </a:br>
            <a:endParaRPr lang="en-GB" dirty="0"/>
          </a:p>
        </p:txBody>
      </p:sp>
      <p:sp>
        <p:nvSpPr>
          <p:cNvPr id="3" name="Content Placeholder 2">
            <a:extLst>
              <a:ext uri="{FF2B5EF4-FFF2-40B4-BE49-F238E27FC236}">
                <a16:creationId xmlns:a16="http://schemas.microsoft.com/office/drawing/2014/main" id="{89849970-4BF8-4BAB-AB03-5C6F0E975B16}"/>
              </a:ext>
            </a:extLst>
          </p:cNvPr>
          <p:cNvSpPr>
            <a:spLocks noGrp="1"/>
          </p:cNvSpPr>
          <p:nvPr>
            <p:ph idx="1"/>
          </p:nvPr>
        </p:nvSpPr>
        <p:spPr>
          <a:xfrm>
            <a:off x="1526029" y="1191466"/>
            <a:ext cx="3346322" cy="3545497"/>
          </a:xfrm>
        </p:spPr>
        <p:txBody>
          <a:bodyPr>
            <a:normAutofit lnSpcReduction="10000"/>
          </a:bodyPr>
          <a:lstStyle/>
          <a:p>
            <a:r>
              <a:rPr lang="en-GB" sz="1200" b="1" dirty="0">
                <a:latin typeface="Arial" panose="020B0604020202020204" pitchFamily="34" charset="0"/>
                <a:cs typeface="Arial" panose="020B0604020202020204" pitchFamily="34" charset="0"/>
              </a:rPr>
              <a:t>Collaboration</a:t>
            </a:r>
          </a:p>
          <a:p>
            <a:pPr marL="0" indent="0">
              <a:buNone/>
            </a:pPr>
            <a:r>
              <a:rPr lang="en-GB" sz="1200" dirty="0">
                <a:latin typeface="Arial" panose="020B0604020202020204" pitchFamily="34" charset="0"/>
                <a:cs typeface="Arial" panose="020B0604020202020204" pitchFamily="34" charset="0"/>
              </a:rPr>
              <a:t>Microsoft Teams is the hub for teamwork in Microsoft 365. It uses the breadth of Microsoft 365 services, including SharePoint, OneDrive, and Microsoft Lists, to help people come together and get work done. This one app helps you stay connected, collaborate seamlessly, and simplify your work—all while staying secure and compliant.</a:t>
            </a:r>
          </a:p>
          <a:p>
            <a:r>
              <a:rPr lang="en-GB" sz="1200" b="1" dirty="0">
                <a:latin typeface="Arial" panose="020B0604020202020204" pitchFamily="34" charset="0"/>
                <a:cs typeface="Arial" panose="020B0604020202020204" pitchFamily="34" charset="0"/>
              </a:rPr>
              <a:t>Connect people</a:t>
            </a:r>
          </a:p>
          <a:p>
            <a:pPr marL="0" indent="0">
              <a:buNone/>
            </a:pPr>
            <a:r>
              <a:rPr lang="en-GB" sz="1200" dirty="0">
                <a:latin typeface="Arial" panose="020B0604020202020204" pitchFamily="34" charset="0"/>
                <a:cs typeface="Arial" panose="020B0604020202020204" pitchFamily="34" charset="0"/>
              </a:rPr>
              <a:t>In 2019, Microsoft introduced investments in knowledge powered by AI and human expertise, code named </a:t>
            </a:r>
            <a:r>
              <a:rPr lang="en-GB" sz="1200" i="1" dirty="0">
                <a:latin typeface="Arial" panose="020B0604020202020204" pitchFamily="34" charset="0"/>
                <a:cs typeface="Arial" panose="020B0604020202020204" pitchFamily="34" charset="0"/>
              </a:rPr>
              <a:t>Project Cortex.</a:t>
            </a:r>
            <a:r>
              <a:rPr lang="en-GB" sz="1200" dirty="0">
                <a:latin typeface="Arial" panose="020B0604020202020204" pitchFamily="34" charset="0"/>
                <a:cs typeface="Arial" panose="020B0604020202020204" pitchFamily="34" charset="0"/>
              </a:rPr>
              <a:t> These investments unlock the knowledge and expertise of the entire organization, empowering everyone to make more informed decisions, take actions faster, and contribute their knowledge while respecting security and privacy at every step.</a:t>
            </a:r>
          </a:p>
        </p:txBody>
      </p:sp>
      <p:pic>
        <p:nvPicPr>
          <p:cNvPr id="5" name="Picture 4">
            <a:extLst>
              <a:ext uri="{FF2B5EF4-FFF2-40B4-BE49-F238E27FC236}">
                <a16:creationId xmlns:a16="http://schemas.microsoft.com/office/drawing/2014/main" id="{B753F811-5C04-43A5-BE18-929D707D8C0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63125" y="1541799"/>
            <a:ext cx="2751929" cy="2780744"/>
          </a:xfrm>
          <a:prstGeom prst="rect">
            <a:avLst/>
          </a:prstGeom>
        </p:spPr>
      </p:pic>
    </p:spTree>
    <p:extLst>
      <p:ext uri="{BB962C8B-B14F-4D97-AF65-F5344CB8AC3E}">
        <p14:creationId xmlns:p14="http://schemas.microsoft.com/office/powerpoint/2010/main" val="2542737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55560C-500C-4D03-BA3B-E48B70B55641}"/>
              </a:ext>
            </a:extLst>
          </p:cNvPr>
          <p:cNvSpPr txBox="1"/>
          <p:nvPr/>
        </p:nvSpPr>
        <p:spPr>
          <a:xfrm>
            <a:off x="2836641" y="686011"/>
            <a:ext cx="3294492" cy="461665"/>
          </a:xfrm>
          <a:prstGeom prst="rect">
            <a:avLst/>
          </a:prstGeom>
          <a:noFill/>
        </p:spPr>
        <p:txBody>
          <a:bodyPr wrap="none" rtlCol="0">
            <a:spAutoFit/>
          </a:bodyPr>
          <a:lstStyle/>
          <a:p>
            <a:r>
              <a:rPr lang="en-GB" sz="2400" b="1" dirty="0">
                <a:solidFill>
                  <a:schemeClr val="tx2">
                    <a:lumMod val="60000"/>
                    <a:lumOff val="40000"/>
                  </a:schemeClr>
                </a:solidFill>
                <a:latin typeface="Arial" panose="020B0604020202020204" pitchFamily="34" charset="0"/>
                <a:cs typeface="Arial" panose="020B0604020202020204" pitchFamily="34" charset="0"/>
              </a:rPr>
              <a:t>Ethical consideration</a:t>
            </a:r>
          </a:p>
        </p:txBody>
      </p:sp>
      <p:sp>
        <p:nvSpPr>
          <p:cNvPr id="4" name="TextBox 3">
            <a:extLst>
              <a:ext uri="{FF2B5EF4-FFF2-40B4-BE49-F238E27FC236}">
                <a16:creationId xmlns:a16="http://schemas.microsoft.com/office/drawing/2014/main" id="{FC0C5058-386A-4071-866E-5D01F2C7F2E5}"/>
              </a:ext>
            </a:extLst>
          </p:cNvPr>
          <p:cNvSpPr txBox="1"/>
          <p:nvPr/>
        </p:nvSpPr>
        <p:spPr>
          <a:xfrm>
            <a:off x="1001167" y="1835474"/>
            <a:ext cx="3670949" cy="923330"/>
          </a:xfrm>
          <a:prstGeom prst="rect">
            <a:avLst/>
          </a:prstGeom>
          <a:noFill/>
          <a:ln>
            <a:solidFill>
              <a:srgbClr val="7030A0"/>
            </a:solidFill>
          </a:ln>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“Ethics helps us to decide what we should do and why”, </a:t>
            </a:r>
            <a:r>
              <a:rPr lang="en-GB" dirty="0" err="1">
                <a:solidFill>
                  <a:schemeClr val="bg1"/>
                </a:solidFill>
                <a:latin typeface="Arial" panose="020B0604020202020204" pitchFamily="34" charset="0"/>
                <a:cs typeface="Arial" panose="020B0604020202020204" pitchFamily="34" charset="0"/>
              </a:rPr>
              <a:t>Barett</a:t>
            </a:r>
            <a:r>
              <a:rPr lang="en-GB" dirty="0">
                <a:solidFill>
                  <a:schemeClr val="bg1"/>
                </a:solidFill>
                <a:latin typeface="Arial" panose="020B0604020202020204" pitchFamily="34" charset="0"/>
                <a:cs typeface="Arial" panose="020B0604020202020204" pitchFamily="34" charset="0"/>
              </a:rPr>
              <a:t> et al.(2016,p7)</a:t>
            </a:r>
          </a:p>
        </p:txBody>
      </p:sp>
      <p:sp>
        <p:nvSpPr>
          <p:cNvPr id="5" name="TextBox 4">
            <a:extLst>
              <a:ext uri="{FF2B5EF4-FFF2-40B4-BE49-F238E27FC236}">
                <a16:creationId xmlns:a16="http://schemas.microsoft.com/office/drawing/2014/main" id="{A954CBF1-BCF5-4038-8386-03EB6AE9ED55}"/>
              </a:ext>
            </a:extLst>
          </p:cNvPr>
          <p:cNvSpPr txBox="1"/>
          <p:nvPr/>
        </p:nvSpPr>
        <p:spPr>
          <a:xfrm>
            <a:off x="277339" y="3203755"/>
            <a:ext cx="5969949" cy="1384995"/>
          </a:xfrm>
          <a:prstGeom prst="rect">
            <a:avLst/>
          </a:prstGeom>
          <a:noFill/>
        </p:spPr>
        <p:txBody>
          <a:bodyPr wrap="square" rtlCol="0">
            <a:spAutoFit/>
          </a:bodyPr>
          <a:lstStyle/>
          <a:p>
            <a:pPr algn="ctr"/>
            <a:r>
              <a:rPr lang="en-GB" sz="1100" dirty="0">
                <a:solidFill>
                  <a:schemeClr val="bg1"/>
                </a:solidFill>
                <a:latin typeface="Arial" panose="020B0604020202020204" pitchFamily="34" charset="0"/>
                <a:cs typeface="Arial" panose="020B0604020202020204" pitchFamily="34" charset="0"/>
              </a:rPr>
              <a:t>In research, as in life, just because we can do something, it does not mean that we should. In the past researchers have conducted experiments and studies that caused harm to their participants, lacked consent and at times put the researchers at risk. Ethical guidelines have been developed to prevent unethical research studies from going ahead.</a:t>
            </a:r>
          </a:p>
          <a:p>
            <a:pPr algn="ctr"/>
            <a:endParaRPr lang="en-GB" sz="1100" dirty="0">
              <a:solidFill>
                <a:schemeClr val="bg1"/>
              </a:solidFill>
              <a:latin typeface="Arial" panose="020B0604020202020204" pitchFamily="34" charset="0"/>
              <a:cs typeface="Arial" panose="020B0604020202020204" pitchFamily="34" charset="0"/>
            </a:endParaRPr>
          </a:p>
          <a:p>
            <a:endParaRPr lang="en-GB" sz="1100" dirty="0">
              <a:solidFill>
                <a:schemeClr val="bg1"/>
              </a:solidFill>
              <a:latin typeface="Arial" panose="020B0604020202020204" pitchFamily="34" charset="0"/>
              <a:cs typeface="Arial" panose="020B0604020202020204" pitchFamily="34" charset="0"/>
            </a:endParaRPr>
          </a:p>
          <a:p>
            <a:endParaRPr lang="en-GB" dirty="0"/>
          </a:p>
        </p:txBody>
      </p:sp>
      <p:pic>
        <p:nvPicPr>
          <p:cNvPr id="7" name="Picture 6">
            <a:extLst>
              <a:ext uri="{FF2B5EF4-FFF2-40B4-BE49-F238E27FC236}">
                <a16:creationId xmlns:a16="http://schemas.microsoft.com/office/drawing/2014/main" id="{5C3ECFDC-735F-4FA9-A005-E8777F4A20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2462" y="1370152"/>
            <a:ext cx="3886013" cy="1680438"/>
          </a:xfrm>
          <a:prstGeom prst="rect">
            <a:avLst/>
          </a:prstGeom>
        </p:spPr>
      </p:pic>
    </p:spTree>
    <p:extLst>
      <p:ext uri="{BB962C8B-B14F-4D97-AF65-F5344CB8AC3E}">
        <p14:creationId xmlns:p14="http://schemas.microsoft.com/office/powerpoint/2010/main" val="109100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B6F12-F19A-4C6A-867B-80C045FB29D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Conduction ethical research </a:t>
            </a:r>
          </a:p>
        </p:txBody>
      </p:sp>
      <p:sp>
        <p:nvSpPr>
          <p:cNvPr id="3" name="Content Placeholder 2">
            <a:extLst>
              <a:ext uri="{FF2B5EF4-FFF2-40B4-BE49-F238E27FC236}">
                <a16:creationId xmlns:a16="http://schemas.microsoft.com/office/drawing/2014/main" id="{7A8A7043-4D71-4F88-AF45-EB2E073BE215}"/>
              </a:ext>
            </a:extLst>
          </p:cNvPr>
          <p:cNvSpPr>
            <a:spLocks noGrp="1"/>
          </p:cNvSpPr>
          <p:nvPr>
            <p:ph idx="1"/>
          </p:nvPr>
        </p:nvSpPr>
        <p:spPr>
          <a:xfrm>
            <a:off x="1455031" y="1131886"/>
            <a:ext cx="7025129" cy="3529377"/>
          </a:xfrm>
        </p:spPr>
        <p:txBody>
          <a:bodyPr>
            <a:normAutofit fontScale="92500" lnSpcReduction="10000"/>
          </a:bodyPr>
          <a:lstStyle/>
          <a:p>
            <a:pPr marL="0" indent="0" algn="ctr">
              <a:buNone/>
            </a:pPr>
            <a:r>
              <a:rPr lang="en-GB" sz="1600" dirty="0">
                <a:latin typeface="Arial" panose="020B0604020202020204" pitchFamily="34" charset="0"/>
                <a:cs typeface="Arial" panose="020B0604020202020204" pitchFamily="34" charset="0"/>
              </a:rPr>
              <a:t>Saunders el al (2019) outlines a series of key ethical principles that any researcher needs to be aware of, the first six principles apply to working with the participants.</a:t>
            </a:r>
          </a:p>
          <a:p>
            <a:pPr marL="0" indent="0" algn="ctr">
              <a:buNone/>
            </a:pPr>
            <a:endParaRPr lang="en-GB" sz="1600" dirty="0">
              <a:latin typeface="Arial" panose="020B0604020202020204" pitchFamily="34" charset="0"/>
              <a:cs typeface="Arial" panose="020B0604020202020204" pitchFamily="34" charset="0"/>
            </a:endParaRPr>
          </a:p>
          <a:p>
            <a:pPr marL="0" indent="0" algn="ctr">
              <a:buNone/>
            </a:pPr>
            <a:r>
              <a:rPr lang="en-GB" sz="1600" dirty="0">
                <a:latin typeface="Arial" panose="020B0604020202020204" pitchFamily="34" charset="0"/>
                <a:cs typeface="Arial" panose="020B0604020202020204" pitchFamily="34" charset="0"/>
              </a:rPr>
              <a:t>The principle that underpins ethical research is the view that research is not just a matter of collecting information, but is concerned with the dignity, rights, safety and well-being of those who take part in research.</a:t>
            </a:r>
          </a:p>
          <a:p>
            <a:pPr marL="0" indent="0" algn="ctr">
              <a:buNone/>
            </a:pPr>
            <a:endParaRPr lang="en-GB" sz="1600" dirty="0">
              <a:latin typeface="Arial" panose="020B0604020202020204" pitchFamily="34" charset="0"/>
              <a:cs typeface="Arial" panose="020B0604020202020204" pitchFamily="34" charset="0"/>
            </a:endParaRPr>
          </a:p>
          <a:p>
            <a:pPr>
              <a:buFontTx/>
              <a:buChar char="-"/>
            </a:pPr>
            <a:r>
              <a:rPr lang="en-GB" sz="1600" dirty="0">
                <a:latin typeface="Arial" panose="020B0604020202020204" pitchFamily="34" charset="0"/>
                <a:cs typeface="Arial" panose="020B0604020202020204" pitchFamily="34" charset="0"/>
              </a:rPr>
              <a:t>Integrity, fairness and open-mindedness</a:t>
            </a:r>
          </a:p>
          <a:p>
            <a:pPr>
              <a:buFontTx/>
              <a:buChar char="-"/>
            </a:pPr>
            <a:r>
              <a:rPr lang="en-GB" sz="1600" dirty="0">
                <a:latin typeface="Arial" panose="020B0604020202020204" pitchFamily="34" charset="0"/>
                <a:cs typeface="Arial" panose="020B0604020202020204" pitchFamily="34" charset="0"/>
              </a:rPr>
              <a:t>Privacy of those taking part</a:t>
            </a:r>
          </a:p>
          <a:p>
            <a:pPr>
              <a:buFontTx/>
              <a:buChar char="-"/>
            </a:pPr>
            <a:r>
              <a:rPr lang="en-GB" sz="1600" dirty="0">
                <a:latin typeface="Arial" panose="020B0604020202020204" pitchFamily="34" charset="0"/>
                <a:cs typeface="Arial" panose="020B0604020202020204" pitchFamily="34" charset="0"/>
              </a:rPr>
              <a:t>Respect for others</a:t>
            </a:r>
          </a:p>
          <a:p>
            <a:pPr>
              <a:buFontTx/>
              <a:buChar char="-"/>
            </a:pPr>
            <a:r>
              <a:rPr lang="en-GB" sz="1600" dirty="0">
                <a:latin typeface="Arial" panose="020B0604020202020204" pitchFamily="34" charset="0"/>
                <a:cs typeface="Arial" panose="020B0604020202020204" pitchFamily="34" charset="0"/>
              </a:rPr>
              <a:t>Avoidance of harm</a:t>
            </a:r>
          </a:p>
          <a:p>
            <a:pPr>
              <a:buFontTx/>
              <a:buChar char="-"/>
            </a:pPr>
            <a:r>
              <a:rPr lang="en-GB" sz="1600" dirty="0">
                <a:latin typeface="Arial" panose="020B0604020202020204" pitchFamily="34" charset="0"/>
                <a:cs typeface="Arial" panose="020B0604020202020204" pitchFamily="34" charset="0"/>
              </a:rPr>
              <a:t>Voluntary nature of participation and right to withdraw</a:t>
            </a:r>
          </a:p>
          <a:p>
            <a:pPr marL="0" indent="0">
              <a:buNone/>
            </a:pPr>
            <a:r>
              <a:rPr lang="en-GB" sz="1600" dirty="0">
                <a:latin typeface="Arial" panose="020B0604020202020204" pitchFamily="34" charset="0"/>
                <a:cs typeface="Arial" panose="020B0604020202020204" pitchFamily="34" charset="0"/>
              </a:rPr>
              <a:t>-     Informed consent of those taking part</a:t>
            </a:r>
          </a:p>
        </p:txBody>
      </p:sp>
    </p:spTree>
    <p:extLst>
      <p:ext uri="{BB962C8B-B14F-4D97-AF65-F5344CB8AC3E}">
        <p14:creationId xmlns:p14="http://schemas.microsoft.com/office/powerpoint/2010/main" val="8620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1ABC0A-FD54-4312-9002-F9A1532325EF}"/>
              </a:ext>
            </a:extLst>
          </p:cNvPr>
          <p:cNvSpPr txBox="1"/>
          <p:nvPr/>
        </p:nvSpPr>
        <p:spPr>
          <a:xfrm>
            <a:off x="5027959" y="781538"/>
            <a:ext cx="4642618" cy="523220"/>
          </a:xfrm>
          <a:prstGeom prst="rect">
            <a:avLst/>
          </a:prstGeom>
          <a:noFill/>
        </p:spPr>
        <p:txBody>
          <a:bodyPr wrap="square" rtlCol="0">
            <a:spAutoFit/>
          </a:bodyPr>
          <a:lstStyle/>
          <a:p>
            <a:r>
              <a:rPr lang="en-GB" sz="2800" dirty="0">
                <a:solidFill>
                  <a:schemeClr val="tx2">
                    <a:lumMod val="60000"/>
                    <a:lumOff val="40000"/>
                  </a:schemeClr>
                </a:solidFill>
                <a:latin typeface="Arial" panose="020B0604020202020204" pitchFamily="34" charset="0"/>
                <a:cs typeface="Arial" panose="020B0604020202020204" pitchFamily="34" charset="0"/>
              </a:rPr>
              <a:t>Proposed method</a:t>
            </a:r>
          </a:p>
        </p:txBody>
      </p:sp>
      <p:sp>
        <p:nvSpPr>
          <p:cNvPr id="3" name="TextBox 2">
            <a:extLst>
              <a:ext uri="{FF2B5EF4-FFF2-40B4-BE49-F238E27FC236}">
                <a16:creationId xmlns:a16="http://schemas.microsoft.com/office/drawing/2014/main" id="{4C5DF162-36C2-4A4B-B0A9-5853474A2B67}"/>
              </a:ext>
            </a:extLst>
          </p:cNvPr>
          <p:cNvSpPr txBox="1"/>
          <p:nvPr/>
        </p:nvSpPr>
        <p:spPr>
          <a:xfrm>
            <a:off x="1508426" y="2109127"/>
            <a:ext cx="6245897" cy="2123658"/>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“When a major crisis strikes the world, science and technology research is almost always of paramount importance in response, rehabilitation, and—ultimately—creating resilience for the future. Today, the people of Microsoft Research are proving to be critical in dealing with climate calamities, such as famines and major wildfires; global health threats, such as that posed by the COVID-19 pandemic; the weakening of democratic institutions posed by misinformation and insecure voting infrastructure; wildlife extinction caused by pollution and illegal poaching; and more. While our main mission continues to be grounded in fundamental, long-term research, contributing to societal resilience is also a growing element in how we ensure a good future for all.”</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Peter Lee, Corporate Vice President, Microsoft Research &amp; Incubations</a:t>
            </a:r>
          </a:p>
        </p:txBody>
      </p:sp>
      <p:pic>
        <p:nvPicPr>
          <p:cNvPr id="5" name="Picture 4">
            <a:extLst>
              <a:ext uri="{FF2B5EF4-FFF2-40B4-BE49-F238E27FC236}">
                <a16:creationId xmlns:a16="http://schemas.microsoft.com/office/drawing/2014/main" id="{6F0D052D-3AC3-43C1-BF77-C09514F752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908" y="347073"/>
            <a:ext cx="4765559" cy="1609144"/>
          </a:xfrm>
          <a:prstGeom prst="rect">
            <a:avLst/>
          </a:prstGeom>
        </p:spPr>
      </p:pic>
    </p:spTree>
    <p:extLst>
      <p:ext uri="{BB962C8B-B14F-4D97-AF65-F5344CB8AC3E}">
        <p14:creationId xmlns:p14="http://schemas.microsoft.com/office/powerpoint/2010/main" val="1322623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24E86-13A9-4958-BA98-4C9207532336}"/>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Our hypothesis</a:t>
            </a:r>
          </a:p>
        </p:txBody>
      </p:sp>
      <p:sp>
        <p:nvSpPr>
          <p:cNvPr id="3" name="Content Placeholder 2">
            <a:extLst>
              <a:ext uri="{FF2B5EF4-FFF2-40B4-BE49-F238E27FC236}">
                <a16:creationId xmlns:a16="http://schemas.microsoft.com/office/drawing/2014/main" id="{2CA6562F-F259-4313-9B1E-463BE39B1A4D}"/>
              </a:ext>
            </a:extLst>
          </p:cNvPr>
          <p:cNvSpPr>
            <a:spLocks noGrp="1"/>
          </p:cNvSpPr>
          <p:nvPr>
            <p:ph idx="1"/>
          </p:nvPr>
        </p:nvSpPr>
        <p:spPr>
          <a:xfrm>
            <a:off x="1659517" y="1349908"/>
            <a:ext cx="6828503" cy="3545497"/>
          </a:xfrm>
        </p:spPr>
        <p:txBody>
          <a:bodyPr>
            <a:normAutofit/>
          </a:bodyPr>
          <a:lstStyle/>
          <a:p>
            <a:pPr marL="0" indent="0">
              <a:buNone/>
            </a:pPr>
            <a:r>
              <a:rPr lang="en-GB" sz="1200" dirty="0">
                <a:latin typeface="Arial" panose="020B0604020202020204" pitchFamily="34" charset="0"/>
                <a:cs typeface="Arial" panose="020B0604020202020204" pitchFamily="34" charset="0"/>
              </a:rPr>
              <a:t>Our hypothesis is that the technology nowadays is developing faster and it has made the students and lecturer life simpler, faster and comfortable.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Microsoft added 95 million users in 2020. It was one of the fastest growing apps of the pandemic</a:t>
            </a:r>
          </a:p>
          <a:p>
            <a:r>
              <a:rPr lang="en-GB" sz="1200" dirty="0">
                <a:latin typeface="Arial" panose="020B0604020202020204" pitchFamily="34" charset="0"/>
                <a:cs typeface="Arial" panose="020B0604020202020204" pitchFamily="34" charset="0"/>
              </a:rPr>
              <a:t>It currently has 145 million daily active users, up from 75 million last year</a:t>
            </a:r>
          </a:p>
          <a:p>
            <a:r>
              <a:rPr lang="en-GB" sz="1200" dirty="0">
                <a:latin typeface="Arial" panose="020B0604020202020204" pitchFamily="34" charset="0"/>
                <a:cs typeface="Arial" panose="020B0604020202020204" pitchFamily="34" charset="0"/>
              </a:rPr>
              <a:t>From March to June 2020, Microsoft Teams noticed 894 percent growth, more than Zoom (</a:t>
            </a:r>
            <a:r>
              <a:rPr lang="en-GB" sz="1200" dirty="0" err="1">
                <a:latin typeface="Arial" panose="020B0604020202020204" pitchFamily="34" charset="0"/>
                <a:cs typeface="Arial" panose="020B0604020202020204" pitchFamily="34" charset="0"/>
              </a:rPr>
              <a:t>Aternity</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Over 500,000 organisations use Microsoft Teams as their default messaging platform</a:t>
            </a:r>
          </a:p>
        </p:txBody>
      </p:sp>
      <p:pic>
        <p:nvPicPr>
          <p:cNvPr id="6" name="Picture 5">
            <a:extLst>
              <a:ext uri="{FF2B5EF4-FFF2-40B4-BE49-F238E27FC236}">
                <a16:creationId xmlns:a16="http://schemas.microsoft.com/office/drawing/2014/main" id="{30F0D1FA-8C4D-4603-8B68-8652A0413C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76922" y="3270064"/>
            <a:ext cx="3330552" cy="1873436"/>
          </a:xfrm>
          <a:prstGeom prst="rect">
            <a:avLst/>
          </a:prstGeom>
        </p:spPr>
      </p:pic>
    </p:spTree>
    <p:extLst>
      <p:ext uri="{BB962C8B-B14F-4D97-AF65-F5344CB8AC3E}">
        <p14:creationId xmlns:p14="http://schemas.microsoft.com/office/powerpoint/2010/main" val="1180704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30F68D-CC20-471D-A9F6-C1A663E4B62D}"/>
              </a:ext>
            </a:extLst>
          </p:cNvPr>
          <p:cNvSpPr txBox="1"/>
          <p:nvPr/>
        </p:nvSpPr>
        <p:spPr>
          <a:xfrm>
            <a:off x="3026137" y="1575170"/>
            <a:ext cx="2820003" cy="461665"/>
          </a:xfrm>
          <a:prstGeom prst="rect">
            <a:avLst/>
          </a:prstGeom>
          <a:noFill/>
        </p:spPr>
        <p:txBody>
          <a:bodyPr wrap="none" rtlCol="0">
            <a:spAutoFit/>
          </a:bodyPr>
          <a:lstStyle/>
          <a:p>
            <a:pPr algn="ctr"/>
            <a:r>
              <a:rPr lang="en-GB" sz="2400" b="1" dirty="0">
                <a:solidFill>
                  <a:schemeClr val="tx2">
                    <a:lumMod val="60000"/>
                    <a:lumOff val="40000"/>
                  </a:schemeClr>
                </a:solidFill>
                <a:latin typeface="Arial" panose="020B0604020202020204" pitchFamily="34" charset="0"/>
                <a:cs typeface="Arial" panose="020B0604020202020204" pitchFamily="34" charset="0"/>
              </a:rPr>
              <a:t>Research timeline</a:t>
            </a:r>
          </a:p>
        </p:txBody>
      </p:sp>
      <p:graphicFrame>
        <p:nvGraphicFramePr>
          <p:cNvPr id="3" name="Table 2">
            <a:extLst>
              <a:ext uri="{FF2B5EF4-FFF2-40B4-BE49-F238E27FC236}">
                <a16:creationId xmlns:a16="http://schemas.microsoft.com/office/drawing/2014/main" id="{ADC05A88-A75A-4CE5-B27E-251FA88137D6}"/>
              </a:ext>
            </a:extLst>
          </p:cNvPr>
          <p:cNvGraphicFramePr>
            <a:graphicFrameLocks noGrp="1"/>
          </p:cNvGraphicFramePr>
          <p:nvPr>
            <p:extLst>
              <p:ext uri="{D42A27DB-BD31-4B8C-83A1-F6EECF244321}">
                <p14:modId xmlns:p14="http://schemas.microsoft.com/office/powerpoint/2010/main" val="282608488"/>
              </p:ext>
            </p:extLst>
          </p:nvPr>
        </p:nvGraphicFramePr>
        <p:xfrm>
          <a:off x="433839" y="2382780"/>
          <a:ext cx="8114440" cy="885664"/>
        </p:xfrm>
        <a:graphic>
          <a:graphicData uri="http://schemas.openxmlformats.org/drawingml/2006/table">
            <a:tbl>
              <a:tblPr firstRow="1" bandRow="1">
                <a:tableStyleId>{5C22544A-7EE6-4342-B048-85BDC9FD1C3A}</a:tableStyleId>
              </a:tblPr>
              <a:tblGrid>
                <a:gridCol w="811444">
                  <a:extLst>
                    <a:ext uri="{9D8B030D-6E8A-4147-A177-3AD203B41FA5}">
                      <a16:colId xmlns:a16="http://schemas.microsoft.com/office/drawing/2014/main" val="2192699475"/>
                    </a:ext>
                  </a:extLst>
                </a:gridCol>
                <a:gridCol w="811444">
                  <a:extLst>
                    <a:ext uri="{9D8B030D-6E8A-4147-A177-3AD203B41FA5}">
                      <a16:colId xmlns:a16="http://schemas.microsoft.com/office/drawing/2014/main" val="4091851941"/>
                    </a:ext>
                  </a:extLst>
                </a:gridCol>
                <a:gridCol w="811444">
                  <a:extLst>
                    <a:ext uri="{9D8B030D-6E8A-4147-A177-3AD203B41FA5}">
                      <a16:colId xmlns:a16="http://schemas.microsoft.com/office/drawing/2014/main" val="66481891"/>
                    </a:ext>
                  </a:extLst>
                </a:gridCol>
                <a:gridCol w="811444">
                  <a:extLst>
                    <a:ext uri="{9D8B030D-6E8A-4147-A177-3AD203B41FA5}">
                      <a16:colId xmlns:a16="http://schemas.microsoft.com/office/drawing/2014/main" val="4043831004"/>
                    </a:ext>
                  </a:extLst>
                </a:gridCol>
                <a:gridCol w="811444">
                  <a:extLst>
                    <a:ext uri="{9D8B030D-6E8A-4147-A177-3AD203B41FA5}">
                      <a16:colId xmlns:a16="http://schemas.microsoft.com/office/drawing/2014/main" val="124178982"/>
                    </a:ext>
                  </a:extLst>
                </a:gridCol>
                <a:gridCol w="811444">
                  <a:extLst>
                    <a:ext uri="{9D8B030D-6E8A-4147-A177-3AD203B41FA5}">
                      <a16:colId xmlns:a16="http://schemas.microsoft.com/office/drawing/2014/main" val="4192754307"/>
                    </a:ext>
                  </a:extLst>
                </a:gridCol>
                <a:gridCol w="811444">
                  <a:extLst>
                    <a:ext uri="{9D8B030D-6E8A-4147-A177-3AD203B41FA5}">
                      <a16:colId xmlns:a16="http://schemas.microsoft.com/office/drawing/2014/main" val="3440886182"/>
                    </a:ext>
                  </a:extLst>
                </a:gridCol>
                <a:gridCol w="811444">
                  <a:extLst>
                    <a:ext uri="{9D8B030D-6E8A-4147-A177-3AD203B41FA5}">
                      <a16:colId xmlns:a16="http://schemas.microsoft.com/office/drawing/2014/main" val="2052175076"/>
                    </a:ext>
                  </a:extLst>
                </a:gridCol>
                <a:gridCol w="811444">
                  <a:extLst>
                    <a:ext uri="{9D8B030D-6E8A-4147-A177-3AD203B41FA5}">
                      <a16:colId xmlns:a16="http://schemas.microsoft.com/office/drawing/2014/main" val="2041066529"/>
                    </a:ext>
                  </a:extLst>
                </a:gridCol>
                <a:gridCol w="811444">
                  <a:extLst>
                    <a:ext uri="{9D8B030D-6E8A-4147-A177-3AD203B41FA5}">
                      <a16:colId xmlns:a16="http://schemas.microsoft.com/office/drawing/2014/main" val="4157769872"/>
                    </a:ext>
                  </a:extLst>
                </a:gridCol>
              </a:tblGrid>
              <a:tr h="330690">
                <a:tc>
                  <a:txBody>
                    <a:bodyPr/>
                    <a:lstStyle/>
                    <a:p>
                      <a:pPr algn="ctr"/>
                      <a:r>
                        <a:rPr lang="en-GB" sz="800" dirty="0">
                          <a:latin typeface="Arial" panose="020B0604020202020204" pitchFamily="34" charset="0"/>
                          <a:cs typeface="Arial" panose="020B0604020202020204" pitchFamily="34" charset="0"/>
                        </a:rPr>
                        <a:t>Week 1</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2</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3</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4</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5</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6</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7</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8</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9</a:t>
                      </a:r>
                    </a:p>
                    <a:p>
                      <a:pPr algn="ctr"/>
                      <a:endParaRPr lang="en-GB" sz="8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800" dirty="0">
                          <a:latin typeface="Arial" panose="020B0604020202020204" pitchFamily="34" charset="0"/>
                          <a:cs typeface="Arial" panose="020B0604020202020204" pitchFamily="34" charset="0"/>
                        </a:rPr>
                        <a:t>Week 10</a:t>
                      </a:r>
                    </a:p>
                    <a:p>
                      <a:pPr algn="ctr"/>
                      <a:endParaRPr lang="en-GB"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24221372"/>
                  </a:ext>
                </a:extLst>
              </a:tr>
              <a:tr h="550384">
                <a:tc>
                  <a:txBody>
                    <a:bodyPr/>
                    <a:lstStyle/>
                    <a:p>
                      <a:pPr algn="ctr"/>
                      <a:r>
                        <a:rPr lang="en-GB" sz="800" dirty="0">
                          <a:latin typeface="Arial" panose="020B0604020202020204" pitchFamily="34" charset="0"/>
                          <a:cs typeface="Arial" panose="020B0604020202020204" pitchFamily="34" charset="0"/>
                        </a:rPr>
                        <a:t>Module Introduction</a:t>
                      </a:r>
                    </a:p>
                  </a:txBody>
                  <a:tcPr/>
                </a:tc>
                <a:tc>
                  <a:txBody>
                    <a:bodyPr/>
                    <a:lstStyle/>
                    <a:p>
                      <a:pPr algn="ctr"/>
                      <a:r>
                        <a:rPr lang="en-GB" sz="800" dirty="0">
                          <a:latin typeface="Arial" panose="020B0604020202020204" pitchFamily="34" charset="0"/>
                          <a:cs typeface="Arial" panose="020B0604020202020204" pitchFamily="34" charset="0"/>
                        </a:rPr>
                        <a:t>Digital skill – MS Word</a:t>
                      </a:r>
                    </a:p>
                  </a:txBody>
                  <a:tcPr/>
                </a:tc>
                <a:tc>
                  <a:txBody>
                    <a:bodyPr/>
                    <a:lstStyle/>
                    <a:p>
                      <a:pPr algn="ctr"/>
                      <a:r>
                        <a:rPr lang="en-GB" sz="800" dirty="0">
                          <a:latin typeface="Arial" panose="020B0604020202020204" pitchFamily="34" charset="0"/>
                          <a:cs typeface="Arial" panose="020B0604020202020204" pitchFamily="34" charset="0"/>
                        </a:rPr>
                        <a:t>Digital skill – MS Power Point</a:t>
                      </a:r>
                    </a:p>
                  </a:txBody>
                  <a:tcPr/>
                </a:tc>
                <a:tc>
                  <a:txBody>
                    <a:bodyPr/>
                    <a:lstStyle/>
                    <a:p>
                      <a:pPr algn="ctr"/>
                      <a:r>
                        <a:rPr lang="en-GB" sz="800" dirty="0">
                          <a:latin typeface="Arial" panose="020B0604020202020204" pitchFamily="34" charset="0"/>
                          <a:cs typeface="Arial" panose="020B0604020202020204" pitchFamily="34" charset="0"/>
                        </a:rPr>
                        <a:t>Digital skill – MS Forms, Ethics</a:t>
                      </a:r>
                    </a:p>
                  </a:txBody>
                  <a:tcPr/>
                </a:tc>
                <a:tc>
                  <a:txBody>
                    <a:bodyPr/>
                    <a:lstStyle/>
                    <a:p>
                      <a:pPr algn="ctr"/>
                      <a:r>
                        <a:rPr lang="en-GB" sz="800" dirty="0">
                          <a:latin typeface="Arial" panose="020B0604020202020204" pitchFamily="34" charset="0"/>
                          <a:cs typeface="Arial" panose="020B0604020202020204" pitchFamily="34" charset="0"/>
                        </a:rPr>
                        <a:t>Submit proposal</a:t>
                      </a:r>
                    </a:p>
                  </a:txBody>
                  <a:tcPr/>
                </a:tc>
                <a:tc>
                  <a:txBody>
                    <a:bodyPr/>
                    <a:lstStyle/>
                    <a:p>
                      <a:pPr algn="ctr"/>
                      <a:r>
                        <a:rPr lang="en-GB" sz="800" dirty="0">
                          <a:latin typeface="Arial" panose="020B0604020202020204" pitchFamily="34" charset="0"/>
                          <a:cs typeface="Arial" panose="020B0604020202020204" pitchFamily="34" charset="0"/>
                        </a:rPr>
                        <a:t>Present proposal</a:t>
                      </a:r>
                    </a:p>
                  </a:txBody>
                  <a:tcPr/>
                </a:tc>
                <a:tc>
                  <a:txBody>
                    <a:bodyPr/>
                    <a:lstStyle/>
                    <a:p>
                      <a:pPr algn="ctr"/>
                      <a:r>
                        <a:rPr lang="en-GB" sz="800" dirty="0">
                          <a:latin typeface="Arial" panose="020B0604020202020204" pitchFamily="34" charset="0"/>
                          <a:cs typeface="Arial" panose="020B0604020202020204" pitchFamily="34" charset="0"/>
                        </a:rPr>
                        <a:t>Get feedback</a:t>
                      </a:r>
                    </a:p>
                  </a:txBody>
                  <a:tcPr/>
                </a:tc>
                <a:tc>
                  <a:txBody>
                    <a:bodyPr/>
                    <a:lstStyle/>
                    <a:p>
                      <a:pPr algn="ctr"/>
                      <a:r>
                        <a:rPr lang="en-GB" sz="800" dirty="0">
                          <a:latin typeface="Arial" panose="020B0604020202020204" pitchFamily="34" charset="0"/>
                          <a:cs typeface="Arial" panose="020B0604020202020204" pitchFamily="34" charset="0"/>
                        </a:rPr>
                        <a:t>Analyse feedback</a:t>
                      </a:r>
                    </a:p>
                  </a:txBody>
                  <a:tcPr/>
                </a:tc>
                <a:tc>
                  <a:txBody>
                    <a:bodyPr/>
                    <a:lstStyle/>
                    <a:p>
                      <a:pPr algn="ctr"/>
                      <a:r>
                        <a:rPr lang="en-GB" sz="800" dirty="0">
                          <a:latin typeface="Arial" panose="020B0604020202020204" pitchFamily="34" charset="0"/>
                          <a:cs typeface="Arial" panose="020B0604020202020204" pitchFamily="34" charset="0"/>
                        </a:rPr>
                        <a:t>Draft report</a:t>
                      </a:r>
                    </a:p>
                  </a:txBody>
                  <a:tcPr/>
                </a:tc>
                <a:tc>
                  <a:txBody>
                    <a:bodyPr/>
                    <a:lstStyle/>
                    <a:p>
                      <a:pPr algn="ctr"/>
                      <a:r>
                        <a:rPr lang="en-GB" sz="800" dirty="0">
                          <a:latin typeface="Arial" panose="020B0604020202020204" pitchFamily="34" charset="0"/>
                          <a:cs typeface="Arial" panose="020B0604020202020204" pitchFamily="34" charset="0"/>
                        </a:rPr>
                        <a:t>Submit final report</a:t>
                      </a:r>
                    </a:p>
                  </a:txBody>
                  <a:tcPr/>
                </a:tc>
                <a:extLst>
                  <a:ext uri="{0D108BD9-81ED-4DB2-BD59-A6C34878D82A}">
                    <a16:rowId xmlns:a16="http://schemas.microsoft.com/office/drawing/2014/main" val="1502900959"/>
                  </a:ext>
                </a:extLst>
              </a:tr>
            </a:tbl>
          </a:graphicData>
        </a:graphic>
      </p:graphicFrame>
    </p:spTree>
    <p:extLst>
      <p:ext uri="{BB962C8B-B14F-4D97-AF65-F5344CB8AC3E}">
        <p14:creationId xmlns:p14="http://schemas.microsoft.com/office/powerpoint/2010/main" val="3180671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494D9A2-3602-41D8-8F4A-704C7DBD52E7}"/>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28976" y="1228142"/>
            <a:ext cx="4876800" cy="2560320"/>
          </a:xfrm>
        </p:spPr>
      </p:pic>
    </p:spTree>
    <p:extLst>
      <p:ext uri="{BB962C8B-B14F-4D97-AF65-F5344CB8AC3E}">
        <p14:creationId xmlns:p14="http://schemas.microsoft.com/office/powerpoint/2010/main" val="447677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0603A8-F109-45BC-8691-0C6309BB9057}"/>
              </a:ext>
            </a:extLst>
          </p:cNvPr>
          <p:cNvSpPr txBox="1"/>
          <p:nvPr/>
        </p:nvSpPr>
        <p:spPr>
          <a:xfrm>
            <a:off x="2796595" y="720841"/>
            <a:ext cx="2393604" cy="584775"/>
          </a:xfrm>
          <a:prstGeom prst="rect">
            <a:avLst/>
          </a:prstGeom>
          <a:noFill/>
        </p:spPr>
        <p:txBody>
          <a:bodyPr wrap="none" rtlCol="0">
            <a:spAutoFit/>
          </a:bodyPr>
          <a:lstStyle/>
          <a:p>
            <a:r>
              <a:rPr lang="en-GB" sz="3200" b="1" dirty="0">
                <a:solidFill>
                  <a:schemeClr val="tx2">
                    <a:lumMod val="60000"/>
                    <a:lumOff val="40000"/>
                  </a:schemeClr>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EE1FF317-B1B3-4ADE-BF2E-4D49556F044C}"/>
              </a:ext>
            </a:extLst>
          </p:cNvPr>
          <p:cNvSpPr txBox="1"/>
          <p:nvPr/>
        </p:nvSpPr>
        <p:spPr>
          <a:xfrm>
            <a:off x="901051" y="1648420"/>
            <a:ext cx="7341897" cy="120032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Barrett, D. et al. (2016) Public Health Ethics: Cases Spanning the Globe. 1st ed.  Cham: Springer International Publishing. doi:10.1007/978-3-319-23847-0.​</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Jane Stuart and Jacqueline Barnes 2005, “CONDUCTING ETHICAL RESEARCH”</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Peter Lee, Corporate Vice President, 2020 Microsoft Research &amp; Incubations</a:t>
            </a:r>
          </a:p>
        </p:txBody>
      </p:sp>
    </p:spTree>
    <p:extLst>
      <p:ext uri="{BB962C8B-B14F-4D97-AF65-F5344CB8AC3E}">
        <p14:creationId xmlns:p14="http://schemas.microsoft.com/office/powerpoint/2010/main" val="1117826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812</Words>
  <Application>Microsoft Office PowerPoint</Application>
  <PresentationFormat>On-screen Show (16:9)</PresentationFormat>
  <Paragraphs>83</Paragraphs>
  <Slides>12</Slides>
  <Notes>1</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Digital technology</vt:lpstr>
      <vt:lpstr>Content of this proposal</vt:lpstr>
      <vt:lpstr>Introduction</vt:lpstr>
      <vt:lpstr>Existing research</vt:lpstr>
      <vt:lpstr>Collaboration, communication and knowledge  </vt:lpstr>
      <vt:lpstr>PowerPoint Presentation</vt:lpstr>
      <vt:lpstr>Conduction ethical research </vt:lpstr>
      <vt:lpstr>PowerPoint Presentation</vt:lpstr>
      <vt:lpstr>Our hypothesis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2022-02-27T13:02:22Z</dcterms:modified>
</cp:coreProperties>
</file>