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Lst>
  <p:sldSz cx="18288000" cy="10287000"/>
  <p:notesSz cx="6858000" cy="9144000"/>
  <p:embeddedFontLst>
    <p:embeddedFont>
      <p:font charset="0" panose="00000500000000000000" pitchFamily="2" typeface="Montserrat"/>
      <p:regular r:id="rId22"/>
    </p:embeddedFont>
    <p:embeddedFont>
      <p:font charset="0" panose="020B0604020202020204" typeface="Sorts Mill Goudy"/>
      <p:regular r:id="rId23"/>
    </p:embeddedFont>
  </p:embeddedFontLst>
  <p:defaultText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autoAdjust="0" sz="15620"/>
    <p:restoredTop autoAdjust="0" sz="94622"/>
  </p:normalViewPr>
  <p:slideViewPr>
    <p:cSldViewPr>
      <p:cViewPr>
        <p:scale>
          <a:sx d="100" n="50"/>
          <a:sy d="100" n="50"/>
        </p:scale>
        <p:origin x="1914" y="1266"/>
      </p:cViewPr>
      <p:guideLst>
        <p:guide orient="horz" pos="2160"/>
        <p:guide pos="2880"/>
      </p:guideLst>
    </p:cSldViewPr>
  </p:slideViewPr>
  <p:outlineViewPr>
    <p:cViewPr>
      <p:scale>
        <a:sx d="100" n="33"/>
        <a:sy d="100" n="33"/>
      </p:scale>
      <p:origin x="0" y="0"/>
    </p:cViewPr>
  </p:outlineViewPr>
  <p:notesTextViewPr>
    <p:cViewPr>
      <p:scale>
        <a:sx d="100" n="100"/>
        <a:sy d="100" n="100"/>
      </p:scale>
      <p:origin x="0" y="0"/>
    </p:cViewPr>
  </p:notesTextViewPr>
  <p:gridSpacing cx="76200" cy="76200"/>
</p:viewPr>
</file>

<file path=ppt/_rels/presentation.xml.rels><?xml version="1.0" encoding="UTF-8" standalone="yes"?><Relationships xmlns="http://schemas.openxmlformats.org/package/2006/relationships"><Relationship Id="rId21" Target="slides/slide15.xml" Type="http://schemas.openxmlformats.org/officeDocument/2006/relationships/slide"/><Relationship Id="rId19" Target="slides/slide13.xml" Type="http://schemas.openxmlformats.org/officeDocument/2006/relationships/slide"/><Relationship Id="rId20" Target="slides/slide14.xml" Type="http://schemas.openxmlformats.org/officeDocument/2006/relationships/slide"/><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3" Target="fonts/font2.fntdata" Type="http://schemas.openxmlformats.org/officeDocument/2006/relationships/font"/><Relationship Id="rId2" Target="viewProps.xml" Type="http://schemas.openxmlformats.org/officeDocument/2006/relationships/viewProps"/><Relationship Id="rId22" Target="fonts/font1.fntdata" Type="http://schemas.openxmlformats.org/officeDocument/2006/relationships/font"/><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ltLang="cs-CZ" lang="cs-CZ"/>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fld id="{B7268E1E-0E44-426D-905E-8AD9B19D2182}" type="datetimeFigureOut">
              <a:rPr altLang="cs-CZ" lang="cs-CZ" smtClean="0"/>
              <a:t>18.06.2026</a:t>
            </a:fld>
            <a:endParaRPr altLang="cs-CZ" lang="cs-CZ"/>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ltLang="cs-CZ" lang="cs-CZ"/>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cs-CZ" lang="cs-CZ"/>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ltLang="cs-CZ" lang="cs-CZ"/>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fld id="{871B2431-D351-4C6E-A3CF-9DFAC0E3E050}" type="slidenum">
              <a:rPr altLang="cs-CZ" lang="cs-CZ" smtClean="0"/>
              <a:t>‹#›</a:t>
            </a:fld>
            <a:endParaRPr altLang="cs-CZ" lang="cs-CZ"/>
          </a:p>
        </p:txBody>
      </p:sp>
    </p:spTree>
    <p:extLst>
      <p:ext uri="{BB962C8B-B14F-4D97-AF65-F5344CB8AC3E}">
        <p14:creationId xmlns:p14="http://schemas.microsoft.com/office/powerpoint/2010/main" val="1798889115"/>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2.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2.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r>
              <a:rPr altLang="cs-CZ" lang="cs-CZ"/>
              <a:t>1.7.2013</a:t>
            </a:r>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r>
              <a:rPr lang="en-US"/>
              <a:t>This presentation will show you how an organization from the UK can form a successful strategic alliance with another company in China. It will define the term 'culture' and explain the effect of culture in business communication, use theories that are applicable to intercultural business communication, highlight some important aspects of Chinese culture that can impact your negotiations, and give practical suggestions for dealing with the challenges</a:t>
            </a:r>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r>
              <a:rPr altLang="cs-CZ"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r>
              <a:rPr altLang="cs-CZ" lang="cs-CZ"/>
              <a:t>1.7.2013</a:t>
            </a:r>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r>
              <a:rPr lang="en-US"/>
              <a:t>Culture is used to refer to values, beliefs, communication styles, and behavioral codes that guide interactions between members of a society or organization. The culture impacts one’s perception of issues of trust, authority, time, and conflict. Consequently, this impacts how people communicate with each other. In global business, culture plays a key role in determining how organizations communicate with stakeholders.</a:t>
            </a:r>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r>
              <a:rPr altLang="cs-CZ"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r>
              <a:rPr altLang="cs-CZ" lang="cs-CZ"/>
              <a:t>1.7.2013</a:t>
            </a:r>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r>
              <a:rPr lang="en-US"/>
              <a:t>The important components of culture comprise language, nonverbal communication, hierarchy, relationships, and approach to decision making. Such elements affect how a person will understand the message, establish trust, and react during negotiations. The presence of different cultural norms can cause misunderstandings if they are not addressed properly. That is why negotiators have to adjust their behavior according to the cultural environment in order to succeed.</a:t>
            </a:r>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r>
              <a:rPr altLang="cs-CZ"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r>
              <a:rPr altLang="cs-CZ" lang="cs-CZ"/>
              <a:t>1.7.2013</a:t>
            </a:r>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r>
              <a:rPr lang="en-US"/>
              <a:t>Cross-cultural negotiations can be explained through theories such as Hofstede’s Cultural Dimensions Theory and Cultural Intelligence. In Hofstede’s theory, cultural dimensions of power distance, collectivism, and long-term orientation are considered, especially those that exist within the culture of China. Communication and relationship development can be enhanced through effective behavior, which is facilitated through cultural intelligence</a:t>
            </a:r>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r>
              <a:rPr altLang="cs-CZ"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r>
              <a:rPr altLang="cs-CZ" lang="cs-CZ"/>
              <a:t>1.7.2013</a:t>
            </a:r>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r>
              <a:rPr lang="en-US"/>
              <a:t>There exist significant differences in terms of business communication approaches between the UK and China. UK businesses tend to prefer a more direct style of communication, fast decision-making, and a great deal of emphasis on the accomplishment of the business goals. In China, however, businesses pay more attention to building good relationships and communicating cautiously so as to maintain harmony</a:t>
            </a:r>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r>
              <a:rPr altLang="cs-CZ"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r>
              <a:rPr altLang="cs-CZ" lang="cs-CZ"/>
              <a:t>1.7.2013</a:t>
            </a:r>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r>
              <a:rPr lang="en-US"/>
              <a:t>Chinese business culture emphasizes the importance of trust, hierarchy, and keeping good relations. Prior to discussing contractual terms, it is essential to build trust and good personal relationships. The concept of giving due honor to one’s seniors and avoiding disputes ensures that peace is maintained at all times. In addition, concepts like guanxi and face are essential during negotiations</a:t>
            </a:r>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r>
              <a:rPr altLang="cs-CZ"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r>
              <a:rPr altLang="cs-CZ" lang="cs-CZ"/>
              <a:t>1.7.2013</a:t>
            </a:r>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r>
              <a:rPr lang="en-US"/>
              <a:t>The cultural differences play a big role in the negotiations of international business. Understanding of the proper culture can cause a bad impact which is consist of poor communication, mistrust, delay, and ineffective cooperation among parties. Incorrect interpretation of non-verbal cues or tone can have a negative effect on building relationships and achieving success in negotiations. That is why cultural and emotional intelligence becomes important in negotiations</a:t>
            </a:r>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r>
              <a:rPr altLang="cs-CZ"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r>
              <a:rPr altLang="cs-CZ" lang="cs-CZ"/>
              <a:t>1.7.2013</a:t>
            </a:r>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r>
              <a:rPr lang="en-US"/>
              <a:t>Proper preparation is a key factor for success in cross-cultural negotiation. Before starting a negotiation, the British negotiation team needs to have a comprehensive knowledge of the Chinese business culture and organizational culture. It is necessary for the British team members to know their own roles and responsibilities during the negotiation process. Proper preparation will definitely reduce any cultural misunderstanding and facilitate trustful relationships between both parties. Furthermore, it is necessary to specify acceptable boundaries and alternative courses of action. Proper preparation leads to increased self-confidence, effective communication, and greater success in negotiations</a:t>
            </a:r>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r>
              <a:rPr altLang="cs-CZ"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r>
              <a:rPr altLang="cs-CZ" lang="cs-CZ"/>
              <a:t>1.7.2013</a:t>
            </a:r>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r>
              <a:rPr lang="en-US"/>
              <a:t>It is critical for the negotiators to ensure proper communication in order for the UK-China partnership to be effective. The negotiators need to communicate professionally and in a respectful manner by being polite, clear, and patient. The negotiators also need to ask open-ended questions and confirm their understanding of the issue in order to minimize the possibility of misunderstandings and mistrust.</a:t>
            </a:r>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r>
              <a:rPr altLang="cs-CZ"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r>
              <a:rPr altLang="cs-CZ" lang="cs-CZ"/>
              <a:t>1.7.2013</a:t>
            </a:r>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r>
              <a:rPr lang="en-US"/>
              <a:t>Developing good relations must be an important task prior to starting negotiations or talks about contracts. The Chinese have great regard for trust, respect, and cooperation. Consequently, it is necessary to be consistent, dependable, and professional in all encounters. Developing good relations will lead to cooperation, better communication, and success in business dealings. </a:t>
            </a:r>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r>
              <a:rPr altLang="cs-CZ"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3962400" cy="342900"/>
          </a:xfrm>
          <a:prstGeom prst="rect">
            <a:avLst/>
          </a:prstGeom>
        </p:spPr>
        <p:txBody>
          <a:bodyPr bIns="45720" lIns="91440" numCol="1" rIns="91440" rtlCol="0" tIns="45720" vert="horz"/>
          <a:lstStyle>
            <a:lvl1pPr algn="l">
              <a:defRPr sz="1200"/>
            </a:lvl1pPr>
          </a:lstStyle>
          <a:p>
            <a:endParaRPr/>
          </a:p>
        </p:txBody>
      </p:sp>
      <p:sp>
        <p:nvSpPr>
          <p:cNvPr id="3" name="Date Placeholder 2"/>
          <p:cNvSpPr>
            <a:spLocks noGrp="1"/>
          </p:cNvSpPr>
          <p:nvPr>
            <p:ph idx="1" type="dt"/>
          </p:nvPr>
        </p:nvSpPr>
        <p:spPr>
          <a:xfrm>
            <a:off x="5180013" y="0"/>
            <a:ext cx="3962400" cy="342900"/>
          </a:xfrm>
          <a:prstGeom prst="rect">
            <a:avLst/>
          </a:prstGeom>
        </p:spPr>
        <p:txBody>
          <a:bodyPr bIns="45720" lIns="91440" numCol="1" rIns="91440" rtlCol="0" tIns="45720" vert="horz"/>
          <a:lstStyle>
            <a:lvl1pPr algn="r">
              <a:defRPr sz="1200"/>
            </a:lvl1pPr>
          </a:lstStyle>
          <a:p>
            <a:r>
              <a:rPr altLang="cs-CZ" lang="cs-CZ"/>
              <a:t>1.7.2013</a:t>
            </a:r>
          </a:p>
        </p:txBody>
      </p:sp>
      <p:sp>
        <p:nvSpPr>
          <p:cNvPr id="4" name="Slide Image Placeholder 3"/>
          <p:cNvSpPr>
            <a:spLocks noChangeAspect="1" noGrp="1" noRot="1"/>
          </p:cNvSpPr>
          <p:nvPr>
            <p:ph idx="2" type="sldImg"/>
          </p:nvPr>
        </p:nvSpPr>
        <p:spPr>
          <a:xfrm>
            <a:off x="2857500" y="512763"/>
            <a:ext cx="3429000" cy="2566987"/>
          </a:xfrm>
          <a:prstGeom prst="rect">
            <a:avLst/>
          </a:prstGeom>
          <a:noFill/>
          <a:ln w="12700">
            <a:solidFill>
              <a:prstClr val="black"/>
            </a:solidFill>
          </a:ln>
        </p:spPr>
        <p:txBody>
          <a:bodyPr anchor="ctr" bIns="45720" lIns="91440" numCol="1" rIns="91440" rtlCol="0" tIns="45720" vert="horz"/>
          <a:lstStyle/>
          <a:p>
            <a:endParaRPr/>
          </a:p>
        </p:txBody>
      </p:sp>
      <p:sp>
        <p:nvSpPr>
          <p:cNvPr id="5" name="Notes Placeholder 4"/>
          <p:cNvSpPr>
            <a:spLocks noGrp="1"/>
          </p:cNvSpPr>
          <p:nvPr>
            <p:ph idx="3" sz="quarter" type="body"/>
          </p:nvPr>
        </p:nvSpPr>
        <p:spPr>
          <a:xfrm>
            <a:off x="914400" y="3251200"/>
            <a:ext cx="7315200" cy="3081338"/>
          </a:xfrm>
          <a:prstGeom prst="rect">
            <a:avLst/>
          </a:prstGeom>
        </p:spPr>
        <p:txBody>
          <a:bodyPr bIns="45720" lIns="91440" numCol="1" rIns="91440" rtlCol="0" tIns="45720" vert="horz"/>
          <a:lstStyle/>
          <a:p>
            <a:r>
              <a:rPr lang="en-US"/>
              <a:t>Successful negotiations with Chinese companies need to be patient, flexibility, and understanding of their decision-making process. While Western organizations have a relatively quick decision-making process, Chinese organizations have several stakeholders, which requires more time to make decisions. Further, UK negotiators should not expect an immediate response or agreement. During the course of developing a relationship with a Chinese partner, it will be important to adjust one's negotiating style to meet the needs of the Chinese negotiator. This way, successful negotiation outcomes can be obtained.</a:t>
            </a:r>
          </a:p>
        </p:txBody>
      </p:sp>
      <p:sp>
        <p:nvSpPr>
          <p:cNvPr id="6" name="Footer Placeholder 5"/>
          <p:cNvSpPr>
            <a:spLocks noGrp="1"/>
          </p:cNvSpPr>
          <p:nvPr>
            <p:ph idx="4" sz="quarter" type="ftr"/>
          </p:nvPr>
        </p:nvSpPr>
        <p:spPr>
          <a:xfrm>
            <a:off x="0" y="6502400"/>
            <a:ext cx="3962400" cy="341313"/>
          </a:xfrm>
          <a:prstGeom prst="rect">
            <a:avLst/>
          </a:prstGeom>
        </p:spPr>
        <p:txBody>
          <a:bodyPr anchor="b" bIns="45720" lIns="91440" numCol="1" rIns="91440" rtlCol="0" tIns="45720" vert="horz"/>
          <a:lstStyle>
            <a:lvl1pPr algn="l">
              <a:defRPr sz="1200"/>
            </a:lvl1pPr>
          </a:lstStyle>
          <a:p>
            <a:endParaRPr/>
          </a:p>
        </p:txBody>
      </p:sp>
      <p:sp>
        <p:nvSpPr>
          <p:cNvPr id="7" name="Slide Number Placeholder 6"/>
          <p:cNvSpPr>
            <a:spLocks noGrp="1"/>
          </p:cNvSpPr>
          <p:nvPr>
            <p:ph idx="5" sz="quarter" type="sldNum"/>
          </p:nvPr>
        </p:nvSpPr>
        <p:spPr>
          <a:xfrm>
            <a:off x="5180013" y="6502400"/>
            <a:ext cx="3962400" cy="341313"/>
          </a:xfrm>
          <a:prstGeom prst="rect">
            <a:avLst/>
          </a:prstGeom>
        </p:spPr>
        <p:txBody>
          <a:bodyPr anchor="b" bIns="45720" lIns="91440" numCol="1" rIns="91440" rtlCol="0" tIns="45720" vert="horz"/>
          <a:lstStyle>
            <a:lvl1pPr algn="r">
              <a:defRPr sz="1200"/>
            </a:lvl1pPr>
          </a:lstStyle>
          <a:p>
            <a:r>
              <a:rPr altLang="cs-CZ"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numCol="1"/>
          <a:lstStyle/>
          <a:p>
            <a:r>
              <a:rPr lang="en-US"/>
              <a:t>Click to edit Master title style</a:t>
            </a:r>
          </a:p>
        </p:txBody>
      </p:sp>
      <p:sp>
        <p:nvSpPr>
          <p:cNvPr id="3" name="Subtitle 2"/>
          <p:cNvSpPr>
            <a:spLocks noGrp="1"/>
          </p:cNvSpPr>
          <p:nvPr>
            <p:ph idx="1" type="subTitle"/>
          </p:nvPr>
        </p:nvSpPr>
        <p:spPr>
          <a:xfrm>
            <a:off x="1371600" y="3886200"/>
            <a:ext cx="6400800" cy="1752600"/>
          </a:xfrm>
        </p:spPr>
        <p:txBody>
          <a:bodyPr numCol="1"/>
          <a:lstStyle>
            <a:lvl1pPr algn="ctr" indent="0" marL="0">
              <a:buNone/>
              <a:defRPr>
                <a:solidFill>
                  <a:schemeClr val="tx1">
                    <a:tint val="75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p>
        </p:txBody>
      </p:sp>
      <p:sp>
        <p:nvSpPr>
          <p:cNvPr id="4" name="Date Placeholder 3"/>
          <p:cNvSpPr>
            <a:spLocks noGrp="1"/>
          </p:cNvSpPr>
          <p:nvPr>
            <p:ph idx="10" sz="half" type="dt"/>
          </p:nvPr>
        </p:nvSpPr>
        <p:spPr/>
        <p:txBody>
          <a:bodyPr numCol="1"/>
          <a:lstStyle/>
          <a:p>
            <a:fld id="{1D8BD707-D9CF-40AE-B4C6-C98DA3205C09}" type="datetimeFigureOut">
              <a:rPr lang="en-US" smtClean="0"/>
              <a:pPr/>
              <a:t>6/18/2026</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Content Placeholder 2"/>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idx="10" sz="half" type="dt"/>
          </p:nvPr>
        </p:nvSpPr>
        <p:spPr/>
        <p:txBody>
          <a:bodyPr numCol="1"/>
          <a:lstStyle/>
          <a:p>
            <a:fld id="{1D8BD707-D9CF-40AE-B4C6-C98DA3205C09}" type="datetimeFigureOut">
              <a:rPr lang="en-US" smtClean="0"/>
              <a:pPr/>
              <a:t>6/18/2026</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numCol="1"/>
          <a:lstStyle>
            <a:lvl1pPr algn="l">
              <a:defRPr b="1" cap="all" sz="4000"/>
            </a:lvl1pPr>
          </a:lstStyle>
          <a:p>
            <a:r>
              <a:rPr lang="en-US"/>
              <a:t>Click to edit Master title style</a:t>
            </a:r>
          </a:p>
        </p:txBody>
      </p:sp>
      <p:sp>
        <p:nvSpPr>
          <p:cNvPr id="3" name="Text Placeholder 2"/>
          <p:cNvSpPr>
            <a:spLocks noGrp="1"/>
          </p:cNvSpPr>
          <p:nvPr>
            <p:ph idx="1" type="body"/>
          </p:nvPr>
        </p:nvSpPr>
        <p:spPr>
          <a:xfrm>
            <a:off x="722313" y="2906713"/>
            <a:ext cx="7772400" cy="1500187"/>
          </a:xfrm>
        </p:spPr>
        <p:txBody>
          <a:bodyPr anchor="b" numCol="1"/>
          <a:lstStyle>
            <a:lvl1pPr indent="0" marL="0">
              <a:buNone/>
              <a:defRPr sz="2000">
                <a:solidFill>
                  <a:schemeClr val="tx1">
                    <a:tint val="7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idx="10" sz="half" type="dt"/>
          </p:nvPr>
        </p:nvSpPr>
        <p:spPr/>
        <p:txBody>
          <a:bodyPr numCol="1"/>
          <a:lstStyle/>
          <a:p>
            <a:fld id="{1D8BD707-D9CF-40AE-B4C6-C98DA3205C09}" type="datetimeFigureOut">
              <a:rPr lang="en-US" smtClean="0"/>
              <a:pPr/>
              <a:t>6/18/2026</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Content Placeholder 2"/>
          <p:cNvSpPr>
            <a:spLocks noGrp="1"/>
          </p:cNvSpPr>
          <p:nvPr>
            <p:ph idx="1" sz="half"/>
          </p:nvPr>
        </p:nvSpPr>
        <p:spPr>
          <a:xfrm>
            <a:off x="457200" y="1600200"/>
            <a:ext cx="4038600" cy="4525963"/>
          </a:xfrm>
        </p:spPr>
        <p:txBody>
          <a:bodyPr numCol="1"/>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idx="2" sz="half"/>
          </p:nvPr>
        </p:nvSpPr>
        <p:spPr>
          <a:xfrm>
            <a:off x="4648200" y="1600200"/>
            <a:ext cx="4038600" cy="4525963"/>
          </a:xfrm>
        </p:spPr>
        <p:txBody>
          <a:bodyPr numCol="1"/>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idx="10" sz="half" type="dt"/>
          </p:nvPr>
        </p:nvSpPr>
        <p:spPr/>
        <p:txBody>
          <a:bodyPr numCol="1"/>
          <a:lstStyle/>
          <a:p>
            <a:fld id="{1D8BD707-D9CF-40AE-B4C6-C98DA3205C09}" type="datetimeFigureOut">
              <a:rPr lang="en-US" smtClean="0"/>
              <a:pPr/>
              <a:t>6/18/2026</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defRPr/>
            </a:lvl1pPr>
          </a:lstStyle>
          <a:p>
            <a:r>
              <a:rPr lang="en-US"/>
              <a:t>Click to edit Master title style</a:t>
            </a:r>
          </a:p>
        </p:txBody>
      </p:sp>
      <p:sp>
        <p:nvSpPr>
          <p:cNvPr id="3" name="Text Placeholder 2"/>
          <p:cNvSpPr>
            <a:spLocks noGrp="1"/>
          </p:cNvSpPr>
          <p:nvPr>
            <p:ph idx="1" type="body"/>
          </p:nvPr>
        </p:nvSpPr>
        <p:spPr>
          <a:xfrm>
            <a:off x="457200" y="1535113"/>
            <a:ext cx="4040188" cy="63976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4" name="Content Placeholder 3"/>
          <p:cNvSpPr>
            <a:spLocks noGrp="1"/>
          </p:cNvSpPr>
          <p:nvPr>
            <p:ph idx="2" sz="half"/>
          </p:nvPr>
        </p:nvSpPr>
        <p:spPr>
          <a:xfrm>
            <a:off x="457200" y="2174875"/>
            <a:ext cx="4040188" cy="3951288"/>
          </a:xfrm>
        </p:spPr>
        <p:txBody>
          <a:bodyPr numCol="1"/>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idx="3" sz="quarter" type="body"/>
          </p:nvPr>
        </p:nvSpPr>
        <p:spPr>
          <a:xfrm>
            <a:off x="4645025" y="1535113"/>
            <a:ext cx="4041775" cy="63976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6" name="Content Placeholder 5"/>
          <p:cNvSpPr>
            <a:spLocks noGrp="1"/>
          </p:cNvSpPr>
          <p:nvPr>
            <p:ph idx="4" sz="quarter"/>
          </p:nvPr>
        </p:nvSpPr>
        <p:spPr>
          <a:xfrm>
            <a:off x="4645025" y="2174875"/>
            <a:ext cx="4041775" cy="3951288"/>
          </a:xfrm>
        </p:spPr>
        <p:txBody>
          <a:bodyPr numCol="1"/>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idx="10" sz="half" type="dt"/>
          </p:nvPr>
        </p:nvSpPr>
        <p:spPr/>
        <p:txBody>
          <a:bodyPr numCol="1"/>
          <a:lstStyle/>
          <a:p>
            <a:fld id="{1D8BD707-D9CF-40AE-B4C6-C98DA3205C09}" type="datetimeFigureOut">
              <a:rPr lang="en-US" smtClean="0"/>
              <a:pPr/>
              <a:t>6/18/2026</a:t>
            </a:fld>
            <a:endParaRPr lang="en-US"/>
          </a:p>
        </p:txBody>
      </p:sp>
      <p:sp>
        <p:nvSpPr>
          <p:cNvPr id="8" name="Footer Placeholder 7"/>
          <p:cNvSpPr>
            <a:spLocks noGrp="1"/>
          </p:cNvSpPr>
          <p:nvPr>
            <p:ph idx="11" sz="quarter" type="ftr"/>
          </p:nvPr>
        </p:nvSpPr>
        <p:spPr/>
        <p:txBody>
          <a:bodyPr numCol="1"/>
          <a:lstStyle/>
          <a:p>
            <a:endParaRPr lang="en-US"/>
          </a:p>
        </p:txBody>
      </p:sp>
      <p:sp>
        <p:nvSpPr>
          <p:cNvPr id="9" name="Slide Number Placeholder 8"/>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Date Placeholder 2"/>
          <p:cNvSpPr>
            <a:spLocks noGrp="1"/>
          </p:cNvSpPr>
          <p:nvPr>
            <p:ph idx="10" sz="half" type="dt"/>
          </p:nvPr>
        </p:nvSpPr>
        <p:spPr/>
        <p:txBody>
          <a:bodyPr numCol="1"/>
          <a:lstStyle/>
          <a:p>
            <a:fld id="{1D8BD707-D9CF-40AE-B4C6-C98DA3205C09}" type="datetimeFigureOut">
              <a:rPr lang="en-US" smtClean="0"/>
              <a:pPr/>
              <a:t>6/18/2026</a:t>
            </a:fld>
            <a:endParaRPr lang="en-US"/>
          </a:p>
        </p:txBody>
      </p:sp>
      <p:sp>
        <p:nvSpPr>
          <p:cNvPr id="4" name="Footer Placeholder 3"/>
          <p:cNvSpPr>
            <a:spLocks noGrp="1"/>
          </p:cNvSpPr>
          <p:nvPr>
            <p:ph idx="11" sz="quarter" type="ftr"/>
          </p:nvPr>
        </p:nvSpPr>
        <p:spPr/>
        <p:txBody>
          <a:bodyPr numCol="1"/>
          <a:lstStyle/>
          <a:p>
            <a:endParaRPr lang="en-US"/>
          </a:p>
        </p:txBody>
      </p:sp>
      <p:sp>
        <p:nvSpPr>
          <p:cNvPr id="5" name="Slide Number Placeholder 4"/>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1D8BD707-D9CF-40AE-B4C6-C98DA3205C09}" type="datetimeFigureOut">
              <a:rPr lang="en-US" smtClean="0"/>
              <a:pPr/>
              <a:t>6/18/2026</a:t>
            </a:fld>
            <a:endParaRPr lang="en-US"/>
          </a:p>
        </p:txBody>
      </p:sp>
      <p:sp>
        <p:nvSpPr>
          <p:cNvPr id="3" name="Footer Placeholder 2"/>
          <p:cNvSpPr>
            <a:spLocks noGrp="1"/>
          </p:cNvSpPr>
          <p:nvPr>
            <p:ph idx="11" sz="quarter" type="ftr"/>
          </p:nvPr>
        </p:nvSpPr>
        <p:spPr/>
        <p:txBody>
          <a:bodyPr numCol="1"/>
          <a:lstStyle/>
          <a:p>
            <a:endParaRPr lang="en-US"/>
          </a:p>
        </p:txBody>
      </p:sp>
      <p:sp>
        <p:nvSpPr>
          <p:cNvPr id="4" name="Slide Number Placeholder 3"/>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numCol="1"/>
          <a:lstStyle>
            <a:lvl1pPr algn="l">
              <a:defRPr b="1" sz="2000"/>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numCol="1"/>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idx="2" sz="half" type="body"/>
          </p:nvPr>
        </p:nvSpPr>
        <p:spPr>
          <a:xfrm>
            <a:off x="457200" y="1435100"/>
            <a:ext cx="3008313" cy="4691063"/>
          </a:xfrm>
        </p:spPr>
        <p:txBody>
          <a:bodyPr numCol="1"/>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1D8BD707-D9CF-40AE-B4C6-C98DA3205C09}" type="datetimeFigureOut">
              <a:rPr lang="en-US" smtClean="0"/>
              <a:pPr/>
              <a:t>6/18/2026</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numCol="1"/>
          <a:lstStyle>
            <a:lvl1pPr algn="l">
              <a:defRPr b="1" sz="2000"/>
            </a:lvl1pPr>
          </a:lstStyle>
          <a:p>
            <a:r>
              <a:rPr lang="en-US"/>
              <a:t>Click to edit Master title style</a:t>
            </a:r>
          </a:p>
        </p:txBody>
      </p:sp>
      <p:sp>
        <p:nvSpPr>
          <p:cNvPr id="3" name="Picture Placeholder 2"/>
          <p:cNvSpPr>
            <a:spLocks noGrp="1"/>
          </p:cNvSpPr>
          <p:nvPr>
            <p:ph idx="1" type="pic"/>
          </p:nvPr>
        </p:nvSpPr>
        <p:spPr>
          <a:xfrm>
            <a:off x="1792288" y="612775"/>
            <a:ext cx="5486400" cy="4114800"/>
          </a:xfrm>
        </p:spPr>
        <p:txBody>
          <a:bodyPr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US"/>
          </a:p>
        </p:txBody>
      </p:sp>
      <p:sp>
        <p:nvSpPr>
          <p:cNvPr id="4" name="Text Placeholder 3"/>
          <p:cNvSpPr>
            <a:spLocks noGrp="1"/>
          </p:cNvSpPr>
          <p:nvPr>
            <p:ph idx="2" sz="half" type="body"/>
          </p:nvPr>
        </p:nvSpPr>
        <p:spPr>
          <a:xfrm>
            <a:off x="1792288" y="5367338"/>
            <a:ext cx="5486400" cy="804862"/>
          </a:xfrm>
        </p:spPr>
        <p:txBody>
          <a:bodyPr numCol="1"/>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1D8BD707-D9CF-40AE-B4C6-C98DA3205C09}" type="datetimeFigureOut">
              <a:rPr lang="en-US" smtClean="0"/>
              <a:pPr/>
              <a:t>6/18/2026</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p>
        </p:txBody>
      </p:sp>
      <p:sp>
        <p:nvSpPr>
          <p:cNvPr id="3" name="Vertical Text Placeholder 2"/>
          <p:cNvSpPr>
            <a:spLocks noGrp="1"/>
          </p:cNvSpPr>
          <p:nvPr>
            <p:ph idx="1" orient="vert" type="body"/>
          </p:nvPr>
        </p:nvSpPr>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idx="10" sz="half" type="dt"/>
          </p:nvPr>
        </p:nvSpPr>
        <p:spPr/>
        <p:txBody>
          <a:bodyPr numCol="1"/>
          <a:lstStyle/>
          <a:p>
            <a:fld id="{1D8BD707-D9CF-40AE-B4C6-C98DA3205C09}" type="datetimeFigureOut">
              <a:rPr lang="en-US" smtClean="0"/>
              <a:pPr/>
              <a:t>6/18/2026</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6629400" y="274638"/>
            <a:ext cx="2057400" cy="5851525"/>
          </a:xfrm>
        </p:spPr>
        <p:txBody>
          <a:bodyPr numCol="1" vert="eaVert"/>
          <a:lstStyle/>
          <a:p>
            <a:r>
              <a:rPr lang="en-US"/>
              <a:t>Click to edit Master title style</a:t>
            </a:r>
          </a:p>
        </p:txBody>
      </p:sp>
      <p:sp>
        <p:nvSpPr>
          <p:cNvPr id="3" name="Vertical Text Placeholder 2"/>
          <p:cNvSpPr>
            <a:spLocks noGrp="1"/>
          </p:cNvSpPr>
          <p:nvPr>
            <p:ph idx="1" orient="vert" type="body"/>
          </p:nvPr>
        </p:nvSpPr>
        <p:spPr>
          <a:xfrm>
            <a:off x="457200" y="274638"/>
            <a:ext cx="6019800" cy="5851525"/>
          </a:xfrm>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idx="10" sz="half" type="dt"/>
          </p:nvPr>
        </p:nvSpPr>
        <p:spPr/>
        <p:txBody>
          <a:bodyPr numCol="1"/>
          <a:lstStyle/>
          <a:p>
            <a:fld id="{1D8BD707-D9CF-40AE-B4C6-C98DA3205C09}" type="datetimeFigureOut">
              <a:rPr lang="en-US" smtClean="0"/>
              <a:pPr/>
              <a:t>6/18/2026</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anchor="ctr" bIns="45720" lIns="91440" numCol="1" rIns="91440" rtlCol="0" tIns="45720" vert="horz">
            <a:normAutofit/>
          </a:bodyPr>
          <a:lstStyle/>
          <a:p>
            <a:r>
              <a:rPr lang="en-US"/>
              <a:t>Click to edit Master title style</a:t>
            </a:r>
          </a:p>
        </p:txBody>
      </p:sp>
      <p:sp>
        <p:nvSpPr>
          <p:cNvPr id="3" name="Text Placeholder 2"/>
          <p:cNvSpPr>
            <a:spLocks noGrp="1"/>
          </p:cNvSpPr>
          <p:nvPr>
            <p:ph idx="1" type="body"/>
          </p:nvPr>
        </p:nvSpPr>
        <p:spPr>
          <a:xfrm>
            <a:off x="457200" y="1600200"/>
            <a:ext cx="8229600" cy="4525963"/>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idx="2" sz="half" type="dt"/>
          </p:nvPr>
        </p:nvSpPr>
        <p:spPr>
          <a:xfrm>
            <a:off x="457200" y="6356350"/>
            <a:ext cx="2133600" cy="365125"/>
          </a:xfrm>
          <a:prstGeom prst="rect">
            <a:avLst/>
          </a:prstGeom>
        </p:spPr>
        <p:txBody>
          <a:bodyPr anchor="ctr" bIns="45720" lIns="91440" numCol="1" rIns="91440" rtlCol="0" tIns="45720" vert="horz"/>
          <a:lstStyle>
            <a:lvl1pPr algn="l">
              <a:defRPr sz="1200">
                <a:solidFill>
                  <a:schemeClr val="tx1">
                    <a:tint val="75000"/>
                  </a:schemeClr>
                </a:solidFill>
              </a:defRPr>
            </a:lvl1pPr>
          </a:lstStyle>
          <a:p>
            <a:fld id="{1D8BD707-D9CF-40AE-B4C6-C98DA3205C09}" type="datetimeFigureOut">
              <a:rPr lang="en-US" smtClean="0"/>
              <a:pPr/>
              <a:t>6/18/2026</a:t>
            </a:fld>
            <a:endParaRPr lang="en-US"/>
          </a:p>
        </p:txBody>
      </p:sp>
      <p:sp>
        <p:nvSpPr>
          <p:cNvPr id="5" name="Footer Placeholder 4"/>
          <p:cNvSpPr>
            <a:spLocks noGrp="1"/>
          </p:cNvSpPr>
          <p:nvPr>
            <p:ph idx="3" sz="quarter" type="ftr"/>
          </p:nvPr>
        </p:nvSpPr>
        <p:spPr>
          <a:xfrm>
            <a:off x="3124200" y="6356350"/>
            <a:ext cx="2895600" cy="365125"/>
          </a:xfrm>
          <a:prstGeom prst="rect">
            <a:avLst/>
          </a:prstGeom>
        </p:spPr>
        <p:txBody>
          <a:bodyPr anchor="ctr" bIns="45720" lIns="91440" numCol="1" rIns="91440" rtlCol="0" tIns="45720" vert="horz"/>
          <a:lstStyle>
            <a:lvl1pPr algn="ctr">
              <a:defRPr sz="1200">
                <a:solidFill>
                  <a:schemeClr val="tx1">
                    <a:tint val="75000"/>
                  </a:schemeClr>
                </a:solidFill>
              </a:defRPr>
            </a:lvl1pPr>
          </a:lstStyle>
          <a:p>
            <a:endParaRPr lang="en-US"/>
          </a:p>
        </p:txBody>
      </p:sp>
      <p:sp>
        <p:nvSpPr>
          <p:cNvPr id="6" name="Slide Number Placeholder 5"/>
          <p:cNvSpPr>
            <a:spLocks noGrp="1"/>
          </p:cNvSpPr>
          <p:nvPr>
            <p:ph idx="4" sz="quarter" type="sldNum"/>
          </p:nvPr>
        </p:nvSpPr>
        <p:spPr>
          <a:xfrm>
            <a:off x="6553200" y="6356350"/>
            <a:ext cx="2133600" cy="365125"/>
          </a:xfrm>
          <a:prstGeom prst="rect">
            <a:avLst/>
          </a:prstGeom>
        </p:spPr>
        <p:txBody>
          <a:bodyPr anchor="ctr" bIns="45720" lIns="91440" numCol="1" rIns="91440" rtlCol="0" tIns="45720" vert="horz"/>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xStyles>
    <p:titleStyle>
      <a:lvl1pPr algn="ctr" defTabSz="914400" eaLnBrk="1" hangingPunct="1" latinLnBrk="0" rtl="0">
        <a:spcBef>
          <a:spcPct val="0"/>
        </a:spcBef>
        <a:buNone/>
        <a:defRPr kern="1200" sz="4400">
          <a:solidFill>
            <a:schemeClr val="tx1"/>
          </a:solidFill>
          <a:latin typeface="+mj-lt"/>
          <a:ea typeface="+mj-ea"/>
          <a:cs typeface="+mj-cs"/>
        </a:defRPr>
      </a:lvl1pPr>
    </p:titleStyle>
    <p:bodyStyle>
      <a:lvl1pPr algn="l" defTabSz="914400" eaLnBrk="1" hangingPunct="1" indent="-342900" latinLnBrk="0" marL="342900" rtl="0">
        <a:spcBef>
          <a:spcPct val="20000"/>
        </a:spcBef>
        <a:buFont charset="0" pitchFamily="34" typeface="Arial"/>
        <a:buChar char="•"/>
        <a:defRPr kern="1200" sz="3200">
          <a:solidFill>
            <a:schemeClr val="tx1"/>
          </a:solidFill>
          <a:latin typeface="+mn-lt"/>
          <a:ea typeface="+mn-ea"/>
          <a:cs typeface="+mn-cs"/>
        </a:defRPr>
      </a:lvl1pPr>
      <a:lvl2pPr algn="l" defTabSz="914400" eaLnBrk="1" hangingPunct="1" indent="-285750" latinLnBrk="0" marL="742950" rtl="0">
        <a:spcBef>
          <a:spcPct val="20000"/>
        </a:spcBef>
        <a:buFont charset="0" pitchFamily="34" typeface="Arial"/>
        <a:buChar char="–"/>
        <a:defRPr kern="1200" sz="2800">
          <a:solidFill>
            <a:schemeClr val="tx1"/>
          </a:solidFill>
          <a:latin typeface="+mn-lt"/>
          <a:ea typeface="+mn-ea"/>
          <a:cs typeface="+mn-cs"/>
        </a:defRPr>
      </a:lvl2pPr>
      <a:lvl3pPr algn="l" defTabSz="914400" eaLnBrk="1" hangingPunct="1" indent="-228600" latinLnBrk="0" marL="1143000" rtl="0">
        <a:spcBef>
          <a:spcPct val="20000"/>
        </a:spcBef>
        <a:buFont charset="0" pitchFamily="34" typeface="Arial"/>
        <a:buChar char="•"/>
        <a:defRPr kern="1200" sz="2400">
          <a:solidFill>
            <a:schemeClr val="tx1"/>
          </a:solidFill>
          <a:latin typeface="+mn-lt"/>
          <a:ea typeface="+mn-ea"/>
          <a:cs typeface="+mn-cs"/>
        </a:defRPr>
      </a:lvl3pPr>
      <a:lvl4pPr algn="l" defTabSz="914400" eaLnBrk="1" hangingPunct="1" indent="-228600" latinLnBrk="0" marL="1600200" rtl="0">
        <a:spcBef>
          <a:spcPct val="20000"/>
        </a:spcBef>
        <a:buFont charset="0" pitchFamily="34" typeface="Arial"/>
        <a:buChar char="–"/>
        <a:defRPr kern="1200" sz="2000">
          <a:solidFill>
            <a:schemeClr val="tx1"/>
          </a:solidFill>
          <a:latin typeface="+mn-lt"/>
          <a:ea typeface="+mn-ea"/>
          <a:cs typeface="+mn-cs"/>
        </a:defRPr>
      </a:lvl4pPr>
      <a:lvl5pPr algn="l" defTabSz="914400" eaLnBrk="1" hangingPunct="1" indent="-228600" latinLnBrk="0" marL="2057400" rtl="0">
        <a:spcBef>
          <a:spcPct val="20000"/>
        </a:spcBef>
        <a:buFont charset="0" pitchFamily="34" typeface="Arial"/>
        <a:buChar char="»"/>
        <a:defRPr kern="1200" sz="2000">
          <a:solidFill>
            <a:schemeClr val="tx1"/>
          </a:solidFill>
          <a:latin typeface="+mn-lt"/>
          <a:ea typeface="+mn-ea"/>
          <a:cs typeface="+mn-cs"/>
        </a:defRPr>
      </a:lvl5pPr>
      <a:lvl6pPr algn="l" defTabSz="914400" eaLnBrk="1" hangingPunct="1" indent="-228600" latinLnBrk="0" marL="2514600" rtl="0">
        <a:spcBef>
          <a:spcPct val="20000"/>
        </a:spcBef>
        <a:buFont charset="0" pitchFamily="34" typeface="Arial"/>
        <a:buChar char="•"/>
        <a:defRPr kern="1200" sz="2000">
          <a:solidFill>
            <a:schemeClr val="tx1"/>
          </a:solidFill>
          <a:latin typeface="+mn-lt"/>
          <a:ea typeface="+mn-ea"/>
          <a:cs typeface="+mn-cs"/>
        </a:defRPr>
      </a:lvl6pPr>
      <a:lvl7pPr algn="l" defTabSz="914400" eaLnBrk="1" hangingPunct="1" indent="-228600" latinLnBrk="0" marL="2971800" rtl="0">
        <a:spcBef>
          <a:spcPct val="20000"/>
        </a:spcBef>
        <a:buFont charset="0" pitchFamily="34" typeface="Arial"/>
        <a:buChar char="•"/>
        <a:defRPr kern="1200" sz="2000">
          <a:solidFill>
            <a:schemeClr val="tx1"/>
          </a:solidFill>
          <a:latin typeface="+mn-lt"/>
          <a:ea typeface="+mn-ea"/>
          <a:cs typeface="+mn-cs"/>
        </a:defRPr>
      </a:lvl7pPr>
      <a:lvl8pPr algn="l" defTabSz="914400" eaLnBrk="1" hangingPunct="1" indent="-228600" latinLnBrk="0" marL="3429000" rtl="0">
        <a:spcBef>
          <a:spcPct val="20000"/>
        </a:spcBef>
        <a:buFont charset="0" pitchFamily="34" typeface="Arial"/>
        <a:buChar char="•"/>
        <a:defRPr kern="1200" sz="2000">
          <a:solidFill>
            <a:schemeClr val="tx1"/>
          </a:solidFill>
          <a:latin typeface="+mn-lt"/>
          <a:ea typeface="+mn-ea"/>
          <a:cs typeface="+mn-cs"/>
        </a:defRPr>
      </a:lvl8pPr>
      <a:lvl9pPr algn="l" defTabSz="914400" eaLnBrk="1" hangingPunct="1" indent="-228600" latinLnBrk="0" marL="3886200" rtl="0">
        <a:spcBef>
          <a:spcPct val="20000"/>
        </a:spcBef>
        <a:buFont charset="0" pitchFamily="34" typeface="Arial"/>
        <a:buChar char="•"/>
        <a:defRPr kern="1200" sz="20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arget="../media/image7.png" Type="http://schemas.openxmlformats.org/officeDocument/2006/relationships/image"/><Relationship Id="rId7" Target="../media/image6.svg" Type="http://schemas.openxmlformats.org/officeDocument/2006/relationships/image"/><Relationship Id="rId6" Target="../media/image5.svg" Type="http://schemas.openxmlformats.org/officeDocument/2006/relationships/image"/><Relationship Id="rId5" Target="../media/image4.svg" Type="http://schemas.openxmlformats.org/officeDocument/2006/relationships/image"/><Relationship Id="rId4" Target="../media/image3.svg" Type="http://schemas.openxmlformats.org/officeDocument/2006/relationships/image"/><Relationship Id="rId3" Target="../media/image2.svg" Type="http://schemas.openxmlformats.org/officeDocument/2006/relationships/image"/><Relationship Id="rId2" Target="../media/image1.jpeg" Type="http://schemas.openxmlformats.org/officeDocument/2006/relationships/image"/><Relationship Id="rId1" Target="../slideLayouts/slideLayout7.xml" Type="http://schemas.openxmlformats.org/officeDocument/2006/relationships/slideLayout"/></Relationships>
</file>

<file path=ppt/slides/_rels/slide2.xml.rels><?xml version="1.0" encoding="UTF-8" standalone="yes"?><Relationships xmlns="http://schemas.openxmlformats.org/package/2006/relationships"><Relationship Id="rId9" Target="../media/image10.svg" Type="http://schemas.openxmlformats.org/officeDocument/2006/relationships/image"/><Relationship Id="rId8" Target="../media/image9.svg" Type="http://schemas.openxmlformats.org/officeDocument/2006/relationships/image"/><Relationship Id="rId7" Target="../media/image8.svg" Type="http://schemas.openxmlformats.org/officeDocument/2006/relationships/image"/><Relationship Id="rId6" Target="../media/image8.svg" Type="http://schemas.openxmlformats.org/officeDocument/2006/relationships/image"/><Relationship Id="rId5" Target="../media/image3.svg" Type="http://schemas.openxmlformats.org/officeDocument/2006/relationships/image"/><Relationship Id="rId4" Target="../media/image2.svg" Type="http://schemas.openxmlformats.org/officeDocument/2006/relationships/image"/><Relationship Id="rId3" Target="../media/image1.jpeg" Type="http://schemas.openxmlformats.org/officeDocument/2006/relationships/image"/><Relationship Id="rId2" Target="../notesSlides/notesSlide1.xml" Type="http://schemas.openxmlformats.org/officeDocument/2006/relationships/notesSlide"/><Relationship Id="rId1" Target="../slideLayouts/slideLayout7.xml" Type="http://schemas.openxmlformats.org/officeDocument/2006/relationships/slideLayout"/></Relationships>
</file>

<file path=ppt/slides/_rels/slide3.xml.rels><?xml version="1.0" encoding="UTF-8" standalone="yes"?><Relationships xmlns="http://schemas.openxmlformats.org/package/2006/relationships"><Relationship Id="rId7" Target="../media/image13.png" Type="http://schemas.openxmlformats.org/officeDocument/2006/relationships/image"/><Relationship Id="rId6" Target="../media/image12.svg" Type="http://schemas.openxmlformats.org/officeDocument/2006/relationships/image"/><Relationship Id="rId5" Target="../media/image5.svg" Type="http://schemas.openxmlformats.org/officeDocument/2006/relationships/image"/><Relationship Id="rId4" Target="../media/image4.svg" Type="http://schemas.openxmlformats.org/officeDocument/2006/relationships/image"/><Relationship Id="rId3" Target="../media/image11.jpeg" Type="http://schemas.openxmlformats.org/officeDocument/2006/relationships/image"/><Relationship Id="rId2" Target="../notesSlides/notesSlide2.xml" Type="http://schemas.openxmlformats.org/officeDocument/2006/relationships/notesSlide"/><Relationship Id="rId1" Target="../slideLayouts/slideLayout7.xml" Type="http://schemas.openxmlformats.org/officeDocument/2006/relationships/slideLayout"/></Relationships>
</file>

<file path=ppt/slides/_rels/slide4.xml.rels><?xml version="1.0" encoding="UTF-8" standalone="yes"?><Relationships xmlns="http://schemas.openxmlformats.org/package/2006/relationships"><Relationship Id="rId9" Target="../media/image15.svg" Type="http://schemas.openxmlformats.org/officeDocument/2006/relationships/image"/><Relationship Id="rId8" Target="../media/image14.svg" Type="http://schemas.openxmlformats.org/officeDocument/2006/relationships/image"/><Relationship Id="rId7" Target="../media/image8.svg" Type="http://schemas.openxmlformats.org/officeDocument/2006/relationships/image"/><Relationship Id="rId6" Target="../media/image8.svg" Type="http://schemas.openxmlformats.org/officeDocument/2006/relationships/image"/><Relationship Id="rId5" Target="../media/image3.svg" Type="http://schemas.openxmlformats.org/officeDocument/2006/relationships/image"/><Relationship Id="rId4" Target="../media/image2.svg" Type="http://schemas.openxmlformats.org/officeDocument/2006/relationships/image"/><Relationship Id="rId3" Target="../media/image1.jpeg" Type="http://schemas.openxmlformats.org/officeDocument/2006/relationships/image"/><Relationship Id="rId2" Target="../notesSlides/notesSlide3.xml" Type="http://schemas.openxmlformats.org/officeDocument/2006/relationships/notesSlide"/><Relationship Id="rId1" Target="../slideLayouts/slideLayout7.xml" Type="http://schemas.openxmlformats.org/officeDocument/2006/relationships/slideLayout"/></Relationships>
</file>

<file path=ppt/slides/_rels/slide5.xml.rels><?xml version="1.0" encoding="UTF-8" standalone="yes"?><Relationships xmlns="http://schemas.openxmlformats.org/package/2006/relationships"><Relationship Id="rId5" Target="../media/image16.png" Type="http://schemas.openxmlformats.org/officeDocument/2006/relationships/image"/><Relationship Id="rId4" Target="../media/image8.svg" Type="http://schemas.openxmlformats.org/officeDocument/2006/relationships/image"/><Relationship Id="rId3" Target="../media/image1.jpeg" Type="http://schemas.openxmlformats.org/officeDocument/2006/relationships/image"/><Relationship Id="rId2" Target="../notesSlides/notesSlide4.xml" Type="http://schemas.openxmlformats.org/officeDocument/2006/relationships/notesSlide"/><Relationship Id="rId1" Target="../slideLayouts/slideLayout7.xml" Type="http://schemas.openxmlformats.org/officeDocument/2006/relationships/slideLayout"/></Relationships>
</file>

<file path=ppt/slides/_rels/slide6.xml.rels><?xml version="1.0" encoding="UTF-8" standalone="yes"?><Relationships xmlns="http://schemas.openxmlformats.org/package/2006/relationships"><Relationship Id="rId9" Target="../media/image18.svg" Type="http://schemas.openxmlformats.org/officeDocument/2006/relationships/image"/><Relationship Id="rId8" Target="../media/image17.png" Type="http://schemas.openxmlformats.org/officeDocument/2006/relationships/image"/><Relationship Id="rId7" Target="../media/image8.svg" Type="http://schemas.openxmlformats.org/officeDocument/2006/relationships/image"/><Relationship Id="rId6" Target="../media/image8.svg" Type="http://schemas.openxmlformats.org/officeDocument/2006/relationships/image"/><Relationship Id="rId5" Target="../media/image3.svg" Type="http://schemas.openxmlformats.org/officeDocument/2006/relationships/image"/><Relationship Id="rId4" Target="../media/image2.svg" Type="http://schemas.openxmlformats.org/officeDocument/2006/relationships/image"/><Relationship Id="rId3" Target="../media/image1.jpeg" Type="http://schemas.openxmlformats.org/officeDocument/2006/relationships/image"/><Relationship Id="rId2" Target="../notesSlides/notesSlide5.xml" Type="http://schemas.openxmlformats.org/officeDocument/2006/relationships/notesSlide"/><Relationship Id="rId1" Target="../slideLayouts/slideLayout7.xml" Type="http://schemas.openxmlformats.org/officeDocument/2006/relationships/slideLayout"/></Relationships>
</file>

<file path=ppt/slides/_rels/slide7.xml.rels><?xml version="1.0" encoding="UTF-8" standalone="yes"?><Relationships xmlns="http://schemas.openxmlformats.org/package/2006/relationships"><Relationship Id="rId5" Target="../media/image20.svg" Type="http://schemas.openxmlformats.org/officeDocument/2006/relationships/image"/><Relationship Id="rId4" Target="../media/image19.png" Type="http://schemas.openxmlformats.org/officeDocument/2006/relationships/image"/><Relationship Id="rId3" Target="../media/image1.jpeg" Type="http://schemas.openxmlformats.org/officeDocument/2006/relationships/image"/><Relationship Id="rId2" Target="../notesSlides/notesSlide6.xml" Type="http://schemas.openxmlformats.org/officeDocument/2006/relationships/notesSlide"/><Relationship Id="rId1" Target="../slideLayouts/slideLayout7.xml" Type="http://schemas.openxmlformats.org/officeDocument/2006/relationships/slideLayout"/></Relationships>
</file>

<file path=ppt/slides/_rels/slide8.xml.rels><?xml version="1.0" encoding="UTF-8" standalone="yes"?><Relationships xmlns="http://schemas.openxmlformats.org/package/2006/relationships"><Relationship Id="rId10" Target="../media/image23.svg" Type="http://schemas.openxmlformats.org/officeDocument/2006/relationships/image"/><Relationship Id="rId9" Target="../media/image22.png" Type="http://schemas.openxmlformats.org/officeDocument/2006/relationships/image"/><Relationship Id="rId8" Target="../media/image21.svg" Type="http://schemas.openxmlformats.org/officeDocument/2006/relationships/image"/><Relationship Id="rId7" Target="../media/image8.svg" Type="http://schemas.openxmlformats.org/officeDocument/2006/relationships/image"/><Relationship Id="rId6" Target="../media/image8.svg" Type="http://schemas.openxmlformats.org/officeDocument/2006/relationships/image"/><Relationship Id="rId5" Target="../media/image3.svg" Type="http://schemas.openxmlformats.org/officeDocument/2006/relationships/image"/><Relationship Id="rId4" Target="../media/image2.svg" Type="http://schemas.openxmlformats.org/officeDocument/2006/relationships/image"/><Relationship Id="rId3" Target="../media/image1.jpeg" Type="http://schemas.openxmlformats.org/officeDocument/2006/relationships/image"/><Relationship Id="rId2" Target="../notesSlides/notesSlide7.xml" Type="http://schemas.openxmlformats.org/officeDocument/2006/relationships/notesSlide"/><Relationship Id="rId1" Target="../slideLayouts/slideLayout7.xml" Type="http://schemas.openxmlformats.org/officeDocument/2006/relationships/slideLayout"/></Relationships>
</file>

<file path=ppt/slides/_rels/slide9.xml.rels><?xml version="1.0" encoding="UTF-8" standalone="yes"?><Relationships xmlns="http://schemas.openxmlformats.org/package/2006/relationships"><Relationship Id="rId8" Target="../media/image24.png" Type="http://schemas.openxmlformats.org/officeDocument/2006/relationships/image"/><Relationship Id="rId7" Target="../media/image8.svg" Type="http://schemas.openxmlformats.org/officeDocument/2006/relationships/image"/><Relationship Id="rId6" Target="../media/image8.svg" Type="http://schemas.openxmlformats.org/officeDocument/2006/relationships/image"/><Relationship Id="rId5" Target="../media/image3.svg" Type="http://schemas.openxmlformats.org/officeDocument/2006/relationships/image"/><Relationship Id="rId4" Target="../media/image2.svg" Type="http://schemas.openxmlformats.org/officeDocument/2006/relationships/image"/><Relationship Id="rId3" Target="../media/image1.jpeg" Type="http://schemas.openxmlformats.org/officeDocument/2006/relationships/image"/><Relationship Id="rId2" Target="../notesSlides/notesSlide8.xml" Type="http://schemas.openxmlformats.org/officeDocument/2006/relationships/notesSlide"/><Relationship Id="rId1" Target="../slideLayouts/slideLayout7.xml" Type="http://schemas.openxmlformats.org/officeDocument/2006/relationships/slideLayout"/></Relationships>
</file>

<file path=ppt/slides/_rels/slide10.xml.rels><?xml version="1.0" encoding="UTF-8" standalone="yes"?><Relationships xmlns="http://schemas.openxmlformats.org/package/2006/relationships"><Relationship Id="rId9" Target="../media/image26.png" Type="http://schemas.openxmlformats.org/officeDocument/2006/relationships/image"/><Relationship Id="rId8" Target="../media/image25.png" Type="http://schemas.openxmlformats.org/officeDocument/2006/relationships/image"/><Relationship Id="rId7" Target="../media/image8.svg" Type="http://schemas.openxmlformats.org/officeDocument/2006/relationships/image"/><Relationship Id="rId6" Target="../media/image8.svg" Type="http://schemas.openxmlformats.org/officeDocument/2006/relationships/image"/><Relationship Id="rId5" Target="../media/image3.svg" Type="http://schemas.openxmlformats.org/officeDocument/2006/relationships/image"/><Relationship Id="rId4" Target="../media/image2.svg" Type="http://schemas.openxmlformats.org/officeDocument/2006/relationships/image"/><Relationship Id="rId3" Target="../media/image1.jpeg" Type="http://schemas.openxmlformats.org/officeDocument/2006/relationships/image"/><Relationship Id="rId2" Target="../notesSlides/notesSlide9.xml" Type="http://schemas.openxmlformats.org/officeDocument/2006/relationships/notesSlide"/><Relationship Id="rId1" Target="../slideLayouts/slideLayout7.xml" Type="http://schemas.openxmlformats.org/officeDocument/2006/relationships/slideLayout"/></Relationships>
</file>

<file path=ppt/slides/_rels/slide11.xml.rels><?xml version="1.0" encoding="UTF-8" standalone="yes"?><Relationships xmlns="http://schemas.openxmlformats.org/package/2006/relationships"><Relationship Id="rId7" Target="../media/image28.svg" Type="http://schemas.openxmlformats.org/officeDocument/2006/relationships/image"/><Relationship Id="rId6" Target="../media/image27.svg" Type="http://schemas.openxmlformats.org/officeDocument/2006/relationships/image"/><Relationship Id="rId5" Target="../media/image5.svg" Type="http://schemas.openxmlformats.org/officeDocument/2006/relationships/image"/><Relationship Id="rId4" Target="../media/image4.svg" Type="http://schemas.openxmlformats.org/officeDocument/2006/relationships/image"/><Relationship Id="rId3" Target="../media/image11.jpeg" Type="http://schemas.openxmlformats.org/officeDocument/2006/relationships/image"/><Relationship Id="rId2" Target="../notesSlides/notesSlide10.xml" Type="http://schemas.openxmlformats.org/officeDocument/2006/relationships/notesSlide"/><Relationship Id="rId1" Target="../slideLayouts/slideLayout7.xml" Type="http://schemas.openxmlformats.org/officeDocument/2006/relationships/slideLayout"/></Relationships>
</file>

<file path=ppt/slides/_rels/slide12.xml.rels><?xml version="1.0" encoding="UTF-8" standalone="yes"?><Relationships xmlns="http://schemas.openxmlformats.org/package/2006/relationships"><Relationship Id="rId8" Target="../media/image29.svg" Type="http://schemas.openxmlformats.org/officeDocument/2006/relationships/image"/><Relationship Id="rId7" Target="../media/image8.svg" Type="http://schemas.openxmlformats.org/officeDocument/2006/relationships/image"/><Relationship Id="rId6" Target="../media/image8.svg" Type="http://schemas.openxmlformats.org/officeDocument/2006/relationships/image"/><Relationship Id="rId5" Target="../media/image3.svg" Type="http://schemas.openxmlformats.org/officeDocument/2006/relationships/image"/><Relationship Id="rId4" Target="../media/image2.svg" Type="http://schemas.openxmlformats.org/officeDocument/2006/relationships/image"/><Relationship Id="rId3" Target="../media/image1.jpeg" Type="http://schemas.openxmlformats.org/officeDocument/2006/relationships/image"/><Relationship Id="rId2" Target="../notesSlides/notesSlide11.xml" Type="http://schemas.openxmlformats.org/officeDocument/2006/relationships/notesSlide"/><Relationship Id="rId1" Target="../slideLayouts/slideLayout7.xml" Type="http://schemas.openxmlformats.org/officeDocument/2006/relationships/slideLayout"/></Relationships>
</file>

<file path=ppt/slides/_rels/slide13.xml.rels><?xml version="1.0" encoding="UTF-8" standalone="yes"?><Relationships xmlns="http://schemas.openxmlformats.org/package/2006/relationships"><Relationship Id="rId7" Target="../media/image30.png" Type="http://schemas.openxmlformats.org/officeDocument/2006/relationships/image"/><Relationship Id="rId6" Target="../media/image8.svg" Type="http://schemas.openxmlformats.org/officeDocument/2006/relationships/image"/><Relationship Id="rId5" Target="../media/image8.svg" Type="http://schemas.openxmlformats.org/officeDocument/2006/relationships/image"/><Relationship Id="rId4" Target="../media/image3.svg" Type="http://schemas.openxmlformats.org/officeDocument/2006/relationships/image"/><Relationship Id="rId3" Target="../media/image2.svg" Type="http://schemas.openxmlformats.org/officeDocument/2006/relationships/image"/><Relationship Id="rId2" Target="../media/image1.jpeg" Type="http://schemas.openxmlformats.org/officeDocument/2006/relationships/image"/><Relationship Id="rId1" Target="../slideLayouts/slideLayout7.xml" Type="http://schemas.openxmlformats.org/officeDocument/2006/relationships/slideLayout"/></Relationships>
</file>

<file path=ppt/slides/_rels/slide14.xml.rels><?xml version="1.0" encoding="UTF-8" standalone="yes"?><Relationships xmlns="http://schemas.openxmlformats.org/package/2006/relationships"><Relationship Id="rId13" Target="https://doi.org/10.3389/fcomm.2025.1650733" TargetMode="External" Type="http://schemas.openxmlformats.org/officeDocument/2006/relationships/hyperlink"/><Relationship Id="rId12" Target="https://doi.org/10.3389/fcomm.2025.1650733" TargetMode="External" Type="http://schemas.openxmlformats.org/officeDocument/2006/relationships/hyperlink"/><Relationship Id="rId11" Target="https://doi.org/10.36923/jicc.v25i3.1162" TargetMode="External" Type="http://schemas.openxmlformats.org/officeDocument/2006/relationships/hyperlink"/><Relationship Id="rId10" Target="https://doi.org/10.36923/jicc.v25i4.1227" TargetMode="External" Type="http://schemas.openxmlformats.org/officeDocument/2006/relationships/hyperlink"/><Relationship Id="rId9" Target="https://doi.org/10.3389/fcomm.2025.1650733" TargetMode="External" Type="http://schemas.openxmlformats.org/officeDocument/2006/relationships/hyperlink"/><Relationship Id="rId8" Target="https://doi.org/10.3389/fpsyg.2025.1661899" TargetMode="External" Type="http://schemas.openxmlformats.org/officeDocument/2006/relationships/hyperlink"/><Relationship Id="rId7" Target="https://doi.org/10.3390/su172210388" TargetMode="External" Type="http://schemas.openxmlformats.org/officeDocument/2006/relationships/hyperlink"/><Relationship Id="rId6" Target="https://doi.org/10.1186/s43093-025-00605-8" TargetMode="External" Type="http://schemas.openxmlformats.org/officeDocument/2006/relationships/hyperlink"/><Relationship Id="rId5" Target="https://doi.org/10.1186/s43093-025-00605-8" TargetMode="External" Type="http://schemas.openxmlformats.org/officeDocument/2006/relationships/hyperlink"/><Relationship Id="rId4" Target="../media/image5.svg" Type="http://schemas.openxmlformats.org/officeDocument/2006/relationships/image"/><Relationship Id="rId3" Target="../media/image4.svg" Type="http://schemas.openxmlformats.org/officeDocument/2006/relationships/image"/><Relationship Id="rId2" Target="../media/image11.jpeg" Type="http://schemas.openxmlformats.org/officeDocument/2006/relationships/image"/><Relationship Id="rId1" Target="../slideLayouts/slideLayout7.xml" Type="http://schemas.openxmlformats.org/officeDocument/2006/relationships/slideLayout"/></Relationships>
</file>

<file path=ppt/slides/_rels/slide15.xml.rels><?xml version="1.0" encoding="UTF-8" standalone="yes"?><Relationships xmlns="http://schemas.openxmlformats.org/package/2006/relationships"><Relationship Id="rId8" Target="../media/image7.png" Type="http://schemas.openxmlformats.org/officeDocument/2006/relationships/image"/><Relationship Id="rId7" Target="../media/image6.svg" Type="http://schemas.openxmlformats.org/officeDocument/2006/relationships/image"/><Relationship Id="rId6" Target="../media/image5.svg" Type="http://schemas.openxmlformats.org/officeDocument/2006/relationships/image"/><Relationship Id="rId5" Target="../media/image4.svg" Type="http://schemas.openxmlformats.org/officeDocument/2006/relationships/image"/><Relationship Id="rId4" Target="../media/image3.svg" Type="http://schemas.openxmlformats.org/officeDocument/2006/relationships/image"/><Relationship Id="rId3" Target="../media/image2.svg" Type="http://schemas.openxmlformats.org/officeDocument/2006/relationships/image"/><Relationship Id="rId2" Target="../media/image1.jpeg" Type="http://schemas.openxmlformats.org/officeDocument/2006/relationships/image"/><Relationship Id="rId1" Target="../slideLayouts/slideLayout7.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2"/>
            <a:stretch>
              <a:fillRect b="-11999" t="-12000"/>
            </a:stretch>
          </a:blipFill>
        </p:spPr>
      </p:sp>
      <p:sp>
        <p:nvSpPr>
          <p:cNvPr id="3" name="Freeform 3"/>
          <p:cNvSpPr/>
          <p:nvPr/>
        </p:nvSpPr>
        <p:spPr>
          <a:xfrm rot="2471795">
            <a:off x="13037222" y="-201178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4" name="Freeform 4"/>
          <p:cNvSpPr/>
          <p:nvPr/>
        </p:nvSpPr>
        <p:spPr>
          <a:xfrm rot="10281336">
            <a:off x="14236408" y="-2520655"/>
            <a:ext cx="5721230" cy="7454371"/>
          </a:xfrm>
          <a:custGeom>
            <a:avLst/>
            <a:gdLst/>
            <a:ahLst/>
            <a:cxnLst/>
            <a:rect b="b" l="l" r="r" t="t"/>
            <a:pathLst>
              <a:path h="7454371" w="5721230">
                <a:moveTo>
                  <a:pt x="0" y="0"/>
                </a:moveTo>
                <a:lnTo>
                  <a:pt x="5721230" y="0"/>
                </a:lnTo>
                <a:lnTo>
                  <a:pt x="5721230" y="7454372"/>
                </a:lnTo>
                <a:lnTo>
                  <a:pt x="0" y="7454372"/>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5" name="Freeform 5"/>
          <p:cNvSpPr/>
          <p:nvPr/>
        </p:nvSpPr>
        <p:spPr>
          <a:xfrm rot="-3168128">
            <a:off x="-2698729" y="-325435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Freeform 6"/>
          <p:cNvSpPr/>
          <p:nvPr/>
        </p:nvSpPr>
        <p:spPr>
          <a:xfrm rot="2587183">
            <a:off x="-615045" y="-3841392"/>
            <a:ext cx="5337965" cy="6955004"/>
          </a:xfrm>
          <a:custGeom>
            <a:avLst/>
            <a:gdLst/>
            <a:ahLst/>
            <a:cxnLst/>
            <a:rect b="b" l="l" r="r" t="t"/>
            <a:pathLst>
              <a:path h="6955004" w="5337965">
                <a:moveTo>
                  <a:pt x="0" y="0"/>
                </a:moveTo>
                <a:lnTo>
                  <a:pt x="5337965" y="0"/>
                </a:lnTo>
                <a:lnTo>
                  <a:pt x="5337965" y="6955004"/>
                </a:lnTo>
                <a:lnTo>
                  <a:pt x="0" y="6955004"/>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7" name="Freeform 7"/>
          <p:cNvSpPr/>
          <p:nvPr/>
        </p:nvSpPr>
        <p:spPr>
          <a:xfrm>
            <a:off x="4579297" y="5952232"/>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8" name="Freeform 8"/>
          <p:cNvSpPr/>
          <p:nvPr/>
        </p:nvSpPr>
        <p:spPr>
          <a:xfrm>
            <a:off x="39124" y="6721231"/>
            <a:ext cx="18209752" cy="3937859"/>
          </a:xfrm>
          <a:custGeom>
            <a:avLst/>
            <a:gdLst/>
            <a:ahLst/>
            <a:cxnLst/>
            <a:rect b="b" l="l" r="r" t="t"/>
            <a:pathLst>
              <a:path h="3937859" w="18209752">
                <a:moveTo>
                  <a:pt x="0" y="0"/>
                </a:moveTo>
                <a:lnTo>
                  <a:pt x="18209752" y="0"/>
                </a:lnTo>
                <a:lnTo>
                  <a:pt x="18209752" y="3937859"/>
                </a:lnTo>
                <a:lnTo>
                  <a:pt x="0" y="3937859"/>
                </a:lnTo>
                <a:lnTo>
                  <a:pt x="0" y="0"/>
                </a:lnTo>
                <a:close/>
              </a:path>
            </a:pathLst>
          </a:custGeom>
          <a:blipFill>
            <a:blip r:embed="rId8"/>
            <a:stretch>
              <a:fillRect/>
            </a:stretch>
          </a:blipFill>
        </p:spPr>
      </p:sp>
      <p:sp>
        <p:nvSpPr>
          <p:cNvPr id="9" name="TextBox 9"/>
          <p:cNvSpPr txBox="1"/>
          <p:nvPr/>
        </p:nvSpPr>
        <p:spPr>
          <a:xfrm>
            <a:off x="3211292" y="1031540"/>
            <a:ext cx="11627410" cy="3171569"/>
          </a:xfrm>
          <a:prstGeom prst="rect">
            <a:avLst/>
          </a:prstGeom>
        </p:spPr>
        <p:txBody>
          <a:bodyPr anchor="t" bIns="0" lIns="0" numCol="1" rIns="0" rtlCol="0" tIns="0">
            <a:spAutoFit/>
          </a:bodyPr>
          <a:lstStyle/>
          <a:p>
            <a:pPr algn="ctr" indent="0" lvl="0" marL="0">
              <a:lnSpc>
                <a:spcPts val="6314"/>
              </a:lnSpc>
            </a:pPr>
            <a:r>
              <a:rPr lang="en-US" spc="721" sz="4510">
                <a:solidFill>
                  <a:srgbClr val="000000"/>
                </a:solidFill>
                <a:latin typeface="Montserrat"/>
                <a:ea typeface="Montserrat"/>
                <a:cs typeface="Montserrat"/>
                <a:sym typeface="Montserrat"/>
              </a:rPr>
              <a:t>CROSS-CULTURAL NEGOTIATIONS: UK COMPANY NEGOTIATING WITH A CHINESE FIRM</a:t>
            </a:r>
          </a:p>
        </p:txBody>
      </p:sp>
      <p:sp>
        <p:nvSpPr>
          <p:cNvPr id="10" name="TextBox 10"/>
          <p:cNvSpPr txBox="1"/>
          <p:nvPr/>
        </p:nvSpPr>
        <p:spPr>
          <a:xfrm>
            <a:off x="4579297" y="4729096"/>
            <a:ext cx="9129406" cy="949243"/>
          </a:xfrm>
          <a:prstGeom prst="rect">
            <a:avLst/>
          </a:prstGeom>
        </p:spPr>
        <p:txBody>
          <a:bodyPr anchor="t" bIns="0" lIns="0" numCol="1" rIns="0" rtlCol="0" tIns="0">
            <a:spAutoFit/>
          </a:bodyPr>
          <a:lstStyle/>
          <a:p>
            <a:pPr algn="ctr">
              <a:lnSpc>
                <a:spcPts val="3854"/>
              </a:lnSpc>
            </a:pPr>
            <a:r>
              <a:rPr lang="en-US" sz="2753">
                <a:solidFill>
                  <a:srgbClr val="000000"/>
                </a:solidFill>
                <a:latin typeface="Sorts Mill Goudy"/>
                <a:ea typeface="Sorts Mill Goudy"/>
                <a:cs typeface="Sorts Mill Goudy"/>
                <a:sym typeface="Sorts Mill Goudy"/>
              </a:rPr>
              <a:t>Student Name: Razvan Zlate</a:t>
            </a:r>
          </a:p>
          <a:p>
            <a:pPr algn="ctr" indent="0" lvl="0" marL="0">
              <a:lnSpc>
                <a:spcPts val="3854"/>
              </a:lnSpc>
            </a:pPr>
            <a:r>
              <a:rPr lang="en-US" sz="2753">
                <a:solidFill>
                  <a:srgbClr val="000000"/>
                </a:solidFill>
                <a:latin typeface="Sorts Mill Goudy"/>
                <a:ea typeface="Sorts Mill Goudy"/>
                <a:cs typeface="Sorts Mill Goudy"/>
                <a:sym typeface="Sorts Mill Goudy"/>
              </a:rPr>
              <a:t>Student ID: 2332164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3"/>
            <a:stretch>
              <a:fillRect b="-11999" t="-12000"/>
            </a:stretch>
          </a:blipFill>
        </p:spPr>
      </p:sp>
      <p:sp>
        <p:nvSpPr>
          <p:cNvPr id="3" name="Freeform 3"/>
          <p:cNvSpPr/>
          <p:nvPr/>
        </p:nvSpPr>
        <p:spPr>
          <a:xfrm rot="2471795">
            <a:off x="13037222" y="-201178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rot="10281336">
            <a:off x="14236408" y="-2520655"/>
            <a:ext cx="5721230" cy="7454371"/>
          </a:xfrm>
          <a:custGeom>
            <a:avLst/>
            <a:gdLst/>
            <a:ahLst/>
            <a:cxnLst/>
            <a:rect b="b" l="l" r="r" t="t"/>
            <a:pathLst>
              <a:path h="7454371" w="5721230">
                <a:moveTo>
                  <a:pt x="0" y="0"/>
                </a:moveTo>
                <a:lnTo>
                  <a:pt x="5721230" y="0"/>
                </a:lnTo>
                <a:lnTo>
                  <a:pt x="5721230" y="7454372"/>
                </a:lnTo>
                <a:lnTo>
                  <a:pt x="0" y="745437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5" name="Freeform 5"/>
          <p:cNvSpPr/>
          <p:nvPr/>
        </p:nvSpPr>
        <p:spPr>
          <a:xfrm>
            <a:off x="2277702" y="7815993"/>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6" name="Freeform 6"/>
          <p:cNvSpPr/>
          <p:nvPr/>
        </p:nvSpPr>
        <p:spPr>
          <a:xfrm>
            <a:off x="2277702" y="2866379"/>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7" name="TextBox 7"/>
          <p:cNvSpPr txBox="1"/>
          <p:nvPr/>
        </p:nvSpPr>
        <p:spPr>
          <a:xfrm>
            <a:off x="2277702" y="3466324"/>
            <a:ext cx="9129406" cy="3863893"/>
          </a:xfrm>
          <a:prstGeom prst="rect">
            <a:avLst/>
          </a:prstGeom>
        </p:spPr>
        <p:txBody>
          <a:bodyPr anchor="t" bIns="0" lIns="0" numCol="1" rIns="0" rtlCol="0" tIns="0">
            <a:spAutoFit/>
          </a:bodyPr>
          <a:lstStyle/>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State the negotiation goal: a successful UK–China strategic partnership.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Explain what culture means and why it affects business communication.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Apply theory to the negotiation context.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Identify Chinese cultural issues to overcome.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Recommend strategies for a successful deal. </a:t>
            </a:r>
          </a:p>
          <a:p>
            <a:pPr algn="just" indent="0" lvl="0" marL="0">
              <a:lnSpc>
                <a:spcPts val="3854"/>
              </a:lnSpc>
            </a:pPr>
            <a:endParaRPr lang="en-US" sz="2753">
              <a:solidFill>
                <a:srgbClr val="000000"/>
              </a:solidFill>
              <a:latin typeface="Sorts Mill Goudy"/>
              <a:ea typeface="Sorts Mill Goudy"/>
              <a:cs typeface="Sorts Mill Goudy"/>
              <a:sym typeface="Sorts Mill Goudy"/>
            </a:endParaRPr>
          </a:p>
        </p:txBody>
      </p:sp>
      <p:sp>
        <p:nvSpPr>
          <p:cNvPr id="8" name="Freeform 8"/>
          <p:cNvSpPr/>
          <p:nvPr/>
        </p:nvSpPr>
        <p:spPr>
          <a:xfrm>
            <a:off x="12150830" y="4016364"/>
            <a:ext cx="3473507" cy="3473507"/>
          </a:xfrm>
          <a:custGeom>
            <a:avLst/>
            <a:gdLst/>
            <a:ahLst/>
            <a:cxnLst/>
            <a:rect b="b" l="l" r="r" t="t"/>
            <a:pathLst>
              <a:path h="3473507" w="3473507">
                <a:moveTo>
                  <a:pt x="0" y="0"/>
                </a:moveTo>
                <a:lnTo>
                  <a:pt x="3473507" y="0"/>
                </a:lnTo>
                <a:lnTo>
                  <a:pt x="3473507" y="3473508"/>
                </a:lnTo>
                <a:lnTo>
                  <a:pt x="0" y="3473508"/>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9" name="Freeform 9"/>
          <p:cNvSpPr/>
          <p:nvPr/>
        </p:nvSpPr>
        <p:spPr>
          <a:xfrm>
            <a:off x="14134210" y="5908483"/>
            <a:ext cx="3506564" cy="3506564"/>
          </a:xfrm>
          <a:custGeom>
            <a:avLst/>
            <a:gdLst/>
            <a:ahLst/>
            <a:cxnLst/>
            <a:rect b="b" l="l" r="r" t="t"/>
            <a:pathLst>
              <a:path h="3506564" w="3506564">
                <a:moveTo>
                  <a:pt x="0" y="0"/>
                </a:moveTo>
                <a:lnTo>
                  <a:pt x="3506563" y="0"/>
                </a:lnTo>
                <a:lnTo>
                  <a:pt x="3506563" y="3506563"/>
                </a:lnTo>
                <a:lnTo>
                  <a:pt x="0" y="3506563"/>
                </a:lnTo>
                <a:lnTo>
                  <a:pt x="0" y="0"/>
                </a:lnTo>
                <a:close/>
              </a:path>
            </a:pathLst>
          </a:custGeom>
          <a:blipFill>
            <a:blip>
              <a:extLst>
                <a:ext uri="{96DAC541-7B7A-43D3-8B79-37D633B846F1}">
                  <asvg:svgBlip xmlns:asvg="http://schemas.microsoft.com/office/drawing/2016/SVG/main" r:embed="rId9"/>
                </a:ext>
              </a:extLst>
            </a:blip>
            <a:stretch>
              <a:fillRect/>
            </a:stretch>
          </a:blipFill>
        </p:spPr>
      </p:sp>
      <p:sp>
        <p:nvSpPr>
          <p:cNvPr id="10" name="TextBox 10"/>
          <p:cNvSpPr txBox="1"/>
          <p:nvPr/>
        </p:nvSpPr>
        <p:spPr>
          <a:xfrm>
            <a:off x="2277702" y="1637910"/>
            <a:ext cx="5997599" cy="771269"/>
          </a:xfrm>
          <a:prstGeom prst="rect">
            <a:avLst/>
          </a:prstGeom>
        </p:spPr>
        <p:txBody>
          <a:bodyPr anchor="t" bIns="0" lIns="0" numCol="1" rIns="0" rtlCol="0" tIns="0">
            <a:spAutoFit/>
          </a:bodyPr>
          <a:lstStyle/>
          <a:p>
            <a:pPr algn="l" indent="0" lvl="0" marL="0">
              <a:lnSpc>
                <a:spcPts val="6314"/>
              </a:lnSpc>
            </a:pPr>
            <a:r>
              <a:rPr lang="en-US" spc="721" sz="4510">
                <a:solidFill>
                  <a:srgbClr val="000000"/>
                </a:solidFill>
                <a:latin typeface="Montserrat"/>
                <a:ea typeface="Montserrat"/>
                <a:cs typeface="Montserrat"/>
                <a:sym typeface="Montserrat"/>
              </a:rPr>
              <a:t>OUTLINE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3"/>
            <a:stretch>
              <a:fillRect b="-11999" t="-12000"/>
            </a:stretch>
          </a:blipFill>
        </p:spPr>
      </p:sp>
      <p:sp>
        <p:nvSpPr>
          <p:cNvPr id="3" name="Freeform 3"/>
          <p:cNvSpPr/>
          <p:nvPr/>
        </p:nvSpPr>
        <p:spPr>
          <a:xfrm rot="-3168128">
            <a:off x="-2698729" y="-325435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rot="2587183">
            <a:off x="-615045" y="-3841392"/>
            <a:ext cx="5337965" cy="6955004"/>
          </a:xfrm>
          <a:custGeom>
            <a:avLst/>
            <a:gdLst/>
            <a:ahLst/>
            <a:cxnLst/>
            <a:rect b="b" l="l" r="r" t="t"/>
            <a:pathLst>
              <a:path h="6955004" w="5337965">
                <a:moveTo>
                  <a:pt x="0" y="0"/>
                </a:moveTo>
                <a:lnTo>
                  <a:pt x="5337965" y="0"/>
                </a:lnTo>
                <a:lnTo>
                  <a:pt x="5337965" y="6955004"/>
                </a:lnTo>
                <a:lnTo>
                  <a:pt x="0" y="6955004"/>
                </a:lnTo>
                <a:lnTo>
                  <a:pt x="0" y="0"/>
                </a:lnTo>
                <a:close/>
              </a:path>
            </a:pathLst>
          </a:custGeom>
          <a:blipFill>
            <a:blip>
              <a:extLst>
                <a:ext uri="{96DAC541-7B7A-43D3-8B79-37D633B846F1}">
                  <asvg:svgBlip xmlns:asvg="http://schemas.microsoft.com/office/drawing/2016/SVG/main" r:embed="rId5"/>
                </a:ext>
              </a:extLst>
            </a:blip>
            <a:stretch>
              <a:fillRect/>
            </a:stretch>
          </a:blipFill>
        </p:spPr>
      </p:sp>
      <p:grpSp>
        <p:nvGrpSpPr>
          <p:cNvPr id="5" name="Group 5"/>
          <p:cNvGrpSpPr/>
          <p:nvPr/>
        </p:nvGrpSpPr>
        <p:grpSpPr>
          <a:xfrm>
            <a:off x="16894605" y="-36039"/>
            <a:ext cx="3450795" cy="13459002"/>
            <a:chOff x="0" y="0"/>
            <a:chExt cx="908851" cy="3544758"/>
          </a:xfrm>
        </p:grpSpPr>
        <p:sp>
          <p:nvSpPr>
            <p:cNvPr id="6" name="Freeform 6"/>
            <p:cNvSpPr/>
            <p:nvPr/>
          </p:nvSpPr>
          <p:spPr>
            <a:xfrm>
              <a:off x="0" y="0"/>
              <a:ext cx="908851" cy="3544758"/>
            </a:xfrm>
            <a:custGeom>
              <a:avLst/>
              <a:gdLst/>
              <a:ahLst/>
              <a:cxnLst/>
              <a:rect b="b" l="l" r="r" t="t"/>
              <a:pathLst>
                <a:path h="3544758" w="908851">
                  <a:moveTo>
                    <a:pt x="0" y="0"/>
                  </a:moveTo>
                  <a:lnTo>
                    <a:pt x="908851" y="0"/>
                  </a:lnTo>
                  <a:lnTo>
                    <a:pt x="908851" y="3544758"/>
                  </a:lnTo>
                  <a:lnTo>
                    <a:pt x="0" y="3544758"/>
                  </a:lnTo>
                  <a:close/>
                </a:path>
              </a:pathLst>
            </a:custGeom>
            <a:solidFill>
              <a:srgbClr val="E07A5F"/>
            </a:solidFill>
          </p:spPr>
        </p:sp>
        <p:sp>
          <p:nvSpPr>
            <p:cNvPr id="7" name="TextBox 7"/>
            <p:cNvSpPr txBox="1"/>
            <p:nvPr/>
          </p:nvSpPr>
          <p:spPr>
            <a:xfrm>
              <a:off x="0" y="-38100"/>
              <a:ext cx="908851" cy="3582858"/>
            </a:xfrm>
            <a:prstGeom prst="rect">
              <a:avLst/>
            </a:prstGeom>
          </p:spPr>
          <p:txBody>
            <a:bodyPr anchor="ctr" bIns="50800" lIns="50800" numCol="1" rIns="50800" rtlCol="0" tIns="50800"/>
            <a:lstStyle/>
            <a:p>
              <a:pPr algn="ctr">
                <a:lnSpc>
                  <a:spcPts val="2659"/>
                </a:lnSpc>
                <a:spcBef>
                  <a:spcPct val="0"/>
                </a:spcBef>
              </a:pPr>
              <a:endParaRPr/>
            </a:p>
          </p:txBody>
        </p:sp>
      </p:grpSp>
      <p:sp>
        <p:nvSpPr>
          <p:cNvPr id="8" name="Freeform 8"/>
          <p:cNvSpPr/>
          <p:nvPr/>
        </p:nvSpPr>
        <p:spPr>
          <a:xfrm>
            <a:off x="13012917" y="150698"/>
            <a:ext cx="3739324" cy="4114800"/>
          </a:xfrm>
          <a:custGeom>
            <a:avLst/>
            <a:gdLst/>
            <a:ahLst/>
            <a:cxnLst/>
            <a:rect b="b" l="l" r="r" t="t"/>
            <a:pathLst>
              <a:path h="4114800" w="3739324">
                <a:moveTo>
                  <a:pt x="0" y="0"/>
                </a:moveTo>
                <a:lnTo>
                  <a:pt x="3739324" y="0"/>
                </a:lnTo>
                <a:lnTo>
                  <a:pt x="3739324" y="4114800"/>
                </a:lnTo>
                <a:lnTo>
                  <a:pt x="0" y="411480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9" name="Freeform 9"/>
          <p:cNvSpPr/>
          <p:nvPr/>
        </p:nvSpPr>
        <p:spPr>
          <a:xfrm>
            <a:off x="11993" y="5665601"/>
            <a:ext cx="4083888" cy="4769504"/>
          </a:xfrm>
          <a:custGeom>
            <a:avLst/>
            <a:gdLst/>
            <a:ahLst/>
            <a:cxnLst/>
            <a:rect b="b" l="l" r="r" t="t"/>
            <a:pathLst>
              <a:path h="4769504" w="4083888">
                <a:moveTo>
                  <a:pt x="0" y="0"/>
                </a:moveTo>
                <a:lnTo>
                  <a:pt x="4083888" y="0"/>
                </a:lnTo>
                <a:lnTo>
                  <a:pt x="4083888" y="4769504"/>
                </a:lnTo>
                <a:lnTo>
                  <a:pt x="0" y="4769504"/>
                </a:lnTo>
                <a:lnTo>
                  <a:pt x="0" y="0"/>
                </a:lnTo>
                <a:close/>
              </a:path>
            </a:pathLst>
          </a:custGeom>
          <a:blipFill>
            <a:blip r:embed="rId7"/>
            <a:stretch>
              <a:fillRect/>
            </a:stretch>
          </a:blipFill>
        </p:spPr>
      </p:sp>
      <p:sp>
        <p:nvSpPr>
          <p:cNvPr id="10" name="TextBox 10"/>
          <p:cNvSpPr txBox="1"/>
          <p:nvPr/>
        </p:nvSpPr>
        <p:spPr>
          <a:xfrm>
            <a:off x="3908875" y="3227480"/>
            <a:ext cx="6440943" cy="771269"/>
          </a:xfrm>
          <a:prstGeom prst="rect">
            <a:avLst/>
          </a:prstGeom>
        </p:spPr>
        <p:txBody>
          <a:bodyPr anchor="t" bIns="0" lIns="0" numCol="1" rIns="0" rtlCol="0" tIns="0">
            <a:spAutoFit/>
          </a:bodyPr>
          <a:lstStyle/>
          <a:p>
            <a:pPr algn="ctr" indent="0" lvl="0" marL="0">
              <a:lnSpc>
                <a:spcPts val="6314"/>
              </a:lnSpc>
            </a:pPr>
            <a:r>
              <a:rPr lang="en-US" spc="721" sz="4510">
                <a:solidFill>
                  <a:srgbClr val="000000"/>
                </a:solidFill>
                <a:latin typeface="Montserrat"/>
                <a:ea typeface="Montserrat"/>
                <a:cs typeface="Montserrat"/>
                <a:sym typeface="Montserrat"/>
              </a:rPr>
              <a:t>DEFINE CULTURE</a:t>
            </a:r>
          </a:p>
        </p:txBody>
      </p:sp>
      <p:sp>
        <p:nvSpPr>
          <p:cNvPr id="11" name="TextBox 11"/>
          <p:cNvSpPr txBox="1"/>
          <p:nvPr/>
        </p:nvSpPr>
        <p:spPr>
          <a:xfrm>
            <a:off x="3908875" y="4591692"/>
            <a:ext cx="12662584" cy="3378118"/>
          </a:xfrm>
          <a:prstGeom prst="rect">
            <a:avLst/>
          </a:prstGeom>
        </p:spPr>
        <p:txBody>
          <a:bodyPr anchor="t" bIns="0" lIns="0" numCol="1" rIns="0" rtlCol="0" tIns="0">
            <a:spAutoFit/>
          </a:bodyPr>
          <a:lstStyle/>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Culture is the shared values, beliefs, communication habits, and behavioural norms of a group.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It shapes how people interpret trust, authority, time, and disagreement.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Dinu et al. (2025) show that these differences strongly affect organisational communication and stakeholder engagement. </a:t>
            </a:r>
          </a:p>
          <a:p>
            <a:pPr algn="just">
              <a:lnSpc>
                <a:spcPts val="3854"/>
              </a:lnSpc>
            </a:pPr>
            <a:endParaRPr lang="en-US" sz="2753">
              <a:solidFill>
                <a:srgbClr val="000000"/>
              </a:solidFill>
              <a:latin typeface="Sorts Mill Goudy"/>
              <a:ea typeface="Sorts Mill Goudy"/>
              <a:cs typeface="Sorts Mill Goudy"/>
              <a:sym typeface="Sorts Mill Goudy"/>
            </a:endParaRPr>
          </a:p>
          <a:p>
            <a:pPr algn="just" indent="0" lvl="0" marL="0">
              <a:lnSpc>
                <a:spcPts val="3854"/>
              </a:lnSpc>
            </a:pPr>
            <a:endParaRPr lang="en-US" sz="2753">
              <a:solidFill>
                <a:srgbClr val="000000"/>
              </a:solidFill>
              <a:latin typeface="Sorts Mill Goudy"/>
              <a:ea typeface="Sorts Mill Goudy"/>
              <a:cs typeface="Sorts Mill Goudy"/>
              <a:sym typeface="Sorts Mill Goudy"/>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3"/>
            <a:stretch>
              <a:fillRect b="-11999" t="-12000"/>
            </a:stretch>
          </a:blipFill>
        </p:spPr>
      </p:sp>
      <p:sp>
        <p:nvSpPr>
          <p:cNvPr id="3" name="Freeform 3"/>
          <p:cNvSpPr/>
          <p:nvPr/>
        </p:nvSpPr>
        <p:spPr>
          <a:xfrm rot="2471795">
            <a:off x="13037222" y="-201178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rot="10281336">
            <a:off x="14236408" y="-2520655"/>
            <a:ext cx="5721230" cy="7454371"/>
          </a:xfrm>
          <a:custGeom>
            <a:avLst/>
            <a:gdLst/>
            <a:ahLst/>
            <a:cxnLst/>
            <a:rect b="b" l="l" r="r" t="t"/>
            <a:pathLst>
              <a:path h="7454371" w="5721230">
                <a:moveTo>
                  <a:pt x="0" y="0"/>
                </a:moveTo>
                <a:lnTo>
                  <a:pt x="5721230" y="0"/>
                </a:lnTo>
                <a:lnTo>
                  <a:pt x="5721230" y="7454372"/>
                </a:lnTo>
                <a:lnTo>
                  <a:pt x="0" y="745437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5" name="Freeform 5"/>
          <p:cNvSpPr/>
          <p:nvPr/>
        </p:nvSpPr>
        <p:spPr>
          <a:xfrm>
            <a:off x="2277702" y="7815993"/>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6" name="Freeform 6"/>
          <p:cNvSpPr/>
          <p:nvPr/>
        </p:nvSpPr>
        <p:spPr>
          <a:xfrm>
            <a:off x="2277702" y="2866379"/>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7" name="TextBox 7"/>
          <p:cNvSpPr txBox="1"/>
          <p:nvPr/>
        </p:nvSpPr>
        <p:spPr>
          <a:xfrm>
            <a:off x="2277702" y="3466324"/>
            <a:ext cx="9129406" cy="3863893"/>
          </a:xfrm>
          <a:prstGeom prst="rect">
            <a:avLst/>
          </a:prstGeom>
        </p:spPr>
        <p:txBody>
          <a:bodyPr anchor="t" bIns="0" lIns="0" numCol="1" rIns="0" rtlCol="0" tIns="0">
            <a:spAutoFit/>
          </a:bodyPr>
          <a:lstStyle/>
          <a:p>
            <a:pPr algn="just" indent="-297209" lvl="1" marL="594419">
              <a:lnSpc>
                <a:spcPts val="3854"/>
              </a:lnSpc>
              <a:buFont typeface="Arial"/>
              <a:buChar char="•"/>
            </a:pPr>
            <a:r>
              <a:rPr dirty="0" lang="en-US" sz="2753">
                <a:solidFill>
                  <a:srgbClr val="000000"/>
                </a:solidFill>
                <a:latin typeface="Sorts Mill Goudy"/>
                <a:ea typeface="Sorts Mill Goudy"/>
                <a:cs typeface="Sorts Mill Goudy"/>
                <a:sym typeface="Sorts Mill Goudy"/>
              </a:rPr>
              <a:t>Key elements include language, non-verbal </a:t>
            </a:r>
            <a:r>
              <a:rPr dirty="0" err="1" lang="en-US" sz="2753">
                <a:solidFill>
                  <a:srgbClr val="000000"/>
                </a:solidFill>
                <a:latin typeface="Sorts Mill Goudy"/>
                <a:ea typeface="Sorts Mill Goudy"/>
                <a:cs typeface="Sorts Mill Goudy"/>
                <a:sym typeface="Sorts Mill Goudy"/>
              </a:rPr>
              <a:t>behaviour</a:t>
            </a:r>
            <a:r>
              <a:rPr dirty="0" lang="en-US" sz="2753">
                <a:solidFill>
                  <a:srgbClr val="000000"/>
                </a:solidFill>
                <a:latin typeface="Sorts Mill Goudy"/>
                <a:ea typeface="Sorts Mill Goudy"/>
                <a:cs typeface="Sorts Mill Goudy"/>
                <a:sym typeface="Sorts Mill Goudy"/>
              </a:rPr>
              <a:t>, hierarchy, relationships, and decision-making style. </a:t>
            </a:r>
          </a:p>
          <a:p>
            <a:pPr algn="just" indent="-297209" lvl="1" marL="594419">
              <a:lnSpc>
                <a:spcPts val="3854"/>
              </a:lnSpc>
              <a:buFont typeface="Arial"/>
              <a:buChar char="•"/>
            </a:pPr>
            <a:r>
              <a:rPr dirty="0" lang="en-US" sz="2753">
                <a:solidFill>
                  <a:srgbClr val="000000"/>
                </a:solidFill>
                <a:latin typeface="Sorts Mill Goudy"/>
                <a:ea typeface="Sorts Mill Goudy"/>
                <a:cs typeface="Sorts Mill Goudy"/>
                <a:sym typeface="Sorts Mill Goudy"/>
              </a:rPr>
              <a:t>These elements influence how messages are sent and understood in negotiations. </a:t>
            </a:r>
          </a:p>
          <a:p>
            <a:pPr algn="just" indent="-297209" lvl="1" marL="594419">
              <a:lnSpc>
                <a:spcPts val="3854"/>
              </a:lnSpc>
              <a:buFont typeface="Arial"/>
              <a:buChar char="•"/>
            </a:pPr>
            <a:r>
              <a:rPr dirty="0" lang="en-US" sz="2753">
                <a:solidFill>
                  <a:srgbClr val="000000"/>
                </a:solidFill>
                <a:latin typeface="Sorts Mill Goudy"/>
                <a:ea typeface="Sorts Mill Goudy"/>
                <a:cs typeface="Sorts Mill Goudy"/>
                <a:sym typeface="Sorts Mill Goudy"/>
              </a:rPr>
              <a:t>Cultural intelligence helps negotiators adjust </a:t>
            </a:r>
            <a:r>
              <a:rPr dirty="0" err="1" lang="en-US" sz="2753">
                <a:solidFill>
                  <a:srgbClr val="000000"/>
                </a:solidFill>
                <a:latin typeface="Sorts Mill Goudy"/>
                <a:ea typeface="Sorts Mill Goudy"/>
                <a:cs typeface="Sorts Mill Goudy"/>
                <a:sym typeface="Sorts Mill Goudy"/>
              </a:rPr>
              <a:t>behaviour</a:t>
            </a:r>
            <a:r>
              <a:rPr dirty="0" lang="en-US" sz="2753">
                <a:solidFill>
                  <a:srgbClr val="000000"/>
                </a:solidFill>
                <a:latin typeface="Sorts Mill Goudy"/>
                <a:ea typeface="Sorts Mill Goudy"/>
                <a:cs typeface="Sorts Mill Goudy"/>
                <a:sym typeface="Sorts Mill Goudy"/>
              </a:rPr>
              <a:t> and reduce misunderstandings in diverse business settings (</a:t>
            </a:r>
            <a:r>
              <a:rPr dirty="0" err="1" lang="en-US" sz="2753">
                <a:solidFill>
                  <a:srgbClr val="000000"/>
                </a:solidFill>
                <a:latin typeface="Sorts Mill Goudy"/>
                <a:ea typeface="Sorts Mill Goudy"/>
                <a:cs typeface="Sorts Mill Goudy"/>
                <a:sym typeface="Sorts Mill Goudy"/>
              </a:rPr>
              <a:t>Haikuo</a:t>
            </a:r>
            <a:r>
              <a:rPr dirty="0" lang="en-US" sz="2753">
                <a:solidFill>
                  <a:srgbClr val="000000"/>
                </a:solidFill>
                <a:latin typeface="Sorts Mill Goudy"/>
                <a:ea typeface="Sorts Mill Goudy"/>
                <a:cs typeface="Sorts Mill Goudy"/>
                <a:sym typeface="Sorts Mill Goudy"/>
              </a:rPr>
              <a:t>, 2025). </a:t>
            </a:r>
          </a:p>
          <a:p>
            <a:pPr algn="just" indent="0" lvl="0" marL="0">
              <a:lnSpc>
                <a:spcPts val="3854"/>
              </a:lnSpc>
            </a:pPr>
            <a:endParaRPr dirty="0" lang="en-US" sz="2753">
              <a:solidFill>
                <a:srgbClr val="000000"/>
              </a:solidFill>
              <a:latin typeface="Sorts Mill Goudy"/>
              <a:ea typeface="Sorts Mill Goudy"/>
              <a:cs typeface="Sorts Mill Goudy"/>
              <a:sym typeface="Sorts Mill Goudy"/>
            </a:endParaRPr>
          </a:p>
        </p:txBody>
      </p:sp>
      <p:sp>
        <p:nvSpPr>
          <p:cNvPr id="8" name="Freeform 8"/>
          <p:cNvSpPr/>
          <p:nvPr/>
        </p:nvSpPr>
        <p:spPr>
          <a:xfrm>
            <a:off x="13935808" y="6172200"/>
            <a:ext cx="4352192" cy="4114800"/>
          </a:xfrm>
          <a:custGeom>
            <a:avLst/>
            <a:gdLst/>
            <a:ahLst/>
            <a:cxnLst/>
            <a:rect b="b" l="l" r="r" t="t"/>
            <a:pathLst>
              <a:path h="4114800" w="4352192">
                <a:moveTo>
                  <a:pt x="0" y="0"/>
                </a:moveTo>
                <a:lnTo>
                  <a:pt x="4352192" y="0"/>
                </a:lnTo>
                <a:lnTo>
                  <a:pt x="4352192" y="4114800"/>
                </a:lnTo>
                <a:lnTo>
                  <a:pt x="0" y="4114800"/>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9" name="Freeform 9"/>
          <p:cNvSpPr/>
          <p:nvPr/>
        </p:nvSpPr>
        <p:spPr>
          <a:xfrm>
            <a:off x="12223783" y="1028700"/>
            <a:ext cx="4709356" cy="4114800"/>
          </a:xfrm>
          <a:custGeom>
            <a:avLst/>
            <a:gdLst/>
            <a:ahLst/>
            <a:cxnLst/>
            <a:rect b="b" l="l" r="r" t="t"/>
            <a:pathLst>
              <a:path h="4114800" w="4709356">
                <a:moveTo>
                  <a:pt x="0" y="0"/>
                </a:moveTo>
                <a:lnTo>
                  <a:pt x="4709356" y="0"/>
                </a:lnTo>
                <a:lnTo>
                  <a:pt x="4709356" y="4114800"/>
                </a:lnTo>
                <a:lnTo>
                  <a:pt x="0" y="4114800"/>
                </a:lnTo>
                <a:lnTo>
                  <a:pt x="0" y="0"/>
                </a:lnTo>
                <a:close/>
              </a:path>
            </a:pathLst>
          </a:custGeom>
          <a:blipFill>
            <a:blip>
              <a:extLst>
                <a:ext uri="{96DAC541-7B7A-43D3-8B79-37D633B846F1}">
                  <asvg:svgBlip xmlns:asvg="http://schemas.microsoft.com/office/drawing/2016/SVG/main" r:embed="rId9"/>
                </a:ext>
              </a:extLst>
            </a:blip>
            <a:stretch>
              <a:fillRect/>
            </a:stretch>
          </a:blipFill>
        </p:spPr>
      </p:sp>
      <p:sp>
        <p:nvSpPr>
          <p:cNvPr id="10" name="TextBox 10"/>
          <p:cNvSpPr txBox="1"/>
          <p:nvPr/>
        </p:nvSpPr>
        <p:spPr>
          <a:xfrm>
            <a:off x="2277702" y="1120806"/>
            <a:ext cx="5997599" cy="1571369"/>
          </a:xfrm>
          <a:prstGeom prst="rect">
            <a:avLst/>
          </a:prstGeom>
        </p:spPr>
        <p:txBody>
          <a:bodyPr anchor="t" bIns="0" lIns="0" numCol="1" rIns="0" rtlCol="0" tIns="0">
            <a:spAutoFit/>
          </a:bodyPr>
          <a:lstStyle/>
          <a:p>
            <a:pPr algn="l" indent="0" lvl="0" marL="0">
              <a:lnSpc>
                <a:spcPts val="6314"/>
              </a:lnSpc>
            </a:pPr>
            <a:r>
              <a:rPr dirty="0" lang="en-US" spc="721" sz="4510">
                <a:solidFill>
                  <a:srgbClr val="000000"/>
                </a:solidFill>
                <a:latin typeface="Montserrat"/>
                <a:ea typeface="Montserrat"/>
                <a:cs typeface="Montserrat"/>
                <a:sym typeface="Montserrat"/>
              </a:rPr>
              <a:t>ELEMENTS OF CULTURE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3"/>
            <a:stretch>
              <a:fillRect b="-11999" t="-12000"/>
            </a:stretch>
          </a:blipFill>
        </p:spPr>
      </p:sp>
      <p:sp>
        <p:nvSpPr>
          <p:cNvPr id="3" name="Freeform 3"/>
          <p:cNvSpPr/>
          <p:nvPr/>
        </p:nvSpPr>
        <p:spPr>
          <a:xfrm>
            <a:off x="4939515" y="2779872"/>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4" name="Group 4"/>
          <p:cNvGrpSpPr/>
          <p:nvPr/>
        </p:nvGrpSpPr>
        <p:grpSpPr>
          <a:xfrm>
            <a:off x="-2422095" y="-534799"/>
            <a:ext cx="3450795" cy="13459002"/>
            <a:chOff x="0" y="0"/>
            <a:chExt cx="908851" cy="3544758"/>
          </a:xfrm>
        </p:grpSpPr>
        <p:sp>
          <p:nvSpPr>
            <p:cNvPr id="5" name="Freeform 5"/>
            <p:cNvSpPr/>
            <p:nvPr/>
          </p:nvSpPr>
          <p:spPr>
            <a:xfrm>
              <a:off x="0" y="0"/>
              <a:ext cx="908851" cy="3544758"/>
            </a:xfrm>
            <a:custGeom>
              <a:avLst/>
              <a:gdLst/>
              <a:ahLst/>
              <a:cxnLst/>
              <a:rect b="b" l="l" r="r" t="t"/>
              <a:pathLst>
                <a:path h="3544758" w="908851">
                  <a:moveTo>
                    <a:pt x="0" y="0"/>
                  </a:moveTo>
                  <a:lnTo>
                    <a:pt x="908851" y="0"/>
                  </a:lnTo>
                  <a:lnTo>
                    <a:pt x="908851" y="3544758"/>
                  </a:lnTo>
                  <a:lnTo>
                    <a:pt x="0" y="3544758"/>
                  </a:lnTo>
                  <a:close/>
                </a:path>
              </a:pathLst>
            </a:custGeom>
            <a:solidFill>
              <a:srgbClr val="E07A5F"/>
            </a:solidFill>
          </p:spPr>
        </p:sp>
        <p:sp>
          <p:nvSpPr>
            <p:cNvPr id="6" name="TextBox 6"/>
            <p:cNvSpPr txBox="1"/>
            <p:nvPr/>
          </p:nvSpPr>
          <p:spPr>
            <a:xfrm>
              <a:off x="0" y="-38100"/>
              <a:ext cx="908851" cy="3582858"/>
            </a:xfrm>
            <a:prstGeom prst="rect">
              <a:avLst/>
            </a:prstGeom>
          </p:spPr>
          <p:txBody>
            <a:bodyPr anchor="ctr" bIns="50800" lIns="50800" numCol="1" rIns="50800" rtlCol="0" tIns="50800"/>
            <a:lstStyle/>
            <a:p>
              <a:pPr algn="ctr">
                <a:lnSpc>
                  <a:spcPts val="2659"/>
                </a:lnSpc>
                <a:spcBef>
                  <a:spcPct val="0"/>
                </a:spcBef>
              </a:pPr>
              <a:endParaRPr/>
            </a:p>
          </p:txBody>
        </p:sp>
      </p:grpSp>
      <p:sp>
        <p:nvSpPr>
          <p:cNvPr id="7" name="Freeform 7"/>
          <p:cNvSpPr/>
          <p:nvPr/>
        </p:nvSpPr>
        <p:spPr>
          <a:xfrm>
            <a:off x="9144000" y="3264767"/>
            <a:ext cx="11338554" cy="6363764"/>
          </a:xfrm>
          <a:custGeom>
            <a:avLst/>
            <a:gdLst/>
            <a:ahLst/>
            <a:cxnLst/>
            <a:rect b="b" l="l" r="r" t="t"/>
            <a:pathLst>
              <a:path h="6363764" w="11338554">
                <a:moveTo>
                  <a:pt x="0" y="0"/>
                </a:moveTo>
                <a:lnTo>
                  <a:pt x="11338554" y="0"/>
                </a:lnTo>
                <a:lnTo>
                  <a:pt x="11338554" y="6363764"/>
                </a:lnTo>
                <a:lnTo>
                  <a:pt x="0" y="6363764"/>
                </a:lnTo>
                <a:lnTo>
                  <a:pt x="0" y="0"/>
                </a:lnTo>
                <a:close/>
              </a:path>
            </a:pathLst>
          </a:custGeom>
          <a:blipFill>
            <a:blip r:embed="rId5"/>
            <a:stretch>
              <a:fillRect/>
            </a:stretch>
          </a:blipFill>
        </p:spPr>
      </p:sp>
      <p:sp>
        <p:nvSpPr>
          <p:cNvPr id="8" name="TextBox 8"/>
          <p:cNvSpPr txBox="1"/>
          <p:nvPr/>
        </p:nvSpPr>
        <p:spPr>
          <a:xfrm>
            <a:off x="2338998" y="4628577"/>
            <a:ext cx="8259481" cy="3378118"/>
          </a:xfrm>
          <a:prstGeom prst="rect">
            <a:avLst/>
          </a:prstGeom>
        </p:spPr>
        <p:txBody>
          <a:bodyPr anchor="t" bIns="0" lIns="0" numCol="1" rIns="0" rtlCol="0" tIns="0">
            <a:spAutoFit/>
          </a:bodyPr>
          <a:lstStyle/>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Use Hofstede’s cultural dimensions and cultural intelligence as the main theoretical base.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Power distance, collectivism, and long-term orientation are especially relevant in China. </a:t>
            </a:r>
          </a:p>
          <a:p>
            <a:pPr algn="l"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Ajeakoh et al. (2025) link cultural values, emotional intelligence, and cultural intelligence with negotiation style and outcomes</a:t>
            </a:r>
          </a:p>
        </p:txBody>
      </p:sp>
      <p:sp>
        <p:nvSpPr>
          <p:cNvPr id="9" name="TextBox 9"/>
          <p:cNvSpPr txBox="1"/>
          <p:nvPr/>
        </p:nvSpPr>
        <p:spPr>
          <a:xfrm>
            <a:off x="3014075" y="1509522"/>
            <a:ext cx="12980287" cy="771269"/>
          </a:xfrm>
          <a:prstGeom prst="rect">
            <a:avLst/>
          </a:prstGeom>
        </p:spPr>
        <p:txBody>
          <a:bodyPr anchor="t" bIns="0" lIns="0" numCol="1" rIns="0" rtlCol="0" tIns="0">
            <a:spAutoFit/>
          </a:bodyPr>
          <a:lstStyle/>
          <a:p>
            <a:pPr algn="ctr" indent="0" lvl="0" marL="0">
              <a:lnSpc>
                <a:spcPts val="6314"/>
              </a:lnSpc>
            </a:pPr>
            <a:r>
              <a:rPr lang="en-US" spc="721" sz="4510">
                <a:solidFill>
                  <a:srgbClr val="000000"/>
                </a:solidFill>
                <a:latin typeface="Montserrat"/>
                <a:ea typeface="Montserrat"/>
                <a:cs typeface="Montserrat"/>
                <a:sym typeface="Montserrat"/>
              </a:rPr>
              <a:t>THEORETICAL UNDERPINNING</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3"/>
            <a:stretch>
              <a:fillRect b="-11999" t="-12000"/>
            </a:stretch>
          </a:blipFill>
        </p:spPr>
      </p:sp>
      <p:sp>
        <p:nvSpPr>
          <p:cNvPr id="3" name="Freeform 3"/>
          <p:cNvSpPr/>
          <p:nvPr/>
        </p:nvSpPr>
        <p:spPr>
          <a:xfrm rot="2471795">
            <a:off x="13037222" y="-201178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rot="10281336">
            <a:off x="14236408" y="-2520655"/>
            <a:ext cx="5721230" cy="7454371"/>
          </a:xfrm>
          <a:custGeom>
            <a:avLst/>
            <a:gdLst/>
            <a:ahLst/>
            <a:cxnLst/>
            <a:rect b="b" l="l" r="r" t="t"/>
            <a:pathLst>
              <a:path h="7454371" w="5721230">
                <a:moveTo>
                  <a:pt x="0" y="0"/>
                </a:moveTo>
                <a:lnTo>
                  <a:pt x="5721230" y="0"/>
                </a:lnTo>
                <a:lnTo>
                  <a:pt x="5721230" y="7454372"/>
                </a:lnTo>
                <a:lnTo>
                  <a:pt x="0" y="745437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5" name="Freeform 5"/>
          <p:cNvSpPr/>
          <p:nvPr/>
        </p:nvSpPr>
        <p:spPr>
          <a:xfrm>
            <a:off x="2277702" y="7815993"/>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6" name="Freeform 6"/>
          <p:cNvSpPr/>
          <p:nvPr/>
        </p:nvSpPr>
        <p:spPr>
          <a:xfrm>
            <a:off x="2277702" y="2866379"/>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7" name="Freeform 7"/>
          <p:cNvSpPr/>
          <p:nvPr/>
        </p:nvSpPr>
        <p:spPr>
          <a:xfrm>
            <a:off x="11407108" y="5855593"/>
            <a:ext cx="7234813" cy="4114800"/>
          </a:xfrm>
          <a:custGeom>
            <a:avLst/>
            <a:gdLst/>
            <a:ahLst/>
            <a:cxnLst/>
            <a:rect b="b" l="l" r="r" t="t"/>
            <a:pathLst>
              <a:path h="4114800" w="7234813">
                <a:moveTo>
                  <a:pt x="0" y="0"/>
                </a:moveTo>
                <a:lnTo>
                  <a:pt x="7234813" y="0"/>
                </a:lnTo>
                <a:lnTo>
                  <a:pt x="7234813" y="4114800"/>
                </a:lnTo>
                <a:lnTo>
                  <a:pt x="0" y="4114800"/>
                </a:lnTo>
                <a:lnTo>
                  <a:pt x="0" y="0"/>
                </a:lnTo>
                <a:close/>
              </a:path>
            </a:pathLst>
          </a:custGeom>
          <a:blipFill>
            <a:blip r:embed="rId8"/>
            <a:stretch>
              <a:fillRect/>
            </a:stretch>
          </a:blipFill>
        </p:spPr>
      </p:sp>
      <p:sp>
        <p:nvSpPr>
          <p:cNvPr id="8" name="TextBox 8"/>
          <p:cNvSpPr txBox="1"/>
          <p:nvPr/>
        </p:nvSpPr>
        <p:spPr>
          <a:xfrm>
            <a:off x="2277702" y="3466324"/>
            <a:ext cx="9129406" cy="3863893"/>
          </a:xfrm>
          <a:prstGeom prst="rect">
            <a:avLst/>
          </a:prstGeom>
        </p:spPr>
        <p:txBody>
          <a:bodyPr anchor="t" bIns="0" lIns="0" numCol="1" rIns="0" rtlCol="0" tIns="0">
            <a:spAutoFit/>
          </a:bodyPr>
          <a:lstStyle/>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UK business communication is often more direct, faster, and task-focused.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Chinese communication is more relational, cautious, and harmony-seeking.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Chinese corporate communication research shows that cultural values still shape how organisations build meaning across borders (Yin and Chen, 2025). </a:t>
            </a:r>
          </a:p>
          <a:p>
            <a:pPr algn="just" indent="0" lvl="0" marL="0">
              <a:lnSpc>
                <a:spcPts val="3854"/>
              </a:lnSpc>
            </a:pPr>
            <a:endParaRPr lang="en-US" sz="2753">
              <a:solidFill>
                <a:srgbClr val="000000"/>
              </a:solidFill>
              <a:latin typeface="Sorts Mill Goudy"/>
              <a:ea typeface="Sorts Mill Goudy"/>
              <a:cs typeface="Sorts Mill Goudy"/>
              <a:sym typeface="Sorts Mill Goudy"/>
            </a:endParaRPr>
          </a:p>
        </p:txBody>
      </p:sp>
      <p:sp>
        <p:nvSpPr>
          <p:cNvPr id="9" name="Freeform 9"/>
          <p:cNvSpPr/>
          <p:nvPr/>
        </p:nvSpPr>
        <p:spPr>
          <a:xfrm>
            <a:off x="11568765" y="2216281"/>
            <a:ext cx="7315200" cy="3639312"/>
          </a:xfrm>
          <a:custGeom>
            <a:avLst/>
            <a:gdLst/>
            <a:ahLst/>
            <a:cxnLst/>
            <a:rect b="b" l="l" r="r" t="t"/>
            <a:pathLst>
              <a:path h="3639312" w="7315200">
                <a:moveTo>
                  <a:pt x="0" y="0"/>
                </a:moveTo>
                <a:lnTo>
                  <a:pt x="7315200" y="0"/>
                </a:lnTo>
                <a:lnTo>
                  <a:pt x="7315200" y="3639312"/>
                </a:lnTo>
                <a:lnTo>
                  <a:pt x="0" y="3639312"/>
                </a:lnTo>
                <a:lnTo>
                  <a:pt x="0" y="0"/>
                </a:lnTo>
                <a:close/>
              </a:path>
            </a:pathLst>
          </a:custGeom>
          <a:blipFill>
            <a:blip>
              <a:extLst>
                <a:ext uri="{96DAC541-7B7A-43D3-8B79-37D633B846F1}">
                  <asvg:svgBlip xmlns:asvg="http://schemas.microsoft.com/office/drawing/2016/SVG/main" r:embed="rId9"/>
                </a:ext>
              </a:extLst>
            </a:blip>
            <a:stretch>
              <a:fillRect/>
            </a:stretch>
          </a:blipFill>
        </p:spPr>
      </p:sp>
      <p:sp>
        <p:nvSpPr>
          <p:cNvPr id="10" name="TextBox 10"/>
          <p:cNvSpPr txBox="1"/>
          <p:nvPr/>
        </p:nvSpPr>
        <p:spPr>
          <a:xfrm>
            <a:off x="2277702" y="1120806"/>
            <a:ext cx="5997599" cy="1571369"/>
          </a:xfrm>
          <a:prstGeom prst="rect">
            <a:avLst/>
          </a:prstGeom>
        </p:spPr>
        <p:txBody>
          <a:bodyPr anchor="t" bIns="0" lIns="0" numCol="1" rIns="0" rtlCol="0" tIns="0">
            <a:spAutoFit/>
          </a:bodyPr>
          <a:lstStyle/>
          <a:p>
            <a:pPr algn="l" indent="0" lvl="0" marL="0">
              <a:lnSpc>
                <a:spcPts val="6314"/>
              </a:lnSpc>
            </a:pPr>
            <a:r>
              <a:rPr lang="en-US" spc="721" sz="4510">
                <a:solidFill>
                  <a:srgbClr val="000000"/>
                </a:solidFill>
                <a:latin typeface="Montserrat"/>
                <a:ea typeface="Montserrat"/>
                <a:cs typeface="Montserrat"/>
                <a:sym typeface="Montserrat"/>
              </a:rPr>
              <a:t>UK AND CHINA COMPARISON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3"/>
            <a:stretch>
              <a:fillRect b="-11999" t="-12000"/>
            </a:stretch>
          </a:blipFill>
        </p:spPr>
      </p:sp>
      <p:sp>
        <p:nvSpPr>
          <p:cNvPr id="3" name="Freeform 3"/>
          <p:cNvSpPr/>
          <p:nvPr/>
        </p:nvSpPr>
        <p:spPr>
          <a:xfrm>
            <a:off x="145448" y="3429725"/>
            <a:ext cx="4196574" cy="5828575"/>
          </a:xfrm>
          <a:custGeom>
            <a:avLst/>
            <a:gdLst/>
            <a:ahLst/>
            <a:cxnLst/>
            <a:rect b="b" l="l" r="r" t="t"/>
            <a:pathLst>
              <a:path h="5828575" w="4196574">
                <a:moveTo>
                  <a:pt x="0" y="0"/>
                </a:moveTo>
                <a:lnTo>
                  <a:pt x="4196574" y="0"/>
                </a:lnTo>
                <a:lnTo>
                  <a:pt x="4196574" y="5828575"/>
                </a:lnTo>
                <a:lnTo>
                  <a:pt x="0" y="5828575"/>
                </a:lnTo>
                <a:lnTo>
                  <a:pt x="0" y="0"/>
                </a:lnTo>
                <a:close/>
              </a:path>
            </a:pathLst>
          </a:custGeom>
          <a:blipFill>
            <a:blip r:embed="rId4"/>
            <a:stretch>
              <a:fillRect/>
            </a:stretch>
          </a:blipFill>
        </p:spPr>
      </p:sp>
      <p:sp>
        <p:nvSpPr>
          <p:cNvPr id="4" name="TextBox 4"/>
          <p:cNvSpPr txBox="1"/>
          <p:nvPr/>
        </p:nvSpPr>
        <p:spPr>
          <a:xfrm>
            <a:off x="3741520" y="3499589"/>
            <a:ext cx="6937227" cy="4835443"/>
          </a:xfrm>
          <a:prstGeom prst="rect">
            <a:avLst/>
          </a:prstGeom>
        </p:spPr>
        <p:txBody>
          <a:bodyPr anchor="t" bIns="0" lIns="0" numCol="1" rIns="0" rtlCol="0" tIns="0">
            <a:spAutoFit/>
          </a:bodyPr>
          <a:lstStyle/>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Build trust before pushing for contract terms.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Respect hierarchy and avoid public disagreement.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Protect relationship harmony and avoid making the other side lose dignity.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Guanxi and face-related expectations remain important in Chinese business communication (Li and Wang, 2025). </a:t>
            </a:r>
          </a:p>
          <a:p>
            <a:pPr algn="just" indent="0" lvl="0" marL="0">
              <a:lnSpc>
                <a:spcPts val="3854"/>
              </a:lnSpc>
            </a:pPr>
            <a:endParaRPr lang="en-US" sz="2753">
              <a:solidFill>
                <a:srgbClr val="000000"/>
              </a:solidFill>
              <a:latin typeface="Sorts Mill Goudy"/>
              <a:ea typeface="Sorts Mill Goudy"/>
              <a:cs typeface="Sorts Mill Goudy"/>
              <a:sym typeface="Sorts Mill Goudy"/>
            </a:endParaRPr>
          </a:p>
        </p:txBody>
      </p:sp>
      <p:sp>
        <p:nvSpPr>
          <p:cNvPr id="5" name="Freeform 5"/>
          <p:cNvSpPr/>
          <p:nvPr/>
        </p:nvSpPr>
        <p:spPr>
          <a:xfrm>
            <a:off x="11905083" y="3912334"/>
            <a:ext cx="6009124" cy="6064254"/>
          </a:xfrm>
          <a:custGeom>
            <a:avLst/>
            <a:gdLst/>
            <a:ahLst/>
            <a:cxnLst/>
            <a:rect b="b" l="l" r="r" t="t"/>
            <a:pathLst>
              <a:path h="6064254" w="6009124">
                <a:moveTo>
                  <a:pt x="0" y="0"/>
                </a:moveTo>
                <a:lnTo>
                  <a:pt x="6009124" y="0"/>
                </a:lnTo>
                <a:lnTo>
                  <a:pt x="6009124" y="6064254"/>
                </a:lnTo>
                <a:lnTo>
                  <a:pt x="0" y="6064254"/>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TextBox 6"/>
          <p:cNvSpPr txBox="1"/>
          <p:nvPr/>
        </p:nvSpPr>
        <p:spPr>
          <a:xfrm>
            <a:off x="3741520" y="1509522"/>
            <a:ext cx="12980287" cy="1571369"/>
          </a:xfrm>
          <a:prstGeom prst="rect">
            <a:avLst/>
          </a:prstGeom>
        </p:spPr>
        <p:txBody>
          <a:bodyPr anchor="t" bIns="0" lIns="0" numCol="1" rIns="0" rtlCol="0" tIns="0">
            <a:spAutoFit/>
          </a:bodyPr>
          <a:lstStyle/>
          <a:p>
            <a:pPr algn="ctr" indent="0" lvl="0" marL="0">
              <a:lnSpc>
                <a:spcPts val="6314"/>
              </a:lnSpc>
            </a:pPr>
            <a:r>
              <a:rPr lang="en-US" spc="721" sz="4510">
                <a:solidFill>
                  <a:srgbClr val="000000"/>
                </a:solidFill>
                <a:latin typeface="Montserrat"/>
                <a:ea typeface="Montserrat"/>
                <a:cs typeface="Montserrat"/>
                <a:sym typeface="Montserrat"/>
              </a:rPr>
              <a:t>CHINESE CULTURAL ELEMENTS TO OVERCOME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3"/>
            <a:stretch>
              <a:fillRect b="-11999" t="-12000"/>
            </a:stretch>
          </a:blipFill>
        </p:spPr>
      </p:sp>
      <p:sp>
        <p:nvSpPr>
          <p:cNvPr id="3" name="Freeform 3"/>
          <p:cNvSpPr/>
          <p:nvPr/>
        </p:nvSpPr>
        <p:spPr>
          <a:xfrm rot="2471795">
            <a:off x="13037222" y="-201178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rot="10281336">
            <a:off x="14236408" y="-2520655"/>
            <a:ext cx="5721230" cy="7454371"/>
          </a:xfrm>
          <a:custGeom>
            <a:avLst/>
            <a:gdLst/>
            <a:ahLst/>
            <a:cxnLst/>
            <a:rect b="b" l="l" r="r" t="t"/>
            <a:pathLst>
              <a:path h="7454371" w="5721230">
                <a:moveTo>
                  <a:pt x="0" y="0"/>
                </a:moveTo>
                <a:lnTo>
                  <a:pt x="5721230" y="0"/>
                </a:lnTo>
                <a:lnTo>
                  <a:pt x="5721230" y="7454372"/>
                </a:lnTo>
                <a:lnTo>
                  <a:pt x="0" y="745437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5" name="Freeform 5"/>
          <p:cNvSpPr/>
          <p:nvPr/>
        </p:nvSpPr>
        <p:spPr>
          <a:xfrm>
            <a:off x="2277702" y="7815993"/>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6" name="Freeform 6"/>
          <p:cNvSpPr/>
          <p:nvPr/>
        </p:nvSpPr>
        <p:spPr>
          <a:xfrm>
            <a:off x="2277702" y="2866379"/>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7" name="Freeform 7"/>
          <p:cNvSpPr/>
          <p:nvPr/>
        </p:nvSpPr>
        <p:spPr>
          <a:xfrm>
            <a:off x="12461426" y="4511312"/>
            <a:ext cx="5547700" cy="5775688"/>
          </a:xfrm>
          <a:custGeom>
            <a:avLst/>
            <a:gdLst/>
            <a:ahLst/>
            <a:cxnLst/>
            <a:rect b="b" l="l" r="r" t="t"/>
            <a:pathLst>
              <a:path h="5775688" w="5547700">
                <a:moveTo>
                  <a:pt x="0" y="0"/>
                </a:moveTo>
                <a:lnTo>
                  <a:pt x="5547700" y="0"/>
                </a:lnTo>
                <a:lnTo>
                  <a:pt x="5547700" y="5775688"/>
                </a:lnTo>
                <a:lnTo>
                  <a:pt x="0" y="5775688"/>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8" name="Freeform 8"/>
          <p:cNvSpPr/>
          <p:nvPr/>
        </p:nvSpPr>
        <p:spPr>
          <a:xfrm>
            <a:off x="11800365" y="162444"/>
            <a:ext cx="2866771" cy="4559477"/>
          </a:xfrm>
          <a:custGeom>
            <a:avLst/>
            <a:gdLst/>
            <a:ahLst/>
            <a:cxnLst/>
            <a:rect b="b" l="l" r="r" t="t"/>
            <a:pathLst>
              <a:path h="4559477" w="2866771">
                <a:moveTo>
                  <a:pt x="0" y="0"/>
                </a:moveTo>
                <a:lnTo>
                  <a:pt x="2866771" y="0"/>
                </a:lnTo>
                <a:lnTo>
                  <a:pt x="2866771" y="4559476"/>
                </a:lnTo>
                <a:lnTo>
                  <a:pt x="0" y="4559476"/>
                </a:lnTo>
                <a:lnTo>
                  <a:pt x="0" y="0"/>
                </a:lnTo>
                <a:close/>
              </a:path>
            </a:pathLst>
          </a:custGeom>
          <a:blipFill>
            <a:blip r:embed="rId9"/>
            <a:stretch>
              <a:fillRect/>
            </a:stretch>
          </a:blipFill>
        </p:spPr>
      </p:sp>
      <p:sp>
        <p:nvSpPr>
          <p:cNvPr id="9" name="TextBox 9"/>
          <p:cNvSpPr txBox="1"/>
          <p:nvPr/>
        </p:nvSpPr>
        <p:spPr>
          <a:xfrm>
            <a:off x="2277702" y="3466324"/>
            <a:ext cx="9129406" cy="3378118"/>
          </a:xfrm>
          <a:prstGeom prst="rect">
            <a:avLst/>
          </a:prstGeom>
        </p:spPr>
        <p:txBody>
          <a:bodyPr anchor="t" bIns="0" lIns="0" numCol="1" rIns="0" rtlCol="0" tIns="0">
            <a:spAutoFit/>
          </a:bodyPr>
          <a:lstStyle/>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Poor cultural understanding can cause delays, mistrust, and weak cooperation.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Misreading tone or silence may damage the deal.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Negotiation research in China shows that cultural and emotional intelligence influence bargaining style and help shape better outcomes (Ajeakoh et al., 2025). </a:t>
            </a:r>
          </a:p>
          <a:p>
            <a:pPr algn="just" indent="0" lvl="0" marL="0">
              <a:lnSpc>
                <a:spcPts val="3854"/>
              </a:lnSpc>
            </a:pPr>
            <a:endParaRPr lang="en-US" sz="2753">
              <a:solidFill>
                <a:srgbClr val="000000"/>
              </a:solidFill>
              <a:latin typeface="Sorts Mill Goudy"/>
              <a:ea typeface="Sorts Mill Goudy"/>
              <a:cs typeface="Sorts Mill Goudy"/>
              <a:sym typeface="Sorts Mill Goudy"/>
            </a:endParaRPr>
          </a:p>
        </p:txBody>
      </p:sp>
      <p:sp>
        <p:nvSpPr>
          <p:cNvPr id="10" name="Freeform 10"/>
          <p:cNvSpPr/>
          <p:nvPr/>
        </p:nvSpPr>
        <p:spPr>
          <a:xfrm>
            <a:off x="9385071" y="7958540"/>
            <a:ext cx="3076354" cy="2599519"/>
          </a:xfrm>
          <a:custGeom>
            <a:avLst/>
            <a:gdLst/>
            <a:ahLst/>
            <a:cxnLst/>
            <a:rect b="b" l="l" r="r" t="t"/>
            <a:pathLst>
              <a:path h="2599519" w="3076354">
                <a:moveTo>
                  <a:pt x="0" y="0"/>
                </a:moveTo>
                <a:lnTo>
                  <a:pt x="3076355" y="0"/>
                </a:lnTo>
                <a:lnTo>
                  <a:pt x="3076355" y="2599520"/>
                </a:lnTo>
                <a:lnTo>
                  <a:pt x="0" y="2599520"/>
                </a:lnTo>
                <a:lnTo>
                  <a:pt x="0" y="0"/>
                </a:lnTo>
                <a:close/>
              </a:path>
            </a:pathLst>
          </a:custGeom>
          <a:blipFill>
            <a:blip>
              <a:extLst>
                <a:ext uri="{96DAC541-7B7A-43D3-8B79-37D633B846F1}">
                  <asvg:svgBlip xmlns:asvg="http://schemas.microsoft.com/office/drawing/2016/SVG/main" r:embed="rId10"/>
                </a:ext>
              </a:extLst>
            </a:blip>
            <a:stretch>
              <a:fillRect/>
            </a:stretch>
          </a:blipFill>
        </p:spPr>
      </p:sp>
      <p:sp>
        <p:nvSpPr>
          <p:cNvPr id="11" name="TextBox 11"/>
          <p:cNvSpPr txBox="1"/>
          <p:nvPr/>
        </p:nvSpPr>
        <p:spPr>
          <a:xfrm>
            <a:off x="2198367" y="1120806"/>
            <a:ext cx="11035384" cy="1571369"/>
          </a:xfrm>
          <a:prstGeom prst="rect">
            <a:avLst/>
          </a:prstGeom>
        </p:spPr>
        <p:txBody>
          <a:bodyPr anchor="t" bIns="0" lIns="0" numCol="1" rIns="0" rtlCol="0" tIns="0">
            <a:spAutoFit/>
          </a:bodyPr>
          <a:lstStyle/>
          <a:p>
            <a:pPr algn="l" indent="0" lvl="0" marL="0">
              <a:lnSpc>
                <a:spcPts val="6314"/>
              </a:lnSpc>
            </a:pPr>
            <a:r>
              <a:rPr lang="en-US" spc="721" sz="4510">
                <a:solidFill>
                  <a:srgbClr val="000000"/>
                </a:solidFill>
                <a:latin typeface="Montserrat"/>
                <a:ea typeface="Montserrat"/>
                <a:cs typeface="Montserrat"/>
                <a:sym typeface="Montserrat"/>
              </a:rPr>
              <a:t>BUSINESS IMPACT OF CULTURAL DIFFERENCES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3"/>
            <a:stretch>
              <a:fillRect b="-11999" t="-12000"/>
            </a:stretch>
          </a:blipFill>
        </p:spPr>
      </p:sp>
      <p:sp>
        <p:nvSpPr>
          <p:cNvPr id="3" name="Freeform 3"/>
          <p:cNvSpPr/>
          <p:nvPr/>
        </p:nvSpPr>
        <p:spPr>
          <a:xfrm rot="2471795">
            <a:off x="13037222" y="-201178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rot="10281336">
            <a:off x="14236408" y="-2520655"/>
            <a:ext cx="5721230" cy="7454371"/>
          </a:xfrm>
          <a:custGeom>
            <a:avLst/>
            <a:gdLst/>
            <a:ahLst/>
            <a:cxnLst/>
            <a:rect b="b" l="l" r="r" t="t"/>
            <a:pathLst>
              <a:path h="7454371" w="5721230">
                <a:moveTo>
                  <a:pt x="0" y="0"/>
                </a:moveTo>
                <a:lnTo>
                  <a:pt x="5721230" y="0"/>
                </a:lnTo>
                <a:lnTo>
                  <a:pt x="5721230" y="7454372"/>
                </a:lnTo>
                <a:lnTo>
                  <a:pt x="0" y="745437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5" name="Freeform 5"/>
          <p:cNvSpPr/>
          <p:nvPr/>
        </p:nvSpPr>
        <p:spPr>
          <a:xfrm>
            <a:off x="2277702" y="7815993"/>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6" name="Freeform 6"/>
          <p:cNvSpPr/>
          <p:nvPr/>
        </p:nvSpPr>
        <p:spPr>
          <a:xfrm>
            <a:off x="2277702" y="2866379"/>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7" name="Freeform 7"/>
          <p:cNvSpPr/>
          <p:nvPr/>
        </p:nvSpPr>
        <p:spPr>
          <a:xfrm>
            <a:off x="11407108" y="2234207"/>
            <a:ext cx="6813303" cy="6375752"/>
          </a:xfrm>
          <a:custGeom>
            <a:avLst/>
            <a:gdLst/>
            <a:ahLst/>
            <a:cxnLst/>
            <a:rect b="b" l="l" r="r" t="t"/>
            <a:pathLst>
              <a:path h="6375752" w="6813303">
                <a:moveTo>
                  <a:pt x="0" y="0"/>
                </a:moveTo>
                <a:lnTo>
                  <a:pt x="6813303" y="0"/>
                </a:lnTo>
                <a:lnTo>
                  <a:pt x="6813303" y="6375752"/>
                </a:lnTo>
                <a:lnTo>
                  <a:pt x="0" y="6375752"/>
                </a:lnTo>
                <a:lnTo>
                  <a:pt x="0" y="0"/>
                </a:lnTo>
                <a:close/>
              </a:path>
            </a:pathLst>
          </a:custGeom>
          <a:blipFill>
            <a:blip r:embed="rId8"/>
            <a:stretch>
              <a:fillRect/>
            </a:stretch>
          </a:blipFill>
        </p:spPr>
      </p:sp>
      <p:sp>
        <p:nvSpPr>
          <p:cNvPr id="8" name="TextBox 8"/>
          <p:cNvSpPr txBox="1"/>
          <p:nvPr/>
        </p:nvSpPr>
        <p:spPr>
          <a:xfrm>
            <a:off x="2277702" y="1637910"/>
            <a:ext cx="10083361" cy="771269"/>
          </a:xfrm>
          <a:prstGeom prst="rect">
            <a:avLst/>
          </a:prstGeom>
        </p:spPr>
        <p:txBody>
          <a:bodyPr anchor="t" bIns="0" lIns="0" numCol="1" rIns="0" rtlCol="0" tIns="0">
            <a:spAutoFit/>
          </a:bodyPr>
          <a:lstStyle/>
          <a:p>
            <a:pPr algn="l" indent="0" lvl="0" marL="0">
              <a:lnSpc>
                <a:spcPts val="6314"/>
              </a:lnSpc>
            </a:pPr>
            <a:r>
              <a:rPr lang="en-US" spc="721" sz="4510">
                <a:solidFill>
                  <a:srgbClr val="000000"/>
                </a:solidFill>
                <a:latin typeface="Montserrat"/>
                <a:ea typeface="Montserrat"/>
                <a:cs typeface="Montserrat"/>
                <a:sym typeface="Montserrat"/>
              </a:rPr>
              <a:t>STRATEGY FOR SUCCESS 1</a:t>
            </a:r>
          </a:p>
        </p:txBody>
      </p:sp>
      <p:sp>
        <p:nvSpPr>
          <p:cNvPr id="9" name="TextBox 9"/>
          <p:cNvSpPr txBox="1"/>
          <p:nvPr/>
        </p:nvSpPr>
        <p:spPr>
          <a:xfrm>
            <a:off x="2277702" y="3466324"/>
            <a:ext cx="9129406" cy="3863893"/>
          </a:xfrm>
          <a:prstGeom prst="rect">
            <a:avLst/>
          </a:prstGeom>
        </p:spPr>
        <p:txBody>
          <a:bodyPr anchor="t" bIns="0" lIns="0" numCol="1" rIns="0" rtlCol="0" tIns="0">
            <a:spAutoFit/>
          </a:bodyPr>
          <a:lstStyle/>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Prepare the UK team with cultural briefings and negotiation roles.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Set clear objectives, limits, and fallback options before the meeting.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Intercultural frameworks show that preparation improves confidence, clarity, and communication quality in international organisations (Mushaathoni, 2025).  </a:t>
            </a:r>
          </a:p>
          <a:p>
            <a:pPr algn="just" indent="0" lvl="0" marL="0">
              <a:lnSpc>
                <a:spcPts val="3854"/>
              </a:lnSpc>
            </a:pPr>
            <a:endParaRPr lang="en-US" sz="2753">
              <a:solidFill>
                <a:srgbClr val="000000"/>
              </a:solidFill>
              <a:latin typeface="Sorts Mill Goudy"/>
              <a:ea typeface="Sorts Mill Goudy"/>
              <a:cs typeface="Sorts Mill Goudy"/>
              <a:sym typeface="Sorts Mill Goudy"/>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3"/>
            <a:stretch>
              <a:fillRect b="-11999" t="-12000"/>
            </a:stretch>
          </a:blipFill>
        </p:spPr>
      </p:sp>
      <p:sp>
        <p:nvSpPr>
          <p:cNvPr id="3" name="Freeform 3"/>
          <p:cNvSpPr/>
          <p:nvPr/>
        </p:nvSpPr>
        <p:spPr>
          <a:xfrm rot="2471795">
            <a:off x="13037222" y="-201178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rot="10281336">
            <a:off x="14236408" y="-2520655"/>
            <a:ext cx="5721230" cy="7454371"/>
          </a:xfrm>
          <a:custGeom>
            <a:avLst/>
            <a:gdLst/>
            <a:ahLst/>
            <a:cxnLst/>
            <a:rect b="b" l="l" r="r" t="t"/>
            <a:pathLst>
              <a:path h="7454371" w="5721230">
                <a:moveTo>
                  <a:pt x="0" y="0"/>
                </a:moveTo>
                <a:lnTo>
                  <a:pt x="5721230" y="0"/>
                </a:lnTo>
                <a:lnTo>
                  <a:pt x="5721230" y="7454372"/>
                </a:lnTo>
                <a:lnTo>
                  <a:pt x="0" y="745437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5" name="Freeform 5"/>
          <p:cNvSpPr/>
          <p:nvPr/>
        </p:nvSpPr>
        <p:spPr>
          <a:xfrm>
            <a:off x="2277702" y="6598385"/>
            <a:ext cx="9129406" cy="194000"/>
          </a:xfrm>
          <a:custGeom>
            <a:avLst/>
            <a:gdLst/>
            <a:ahLst/>
            <a:cxnLst/>
            <a:rect b="b" l="l" r="r" t="t"/>
            <a:pathLst>
              <a:path h="194000" w="9129406">
                <a:moveTo>
                  <a:pt x="0" y="0"/>
                </a:moveTo>
                <a:lnTo>
                  <a:pt x="9129406" y="0"/>
                </a:lnTo>
                <a:lnTo>
                  <a:pt x="9129406" y="193999"/>
                </a:lnTo>
                <a:lnTo>
                  <a:pt x="0" y="193999"/>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6" name="TextBox 6"/>
          <p:cNvSpPr txBox="1"/>
          <p:nvPr/>
        </p:nvSpPr>
        <p:spPr>
          <a:xfrm>
            <a:off x="2277702" y="1637910"/>
            <a:ext cx="10678375" cy="1571369"/>
          </a:xfrm>
          <a:prstGeom prst="rect">
            <a:avLst/>
          </a:prstGeom>
        </p:spPr>
        <p:txBody>
          <a:bodyPr anchor="t" bIns="0" lIns="0" numCol="1" rIns="0" rtlCol="0" tIns="0">
            <a:spAutoFit/>
          </a:bodyPr>
          <a:lstStyle/>
          <a:p>
            <a:pPr algn="l">
              <a:lnSpc>
                <a:spcPts val="6314"/>
              </a:lnSpc>
            </a:pPr>
            <a:r>
              <a:rPr lang="en-US" spc="721" sz="4510">
                <a:solidFill>
                  <a:srgbClr val="000000"/>
                </a:solidFill>
                <a:latin typeface="Montserrat"/>
                <a:ea typeface="Montserrat"/>
                <a:cs typeface="Montserrat"/>
                <a:sym typeface="Montserrat"/>
              </a:rPr>
              <a:t>STRATEGY FOR SUCCESS 2</a:t>
            </a:r>
          </a:p>
          <a:p>
            <a:pPr algn="l" indent="0" lvl="0" marL="0">
              <a:lnSpc>
                <a:spcPts val="6314"/>
              </a:lnSpc>
            </a:pPr>
            <a:endParaRPr lang="en-US" spc="721" sz="4510">
              <a:solidFill>
                <a:srgbClr val="000000"/>
              </a:solidFill>
              <a:latin typeface="Montserrat"/>
              <a:ea typeface="Montserrat"/>
              <a:cs typeface="Montserrat"/>
              <a:sym typeface="Montserrat"/>
            </a:endParaRPr>
          </a:p>
        </p:txBody>
      </p:sp>
      <p:sp>
        <p:nvSpPr>
          <p:cNvPr id="7" name="Freeform 7"/>
          <p:cNvSpPr/>
          <p:nvPr/>
        </p:nvSpPr>
        <p:spPr>
          <a:xfrm>
            <a:off x="2277702" y="2866379"/>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8" name="Freeform 8"/>
          <p:cNvSpPr/>
          <p:nvPr/>
        </p:nvSpPr>
        <p:spPr>
          <a:xfrm>
            <a:off x="11538859" y="3938469"/>
            <a:ext cx="6537427" cy="5319831"/>
          </a:xfrm>
          <a:custGeom>
            <a:avLst/>
            <a:gdLst/>
            <a:ahLst/>
            <a:cxnLst/>
            <a:rect b="b" l="l" r="r" t="t"/>
            <a:pathLst>
              <a:path h="5319831" w="6537427">
                <a:moveTo>
                  <a:pt x="0" y="0"/>
                </a:moveTo>
                <a:lnTo>
                  <a:pt x="6537427" y="0"/>
                </a:lnTo>
                <a:lnTo>
                  <a:pt x="6537427" y="5319831"/>
                </a:lnTo>
                <a:lnTo>
                  <a:pt x="0" y="5319831"/>
                </a:lnTo>
                <a:lnTo>
                  <a:pt x="0" y="0"/>
                </a:lnTo>
                <a:close/>
              </a:path>
            </a:pathLst>
          </a:custGeom>
          <a:blipFill>
            <a:blip r:embed="rId8"/>
            <a:stretch>
              <a:fillRect/>
            </a:stretch>
          </a:blipFill>
        </p:spPr>
      </p:sp>
      <p:sp>
        <p:nvSpPr>
          <p:cNvPr id="9" name="Freeform 9"/>
          <p:cNvSpPr/>
          <p:nvPr/>
        </p:nvSpPr>
        <p:spPr>
          <a:xfrm>
            <a:off x="1520136" y="6598385"/>
            <a:ext cx="4486337" cy="4691594"/>
          </a:xfrm>
          <a:custGeom>
            <a:avLst/>
            <a:gdLst/>
            <a:ahLst/>
            <a:cxnLst/>
            <a:rect b="b" l="l" r="r" t="t"/>
            <a:pathLst>
              <a:path h="4691594" w="4486337">
                <a:moveTo>
                  <a:pt x="0" y="0"/>
                </a:moveTo>
                <a:lnTo>
                  <a:pt x="4486337" y="0"/>
                </a:lnTo>
                <a:lnTo>
                  <a:pt x="4486337" y="4691594"/>
                </a:lnTo>
                <a:lnTo>
                  <a:pt x="0" y="4691594"/>
                </a:lnTo>
                <a:lnTo>
                  <a:pt x="0" y="0"/>
                </a:lnTo>
                <a:close/>
              </a:path>
            </a:pathLst>
          </a:custGeom>
          <a:blipFill>
            <a:blip r:embed="rId9"/>
            <a:stretch>
              <a:fillRect/>
            </a:stretch>
          </a:blipFill>
        </p:spPr>
      </p:sp>
      <p:sp>
        <p:nvSpPr>
          <p:cNvPr id="10" name="TextBox 10"/>
          <p:cNvSpPr txBox="1"/>
          <p:nvPr/>
        </p:nvSpPr>
        <p:spPr>
          <a:xfrm>
            <a:off x="2277702" y="3466324"/>
            <a:ext cx="9129406" cy="3378118"/>
          </a:xfrm>
          <a:prstGeom prst="rect">
            <a:avLst/>
          </a:prstGeom>
        </p:spPr>
        <p:txBody>
          <a:bodyPr anchor="t" bIns="0" lIns="0" numCol="1" rIns="0" rtlCol="0" tIns="0">
            <a:spAutoFit/>
          </a:bodyPr>
          <a:lstStyle/>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Use polite, clear, and patient communication.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Ask open questions and confirm meaning before moving on.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Avoid aggressive pressure or rushed decisions.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Dinu et al. (2025) highlight the value of context-sensitive and ethical communication practices. </a:t>
            </a:r>
          </a:p>
          <a:p>
            <a:pPr algn="just" indent="0" lvl="0" marL="0">
              <a:lnSpc>
                <a:spcPts val="3854"/>
              </a:lnSpc>
            </a:pPr>
            <a:endParaRPr lang="en-US" sz="2753">
              <a:solidFill>
                <a:srgbClr val="000000"/>
              </a:solidFill>
              <a:latin typeface="Sorts Mill Goudy"/>
              <a:ea typeface="Sorts Mill Goudy"/>
              <a:cs typeface="Sorts Mill Goudy"/>
              <a:sym typeface="Sorts Mill Goudy"/>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3"/>
            <a:stretch>
              <a:fillRect b="-11999" t="-12000"/>
            </a:stretch>
          </a:blipFill>
        </p:spPr>
      </p:sp>
      <p:sp>
        <p:nvSpPr>
          <p:cNvPr id="3" name="Freeform 3"/>
          <p:cNvSpPr/>
          <p:nvPr/>
        </p:nvSpPr>
        <p:spPr>
          <a:xfrm rot="-3168128">
            <a:off x="-2698729" y="-325435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rot="2587183">
            <a:off x="-615045" y="-3841392"/>
            <a:ext cx="5337965" cy="6955004"/>
          </a:xfrm>
          <a:custGeom>
            <a:avLst/>
            <a:gdLst/>
            <a:ahLst/>
            <a:cxnLst/>
            <a:rect b="b" l="l" r="r" t="t"/>
            <a:pathLst>
              <a:path h="6955004" w="5337965">
                <a:moveTo>
                  <a:pt x="0" y="0"/>
                </a:moveTo>
                <a:lnTo>
                  <a:pt x="5337965" y="0"/>
                </a:lnTo>
                <a:lnTo>
                  <a:pt x="5337965" y="6955004"/>
                </a:lnTo>
                <a:lnTo>
                  <a:pt x="0" y="6955004"/>
                </a:lnTo>
                <a:lnTo>
                  <a:pt x="0" y="0"/>
                </a:lnTo>
                <a:close/>
              </a:path>
            </a:pathLst>
          </a:custGeom>
          <a:blipFill>
            <a:blip>
              <a:extLst>
                <a:ext uri="{96DAC541-7B7A-43D3-8B79-37D633B846F1}">
                  <asvg:svgBlip xmlns:asvg="http://schemas.microsoft.com/office/drawing/2016/SVG/main" r:embed="rId5"/>
                </a:ext>
              </a:extLst>
            </a:blip>
            <a:stretch>
              <a:fillRect/>
            </a:stretch>
          </a:blipFill>
        </p:spPr>
      </p:sp>
      <p:grpSp>
        <p:nvGrpSpPr>
          <p:cNvPr id="5" name="Group 5"/>
          <p:cNvGrpSpPr/>
          <p:nvPr/>
        </p:nvGrpSpPr>
        <p:grpSpPr>
          <a:xfrm>
            <a:off x="16894605" y="-36039"/>
            <a:ext cx="3450795" cy="13459002"/>
            <a:chOff x="0" y="0"/>
            <a:chExt cx="908851" cy="3544758"/>
          </a:xfrm>
        </p:grpSpPr>
        <p:sp>
          <p:nvSpPr>
            <p:cNvPr id="6" name="Freeform 6"/>
            <p:cNvSpPr/>
            <p:nvPr/>
          </p:nvSpPr>
          <p:spPr>
            <a:xfrm>
              <a:off x="0" y="0"/>
              <a:ext cx="908851" cy="3544758"/>
            </a:xfrm>
            <a:custGeom>
              <a:avLst/>
              <a:gdLst/>
              <a:ahLst/>
              <a:cxnLst/>
              <a:rect b="b" l="l" r="r" t="t"/>
              <a:pathLst>
                <a:path h="3544758" w="908851">
                  <a:moveTo>
                    <a:pt x="0" y="0"/>
                  </a:moveTo>
                  <a:lnTo>
                    <a:pt x="908851" y="0"/>
                  </a:lnTo>
                  <a:lnTo>
                    <a:pt x="908851" y="3544758"/>
                  </a:lnTo>
                  <a:lnTo>
                    <a:pt x="0" y="3544758"/>
                  </a:lnTo>
                  <a:close/>
                </a:path>
              </a:pathLst>
            </a:custGeom>
            <a:solidFill>
              <a:srgbClr val="E07A5F"/>
            </a:solidFill>
          </p:spPr>
        </p:sp>
        <p:sp>
          <p:nvSpPr>
            <p:cNvPr id="7" name="TextBox 7"/>
            <p:cNvSpPr txBox="1"/>
            <p:nvPr/>
          </p:nvSpPr>
          <p:spPr>
            <a:xfrm>
              <a:off x="0" y="-38100"/>
              <a:ext cx="908851" cy="3582858"/>
            </a:xfrm>
            <a:prstGeom prst="rect">
              <a:avLst/>
            </a:prstGeom>
          </p:spPr>
          <p:txBody>
            <a:bodyPr anchor="ctr" bIns="50800" lIns="50800" numCol="1" rIns="50800" rtlCol="0" tIns="50800"/>
            <a:lstStyle/>
            <a:p>
              <a:pPr algn="ctr">
                <a:lnSpc>
                  <a:spcPts val="2659"/>
                </a:lnSpc>
                <a:spcBef>
                  <a:spcPct val="0"/>
                </a:spcBef>
              </a:pPr>
              <a:endParaRPr/>
            </a:p>
          </p:txBody>
        </p:sp>
      </p:grpSp>
      <p:sp>
        <p:nvSpPr>
          <p:cNvPr id="8" name="Freeform 8"/>
          <p:cNvSpPr/>
          <p:nvPr/>
        </p:nvSpPr>
        <p:spPr>
          <a:xfrm>
            <a:off x="119409" y="6087615"/>
            <a:ext cx="3869057" cy="3583714"/>
          </a:xfrm>
          <a:custGeom>
            <a:avLst/>
            <a:gdLst/>
            <a:ahLst/>
            <a:cxnLst/>
            <a:rect b="b" l="l" r="r" t="t"/>
            <a:pathLst>
              <a:path h="3583714" w="3869057">
                <a:moveTo>
                  <a:pt x="0" y="0"/>
                </a:moveTo>
                <a:lnTo>
                  <a:pt x="3869057" y="0"/>
                </a:lnTo>
                <a:lnTo>
                  <a:pt x="3869057" y="3583714"/>
                </a:lnTo>
                <a:lnTo>
                  <a:pt x="0" y="3583714"/>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9" name="Freeform 9"/>
          <p:cNvSpPr/>
          <p:nvPr/>
        </p:nvSpPr>
        <p:spPr>
          <a:xfrm>
            <a:off x="12547246" y="4639317"/>
            <a:ext cx="5082044" cy="5147558"/>
          </a:xfrm>
          <a:custGeom>
            <a:avLst/>
            <a:gdLst/>
            <a:ahLst/>
            <a:cxnLst/>
            <a:rect b="b" l="l" r="r" t="t"/>
            <a:pathLst>
              <a:path h="5147558" w="5082044">
                <a:moveTo>
                  <a:pt x="0" y="0"/>
                </a:moveTo>
                <a:lnTo>
                  <a:pt x="5082044" y="0"/>
                </a:lnTo>
                <a:lnTo>
                  <a:pt x="5082044" y="5147558"/>
                </a:lnTo>
                <a:lnTo>
                  <a:pt x="0" y="5147558"/>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0" name="TextBox 10"/>
          <p:cNvSpPr txBox="1"/>
          <p:nvPr/>
        </p:nvSpPr>
        <p:spPr>
          <a:xfrm>
            <a:off x="3908875" y="3227480"/>
            <a:ext cx="10262255" cy="771269"/>
          </a:xfrm>
          <a:prstGeom prst="rect">
            <a:avLst/>
          </a:prstGeom>
        </p:spPr>
        <p:txBody>
          <a:bodyPr anchor="t" bIns="0" lIns="0" numCol="1" rIns="0" rtlCol="0" tIns="0">
            <a:spAutoFit/>
          </a:bodyPr>
          <a:lstStyle/>
          <a:p>
            <a:pPr algn="ctr" indent="0" lvl="0" marL="0">
              <a:lnSpc>
                <a:spcPts val="6314"/>
              </a:lnSpc>
            </a:pPr>
            <a:r>
              <a:rPr lang="en-US" spc="721" sz="4510">
                <a:solidFill>
                  <a:srgbClr val="000000"/>
                </a:solidFill>
                <a:latin typeface="Montserrat"/>
                <a:ea typeface="Montserrat"/>
                <a:cs typeface="Montserrat"/>
                <a:sym typeface="Montserrat"/>
              </a:rPr>
              <a:t>STRATEGY FOR SUCCESS 3</a:t>
            </a:r>
          </a:p>
        </p:txBody>
      </p:sp>
      <p:sp>
        <p:nvSpPr>
          <p:cNvPr id="11" name="TextBox 11"/>
          <p:cNvSpPr txBox="1"/>
          <p:nvPr/>
        </p:nvSpPr>
        <p:spPr>
          <a:xfrm>
            <a:off x="3908875" y="4591692"/>
            <a:ext cx="9052833" cy="3378118"/>
          </a:xfrm>
          <a:prstGeom prst="rect">
            <a:avLst/>
          </a:prstGeom>
        </p:spPr>
        <p:txBody>
          <a:bodyPr anchor="t" bIns="0" lIns="0" numCol="1" rIns="0" rtlCol="0" tIns="0">
            <a:spAutoFit/>
          </a:bodyPr>
          <a:lstStyle/>
          <a:p>
            <a:pPr algn="l"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Focus on relationship-building before hard bargaining. </a:t>
            </a:r>
          </a:p>
          <a:p>
            <a:pPr algn="l"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Show consistency, reliability, and respect in every meeting. </a:t>
            </a:r>
          </a:p>
          <a:p>
            <a:pPr algn="l"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In Chinese corporate contexts, harmony and trust remain central to effective communication and collaboration (Yin and Chen, 2025).</a:t>
            </a:r>
          </a:p>
          <a:p>
            <a:pPr algn="just" indent="0" lvl="0" marL="0">
              <a:lnSpc>
                <a:spcPts val="3854"/>
              </a:lnSpc>
            </a:pPr>
            <a:endParaRPr lang="en-US" sz="2753">
              <a:solidFill>
                <a:srgbClr val="000000"/>
              </a:solidFill>
              <a:latin typeface="Sorts Mill Goudy"/>
              <a:ea typeface="Sorts Mill Goudy"/>
              <a:cs typeface="Sorts Mill Goudy"/>
              <a:sym typeface="Sorts Mill Goudy"/>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3"/>
            <a:stretch>
              <a:fillRect b="-11999" t="-12000"/>
            </a:stretch>
          </a:blipFill>
        </p:spPr>
      </p:sp>
      <p:sp>
        <p:nvSpPr>
          <p:cNvPr id="3" name="Freeform 3"/>
          <p:cNvSpPr/>
          <p:nvPr/>
        </p:nvSpPr>
        <p:spPr>
          <a:xfrm rot="2471795">
            <a:off x="13037222" y="-201178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rot="10281336">
            <a:off x="14236408" y="-2520655"/>
            <a:ext cx="5721230" cy="7454371"/>
          </a:xfrm>
          <a:custGeom>
            <a:avLst/>
            <a:gdLst/>
            <a:ahLst/>
            <a:cxnLst/>
            <a:rect b="b" l="l" r="r" t="t"/>
            <a:pathLst>
              <a:path h="7454371" w="5721230">
                <a:moveTo>
                  <a:pt x="0" y="0"/>
                </a:moveTo>
                <a:lnTo>
                  <a:pt x="5721230" y="0"/>
                </a:lnTo>
                <a:lnTo>
                  <a:pt x="5721230" y="7454372"/>
                </a:lnTo>
                <a:lnTo>
                  <a:pt x="0" y="7454372"/>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5" name="Freeform 5"/>
          <p:cNvSpPr/>
          <p:nvPr/>
        </p:nvSpPr>
        <p:spPr>
          <a:xfrm>
            <a:off x="2423150" y="6747442"/>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6" name="Freeform 6"/>
          <p:cNvSpPr/>
          <p:nvPr/>
        </p:nvSpPr>
        <p:spPr>
          <a:xfrm>
            <a:off x="2277702" y="2866379"/>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7" name="TextBox 7"/>
          <p:cNvSpPr txBox="1"/>
          <p:nvPr/>
        </p:nvSpPr>
        <p:spPr>
          <a:xfrm>
            <a:off x="2277702" y="3466324"/>
            <a:ext cx="9129406" cy="3378118"/>
          </a:xfrm>
          <a:prstGeom prst="rect">
            <a:avLst/>
          </a:prstGeom>
        </p:spPr>
        <p:txBody>
          <a:bodyPr anchor="t" bIns="0" lIns="0" numCol="1" rIns="0" rtlCol="0" tIns="0">
            <a:spAutoFit/>
          </a:bodyPr>
          <a:lstStyle/>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Allow time for internal consultation and reflection.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Do not expect instant approval.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Adapt your style as the relationship develops.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Cross-cultural negotiation research in China shows that style adaptation improves bargaining effectiveness (Skhiri et al., 2025). </a:t>
            </a:r>
          </a:p>
          <a:p>
            <a:pPr algn="just" indent="0" lvl="0" marL="0">
              <a:lnSpc>
                <a:spcPts val="3854"/>
              </a:lnSpc>
            </a:pPr>
            <a:endParaRPr lang="en-US" sz="2753">
              <a:solidFill>
                <a:srgbClr val="000000"/>
              </a:solidFill>
              <a:latin typeface="Sorts Mill Goudy"/>
              <a:ea typeface="Sorts Mill Goudy"/>
              <a:cs typeface="Sorts Mill Goudy"/>
              <a:sym typeface="Sorts Mill Goudy"/>
            </a:endParaRPr>
          </a:p>
        </p:txBody>
      </p:sp>
      <p:sp>
        <p:nvSpPr>
          <p:cNvPr id="8" name="Freeform 8"/>
          <p:cNvSpPr/>
          <p:nvPr/>
        </p:nvSpPr>
        <p:spPr>
          <a:xfrm>
            <a:off x="11922483" y="4077790"/>
            <a:ext cx="5546397" cy="5546397"/>
          </a:xfrm>
          <a:custGeom>
            <a:avLst/>
            <a:gdLst/>
            <a:ahLst/>
            <a:cxnLst/>
            <a:rect b="b" l="l" r="r" t="t"/>
            <a:pathLst>
              <a:path h="5546397" w="5546397">
                <a:moveTo>
                  <a:pt x="0" y="0"/>
                </a:moveTo>
                <a:lnTo>
                  <a:pt x="5546397" y="0"/>
                </a:lnTo>
                <a:lnTo>
                  <a:pt x="5546397" y="5546397"/>
                </a:lnTo>
                <a:lnTo>
                  <a:pt x="0" y="5546397"/>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9" name="TextBox 9"/>
          <p:cNvSpPr txBox="1"/>
          <p:nvPr/>
        </p:nvSpPr>
        <p:spPr>
          <a:xfrm>
            <a:off x="2277702" y="1637910"/>
            <a:ext cx="10625485" cy="771269"/>
          </a:xfrm>
          <a:prstGeom prst="rect">
            <a:avLst/>
          </a:prstGeom>
        </p:spPr>
        <p:txBody>
          <a:bodyPr anchor="t" bIns="0" lIns="0" numCol="1" rIns="0" rtlCol="0" tIns="0">
            <a:spAutoFit/>
          </a:bodyPr>
          <a:lstStyle/>
          <a:p>
            <a:pPr algn="l" indent="0" lvl="0" marL="0">
              <a:lnSpc>
                <a:spcPts val="6314"/>
              </a:lnSpc>
            </a:pPr>
            <a:r>
              <a:rPr lang="en-US" spc="721" sz="4510">
                <a:solidFill>
                  <a:srgbClr val="000000"/>
                </a:solidFill>
                <a:latin typeface="Montserrat"/>
                <a:ea typeface="Montserrat"/>
                <a:cs typeface="Montserrat"/>
                <a:sym typeface="Montserrat"/>
              </a:rPr>
              <a:t>STRATEGY FOR SUCCESS 4</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2"/>
            <a:stretch>
              <a:fillRect b="-11999" t="-12000"/>
            </a:stretch>
          </a:blipFill>
        </p:spPr>
      </p:sp>
      <p:sp>
        <p:nvSpPr>
          <p:cNvPr id="3" name="Freeform 3"/>
          <p:cNvSpPr/>
          <p:nvPr/>
        </p:nvSpPr>
        <p:spPr>
          <a:xfrm rot="2471795">
            <a:off x="13037222" y="-201178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4" name="Freeform 4"/>
          <p:cNvSpPr/>
          <p:nvPr/>
        </p:nvSpPr>
        <p:spPr>
          <a:xfrm rot="10281336">
            <a:off x="14236408" y="-2520655"/>
            <a:ext cx="5721230" cy="7454371"/>
          </a:xfrm>
          <a:custGeom>
            <a:avLst/>
            <a:gdLst/>
            <a:ahLst/>
            <a:cxnLst/>
            <a:rect b="b" l="l" r="r" t="t"/>
            <a:pathLst>
              <a:path h="7454371" w="5721230">
                <a:moveTo>
                  <a:pt x="0" y="0"/>
                </a:moveTo>
                <a:lnTo>
                  <a:pt x="5721230" y="0"/>
                </a:lnTo>
                <a:lnTo>
                  <a:pt x="5721230" y="7454372"/>
                </a:lnTo>
                <a:lnTo>
                  <a:pt x="0" y="7454372"/>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5" name="Freeform 5"/>
          <p:cNvSpPr/>
          <p:nvPr/>
        </p:nvSpPr>
        <p:spPr>
          <a:xfrm>
            <a:off x="2277702" y="6546630"/>
            <a:ext cx="9129406" cy="194000"/>
          </a:xfrm>
          <a:custGeom>
            <a:avLst/>
            <a:gdLst/>
            <a:ahLst/>
            <a:cxnLst/>
            <a:rect b="b" l="l" r="r" t="t"/>
            <a:pathLst>
              <a:path h="194000" w="9129406">
                <a:moveTo>
                  <a:pt x="0" y="0"/>
                </a:moveTo>
                <a:lnTo>
                  <a:pt x="9129406" y="0"/>
                </a:lnTo>
                <a:lnTo>
                  <a:pt x="9129406" y="193999"/>
                </a:lnTo>
                <a:lnTo>
                  <a:pt x="0" y="193999"/>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Freeform 6"/>
          <p:cNvSpPr/>
          <p:nvPr/>
        </p:nvSpPr>
        <p:spPr>
          <a:xfrm>
            <a:off x="2277702" y="2866379"/>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7" name="Freeform 7"/>
          <p:cNvSpPr/>
          <p:nvPr/>
        </p:nvSpPr>
        <p:spPr>
          <a:xfrm>
            <a:off x="11256076" y="2803241"/>
            <a:ext cx="7758319" cy="7486778"/>
          </a:xfrm>
          <a:custGeom>
            <a:avLst/>
            <a:gdLst/>
            <a:ahLst/>
            <a:cxnLst/>
            <a:rect b="b" l="l" r="r" t="t"/>
            <a:pathLst>
              <a:path h="7486778" w="7758319">
                <a:moveTo>
                  <a:pt x="0" y="0"/>
                </a:moveTo>
                <a:lnTo>
                  <a:pt x="7758319" y="0"/>
                </a:lnTo>
                <a:lnTo>
                  <a:pt x="7758319" y="7486778"/>
                </a:lnTo>
                <a:lnTo>
                  <a:pt x="0" y="7486778"/>
                </a:lnTo>
                <a:lnTo>
                  <a:pt x="0" y="0"/>
                </a:lnTo>
                <a:close/>
              </a:path>
            </a:pathLst>
          </a:custGeom>
          <a:blipFill>
            <a:blip r:embed="rId7"/>
            <a:stretch>
              <a:fillRect/>
            </a:stretch>
          </a:blipFill>
        </p:spPr>
      </p:sp>
      <p:sp>
        <p:nvSpPr>
          <p:cNvPr id="8" name="TextBox 8"/>
          <p:cNvSpPr txBox="1"/>
          <p:nvPr/>
        </p:nvSpPr>
        <p:spPr>
          <a:xfrm>
            <a:off x="2277702" y="1120806"/>
            <a:ext cx="13203879" cy="1571369"/>
          </a:xfrm>
          <a:prstGeom prst="rect">
            <a:avLst/>
          </a:prstGeom>
        </p:spPr>
        <p:txBody>
          <a:bodyPr anchor="t" bIns="0" lIns="0" numCol="1" rIns="0" rtlCol="0" tIns="0">
            <a:spAutoFit/>
          </a:bodyPr>
          <a:lstStyle/>
          <a:p>
            <a:pPr algn="l" indent="0" lvl="0" marL="0">
              <a:lnSpc>
                <a:spcPts val="6314"/>
              </a:lnSpc>
            </a:pPr>
            <a:r>
              <a:rPr lang="en-US" spc="721" sz="4510">
                <a:solidFill>
                  <a:srgbClr val="000000"/>
                </a:solidFill>
                <a:latin typeface="Montserrat"/>
                <a:ea typeface="Montserrat"/>
                <a:cs typeface="Montserrat"/>
                <a:sym typeface="Montserrat"/>
              </a:rPr>
              <a:t>CONCLUSION/BOARD RECOMMENDATION</a:t>
            </a:r>
          </a:p>
        </p:txBody>
      </p:sp>
      <p:sp>
        <p:nvSpPr>
          <p:cNvPr id="9" name="TextBox 9"/>
          <p:cNvSpPr txBox="1"/>
          <p:nvPr/>
        </p:nvSpPr>
        <p:spPr>
          <a:xfrm>
            <a:off x="2277702" y="3466324"/>
            <a:ext cx="9129406" cy="3378118"/>
          </a:xfrm>
          <a:prstGeom prst="rect">
            <a:avLst/>
          </a:prstGeom>
        </p:spPr>
        <p:txBody>
          <a:bodyPr anchor="t" bIns="0" lIns="0" numCol="1" rIns="0" rtlCol="0" tIns="0">
            <a:spAutoFit/>
          </a:bodyPr>
          <a:lstStyle/>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Recommend a culturally intelligent, relationship-led, and patient negotiation approach.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Success depends on respecting hierarchy, protecting face, and building trust. </a:t>
            </a:r>
          </a:p>
          <a:p>
            <a:pPr algn="just" indent="-297209" lvl="1" marL="594419">
              <a:lnSpc>
                <a:spcPts val="3854"/>
              </a:lnSpc>
              <a:buFont typeface="Arial"/>
              <a:buChar char="•"/>
            </a:pPr>
            <a:r>
              <a:rPr lang="en-US" sz="2753">
                <a:solidFill>
                  <a:srgbClr val="000000"/>
                </a:solidFill>
                <a:latin typeface="Sorts Mill Goudy"/>
                <a:ea typeface="Sorts Mill Goudy"/>
                <a:cs typeface="Sorts Mill Goudy"/>
                <a:sym typeface="Sorts Mill Goudy"/>
              </a:rPr>
              <a:t>Cultural awareness and adaptability turn difference into cooperation and support a durable partnership. </a:t>
            </a:r>
          </a:p>
          <a:p>
            <a:pPr algn="just" indent="0" lvl="0" marL="0">
              <a:lnSpc>
                <a:spcPts val="3854"/>
              </a:lnSpc>
            </a:pPr>
            <a:endParaRPr lang="en-US" sz="2753">
              <a:solidFill>
                <a:srgbClr val="000000"/>
              </a:solidFill>
              <a:latin typeface="Sorts Mill Goudy"/>
              <a:ea typeface="Sorts Mill Goudy"/>
              <a:cs typeface="Sorts Mill Goudy"/>
              <a:sym typeface="Sorts Mill Goudy"/>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2"/>
            <a:stretch>
              <a:fillRect b="-11999" t="-12000"/>
            </a:stretch>
          </a:blipFill>
        </p:spPr>
      </p:sp>
      <p:sp>
        <p:nvSpPr>
          <p:cNvPr id="3" name="Freeform 3"/>
          <p:cNvSpPr/>
          <p:nvPr/>
        </p:nvSpPr>
        <p:spPr>
          <a:xfrm rot="-3168128">
            <a:off x="-2698729" y="-325435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4" name="Freeform 4"/>
          <p:cNvSpPr/>
          <p:nvPr/>
        </p:nvSpPr>
        <p:spPr>
          <a:xfrm rot="2587183">
            <a:off x="-615045" y="-3841392"/>
            <a:ext cx="5337965" cy="6955004"/>
          </a:xfrm>
          <a:custGeom>
            <a:avLst/>
            <a:gdLst/>
            <a:ahLst/>
            <a:cxnLst/>
            <a:rect b="b" l="l" r="r" t="t"/>
            <a:pathLst>
              <a:path h="6955004" w="5337965">
                <a:moveTo>
                  <a:pt x="0" y="0"/>
                </a:moveTo>
                <a:lnTo>
                  <a:pt x="5337965" y="0"/>
                </a:lnTo>
                <a:lnTo>
                  <a:pt x="5337965" y="6955004"/>
                </a:lnTo>
                <a:lnTo>
                  <a:pt x="0" y="6955004"/>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5" name="Group 5"/>
          <p:cNvGrpSpPr/>
          <p:nvPr/>
        </p:nvGrpSpPr>
        <p:grpSpPr>
          <a:xfrm>
            <a:off x="16894605" y="-36039"/>
            <a:ext cx="3450795" cy="13459002"/>
            <a:chOff x="0" y="0"/>
            <a:chExt cx="908851" cy="3544758"/>
          </a:xfrm>
        </p:grpSpPr>
        <p:sp>
          <p:nvSpPr>
            <p:cNvPr id="6" name="Freeform 6"/>
            <p:cNvSpPr/>
            <p:nvPr/>
          </p:nvSpPr>
          <p:spPr>
            <a:xfrm>
              <a:off x="0" y="0"/>
              <a:ext cx="908851" cy="3544758"/>
            </a:xfrm>
            <a:custGeom>
              <a:avLst/>
              <a:gdLst/>
              <a:ahLst/>
              <a:cxnLst/>
              <a:rect b="b" l="l" r="r" t="t"/>
              <a:pathLst>
                <a:path h="3544758" w="908851">
                  <a:moveTo>
                    <a:pt x="0" y="0"/>
                  </a:moveTo>
                  <a:lnTo>
                    <a:pt x="908851" y="0"/>
                  </a:lnTo>
                  <a:lnTo>
                    <a:pt x="908851" y="3544758"/>
                  </a:lnTo>
                  <a:lnTo>
                    <a:pt x="0" y="3544758"/>
                  </a:lnTo>
                  <a:close/>
                </a:path>
              </a:pathLst>
            </a:custGeom>
            <a:solidFill>
              <a:srgbClr val="E07A5F"/>
            </a:solidFill>
          </p:spPr>
        </p:sp>
        <p:sp>
          <p:nvSpPr>
            <p:cNvPr id="7" name="TextBox 7"/>
            <p:cNvSpPr txBox="1"/>
            <p:nvPr/>
          </p:nvSpPr>
          <p:spPr>
            <a:xfrm>
              <a:off x="0" y="-38100"/>
              <a:ext cx="908851" cy="3582858"/>
            </a:xfrm>
            <a:prstGeom prst="rect">
              <a:avLst/>
            </a:prstGeom>
          </p:spPr>
          <p:txBody>
            <a:bodyPr anchor="ctr" bIns="50800" lIns="50800" numCol="1" rIns="50800" rtlCol="0" tIns="50800"/>
            <a:lstStyle/>
            <a:p>
              <a:pPr algn="ctr">
                <a:lnSpc>
                  <a:spcPts val="2659"/>
                </a:lnSpc>
                <a:spcBef>
                  <a:spcPct val="0"/>
                </a:spcBef>
              </a:pPr>
              <a:endParaRPr/>
            </a:p>
          </p:txBody>
        </p:sp>
      </p:grpSp>
      <p:sp>
        <p:nvSpPr>
          <p:cNvPr id="8" name="TextBox 8"/>
          <p:cNvSpPr txBox="1"/>
          <p:nvPr/>
        </p:nvSpPr>
        <p:spPr>
          <a:xfrm>
            <a:off x="3158588" y="1058984"/>
            <a:ext cx="6440943" cy="771269"/>
          </a:xfrm>
          <a:prstGeom prst="rect">
            <a:avLst/>
          </a:prstGeom>
        </p:spPr>
        <p:txBody>
          <a:bodyPr anchor="t" bIns="0" lIns="0" numCol="1" rIns="0" rtlCol="0" tIns="0">
            <a:spAutoFit/>
          </a:bodyPr>
          <a:lstStyle/>
          <a:p>
            <a:pPr algn="ctr" indent="0" lvl="0" marL="0">
              <a:lnSpc>
                <a:spcPts val="6314"/>
              </a:lnSpc>
            </a:pPr>
            <a:r>
              <a:rPr lang="en-US" spc="721" sz="4510">
                <a:solidFill>
                  <a:srgbClr val="000000"/>
                </a:solidFill>
                <a:latin typeface="Montserrat"/>
                <a:ea typeface="Montserrat"/>
                <a:cs typeface="Montserrat"/>
                <a:sym typeface="Montserrat"/>
              </a:rPr>
              <a:t>REFERENCES</a:t>
            </a:r>
          </a:p>
        </p:txBody>
      </p:sp>
      <p:sp>
        <p:nvSpPr>
          <p:cNvPr id="9" name="TextBox 9"/>
          <p:cNvSpPr txBox="1"/>
          <p:nvPr/>
        </p:nvSpPr>
        <p:spPr>
          <a:xfrm>
            <a:off x="3384909" y="2234340"/>
            <a:ext cx="13349352" cy="7722097"/>
          </a:xfrm>
          <a:prstGeom prst="rect">
            <a:avLst/>
          </a:prstGeom>
        </p:spPr>
        <p:txBody>
          <a:bodyPr anchor="t" bIns="0" lIns="0" numCol="1" rIns="0" rtlCol="0" tIns="0">
            <a:spAutoFit/>
          </a:bodyPr>
          <a:lstStyle/>
          <a:p>
            <a:pPr algn="just" indent="-191810" lvl="1" marL="383621">
              <a:lnSpc>
                <a:spcPts val="2487"/>
              </a:lnSpc>
              <a:buFont typeface="Arial"/>
              <a:buChar char="•"/>
            </a:pPr>
            <a:r>
              <a:rPr lang="en-US" sz="1776">
                <a:solidFill>
                  <a:srgbClr val="000000"/>
                </a:solidFill>
                <a:latin typeface="Sorts Mill Goudy"/>
                <a:ea typeface="Sorts Mill Goudy"/>
                <a:cs typeface="Sorts Mill Goudy"/>
                <a:sym typeface="Sorts Mill Goudy"/>
              </a:rPr>
              <a:t>Ajeakoh, C.A., Yesilada, F. and Ahmed, J.N. (2025) ‘Cross-cultural negotiation styles in Shandong province, China: the role of cultural and emotional intelligence’, Future Business Journal, 11(1), pp. 1–16. Available at:</a:t>
            </a:r>
            <a:r>
              <a:rPr lang="en-US" sz="1776" u="sng">
                <a:solidFill>
                  <a:srgbClr val="000000"/>
                </a:solidFill>
                <a:latin typeface="Sorts Mill Goudy"/>
                <a:ea typeface="Sorts Mill Goudy"/>
                <a:cs typeface="Sorts Mill Goudy"/>
                <a:sym typeface="Sorts Mill Goudy"/>
                <a:hlinkClick r:id="rId5" tooltip="https://doi.org/10.1186/s43093-025-00605-8"/>
              </a:rPr>
              <a:t> https://doi.org/10.1186/s43093-025-00605-8</a:t>
            </a:r>
            <a:r>
              <a:rPr lang="en-US" sz="1776">
                <a:solidFill>
                  <a:srgbClr val="000000"/>
                </a:solidFill>
                <a:latin typeface="Sorts Mill Goudy"/>
                <a:ea typeface="Sorts Mill Goudy"/>
                <a:cs typeface="Sorts Mill Goudy"/>
                <a:sym typeface="Sorts Mill Goudy"/>
              </a:rPr>
              <a:t>.  </a:t>
            </a:r>
          </a:p>
          <a:p>
            <a:pPr algn="just" indent="-191810" lvl="1" marL="383621">
              <a:lnSpc>
                <a:spcPts val="2487"/>
              </a:lnSpc>
              <a:buFont typeface="Arial"/>
              <a:buChar char="•"/>
            </a:pPr>
            <a:r>
              <a:rPr lang="en-US" sz="1776">
                <a:solidFill>
                  <a:srgbClr val="000000"/>
                </a:solidFill>
                <a:latin typeface="Sorts Mill Goudy"/>
                <a:ea typeface="Sorts Mill Goudy"/>
                <a:cs typeface="Sorts Mill Goudy"/>
                <a:sym typeface="Sorts Mill Goudy"/>
              </a:rPr>
              <a:t>Ajeakoh, C.A., Yesilada, F. and Ahmed, J.N. (2025) ‘Cross-cultural negotiation styles in Shandong province, China: the role of cultural and emotional intelligence’, Future Business Journal, 11, Article 56. Available at:</a:t>
            </a:r>
            <a:r>
              <a:rPr lang="en-US" sz="1776" u="sng">
                <a:solidFill>
                  <a:srgbClr val="000000"/>
                </a:solidFill>
                <a:latin typeface="Sorts Mill Goudy"/>
                <a:ea typeface="Sorts Mill Goudy"/>
                <a:cs typeface="Sorts Mill Goudy"/>
                <a:sym typeface="Sorts Mill Goudy"/>
                <a:hlinkClick r:id="rId6" tooltip="https://doi.org/10.1186/s43093-025-00605-8"/>
              </a:rPr>
              <a:t> https://doi.org/10.1186/s43093-025-00605-8</a:t>
            </a:r>
            <a:r>
              <a:rPr lang="en-US" sz="1776">
                <a:solidFill>
                  <a:srgbClr val="000000"/>
                </a:solidFill>
                <a:latin typeface="Sorts Mill Goudy"/>
                <a:ea typeface="Sorts Mill Goudy"/>
                <a:cs typeface="Sorts Mill Goudy"/>
                <a:sym typeface="Sorts Mill Goudy"/>
              </a:rPr>
              <a:t>.  </a:t>
            </a:r>
          </a:p>
          <a:p>
            <a:pPr algn="just" indent="-191810" lvl="1" marL="383621">
              <a:lnSpc>
                <a:spcPts val="2487"/>
              </a:lnSpc>
              <a:buFont typeface="Arial"/>
              <a:buChar char="•"/>
            </a:pPr>
            <a:r>
              <a:rPr lang="en-US" sz="1776">
                <a:solidFill>
                  <a:srgbClr val="000000"/>
                </a:solidFill>
                <a:latin typeface="Sorts Mill Goudy"/>
                <a:ea typeface="Sorts Mill Goudy"/>
                <a:cs typeface="Sorts Mill Goudy"/>
                <a:sym typeface="Sorts Mill Goudy"/>
              </a:rPr>
              <a:t>Dinu, E., Cocoșatu, M., Palăr, V. and Neamțu, F. (2025) ‘Exploring the role of intercultural communication and cultural intelligence in enhancing stakeholder engagement and ESG practices in international organisations: Insights from the UN’, Sustainability, 17(22), Article 10388. Available at:</a:t>
            </a:r>
            <a:r>
              <a:rPr lang="en-US" sz="1776" u="sng">
                <a:solidFill>
                  <a:srgbClr val="000000"/>
                </a:solidFill>
                <a:latin typeface="Sorts Mill Goudy"/>
                <a:ea typeface="Sorts Mill Goudy"/>
                <a:cs typeface="Sorts Mill Goudy"/>
                <a:sym typeface="Sorts Mill Goudy"/>
                <a:hlinkClick r:id="rId7" tooltip="https://doi.org/10.3390/su172210388"/>
              </a:rPr>
              <a:t> https://doi.org/10.3390/su172210388</a:t>
            </a:r>
            <a:r>
              <a:rPr lang="en-US" sz="1776">
                <a:solidFill>
                  <a:srgbClr val="000000"/>
                </a:solidFill>
                <a:latin typeface="Sorts Mill Goudy"/>
                <a:ea typeface="Sorts Mill Goudy"/>
                <a:cs typeface="Sorts Mill Goudy"/>
                <a:sym typeface="Sorts Mill Goudy"/>
              </a:rPr>
              <a:t>  </a:t>
            </a:r>
          </a:p>
          <a:p>
            <a:pPr algn="just" indent="-191810" lvl="1" marL="383621">
              <a:lnSpc>
                <a:spcPts val="2487"/>
              </a:lnSpc>
              <a:buFont typeface="Arial"/>
              <a:buChar char="•"/>
            </a:pPr>
            <a:r>
              <a:rPr lang="en-US" sz="1776">
                <a:solidFill>
                  <a:srgbClr val="000000"/>
                </a:solidFill>
                <a:latin typeface="Sorts Mill Goudy"/>
                <a:ea typeface="Sorts Mill Goudy"/>
                <a:cs typeface="Sorts Mill Goudy"/>
                <a:sym typeface="Sorts Mill Goudy"/>
              </a:rPr>
              <a:t>Haikuo, L. (2025) ‘Exploring the impact of cultural intelligence on multicultural literacy among international students: a serial mediation model of cultural exposure and cross-cultural communication skills’, Frontiers in Psychology, 16, Article 1661899. Available at: </a:t>
            </a:r>
            <a:r>
              <a:rPr lang="en-US" sz="1776" u="sng">
                <a:solidFill>
                  <a:srgbClr val="000000"/>
                </a:solidFill>
                <a:latin typeface="Sorts Mill Goudy"/>
                <a:ea typeface="Sorts Mill Goudy"/>
                <a:cs typeface="Sorts Mill Goudy"/>
                <a:sym typeface="Sorts Mill Goudy"/>
                <a:hlinkClick r:id="rId8" tooltip="https://doi.org/10.3389/fpsyg.2025.1661899"/>
              </a:rPr>
              <a:t>https://doi.org/10.3389/fpsyg.2025.1661899</a:t>
            </a:r>
            <a:r>
              <a:rPr lang="en-US" sz="1776">
                <a:solidFill>
                  <a:srgbClr val="000000"/>
                </a:solidFill>
                <a:latin typeface="Sorts Mill Goudy"/>
                <a:ea typeface="Sorts Mill Goudy"/>
                <a:cs typeface="Sorts Mill Goudy"/>
                <a:sym typeface="Sorts Mill Goudy"/>
              </a:rPr>
              <a:t>  </a:t>
            </a:r>
          </a:p>
          <a:p>
            <a:pPr algn="just" indent="-191810" lvl="1" marL="383621">
              <a:lnSpc>
                <a:spcPts val="2487"/>
              </a:lnSpc>
              <a:buFont typeface="Arial"/>
              <a:buChar char="•"/>
            </a:pPr>
            <a:r>
              <a:rPr lang="en-US" sz="1776">
                <a:solidFill>
                  <a:srgbClr val="000000"/>
                </a:solidFill>
                <a:latin typeface="Sorts Mill Goudy"/>
                <a:ea typeface="Sorts Mill Goudy"/>
                <a:cs typeface="Sorts Mill Goudy"/>
                <a:sym typeface="Sorts Mill Goudy"/>
              </a:rPr>
              <a:t>Li, Y. and Wang, X. (2025) ‘Intercultural communication competence and adaptation experiences among international students in multicultural learning environments’, Frontiers in Communication, 10, Article 1650733. Available at: </a:t>
            </a:r>
            <a:r>
              <a:rPr lang="en-US" sz="1776" u="sng">
                <a:solidFill>
                  <a:srgbClr val="000000"/>
                </a:solidFill>
                <a:latin typeface="Sorts Mill Goudy"/>
                <a:ea typeface="Sorts Mill Goudy"/>
                <a:cs typeface="Sorts Mill Goudy"/>
                <a:sym typeface="Sorts Mill Goudy"/>
                <a:hlinkClick r:id="rId9" tooltip="https://doi.org/10.3389/fcomm.2025.1650733"/>
              </a:rPr>
              <a:t>https://doi.org/10.3389/fcomm.2025.1650733</a:t>
            </a:r>
            <a:r>
              <a:rPr lang="en-US" sz="1776">
                <a:solidFill>
                  <a:srgbClr val="000000"/>
                </a:solidFill>
                <a:latin typeface="Sorts Mill Goudy"/>
                <a:ea typeface="Sorts Mill Goudy"/>
                <a:cs typeface="Sorts Mill Goudy"/>
                <a:sym typeface="Sorts Mill Goudy"/>
              </a:rPr>
              <a:t>.   </a:t>
            </a:r>
          </a:p>
          <a:p>
            <a:pPr algn="just" indent="-191810" lvl="1" marL="383621">
              <a:lnSpc>
                <a:spcPts val="2487"/>
              </a:lnSpc>
              <a:buFont typeface="Arial"/>
              <a:buChar char="•"/>
            </a:pPr>
            <a:r>
              <a:rPr lang="en-US" sz="1776">
                <a:solidFill>
                  <a:srgbClr val="000000"/>
                </a:solidFill>
                <a:latin typeface="Sorts Mill Goudy"/>
                <a:ea typeface="Sorts Mill Goudy"/>
                <a:cs typeface="Sorts Mill Goudy"/>
                <a:sym typeface="Sorts Mill Goudy"/>
              </a:rPr>
              <a:t>Mushaathoni, M. (2025) ‘An intercultural communication management framework for culturally diverse organisations’, Journal of Intercultural Communication, 25(4), pp. 23–33. Available at: </a:t>
            </a:r>
            <a:r>
              <a:rPr lang="en-US" sz="1776" u="sng">
                <a:solidFill>
                  <a:srgbClr val="000000"/>
                </a:solidFill>
                <a:latin typeface="Sorts Mill Goudy"/>
                <a:ea typeface="Sorts Mill Goudy"/>
                <a:cs typeface="Sorts Mill Goudy"/>
                <a:sym typeface="Sorts Mill Goudy"/>
                <a:hlinkClick r:id="rId10" tooltip="https://doi.org/10.36923/jicc.v25i4.1227"/>
              </a:rPr>
              <a:t>https://doi.org/10.36923/jicc.v25i4.1227</a:t>
            </a:r>
            <a:r>
              <a:rPr lang="en-US" sz="1776">
                <a:solidFill>
                  <a:srgbClr val="000000"/>
                </a:solidFill>
                <a:latin typeface="Sorts Mill Goudy"/>
                <a:ea typeface="Sorts Mill Goudy"/>
                <a:cs typeface="Sorts Mill Goudy"/>
                <a:sym typeface="Sorts Mill Goudy"/>
              </a:rPr>
              <a:t> </a:t>
            </a:r>
          </a:p>
          <a:p>
            <a:pPr algn="just" indent="-191810" lvl="1" marL="383621">
              <a:lnSpc>
                <a:spcPts val="2487"/>
              </a:lnSpc>
              <a:buFont typeface="Arial"/>
              <a:buChar char="•"/>
            </a:pPr>
            <a:r>
              <a:rPr lang="en-US" sz="1776">
                <a:solidFill>
                  <a:srgbClr val="000000"/>
                </a:solidFill>
                <a:latin typeface="Sorts Mill Goudy"/>
                <a:ea typeface="Sorts Mill Goudy"/>
                <a:cs typeface="Sorts Mill Goudy"/>
                <a:sym typeface="Sorts Mill Goudy"/>
              </a:rPr>
              <a:t>Skhiri, S., Zaiem, I., Sobaih, A.E. and Edrees, H. (2025) ‘Cultural intelligence in international B2B negotiations: an exploratory study on the role of intercultural competencies’, Journal of Intercultural Communication, 25(3), pp. 36–48. Available at:</a:t>
            </a:r>
            <a:r>
              <a:rPr lang="en-US" sz="1776" u="sng">
                <a:solidFill>
                  <a:srgbClr val="000000"/>
                </a:solidFill>
                <a:latin typeface="Sorts Mill Goudy"/>
                <a:ea typeface="Sorts Mill Goudy"/>
                <a:cs typeface="Sorts Mill Goudy"/>
                <a:sym typeface="Sorts Mill Goudy"/>
                <a:hlinkClick r:id="rId11" tooltip="https://doi.org/10.36923/jicc.v25i3.1162"/>
              </a:rPr>
              <a:t> https://doi.org/10.36923/jicc.v25i3.1162</a:t>
            </a:r>
            <a:r>
              <a:rPr lang="en-US" sz="1776">
                <a:solidFill>
                  <a:srgbClr val="000000"/>
                </a:solidFill>
                <a:latin typeface="Sorts Mill Goudy"/>
                <a:ea typeface="Sorts Mill Goudy"/>
                <a:cs typeface="Sorts Mill Goudy"/>
                <a:sym typeface="Sorts Mill Goudy"/>
              </a:rPr>
              <a:t> </a:t>
            </a:r>
          </a:p>
          <a:p>
            <a:pPr algn="just" indent="-191810" lvl="1" marL="383621">
              <a:lnSpc>
                <a:spcPts val="2487"/>
              </a:lnSpc>
              <a:buFont typeface="Arial"/>
              <a:buChar char="•"/>
            </a:pPr>
            <a:r>
              <a:rPr lang="en-US" sz="1776">
                <a:solidFill>
                  <a:srgbClr val="000000"/>
                </a:solidFill>
                <a:latin typeface="Sorts Mill Goudy"/>
                <a:ea typeface="Sorts Mill Goudy"/>
                <a:cs typeface="Sorts Mill Goudy"/>
                <a:sym typeface="Sorts Mill Goudy"/>
              </a:rPr>
              <a:t>Yin, X. and Chen, W. (2025) ‘Cross-cultural communication barriers and adaptation strategies among international students in higher education: a qualitative study’, Frontiers in Communication, 10, Article 1650733. Available at: </a:t>
            </a:r>
            <a:r>
              <a:rPr lang="en-US" sz="1776" u="sng">
                <a:solidFill>
                  <a:srgbClr val="000000"/>
                </a:solidFill>
                <a:latin typeface="Sorts Mill Goudy"/>
                <a:ea typeface="Sorts Mill Goudy"/>
                <a:cs typeface="Sorts Mill Goudy"/>
                <a:sym typeface="Sorts Mill Goudy"/>
                <a:hlinkClick r:id="rId12" tooltip="https://doi.org/10.3389/fcomm.2025.1650733"/>
              </a:rPr>
              <a:t>https://doi.org/10.3389/fcomm.2025.1650733</a:t>
            </a:r>
            <a:r>
              <a:rPr lang="en-US" sz="1776">
                <a:solidFill>
                  <a:srgbClr val="000000"/>
                </a:solidFill>
                <a:latin typeface="Sorts Mill Goudy"/>
                <a:ea typeface="Sorts Mill Goudy"/>
                <a:cs typeface="Sorts Mill Goudy"/>
                <a:sym typeface="Sorts Mill Goudy"/>
              </a:rPr>
              <a:t>.   </a:t>
            </a:r>
          </a:p>
          <a:p>
            <a:pPr algn="just" indent="-191810" lvl="1" marL="383621">
              <a:lnSpc>
                <a:spcPts val="2487"/>
              </a:lnSpc>
              <a:buFont typeface="Arial"/>
              <a:buChar char="•"/>
            </a:pPr>
            <a:r>
              <a:rPr lang="en-US" sz="1776">
                <a:solidFill>
                  <a:srgbClr val="000000"/>
                </a:solidFill>
                <a:latin typeface="Sorts Mill Goudy"/>
                <a:ea typeface="Sorts Mill Goudy"/>
                <a:cs typeface="Sorts Mill Goudy"/>
                <a:sym typeface="Sorts Mill Goudy"/>
              </a:rPr>
              <a:t>Yin, X. and Chen, W. (2025) ‘Cross-cultural communication barriers and adaptation strategies among international students in higher education: a qualitative study’, Frontiers in Communication, 10, Article 1650733. Available at: </a:t>
            </a:r>
            <a:r>
              <a:rPr lang="en-US" sz="1776" u="sng">
                <a:solidFill>
                  <a:srgbClr val="000000"/>
                </a:solidFill>
                <a:latin typeface="Sorts Mill Goudy"/>
                <a:ea typeface="Sorts Mill Goudy"/>
                <a:cs typeface="Sorts Mill Goudy"/>
                <a:sym typeface="Sorts Mill Goudy"/>
                <a:hlinkClick r:id="rId13" tooltip="https://doi.org/10.3389/fcomm.2025.1650733"/>
              </a:rPr>
              <a:t>https://doi.org/10.3389/fcomm.2025.1650733</a:t>
            </a:r>
            <a:r>
              <a:rPr lang="en-US" sz="1776">
                <a:solidFill>
                  <a:srgbClr val="000000"/>
                </a:solidFill>
                <a:latin typeface="Sorts Mill Goudy"/>
                <a:ea typeface="Sorts Mill Goudy"/>
                <a:cs typeface="Sorts Mill Goudy"/>
                <a:sym typeface="Sorts Mill Goudy"/>
              </a:rPr>
              <a:t>.   </a:t>
            </a:r>
          </a:p>
          <a:p>
            <a:pPr algn="just" indent="0" lvl="0" marL="0">
              <a:lnSpc>
                <a:spcPts val="2487"/>
              </a:lnSpc>
            </a:pPr>
            <a:endParaRPr lang="en-US" sz="1776">
              <a:solidFill>
                <a:srgbClr val="000000"/>
              </a:solidFill>
              <a:latin typeface="Sorts Mill Goudy"/>
              <a:ea typeface="Sorts Mill Goudy"/>
              <a:cs typeface="Sorts Mill Goudy"/>
              <a:sym typeface="Sorts Mill Goudy"/>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b="b" l="l" r="r" t="t"/>
            <a:pathLst>
              <a:path h="10287000" w="18288000">
                <a:moveTo>
                  <a:pt x="0" y="0"/>
                </a:moveTo>
                <a:lnTo>
                  <a:pt x="18288000" y="0"/>
                </a:lnTo>
                <a:lnTo>
                  <a:pt x="18288000" y="10287000"/>
                </a:lnTo>
                <a:lnTo>
                  <a:pt x="0" y="10287000"/>
                </a:lnTo>
                <a:lnTo>
                  <a:pt x="0" y="0"/>
                </a:lnTo>
                <a:close/>
              </a:path>
            </a:pathLst>
          </a:custGeom>
          <a:blipFill>
            <a:blip r:embed="rId2"/>
            <a:stretch>
              <a:fillRect b="-11999" t="-12000"/>
            </a:stretch>
          </a:blipFill>
        </p:spPr>
      </p:sp>
      <p:sp>
        <p:nvSpPr>
          <p:cNvPr id="3" name="Freeform 3"/>
          <p:cNvSpPr/>
          <p:nvPr/>
        </p:nvSpPr>
        <p:spPr>
          <a:xfrm rot="2471795">
            <a:off x="13037222" y="-201178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4" name="Freeform 4"/>
          <p:cNvSpPr/>
          <p:nvPr/>
        </p:nvSpPr>
        <p:spPr>
          <a:xfrm rot="10281336">
            <a:off x="14236408" y="-2520655"/>
            <a:ext cx="5721230" cy="7454371"/>
          </a:xfrm>
          <a:custGeom>
            <a:avLst/>
            <a:gdLst/>
            <a:ahLst/>
            <a:cxnLst/>
            <a:rect b="b" l="l" r="r" t="t"/>
            <a:pathLst>
              <a:path h="7454371" w="5721230">
                <a:moveTo>
                  <a:pt x="0" y="0"/>
                </a:moveTo>
                <a:lnTo>
                  <a:pt x="5721230" y="0"/>
                </a:lnTo>
                <a:lnTo>
                  <a:pt x="5721230" y="7454372"/>
                </a:lnTo>
                <a:lnTo>
                  <a:pt x="0" y="7454372"/>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5" name="Freeform 5"/>
          <p:cNvSpPr/>
          <p:nvPr/>
        </p:nvSpPr>
        <p:spPr>
          <a:xfrm rot="-3168128">
            <a:off x="-2698729" y="-3254354"/>
            <a:ext cx="8119601" cy="6436630"/>
          </a:xfrm>
          <a:custGeom>
            <a:avLst/>
            <a:gdLst/>
            <a:ahLst/>
            <a:cxnLst/>
            <a:rect b="b" l="l" r="r" t="t"/>
            <a:pathLst>
              <a:path h="6436630" w="8119601">
                <a:moveTo>
                  <a:pt x="0" y="0"/>
                </a:moveTo>
                <a:lnTo>
                  <a:pt x="8119602" y="0"/>
                </a:lnTo>
                <a:lnTo>
                  <a:pt x="8119602" y="6436630"/>
                </a:lnTo>
                <a:lnTo>
                  <a:pt x="0" y="643663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6" name="Freeform 6"/>
          <p:cNvSpPr/>
          <p:nvPr/>
        </p:nvSpPr>
        <p:spPr>
          <a:xfrm rot="2587183">
            <a:off x="-615045" y="-3841392"/>
            <a:ext cx="5337965" cy="6955004"/>
          </a:xfrm>
          <a:custGeom>
            <a:avLst/>
            <a:gdLst/>
            <a:ahLst/>
            <a:cxnLst/>
            <a:rect b="b" l="l" r="r" t="t"/>
            <a:pathLst>
              <a:path h="6955004" w="5337965">
                <a:moveTo>
                  <a:pt x="0" y="0"/>
                </a:moveTo>
                <a:lnTo>
                  <a:pt x="5337965" y="0"/>
                </a:lnTo>
                <a:lnTo>
                  <a:pt x="5337965" y="6955004"/>
                </a:lnTo>
                <a:lnTo>
                  <a:pt x="0" y="6955004"/>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7" name="Freeform 7"/>
          <p:cNvSpPr/>
          <p:nvPr/>
        </p:nvSpPr>
        <p:spPr>
          <a:xfrm>
            <a:off x="4579297" y="3998749"/>
            <a:ext cx="9129406" cy="194000"/>
          </a:xfrm>
          <a:custGeom>
            <a:avLst/>
            <a:gdLst/>
            <a:ahLst/>
            <a:cxnLst/>
            <a:rect b="b" l="l" r="r" t="t"/>
            <a:pathLst>
              <a:path h="194000" w="9129406">
                <a:moveTo>
                  <a:pt x="0" y="0"/>
                </a:moveTo>
                <a:lnTo>
                  <a:pt x="9129406" y="0"/>
                </a:lnTo>
                <a:lnTo>
                  <a:pt x="9129406" y="194000"/>
                </a:lnTo>
                <a:lnTo>
                  <a:pt x="0" y="194000"/>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3330295" y="2221568"/>
            <a:ext cx="11627410" cy="1571370"/>
          </a:xfrm>
          <a:prstGeom prst="rect">
            <a:avLst/>
          </a:prstGeom>
        </p:spPr>
        <p:txBody>
          <a:bodyPr anchor="t" bIns="0" lIns="0" numCol="1" rIns="0" rtlCol="0" tIns="0">
            <a:spAutoFit/>
          </a:bodyPr>
          <a:lstStyle/>
          <a:p>
            <a:pPr algn="ctr">
              <a:lnSpc>
                <a:spcPts val="6314"/>
              </a:lnSpc>
            </a:pPr>
            <a:r>
              <a:rPr lang="en-US" spc="721" sz="4510">
                <a:solidFill>
                  <a:srgbClr val="000000"/>
                </a:solidFill>
                <a:latin typeface="Montserrat"/>
                <a:ea typeface="Montserrat"/>
                <a:cs typeface="Montserrat"/>
                <a:sym typeface="Montserrat"/>
              </a:rPr>
              <a:t>THANK YOU </a:t>
            </a:r>
          </a:p>
          <a:p>
            <a:pPr algn="ctr" indent="0" lvl="0" marL="0">
              <a:lnSpc>
                <a:spcPts val="6314"/>
              </a:lnSpc>
            </a:pPr>
            <a:r>
              <a:rPr lang="en-US" spc="721" sz="4510">
                <a:solidFill>
                  <a:srgbClr val="000000"/>
                </a:solidFill>
                <a:latin typeface="Montserrat"/>
                <a:ea typeface="Montserrat"/>
                <a:cs typeface="Montserrat"/>
                <a:sym typeface="Montserrat"/>
              </a:rPr>
              <a:t>FOR YOUR ATTENTION!</a:t>
            </a:r>
          </a:p>
        </p:txBody>
      </p:sp>
      <p:sp>
        <p:nvSpPr>
          <p:cNvPr id="9" name="Freeform 9"/>
          <p:cNvSpPr/>
          <p:nvPr/>
        </p:nvSpPr>
        <p:spPr>
          <a:xfrm>
            <a:off x="39124" y="6721231"/>
            <a:ext cx="18209752" cy="3937859"/>
          </a:xfrm>
          <a:custGeom>
            <a:avLst/>
            <a:gdLst/>
            <a:ahLst/>
            <a:cxnLst/>
            <a:rect b="b" l="l" r="r" t="t"/>
            <a:pathLst>
              <a:path h="3937859" w="18209752">
                <a:moveTo>
                  <a:pt x="0" y="0"/>
                </a:moveTo>
                <a:lnTo>
                  <a:pt x="18209752" y="0"/>
                </a:lnTo>
                <a:lnTo>
                  <a:pt x="18209752" y="3937859"/>
                </a:lnTo>
                <a:lnTo>
                  <a:pt x="0" y="3937859"/>
                </a:lnTo>
                <a:lnTo>
                  <a:pt x="0" y="0"/>
                </a:lnTo>
                <a:close/>
              </a:path>
            </a:pathLst>
          </a:custGeom>
          <a:blipFill>
            <a:blip r:embed="rId8"/>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Company/>
  <Words>1947</Words>
  <Paragraphs>101</Paragraphs>
  <Slides>15</Slides>
  <Notes>11</Notes>
  <TotalTime>0</TotalTime>
  <HiddenSlides>0</HiddenSlides>
  <MMClips>0</MMClips>
  <ScaleCrop>false</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Sorts Mill Goudy</vt:lpstr>
      <vt:lpstr>Arial</vt:lpstr>
      <vt:lpstr>Calibri</vt:lpstr>
      <vt:lpstr>Montserrat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lication>Microsoft Office PowerPoint</Application>
  <AppVersion>16.0000</AppVersion>
  <PresentationFormat>Custom</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identifier>DAHM6tlok1s</dc:identifier>
  <cp:lastModifiedBy>user</cp:lastModifiedBy>
  <dcterms:modified xsi:type="dcterms:W3CDTF">2026-06-18T14:41:15Z</dcterms:modified>
  <cp:revision>1</cp:revision>
</cp:coreProperties>
</file>