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311" r:id="rId2"/>
    <p:sldId id="330" r:id="rId3"/>
    <p:sldId id="286" r:id="rId4"/>
    <p:sldId id="331" r:id="rId5"/>
    <p:sldId id="335" r:id="rId6"/>
    <p:sldId id="323" r:id="rId7"/>
    <p:sldId id="339" r:id="rId8"/>
    <p:sldId id="324" r:id="rId9"/>
    <p:sldId id="328" r:id="rId10"/>
    <p:sldId id="336" r:id="rId11"/>
    <p:sldId id="326" r:id="rId12"/>
    <p:sldId id="260" r:id="rId13"/>
    <p:sldId id="314" r:id="rId14"/>
    <p:sldId id="263" r:id="rId15"/>
    <p:sldId id="295" r:id="rId16"/>
    <p:sldId id="291" r:id="rId17"/>
    <p:sldId id="296" r:id="rId18"/>
    <p:sldId id="279" r:id="rId19"/>
    <p:sldId id="337" r:id="rId20"/>
    <p:sldId id="274" r:id="rId21"/>
    <p:sldId id="276" r:id="rId22"/>
    <p:sldId id="340" r:id="rId23"/>
    <p:sldId id="278" r:id="rId24"/>
    <p:sldId id="316" r:id="rId25"/>
    <p:sldId id="332" r:id="rId26"/>
    <p:sldId id="309" r:id="rId27"/>
    <p:sldId id="310" r:id="rId28"/>
    <p:sldId id="298" r:id="rId29"/>
    <p:sldId id="299" r:id="rId30"/>
    <p:sldId id="327" r:id="rId31"/>
    <p:sldId id="342" r:id="rId32"/>
    <p:sldId id="284" r:id="rId33"/>
    <p:sldId id="341" r:id="rId34"/>
    <p:sldId id="322" r:id="rId35"/>
    <p:sldId id="333" r:id="rId36"/>
    <p:sldId id="334" r:id="rId37"/>
    <p:sldId id="338" r:id="rId38"/>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3" d="100"/>
          <a:sy n="93" d="100"/>
        </p:scale>
        <p:origin x="-1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0DCC2D23-1CA4-4972-B5A0-365A9723E8FB}" type="datetimeFigureOut">
              <a:rPr lang="en-US" smtClean="0"/>
              <a:pPr/>
              <a:t>7/11/2019</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80B26C33-033A-4EFE-9913-60E8F1F731D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1761575-149A-49C9-AAA6-4C14C70F417C}" type="datetimeFigureOut">
              <a:rPr lang="en-US" smtClean="0"/>
              <a:pPr/>
              <a:t>7/11/2019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761575-149A-49C9-AAA6-4C14C70F417C}" type="datetimeFigureOut">
              <a:rPr lang="en-US" smtClean="0"/>
              <a:pPr/>
              <a:t>7/11/2019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761575-149A-49C9-AAA6-4C14C70F417C}" type="datetimeFigureOut">
              <a:rPr lang="en-US" smtClean="0"/>
              <a:pPr/>
              <a:t>7/11/2019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1761575-149A-49C9-AAA6-4C14C70F417C}" type="datetimeFigureOut">
              <a:rPr lang="en-US" smtClean="0"/>
              <a:pPr/>
              <a:t>7/11/2019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1761575-149A-49C9-AAA6-4C14C70F417C}" type="datetimeFigureOut">
              <a:rPr lang="en-US" smtClean="0"/>
              <a:pPr/>
              <a:t>7/11/2019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761575-149A-49C9-AAA6-4C14C70F417C}" type="datetimeFigureOut">
              <a:rPr lang="en-US" smtClean="0"/>
              <a:pPr/>
              <a:t>7/11/2019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761575-149A-49C9-AAA6-4C14C70F417C}" type="datetimeFigureOut">
              <a:rPr lang="en-US" smtClean="0"/>
              <a:pPr/>
              <a:t>7/11/2019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761575-149A-49C9-AAA6-4C14C70F417C}" type="datetimeFigureOut">
              <a:rPr lang="en-US" smtClean="0"/>
              <a:pPr/>
              <a:t>7/11/2019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761575-149A-49C9-AAA6-4C14C70F417C}" type="datetimeFigureOut">
              <a:rPr lang="en-US" smtClean="0"/>
              <a:pPr/>
              <a:t>7/11/2019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761575-149A-49C9-AAA6-4C14C70F417C}" type="datetimeFigureOut">
              <a:rPr lang="en-US" smtClean="0"/>
              <a:pPr/>
              <a:t>7/11/2019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761575-149A-49C9-AAA6-4C14C70F417C}" type="datetimeFigureOut">
              <a:rPr lang="en-US" smtClean="0"/>
              <a:pPr/>
              <a:t>7/11/2019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DCB24B-8FE8-4F8E-B7E5-047E3E9790F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761575-149A-49C9-AAA6-4C14C70F417C}" type="datetimeFigureOut">
              <a:rPr lang="en-US" smtClean="0"/>
              <a:pPr/>
              <a:t>7/11/2019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DCB24B-8FE8-4F8E-B7E5-047E3E9790F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archnet.org/library/documents/one-document.tcl?document_id=377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6.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22.jpeg"/></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archnet.org/library/documents/one-document.tcl?document_id=377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772400" cy="1470025"/>
          </a:xfrm>
        </p:spPr>
        <p:txBody>
          <a:bodyPr>
            <a:noAutofit/>
          </a:bodyPr>
          <a:lstStyle/>
          <a:p>
            <a:r>
              <a:rPr lang="en-GB" sz="2400" dirty="0" smtClean="0"/>
              <a:t>Nicholas Campion</a:t>
            </a:r>
            <a:r>
              <a:rPr lang="en-US" sz="2400" dirty="0" smtClean="0"/>
              <a:t> </a:t>
            </a:r>
            <a:br>
              <a:rPr lang="en-US" sz="2400" dirty="0" smtClean="0"/>
            </a:br>
            <a:endParaRPr lang="en-GB" sz="2400" dirty="0"/>
          </a:p>
        </p:txBody>
      </p:sp>
      <p:sp>
        <p:nvSpPr>
          <p:cNvPr id="3" name="Subtitle 2"/>
          <p:cNvSpPr>
            <a:spLocks noGrp="1"/>
          </p:cNvSpPr>
          <p:nvPr>
            <p:ph type="subTitle" idx="1"/>
          </p:nvPr>
        </p:nvSpPr>
        <p:spPr/>
        <p:txBody>
          <a:bodyPr/>
          <a:lstStyle/>
          <a:p>
            <a:r>
              <a:rPr lang="en-GB" b="1" dirty="0" smtClean="0"/>
              <a:t>The Horoscopes of Cities in the Near East</a:t>
            </a:r>
            <a:endParaRPr lang="en-GB" dirty="0" smtClean="0"/>
          </a:p>
          <a:p>
            <a:endParaRPr lang="en-GB" dirty="0"/>
          </a:p>
        </p:txBody>
      </p:sp>
      <p:pic>
        <p:nvPicPr>
          <p:cNvPr id="5" name="Picture 4" descr="C:\Users\Liz\Dropbox\SEAC 2016\Artwork\UWTSD Logo_200dpi.jpg"/>
          <p:cNvPicPr>
            <a:picLocks noChangeAspect="1" noChangeArrowheads="1"/>
          </p:cNvPicPr>
          <p:nvPr/>
        </p:nvPicPr>
        <p:blipFill>
          <a:blip r:embed="rId2" cstate="print"/>
          <a:srcRect/>
          <a:stretch>
            <a:fillRect/>
          </a:stretch>
        </p:blipFill>
        <p:spPr bwMode="auto">
          <a:xfrm>
            <a:off x="2987675" y="765175"/>
            <a:ext cx="2971800" cy="11414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Concerns</a:t>
            </a:r>
            <a:endParaRPr lang="en-GB" dirty="0">
              <a:latin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r>
              <a:rPr lang="en-GB" dirty="0" smtClean="0">
                <a:latin typeface="Cambria" pitchFamily="18" charset="0"/>
              </a:rPr>
              <a:t>The importance of the sky as a place of meaning and personality and an integral part of the terrestrial environment.</a:t>
            </a:r>
          </a:p>
          <a:p>
            <a:pPr>
              <a:buNone/>
            </a:pPr>
            <a:r>
              <a:rPr lang="en-GB" dirty="0" smtClean="0">
                <a:latin typeface="Cambria" pitchFamily="18" charset="0"/>
              </a:rPr>
              <a:t>Textual sources, difficulties and preconceptions.</a:t>
            </a:r>
          </a:p>
          <a:p>
            <a:pPr>
              <a:buNone/>
            </a:pPr>
            <a:r>
              <a:rPr lang="en-GB" dirty="0" smtClean="0">
                <a:latin typeface="Cambria" pitchFamily="18" charset="0"/>
              </a:rPr>
              <a:t>The abstraction from and conceptualisation of the sky in elaborate structures in the sky and on earth.</a:t>
            </a:r>
          </a:p>
          <a:p>
            <a:pPr>
              <a:buNone/>
            </a:pPr>
            <a:r>
              <a:rPr lang="en-GB" dirty="0" smtClean="0">
                <a:latin typeface="Cambria" pitchFamily="18" charset="0"/>
              </a:rPr>
              <a:t>We should forget the word astrology. It did not exist in the languages spoken in the ancient Near East. In Greek it did not carry its modern meaning.  We can equally see the examples I am about to look at as complex examples of </a:t>
            </a:r>
            <a:r>
              <a:rPr lang="en-GB" dirty="0" err="1" smtClean="0">
                <a:latin typeface="Cambria" pitchFamily="18" charset="0"/>
              </a:rPr>
              <a:t>skyscape</a:t>
            </a:r>
            <a:r>
              <a:rPr lang="en-GB" dirty="0" smtClean="0">
                <a:latin typeface="Cambria" pitchFamily="18" charset="0"/>
              </a:rPr>
              <a:t> archaeology.</a:t>
            </a:r>
          </a:p>
          <a:p>
            <a:pPr>
              <a:buNone/>
            </a:pPr>
            <a:r>
              <a:rPr lang="en-GB" dirty="0" smtClean="0">
                <a:latin typeface="Cambria" pitchFamily="18" charset="0"/>
              </a:rPr>
              <a:t>I use the term horoscope to mean a mapping of the sky and earth at a particular moment in order to reveal complex meanings about present and future (and past if relevant).</a:t>
            </a:r>
          </a:p>
          <a:p>
            <a:pPr>
              <a:buNone/>
            </a:pPr>
            <a:r>
              <a:rPr lang="en-GB" dirty="0" smtClean="0">
                <a:latin typeface="Cambria" pitchFamily="18" charset="0"/>
              </a:rPr>
              <a:t>In this talk I will explore the use of astrology and textual research in </a:t>
            </a:r>
            <a:r>
              <a:rPr lang="en-GB" dirty="0" err="1" smtClean="0">
                <a:latin typeface="Cambria" pitchFamily="18" charset="0"/>
              </a:rPr>
              <a:t>skyscape</a:t>
            </a:r>
            <a:r>
              <a:rPr lang="en-GB" dirty="0" smtClean="0">
                <a:latin typeface="Cambria" pitchFamily="18" charset="0"/>
              </a:rPr>
              <a:t> archaeology, illustrating source and interpretation problems</a:t>
            </a:r>
            <a:endParaRPr lang="en-GB" dirty="0">
              <a:latin typeface="Cambria"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title"/>
          </p:nvPr>
        </p:nvSpPr>
        <p:spPr/>
        <p:txBody>
          <a:bodyPr rtlCol="0">
            <a:normAutofit fontScale="90000"/>
          </a:bodyPr>
          <a:lstStyle/>
          <a:p>
            <a:pPr fontAlgn="auto">
              <a:spcAft>
                <a:spcPts val="0"/>
              </a:spcAft>
              <a:defRPr/>
            </a:pPr>
            <a:r>
              <a:rPr lang="en-GB" dirty="0" smtClean="0">
                <a:latin typeface="Cambria" pitchFamily="18" charset="0"/>
              </a:rPr>
              <a:t>Precedents for the foundation of cities</a:t>
            </a:r>
            <a:r>
              <a:rPr lang="en-US" dirty="0">
                <a:latin typeface="Cambria" pitchFamily="18" charset="0"/>
              </a:rPr>
              <a:t/>
            </a:r>
            <a:br>
              <a:rPr lang="en-US" dirty="0">
                <a:latin typeface="Cambria" pitchFamily="18" charset="0"/>
              </a:rPr>
            </a:br>
            <a:r>
              <a:rPr lang="en-US" sz="2000" dirty="0" smtClean="0">
                <a:latin typeface="Cambria" pitchFamily="18" charset="0"/>
              </a:rPr>
              <a:t>Left: Babylonian Boundary Stone 1100 BCE</a:t>
            </a:r>
            <a:r>
              <a:rPr lang="en-US" dirty="0" smtClean="0"/>
              <a:t/>
            </a:r>
            <a:br>
              <a:rPr lang="en-US" dirty="0" smtClean="0"/>
            </a:br>
            <a:endParaRPr lang="en-US" sz="2000" dirty="0" smtClean="0"/>
          </a:p>
        </p:txBody>
      </p:sp>
      <p:sp>
        <p:nvSpPr>
          <p:cNvPr id="5123" name="Rectangle 8"/>
          <p:cNvSpPr>
            <a:spLocks noGrp="1" noChangeArrowheads="1"/>
          </p:cNvSpPr>
          <p:nvPr>
            <p:ph type="body" sz="half" idx="1"/>
          </p:nvPr>
        </p:nvSpPr>
        <p:spPr/>
        <p:txBody>
          <a:bodyPr/>
          <a:lstStyle/>
          <a:p>
            <a:endParaRPr lang="en-US" smtClean="0"/>
          </a:p>
        </p:txBody>
      </p:sp>
      <p:sp>
        <p:nvSpPr>
          <p:cNvPr id="5124" name="Rectangle 9"/>
          <p:cNvSpPr>
            <a:spLocks noGrp="1" noChangeArrowheads="1"/>
          </p:cNvSpPr>
          <p:nvPr>
            <p:ph type="body" sz="half" idx="2"/>
          </p:nvPr>
        </p:nvSpPr>
        <p:spPr/>
        <p:txBody>
          <a:bodyPr>
            <a:normAutofit lnSpcReduction="10000"/>
          </a:bodyPr>
          <a:lstStyle/>
          <a:p>
            <a:r>
              <a:rPr lang="en-GB" dirty="0" smtClean="0">
                <a:latin typeface="Cambria" pitchFamily="18" charset="0"/>
              </a:rPr>
              <a:t>Dream of </a:t>
            </a:r>
            <a:r>
              <a:rPr lang="en-GB" dirty="0" err="1" smtClean="0">
                <a:latin typeface="Cambria" pitchFamily="18" charset="0"/>
              </a:rPr>
              <a:t>Gudea</a:t>
            </a:r>
            <a:endParaRPr lang="en-GB" dirty="0" smtClean="0">
              <a:latin typeface="Cambria" pitchFamily="18" charset="0"/>
            </a:endParaRPr>
          </a:p>
          <a:p>
            <a:endParaRPr lang="en-GB" dirty="0" smtClean="0">
              <a:latin typeface="Cambria" pitchFamily="18" charset="0"/>
            </a:endParaRPr>
          </a:p>
          <a:p>
            <a:r>
              <a:rPr lang="en-GB" dirty="0" smtClean="0">
                <a:latin typeface="Cambria" pitchFamily="18" charset="0"/>
              </a:rPr>
              <a:t>Persepolis: a cosmic city</a:t>
            </a:r>
          </a:p>
          <a:p>
            <a:endParaRPr lang="en-GB" dirty="0">
              <a:latin typeface="Cambria" pitchFamily="18" charset="0"/>
            </a:endParaRPr>
          </a:p>
          <a:p>
            <a:r>
              <a:rPr lang="en-GB" dirty="0" smtClean="0">
                <a:latin typeface="Cambria" pitchFamily="18" charset="0"/>
              </a:rPr>
              <a:t>Seleucia: story of astrological election</a:t>
            </a:r>
          </a:p>
          <a:p>
            <a:endParaRPr lang="en-GB" dirty="0">
              <a:latin typeface="Cambria" pitchFamily="18" charset="0"/>
            </a:endParaRPr>
          </a:p>
          <a:p>
            <a:r>
              <a:rPr lang="en-GB" dirty="0" smtClean="0">
                <a:latin typeface="Cambria" pitchFamily="18" charset="0"/>
              </a:rPr>
              <a:t>Constantinople: story of astrological election</a:t>
            </a:r>
            <a:endParaRPr lang="en-US" dirty="0" smtClean="0">
              <a:latin typeface="Cambria" pitchFamily="18" charset="0"/>
            </a:endParaRPr>
          </a:p>
        </p:txBody>
      </p:sp>
      <p:pic>
        <p:nvPicPr>
          <p:cNvPr id="5125" name="Picture 5" descr="Boundary stone 1100 BCE Parpola p 102.jpg"/>
          <p:cNvPicPr>
            <a:picLocks noChangeAspect="1"/>
          </p:cNvPicPr>
          <p:nvPr/>
        </p:nvPicPr>
        <p:blipFill>
          <a:blip r:embed="rId2" cstate="print"/>
          <a:srcRect/>
          <a:stretch>
            <a:fillRect/>
          </a:stretch>
        </p:blipFill>
        <p:spPr bwMode="auto">
          <a:xfrm>
            <a:off x="711200" y="1643063"/>
            <a:ext cx="2976563" cy="4357687"/>
          </a:xfrm>
          <a:prstGeom prst="rect">
            <a:avLst/>
          </a:prstGeom>
          <a:noFill/>
          <a:ln w="9525">
            <a:noFill/>
            <a:miter lim="800000"/>
            <a:headEnd/>
            <a:tailEnd/>
          </a:ln>
        </p:spPr>
      </p:pic>
      <p:pic>
        <p:nvPicPr>
          <p:cNvPr id="6" name="Picture 2"/>
          <p:cNvPicPr>
            <a:picLocks noChangeAspect="1" noChangeArrowheads="1"/>
          </p:cNvPicPr>
          <p:nvPr/>
        </p:nvPicPr>
        <p:blipFill>
          <a:blip r:embed="rId3" cstate="print"/>
          <a:srcRect/>
          <a:stretch>
            <a:fillRect/>
          </a:stretch>
        </p:blipFill>
        <p:spPr bwMode="auto">
          <a:xfrm>
            <a:off x="6732240" y="6064666"/>
            <a:ext cx="1925497" cy="79333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pitchFamily="18" charset="0"/>
              </a:rPr>
              <a:t>The Foundation of Seleucia</a:t>
            </a:r>
            <a:br>
              <a:rPr lang="en-GB" dirty="0" smtClean="0">
                <a:latin typeface="Cambria" pitchFamily="18" charset="0"/>
              </a:rPr>
            </a:br>
            <a:r>
              <a:rPr lang="en-GB" dirty="0" smtClean="0">
                <a:latin typeface="Cambria" pitchFamily="18" charset="0"/>
              </a:rPr>
              <a:t>c.305 BCE</a:t>
            </a:r>
            <a:endParaRPr lang="en-GB" dirty="0">
              <a:latin typeface="Cambria" pitchFamily="18" charset="0"/>
            </a:endParaRPr>
          </a:p>
        </p:txBody>
      </p:sp>
      <p:sp>
        <p:nvSpPr>
          <p:cNvPr id="6" name="Content Placeholder 5"/>
          <p:cNvSpPr>
            <a:spLocks noGrp="1"/>
          </p:cNvSpPr>
          <p:nvPr>
            <p:ph sz="half" idx="1"/>
          </p:nvPr>
        </p:nvSpPr>
        <p:spPr/>
        <p:txBody>
          <a:bodyPr>
            <a:normAutofit fontScale="47500" lnSpcReduction="20000"/>
          </a:bodyPr>
          <a:lstStyle/>
          <a:p>
            <a:pPr>
              <a:buNone/>
            </a:pPr>
            <a:r>
              <a:rPr lang="en-GB" dirty="0" smtClean="0">
                <a:latin typeface="Cambria" pitchFamily="18" charset="0"/>
              </a:rPr>
              <a:t>Seleucia was rthe capital city of the Seleucid empire, founded by Alexander the </a:t>
            </a:r>
            <a:r>
              <a:rPr lang="en-GB" dirty="0" err="1" smtClean="0">
                <a:latin typeface="Cambria" pitchFamily="18" charset="0"/>
              </a:rPr>
              <a:t>Great’s</a:t>
            </a:r>
            <a:r>
              <a:rPr lang="en-GB" dirty="0" smtClean="0">
                <a:latin typeface="Cambria" pitchFamily="18" charset="0"/>
              </a:rPr>
              <a:t> general, </a:t>
            </a:r>
            <a:r>
              <a:rPr lang="en-GB" dirty="0" err="1" smtClean="0">
                <a:latin typeface="Cambria" pitchFamily="18" charset="0"/>
              </a:rPr>
              <a:t>Seleucius</a:t>
            </a:r>
            <a:r>
              <a:rPr lang="en-GB" dirty="0" smtClean="0">
                <a:latin typeface="Cambria" pitchFamily="18" charset="0"/>
              </a:rPr>
              <a:t>, in Mesopotamia and Persia.</a:t>
            </a:r>
          </a:p>
          <a:p>
            <a:pPr>
              <a:buNone/>
            </a:pPr>
            <a:r>
              <a:rPr lang="en-GB" dirty="0" smtClean="0">
                <a:latin typeface="Cambria" pitchFamily="18" charset="0"/>
              </a:rPr>
              <a:t>When </a:t>
            </a:r>
            <a:r>
              <a:rPr lang="en-GB" dirty="0" err="1" smtClean="0">
                <a:latin typeface="Cambria" pitchFamily="18" charset="0"/>
              </a:rPr>
              <a:t>Seleucus</a:t>
            </a:r>
            <a:r>
              <a:rPr lang="en-GB" dirty="0" smtClean="0">
                <a:latin typeface="Cambria" pitchFamily="18" charset="0"/>
              </a:rPr>
              <a:t>, we are told, asked the astrologers, described in the later accounts as </a:t>
            </a:r>
            <a:r>
              <a:rPr lang="en-GB" i="1" dirty="0" smtClean="0">
                <a:latin typeface="Cambria" pitchFamily="18" charset="0"/>
              </a:rPr>
              <a:t>magi</a:t>
            </a:r>
            <a:r>
              <a:rPr lang="en-GB" dirty="0" smtClean="0">
                <a:latin typeface="Cambria" pitchFamily="18" charset="0"/>
              </a:rPr>
              <a:t>, for the most auspicious time at which to lay the foundations for his capital they tricked him and </a:t>
            </a:r>
            <a:r>
              <a:rPr lang="en-GB" b="1" dirty="0" smtClean="0">
                <a:latin typeface="Cambria" pitchFamily="18" charset="0"/>
              </a:rPr>
              <a:t>chose an unlucky hour</a:t>
            </a:r>
            <a:r>
              <a:rPr lang="en-GB" dirty="0" smtClean="0">
                <a:latin typeface="Cambria" pitchFamily="18" charset="0"/>
              </a:rPr>
              <a:t>. </a:t>
            </a:r>
          </a:p>
          <a:p>
            <a:pPr>
              <a:buNone/>
            </a:pPr>
            <a:r>
              <a:rPr lang="en-GB" dirty="0" smtClean="0">
                <a:latin typeface="Cambria" pitchFamily="18" charset="0"/>
              </a:rPr>
              <a:t>However, fate intervened and the builders began early by mistake, unwittingly choosing a fortunate moment. </a:t>
            </a:r>
          </a:p>
          <a:p>
            <a:pPr>
              <a:buNone/>
            </a:pPr>
            <a:r>
              <a:rPr lang="en-GB" dirty="0" smtClean="0">
                <a:latin typeface="Cambria" pitchFamily="18" charset="0"/>
              </a:rPr>
              <a:t>The second-century CE Alexandrian historian, Appian, couched the astrologers' response in unlikely Stoic terminology. According to him they admitted their devious plan and conceded 'That which is fated, O king…neither man nor city can change, for there is a fate for cities, as well as for men!' </a:t>
            </a:r>
          </a:p>
          <a:p>
            <a:pPr>
              <a:buNone/>
            </a:pPr>
            <a:r>
              <a:rPr lang="en-GB" dirty="0" smtClean="0">
                <a:latin typeface="Cambria" pitchFamily="18" charset="0"/>
              </a:rPr>
              <a:t>Appian II,9.58 cited in Cramer, Frederick H., </a:t>
            </a:r>
            <a:r>
              <a:rPr lang="en-GB" i="1" dirty="0" smtClean="0">
                <a:latin typeface="Cambria" pitchFamily="18" charset="0"/>
              </a:rPr>
              <a:t>Astrology in Roman Law and Politics</a:t>
            </a:r>
            <a:r>
              <a:rPr lang="en-GB" dirty="0" smtClean="0">
                <a:latin typeface="Cambria" pitchFamily="18" charset="0"/>
              </a:rPr>
              <a:t>, Chicago: Ares Publishers 1996 [1954], p. 11.</a:t>
            </a:r>
          </a:p>
          <a:p>
            <a:pPr>
              <a:buNone/>
            </a:pPr>
            <a:r>
              <a:rPr lang="en-GB" dirty="0" smtClean="0">
                <a:latin typeface="Cambria" pitchFamily="18" charset="0"/>
              </a:rPr>
              <a:t> </a:t>
            </a:r>
          </a:p>
          <a:p>
            <a:endParaRPr lang="en-GB" dirty="0"/>
          </a:p>
        </p:txBody>
      </p:sp>
      <p:pic>
        <p:nvPicPr>
          <p:cNvPr id="7" name="Content Placeholder 6" descr="Seleucid empire.jpg"/>
          <p:cNvPicPr>
            <a:picLocks noGrp="1" noChangeAspect="1"/>
          </p:cNvPicPr>
          <p:nvPr>
            <p:ph sz="half" idx="2"/>
          </p:nvPr>
        </p:nvPicPr>
        <p:blipFill>
          <a:blip r:embed="rId2" cstate="print"/>
          <a:stretch>
            <a:fillRect/>
          </a:stretch>
        </p:blipFill>
        <p:spPr>
          <a:xfrm>
            <a:off x="4788024" y="2492896"/>
            <a:ext cx="4204842" cy="2262205"/>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pitchFamily="18" charset="0"/>
              </a:rPr>
              <a:t>The Abbasid Caliphate, founded 750 CE/ 132 AH</a:t>
            </a:r>
            <a:endParaRPr lang="en-GB" dirty="0">
              <a:latin typeface="Cambria" pitchFamily="18" charset="0"/>
            </a:endParaRPr>
          </a:p>
        </p:txBody>
      </p:sp>
      <p:pic>
        <p:nvPicPr>
          <p:cNvPr id="7" name="Content Placeholder 6" descr="Islamic world.JPG"/>
          <p:cNvPicPr>
            <a:picLocks noGrp="1" noChangeAspect="1"/>
          </p:cNvPicPr>
          <p:nvPr>
            <p:ph idx="1"/>
          </p:nvPr>
        </p:nvPicPr>
        <p:blipFill>
          <a:blip r:embed="rId2" cstate="print"/>
          <a:stretch>
            <a:fillRect/>
          </a:stretch>
        </p:blipFill>
        <p:spPr>
          <a:xfrm>
            <a:off x="755576" y="1628800"/>
            <a:ext cx="7957284" cy="4997152"/>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latin typeface="Cambria" pitchFamily="18" charset="0"/>
              </a:rPr>
              <a:t>Persian Astrological History</a:t>
            </a:r>
            <a:endParaRPr lang="en-GB" dirty="0">
              <a:latin typeface="Cambria" pitchFamily="18" charset="0"/>
            </a:endParaRPr>
          </a:p>
        </p:txBody>
      </p:sp>
      <p:sp>
        <p:nvSpPr>
          <p:cNvPr id="6" name="Content Placeholder 5"/>
          <p:cNvSpPr>
            <a:spLocks noGrp="1"/>
          </p:cNvSpPr>
          <p:nvPr>
            <p:ph sz="half" idx="1"/>
          </p:nvPr>
        </p:nvSpPr>
        <p:spPr/>
        <p:txBody>
          <a:bodyPr>
            <a:normAutofit fontScale="55000" lnSpcReduction="20000"/>
          </a:bodyPr>
          <a:lstStyle/>
          <a:p>
            <a:pPr>
              <a:buNone/>
            </a:pPr>
            <a:r>
              <a:rPr lang="en-GB" dirty="0" smtClean="0">
                <a:latin typeface="Cambria" pitchFamily="18" charset="0"/>
              </a:rPr>
              <a:t>Under the </a:t>
            </a:r>
            <a:r>
              <a:rPr lang="en-GB" dirty="0" err="1" smtClean="0">
                <a:latin typeface="Cambria" pitchFamily="18" charset="0"/>
              </a:rPr>
              <a:t>Abbāsids</a:t>
            </a:r>
            <a:r>
              <a:rPr lang="en-GB" dirty="0" smtClean="0">
                <a:latin typeface="Cambria" pitchFamily="18" charset="0"/>
              </a:rPr>
              <a:t>, astrological history fulfilled two purposes, according to </a:t>
            </a:r>
            <a:r>
              <a:rPr lang="en-GB" dirty="0" err="1" smtClean="0">
                <a:latin typeface="Cambria" pitchFamily="18" charset="0"/>
              </a:rPr>
              <a:t>Gutas</a:t>
            </a:r>
            <a:r>
              <a:rPr lang="en-GB" dirty="0" smtClean="0">
                <a:latin typeface="Cambria" pitchFamily="18" charset="0"/>
              </a:rPr>
              <a:t>: </a:t>
            </a:r>
          </a:p>
          <a:p>
            <a:pPr>
              <a:buNone/>
            </a:pPr>
            <a:r>
              <a:rPr lang="en-GB" dirty="0" smtClean="0">
                <a:latin typeface="Cambria" pitchFamily="18" charset="0"/>
              </a:rPr>
              <a:t> </a:t>
            </a:r>
          </a:p>
          <a:p>
            <a:pPr>
              <a:buNone/>
            </a:pPr>
            <a:r>
              <a:rPr lang="en-GB" i="1" dirty="0" smtClean="0">
                <a:latin typeface="Cambria" pitchFamily="18" charset="0"/>
              </a:rPr>
              <a:t>A political one in that it presented the dominion of the ‘</a:t>
            </a:r>
            <a:r>
              <a:rPr lang="en-GB" i="1" dirty="0" err="1" smtClean="0">
                <a:latin typeface="Cambria" pitchFamily="18" charset="0"/>
              </a:rPr>
              <a:t>Abbāsid</a:t>
            </a:r>
            <a:r>
              <a:rPr lang="en-GB" i="1" dirty="0" smtClean="0">
                <a:latin typeface="Cambria" pitchFamily="18" charset="0"/>
              </a:rPr>
              <a:t> state, whose cycle was just beginning, as ordained by the stars and ultimately by God, with the implied message to all potential supporters of the ‘</a:t>
            </a:r>
            <a:r>
              <a:rPr lang="en-GB" i="1" dirty="0" err="1" smtClean="0">
                <a:latin typeface="Cambria" pitchFamily="18" charset="0"/>
              </a:rPr>
              <a:t>Abbāsid</a:t>
            </a:r>
            <a:r>
              <a:rPr lang="en-GB" i="1" dirty="0" smtClean="0">
                <a:latin typeface="Cambria" pitchFamily="18" charset="0"/>
              </a:rPr>
              <a:t> regime that political activity against them would be futile; </a:t>
            </a:r>
          </a:p>
          <a:p>
            <a:pPr>
              <a:buNone/>
            </a:pPr>
            <a:r>
              <a:rPr lang="en-GB" i="1" dirty="0" smtClean="0">
                <a:latin typeface="Cambria" pitchFamily="18" charset="0"/>
              </a:rPr>
              <a:t>...an ideological one in that it inculcated the view of the ‘</a:t>
            </a:r>
            <a:r>
              <a:rPr lang="en-GB" i="1" dirty="0" err="1" smtClean="0">
                <a:latin typeface="Cambria" pitchFamily="18" charset="0"/>
              </a:rPr>
              <a:t>Abbāsid</a:t>
            </a:r>
            <a:r>
              <a:rPr lang="en-GB" i="1" dirty="0" smtClean="0">
                <a:latin typeface="Cambria" pitchFamily="18" charset="0"/>
              </a:rPr>
              <a:t> state as the legitimate and only successor, in the grand scheme of things governed by the stars, of the ancient empires in Mesopotamia and most immediately of the </a:t>
            </a:r>
            <a:r>
              <a:rPr lang="en-GB" i="1" dirty="0" err="1" smtClean="0">
                <a:latin typeface="Cambria" pitchFamily="18" charset="0"/>
              </a:rPr>
              <a:t>Sasanians</a:t>
            </a:r>
            <a:r>
              <a:rPr lang="en-GB" i="1" dirty="0" smtClean="0">
                <a:latin typeface="Cambria" pitchFamily="18" charset="0"/>
              </a:rPr>
              <a:t>.</a:t>
            </a:r>
          </a:p>
          <a:p>
            <a:pPr>
              <a:buNone/>
            </a:pPr>
            <a:endParaRPr lang="en-GB" dirty="0" smtClean="0">
              <a:latin typeface="Cambria" pitchFamily="18" charset="0"/>
            </a:endParaRPr>
          </a:p>
          <a:p>
            <a:pPr>
              <a:buNone/>
            </a:pPr>
            <a:endParaRPr lang="en-GB" dirty="0" smtClean="0">
              <a:latin typeface="Cambria" pitchFamily="18" charset="0"/>
            </a:endParaRPr>
          </a:p>
          <a:p>
            <a:pPr>
              <a:buNone/>
            </a:pPr>
            <a:r>
              <a:rPr lang="en-GB" sz="2200" dirty="0" err="1" smtClean="0">
                <a:latin typeface="Cambria" pitchFamily="18" charset="0"/>
              </a:rPr>
              <a:t>Gutas</a:t>
            </a:r>
            <a:r>
              <a:rPr lang="en-GB" sz="2200" dirty="0" smtClean="0">
                <a:latin typeface="Cambria" pitchFamily="18" charset="0"/>
              </a:rPr>
              <a:t>, </a:t>
            </a:r>
            <a:r>
              <a:rPr lang="en-GB" sz="2200" dirty="0" err="1" smtClean="0">
                <a:latin typeface="Cambria" pitchFamily="18" charset="0"/>
              </a:rPr>
              <a:t>Dimitri</a:t>
            </a:r>
            <a:r>
              <a:rPr lang="en-GB" sz="2200" dirty="0" smtClean="0">
                <a:latin typeface="Cambria" pitchFamily="18" charset="0"/>
              </a:rPr>
              <a:t>, </a:t>
            </a:r>
            <a:r>
              <a:rPr lang="en-GB" sz="2200" i="1" dirty="0" smtClean="0">
                <a:latin typeface="Cambria" pitchFamily="18" charset="0"/>
              </a:rPr>
              <a:t>Greek Thought, Arabic Culture: the </a:t>
            </a:r>
            <a:r>
              <a:rPr lang="en-GB" sz="2200" i="1" dirty="0" err="1" smtClean="0">
                <a:latin typeface="Cambria" pitchFamily="18" charset="0"/>
              </a:rPr>
              <a:t>Graeco</a:t>
            </a:r>
            <a:r>
              <a:rPr lang="en-GB" sz="2200" i="1" dirty="0" smtClean="0">
                <a:latin typeface="Cambria" pitchFamily="18" charset="0"/>
              </a:rPr>
              <a:t>-Arabic Translation Movement in Baghdad and Early ‘</a:t>
            </a:r>
            <a:r>
              <a:rPr lang="en-GB" sz="2200" i="1" dirty="0" err="1" smtClean="0">
                <a:latin typeface="Cambria" pitchFamily="18" charset="0"/>
              </a:rPr>
              <a:t>Abbāsid</a:t>
            </a:r>
            <a:r>
              <a:rPr lang="en-GB" sz="2200" i="1" dirty="0" smtClean="0">
                <a:latin typeface="Cambria" pitchFamily="18" charset="0"/>
              </a:rPr>
              <a:t> Society (2</a:t>
            </a:r>
            <a:r>
              <a:rPr lang="en-GB" sz="2200" i="1" baseline="30000" dirty="0" smtClean="0">
                <a:latin typeface="Cambria" pitchFamily="18" charset="0"/>
              </a:rPr>
              <a:t>nd</a:t>
            </a:r>
            <a:r>
              <a:rPr lang="en-GB" sz="2200" i="1" dirty="0" smtClean="0">
                <a:latin typeface="Cambria" pitchFamily="18" charset="0"/>
              </a:rPr>
              <a:t> – 4</a:t>
            </a:r>
            <a:r>
              <a:rPr lang="en-GB" sz="2200" i="1" baseline="30000" dirty="0" smtClean="0">
                <a:latin typeface="Cambria" pitchFamily="18" charset="0"/>
              </a:rPr>
              <a:t>th</a:t>
            </a:r>
            <a:r>
              <a:rPr lang="en-GB" sz="2200" i="1" dirty="0" smtClean="0">
                <a:latin typeface="Cambria" pitchFamily="18" charset="0"/>
              </a:rPr>
              <a:t>/8</a:t>
            </a:r>
            <a:r>
              <a:rPr lang="en-GB" sz="2200" i="1" baseline="30000" dirty="0" smtClean="0">
                <a:latin typeface="Cambria" pitchFamily="18" charset="0"/>
              </a:rPr>
              <a:t>th</a:t>
            </a:r>
            <a:r>
              <a:rPr lang="en-GB" sz="2200" i="1" dirty="0" smtClean="0">
                <a:latin typeface="Cambria" pitchFamily="18" charset="0"/>
              </a:rPr>
              <a:t>-10</a:t>
            </a:r>
            <a:r>
              <a:rPr lang="en-GB" sz="2200" i="1" baseline="30000" dirty="0" smtClean="0">
                <a:latin typeface="Cambria" pitchFamily="18" charset="0"/>
              </a:rPr>
              <a:t>th</a:t>
            </a:r>
            <a:r>
              <a:rPr lang="en-GB" sz="2200" i="1" dirty="0" smtClean="0">
                <a:latin typeface="Cambria" pitchFamily="18" charset="0"/>
              </a:rPr>
              <a:t> centuries)</a:t>
            </a:r>
            <a:r>
              <a:rPr lang="en-GB" sz="2200" dirty="0" smtClean="0">
                <a:latin typeface="Cambria" pitchFamily="18" charset="0"/>
              </a:rPr>
              <a:t>, London: </a:t>
            </a:r>
            <a:r>
              <a:rPr lang="en-GB" sz="2200" dirty="0" err="1" smtClean="0">
                <a:latin typeface="Cambria" pitchFamily="18" charset="0"/>
              </a:rPr>
              <a:t>Routledge</a:t>
            </a:r>
            <a:r>
              <a:rPr lang="en-GB" sz="2200" dirty="0" smtClean="0">
                <a:latin typeface="Cambria" pitchFamily="18" charset="0"/>
              </a:rPr>
              <a:t>, 1998, p. 46.</a:t>
            </a:r>
          </a:p>
          <a:p>
            <a:r>
              <a:rPr lang="en-GB" dirty="0" smtClean="0"/>
              <a:t> </a:t>
            </a:r>
          </a:p>
          <a:p>
            <a:endParaRPr lang="en-GB" dirty="0"/>
          </a:p>
        </p:txBody>
      </p:sp>
      <p:pic>
        <p:nvPicPr>
          <p:cNvPr id="9" name="Content Placeholder 3" descr="Masha Alllah Chronology.jpg"/>
          <p:cNvPicPr>
            <a:picLocks noGrp="1" noChangeAspect="1"/>
          </p:cNvPicPr>
          <p:nvPr>
            <p:ph sz="half" idx="2"/>
          </p:nvPr>
        </p:nvPicPr>
        <p:blipFill>
          <a:blip r:embed="rId2" cstate="print"/>
          <a:stretch>
            <a:fillRect/>
          </a:stretch>
        </p:blipFill>
        <p:spPr>
          <a:xfrm>
            <a:off x="5354720" y="1600200"/>
            <a:ext cx="2889687" cy="4981271"/>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The Cosmos as a Text in Islamic thought</a:t>
            </a:r>
            <a:endParaRPr lang="en-GB" dirty="0">
              <a:latin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latin typeface="Cambria" pitchFamily="18" charset="0"/>
              </a:rPr>
              <a:t>The Islamic God (like the Jewish and Christian Gods) spoke </a:t>
            </a:r>
            <a:r>
              <a:rPr lang="en-GB" dirty="0">
                <a:latin typeface="Cambria" pitchFamily="18" charset="0"/>
              </a:rPr>
              <a:t>in signs. </a:t>
            </a:r>
            <a:endParaRPr lang="en-GB" dirty="0" smtClean="0">
              <a:latin typeface="Cambria" pitchFamily="18" charset="0"/>
            </a:endParaRPr>
          </a:p>
          <a:p>
            <a:pPr>
              <a:buNone/>
            </a:pPr>
            <a:r>
              <a:rPr lang="en-GB" dirty="0" smtClean="0">
                <a:latin typeface="Cambria" pitchFamily="18" charset="0"/>
              </a:rPr>
              <a:t>The </a:t>
            </a:r>
            <a:r>
              <a:rPr lang="en-GB" dirty="0">
                <a:latin typeface="Cambria" pitchFamily="18" charset="0"/>
              </a:rPr>
              <a:t>Arabic for cosmos, </a:t>
            </a:r>
            <a:r>
              <a:rPr lang="en-GB" i="1" dirty="0">
                <a:latin typeface="Cambria" pitchFamily="18" charset="0"/>
              </a:rPr>
              <a:t>'</a:t>
            </a:r>
            <a:r>
              <a:rPr lang="en-GB" i="1" dirty="0" err="1">
                <a:latin typeface="Cambria" pitchFamily="18" charset="0"/>
              </a:rPr>
              <a:t>âlam</a:t>
            </a:r>
            <a:r>
              <a:rPr lang="en-GB" dirty="0">
                <a:latin typeface="Cambria" pitchFamily="18" charset="0"/>
              </a:rPr>
              <a:t>, shares a root with both </a:t>
            </a:r>
            <a:r>
              <a:rPr lang="en-GB" i="1" dirty="0">
                <a:latin typeface="Cambria" pitchFamily="18" charset="0"/>
              </a:rPr>
              <a:t>'</a:t>
            </a:r>
            <a:r>
              <a:rPr lang="en-GB" i="1" dirty="0" err="1">
                <a:latin typeface="Cambria" pitchFamily="18" charset="0"/>
              </a:rPr>
              <a:t>ilm</a:t>
            </a:r>
            <a:r>
              <a:rPr lang="en-GB" dirty="0">
                <a:latin typeface="Cambria" pitchFamily="18" charset="0"/>
              </a:rPr>
              <a:t> (knowledge) and </a:t>
            </a:r>
            <a:r>
              <a:rPr lang="en-GB" i="1" dirty="0">
                <a:latin typeface="Cambria" pitchFamily="18" charset="0"/>
              </a:rPr>
              <a:t>'</a:t>
            </a:r>
            <a:r>
              <a:rPr lang="en-GB" i="1" dirty="0" err="1">
                <a:latin typeface="Cambria" pitchFamily="18" charset="0"/>
              </a:rPr>
              <a:t>alâma</a:t>
            </a:r>
            <a:r>
              <a:rPr lang="en-GB" dirty="0">
                <a:latin typeface="Cambria" pitchFamily="18" charset="0"/>
              </a:rPr>
              <a:t> (sign, mark). </a:t>
            </a:r>
            <a:endParaRPr lang="en-GB" dirty="0" smtClean="0">
              <a:latin typeface="Cambria" pitchFamily="18" charset="0"/>
            </a:endParaRPr>
          </a:p>
          <a:p>
            <a:pPr>
              <a:buNone/>
            </a:pPr>
            <a:r>
              <a:rPr lang="en-GB" dirty="0" smtClean="0">
                <a:latin typeface="Cambria" pitchFamily="18" charset="0"/>
              </a:rPr>
              <a:t>Cosmos</a:t>
            </a:r>
            <a:r>
              <a:rPr lang="en-GB" dirty="0">
                <a:latin typeface="Cambria" pitchFamily="18" charset="0"/>
              </a:rPr>
              <a:t>, in Arabic can therefore be understood as the means by which one obtains knowledge, particularly knowledge of God, a position very close to the Platonic view. </a:t>
            </a:r>
            <a:endParaRPr lang="en-GB" dirty="0" smtClean="0">
              <a:latin typeface="Cambria" pitchFamily="18" charset="0"/>
            </a:endParaRPr>
          </a:p>
          <a:p>
            <a:pPr>
              <a:buNone/>
            </a:pPr>
            <a:r>
              <a:rPr lang="en-GB" dirty="0" smtClean="0">
                <a:latin typeface="Cambria" pitchFamily="18" charset="0"/>
              </a:rPr>
              <a:t>The </a:t>
            </a:r>
            <a:r>
              <a:rPr lang="en-GB" dirty="0">
                <a:latin typeface="Cambria" pitchFamily="18" charset="0"/>
              </a:rPr>
              <a:t>world, or everything other than God, is therefore a means for God to speak to humanity, and all natural phenomena are therefore signs, </a:t>
            </a:r>
            <a:r>
              <a:rPr lang="en-GB" i="1" dirty="0" err="1">
                <a:latin typeface="Cambria" pitchFamily="18" charset="0"/>
              </a:rPr>
              <a:t>âyât</a:t>
            </a:r>
            <a:r>
              <a:rPr lang="en-GB" dirty="0">
                <a:latin typeface="Cambria" pitchFamily="18" charset="0"/>
              </a:rPr>
              <a:t>, of the divine. </a:t>
            </a:r>
            <a:endParaRPr lang="en-GB" dirty="0" smtClean="0">
              <a:latin typeface="Cambria" pitchFamily="18" charset="0"/>
            </a:endParaRPr>
          </a:p>
          <a:p>
            <a:pPr>
              <a:buNone/>
            </a:pPr>
            <a:r>
              <a:rPr lang="en-GB" dirty="0" smtClean="0">
                <a:latin typeface="Cambria" pitchFamily="18" charset="0"/>
              </a:rPr>
              <a:t>What we now know as astrology </a:t>
            </a:r>
            <a:r>
              <a:rPr lang="en-GB" dirty="0">
                <a:latin typeface="Cambria" pitchFamily="18" charset="0"/>
              </a:rPr>
              <a:t>itself was known as </a:t>
            </a:r>
            <a:r>
              <a:rPr lang="en-GB" i="1" dirty="0" err="1">
                <a:latin typeface="Cambria" pitchFamily="18" charset="0"/>
              </a:rPr>
              <a:t>Ahkam</a:t>
            </a:r>
            <a:r>
              <a:rPr lang="en-GB" i="1" dirty="0">
                <a:latin typeface="Cambria" pitchFamily="18" charset="0"/>
              </a:rPr>
              <a:t> al-</a:t>
            </a:r>
            <a:r>
              <a:rPr lang="en-GB" i="1" dirty="0" err="1">
                <a:latin typeface="Cambria" pitchFamily="18" charset="0"/>
              </a:rPr>
              <a:t>Nudium</a:t>
            </a:r>
            <a:r>
              <a:rPr lang="en-GB" dirty="0">
                <a:latin typeface="Cambria" pitchFamily="18" charset="0"/>
              </a:rPr>
              <a:t>, literally, the decrees of the stars.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The Foundation of Cairo: July 969</a:t>
            </a:r>
            <a:endParaRPr lang="en-GB" dirty="0">
              <a:latin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sz="2600" i="1" dirty="0" smtClean="0">
                <a:latin typeface="Cambria" pitchFamily="18" charset="0"/>
              </a:rPr>
              <a:t>‘On the very might </a:t>
            </a:r>
            <a:r>
              <a:rPr lang="en-GB" sz="2600" i="1" dirty="0" err="1" smtClean="0">
                <a:latin typeface="Cambria" pitchFamily="18" charset="0"/>
              </a:rPr>
              <a:t>Jawhar</a:t>
            </a:r>
            <a:r>
              <a:rPr lang="en-GB" sz="2600" i="1" dirty="0" smtClean="0">
                <a:latin typeface="Cambria" pitchFamily="18" charset="0"/>
              </a:rPr>
              <a:t> settled on the site he marked the perimeter of the city with wooden stakes strung together with belled ropes. It was decided to break ground for the perimeter wall when the astrologers determined that the time was most propitious. According to legend, a crow landed on the cord and set the bells jangling, which the workmen took as a signal to start work. The astrologers reckoned that the planet </a:t>
            </a:r>
            <a:r>
              <a:rPr lang="en-GB" sz="2600" b="1" i="1" dirty="0" smtClean="0">
                <a:latin typeface="Cambria" pitchFamily="18" charset="0"/>
              </a:rPr>
              <a:t>Mars (al-</a:t>
            </a:r>
            <a:r>
              <a:rPr lang="en-GB" sz="2600" b="1" i="1" dirty="0" err="1" smtClean="0">
                <a:latin typeface="Cambria" pitchFamily="18" charset="0"/>
              </a:rPr>
              <a:t>Qahir</a:t>
            </a:r>
            <a:r>
              <a:rPr lang="en-GB" sz="2600" b="1" i="1" dirty="0" smtClean="0">
                <a:latin typeface="Cambria" pitchFamily="18" charset="0"/>
              </a:rPr>
              <a:t>, the “Ruler,” when </a:t>
            </a:r>
            <a:r>
              <a:rPr lang="en-GB" sz="2600" b="1" i="1" dirty="0" err="1" smtClean="0">
                <a:latin typeface="Cambria" pitchFamily="18" charset="0"/>
              </a:rPr>
              <a:t>Qahira</a:t>
            </a:r>
            <a:r>
              <a:rPr lang="en-GB" sz="2600" b="1" i="1" dirty="0" smtClean="0">
                <a:latin typeface="Cambria" pitchFamily="18" charset="0"/>
              </a:rPr>
              <a:t>) was in the ascendant, which was considered an unfavourable sign. </a:t>
            </a:r>
            <a:r>
              <a:rPr lang="en-GB" sz="2600" i="1" dirty="0" smtClean="0">
                <a:latin typeface="Cambria" pitchFamily="18" charset="0"/>
              </a:rPr>
              <a:t>But according to another tradition, </a:t>
            </a:r>
            <a:r>
              <a:rPr lang="en-GB" sz="2600" i="1" dirty="0" err="1" smtClean="0">
                <a:latin typeface="Cambria" pitchFamily="18" charset="0"/>
              </a:rPr>
              <a:t>Mu’izz</a:t>
            </a:r>
            <a:r>
              <a:rPr lang="en-GB" sz="2600" i="1" dirty="0" smtClean="0">
                <a:latin typeface="Cambria" pitchFamily="18" charset="0"/>
              </a:rPr>
              <a:t>* had given </a:t>
            </a:r>
            <a:r>
              <a:rPr lang="en-GB" sz="2600" i="1" dirty="0" err="1" smtClean="0">
                <a:latin typeface="Cambria" pitchFamily="18" charset="0"/>
              </a:rPr>
              <a:t>Jawhar</a:t>
            </a:r>
            <a:r>
              <a:rPr lang="en-GB" sz="2600" i="1" dirty="0" smtClean="0">
                <a:latin typeface="Cambria" pitchFamily="18" charset="0"/>
              </a:rPr>
              <a:t> instructions to build a city called </a:t>
            </a:r>
            <a:r>
              <a:rPr lang="en-GB" sz="2600" i="1" dirty="0" err="1" smtClean="0">
                <a:latin typeface="Cambria" pitchFamily="18" charset="0"/>
              </a:rPr>
              <a:t>Qahira</a:t>
            </a:r>
            <a:r>
              <a:rPr lang="en-GB" sz="2600" i="1" dirty="0" smtClean="0">
                <a:latin typeface="Cambria" pitchFamily="18" charset="0"/>
              </a:rPr>
              <a:t> that would rule the world. ‘</a:t>
            </a:r>
          </a:p>
          <a:p>
            <a:pPr>
              <a:buNone/>
            </a:pPr>
            <a:r>
              <a:rPr lang="en-GB" sz="2300" dirty="0" smtClean="0">
                <a:latin typeface="Cambria" pitchFamily="18" charset="0"/>
              </a:rPr>
              <a:t>Raymond, André, </a:t>
            </a:r>
            <a:r>
              <a:rPr lang="en-GB" sz="2300" i="1" dirty="0" smtClean="0">
                <a:latin typeface="Cambria" pitchFamily="18" charset="0"/>
              </a:rPr>
              <a:t>Cairo</a:t>
            </a:r>
            <a:r>
              <a:rPr lang="en-GB" sz="2300" dirty="0" smtClean="0">
                <a:latin typeface="Cambria" pitchFamily="18" charset="0"/>
              </a:rPr>
              <a:t>, Cambridge Mass.: Harvard University Press, 2000, p</a:t>
            </a:r>
            <a:r>
              <a:rPr lang="en-US" sz="2300" dirty="0" smtClean="0">
                <a:latin typeface="Cambria" pitchFamily="18" charset="0"/>
              </a:rPr>
              <a:t>. 37.</a:t>
            </a:r>
          </a:p>
          <a:p>
            <a:pPr>
              <a:buFont typeface="Arial" charset="0"/>
              <a:buChar char="•"/>
            </a:pPr>
            <a:r>
              <a:rPr lang="it-IT" sz="2300" b="1" dirty="0" smtClean="0">
                <a:latin typeface="Cambria" pitchFamily="18" charset="0"/>
              </a:rPr>
              <a:t>Abu Tamim Ma'ad al-Mu'izz Li-Dinillah (</a:t>
            </a:r>
            <a:r>
              <a:rPr lang="en-GB" sz="2300" dirty="0" smtClean="0">
                <a:latin typeface="Cambria" pitchFamily="18" charset="0"/>
              </a:rPr>
              <a:t>fourth </a:t>
            </a:r>
            <a:r>
              <a:rPr lang="en-GB" sz="2300" dirty="0" err="1" smtClean="0">
                <a:latin typeface="Cambria" pitchFamily="18" charset="0"/>
              </a:rPr>
              <a:t>Fatmid</a:t>
            </a:r>
            <a:r>
              <a:rPr lang="en-GB" sz="2300" dirty="0" smtClean="0">
                <a:latin typeface="Cambria" pitchFamily="18" charset="0"/>
              </a:rPr>
              <a:t> Caliph, 953-975, 14</a:t>
            </a:r>
            <a:r>
              <a:rPr lang="en-GB" sz="2300" baseline="30000" dirty="0" smtClean="0">
                <a:latin typeface="Cambria" pitchFamily="18" charset="0"/>
              </a:rPr>
              <a:t>th</a:t>
            </a:r>
            <a:r>
              <a:rPr lang="en-GB" sz="2300" dirty="0" smtClean="0">
                <a:latin typeface="Cambria" pitchFamily="18" charset="0"/>
              </a:rPr>
              <a:t> </a:t>
            </a:r>
            <a:r>
              <a:rPr lang="en-GB" sz="2300" dirty="0" err="1" smtClean="0">
                <a:latin typeface="Cambria" pitchFamily="18" charset="0"/>
              </a:rPr>
              <a:t>Ismaili</a:t>
            </a:r>
            <a:r>
              <a:rPr lang="en-GB" sz="2300" dirty="0" smtClean="0">
                <a:latin typeface="Cambria" pitchFamily="18" charset="0"/>
              </a:rPr>
              <a:t> Imam)</a:t>
            </a:r>
          </a:p>
          <a:p>
            <a:pPr>
              <a:buFont typeface="Arial" charset="0"/>
              <a:buChar char="•"/>
            </a:pPr>
            <a:endParaRPr lang="en-GB" sz="2300" dirty="0" smtClean="0">
              <a:latin typeface="Cambria" pitchFamily="18" charset="0"/>
            </a:endParaRPr>
          </a:p>
          <a:p>
            <a:pPr>
              <a:buNone/>
            </a:pPr>
            <a:r>
              <a:rPr lang="en-GB" sz="2300" dirty="0" smtClean="0">
                <a:latin typeface="Cambria" pitchFamily="18" charset="0"/>
              </a:rPr>
              <a:t>The Seleucia narrative is reversed: an auspicious moment becomes auspicious by accident</a:t>
            </a:r>
          </a:p>
          <a:p>
            <a:pPr>
              <a:buFont typeface="Arial" charset="0"/>
              <a:buChar char="•"/>
            </a:pPr>
            <a:endParaRPr lang="en-GB" sz="2300" dirty="0" smtClean="0">
              <a:latin typeface="Cambria" pitchFamily="18" charset="0"/>
            </a:endParaRPr>
          </a:p>
          <a:p>
            <a:pPr>
              <a:buFont typeface="Arial" charset="0"/>
              <a:buChar char="•"/>
            </a:pPr>
            <a:endParaRPr lang="en-GB" sz="2300" dirty="0" smtClean="0">
              <a:latin typeface="Cambria" pitchFamily="18" charset="0"/>
            </a:endParaRPr>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6732240" y="6064666"/>
            <a:ext cx="1925497" cy="79333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mbria" pitchFamily="18" charset="0"/>
              </a:rPr>
              <a:t>The foundation of Baghdad</a:t>
            </a:r>
            <a:endParaRPr lang="en-GB" dirty="0">
              <a:latin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latin typeface="Cambria" pitchFamily="18" charset="0"/>
              </a:rPr>
              <a:t>The city was founded by Caliph al-Mansur ( (95 – 158 AH (714 – 6 October 775 CE)in order to assert his independence from his predecessors.</a:t>
            </a:r>
          </a:p>
          <a:p>
            <a:pPr>
              <a:buNone/>
            </a:pPr>
            <a:r>
              <a:rPr lang="en-GB" dirty="0" smtClean="0">
                <a:latin typeface="Cambria" pitchFamily="18" charset="0"/>
              </a:rPr>
              <a:t>He employed a committee of astrologers to advise on the most auspicious moment. The date they chose was 31 July 762.</a:t>
            </a:r>
          </a:p>
          <a:p>
            <a:pPr>
              <a:buNone/>
            </a:pPr>
            <a:r>
              <a:rPr lang="en-GB" dirty="0" smtClean="0">
                <a:latin typeface="Cambria" pitchFamily="18" charset="0"/>
              </a:rPr>
              <a:t>There is some dispute over the data but there is a ‘most likely’ horoscope (we will not deal with data problems here). Is this itself a problem?</a:t>
            </a:r>
          </a:p>
          <a:p>
            <a:pPr>
              <a:buNone/>
            </a:pPr>
            <a:endParaRPr lang="en-US" dirty="0" smtClean="0">
              <a:latin typeface="Cambria" pitchFamily="18" charset="0"/>
            </a:endParaRPr>
          </a:p>
          <a:p>
            <a:pPr>
              <a:buNone/>
            </a:pPr>
            <a:r>
              <a:rPr lang="en-US" sz="2300" dirty="0" err="1" smtClean="0">
                <a:latin typeface="Cambria" pitchFamily="18" charset="0"/>
              </a:rPr>
              <a:t>Allawi</a:t>
            </a:r>
            <a:r>
              <a:rPr lang="en-US" sz="2300" dirty="0" smtClean="0">
                <a:latin typeface="Cambria" pitchFamily="18" charset="0"/>
              </a:rPr>
              <a:t>, Ibrahim, 'Some Evolutionary and Cosmological Aspects to Early Islamic Town Planning' in Margaret Bentley </a:t>
            </a:r>
            <a:r>
              <a:rPr lang="en-US" sz="2300" dirty="0" err="1" smtClean="0">
                <a:latin typeface="Cambria" pitchFamily="18" charset="0"/>
              </a:rPr>
              <a:t>Sevcenko</a:t>
            </a:r>
            <a:r>
              <a:rPr lang="en-US" sz="2300" dirty="0" smtClean="0">
                <a:latin typeface="Cambria" pitchFamily="18" charset="0"/>
              </a:rPr>
              <a:t> (ed.), </a:t>
            </a:r>
            <a:r>
              <a:rPr lang="en-US" sz="2300" i="1" dirty="0" smtClean="0">
                <a:latin typeface="Cambria" pitchFamily="18" charset="0"/>
              </a:rPr>
              <a:t>Theories and Principles of Design in the Architecture of Islamic Societies</a:t>
            </a:r>
            <a:r>
              <a:rPr lang="en-US" sz="2300" dirty="0" smtClean="0">
                <a:latin typeface="Cambria" pitchFamily="18" charset="0"/>
              </a:rPr>
              <a:t>, Cambridge, Massachusetts: Aga Khan Program for Islamic Architecture 1988, pp. 57-72. </a:t>
            </a:r>
            <a:r>
              <a:rPr lang="en-GB" sz="2300" dirty="0" smtClean="0">
                <a:latin typeface="Cambria" pitchFamily="18" charset="0"/>
                <a:hlinkClick r:id="rId2"/>
              </a:rPr>
              <a:t>http://archnet.org/library/documents/one-document.tcl?document_id=3776</a:t>
            </a:r>
            <a:endParaRPr lang="en-GB" sz="2300" dirty="0" smtClean="0">
              <a:latin typeface="Cambria" pitchFamily="18" charset="0"/>
            </a:endParaRPr>
          </a:p>
          <a:p>
            <a:endParaRPr lang="en-GB"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Cambria" pitchFamily="18" charset="0"/>
              </a:rPr>
              <a:t>The circular city of Baghdad 130-300 AH</a:t>
            </a:r>
            <a:endParaRPr lang="en-GB" sz="3600" dirty="0">
              <a:latin typeface="Cambria" pitchFamily="18" charset="0"/>
            </a:endParaRPr>
          </a:p>
        </p:txBody>
      </p:sp>
      <p:pic>
        <p:nvPicPr>
          <p:cNvPr id="8" name="Content Placeholder 7" descr="300px-Baghdad_150_to_300_AH, 767-912.gif"/>
          <p:cNvPicPr>
            <a:picLocks noGrp="1" noChangeAspect="1"/>
          </p:cNvPicPr>
          <p:nvPr>
            <p:ph idx="1"/>
          </p:nvPr>
        </p:nvPicPr>
        <p:blipFill>
          <a:blip r:embed="rId2" cstate="print"/>
          <a:stretch>
            <a:fillRect/>
          </a:stretch>
        </p:blipFill>
        <p:spPr>
          <a:xfrm>
            <a:off x="1907704" y="1700808"/>
            <a:ext cx="5997332" cy="4797866"/>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Baghdad</a:t>
            </a:r>
            <a:endParaRPr lang="en-GB" dirty="0"/>
          </a:p>
        </p:txBody>
      </p:sp>
      <p:sp>
        <p:nvSpPr>
          <p:cNvPr id="3" name="Content Placeholder 2"/>
          <p:cNvSpPr>
            <a:spLocks noGrp="1"/>
          </p:cNvSpPr>
          <p:nvPr>
            <p:ph sz="half" idx="1"/>
          </p:nvPr>
        </p:nvSpPr>
        <p:spPr/>
        <p:txBody>
          <a:bodyPr>
            <a:normAutofit fontScale="92500" lnSpcReduction="20000"/>
          </a:bodyPr>
          <a:lstStyle/>
          <a:p>
            <a:pPr>
              <a:buNone/>
            </a:pPr>
            <a:r>
              <a:rPr lang="en-GB" dirty="0" smtClean="0">
                <a:latin typeface="Cambria" pitchFamily="18" charset="0"/>
              </a:rPr>
              <a:t>The city was designed on a circular plan, as a mirror of the sky.</a:t>
            </a:r>
          </a:p>
          <a:p>
            <a:pPr>
              <a:buNone/>
            </a:pPr>
            <a:r>
              <a:rPr lang="en-GB" dirty="0" smtClean="0">
                <a:latin typeface="Cambria" pitchFamily="18" charset="0"/>
              </a:rPr>
              <a:t>Was it conceived as, metaphorically, a cosmic world tree, a central axis, in a circular city plan, located at a particular moment when space and time came together in a powerful and auspicious pattern?</a:t>
            </a:r>
          </a:p>
          <a:p>
            <a:pPr>
              <a:buNone/>
            </a:pPr>
            <a:r>
              <a:rPr lang="en-GB" dirty="0" smtClean="0">
                <a:latin typeface="Cambria" pitchFamily="18" charset="0"/>
              </a:rPr>
              <a:t>It is a </a:t>
            </a:r>
            <a:r>
              <a:rPr lang="en-GB" i="1" dirty="0" err="1" smtClean="0">
                <a:latin typeface="Cambria" pitchFamily="18" charset="0"/>
              </a:rPr>
              <a:t>cosmopolis</a:t>
            </a:r>
            <a:r>
              <a:rPr lang="en-GB" dirty="0" smtClean="0">
                <a:latin typeface="Cambria" pitchFamily="18" charset="0"/>
              </a:rPr>
              <a:t>?</a:t>
            </a:r>
            <a:endParaRPr lang="en-GB" dirty="0">
              <a:latin typeface="Cambria" pitchFamily="18" charset="0"/>
            </a:endParaRPr>
          </a:p>
        </p:txBody>
      </p:sp>
      <p:pic>
        <p:nvPicPr>
          <p:cNvPr id="8" name="Content Placeholder 3" descr="Baghdad Allawi Fig 7 stereographic projection.jpg"/>
          <p:cNvPicPr>
            <a:picLocks noGrp="1" noChangeAspect="1"/>
          </p:cNvPicPr>
          <p:nvPr>
            <p:ph sz="half" idx="2"/>
          </p:nvPr>
        </p:nvPicPr>
        <p:blipFill>
          <a:blip r:embed="rId2" cstate="print"/>
          <a:stretch>
            <a:fillRect/>
          </a:stretch>
        </p:blipFill>
        <p:spPr>
          <a:xfrm>
            <a:off x="4644008" y="2492896"/>
            <a:ext cx="4192723" cy="3754678"/>
          </a:xfrm>
        </p:spPr>
      </p:pic>
      <p:pic>
        <p:nvPicPr>
          <p:cNvPr id="9" name="Content Placeholder 3" descr="Baghdad Allawi Fig 10.jpg"/>
          <p:cNvPicPr>
            <a:picLocks noChangeAspect="1"/>
          </p:cNvPicPr>
          <p:nvPr/>
        </p:nvPicPr>
        <p:blipFill>
          <a:blip r:embed="rId3" cstate="print"/>
          <a:stretch>
            <a:fillRect/>
          </a:stretch>
        </p:blipFill>
        <p:spPr>
          <a:xfrm>
            <a:off x="6372200" y="332656"/>
            <a:ext cx="2263302" cy="2499678"/>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Horoscope of Baghdad according to Al </a:t>
            </a:r>
            <a:r>
              <a:rPr lang="en-GB" dirty="0" err="1" smtClean="0"/>
              <a:t>Biruni</a:t>
            </a:r>
            <a:r>
              <a:rPr lang="en-GB" dirty="0" smtClean="0"/>
              <a:t> (11</a:t>
            </a:r>
            <a:r>
              <a:rPr lang="en-GB" baseline="30000" dirty="0" smtClean="0"/>
              <a:t>th</a:t>
            </a:r>
            <a:r>
              <a:rPr lang="en-GB" dirty="0" smtClean="0"/>
              <a:t> century)</a:t>
            </a:r>
            <a:endParaRPr lang="en-US" dirty="0"/>
          </a:p>
        </p:txBody>
      </p:sp>
      <p:pic>
        <p:nvPicPr>
          <p:cNvPr id="4" name="Content Placeholder 3" descr="Baghdad horoscope Arabic manuscript.jpg"/>
          <p:cNvPicPr>
            <a:picLocks noGrp="1" noChangeAspect="1"/>
          </p:cNvPicPr>
          <p:nvPr>
            <p:ph idx="1"/>
          </p:nvPr>
        </p:nvPicPr>
        <p:blipFill>
          <a:blip r:embed="rId2" cstate="print"/>
          <a:stretch>
            <a:fillRect/>
          </a:stretch>
        </p:blipFill>
        <p:spPr>
          <a:xfrm>
            <a:off x="2451444" y="1600200"/>
            <a:ext cx="4241112" cy="4525963"/>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The Baghdad horoscope in English</a:t>
            </a:r>
            <a:endParaRPr lang="en-GB" dirty="0">
              <a:latin typeface="Cambria" pitchFamily="18" charset="0"/>
            </a:endParaRPr>
          </a:p>
        </p:txBody>
      </p:sp>
      <p:sp>
        <p:nvSpPr>
          <p:cNvPr id="3" name="Content Placeholder 2"/>
          <p:cNvSpPr>
            <a:spLocks noGrp="1"/>
          </p:cNvSpPr>
          <p:nvPr>
            <p:ph idx="1"/>
          </p:nvPr>
        </p:nvSpPr>
        <p:spPr/>
        <p:txBody>
          <a:bodyPr/>
          <a:lstStyle/>
          <a:p>
            <a:endParaRPr lang="en-GB" dirty="0"/>
          </a:p>
        </p:txBody>
      </p:sp>
      <p:pic>
        <p:nvPicPr>
          <p:cNvPr id="4" name="Content Placeholder 3" descr="Baghdad Horoscope  2.jpg"/>
          <p:cNvPicPr>
            <a:picLocks noChangeAspect="1"/>
          </p:cNvPicPr>
          <p:nvPr/>
        </p:nvPicPr>
        <p:blipFill>
          <a:blip r:embed="rId2" cstate="print"/>
          <a:stretch>
            <a:fillRect/>
          </a:stretch>
        </p:blipFill>
        <p:spPr>
          <a:xfrm>
            <a:off x="500034" y="1500174"/>
            <a:ext cx="8229600" cy="5000636"/>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The Horoscope of Baghdad</a:t>
            </a:r>
            <a:br>
              <a:rPr lang="en-GB" dirty="0" smtClean="0">
                <a:latin typeface="Cambria" pitchFamily="18" charset="0"/>
              </a:rPr>
            </a:br>
            <a:r>
              <a:rPr lang="en-GB" dirty="0" smtClean="0">
                <a:latin typeface="Cambria" pitchFamily="18" charset="0"/>
              </a:rPr>
              <a:t>modern western format</a:t>
            </a:r>
            <a:endParaRPr lang="en-US" dirty="0">
              <a:latin typeface="Cambria" pitchFamily="18" charset="0"/>
            </a:endParaRPr>
          </a:p>
        </p:txBody>
      </p:sp>
      <p:pic>
        <p:nvPicPr>
          <p:cNvPr id="4" name="Content Placeholder 3"/>
          <p:cNvPicPr>
            <a:picLocks noGrp="1"/>
          </p:cNvPicPr>
          <p:nvPr>
            <p:ph idx="1"/>
          </p:nvPr>
        </p:nvPicPr>
        <p:blipFill>
          <a:blip r:embed="rId2" cstate="print"/>
          <a:srcRect/>
          <a:stretch>
            <a:fillRect/>
          </a:stretch>
        </p:blipFill>
        <p:spPr bwMode="auto">
          <a:xfrm>
            <a:off x="1475656" y="1600200"/>
            <a:ext cx="6192688" cy="485313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Horoscope of Baghdad</a:t>
            </a:r>
            <a:br>
              <a:rPr lang="en-GB" dirty="0" smtClean="0"/>
            </a:br>
            <a:r>
              <a:rPr lang="en-GB" dirty="0" smtClean="0"/>
              <a:t>modern western format</a:t>
            </a:r>
            <a:endParaRPr lang="en-US" dirty="0"/>
          </a:p>
        </p:txBody>
      </p:sp>
      <p:pic>
        <p:nvPicPr>
          <p:cNvPr id="4" name="Content Placeholder 3"/>
          <p:cNvPicPr>
            <a:picLocks noGrp="1"/>
          </p:cNvPicPr>
          <p:nvPr>
            <p:ph idx="1"/>
          </p:nvPr>
        </p:nvPicPr>
        <p:blipFill>
          <a:blip r:embed="rId2" cstate="print"/>
          <a:srcRect/>
          <a:stretch>
            <a:fillRect/>
          </a:stretch>
        </p:blipFill>
        <p:spPr bwMode="auto">
          <a:xfrm>
            <a:off x="857224" y="1714488"/>
            <a:ext cx="5934646" cy="4525963"/>
          </a:xfrm>
          <a:prstGeom prst="rect">
            <a:avLst/>
          </a:prstGeom>
          <a:noFill/>
          <a:ln w="9525">
            <a:noFill/>
            <a:miter lim="800000"/>
            <a:headEnd/>
            <a:tailEnd/>
          </a:ln>
        </p:spPr>
      </p:pic>
      <p:sp>
        <p:nvSpPr>
          <p:cNvPr id="5" name="Oval 4"/>
          <p:cNvSpPr/>
          <p:nvPr/>
        </p:nvSpPr>
        <p:spPr>
          <a:xfrm>
            <a:off x="5715008" y="3429000"/>
            <a:ext cx="785818" cy="78581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2500298" y="3643314"/>
            <a:ext cx="1000132" cy="8572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786314" y="1928802"/>
            <a:ext cx="928694" cy="135732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p:cNvPicPr>
            <a:picLocks noChangeAspect="1" noChangeArrowheads="1"/>
          </p:cNvPicPr>
          <p:nvPr/>
        </p:nvPicPr>
        <p:blipFill>
          <a:blip r:embed="rId3" cstate="print"/>
          <a:srcRect/>
          <a:stretch>
            <a:fillRect/>
          </a:stretch>
        </p:blipFill>
        <p:spPr bwMode="auto">
          <a:xfrm>
            <a:off x="357158" y="5975661"/>
            <a:ext cx="2141521" cy="88233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Horoscope of Baghdad</a:t>
            </a:r>
            <a:br>
              <a:rPr lang="en-GB" dirty="0" smtClean="0"/>
            </a:br>
            <a:r>
              <a:rPr lang="en-GB" dirty="0" smtClean="0"/>
              <a:t>modern western format</a:t>
            </a:r>
            <a:endParaRPr lang="en-US" dirty="0"/>
          </a:p>
        </p:txBody>
      </p:sp>
      <p:pic>
        <p:nvPicPr>
          <p:cNvPr id="4" name="Content Placeholder 3"/>
          <p:cNvPicPr>
            <a:picLocks noGrp="1"/>
          </p:cNvPicPr>
          <p:nvPr>
            <p:ph idx="1"/>
          </p:nvPr>
        </p:nvPicPr>
        <p:blipFill>
          <a:blip r:embed="rId2" cstate="print"/>
          <a:srcRect/>
          <a:stretch>
            <a:fillRect/>
          </a:stretch>
        </p:blipFill>
        <p:spPr bwMode="auto">
          <a:xfrm>
            <a:off x="857224" y="1714488"/>
            <a:ext cx="5934646" cy="4525963"/>
          </a:xfrm>
          <a:prstGeom prst="rect">
            <a:avLst/>
          </a:prstGeom>
          <a:noFill/>
          <a:ln w="9525">
            <a:noFill/>
            <a:miter lim="800000"/>
            <a:headEnd/>
            <a:tailEnd/>
          </a:ln>
        </p:spPr>
      </p:pic>
      <p:sp>
        <p:nvSpPr>
          <p:cNvPr id="5" name="Oval 4"/>
          <p:cNvSpPr/>
          <p:nvPr/>
        </p:nvSpPr>
        <p:spPr>
          <a:xfrm>
            <a:off x="5715008" y="3429000"/>
            <a:ext cx="785818" cy="78581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2500298" y="3643314"/>
            <a:ext cx="1000132" cy="8572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786314" y="1928802"/>
            <a:ext cx="928694" cy="135732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p:cNvPicPr>
            <a:picLocks noChangeAspect="1" noChangeArrowheads="1"/>
          </p:cNvPicPr>
          <p:nvPr/>
        </p:nvPicPr>
        <p:blipFill>
          <a:blip r:embed="rId3" cstate="print"/>
          <a:srcRect/>
          <a:stretch>
            <a:fillRect/>
          </a:stretch>
        </p:blipFill>
        <p:spPr bwMode="auto">
          <a:xfrm>
            <a:off x="357158" y="5975661"/>
            <a:ext cx="2141521" cy="882339"/>
          </a:xfrm>
          <a:prstGeom prst="rect">
            <a:avLst/>
          </a:prstGeom>
          <a:noFill/>
          <a:ln w="9525">
            <a:noFill/>
            <a:miter lim="800000"/>
            <a:headEnd/>
            <a:tailEnd/>
          </a:ln>
        </p:spPr>
      </p:pic>
      <p:sp>
        <p:nvSpPr>
          <p:cNvPr id="11" name="TextBox 10"/>
          <p:cNvSpPr txBox="1"/>
          <p:nvPr/>
        </p:nvSpPr>
        <p:spPr>
          <a:xfrm>
            <a:off x="5357818" y="1643050"/>
            <a:ext cx="107157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dirty="0" smtClean="0"/>
              <a:t>The Sun</a:t>
            </a:r>
            <a:endParaRPr lang="en-GB" dirty="0"/>
          </a:p>
        </p:txBody>
      </p:sp>
      <p:sp>
        <p:nvSpPr>
          <p:cNvPr id="12" name="TextBox 11"/>
          <p:cNvSpPr txBox="1"/>
          <p:nvPr/>
        </p:nvSpPr>
        <p:spPr>
          <a:xfrm>
            <a:off x="6786578" y="3429000"/>
            <a:ext cx="71438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smtClean="0"/>
              <a:t>Mars</a:t>
            </a:r>
            <a:endParaRPr lang="en-GB" dirty="0"/>
          </a:p>
        </p:txBody>
      </p:sp>
      <p:sp>
        <p:nvSpPr>
          <p:cNvPr id="14" name="TextBox 13"/>
          <p:cNvSpPr txBox="1"/>
          <p:nvPr/>
        </p:nvSpPr>
        <p:spPr>
          <a:xfrm>
            <a:off x="1285852" y="3714752"/>
            <a:ext cx="857256"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dirty="0" smtClean="0"/>
              <a:t>Jupiter</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Horoscope of Baghdad</a:t>
            </a:r>
            <a:br>
              <a:rPr lang="en-GB" dirty="0" smtClean="0"/>
            </a:br>
            <a:r>
              <a:rPr lang="en-GB" dirty="0" smtClean="0"/>
              <a:t>modern western format</a:t>
            </a:r>
            <a:endParaRPr lang="en-US" dirty="0"/>
          </a:p>
        </p:txBody>
      </p:sp>
      <p:pic>
        <p:nvPicPr>
          <p:cNvPr id="4" name="Content Placeholder 3"/>
          <p:cNvPicPr>
            <a:picLocks noGrp="1"/>
          </p:cNvPicPr>
          <p:nvPr>
            <p:ph idx="1"/>
          </p:nvPr>
        </p:nvPicPr>
        <p:blipFill>
          <a:blip r:embed="rId2" cstate="print"/>
          <a:srcRect/>
          <a:stretch>
            <a:fillRect/>
          </a:stretch>
        </p:blipFill>
        <p:spPr bwMode="auto">
          <a:xfrm>
            <a:off x="857224" y="1714488"/>
            <a:ext cx="5934646" cy="4525963"/>
          </a:xfrm>
          <a:prstGeom prst="rect">
            <a:avLst/>
          </a:prstGeom>
          <a:noFill/>
          <a:ln w="9525">
            <a:noFill/>
            <a:miter lim="800000"/>
            <a:headEnd/>
            <a:tailEnd/>
          </a:ln>
        </p:spPr>
      </p:pic>
      <p:sp>
        <p:nvSpPr>
          <p:cNvPr id="5" name="Oval 4"/>
          <p:cNvSpPr/>
          <p:nvPr/>
        </p:nvSpPr>
        <p:spPr>
          <a:xfrm>
            <a:off x="5715008" y="3429000"/>
            <a:ext cx="785818" cy="78581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2500298" y="3643314"/>
            <a:ext cx="1000132" cy="8572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786314" y="1928802"/>
            <a:ext cx="928694" cy="135732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p:cNvPicPr>
            <a:picLocks noChangeAspect="1" noChangeArrowheads="1"/>
          </p:cNvPicPr>
          <p:nvPr/>
        </p:nvPicPr>
        <p:blipFill>
          <a:blip r:embed="rId3" cstate="print"/>
          <a:srcRect/>
          <a:stretch>
            <a:fillRect/>
          </a:stretch>
        </p:blipFill>
        <p:spPr bwMode="auto">
          <a:xfrm>
            <a:off x="357158" y="5975661"/>
            <a:ext cx="2141521" cy="882339"/>
          </a:xfrm>
          <a:prstGeom prst="rect">
            <a:avLst/>
          </a:prstGeom>
          <a:noFill/>
          <a:ln w="9525">
            <a:noFill/>
            <a:miter lim="800000"/>
            <a:headEnd/>
            <a:tailEnd/>
          </a:ln>
        </p:spPr>
      </p:pic>
      <p:sp>
        <p:nvSpPr>
          <p:cNvPr id="11" name="TextBox 10"/>
          <p:cNvSpPr txBox="1"/>
          <p:nvPr/>
        </p:nvSpPr>
        <p:spPr>
          <a:xfrm>
            <a:off x="5715008" y="1643050"/>
            <a:ext cx="1571636"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dirty="0" smtClean="0"/>
              <a:t>The Sun on the cusp of the 9</a:t>
            </a:r>
            <a:r>
              <a:rPr lang="en-GB" baseline="30000" dirty="0" smtClean="0"/>
              <a:t>th</a:t>
            </a:r>
            <a:r>
              <a:rPr lang="en-GB" dirty="0" smtClean="0"/>
              <a:t> house</a:t>
            </a:r>
          </a:p>
        </p:txBody>
      </p:sp>
      <p:sp>
        <p:nvSpPr>
          <p:cNvPr id="12" name="TextBox 11"/>
          <p:cNvSpPr txBox="1"/>
          <p:nvPr/>
        </p:nvSpPr>
        <p:spPr>
          <a:xfrm>
            <a:off x="6786578" y="3429000"/>
            <a:ext cx="1357322"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smtClean="0"/>
              <a:t>Mars on the Descendant (7</a:t>
            </a:r>
            <a:r>
              <a:rPr lang="en-GB" baseline="30000" dirty="0" smtClean="0"/>
              <a:t>th</a:t>
            </a:r>
            <a:r>
              <a:rPr lang="en-GB" dirty="0" smtClean="0"/>
              <a:t> cusp)</a:t>
            </a:r>
            <a:endParaRPr lang="en-GB" dirty="0"/>
          </a:p>
        </p:txBody>
      </p:sp>
      <p:sp>
        <p:nvSpPr>
          <p:cNvPr id="14" name="TextBox 13"/>
          <p:cNvSpPr txBox="1"/>
          <p:nvPr/>
        </p:nvSpPr>
        <p:spPr>
          <a:xfrm>
            <a:off x="857224" y="3714752"/>
            <a:ext cx="1285884"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dirty="0" smtClean="0"/>
              <a:t>Jupiter</a:t>
            </a:r>
          </a:p>
          <a:p>
            <a:pPr algn="r"/>
            <a:r>
              <a:rPr lang="en-GB" dirty="0" smtClean="0"/>
              <a:t>On the Ascendant</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b="1" dirty="0" smtClean="0">
                <a:latin typeface="Cambria" pitchFamily="18" charset="0"/>
              </a:rPr>
              <a:t>Are there any rules on founding cities? Not much!</a:t>
            </a:r>
            <a:br>
              <a:rPr lang="en-US" sz="3100" b="1" dirty="0" smtClean="0">
                <a:latin typeface="Cambria" pitchFamily="18" charset="0"/>
              </a:rPr>
            </a:br>
            <a:r>
              <a:rPr lang="en-US" sz="3100" b="1" dirty="0" err="1" smtClean="0">
                <a:latin typeface="Cambria" pitchFamily="18" charset="0"/>
              </a:rPr>
              <a:t>Sahl</a:t>
            </a:r>
            <a:r>
              <a:rPr lang="en-US" sz="3100" b="1" dirty="0" smtClean="0">
                <a:latin typeface="Cambria" pitchFamily="18" charset="0"/>
              </a:rPr>
              <a:t> </a:t>
            </a:r>
            <a:r>
              <a:rPr lang="en-US" sz="3100" b="1" dirty="0" err="1" smtClean="0">
                <a:latin typeface="Cambria" pitchFamily="18" charset="0"/>
              </a:rPr>
              <a:t>ibn</a:t>
            </a:r>
            <a:r>
              <a:rPr lang="en-US" sz="3100" b="1" dirty="0" smtClean="0">
                <a:latin typeface="Cambria" pitchFamily="18" charset="0"/>
              </a:rPr>
              <a:t> </a:t>
            </a:r>
            <a:r>
              <a:rPr lang="en-US" sz="3100" b="1" dirty="0" err="1" smtClean="0">
                <a:latin typeface="Cambria" pitchFamily="18" charset="0"/>
              </a:rPr>
              <a:t>Bishr</a:t>
            </a:r>
            <a:r>
              <a:rPr lang="en-US" sz="3100" b="1" dirty="0" smtClean="0">
                <a:latin typeface="Cambria" pitchFamily="18" charset="0"/>
              </a:rPr>
              <a:t> al-</a:t>
            </a:r>
            <a:r>
              <a:rPr lang="en-US" sz="3100" b="1" dirty="0" err="1" smtClean="0">
                <a:latin typeface="Cambria" pitchFamily="18" charset="0"/>
              </a:rPr>
              <a:t>Israili</a:t>
            </a:r>
            <a:r>
              <a:rPr lang="en-US" sz="3100" dirty="0" smtClean="0">
                <a:latin typeface="Cambria" pitchFamily="18" charset="0"/>
              </a:rPr>
              <a:t>, (c. 786-845 ?), ‘If you wished to elect so that you might build a house...’</a:t>
            </a:r>
            <a:endParaRPr lang="en-US" dirty="0">
              <a:latin typeface="Cambria" pitchFamily="18" charset="0"/>
            </a:endParaRPr>
          </a:p>
        </p:txBody>
      </p:sp>
      <p:sp>
        <p:nvSpPr>
          <p:cNvPr id="3" name="Content Placeholder 2"/>
          <p:cNvSpPr>
            <a:spLocks noGrp="1"/>
          </p:cNvSpPr>
          <p:nvPr>
            <p:ph idx="1"/>
          </p:nvPr>
        </p:nvSpPr>
        <p:spPr/>
        <p:txBody>
          <a:bodyPr>
            <a:normAutofit fontScale="47500" lnSpcReduction="20000"/>
          </a:bodyPr>
          <a:lstStyle/>
          <a:p>
            <a:pPr>
              <a:buNone/>
            </a:pPr>
            <a:r>
              <a:rPr lang="en-US" b="1" dirty="0" smtClean="0">
                <a:latin typeface="Cambria" pitchFamily="18" charset="0"/>
              </a:rPr>
              <a:t>Pay attention to</a:t>
            </a:r>
            <a:endParaRPr lang="en-US" dirty="0">
              <a:latin typeface="Cambria" pitchFamily="18" charset="0"/>
            </a:endParaRPr>
          </a:p>
          <a:p>
            <a:pPr>
              <a:buNone/>
            </a:pPr>
            <a:r>
              <a:rPr lang="en-US" dirty="0" smtClean="0">
                <a:latin typeface="Cambria" pitchFamily="18" charset="0"/>
              </a:rPr>
              <a:t>Moon; Planet </a:t>
            </a:r>
            <a:r>
              <a:rPr lang="en-US" dirty="0">
                <a:latin typeface="Cambria" pitchFamily="18" charset="0"/>
              </a:rPr>
              <a:t>ruling the sign containing the </a:t>
            </a:r>
            <a:r>
              <a:rPr lang="en-US" dirty="0" smtClean="0">
                <a:latin typeface="Cambria" pitchFamily="18" charset="0"/>
              </a:rPr>
              <a:t>Moon; Ascendant; Planet </a:t>
            </a:r>
            <a:r>
              <a:rPr lang="en-US" dirty="0">
                <a:latin typeface="Cambria" pitchFamily="18" charset="0"/>
              </a:rPr>
              <a:t>ruling the sign containing the </a:t>
            </a:r>
            <a:r>
              <a:rPr lang="en-US" dirty="0" smtClean="0">
                <a:latin typeface="Cambria" pitchFamily="18" charset="0"/>
              </a:rPr>
              <a:t>Ascendant; Lot </a:t>
            </a:r>
            <a:r>
              <a:rPr lang="en-US" dirty="0">
                <a:latin typeface="Cambria" pitchFamily="18" charset="0"/>
              </a:rPr>
              <a:t>of </a:t>
            </a:r>
            <a:r>
              <a:rPr lang="en-US" dirty="0" smtClean="0">
                <a:latin typeface="Cambria" pitchFamily="18" charset="0"/>
              </a:rPr>
              <a:t>fortune; Mercury; Avoid </a:t>
            </a:r>
            <a:r>
              <a:rPr lang="en-US" dirty="0">
                <a:latin typeface="Cambria" pitchFamily="18" charset="0"/>
              </a:rPr>
              <a:t>Mars but if he is present have Venus strong and with power over Mars</a:t>
            </a:r>
            <a:r>
              <a:rPr lang="en-US" dirty="0" smtClean="0">
                <a:latin typeface="Cambria" pitchFamily="18" charset="0"/>
              </a:rPr>
              <a:t>.</a:t>
            </a:r>
            <a:r>
              <a:rPr lang="en-US" dirty="0">
                <a:latin typeface="Cambria" pitchFamily="18" charset="0"/>
              </a:rPr>
              <a:t> </a:t>
            </a:r>
          </a:p>
          <a:p>
            <a:pPr>
              <a:buNone/>
            </a:pPr>
            <a:r>
              <a:rPr lang="en-US" dirty="0">
                <a:latin typeface="Cambria" pitchFamily="18" charset="0"/>
              </a:rPr>
              <a:t>He gives other rules which get more complex but do not appear to have been followed.</a:t>
            </a:r>
          </a:p>
          <a:p>
            <a:pPr>
              <a:buNone/>
            </a:pPr>
            <a:r>
              <a:rPr lang="en-US" dirty="0">
                <a:latin typeface="Cambria" pitchFamily="18" charset="0"/>
              </a:rPr>
              <a:t> </a:t>
            </a:r>
            <a:endParaRPr lang="en-US" dirty="0" smtClean="0">
              <a:latin typeface="Cambria" pitchFamily="18" charset="0"/>
            </a:endParaRPr>
          </a:p>
          <a:p>
            <a:pPr>
              <a:buNone/>
            </a:pPr>
            <a:r>
              <a:rPr lang="en-GB" b="1" dirty="0" smtClean="0">
                <a:latin typeface="Cambria" pitchFamily="18" charset="0"/>
              </a:rPr>
              <a:t>For Baghdad</a:t>
            </a:r>
            <a:endParaRPr lang="en-US" b="1" dirty="0">
              <a:latin typeface="Cambria" pitchFamily="18" charset="0"/>
            </a:endParaRPr>
          </a:p>
          <a:p>
            <a:pPr>
              <a:buNone/>
            </a:pPr>
            <a:r>
              <a:rPr lang="en-US" dirty="0">
                <a:latin typeface="Cambria" pitchFamily="18" charset="0"/>
              </a:rPr>
              <a:t>Moon = strong score, increasing in light</a:t>
            </a:r>
          </a:p>
          <a:p>
            <a:pPr>
              <a:buNone/>
            </a:pPr>
            <a:r>
              <a:rPr lang="en-US" dirty="0">
                <a:latin typeface="Cambria" pitchFamily="18" charset="0"/>
              </a:rPr>
              <a:t>Planet ruling the sign containing the Moon = Venus in reception with Moon, plus strong score</a:t>
            </a:r>
          </a:p>
          <a:p>
            <a:pPr>
              <a:buNone/>
            </a:pPr>
            <a:r>
              <a:rPr lang="en-US" dirty="0">
                <a:latin typeface="Cambria" pitchFamily="18" charset="0"/>
              </a:rPr>
              <a:t>Ascendant= </a:t>
            </a:r>
            <a:r>
              <a:rPr lang="en-US" dirty="0" smtClean="0">
                <a:latin typeface="Cambria" pitchFamily="18" charset="0"/>
              </a:rPr>
              <a:t>Sagittarius</a:t>
            </a:r>
            <a:endParaRPr lang="en-US" dirty="0">
              <a:latin typeface="Cambria" pitchFamily="18" charset="0"/>
            </a:endParaRPr>
          </a:p>
          <a:p>
            <a:pPr>
              <a:buNone/>
            </a:pPr>
            <a:r>
              <a:rPr lang="en-US" dirty="0">
                <a:latin typeface="Cambria" pitchFamily="18" charset="0"/>
              </a:rPr>
              <a:t>Planet ruling the sign containing the Ascendant = Jupiter</a:t>
            </a:r>
          </a:p>
          <a:p>
            <a:pPr>
              <a:buNone/>
            </a:pPr>
            <a:r>
              <a:rPr lang="en-US" dirty="0">
                <a:latin typeface="Cambria" pitchFamily="18" charset="0"/>
              </a:rPr>
              <a:t>Lot of fortune = </a:t>
            </a:r>
            <a:r>
              <a:rPr lang="en-US" dirty="0" smtClean="0">
                <a:latin typeface="Cambria" pitchFamily="18" charset="0"/>
              </a:rPr>
              <a:t>Aquarius = ?</a:t>
            </a:r>
            <a:endParaRPr lang="en-US" dirty="0">
              <a:latin typeface="Cambria" pitchFamily="18" charset="0"/>
            </a:endParaRPr>
          </a:p>
          <a:p>
            <a:pPr>
              <a:buNone/>
            </a:pPr>
            <a:r>
              <a:rPr lang="en-US" dirty="0" smtClean="0">
                <a:latin typeface="Cambria" pitchFamily="18" charset="0"/>
              </a:rPr>
              <a:t>Mercury = weak and retrograde = ?</a:t>
            </a:r>
          </a:p>
          <a:p>
            <a:pPr>
              <a:buNone/>
            </a:pPr>
            <a:r>
              <a:rPr lang="en-GB" dirty="0" smtClean="0">
                <a:latin typeface="Cambria" pitchFamily="18" charset="0"/>
              </a:rPr>
              <a:t>Mars is strong and not controlled by Venus</a:t>
            </a:r>
          </a:p>
          <a:p>
            <a:endParaRPr lang="en-GB" dirty="0" smtClean="0"/>
          </a:p>
          <a:p>
            <a:r>
              <a:rPr lang="en-GB" sz="4000" b="1" i="1" dirty="0" smtClean="0">
                <a:latin typeface="Cambria" pitchFamily="18" charset="0"/>
              </a:rPr>
              <a:t>IT IS DIFFICULT TO MAKE A CASE THAT THESE RULES WERE APPLIED</a:t>
            </a:r>
            <a:endParaRPr lang="en-US" sz="4000" b="1" i="1" dirty="0" smtClean="0">
              <a:latin typeface="Cambria" pitchFamily="18" charset="0"/>
            </a:endParaRPr>
          </a:p>
          <a:p>
            <a:endParaRPr lang="en-US" dirty="0"/>
          </a:p>
          <a:p>
            <a:r>
              <a:rPr lang="en-US" sz="2800" b="1" dirty="0" err="1"/>
              <a:t>Sahl</a:t>
            </a:r>
            <a:r>
              <a:rPr lang="en-US" sz="2800" b="1" dirty="0"/>
              <a:t> and </a:t>
            </a:r>
            <a:r>
              <a:rPr lang="en-US" sz="2800" b="1" dirty="0" err="1"/>
              <a:t>Masha’allah</a:t>
            </a:r>
            <a:r>
              <a:rPr lang="en-US" sz="2800" b="1" dirty="0"/>
              <a:t>, </a:t>
            </a:r>
            <a:r>
              <a:rPr lang="en-US" sz="2800" b="1" i="1" dirty="0"/>
              <a:t>Works</a:t>
            </a:r>
            <a:r>
              <a:rPr lang="en-US" sz="2800" b="1" dirty="0"/>
              <a:t>, trans. Benjamin Dykes, Golden Valley, NM: </a:t>
            </a:r>
            <a:r>
              <a:rPr lang="en-US" sz="2800" b="1" dirty="0" err="1"/>
              <a:t>Cazimi</a:t>
            </a:r>
            <a:r>
              <a:rPr lang="en-US" sz="2800" b="1" dirty="0"/>
              <a:t> Press, 2008, p. 199.</a:t>
            </a:r>
          </a:p>
          <a:p>
            <a:r>
              <a:rPr lang="en-GB" dirty="0"/>
              <a:t> </a:t>
            </a:r>
            <a:endParaRPr lang="en-US" dirty="0"/>
          </a:p>
          <a:p>
            <a:endParaRPr lang="en-US" dirty="0"/>
          </a:p>
        </p:txBody>
      </p:sp>
      <p:pic>
        <p:nvPicPr>
          <p:cNvPr id="5" name="Picture 4" descr="Sahl-coverforweb.jpg"/>
          <p:cNvPicPr>
            <a:picLocks noChangeAspect="1"/>
          </p:cNvPicPr>
          <p:nvPr/>
        </p:nvPicPr>
        <p:blipFill>
          <a:blip r:embed="rId2" cstate="print"/>
          <a:stretch>
            <a:fillRect/>
          </a:stretch>
        </p:blipFill>
        <p:spPr>
          <a:xfrm>
            <a:off x="1" y="5723016"/>
            <a:ext cx="755575" cy="1134984"/>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Jupiter : Claudius Ptolemy </a:t>
            </a:r>
            <a:r>
              <a:rPr lang="en-GB" dirty="0" err="1" smtClean="0">
                <a:latin typeface="Cambria" pitchFamily="18" charset="0"/>
              </a:rPr>
              <a:t>Tetrabiblos</a:t>
            </a:r>
            <a:r>
              <a:rPr lang="en-GB" dirty="0" smtClean="0">
                <a:latin typeface="Cambria" pitchFamily="18" charset="0"/>
              </a:rPr>
              <a:t> 2</a:t>
            </a:r>
            <a:r>
              <a:rPr lang="en-GB" baseline="30000" dirty="0" smtClean="0">
                <a:latin typeface="Cambria" pitchFamily="18" charset="0"/>
              </a:rPr>
              <a:t>nd</a:t>
            </a:r>
            <a:r>
              <a:rPr lang="en-GB" dirty="0" smtClean="0">
                <a:latin typeface="Cambria" pitchFamily="18" charset="0"/>
              </a:rPr>
              <a:t> c CE</a:t>
            </a:r>
            <a:endParaRPr lang="en-US" dirty="0">
              <a:latin typeface="Cambria" pitchFamily="18" charset="0"/>
            </a:endParaRPr>
          </a:p>
        </p:txBody>
      </p:sp>
      <p:sp>
        <p:nvSpPr>
          <p:cNvPr id="3" name="Content Placeholder 2"/>
          <p:cNvSpPr>
            <a:spLocks noGrp="1"/>
          </p:cNvSpPr>
          <p:nvPr>
            <p:ph sz="half" idx="1"/>
          </p:nvPr>
        </p:nvSpPr>
        <p:spPr/>
        <p:txBody>
          <a:bodyPr>
            <a:normAutofit/>
          </a:bodyPr>
          <a:lstStyle/>
          <a:p>
            <a:pPr>
              <a:buNone/>
            </a:pPr>
            <a:r>
              <a:rPr lang="en-GB" dirty="0" smtClean="0"/>
              <a:t>1 Jupiter is the most benevolent of the planets</a:t>
            </a:r>
          </a:p>
          <a:p>
            <a:pPr>
              <a:buNone/>
            </a:pPr>
            <a:r>
              <a:rPr lang="en-GB" dirty="0" smtClean="0"/>
              <a:t>2. Jupiter rules Sagittarius, therefore strong, being in Sagittarius.</a:t>
            </a:r>
          </a:p>
          <a:p>
            <a:pPr>
              <a:buNone/>
            </a:pPr>
            <a:r>
              <a:rPr lang="en-GB" dirty="0" smtClean="0"/>
              <a:t>3. And it’s on the ascendant = strong.</a:t>
            </a:r>
            <a:endParaRPr lang="en-US" dirty="0"/>
          </a:p>
        </p:txBody>
      </p:sp>
      <p:sp>
        <p:nvSpPr>
          <p:cNvPr id="6" name="Content Placeholder 5"/>
          <p:cNvSpPr>
            <a:spLocks noGrp="1"/>
          </p:cNvSpPr>
          <p:nvPr>
            <p:ph sz="half" idx="2"/>
          </p:nvPr>
        </p:nvSpPr>
        <p:spPr/>
        <p:txBody>
          <a:bodyPr>
            <a:normAutofit/>
          </a:bodyPr>
          <a:lstStyle/>
          <a:p>
            <a:endParaRPr lang="en-GB"/>
          </a:p>
        </p:txBody>
      </p:sp>
      <p:pic>
        <p:nvPicPr>
          <p:cNvPr id="5" name="Picture 4" descr="Ptolemy.jpg"/>
          <p:cNvPicPr>
            <a:picLocks noChangeAspect="1"/>
          </p:cNvPicPr>
          <p:nvPr/>
        </p:nvPicPr>
        <p:blipFill>
          <a:blip r:embed="rId2" cstate="print"/>
          <a:stretch>
            <a:fillRect/>
          </a:stretch>
        </p:blipFill>
        <p:spPr>
          <a:xfrm>
            <a:off x="4857752" y="1714488"/>
            <a:ext cx="3563424" cy="4521334"/>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Checking the texts: Jupiter on the Ascendant</a:t>
            </a:r>
            <a:endParaRPr lang="en-US" dirty="0"/>
          </a:p>
        </p:txBody>
      </p:sp>
      <p:sp>
        <p:nvSpPr>
          <p:cNvPr id="3" name="Content Placeholder 2"/>
          <p:cNvSpPr>
            <a:spLocks noGrp="1"/>
          </p:cNvSpPr>
          <p:nvPr>
            <p:ph idx="1"/>
          </p:nvPr>
        </p:nvSpPr>
        <p:spPr/>
        <p:txBody>
          <a:bodyPr>
            <a:normAutofit fontScale="55000" lnSpcReduction="20000"/>
          </a:bodyPr>
          <a:lstStyle/>
          <a:p>
            <a:r>
              <a:rPr lang="en-US" dirty="0" smtClean="0"/>
              <a:t>Julius </a:t>
            </a:r>
            <a:r>
              <a:rPr lang="en-US" dirty="0" err="1" smtClean="0"/>
              <a:t>Firmicus</a:t>
            </a:r>
            <a:r>
              <a:rPr lang="en-US" dirty="0" smtClean="0"/>
              <a:t> </a:t>
            </a:r>
            <a:r>
              <a:rPr lang="en-US" dirty="0" err="1" smtClean="0"/>
              <a:t>Maternus</a:t>
            </a:r>
            <a:r>
              <a:rPr lang="en-US" dirty="0" smtClean="0"/>
              <a:t>, Latin, 4</a:t>
            </a:r>
            <a:r>
              <a:rPr lang="en-US" baseline="30000" dirty="0" smtClean="0"/>
              <a:t>th</a:t>
            </a:r>
            <a:r>
              <a:rPr lang="en-US" dirty="0" smtClean="0"/>
              <a:t> century: </a:t>
            </a:r>
          </a:p>
          <a:p>
            <a:r>
              <a:rPr lang="en-US" i="1" dirty="0" smtClean="0"/>
              <a:t>‘if Jupiter is found exactly on the first angle, that is, on the ascendant, especially in those signs in which he rejoices or in his own house or terms or in his exaltation, he will make the native </a:t>
            </a:r>
            <a:r>
              <a:rPr lang="en-US" i="1" u="sng" dirty="0" smtClean="0"/>
              <a:t>high-born, famous, always ruling great states</a:t>
            </a:r>
            <a:r>
              <a:rPr lang="en-US" i="1" dirty="0" smtClean="0"/>
              <a:t>, perhaps the first ten of the great states. He will also make him...</a:t>
            </a:r>
            <a:r>
              <a:rPr lang="en-US" i="1" u="sng" dirty="0" smtClean="0"/>
              <a:t>virtuous, charming, benevolent, cheerful, rich</a:t>
            </a:r>
            <a:r>
              <a:rPr lang="en-US" i="1" dirty="0" smtClean="0"/>
              <a:t>, especially if Jupiter is in this house by day...’</a:t>
            </a:r>
          </a:p>
          <a:p>
            <a:r>
              <a:rPr lang="en-GB" dirty="0" smtClean="0"/>
              <a:t> </a:t>
            </a:r>
            <a:endParaRPr lang="en-US" dirty="0" smtClean="0"/>
          </a:p>
          <a:p>
            <a:r>
              <a:rPr lang="en-GB" sz="2200" b="1" dirty="0" err="1" smtClean="0"/>
              <a:t>Maternus</a:t>
            </a:r>
            <a:r>
              <a:rPr lang="en-GB" sz="2200" b="1" dirty="0" smtClean="0"/>
              <a:t>, Julius </a:t>
            </a:r>
            <a:r>
              <a:rPr lang="en-GB" sz="2200" b="1" dirty="0" err="1" smtClean="0"/>
              <a:t>Firmicus</a:t>
            </a:r>
            <a:r>
              <a:rPr lang="en-GB" sz="2200" b="1" dirty="0" smtClean="0"/>
              <a:t>, </a:t>
            </a:r>
            <a:r>
              <a:rPr lang="en-GB" sz="2200" b="1" i="1" dirty="0" err="1" smtClean="0"/>
              <a:t>Mathesis</a:t>
            </a:r>
            <a:r>
              <a:rPr lang="en-GB" sz="2200" b="1" dirty="0" smtClean="0"/>
              <a:t>, translated as </a:t>
            </a:r>
            <a:r>
              <a:rPr lang="en-GB" sz="2200" b="1" i="1" dirty="0" smtClean="0"/>
              <a:t>Ancient Astrology: Theory and Practice</a:t>
            </a:r>
            <a:r>
              <a:rPr lang="en-GB" sz="2200" b="1" dirty="0" smtClean="0"/>
              <a:t>, Jean Rhys Bram, Park Ridge, New Jersey: Noyes Press, 1975, III.3.1.</a:t>
            </a:r>
            <a:endParaRPr lang="en-US" sz="2200" b="1" dirty="0" smtClean="0"/>
          </a:p>
          <a:p>
            <a:endParaRPr lang="en-US" dirty="0" smtClean="0"/>
          </a:p>
          <a:p>
            <a:r>
              <a:rPr lang="en-US" dirty="0" err="1" smtClean="0"/>
              <a:t>Masha’allah</a:t>
            </a:r>
            <a:r>
              <a:rPr lang="en-US" dirty="0" smtClean="0"/>
              <a:t> </a:t>
            </a:r>
            <a:r>
              <a:rPr lang="en-GB" dirty="0" smtClean="0"/>
              <a:t>c.740–815 CE</a:t>
            </a:r>
            <a:r>
              <a:rPr lang="en-US" dirty="0" smtClean="0"/>
              <a:t>: </a:t>
            </a:r>
            <a:r>
              <a:rPr lang="en-US" i="1" dirty="0" smtClean="0"/>
              <a:t>‘Jupiter</a:t>
            </a:r>
            <a:r>
              <a:rPr lang="en-US" i="1" dirty="0"/>
              <a:t>, if he were in the Ascendant, signifies </a:t>
            </a:r>
            <a:r>
              <a:rPr lang="en-US" i="1" u="sng" dirty="0"/>
              <a:t>reverence and beauty and </a:t>
            </a:r>
            <a:r>
              <a:rPr lang="en-US" i="1" u="sng" dirty="0" smtClean="0"/>
              <a:t>the </a:t>
            </a:r>
            <a:r>
              <a:rPr lang="en-US" i="1" u="sng" dirty="0"/>
              <a:t>honesty of faith and religion, of teaching also, and reason</a:t>
            </a:r>
            <a:r>
              <a:rPr lang="en-US" i="1" dirty="0"/>
              <a:t>, and the end of those things in which is involved, will be towards </a:t>
            </a:r>
            <a:r>
              <a:rPr lang="en-US" i="1" u="sng" dirty="0"/>
              <a:t>salvation, and sovereignty </a:t>
            </a:r>
            <a:r>
              <a:rPr lang="en-US" i="1" dirty="0"/>
              <a:t>will be handed to him in this’.</a:t>
            </a:r>
          </a:p>
          <a:p>
            <a:r>
              <a:rPr lang="en-US" dirty="0"/>
              <a:t> </a:t>
            </a:r>
            <a:r>
              <a:rPr lang="en-US" sz="2200" b="1" dirty="0" err="1" smtClean="0"/>
              <a:t>Sahl</a:t>
            </a:r>
            <a:r>
              <a:rPr lang="en-US" sz="2200" b="1" dirty="0" smtClean="0"/>
              <a:t> and </a:t>
            </a:r>
            <a:r>
              <a:rPr lang="en-US" sz="2200" b="1" dirty="0" err="1" smtClean="0"/>
              <a:t>Masha’allah</a:t>
            </a:r>
            <a:r>
              <a:rPr lang="en-US" sz="2200" b="1" dirty="0" smtClean="0"/>
              <a:t>, </a:t>
            </a:r>
            <a:r>
              <a:rPr lang="en-US" sz="2200" b="1" i="1" dirty="0" smtClean="0"/>
              <a:t>Works</a:t>
            </a:r>
            <a:r>
              <a:rPr lang="en-US" sz="2200" b="1" dirty="0" smtClean="0"/>
              <a:t>, trans. Benjamin Dykes, Golden Valley, NM: </a:t>
            </a:r>
            <a:r>
              <a:rPr lang="en-US" sz="2200" b="1" dirty="0" err="1" smtClean="0"/>
              <a:t>Cazimi</a:t>
            </a:r>
            <a:r>
              <a:rPr lang="en-US" sz="2200" b="1" dirty="0" smtClean="0"/>
              <a:t> Press, 2008, p. 507.</a:t>
            </a:r>
          </a:p>
          <a:p>
            <a:endParaRPr lang="en-US" dirty="0"/>
          </a:p>
          <a:p>
            <a:r>
              <a:rPr lang="en-GB" dirty="0"/>
              <a:t> </a:t>
            </a:r>
            <a:endParaRPr lang="en-US" dirty="0"/>
          </a:p>
          <a:p>
            <a:endParaRPr lang="en-US" dirty="0"/>
          </a:p>
        </p:txBody>
      </p:sp>
      <p:pic>
        <p:nvPicPr>
          <p:cNvPr id="4" name="Picture 3" descr="Sahl-coverforweb.jpg"/>
          <p:cNvPicPr>
            <a:picLocks noChangeAspect="1"/>
          </p:cNvPicPr>
          <p:nvPr/>
        </p:nvPicPr>
        <p:blipFill>
          <a:blip r:embed="rId2" cstate="print"/>
          <a:stretch>
            <a:fillRect/>
          </a:stretch>
        </p:blipFill>
        <p:spPr>
          <a:xfrm>
            <a:off x="7858760" y="4786322"/>
            <a:ext cx="1285240" cy="1930617"/>
          </a:xfrm>
          <a:prstGeom prst="rect">
            <a:avLst/>
          </a:prstGeom>
        </p:spPr>
      </p:pic>
      <p:pic>
        <p:nvPicPr>
          <p:cNvPr id="5" name="Picture 4" descr="Julius Firmicus Maternus.jpg"/>
          <p:cNvPicPr>
            <a:picLocks noChangeAspect="1"/>
          </p:cNvPicPr>
          <p:nvPr/>
        </p:nvPicPr>
        <p:blipFill>
          <a:blip r:embed="rId3" cstate="print"/>
          <a:stretch>
            <a:fillRect/>
          </a:stretch>
        </p:blipFill>
        <p:spPr>
          <a:xfrm>
            <a:off x="8143900" y="785794"/>
            <a:ext cx="810768" cy="1085088"/>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357158" y="5975661"/>
            <a:ext cx="2141521" cy="88233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Sun</a:t>
            </a:r>
            <a:endParaRPr lang="en-US" dirty="0"/>
          </a:p>
        </p:txBody>
      </p:sp>
      <p:sp>
        <p:nvSpPr>
          <p:cNvPr id="3" name="Content Placeholder 2"/>
          <p:cNvSpPr>
            <a:spLocks noGrp="1"/>
          </p:cNvSpPr>
          <p:nvPr>
            <p:ph idx="1"/>
          </p:nvPr>
        </p:nvSpPr>
        <p:spPr/>
        <p:txBody>
          <a:bodyPr>
            <a:normAutofit fontScale="25000" lnSpcReduction="20000"/>
          </a:bodyPr>
          <a:lstStyle/>
          <a:p>
            <a:r>
              <a:rPr lang="en-GB" sz="6400" dirty="0" smtClean="0"/>
              <a:t>1. </a:t>
            </a:r>
            <a:r>
              <a:rPr lang="en-GB" sz="6400" b="1" u="sng" dirty="0" smtClean="0"/>
              <a:t>‘Trine’ Jupiter. Ptolemy = harmonious</a:t>
            </a:r>
            <a:r>
              <a:rPr lang="en-GB" sz="6400" b="1" dirty="0" smtClean="0"/>
              <a:t>.</a:t>
            </a:r>
          </a:p>
          <a:p>
            <a:r>
              <a:rPr lang="en-US" sz="6400" dirty="0" smtClean="0"/>
              <a:t>2. The nature of the Sun</a:t>
            </a:r>
            <a:endParaRPr lang="en-US" sz="6400" b="1" dirty="0" smtClean="0"/>
          </a:p>
          <a:p>
            <a:r>
              <a:rPr lang="en-US" sz="6400" i="1" dirty="0" smtClean="0"/>
              <a:t>‘the </a:t>
            </a:r>
            <a:r>
              <a:rPr lang="en-US" sz="6400" i="1" dirty="0"/>
              <a:t>all-seeing Sun, then, being truly fire-like and the light of the mind, the organ of perception of the soul, is significant at birth for a </a:t>
            </a:r>
            <a:r>
              <a:rPr lang="en-US" sz="6400" b="1" i="1" u="sng" dirty="0"/>
              <a:t>kingly office, hegemony, mind, practical wisdom, outward form, motion, height of fortune, public registration, action, popular leadership, judgment, father, mastership, friendship, persons of high report, the honors of images, statues and crowns of office, arch-priests </a:t>
            </a:r>
            <a:r>
              <a:rPr lang="en-US" sz="6400" i="1" dirty="0"/>
              <a:t>of the fatherland</a:t>
            </a:r>
            <a:r>
              <a:rPr lang="en-US" sz="6400" i="1" dirty="0" smtClean="0"/>
              <a:t>..’</a:t>
            </a:r>
          </a:p>
          <a:p>
            <a:r>
              <a:rPr lang="en-GB" sz="6400" dirty="0"/>
              <a:t>Valens, </a:t>
            </a:r>
            <a:r>
              <a:rPr lang="en-GB" sz="6400" dirty="0" err="1"/>
              <a:t>Vettius</a:t>
            </a:r>
            <a:r>
              <a:rPr lang="en-GB" sz="6400" dirty="0"/>
              <a:t>, </a:t>
            </a:r>
            <a:r>
              <a:rPr lang="en-GB" sz="6400" i="1" dirty="0"/>
              <a:t>The Anthology</a:t>
            </a:r>
            <a:r>
              <a:rPr lang="en-GB" sz="6400" dirty="0"/>
              <a:t>, Book 1, I, trans. Robert Schmidt, Berkeley Springs VA, Golden Hind Press 1993.</a:t>
            </a:r>
            <a:endParaRPr lang="en-US" sz="6400" dirty="0"/>
          </a:p>
          <a:p>
            <a:endParaRPr lang="en-US" sz="6400" dirty="0"/>
          </a:p>
          <a:p>
            <a:r>
              <a:rPr lang="en-US" sz="6400" dirty="0"/>
              <a:t> </a:t>
            </a:r>
            <a:r>
              <a:rPr lang="en-US" sz="6400" dirty="0" smtClean="0"/>
              <a:t>3. </a:t>
            </a:r>
            <a:r>
              <a:rPr lang="en-US" sz="6400" b="1" dirty="0" smtClean="0"/>
              <a:t>In Leo </a:t>
            </a:r>
            <a:r>
              <a:rPr lang="en-US" sz="6400" dirty="0" smtClean="0"/>
              <a:t>– the nature of Leo</a:t>
            </a:r>
            <a:endParaRPr lang="en-US" sz="6400" dirty="0"/>
          </a:p>
          <a:p>
            <a:r>
              <a:rPr lang="en-US" sz="6400" dirty="0" smtClean="0"/>
              <a:t>Leo</a:t>
            </a:r>
            <a:r>
              <a:rPr lang="en-US" sz="6400" dirty="0"/>
              <a:t>: the house of the Sun and </a:t>
            </a:r>
            <a:r>
              <a:rPr lang="en-US" sz="6400" b="1" u="sng" dirty="0"/>
              <a:t>kingly</a:t>
            </a:r>
            <a:r>
              <a:rPr lang="en-US" sz="6400" b="1" u="sng" dirty="0" smtClean="0"/>
              <a:t>.</a:t>
            </a:r>
            <a:endParaRPr lang="en-US" sz="6400" b="1" u="sng" dirty="0"/>
          </a:p>
          <a:p>
            <a:r>
              <a:rPr lang="en-US" sz="6400" dirty="0"/>
              <a:t> </a:t>
            </a:r>
            <a:r>
              <a:rPr lang="en-GB" sz="6400" dirty="0" err="1" smtClean="0"/>
              <a:t>Hephaistio</a:t>
            </a:r>
            <a:r>
              <a:rPr lang="en-GB" sz="6400" dirty="0" smtClean="0"/>
              <a:t> </a:t>
            </a:r>
            <a:r>
              <a:rPr lang="en-GB" sz="6400" dirty="0"/>
              <a:t>of Thebes, </a:t>
            </a:r>
            <a:r>
              <a:rPr lang="en-GB" sz="6400" i="1" dirty="0" err="1"/>
              <a:t>Apotelesmatics</a:t>
            </a:r>
            <a:r>
              <a:rPr lang="en-GB" sz="6400" dirty="0"/>
              <a:t>, trans. Robert Schmidt, 2 vols., Berkeley Springs WV: Golden Hind Press, 1994, I.1, p. 11.</a:t>
            </a:r>
            <a:endParaRPr lang="en-US" sz="6400" dirty="0"/>
          </a:p>
          <a:p>
            <a:endParaRPr lang="en-GB" sz="6400" dirty="0" smtClean="0"/>
          </a:p>
          <a:p>
            <a:r>
              <a:rPr lang="en-GB" sz="6400" dirty="0" smtClean="0"/>
              <a:t>4. In the 2</a:t>
            </a:r>
            <a:r>
              <a:rPr lang="en-GB" sz="6400" baseline="30000" dirty="0" smtClean="0"/>
              <a:t>nd</a:t>
            </a:r>
            <a:r>
              <a:rPr lang="en-GB" sz="6400" dirty="0" smtClean="0"/>
              <a:t> </a:t>
            </a:r>
            <a:r>
              <a:rPr lang="en-GB" sz="6400" dirty="0" err="1" smtClean="0"/>
              <a:t>decan</a:t>
            </a:r>
            <a:r>
              <a:rPr lang="en-GB" sz="6400" dirty="0" smtClean="0"/>
              <a:t> of Leo (10 degrees – 19 degrees 59’)</a:t>
            </a:r>
            <a:endParaRPr lang="en-US" sz="6400" dirty="0"/>
          </a:p>
          <a:p>
            <a:r>
              <a:rPr lang="en-US" sz="6400" i="1" dirty="0"/>
              <a:t>‘he who is brought forth upon the second </a:t>
            </a:r>
            <a:r>
              <a:rPr lang="en-US" sz="6400" i="1" dirty="0" err="1"/>
              <a:t>decan</a:t>
            </a:r>
            <a:r>
              <a:rPr lang="en-US" sz="6400" i="1" dirty="0"/>
              <a:t> will </a:t>
            </a:r>
            <a:r>
              <a:rPr lang="en-US" sz="6400" b="1" i="1" u="sng" dirty="0"/>
              <a:t>be a master, a king; he will be declared  a plenipotentiary, and he will subject many and found cities, and many will pay tribute to him, and there will be knowledge of god in him, and the discovery of gold, and his mind will be inspired by him, and his honor equal to the gods’.</a:t>
            </a:r>
          </a:p>
          <a:p>
            <a:r>
              <a:rPr lang="en-GB" sz="6400" i="1" dirty="0" err="1" smtClean="0"/>
              <a:t>Apotelesmatics</a:t>
            </a:r>
            <a:r>
              <a:rPr lang="en-GB" sz="6400" dirty="0"/>
              <a:t>, </a:t>
            </a:r>
            <a:r>
              <a:rPr lang="en-GB" sz="6400" dirty="0" smtClean="0"/>
              <a:t>I.1</a:t>
            </a:r>
            <a:r>
              <a:rPr lang="en-GB" sz="5600" dirty="0"/>
              <a:t>, p. 12.</a:t>
            </a:r>
            <a:endParaRPr lang="en-US" sz="5600" dirty="0"/>
          </a:p>
          <a:p>
            <a:endParaRPr lang="en-US" dirty="0"/>
          </a:p>
          <a:p>
            <a:r>
              <a:rPr lang="en-GB" dirty="0"/>
              <a:t> </a:t>
            </a:r>
            <a:endParaRPr lang="en-US" dirty="0"/>
          </a:p>
        </p:txBody>
      </p:sp>
      <p:pic>
        <p:nvPicPr>
          <p:cNvPr id="4" name="Picture 3" descr="Sun as king c 1350 Page p 18 300 dpi.jpg"/>
          <p:cNvPicPr>
            <a:picLocks noChangeAspect="1"/>
          </p:cNvPicPr>
          <p:nvPr/>
        </p:nvPicPr>
        <p:blipFill>
          <a:blip r:embed="rId2" cstate="print"/>
          <a:stretch>
            <a:fillRect/>
          </a:stretch>
        </p:blipFill>
        <p:spPr>
          <a:xfrm>
            <a:off x="7417043" y="0"/>
            <a:ext cx="1726957" cy="1988840"/>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problem: Jupiter is occupying a strong place on the horizon, but so is Mars</a:t>
            </a:r>
            <a:endParaRPr lang="en-US" sz="2400" dirty="0"/>
          </a:p>
        </p:txBody>
      </p:sp>
      <p:pic>
        <p:nvPicPr>
          <p:cNvPr id="4" name="Content Placeholder 3"/>
          <p:cNvPicPr>
            <a:picLocks noGrp="1"/>
          </p:cNvPicPr>
          <p:nvPr>
            <p:ph idx="1"/>
          </p:nvPr>
        </p:nvPicPr>
        <p:blipFill>
          <a:blip r:embed="rId2" cstate="print"/>
          <a:srcRect/>
          <a:stretch>
            <a:fillRect/>
          </a:stretch>
        </p:blipFill>
        <p:spPr bwMode="auto">
          <a:xfrm>
            <a:off x="857224" y="1714488"/>
            <a:ext cx="5934646" cy="4525963"/>
          </a:xfrm>
          <a:prstGeom prst="rect">
            <a:avLst/>
          </a:prstGeom>
          <a:noFill/>
          <a:ln w="9525">
            <a:noFill/>
            <a:miter lim="800000"/>
            <a:headEnd/>
            <a:tailEnd/>
          </a:ln>
        </p:spPr>
      </p:pic>
      <p:sp>
        <p:nvSpPr>
          <p:cNvPr id="5" name="Oval 4"/>
          <p:cNvSpPr/>
          <p:nvPr/>
        </p:nvSpPr>
        <p:spPr>
          <a:xfrm>
            <a:off x="5715008" y="3429000"/>
            <a:ext cx="785818" cy="78581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2500298" y="3643314"/>
            <a:ext cx="1000132" cy="8572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786314" y="1928802"/>
            <a:ext cx="928694" cy="135732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5715008" y="1643050"/>
            <a:ext cx="1571636"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dirty="0" smtClean="0"/>
              <a:t>The Sun on the cusp of the 9</a:t>
            </a:r>
            <a:r>
              <a:rPr lang="en-GB" baseline="30000" dirty="0" smtClean="0"/>
              <a:t>th</a:t>
            </a:r>
            <a:r>
              <a:rPr lang="en-GB" dirty="0" smtClean="0"/>
              <a:t> house</a:t>
            </a:r>
          </a:p>
        </p:txBody>
      </p:sp>
      <p:sp>
        <p:nvSpPr>
          <p:cNvPr id="12" name="TextBox 11"/>
          <p:cNvSpPr txBox="1"/>
          <p:nvPr/>
        </p:nvSpPr>
        <p:spPr>
          <a:xfrm>
            <a:off x="6786578" y="3429000"/>
            <a:ext cx="1357322"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smtClean="0"/>
              <a:t>Mars </a:t>
            </a:r>
            <a:r>
              <a:rPr lang="en-GB" b="1" dirty="0" smtClean="0"/>
              <a:t>THE LESSER</a:t>
            </a:r>
          </a:p>
          <a:p>
            <a:r>
              <a:rPr lang="en-GB" b="1" dirty="0" smtClean="0"/>
              <a:t>MALEFIC </a:t>
            </a:r>
            <a:r>
              <a:rPr lang="en-GB" dirty="0" smtClean="0"/>
              <a:t>on the Descendant (7</a:t>
            </a:r>
            <a:r>
              <a:rPr lang="en-GB" baseline="30000" dirty="0" smtClean="0"/>
              <a:t>th</a:t>
            </a:r>
            <a:r>
              <a:rPr lang="en-GB" dirty="0" smtClean="0"/>
              <a:t> cusp)</a:t>
            </a:r>
            <a:endParaRPr lang="en-GB" dirty="0"/>
          </a:p>
        </p:txBody>
      </p:sp>
      <p:sp>
        <p:nvSpPr>
          <p:cNvPr id="14" name="TextBox 13"/>
          <p:cNvSpPr txBox="1"/>
          <p:nvPr/>
        </p:nvSpPr>
        <p:spPr>
          <a:xfrm>
            <a:off x="857224" y="3714752"/>
            <a:ext cx="1285884"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dirty="0" smtClean="0"/>
              <a:t>Jupiter </a:t>
            </a:r>
            <a:r>
              <a:rPr lang="en-GB" b="1" dirty="0" smtClean="0"/>
              <a:t>THE GREAT BENEFIC</a:t>
            </a:r>
          </a:p>
          <a:p>
            <a:pPr algn="r"/>
            <a:r>
              <a:rPr lang="en-GB" dirty="0" smtClean="0"/>
              <a:t>On the Ascendant</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Problem of Mars</a:t>
            </a:r>
            <a:endParaRPr lang="en-US" dirty="0"/>
          </a:p>
        </p:txBody>
      </p:sp>
      <p:sp>
        <p:nvSpPr>
          <p:cNvPr id="3" name="Content Placeholder 2"/>
          <p:cNvSpPr>
            <a:spLocks noGrp="1"/>
          </p:cNvSpPr>
          <p:nvPr>
            <p:ph idx="1"/>
          </p:nvPr>
        </p:nvSpPr>
        <p:spPr/>
        <p:txBody>
          <a:bodyPr>
            <a:normAutofit fontScale="70000" lnSpcReduction="20000"/>
          </a:bodyPr>
          <a:lstStyle/>
          <a:p>
            <a:r>
              <a:rPr lang="en-US" dirty="0"/>
              <a:t>Mars in the seventh: ‘business dealing and contention and sexual intercourse with injustice, and </a:t>
            </a:r>
            <a:r>
              <a:rPr lang="en-US" u="sng" dirty="0"/>
              <a:t>harm on account of this, and disarray in every matter, and contention and horribly [so], and grief because of them</a:t>
            </a:r>
            <a:r>
              <a:rPr lang="en-US" u="sng" dirty="0" smtClean="0"/>
              <a:t>’.</a:t>
            </a:r>
          </a:p>
          <a:p>
            <a:r>
              <a:rPr lang="en-US" sz="2200" b="1" dirty="0" err="1" smtClean="0"/>
              <a:t>Sahl</a:t>
            </a:r>
            <a:r>
              <a:rPr lang="en-US" sz="2200" b="1" dirty="0" smtClean="0"/>
              <a:t> and </a:t>
            </a:r>
            <a:r>
              <a:rPr lang="en-US" sz="2200" b="1" dirty="0" err="1" smtClean="0"/>
              <a:t>Masha’allah</a:t>
            </a:r>
            <a:r>
              <a:rPr lang="en-US" sz="2200" b="1" dirty="0" smtClean="0"/>
              <a:t>, </a:t>
            </a:r>
            <a:r>
              <a:rPr lang="en-US" sz="2200" b="1" i="1" dirty="0" smtClean="0"/>
              <a:t>Works</a:t>
            </a:r>
            <a:r>
              <a:rPr lang="en-US" sz="2200" b="1" dirty="0" smtClean="0"/>
              <a:t>, trans. Benjamin Dykes, Golden Valley, NM: </a:t>
            </a:r>
            <a:r>
              <a:rPr lang="en-US" sz="2200" b="1" dirty="0" err="1" smtClean="0"/>
              <a:t>Cazimi</a:t>
            </a:r>
            <a:r>
              <a:rPr lang="en-US" sz="2200" b="1" dirty="0" smtClean="0"/>
              <a:t> Press, 2008, p. 510.</a:t>
            </a:r>
          </a:p>
          <a:p>
            <a:endParaRPr lang="en-US" dirty="0"/>
          </a:p>
          <a:p>
            <a:r>
              <a:rPr lang="en-US" dirty="0"/>
              <a:t>Mars in the 7</a:t>
            </a:r>
            <a:r>
              <a:rPr lang="en-US" baseline="30000" dirty="0"/>
              <a:t>th</a:t>
            </a:r>
            <a:r>
              <a:rPr lang="en-US" dirty="0"/>
              <a:t> </a:t>
            </a:r>
            <a:r>
              <a:rPr lang="en-US" u="sng" dirty="0"/>
              <a:t>indicates the greatest evils and enormous perils</a:t>
            </a:r>
            <a:r>
              <a:rPr lang="en-US" dirty="0" smtClean="0"/>
              <a:t>’.</a:t>
            </a:r>
          </a:p>
          <a:p>
            <a:r>
              <a:rPr lang="en-GB" sz="1900" b="1" dirty="0" err="1" smtClean="0"/>
              <a:t>Maternus</a:t>
            </a:r>
            <a:r>
              <a:rPr lang="en-GB" sz="1900" b="1" dirty="0" smtClean="0"/>
              <a:t>, Julius </a:t>
            </a:r>
            <a:r>
              <a:rPr lang="en-GB" sz="1900" b="1" dirty="0" err="1" smtClean="0"/>
              <a:t>Firmicus</a:t>
            </a:r>
            <a:r>
              <a:rPr lang="en-GB" sz="1900" b="1" dirty="0" smtClean="0"/>
              <a:t>, </a:t>
            </a:r>
            <a:r>
              <a:rPr lang="en-GB" sz="1900" b="1" i="1" dirty="0" err="1" smtClean="0"/>
              <a:t>Mathesis</a:t>
            </a:r>
            <a:r>
              <a:rPr lang="en-GB" sz="1900" b="1" dirty="0" smtClean="0"/>
              <a:t>, translated as </a:t>
            </a:r>
            <a:r>
              <a:rPr lang="en-GB" sz="1900" b="1" i="1" dirty="0" smtClean="0"/>
              <a:t>Ancient Astrology: Theory and Practice</a:t>
            </a:r>
            <a:r>
              <a:rPr lang="en-GB" sz="1900" b="1" dirty="0" smtClean="0"/>
              <a:t>, Jean Rhys Bram, Park Ridge, New Jersey: Noyes Press, 1975, III.4.17.</a:t>
            </a:r>
            <a:endParaRPr lang="en-US" sz="1900" b="1" dirty="0" smtClean="0"/>
          </a:p>
          <a:p>
            <a:endParaRPr lang="en-US" dirty="0"/>
          </a:p>
          <a:p>
            <a:r>
              <a:rPr lang="en-US" dirty="0"/>
              <a:t>‘Jupiter and Mars in opposition </a:t>
            </a:r>
            <a:r>
              <a:rPr lang="en-US" u="sng" dirty="0"/>
              <a:t>indicate an unstable life and continual loss of possessions. Hostility of friends is stirred up, and there is the greatest danger from riots </a:t>
            </a:r>
            <a:r>
              <a:rPr lang="en-US" u="sng" dirty="0" smtClean="0"/>
              <a:t>and rash </a:t>
            </a:r>
            <a:r>
              <a:rPr lang="en-US" u="sng" dirty="0"/>
              <a:t>activities</a:t>
            </a:r>
            <a:r>
              <a:rPr lang="en-US" dirty="0"/>
              <a:t>’.</a:t>
            </a:r>
          </a:p>
          <a:p>
            <a:r>
              <a:rPr lang="en-GB" sz="1900" b="1" dirty="0"/>
              <a:t> </a:t>
            </a:r>
            <a:r>
              <a:rPr lang="en-GB" sz="1900" b="1" dirty="0" err="1" smtClean="0"/>
              <a:t>Maternus</a:t>
            </a:r>
            <a:r>
              <a:rPr lang="en-GB" sz="1900" b="1" dirty="0" smtClean="0"/>
              <a:t>, Julius </a:t>
            </a:r>
            <a:r>
              <a:rPr lang="en-GB" sz="1900" b="1" dirty="0" err="1" smtClean="0"/>
              <a:t>Firmicus</a:t>
            </a:r>
            <a:r>
              <a:rPr lang="en-GB" sz="1900" b="1" dirty="0" smtClean="0"/>
              <a:t>, </a:t>
            </a:r>
            <a:r>
              <a:rPr lang="en-GB" sz="1900" b="1" i="1" dirty="0" err="1" smtClean="0"/>
              <a:t>Mathesis</a:t>
            </a:r>
            <a:r>
              <a:rPr lang="en-GB" sz="1900" b="1" dirty="0" smtClean="0"/>
              <a:t>, translated as </a:t>
            </a:r>
            <a:r>
              <a:rPr lang="en-GB" sz="1900" b="1" i="1" dirty="0" smtClean="0"/>
              <a:t>Ancient Astrology: Theory and Practice</a:t>
            </a:r>
            <a:r>
              <a:rPr lang="en-GB" sz="1900" b="1" dirty="0" smtClean="0"/>
              <a:t>, Jean Rhys Bram, Park Ridge, New Jersey: Noyes Press, 1975, VI.VXI.1.</a:t>
            </a:r>
            <a:endParaRPr lang="en-US" sz="1900" b="1" dirty="0" smtClean="0"/>
          </a:p>
          <a:p>
            <a:endParaRPr lang="en-US" dirty="0"/>
          </a:p>
          <a:p>
            <a:endParaRPr lang="en-US" dirty="0"/>
          </a:p>
          <a:p>
            <a:endParaRPr lang="en-US" dirty="0"/>
          </a:p>
        </p:txBody>
      </p:sp>
      <p:pic>
        <p:nvPicPr>
          <p:cNvPr id="4" name="Picture 3" descr="Julius Firmicus Maternus.jpg"/>
          <p:cNvPicPr>
            <a:picLocks noChangeAspect="1"/>
          </p:cNvPicPr>
          <p:nvPr/>
        </p:nvPicPr>
        <p:blipFill>
          <a:blip r:embed="rId2" cstate="print"/>
          <a:stretch>
            <a:fillRect/>
          </a:stretch>
        </p:blipFill>
        <p:spPr>
          <a:xfrm>
            <a:off x="8118918" y="5357826"/>
            <a:ext cx="1025082" cy="1371914"/>
          </a:xfrm>
          <a:prstGeom prst="rect">
            <a:avLst/>
          </a:prstGeom>
        </p:spPr>
      </p:pic>
      <p:pic>
        <p:nvPicPr>
          <p:cNvPr id="5" name="Picture 4" descr="Sahl-coverforweb.jpg"/>
          <p:cNvPicPr>
            <a:picLocks noChangeAspect="1"/>
          </p:cNvPicPr>
          <p:nvPr/>
        </p:nvPicPr>
        <p:blipFill>
          <a:blip r:embed="rId3" cstate="print"/>
          <a:stretch>
            <a:fillRect/>
          </a:stretch>
        </p:blipFill>
        <p:spPr>
          <a:xfrm>
            <a:off x="142845" y="1"/>
            <a:ext cx="1000132" cy="1502344"/>
          </a:xfrm>
          <a:prstGeom prst="rect">
            <a:avLst/>
          </a:prstGeom>
        </p:spPr>
      </p:pic>
      <p:pic>
        <p:nvPicPr>
          <p:cNvPr id="6" name="Picture 5" descr="mars-red-planet.jpg"/>
          <p:cNvPicPr>
            <a:picLocks noChangeAspect="1"/>
          </p:cNvPicPr>
          <p:nvPr/>
        </p:nvPicPr>
        <p:blipFill>
          <a:blip r:embed="rId4" cstate="print"/>
          <a:stretch>
            <a:fillRect/>
          </a:stretch>
        </p:blipFill>
        <p:spPr>
          <a:xfrm>
            <a:off x="0" y="5792044"/>
            <a:ext cx="1428728" cy="1065955"/>
          </a:xfrm>
          <a:prstGeom prst="rect">
            <a:avLst/>
          </a:prstGeom>
        </p:spPr>
      </p:pic>
      <p:pic>
        <p:nvPicPr>
          <p:cNvPr id="7" name="Picture 2"/>
          <p:cNvPicPr>
            <a:picLocks noChangeAspect="1" noChangeArrowheads="1"/>
          </p:cNvPicPr>
          <p:nvPr/>
        </p:nvPicPr>
        <p:blipFill>
          <a:blip r:embed="rId5" cstate="print"/>
          <a:srcRect/>
          <a:stretch>
            <a:fillRect/>
          </a:stretch>
        </p:blipFill>
        <p:spPr bwMode="auto">
          <a:xfrm>
            <a:off x="3857620" y="6299430"/>
            <a:ext cx="1355703" cy="55857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latin typeface="Cambria" pitchFamily="18" charset="0"/>
              </a:rPr>
              <a:t>A solution? </a:t>
            </a:r>
            <a:r>
              <a:rPr lang="en-GB" sz="3600" dirty="0" err="1" smtClean="0">
                <a:latin typeface="Cambria" pitchFamily="18" charset="0"/>
              </a:rPr>
              <a:t>Masha’allah</a:t>
            </a:r>
            <a:r>
              <a:rPr lang="en-GB" sz="3600" dirty="0" smtClean="0">
                <a:latin typeface="Cambria" pitchFamily="18" charset="0"/>
              </a:rPr>
              <a:t>: planetary rulers for Zoroastrian millennia</a:t>
            </a:r>
            <a:endParaRPr lang="en-US" sz="3600" dirty="0">
              <a:latin typeface="Cambria" pitchFamily="18" charset="0"/>
            </a:endParaRPr>
          </a:p>
        </p:txBody>
      </p:sp>
      <p:pic>
        <p:nvPicPr>
          <p:cNvPr id="4" name="Content Placeholder 3" descr="Masha Alllah Chronology.jpg"/>
          <p:cNvPicPr>
            <a:picLocks noGrp="1" noChangeAspect="1"/>
          </p:cNvPicPr>
          <p:nvPr>
            <p:ph sz="half" idx="1"/>
          </p:nvPr>
        </p:nvPicPr>
        <p:blipFill>
          <a:blip r:embed="rId2" cstate="print"/>
          <a:stretch>
            <a:fillRect/>
          </a:stretch>
        </p:blipFill>
        <p:spPr>
          <a:xfrm>
            <a:off x="827584" y="1600200"/>
            <a:ext cx="2961695" cy="5105399"/>
          </a:xfrm>
        </p:spPr>
      </p:pic>
      <p:sp>
        <p:nvSpPr>
          <p:cNvPr id="6" name="Content Placeholder 5"/>
          <p:cNvSpPr>
            <a:spLocks noGrp="1"/>
          </p:cNvSpPr>
          <p:nvPr>
            <p:ph sz="half" idx="2"/>
          </p:nvPr>
        </p:nvSpPr>
        <p:spPr/>
        <p:txBody>
          <a:bodyPr/>
          <a:lstStyle/>
          <a:p>
            <a:r>
              <a:rPr lang="en-GB" dirty="0" smtClean="0">
                <a:latin typeface="Cambria" pitchFamily="18" charset="0"/>
              </a:rPr>
              <a:t>Would being in a Mars period render Mars a positive force?</a:t>
            </a:r>
          </a:p>
          <a:p>
            <a:r>
              <a:rPr lang="en-GB" dirty="0" smtClean="0">
                <a:latin typeface="Cambria" pitchFamily="18" charset="0"/>
              </a:rPr>
              <a:t>There is no textual evidence, but it is a plausible way to think.</a:t>
            </a:r>
            <a:endParaRPr lang="en-GB" dirty="0">
              <a:latin typeface="Cambria" pitchFamily="18"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pitchFamily="18" charset="0"/>
              </a:rPr>
              <a:t>Possible solutions to the Mars </a:t>
            </a:r>
            <a:br>
              <a:rPr lang="en-GB" dirty="0" smtClean="0">
                <a:latin typeface="Cambria" pitchFamily="18" charset="0"/>
              </a:rPr>
            </a:br>
            <a:r>
              <a:rPr lang="en-GB" dirty="0" smtClean="0">
                <a:latin typeface="Cambria" pitchFamily="18" charset="0"/>
              </a:rPr>
              <a:t>problem</a:t>
            </a:r>
            <a:endParaRPr lang="en-GB" dirty="0">
              <a:latin typeface="Cambria" pitchFamily="18" charset="0"/>
            </a:endParaRPr>
          </a:p>
        </p:txBody>
      </p:sp>
      <p:sp>
        <p:nvSpPr>
          <p:cNvPr id="6" name="Content Placeholder 5"/>
          <p:cNvSpPr>
            <a:spLocks noGrp="1"/>
          </p:cNvSpPr>
          <p:nvPr>
            <p:ph idx="1"/>
          </p:nvPr>
        </p:nvSpPr>
        <p:spPr/>
        <p:txBody>
          <a:bodyPr>
            <a:normAutofit fontScale="77500" lnSpcReduction="20000"/>
          </a:bodyPr>
          <a:lstStyle/>
          <a:p>
            <a:pPr>
              <a:buNone/>
            </a:pPr>
            <a:r>
              <a:rPr lang="en-US" b="1" dirty="0" smtClean="0">
                <a:latin typeface="Cambria" pitchFamily="18" charset="0"/>
              </a:rPr>
              <a:t>Why did the astrologers choose a (partly) unlucky hour?</a:t>
            </a:r>
          </a:p>
          <a:p>
            <a:pPr>
              <a:buNone/>
            </a:pPr>
            <a:r>
              <a:rPr lang="en-US" dirty="0" smtClean="0">
                <a:latin typeface="Cambria" pitchFamily="18" charset="0"/>
              </a:rPr>
              <a:t>We know that one of the astrologers who advised on the foundation of Baghdad was an Indian by the name of </a:t>
            </a:r>
            <a:r>
              <a:rPr lang="en-US" dirty="0" err="1" smtClean="0">
                <a:latin typeface="Cambria" pitchFamily="18" charset="0"/>
              </a:rPr>
              <a:t>Kanka</a:t>
            </a:r>
            <a:endParaRPr lang="en-GB" dirty="0" smtClean="0">
              <a:latin typeface="Cambria" pitchFamily="18" charset="0"/>
            </a:endParaRPr>
          </a:p>
          <a:p>
            <a:pPr>
              <a:buNone/>
            </a:pPr>
            <a:r>
              <a:rPr lang="en-GB" dirty="0" smtClean="0">
                <a:latin typeface="Cambria" pitchFamily="18" charset="0"/>
              </a:rPr>
              <a:t>In Indian astrology Mars is neutral when Scorpio is in the Ascendant</a:t>
            </a:r>
          </a:p>
          <a:p>
            <a:pPr>
              <a:buNone/>
            </a:pPr>
            <a:r>
              <a:rPr lang="en-GB" dirty="0" smtClean="0">
                <a:latin typeface="Cambria" pitchFamily="18" charset="0"/>
              </a:rPr>
              <a:t>Mars is auspicious when Sagittarius is in the Ascendant</a:t>
            </a:r>
          </a:p>
          <a:p>
            <a:pPr>
              <a:buNone/>
            </a:pPr>
            <a:r>
              <a:rPr lang="en-GB" sz="1600" dirty="0" err="1" smtClean="0">
                <a:latin typeface="Cambria" pitchFamily="18" charset="0"/>
              </a:rPr>
              <a:t>Maharisi</a:t>
            </a:r>
            <a:r>
              <a:rPr lang="en-GB" sz="1600" dirty="0" smtClean="0">
                <a:latin typeface="Cambria" pitchFamily="18" charset="0"/>
              </a:rPr>
              <a:t> </a:t>
            </a:r>
            <a:r>
              <a:rPr lang="en-US" sz="1600" dirty="0" err="1" smtClean="0">
                <a:latin typeface="Cambria" pitchFamily="18" charset="0"/>
              </a:rPr>
              <a:t>Parasara</a:t>
            </a:r>
            <a:r>
              <a:rPr lang="en-US" sz="1600" dirty="0" smtClean="0">
                <a:latin typeface="Cambria" pitchFamily="18" charset="0"/>
              </a:rPr>
              <a:t>, </a:t>
            </a:r>
            <a:r>
              <a:rPr lang="en-US" sz="1600" i="1" dirty="0" err="1" smtClean="0">
                <a:latin typeface="Cambria" pitchFamily="18" charset="0"/>
              </a:rPr>
              <a:t>Brihat</a:t>
            </a:r>
            <a:r>
              <a:rPr lang="en-US" sz="1600" i="1" dirty="0" smtClean="0">
                <a:latin typeface="Cambria" pitchFamily="18" charset="0"/>
              </a:rPr>
              <a:t> </a:t>
            </a:r>
            <a:r>
              <a:rPr lang="en-US" sz="1600" i="1" dirty="0" err="1" smtClean="0">
                <a:latin typeface="Cambria" pitchFamily="18" charset="0"/>
              </a:rPr>
              <a:t>Parasara</a:t>
            </a:r>
            <a:r>
              <a:rPr lang="en-US" sz="1600" i="1" dirty="0" smtClean="0">
                <a:latin typeface="Cambria" pitchFamily="18" charset="0"/>
              </a:rPr>
              <a:t> </a:t>
            </a:r>
            <a:r>
              <a:rPr lang="en-US" sz="1600" i="1" dirty="0" err="1" smtClean="0">
                <a:latin typeface="Cambria" pitchFamily="18" charset="0"/>
              </a:rPr>
              <a:t>Hora</a:t>
            </a:r>
            <a:r>
              <a:rPr lang="en-US" sz="1600" i="1" dirty="0" smtClean="0">
                <a:latin typeface="Cambria" pitchFamily="18" charset="0"/>
              </a:rPr>
              <a:t> </a:t>
            </a:r>
            <a:r>
              <a:rPr lang="en-US" sz="1600" i="1" dirty="0" err="1" smtClean="0">
                <a:latin typeface="Cambria" pitchFamily="18" charset="0"/>
              </a:rPr>
              <a:t>Sastra</a:t>
            </a:r>
            <a:r>
              <a:rPr lang="en-US" sz="1600" dirty="0" smtClean="0">
                <a:latin typeface="Cambria" pitchFamily="18" charset="0"/>
              </a:rPr>
              <a:t>, trans. R. </a:t>
            </a:r>
            <a:r>
              <a:rPr lang="en-US" sz="1600" dirty="0" err="1" smtClean="0">
                <a:latin typeface="Cambria" pitchFamily="18" charset="0"/>
              </a:rPr>
              <a:t>Santhanam</a:t>
            </a:r>
            <a:r>
              <a:rPr lang="en-US" sz="1600" dirty="0" smtClean="0">
                <a:latin typeface="Cambria" pitchFamily="18" charset="0"/>
              </a:rPr>
              <a:t>, 2 Vols., </a:t>
            </a:r>
            <a:r>
              <a:rPr lang="en-US" sz="1600" dirty="0" err="1" smtClean="0">
                <a:latin typeface="Cambria" pitchFamily="18" charset="0"/>
              </a:rPr>
              <a:t>Ranjan</a:t>
            </a:r>
            <a:r>
              <a:rPr lang="en-US" sz="1600" dirty="0" smtClean="0">
                <a:latin typeface="Cambria" pitchFamily="18" charset="0"/>
              </a:rPr>
              <a:t> Publications, New Delhi, 1992, chap 34; </a:t>
            </a:r>
            <a:r>
              <a:rPr lang="en-US" sz="1600" dirty="0" err="1" smtClean="0">
                <a:latin typeface="Cambria" pitchFamily="18" charset="0"/>
              </a:rPr>
              <a:t>slokas</a:t>
            </a:r>
            <a:r>
              <a:rPr lang="en-US" sz="1600" dirty="0" smtClean="0">
                <a:latin typeface="Cambria" pitchFamily="18" charset="0"/>
              </a:rPr>
              <a:t> 35-36 (c.7</a:t>
            </a:r>
            <a:r>
              <a:rPr lang="en-US" sz="1600" baseline="30000" dirty="0" smtClean="0">
                <a:latin typeface="Cambria" pitchFamily="18" charset="0"/>
              </a:rPr>
              <a:t>th</a:t>
            </a:r>
            <a:r>
              <a:rPr lang="en-US" sz="1600" dirty="0" smtClean="0">
                <a:latin typeface="Cambria" pitchFamily="18" charset="0"/>
              </a:rPr>
              <a:t>-8</a:t>
            </a:r>
            <a:r>
              <a:rPr lang="en-US" sz="1600" baseline="30000" dirty="0" smtClean="0">
                <a:latin typeface="Cambria" pitchFamily="18" charset="0"/>
              </a:rPr>
              <a:t>th</a:t>
            </a:r>
            <a:r>
              <a:rPr lang="en-US" sz="1600" dirty="0" smtClean="0">
                <a:latin typeface="Cambria" pitchFamily="18" charset="0"/>
              </a:rPr>
              <a:t> centuries)</a:t>
            </a:r>
          </a:p>
          <a:p>
            <a:pPr>
              <a:buNone/>
            </a:pPr>
            <a:r>
              <a:rPr lang="en-GB" u="sng" dirty="0" smtClean="0">
                <a:latin typeface="Cambria" pitchFamily="18" charset="0"/>
              </a:rPr>
              <a:t>If</a:t>
            </a:r>
            <a:r>
              <a:rPr lang="en-GB" dirty="0" smtClean="0">
                <a:latin typeface="Cambria" pitchFamily="18" charset="0"/>
              </a:rPr>
              <a:t> the Indian solution is correct then we might be looking at a cultural composite, using both western and Indian astrology: for example a western zodiac with an Indian rule on Mars.</a:t>
            </a:r>
          </a:p>
          <a:p>
            <a:pPr>
              <a:buNone/>
            </a:pPr>
            <a:endParaRPr lang="en-US" dirty="0" smtClean="0">
              <a:latin typeface="Cambria" pitchFamily="18" charset="0"/>
            </a:endParaRPr>
          </a:p>
          <a:p>
            <a:endParaRPr lang="en-GB" dirty="0" smtClean="0"/>
          </a:p>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latin typeface="Cambria" pitchFamily="18" charset="0"/>
              </a:rPr>
              <a:t>A possible problem regarding the Indian Solution</a:t>
            </a:r>
            <a:endParaRPr lang="en-GB" dirty="0">
              <a:latin typeface="Cambria" pitchFamily="18" charset="0"/>
            </a:endParaRPr>
          </a:p>
        </p:txBody>
      </p:sp>
      <p:sp>
        <p:nvSpPr>
          <p:cNvPr id="3" name="Content Placeholder 2"/>
          <p:cNvSpPr>
            <a:spLocks noGrp="1"/>
          </p:cNvSpPr>
          <p:nvPr>
            <p:ph sz="half" idx="1"/>
          </p:nvPr>
        </p:nvSpPr>
        <p:spPr/>
        <p:txBody>
          <a:bodyPr>
            <a:normAutofit fontScale="92500" lnSpcReduction="10000"/>
          </a:bodyPr>
          <a:lstStyle/>
          <a:p>
            <a:r>
              <a:rPr lang="en-GB" sz="1600" dirty="0" smtClean="0">
                <a:latin typeface="Cambria" pitchFamily="18" charset="0"/>
              </a:rPr>
              <a:t>In the Indian sidereal zodiac, the ascendant would be Scorpio: Jupiter is no longer important.</a:t>
            </a:r>
          </a:p>
          <a:p>
            <a:r>
              <a:rPr lang="en-GB" sz="1600" dirty="0" smtClean="0">
                <a:latin typeface="Cambria" pitchFamily="18" charset="0"/>
              </a:rPr>
              <a:t>Mars moves to Taurus.</a:t>
            </a:r>
          </a:p>
          <a:p>
            <a:r>
              <a:rPr lang="en-GB" sz="1600" dirty="0" smtClean="0">
                <a:latin typeface="Cambria" pitchFamily="18" charset="0"/>
              </a:rPr>
              <a:t>The Indians have different rules for ‘electing’ auspicious moments.</a:t>
            </a:r>
          </a:p>
          <a:p>
            <a:r>
              <a:rPr lang="en-GB" sz="1600" dirty="0" smtClean="0">
                <a:latin typeface="Cambria" pitchFamily="18" charset="0"/>
              </a:rPr>
              <a:t>Right – the horoscope drawn using the Indian zodiac in use at the time and ‘whole sign’ houses. </a:t>
            </a:r>
          </a:p>
          <a:p>
            <a:r>
              <a:rPr lang="en-GB" sz="1600" dirty="0" smtClean="0">
                <a:latin typeface="Cambria" pitchFamily="18" charset="0"/>
              </a:rPr>
              <a:t>SOLUTION: Astrology in the eighth century was </a:t>
            </a:r>
            <a:r>
              <a:rPr lang="en-GB" sz="1600" dirty="0" err="1" smtClean="0">
                <a:latin typeface="Cambria" pitchFamily="18" charset="0"/>
              </a:rPr>
              <a:t>syncretic</a:t>
            </a:r>
            <a:r>
              <a:rPr lang="en-GB" sz="1600" dirty="0" smtClean="0">
                <a:latin typeface="Cambria" pitchFamily="18" charset="0"/>
              </a:rPr>
              <a:t>. While there was common agreement on general matters such as the number of zodiac signs, their broad meanings and relationships to the planets, there were no commonly agreed systems for handing details. In fact, there were contradictory systems. </a:t>
            </a:r>
            <a:r>
              <a:rPr lang="en-GB" sz="1600" i="1" dirty="0" smtClean="0">
                <a:latin typeface="Cambria" pitchFamily="18" charset="0"/>
              </a:rPr>
              <a:t>There is no reason why an Indian rule could not have been applied to a horoscope cast using Greek zodiac boundaries.</a:t>
            </a:r>
            <a:endParaRPr lang="en-GB" sz="1600" i="1" dirty="0">
              <a:latin typeface="Cambria" pitchFamily="18" charset="0"/>
            </a:endParaRPr>
          </a:p>
        </p:txBody>
      </p:sp>
      <p:pic>
        <p:nvPicPr>
          <p:cNvPr id="4" name="Picture 3" descr="Varahamihira Indian Astronomer.jpg"/>
          <p:cNvPicPr>
            <a:picLocks noChangeAspect="1"/>
          </p:cNvPicPr>
          <p:nvPr/>
        </p:nvPicPr>
        <p:blipFill>
          <a:blip r:embed="rId2" cstate="print"/>
          <a:stretch>
            <a:fillRect/>
          </a:stretch>
        </p:blipFill>
        <p:spPr>
          <a:xfrm>
            <a:off x="8072462" y="357166"/>
            <a:ext cx="871429" cy="1023929"/>
          </a:xfrm>
          <a:prstGeom prst="rect">
            <a:avLst/>
          </a:prstGeom>
        </p:spPr>
      </p:pic>
      <p:pic>
        <p:nvPicPr>
          <p:cNvPr id="5" name="Picture 4" descr="Brhat Samhita.jpg"/>
          <p:cNvPicPr>
            <a:picLocks noChangeAspect="1"/>
          </p:cNvPicPr>
          <p:nvPr/>
        </p:nvPicPr>
        <p:blipFill>
          <a:blip r:embed="rId3" cstate="print"/>
          <a:stretch>
            <a:fillRect/>
          </a:stretch>
        </p:blipFill>
        <p:spPr>
          <a:xfrm>
            <a:off x="214282" y="214290"/>
            <a:ext cx="714380" cy="972351"/>
          </a:xfrm>
          <a:prstGeom prst="rect">
            <a:avLst/>
          </a:prstGeom>
        </p:spPr>
      </p:pic>
      <p:pic>
        <p:nvPicPr>
          <p:cNvPr id="10" name="Content Placeholder 9"/>
          <p:cNvPicPr>
            <a:picLocks noGrp="1"/>
          </p:cNvPicPr>
          <p:nvPr>
            <p:ph sz="half" idx="2"/>
          </p:nvPr>
        </p:nvPicPr>
        <p:blipFill>
          <a:blip r:embed="rId4" cstate="print"/>
          <a:srcRect l="64959" t="35207" r="18594" b="37574"/>
          <a:stretch>
            <a:fillRect/>
          </a:stretch>
        </p:blipFill>
        <p:spPr bwMode="auto">
          <a:xfrm>
            <a:off x="4499992" y="2348880"/>
            <a:ext cx="4392488" cy="4293096"/>
          </a:xfrm>
          <a:prstGeom prst="rect">
            <a:avLst/>
          </a:prstGeom>
          <a:noFill/>
          <a:ln w="9525">
            <a:noFill/>
            <a:miter lim="800000"/>
            <a:headEnd/>
            <a:tailEnd/>
          </a:ln>
        </p:spPr>
      </p:pic>
      <p:pic>
        <p:nvPicPr>
          <p:cNvPr id="12" name="Picture 11"/>
          <p:cNvPicPr/>
          <p:nvPr/>
        </p:nvPicPr>
        <p:blipFill>
          <a:blip r:embed="rId4" cstate="print"/>
          <a:srcRect l="57507" t="35254" r="38677" b="57988"/>
          <a:stretch>
            <a:fillRect/>
          </a:stretch>
        </p:blipFill>
        <p:spPr bwMode="auto">
          <a:xfrm>
            <a:off x="6516216" y="1052736"/>
            <a:ext cx="1296144" cy="115212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A possible solution to the possible problem regarding the Indian Solution!</a:t>
            </a:r>
            <a:endParaRPr lang="en-GB" dirty="0">
              <a:latin typeface="Cambria" pitchFamily="18" charset="0"/>
            </a:endParaRPr>
          </a:p>
        </p:txBody>
      </p:sp>
      <p:sp>
        <p:nvSpPr>
          <p:cNvPr id="7" name="Content Placeholder 6"/>
          <p:cNvSpPr>
            <a:spLocks noGrp="1"/>
          </p:cNvSpPr>
          <p:nvPr>
            <p:ph idx="1"/>
          </p:nvPr>
        </p:nvSpPr>
        <p:spPr/>
        <p:txBody>
          <a:bodyPr>
            <a:normAutofit lnSpcReduction="10000"/>
          </a:bodyPr>
          <a:lstStyle/>
          <a:p>
            <a:endParaRPr lang="en-GB" dirty="0" smtClean="0"/>
          </a:p>
          <a:p>
            <a:r>
              <a:rPr lang="en-GB" dirty="0" smtClean="0">
                <a:latin typeface="Cambria" pitchFamily="18" charset="0"/>
              </a:rPr>
              <a:t>Mars becomes a </a:t>
            </a:r>
            <a:r>
              <a:rPr lang="en-GB" dirty="0" err="1" smtClean="0">
                <a:latin typeface="Cambria" pitchFamily="18" charset="0"/>
              </a:rPr>
              <a:t>benefic</a:t>
            </a:r>
            <a:r>
              <a:rPr lang="en-GB" dirty="0" smtClean="0">
                <a:latin typeface="Cambria" pitchFamily="18" charset="0"/>
              </a:rPr>
              <a:t> planet when Scorpio is rising (in the ascendant), as well as when Sagittarius is rising.</a:t>
            </a:r>
          </a:p>
          <a:p>
            <a:r>
              <a:rPr lang="en-GB" u="sng" dirty="0" smtClean="0">
                <a:latin typeface="Cambria" pitchFamily="18" charset="0"/>
              </a:rPr>
              <a:t>If</a:t>
            </a:r>
            <a:r>
              <a:rPr lang="en-GB" dirty="0" smtClean="0">
                <a:latin typeface="Cambria" pitchFamily="18" charset="0"/>
              </a:rPr>
              <a:t> the Indian solution is correct then we might be looking at a cultural composite, using both western and Indian astrology: for example a western zodiac with an Indian rule on Mars.</a:t>
            </a:r>
          </a:p>
          <a:p>
            <a:endParaRPr lang="en-GB" dirty="0"/>
          </a:p>
        </p:txBody>
      </p:sp>
      <p:pic>
        <p:nvPicPr>
          <p:cNvPr id="8" name="Picture 7" descr="Varahamihira Indian Astronomer.jpg"/>
          <p:cNvPicPr>
            <a:picLocks noChangeAspect="1"/>
          </p:cNvPicPr>
          <p:nvPr/>
        </p:nvPicPr>
        <p:blipFill>
          <a:blip r:embed="rId2" cstate="print"/>
          <a:stretch>
            <a:fillRect/>
          </a:stretch>
        </p:blipFill>
        <p:spPr>
          <a:xfrm>
            <a:off x="8394168" y="1428736"/>
            <a:ext cx="749832" cy="881053"/>
          </a:xfrm>
          <a:prstGeom prst="rect">
            <a:avLst/>
          </a:prstGeom>
        </p:spPr>
      </p:pic>
      <p:pic>
        <p:nvPicPr>
          <p:cNvPr id="9" name="Picture 8" descr="Brhat Samhita.jpg"/>
          <p:cNvPicPr>
            <a:picLocks noChangeAspect="1"/>
          </p:cNvPicPr>
          <p:nvPr/>
        </p:nvPicPr>
        <p:blipFill>
          <a:blip r:embed="rId3" cstate="print"/>
          <a:stretch>
            <a:fillRect/>
          </a:stretch>
        </p:blipFill>
        <p:spPr>
          <a:xfrm>
            <a:off x="0" y="5593987"/>
            <a:ext cx="928662" cy="1264013"/>
          </a:xfrm>
          <a:prstGeom prst="rect">
            <a:avLst/>
          </a:prstGeom>
        </p:spPr>
      </p:pic>
      <p:pic>
        <p:nvPicPr>
          <p:cNvPr id="10" name="Picture 2"/>
          <p:cNvPicPr>
            <a:picLocks noChangeAspect="1" noChangeArrowheads="1"/>
          </p:cNvPicPr>
          <p:nvPr/>
        </p:nvPicPr>
        <p:blipFill>
          <a:blip r:embed="rId4" cstate="print"/>
          <a:srcRect/>
          <a:stretch>
            <a:fillRect/>
          </a:stretch>
        </p:blipFill>
        <p:spPr bwMode="auto">
          <a:xfrm>
            <a:off x="7572396" y="6143644"/>
            <a:ext cx="1357322" cy="5592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p:cNvSpPr/>
          <p:nvPr/>
        </p:nvSpPr>
        <p:spPr>
          <a:xfrm>
            <a:off x="5786446" y="3286124"/>
            <a:ext cx="214314"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p:txBody>
          <a:bodyPr>
            <a:noAutofit/>
          </a:bodyPr>
          <a:lstStyle/>
          <a:p>
            <a:r>
              <a:rPr lang="en-GB" sz="3600" dirty="0" smtClean="0">
                <a:latin typeface="Cambria" pitchFamily="18" charset="0"/>
              </a:rPr>
              <a:t>Was it simpler for astrological/astronomical texts to travel from the Greek world?</a:t>
            </a:r>
            <a:endParaRPr lang="en-GB" sz="3600" dirty="0">
              <a:latin typeface="Cambria" pitchFamily="18" charset="0"/>
            </a:endParaRPr>
          </a:p>
        </p:txBody>
      </p:sp>
      <p:pic>
        <p:nvPicPr>
          <p:cNvPr id="9" name="Content Placeholder 8" descr="Islamic world.JPG"/>
          <p:cNvPicPr>
            <a:picLocks noGrp="1" noChangeAspect="1"/>
          </p:cNvPicPr>
          <p:nvPr>
            <p:ph idx="1"/>
          </p:nvPr>
        </p:nvPicPr>
        <p:blipFill>
          <a:blip r:embed="rId2" cstate="print"/>
          <a:stretch>
            <a:fillRect/>
          </a:stretch>
        </p:blipFill>
        <p:spPr>
          <a:xfrm>
            <a:off x="467544" y="1700808"/>
            <a:ext cx="8001056" cy="5024640"/>
          </a:xfrm>
        </p:spPr>
      </p:pic>
      <p:sp>
        <p:nvSpPr>
          <p:cNvPr id="8" name="Right Arrow 7"/>
          <p:cNvSpPr/>
          <p:nvPr/>
        </p:nvSpPr>
        <p:spPr>
          <a:xfrm>
            <a:off x="3643306" y="3357562"/>
            <a:ext cx="1835664"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Ptolemy.jpg"/>
          <p:cNvPicPr>
            <a:picLocks noChangeAspect="1"/>
          </p:cNvPicPr>
          <p:nvPr/>
        </p:nvPicPr>
        <p:blipFill>
          <a:blip r:embed="rId3" cstate="print"/>
          <a:stretch>
            <a:fillRect/>
          </a:stretch>
        </p:blipFill>
        <p:spPr>
          <a:xfrm>
            <a:off x="2428860" y="3214686"/>
            <a:ext cx="1071570" cy="1359627"/>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p:cNvSpPr/>
          <p:nvPr/>
        </p:nvSpPr>
        <p:spPr>
          <a:xfrm>
            <a:off x="5786446" y="3286124"/>
            <a:ext cx="214314"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p:txBody>
          <a:bodyPr>
            <a:normAutofit/>
          </a:bodyPr>
          <a:lstStyle/>
          <a:p>
            <a:r>
              <a:rPr lang="en-GB" dirty="0" smtClean="0">
                <a:latin typeface="Cambria" pitchFamily="18" charset="0"/>
              </a:rPr>
              <a:t>Or India?</a:t>
            </a:r>
            <a:endParaRPr lang="en-GB" dirty="0">
              <a:latin typeface="Cambria" pitchFamily="18" charset="0"/>
            </a:endParaRPr>
          </a:p>
        </p:txBody>
      </p:sp>
      <p:pic>
        <p:nvPicPr>
          <p:cNvPr id="9" name="Content Placeholder 8" descr="Islamic world.JPG"/>
          <p:cNvPicPr>
            <a:picLocks noGrp="1" noChangeAspect="1"/>
          </p:cNvPicPr>
          <p:nvPr>
            <p:ph idx="1"/>
          </p:nvPr>
        </p:nvPicPr>
        <p:blipFill>
          <a:blip r:embed="rId2" cstate="print"/>
          <a:stretch>
            <a:fillRect/>
          </a:stretch>
        </p:blipFill>
        <p:spPr>
          <a:xfrm>
            <a:off x="500034" y="1571612"/>
            <a:ext cx="8001056" cy="5024640"/>
          </a:xfrm>
        </p:spPr>
      </p:pic>
      <p:sp>
        <p:nvSpPr>
          <p:cNvPr id="11" name="Left Arrow 10"/>
          <p:cNvSpPr/>
          <p:nvPr/>
        </p:nvSpPr>
        <p:spPr>
          <a:xfrm>
            <a:off x="5929322" y="3286124"/>
            <a:ext cx="2357454"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Varahamihira Indian Astronomer.jpg"/>
          <p:cNvPicPr>
            <a:picLocks noChangeAspect="1"/>
          </p:cNvPicPr>
          <p:nvPr/>
        </p:nvPicPr>
        <p:blipFill>
          <a:blip r:embed="rId3" cstate="print"/>
          <a:stretch>
            <a:fillRect/>
          </a:stretch>
        </p:blipFill>
        <p:spPr>
          <a:xfrm>
            <a:off x="8286776" y="2714620"/>
            <a:ext cx="1047744" cy="1231099"/>
          </a:xfrm>
          <a:prstGeom prst="rect">
            <a:avLst/>
          </a:prstGeom>
        </p:spPr>
      </p:pic>
      <p:pic>
        <p:nvPicPr>
          <p:cNvPr id="13" name="Picture 12" descr="Brhat Samhita.jpg"/>
          <p:cNvPicPr>
            <a:picLocks noChangeAspect="1"/>
          </p:cNvPicPr>
          <p:nvPr/>
        </p:nvPicPr>
        <p:blipFill>
          <a:blip r:embed="rId4" cstate="print"/>
          <a:stretch>
            <a:fillRect/>
          </a:stretch>
        </p:blipFill>
        <p:spPr>
          <a:xfrm>
            <a:off x="8358214" y="3929066"/>
            <a:ext cx="927224" cy="1262055"/>
          </a:xfrm>
          <a:prstGeom prst="rect">
            <a:avLst/>
          </a:prstGeom>
        </p:spPr>
      </p:pic>
      <p:sp>
        <p:nvSpPr>
          <p:cNvPr id="8" name="Right Arrow 7"/>
          <p:cNvSpPr/>
          <p:nvPr/>
        </p:nvSpPr>
        <p:spPr>
          <a:xfrm>
            <a:off x="3643306" y="3357562"/>
            <a:ext cx="1835664"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Ptolemy.jpg"/>
          <p:cNvPicPr>
            <a:picLocks noChangeAspect="1"/>
          </p:cNvPicPr>
          <p:nvPr/>
        </p:nvPicPr>
        <p:blipFill>
          <a:blip r:embed="rId5" cstate="print"/>
          <a:stretch>
            <a:fillRect/>
          </a:stretch>
        </p:blipFill>
        <p:spPr>
          <a:xfrm>
            <a:off x="2428860" y="3214686"/>
            <a:ext cx="1071570" cy="1359627"/>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Transmission from Greece and India</a:t>
            </a:r>
            <a:endParaRPr lang="en-GB" dirty="0">
              <a:latin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r>
              <a:rPr lang="en-GB" sz="5100" dirty="0" smtClean="0">
                <a:latin typeface="Cambria" pitchFamily="18" charset="0"/>
              </a:rPr>
              <a:t>Most texts on </a:t>
            </a:r>
            <a:r>
              <a:rPr lang="en-GB" sz="5100" b="1" dirty="0" smtClean="0">
                <a:latin typeface="Cambria" pitchFamily="18" charset="0"/>
              </a:rPr>
              <a:t>astrology</a:t>
            </a:r>
            <a:r>
              <a:rPr lang="en-GB" sz="5100" dirty="0" smtClean="0">
                <a:latin typeface="Cambria" pitchFamily="18" charset="0"/>
              </a:rPr>
              <a:t> passed into Arabic from Greek.</a:t>
            </a:r>
          </a:p>
          <a:p>
            <a:pPr>
              <a:buNone/>
            </a:pPr>
            <a:r>
              <a:rPr lang="en-GB" dirty="0" err="1" smtClean="0">
                <a:latin typeface="Cambria" pitchFamily="18" charset="0"/>
              </a:rPr>
              <a:t>Pingree</a:t>
            </a:r>
            <a:r>
              <a:rPr lang="en-GB" dirty="0" smtClean="0">
                <a:latin typeface="Cambria" pitchFamily="18" charset="0"/>
              </a:rPr>
              <a:t>, David, ‘Astronomy and Astrology in India and Iran’, </a:t>
            </a:r>
            <a:r>
              <a:rPr lang="en-GB" i="1" dirty="0" smtClean="0">
                <a:latin typeface="Cambria" pitchFamily="18" charset="0"/>
              </a:rPr>
              <a:t>Isis</a:t>
            </a:r>
            <a:r>
              <a:rPr lang="en-GB" dirty="0" smtClean="0">
                <a:latin typeface="Cambria" pitchFamily="18" charset="0"/>
              </a:rPr>
              <a:t>, Vol. 54, No. 2 (Jun., 1963), pp. 229-246.</a:t>
            </a:r>
          </a:p>
          <a:p>
            <a:pPr>
              <a:buNone/>
            </a:pPr>
            <a:endParaRPr lang="en-GB" dirty="0" smtClean="0">
              <a:latin typeface="Cambria" pitchFamily="18" charset="0"/>
            </a:endParaRPr>
          </a:p>
          <a:p>
            <a:pPr>
              <a:buNone/>
            </a:pPr>
            <a:r>
              <a:rPr lang="en-GB" sz="5100" dirty="0" smtClean="0">
                <a:latin typeface="Cambria" pitchFamily="18" charset="0"/>
              </a:rPr>
              <a:t>However, some on </a:t>
            </a:r>
            <a:r>
              <a:rPr lang="en-GB" sz="5100" b="1" dirty="0" smtClean="0">
                <a:latin typeface="Cambria" pitchFamily="18" charset="0"/>
              </a:rPr>
              <a:t>astronomy</a:t>
            </a:r>
            <a:r>
              <a:rPr lang="en-GB" sz="5100" dirty="0" smtClean="0">
                <a:latin typeface="Cambria" pitchFamily="18" charset="0"/>
              </a:rPr>
              <a:t> were translated in pre-‘</a:t>
            </a:r>
            <a:r>
              <a:rPr lang="en-GB" sz="5100" dirty="0" err="1" smtClean="0">
                <a:latin typeface="Cambria" pitchFamily="18" charset="0"/>
              </a:rPr>
              <a:t>Abbāsid</a:t>
            </a:r>
            <a:r>
              <a:rPr lang="en-GB" sz="5100" dirty="0" smtClean="0">
                <a:latin typeface="Cambria" pitchFamily="18" charset="0"/>
              </a:rPr>
              <a:t> Persia directly from Sanskrit.</a:t>
            </a:r>
          </a:p>
          <a:p>
            <a:pPr>
              <a:buNone/>
            </a:pPr>
            <a:r>
              <a:rPr lang="en-GB" dirty="0" err="1" smtClean="0">
                <a:latin typeface="Cambria" pitchFamily="18" charset="0"/>
              </a:rPr>
              <a:t>Pingree</a:t>
            </a:r>
            <a:r>
              <a:rPr lang="en-GB" dirty="0" smtClean="0">
                <a:latin typeface="Cambria" pitchFamily="18" charset="0"/>
              </a:rPr>
              <a:t>, David, </a:t>
            </a:r>
            <a:r>
              <a:rPr lang="en-GB" i="1" dirty="0" smtClean="0">
                <a:latin typeface="Cambria" pitchFamily="18" charset="0"/>
              </a:rPr>
              <a:t>The Greek Influence on Early Islamic Mathematical Astronomy</a:t>
            </a:r>
            <a:r>
              <a:rPr lang="en-GB" dirty="0" smtClean="0">
                <a:latin typeface="Cambria" pitchFamily="18" charset="0"/>
              </a:rPr>
              <a:t>, Journal of the American Oriental Society, 1973, Vol. 93, p. 37.</a:t>
            </a:r>
          </a:p>
          <a:p>
            <a:r>
              <a:rPr lang="en-GB" dirty="0" smtClean="0">
                <a:latin typeface="Cambria" pitchFamily="18" charset="0"/>
              </a:rPr>
              <a:t> </a:t>
            </a:r>
          </a:p>
          <a:p>
            <a:endParaRPr lang="en-GB" dirty="0"/>
          </a:p>
        </p:txBody>
      </p:sp>
      <p:pic>
        <p:nvPicPr>
          <p:cNvPr id="5" name="Picture 4" descr="David Pingree.jpg"/>
          <p:cNvPicPr>
            <a:picLocks noChangeAspect="1"/>
          </p:cNvPicPr>
          <p:nvPr/>
        </p:nvPicPr>
        <p:blipFill>
          <a:blip r:embed="rId2" cstate="print"/>
          <a:stretch>
            <a:fillRect/>
          </a:stretch>
        </p:blipFill>
        <p:spPr>
          <a:xfrm>
            <a:off x="7897232" y="5277098"/>
            <a:ext cx="1246768" cy="1580902"/>
          </a:xfrm>
          <a:prstGeom prst="rect">
            <a:avLst/>
          </a:prstGeo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And lastly, </a:t>
            </a:r>
            <a:r>
              <a:rPr lang="en-GB" u="sng" dirty="0" smtClean="0"/>
              <a:t>if</a:t>
            </a:r>
            <a:r>
              <a:rPr lang="en-GB" dirty="0" smtClean="0"/>
              <a:t> the Indian solution is correct</a:t>
            </a:r>
            <a:endParaRPr lang="en-GB" dirty="0"/>
          </a:p>
        </p:txBody>
      </p:sp>
      <p:sp>
        <p:nvSpPr>
          <p:cNvPr id="3" name="Content Placeholder 2"/>
          <p:cNvSpPr>
            <a:spLocks noGrp="1"/>
          </p:cNvSpPr>
          <p:nvPr>
            <p:ph idx="1"/>
          </p:nvPr>
        </p:nvSpPr>
        <p:spPr/>
        <p:txBody>
          <a:bodyPr/>
          <a:lstStyle/>
          <a:p>
            <a:r>
              <a:rPr lang="en-GB" sz="1800" dirty="0" smtClean="0">
                <a:latin typeface="Cambria" pitchFamily="18" charset="0"/>
              </a:rPr>
              <a:t>by examining the horoscope for the foundation of Baghdad, we have</a:t>
            </a:r>
          </a:p>
          <a:p>
            <a:r>
              <a:rPr lang="en-GB" sz="1800" dirty="0" smtClean="0">
                <a:latin typeface="Cambria" pitchFamily="18" charset="0"/>
              </a:rPr>
              <a:t>a warning against being too Eurocentric</a:t>
            </a:r>
          </a:p>
          <a:p>
            <a:r>
              <a:rPr lang="en-GB" sz="1800" dirty="0" smtClean="0">
                <a:latin typeface="Cambria" pitchFamily="18" charset="0"/>
              </a:rPr>
              <a:t>a reminder to pay full attention to non-European cultures</a:t>
            </a:r>
          </a:p>
          <a:p>
            <a:r>
              <a:rPr lang="en-GB" sz="1800" dirty="0" smtClean="0">
                <a:latin typeface="Cambria" pitchFamily="18" charset="0"/>
              </a:rPr>
              <a:t>new evidence for the history and practice of astrology</a:t>
            </a:r>
          </a:p>
          <a:p>
            <a:r>
              <a:rPr lang="en-GB" sz="1600" dirty="0" smtClean="0">
                <a:latin typeface="Cambria" pitchFamily="18" charset="0"/>
              </a:rPr>
              <a:t>an insight into the flow of ideas at the time of the beginning of the Islamic ‘Golden Age’</a:t>
            </a:r>
          </a:p>
          <a:p>
            <a:r>
              <a:rPr lang="en-GB" sz="1600" dirty="0" smtClean="0">
                <a:latin typeface="Cambria" pitchFamily="18" charset="0"/>
              </a:rPr>
              <a:t>And evidence for the wider cultural perspectives of 8</a:t>
            </a:r>
            <a:r>
              <a:rPr lang="en-GB" sz="1600" baseline="30000" dirty="0" smtClean="0">
                <a:latin typeface="Cambria" pitchFamily="18" charset="0"/>
              </a:rPr>
              <a:t>th</a:t>
            </a:r>
            <a:r>
              <a:rPr lang="en-GB" sz="1600" dirty="0" smtClean="0">
                <a:latin typeface="Cambria" pitchFamily="18" charset="0"/>
              </a:rPr>
              <a:t> century Islam, as </a:t>
            </a:r>
            <a:r>
              <a:rPr lang="en-GB" sz="1600" dirty="0" err="1" smtClean="0">
                <a:latin typeface="Cambria" pitchFamily="18" charset="0"/>
              </a:rPr>
              <a:t>Gumerman</a:t>
            </a:r>
            <a:r>
              <a:rPr lang="en-GB" sz="1600" dirty="0" smtClean="0">
                <a:latin typeface="Cambria" pitchFamily="18" charset="0"/>
              </a:rPr>
              <a:t> and Warburton  suggested.</a:t>
            </a:r>
          </a:p>
          <a:p>
            <a:endParaRPr lang="en-GB" sz="1600" dirty="0" smtClean="0">
              <a:latin typeface="Cambria" pitchFamily="18" charset="0"/>
            </a:endParaRPr>
          </a:p>
          <a:p>
            <a:endParaRPr lang="en-GB" dirty="0"/>
          </a:p>
        </p:txBody>
      </p:sp>
      <p:pic>
        <p:nvPicPr>
          <p:cNvPr id="5" name="Picture 4" descr="Europe 700.jpeg"/>
          <p:cNvPicPr>
            <a:picLocks noChangeAspect="1"/>
          </p:cNvPicPr>
          <p:nvPr/>
        </p:nvPicPr>
        <p:blipFill>
          <a:blip r:embed="rId2" cstate="print"/>
          <a:stretch>
            <a:fillRect/>
          </a:stretch>
        </p:blipFill>
        <p:spPr>
          <a:xfrm>
            <a:off x="0" y="3786190"/>
            <a:ext cx="3786182" cy="2608940"/>
          </a:xfrm>
          <a:prstGeom prst="rect">
            <a:avLst/>
          </a:prstGeom>
        </p:spPr>
      </p:pic>
      <p:pic>
        <p:nvPicPr>
          <p:cNvPr id="6" name="Picture 5" descr="Gupta Empire.jpg"/>
          <p:cNvPicPr>
            <a:picLocks noChangeAspect="1"/>
          </p:cNvPicPr>
          <p:nvPr/>
        </p:nvPicPr>
        <p:blipFill>
          <a:blip r:embed="rId3" cstate="print"/>
          <a:srcRect/>
          <a:stretch>
            <a:fillRect/>
          </a:stretch>
        </p:blipFill>
        <p:spPr>
          <a:xfrm>
            <a:off x="4286248" y="4037894"/>
            <a:ext cx="3948148" cy="2820106"/>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A little theory: Kenneth </a:t>
            </a:r>
            <a:r>
              <a:rPr lang="en-GB" dirty="0" err="1" smtClean="0">
                <a:latin typeface="Cambria" pitchFamily="18" charset="0"/>
              </a:rPr>
              <a:t>Olwig</a:t>
            </a:r>
            <a:endParaRPr lang="en-US" dirty="0">
              <a:latin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t>‘</a:t>
            </a:r>
            <a:r>
              <a:rPr lang="en-GB" dirty="0">
                <a:latin typeface="Cambria" pitchFamily="18" charset="0"/>
              </a:rPr>
              <a:t>A painted landscape is a concrete thing, a signifier’, which signifies an abstract meaning, often a normative conception of the way things ‘naturally’ ought to be if they are to conform to the natural order of things’.</a:t>
            </a:r>
            <a:endParaRPr lang="en-US" dirty="0">
              <a:latin typeface="Cambria" pitchFamily="18" charset="0"/>
            </a:endParaRPr>
          </a:p>
          <a:p>
            <a:endParaRPr lang="en-US" sz="1500" b="1" dirty="0" smtClean="0">
              <a:latin typeface="Cambria" pitchFamily="18" charset="0"/>
            </a:endParaRPr>
          </a:p>
          <a:p>
            <a:r>
              <a:rPr lang="en-US" sz="1500" b="1" dirty="0" smtClean="0">
                <a:latin typeface="Cambria" pitchFamily="18" charset="0"/>
              </a:rPr>
              <a:t> </a:t>
            </a:r>
            <a:r>
              <a:rPr lang="en-US" sz="1500" b="1" dirty="0">
                <a:latin typeface="Cambria" pitchFamily="18" charset="0"/>
              </a:rPr>
              <a:t>Kenneth </a:t>
            </a:r>
            <a:r>
              <a:rPr lang="en-US" sz="1500" b="1" dirty="0" err="1">
                <a:latin typeface="Cambria" pitchFamily="18" charset="0"/>
              </a:rPr>
              <a:t>Olwig</a:t>
            </a:r>
            <a:r>
              <a:rPr lang="en-US" sz="1500" b="1" dirty="0">
                <a:latin typeface="Cambria" pitchFamily="18" charset="0"/>
              </a:rPr>
              <a:t>, ‘Sexual Cosmology: Nation and Landscape at the Conceptual Interstices of Nature and Culture; or What does Landscape Really Mean?’, in </a:t>
            </a:r>
            <a:r>
              <a:rPr lang="en-US" sz="1500" b="1" dirty="0" smtClean="0">
                <a:latin typeface="Cambria" pitchFamily="18" charset="0"/>
              </a:rPr>
              <a:t> </a:t>
            </a:r>
            <a:r>
              <a:rPr lang="en-US" sz="1500" b="1" dirty="0">
                <a:latin typeface="Cambria" pitchFamily="18" charset="0"/>
              </a:rPr>
              <a:t>Barbara Bender (ed.), </a:t>
            </a:r>
            <a:r>
              <a:rPr lang="en-US" sz="1500" b="1" i="1" dirty="0">
                <a:latin typeface="Cambria" pitchFamily="18" charset="0"/>
              </a:rPr>
              <a:t>Landscape: Politics and Perspectives,</a:t>
            </a:r>
            <a:r>
              <a:rPr lang="en-US" sz="1500" b="1" dirty="0">
                <a:latin typeface="Cambria" pitchFamily="18" charset="0"/>
              </a:rPr>
              <a:t> Oxford and New York: Berg Publishers, 1993, p. 319</a:t>
            </a:r>
            <a:r>
              <a:rPr lang="en-US" sz="1500" b="1" dirty="0" smtClean="0">
                <a:latin typeface="Cambria" pitchFamily="18" charset="0"/>
              </a:rPr>
              <a:t>.</a:t>
            </a:r>
          </a:p>
          <a:p>
            <a:endParaRPr lang="en-US" sz="1500" b="1" dirty="0" smtClean="0">
              <a:latin typeface="Cambria" pitchFamily="18" charset="0"/>
            </a:endParaRPr>
          </a:p>
          <a:p>
            <a:r>
              <a:rPr lang="en-US" b="1" dirty="0" smtClean="0">
                <a:latin typeface="Cambria" pitchFamily="18" charset="0"/>
              </a:rPr>
              <a:t>We can imagine the cosmological </a:t>
            </a:r>
          </a:p>
          <a:p>
            <a:r>
              <a:rPr lang="en-US" b="1" dirty="0" smtClean="0">
                <a:latin typeface="Cambria" pitchFamily="18" charset="0"/>
              </a:rPr>
              <a:t>city of Baghdad as a </a:t>
            </a:r>
          </a:p>
          <a:p>
            <a:r>
              <a:rPr lang="en-US" b="1" dirty="0" smtClean="0">
                <a:latin typeface="Cambria" pitchFamily="18" charset="0"/>
              </a:rPr>
              <a:t>‘painted landscape’, </a:t>
            </a:r>
          </a:p>
          <a:p>
            <a:r>
              <a:rPr lang="en-US" b="1" dirty="0" smtClean="0">
                <a:latin typeface="Cambria" pitchFamily="18" charset="0"/>
              </a:rPr>
              <a:t>redolent with abstract </a:t>
            </a:r>
          </a:p>
          <a:p>
            <a:r>
              <a:rPr lang="en-US" b="1" dirty="0" smtClean="0">
                <a:latin typeface="Cambria" pitchFamily="18" charset="0"/>
              </a:rPr>
              <a:t>meaning</a:t>
            </a:r>
            <a:endParaRPr lang="en-US" b="1" dirty="0">
              <a:latin typeface="Cambria" pitchFamily="18" charset="0"/>
            </a:endParaRPr>
          </a:p>
          <a:p>
            <a:r>
              <a:rPr lang="en-GB" dirty="0"/>
              <a:t> </a:t>
            </a:r>
            <a:endParaRPr lang="en-US" dirty="0"/>
          </a:p>
          <a:p>
            <a:endParaRPr lang="en-US" dirty="0"/>
          </a:p>
        </p:txBody>
      </p:sp>
      <p:pic>
        <p:nvPicPr>
          <p:cNvPr id="4" name="Picture 3" descr="Kenneth Olwig_jsg.jpg"/>
          <p:cNvPicPr>
            <a:picLocks noChangeAspect="1"/>
          </p:cNvPicPr>
          <p:nvPr/>
        </p:nvPicPr>
        <p:blipFill>
          <a:blip r:embed="rId2" cstate="print"/>
          <a:stretch>
            <a:fillRect/>
          </a:stretch>
        </p:blipFill>
        <p:spPr>
          <a:xfrm>
            <a:off x="5857884" y="3929066"/>
            <a:ext cx="2806692" cy="1872632"/>
          </a:xfrm>
          <a:prstGeom prst="rect">
            <a:avLst/>
          </a:prstGeo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a:bodyPr>
          <a:lstStyle/>
          <a:p>
            <a:r>
              <a:rPr lang="en-GB" dirty="0" smtClean="0">
                <a:latin typeface="Cambria" pitchFamily="18" charset="0"/>
              </a:rPr>
              <a:t>Theory</a:t>
            </a:r>
          </a:p>
        </p:txBody>
      </p:sp>
      <p:sp>
        <p:nvSpPr>
          <p:cNvPr id="26627" name="Content Placeholder 2"/>
          <p:cNvSpPr>
            <a:spLocks noGrp="1"/>
          </p:cNvSpPr>
          <p:nvPr>
            <p:ph sz="half" idx="1"/>
          </p:nvPr>
        </p:nvSpPr>
        <p:spPr/>
        <p:txBody>
          <a:bodyPr>
            <a:normAutofit fontScale="70000" lnSpcReduction="20000"/>
          </a:bodyPr>
          <a:lstStyle/>
          <a:p>
            <a:pPr>
              <a:buNone/>
            </a:pPr>
            <a:r>
              <a:rPr lang="en-US" dirty="0" smtClean="0">
                <a:latin typeface="Cambria" pitchFamily="18" charset="0"/>
              </a:rPr>
              <a:t>‘Researchers who have made a study of past cultures’ interest in and conception of the heavens have often treated the topic narrowly, rather than in the context of the entire culture…</a:t>
            </a:r>
            <a:r>
              <a:rPr lang="en-US" b="1" dirty="0" smtClean="0">
                <a:latin typeface="Cambria" pitchFamily="18" charset="0"/>
              </a:rPr>
              <a:t>to</a:t>
            </a:r>
            <a:r>
              <a:rPr lang="en-US" dirty="0" smtClean="0">
                <a:latin typeface="Cambria" pitchFamily="18" charset="0"/>
              </a:rPr>
              <a:t> </a:t>
            </a:r>
            <a:r>
              <a:rPr lang="en-US" b="1" dirty="0" smtClean="0">
                <a:latin typeface="Cambria" pitchFamily="18" charset="0"/>
              </a:rPr>
              <a:t>truly comprehend a culture we must have some sense of its cosmology – the group’s conception of themselves in relation to the heavens.’</a:t>
            </a:r>
            <a:endParaRPr lang="en-GB" b="1" dirty="0" smtClean="0">
              <a:latin typeface="Cambria" pitchFamily="18" charset="0"/>
            </a:endParaRPr>
          </a:p>
          <a:p>
            <a:pPr>
              <a:buNone/>
            </a:pPr>
            <a:r>
              <a:rPr lang="en-US" sz="1200" dirty="0" err="1" smtClean="0">
                <a:latin typeface="Cambria" pitchFamily="18" charset="0"/>
              </a:rPr>
              <a:t>Gumerman</a:t>
            </a:r>
            <a:r>
              <a:rPr lang="en-US" sz="1200" dirty="0" smtClean="0">
                <a:latin typeface="Cambria" pitchFamily="18" charset="0"/>
              </a:rPr>
              <a:t> and Warburton in John W. Fountain and Rolf M. Sinclair, ed., </a:t>
            </a:r>
            <a:r>
              <a:rPr lang="en-US" sz="1200" i="1" dirty="0" smtClean="0">
                <a:latin typeface="Cambria" pitchFamily="18" charset="0"/>
              </a:rPr>
              <a:t>Current Studies in Archaeoastronomy: Conversations Across Time and Space</a:t>
            </a:r>
            <a:r>
              <a:rPr lang="en-US" sz="1200" dirty="0" smtClean="0">
                <a:latin typeface="Cambria" pitchFamily="18" charset="0"/>
              </a:rPr>
              <a:t> (North Carolina: Carolina Academic Press, 2005), p.15. </a:t>
            </a:r>
          </a:p>
          <a:p>
            <a:pPr>
              <a:buNone/>
            </a:pPr>
            <a:endParaRPr lang="en-US" sz="1200" dirty="0" smtClean="0">
              <a:latin typeface="Cambria" pitchFamily="18" charset="0"/>
            </a:endParaRPr>
          </a:p>
          <a:p>
            <a:pPr>
              <a:buNone/>
            </a:pPr>
            <a:r>
              <a:rPr lang="en-US" sz="2300" dirty="0" smtClean="0">
                <a:latin typeface="Cambria" pitchFamily="18" charset="0"/>
              </a:rPr>
              <a:t>This conception is revealed in the story of the Baghdad horoscope</a:t>
            </a:r>
            <a:endParaRPr lang="en-GB" sz="2300" dirty="0" smtClean="0">
              <a:latin typeface="Cambria" pitchFamily="18" charset="0"/>
            </a:endParaRPr>
          </a:p>
          <a:p>
            <a:pPr>
              <a:buNone/>
            </a:pPr>
            <a:r>
              <a:rPr lang="en-US" sz="2300" b="1" dirty="0" smtClean="0">
                <a:latin typeface="Cambria" pitchFamily="18" charset="0"/>
              </a:rPr>
              <a:t> </a:t>
            </a:r>
            <a:endParaRPr lang="en-GB" sz="2300" dirty="0" smtClean="0">
              <a:latin typeface="Cambria" pitchFamily="18" charset="0"/>
            </a:endParaRPr>
          </a:p>
          <a:p>
            <a:pPr>
              <a:buNone/>
            </a:pPr>
            <a:endParaRPr lang="en-GB" dirty="0" smtClean="0">
              <a:latin typeface="Cambria" pitchFamily="18" charset="0"/>
            </a:endParaRPr>
          </a:p>
        </p:txBody>
      </p:sp>
      <p:sp>
        <p:nvSpPr>
          <p:cNvPr id="5" name="Content Placeholder 4"/>
          <p:cNvSpPr>
            <a:spLocks noGrp="1"/>
          </p:cNvSpPr>
          <p:nvPr>
            <p:ph sz="half" idx="2"/>
          </p:nvPr>
        </p:nvSpPr>
        <p:spPr/>
        <p:txBody>
          <a:bodyPr>
            <a:normAutofit fontScale="70000" lnSpcReduction="20000"/>
          </a:bodyPr>
          <a:lstStyle/>
          <a:p>
            <a:pPr>
              <a:buNone/>
            </a:pPr>
            <a:r>
              <a:rPr lang="en-US" dirty="0" smtClean="0">
                <a:latin typeface="Cambria" pitchFamily="18" charset="0"/>
              </a:rPr>
              <a:t>Re </a:t>
            </a:r>
            <a:r>
              <a:rPr lang="en-US" dirty="0" err="1" smtClean="0">
                <a:latin typeface="Cambria" pitchFamily="18" charset="0"/>
              </a:rPr>
              <a:t>Eurocentrism</a:t>
            </a:r>
            <a:r>
              <a:rPr lang="en-US" dirty="0" smtClean="0">
                <a:latin typeface="Cambria" pitchFamily="18" charset="0"/>
              </a:rPr>
              <a:t> of western scholars</a:t>
            </a:r>
          </a:p>
          <a:p>
            <a:pPr>
              <a:buNone/>
            </a:pPr>
            <a:r>
              <a:rPr lang="en-US" b="1" dirty="0" smtClean="0">
                <a:latin typeface="Cambria" pitchFamily="18" charset="0"/>
              </a:rPr>
              <a:t>‘the practice of observing and making sense of celestial phenomena is as much a cultural activity as any other</a:t>
            </a:r>
            <a:r>
              <a:rPr lang="en-US" dirty="0" smtClean="0">
                <a:latin typeface="Cambria" pitchFamily="18" charset="0"/>
              </a:rPr>
              <a:t>, and consequently </a:t>
            </a:r>
            <a:r>
              <a:rPr lang="en-US" b="1" dirty="0" smtClean="0">
                <a:latin typeface="Cambria" pitchFamily="18" charset="0"/>
              </a:rPr>
              <a:t>it is equally sensitive to the varied processes of culture change.’  </a:t>
            </a:r>
            <a:endParaRPr lang="en-GB" b="1" dirty="0" smtClean="0">
              <a:latin typeface="Cambria" pitchFamily="18" charset="0"/>
            </a:endParaRPr>
          </a:p>
          <a:p>
            <a:r>
              <a:rPr lang="en-US" sz="1600" dirty="0" smtClean="0">
                <a:latin typeface="Cambria" pitchFamily="18" charset="0"/>
              </a:rPr>
              <a:t>Anthony </a:t>
            </a:r>
            <a:r>
              <a:rPr lang="en-US" sz="1600" dirty="0" err="1" smtClean="0">
                <a:latin typeface="Cambria" pitchFamily="18" charset="0"/>
              </a:rPr>
              <a:t>Aveni</a:t>
            </a:r>
            <a:r>
              <a:rPr lang="en-US" sz="1600" dirty="0" smtClean="0">
                <a:latin typeface="Cambria" pitchFamily="18" charset="0"/>
              </a:rPr>
              <a:t>, </a:t>
            </a:r>
            <a:r>
              <a:rPr lang="en-US" sz="1600" i="1" dirty="0" smtClean="0">
                <a:latin typeface="Cambria" pitchFamily="18" charset="0"/>
              </a:rPr>
              <a:t>Foundations of New World Cultural Astronomy</a:t>
            </a:r>
            <a:r>
              <a:rPr lang="en-US" sz="1600" dirty="0" smtClean="0">
                <a:latin typeface="Cambria" pitchFamily="18" charset="0"/>
              </a:rPr>
              <a:t>, (Colorado: University Press of Colorado, 2008), 726-727. </a:t>
            </a:r>
            <a:endParaRPr lang="en-GB" sz="1600" dirty="0" smtClean="0">
              <a:latin typeface="Cambria" pitchFamily="18" charset="0"/>
            </a:endParaRPr>
          </a:p>
          <a:p>
            <a:endParaRPr lang="en-GB" dirty="0"/>
          </a:p>
        </p:txBody>
      </p:sp>
      <p:pic>
        <p:nvPicPr>
          <p:cNvPr id="26628" name="Picture 2"/>
          <p:cNvPicPr>
            <a:picLocks noChangeAspect="1" noChangeArrowheads="1"/>
          </p:cNvPicPr>
          <p:nvPr/>
        </p:nvPicPr>
        <p:blipFill>
          <a:blip r:embed="rId2" cstate="print"/>
          <a:srcRect/>
          <a:stretch>
            <a:fillRect/>
          </a:stretch>
        </p:blipFill>
        <p:spPr bwMode="auto">
          <a:xfrm>
            <a:off x="7286625" y="6151563"/>
            <a:ext cx="1714500" cy="706437"/>
          </a:xfrm>
          <a:prstGeom prst="rect">
            <a:avLst/>
          </a:prstGeom>
          <a:noFill/>
          <a:ln w="9525">
            <a:noFill/>
            <a:miter lim="800000"/>
            <a:headEnd/>
            <a:tailEnd/>
          </a:ln>
        </p:spPr>
      </p:pic>
      <p:pic>
        <p:nvPicPr>
          <p:cNvPr id="6" name="Picture 3" descr="AveniTeach.jpg"/>
          <p:cNvPicPr>
            <a:picLocks noChangeAspect="1"/>
          </p:cNvPicPr>
          <p:nvPr/>
        </p:nvPicPr>
        <p:blipFill>
          <a:blip r:embed="rId3" cstate="print"/>
          <a:srcRect/>
          <a:stretch>
            <a:fillRect/>
          </a:stretch>
        </p:blipFill>
        <p:spPr bwMode="auto">
          <a:xfrm>
            <a:off x="5559425" y="4714875"/>
            <a:ext cx="3249613" cy="19954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The Theory of Place</a:t>
            </a:r>
            <a:endParaRPr lang="en-US" dirty="0">
              <a:latin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r>
              <a:rPr lang="en-US" dirty="0">
                <a:latin typeface="Cambria" pitchFamily="18" charset="0"/>
              </a:rPr>
              <a:t>David </a:t>
            </a:r>
            <a:r>
              <a:rPr lang="en-US" dirty="0" smtClean="0">
                <a:latin typeface="Cambria" pitchFamily="18" charset="0"/>
              </a:rPr>
              <a:t>Harvey: the </a:t>
            </a:r>
            <a:r>
              <a:rPr lang="en-US" dirty="0">
                <a:latin typeface="Cambria" pitchFamily="18" charset="0"/>
              </a:rPr>
              <a:t>fundamental importance of time-space relations to social </a:t>
            </a:r>
            <a:r>
              <a:rPr lang="en-US" dirty="0" smtClean="0">
                <a:latin typeface="Cambria" pitchFamily="18" charset="0"/>
              </a:rPr>
              <a:t>relations. A location in time and space clarifies and determines social relations.</a:t>
            </a:r>
          </a:p>
          <a:p>
            <a:pPr>
              <a:buNone/>
            </a:pPr>
            <a:r>
              <a:rPr lang="en-US" sz="2200" dirty="0" smtClean="0">
                <a:latin typeface="Cambria" pitchFamily="18" charset="0"/>
              </a:rPr>
              <a:t>Harvey, David, </a:t>
            </a:r>
            <a:r>
              <a:rPr lang="en-US" sz="2200" i="1" dirty="0" smtClean="0">
                <a:latin typeface="Cambria" pitchFamily="18" charset="0"/>
              </a:rPr>
              <a:t>The Urban Experience</a:t>
            </a:r>
            <a:r>
              <a:rPr lang="en-US" sz="2200" dirty="0" smtClean="0">
                <a:latin typeface="Cambria" pitchFamily="18" charset="0"/>
              </a:rPr>
              <a:t>, Baltimore: Johns Hopkins University Press, 1989, p. 175.</a:t>
            </a:r>
          </a:p>
          <a:p>
            <a:pPr>
              <a:buNone/>
            </a:pPr>
            <a:r>
              <a:rPr lang="en-US" dirty="0" smtClean="0">
                <a:latin typeface="Cambria" pitchFamily="18" charset="0"/>
              </a:rPr>
              <a:t>Social relations were defined in the interpretations of  Jupiter and the Sun</a:t>
            </a:r>
          </a:p>
          <a:p>
            <a:pPr>
              <a:buNone/>
            </a:pPr>
            <a:endParaRPr lang="en-US" dirty="0">
              <a:latin typeface="Cambria" pitchFamily="18" charset="0"/>
            </a:endParaRPr>
          </a:p>
          <a:p>
            <a:pPr>
              <a:buNone/>
            </a:pPr>
            <a:r>
              <a:rPr lang="en-US" dirty="0" smtClean="0">
                <a:latin typeface="Cambria" pitchFamily="18" charset="0"/>
              </a:rPr>
              <a:t>Vincent </a:t>
            </a:r>
            <a:r>
              <a:rPr lang="en-US" dirty="0" err="1" smtClean="0">
                <a:latin typeface="Cambria" pitchFamily="18" charset="0"/>
              </a:rPr>
              <a:t>Berdoulay</a:t>
            </a:r>
            <a:r>
              <a:rPr lang="en-US" dirty="0" smtClean="0">
                <a:latin typeface="Cambria" pitchFamily="18" charset="0"/>
              </a:rPr>
              <a:t>: ‘a </a:t>
            </a:r>
            <a:r>
              <a:rPr lang="en-US" dirty="0">
                <a:latin typeface="Cambria" pitchFamily="18" charset="0"/>
              </a:rPr>
              <a:t>place comes explicitly into being in the discourse of its inhabitants, and particularly in the rhetoric it </a:t>
            </a:r>
            <a:r>
              <a:rPr lang="en-US" dirty="0" smtClean="0">
                <a:latin typeface="Cambria" pitchFamily="18" charset="0"/>
              </a:rPr>
              <a:t>promotes’</a:t>
            </a:r>
            <a:endParaRPr lang="en-US" dirty="0">
              <a:latin typeface="Cambria" pitchFamily="18" charset="0"/>
            </a:endParaRPr>
          </a:p>
          <a:p>
            <a:pPr>
              <a:buNone/>
            </a:pPr>
            <a:r>
              <a:rPr lang="en-US" dirty="0">
                <a:latin typeface="Cambria" pitchFamily="18" charset="0"/>
              </a:rPr>
              <a:t> </a:t>
            </a:r>
            <a:r>
              <a:rPr lang="en-GB" sz="2200" dirty="0" smtClean="0">
                <a:latin typeface="Cambria" pitchFamily="18" charset="0"/>
              </a:rPr>
              <a:t>Vincent </a:t>
            </a:r>
            <a:r>
              <a:rPr lang="en-GB" sz="2200" dirty="0" err="1">
                <a:latin typeface="Cambria" pitchFamily="18" charset="0"/>
              </a:rPr>
              <a:t>Berdoulay</a:t>
            </a:r>
            <a:r>
              <a:rPr lang="en-GB" sz="2200" dirty="0">
                <a:latin typeface="Cambria" pitchFamily="18" charset="0"/>
              </a:rPr>
              <a:t>, ‘Place, Meaning and Discourse in French Language Geography’ in Agnew, John A., and James S. Duncan, </a:t>
            </a:r>
            <a:r>
              <a:rPr lang="en-GB" sz="2200" i="1" dirty="0">
                <a:latin typeface="Cambria" pitchFamily="18" charset="0"/>
              </a:rPr>
              <a:t>The Power of Place</a:t>
            </a:r>
            <a:r>
              <a:rPr lang="en-GB" sz="2200" dirty="0">
                <a:latin typeface="Cambria" pitchFamily="18" charset="0"/>
              </a:rPr>
              <a:t>, London: </a:t>
            </a:r>
            <a:r>
              <a:rPr lang="en-GB" sz="2200" dirty="0" err="1">
                <a:latin typeface="Cambria" pitchFamily="18" charset="0"/>
              </a:rPr>
              <a:t>Unwin</a:t>
            </a:r>
            <a:r>
              <a:rPr lang="en-GB" sz="2200" dirty="0">
                <a:latin typeface="Cambria" pitchFamily="18" charset="0"/>
              </a:rPr>
              <a:t> Hyman, 1989, p. 135</a:t>
            </a:r>
            <a:r>
              <a:rPr lang="en-GB" sz="2200" dirty="0" smtClean="0">
                <a:latin typeface="Cambria" pitchFamily="18" charset="0"/>
              </a:rPr>
              <a:t>.</a:t>
            </a:r>
          </a:p>
          <a:p>
            <a:pPr>
              <a:buNone/>
            </a:pPr>
            <a:r>
              <a:rPr lang="en-GB" sz="3400" dirty="0" smtClean="0">
                <a:latin typeface="Cambria" pitchFamily="18" charset="0"/>
              </a:rPr>
              <a:t>The rhetoric involved the intimate connectedness of sky and earth</a:t>
            </a:r>
            <a:endParaRPr lang="en-US" sz="3400" dirty="0">
              <a:latin typeface="Cambria" pitchFamily="18" charset="0"/>
            </a:endParaRPr>
          </a:p>
          <a:p>
            <a:pPr>
              <a:buNone/>
            </a:pPr>
            <a:r>
              <a:rPr lang="en-GB" sz="3400" dirty="0">
                <a:latin typeface="Cambria" pitchFamily="18" charset="0"/>
              </a:rPr>
              <a:t> </a:t>
            </a:r>
            <a:endParaRPr lang="en-US" sz="3400" dirty="0">
              <a:latin typeface="Cambria" pitchFamily="18" charset="0"/>
            </a:endParaRPr>
          </a:p>
          <a:p>
            <a:pPr>
              <a:buNone/>
            </a:pPr>
            <a:r>
              <a:rPr lang="en-GB" dirty="0">
                <a:latin typeface="Cambria" pitchFamily="18" charset="0"/>
              </a:rPr>
              <a:t> </a:t>
            </a:r>
            <a:endParaRPr lang="en-US" dirty="0">
              <a:latin typeface="Cambria" pitchFamily="18" charset="0"/>
            </a:endParaRPr>
          </a:p>
          <a:p>
            <a:pPr>
              <a:buNone/>
            </a:pPr>
            <a:endParaRPr lang="en-US" dirty="0"/>
          </a:p>
        </p:txBody>
      </p:sp>
      <p:pic>
        <p:nvPicPr>
          <p:cNvPr id="4" name="Picture 3" descr="Vincent Berdoulay 2.jpg"/>
          <p:cNvPicPr>
            <a:picLocks noChangeAspect="1"/>
          </p:cNvPicPr>
          <p:nvPr/>
        </p:nvPicPr>
        <p:blipFill>
          <a:blip r:embed="rId2" cstate="print"/>
          <a:stretch>
            <a:fillRect/>
          </a:stretch>
        </p:blipFill>
        <p:spPr>
          <a:xfrm>
            <a:off x="7380312" y="260648"/>
            <a:ext cx="1597726" cy="1196752"/>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dirty="0" smtClean="0">
                <a:latin typeface="Cambria" pitchFamily="18" charset="0"/>
              </a:rPr>
              <a:t>Questions of Function</a:t>
            </a:r>
          </a:p>
        </p:txBody>
      </p:sp>
      <p:sp>
        <p:nvSpPr>
          <p:cNvPr id="5123" name="Content Placeholder 2"/>
          <p:cNvSpPr>
            <a:spLocks noGrp="1"/>
          </p:cNvSpPr>
          <p:nvPr>
            <p:ph sz="half" idx="1"/>
          </p:nvPr>
        </p:nvSpPr>
        <p:spPr/>
        <p:txBody>
          <a:bodyPr>
            <a:normAutofit fontScale="77500" lnSpcReduction="20000"/>
          </a:bodyPr>
          <a:lstStyle/>
          <a:p>
            <a:pPr>
              <a:buNone/>
            </a:pPr>
            <a:r>
              <a:rPr lang="en-GB" altLang="en-US" sz="2000" b="1" dirty="0" smtClean="0">
                <a:latin typeface="Cambria" pitchFamily="18" charset="0"/>
              </a:rPr>
              <a:t>Michael </a:t>
            </a:r>
            <a:r>
              <a:rPr lang="en-GB" altLang="en-US" sz="2000" b="1" dirty="0" err="1" smtClean="0">
                <a:latin typeface="Cambria" pitchFamily="18" charset="0"/>
              </a:rPr>
              <a:t>Schiffer</a:t>
            </a:r>
            <a:r>
              <a:rPr lang="en-GB" altLang="en-US" sz="2000" b="1" dirty="0" smtClean="0">
                <a:latin typeface="Cambria" pitchFamily="18" charset="0"/>
              </a:rPr>
              <a:t> (</a:t>
            </a:r>
            <a:r>
              <a:rPr lang="en-GB" altLang="en-US" sz="2000" b="1" dirty="0" err="1" smtClean="0">
                <a:latin typeface="Cambria" pitchFamily="18" charset="0"/>
              </a:rPr>
              <a:t>Schiffer</a:t>
            </a:r>
            <a:r>
              <a:rPr lang="en-GB" altLang="en-US" sz="2000" b="1" dirty="0" smtClean="0">
                <a:latin typeface="Cambria" pitchFamily="18" charset="0"/>
              </a:rPr>
              <a:t>, Michael B., </a:t>
            </a:r>
            <a:r>
              <a:rPr lang="en-GB" altLang="en-US" sz="2000" b="1" i="1" dirty="0" smtClean="0">
                <a:latin typeface="Cambria" pitchFamily="18" charset="0"/>
              </a:rPr>
              <a:t>Technological Perspectives on Behavioural Change</a:t>
            </a:r>
            <a:r>
              <a:rPr lang="en-GB" altLang="en-US" sz="2000" b="1" dirty="0" smtClean="0">
                <a:latin typeface="Cambria" pitchFamily="18" charset="0"/>
              </a:rPr>
              <a:t>. The University of Arizona Press, Tucson and London, 1992, pp. 9-12)</a:t>
            </a:r>
          </a:p>
          <a:p>
            <a:pPr>
              <a:buNone/>
            </a:pPr>
            <a:r>
              <a:rPr lang="en-GB" altLang="en-US" sz="2000" dirty="0" err="1" smtClean="0">
                <a:latin typeface="Cambria" pitchFamily="18" charset="0"/>
              </a:rPr>
              <a:t>Schiffer</a:t>
            </a:r>
            <a:r>
              <a:rPr lang="en-GB" altLang="en-US" sz="2000" dirty="0" smtClean="0">
                <a:latin typeface="Cambria" pitchFamily="18" charset="0"/>
              </a:rPr>
              <a:t> identified three main types of function: </a:t>
            </a:r>
          </a:p>
          <a:p>
            <a:pPr>
              <a:buFont typeface="Calibri" pitchFamily="34" charset="0"/>
              <a:buAutoNum type="arabicPeriod"/>
            </a:pPr>
            <a:r>
              <a:rPr lang="en-GB" altLang="en-US" sz="2000" dirty="0" err="1" smtClean="0">
                <a:latin typeface="Cambria" pitchFamily="18" charset="0"/>
              </a:rPr>
              <a:t>technofunction</a:t>
            </a:r>
            <a:r>
              <a:rPr lang="en-GB" altLang="en-US" sz="2000" dirty="0" smtClean="0">
                <a:latin typeface="Cambria" pitchFamily="18" charset="0"/>
              </a:rPr>
              <a:t>, the utilitarian use of a thing; </a:t>
            </a:r>
          </a:p>
          <a:p>
            <a:pPr>
              <a:buFont typeface="Calibri" pitchFamily="34" charset="0"/>
              <a:buAutoNum type="arabicPeriod"/>
            </a:pPr>
            <a:r>
              <a:rPr lang="en-GB" altLang="en-US" sz="2000" dirty="0" err="1" smtClean="0">
                <a:latin typeface="Cambria" pitchFamily="18" charset="0"/>
              </a:rPr>
              <a:t>sociofunction</a:t>
            </a:r>
            <a:r>
              <a:rPr lang="en-GB" altLang="en-US" sz="2000" dirty="0" smtClean="0">
                <a:latin typeface="Cambria" pitchFamily="18" charset="0"/>
              </a:rPr>
              <a:t>, for example the way in which a thing reveals the social status of its owner; </a:t>
            </a:r>
          </a:p>
          <a:p>
            <a:pPr>
              <a:buFont typeface="Calibri" pitchFamily="34" charset="0"/>
              <a:buAutoNum type="arabicPeriod"/>
            </a:pPr>
            <a:r>
              <a:rPr lang="en-GB" altLang="en-US" sz="2000" dirty="0" err="1" smtClean="0">
                <a:latin typeface="Cambria" pitchFamily="18" charset="0"/>
              </a:rPr>
              <a:t>ideofunction</a:t>
            </a:r>
            <a:r>
              <a:rPr lang="en-GB" altLang="en-US" sz="2000" dirty="0" smtClean="0">
                <a:latin typeface="Cambria" pitchFamily="18" charset="0"/>
              </a:rPr>
              <a:t>, or the way in which a thing symbolizes abstract ideas, values or beliefs, such as religious artefacts. </a:t>
            </a:r>
          </a:p>
          <a:p>
            <a:pPr>
              <a:buNone/>
            </a:pPr>
            <a:r>
              <a:rPr lang="en-GB" altLang="en-US" sz="2000" dirty="0" smtClean="0">
                <a:latin typeface="Cambria" pitchFamily="18" charset="0"/>
              </a:rPr>
              <a:t>Then Baghdad has a clear </a:t>
            </a:r>
            <a:r>
              <a:rPr lang="en-GB" altLang="en-US" sz="2000" dirty="0" err="1" smtClean="0">
                <a:latin typeface="Cambria" pitchFamily="18" charset="0"/>
              </a:rPr>
              <a:t>ideofunction</a:t>
            </a:r>
            <a:r>
              <a:rPr lang="en-GB" altLang="en-US" sz="2000" dirty="0" smtClean="0">
                <a:latin typeface="Cambria" pitchFamily="18" charset="0"/>
              </a:rPr>
              <a:t>: to embody the calendar, and therefore space and time. </a:t>
            </a:r>
            <a:r>
              <a:rPr lang="en-GB" altLang="en-US" sz="2000" dirty="0" err="1" smtClean="0">
                <a:latin typeface="Cambria" pitchFamily="18" charset="0"/>
              </a:rPr>
              <a:t>Sociofunction</a:t>
            </a:r>
            <a:r>
              <a:rPr lang="en-GB" altLang="en-US" sz="2000" dirty="0" smtClean="0">
                <a:latin typeface="Cambria" pitchFamily="18" charset="0"/>
              </a:rPr>
              <a:t> was revealed in the meanings of the planets.</a:t>
            </a:r>
          </a:p>
          <a:p>
            <a:endParaRPr lang="en-GB" altLang="en-US" sz="1200" dirty="0" smtClean="0">
              <a:latin typeface="Cambria" pitchFamily="18" charset="0"/>
            </a:endParaRPr>
          </a:p>
          <a:p>
            <a:endParaRPr lang="en-GB" altLang="en-US" dirty="0" smtClean="0">
              <a:latin typeface="Cambria" pitchFamily="18" charset="0"/>
            </a:endParaRPr>
          </a:p>
        </p:txBody>
      </p:sp>
      <p:sp>
        <p:nvSpPr>
          <p:cNvPr id="5" name="Content Placeholder 4"/>
          <p:cNvSpPr>
            <a:spLocks noGrp="1"/>
          </p:cNvSpPr>
          <p:nvPr>
            <p:ph sz="half" idx="2"/>
          </p:nvPr>
        </p:nvSpPr>
        <p:spPr/>
        <p:txBody>
          <a:bodyPr>
            <a:normAutofit fontScale="77500" lnSpcReduction="20000"/>
          </a:bodyPr>
          <a:lstStyle/>
          <a:p>
            <a:endParaRPr lang="en-GB"/>
          </a:p>
        </p:txBody>
      </p:sp>
      <p:pic>
        <p:nvPicPr>
          <p:cNvPr id="4" name="Picture 3" descr="Schiffer Technological Perspect8ves.jpg"/>
          <p:cNvPicPr>
            <a:picLocks noChangeAspect="1"/>
          </p:cNvPicPr>
          <p:nvPr/>
        </p:nvPicPr>
        <p:blipFill>
          <a:blip r:embed="rId2" cstate="print"/>
          <a:stretch>
            <a:fillRect/>
          </a:stretch>
        </p:blipFill>
        <p:spPr>
          <a:xfrm>
            <a:off x="5148064" y="1700808"/>
            <a:ext cx="3240360" cy="4393858"/>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altLang="en-US" dirty="0" smtClean="0">
                <a:latin typeface="Cambria" pitchFamily="18" charset="0"/>
              </a:rPr>
              <a:t>Questions of Function</a:t>
            </a:r>
            <a:endParaRPr lang="en-GB" dirty="0"/>
          </a:p>
        </p:txBody>
      </p:sp>
      <p:sp>
        <p:nvSpPr>
          <p:cNvPr id="5" name="Content Placeholder 4"/>
          <p:cNvSpPr>
            <a:spLocks noGrp="1"/>
          </p:cNvSpPr>
          <p:nvPr>
            <p:ph sz="half" idx="1"/>
          </p:nvPr>
        </p:nvSpPr>
        <p:spPr/>
        <p:txBody>
          <a:bodyPr>
            <a:normAutofit fontScale="77500" lnSpcReduction="20000"/>
          </a:bodyPr>
          <a:lstStyle/>
          <a:p>
            <a:pPr>
              <a:buNone/>
            </a:pPr>
            <a:r>
              <a:rPr lang="en-GB" altLang="en-US" sz="2000" b="1" dirty="0" smtClean="0">
                <a:latin typeface="Cambria" pitchFamily="18" charset="0"/>
              </a:rPr>
              <a:t>Beth Preston (Preston, Beth, ‘The Functions of Things’ in P.M. </a:t>
            </a:r>
            <a:r>
              <a:rPr lang="en-US" altLang="en-US" sz="2000" b="1" dirty="0" smtClean="0">
                <a:latin typeface="Cambria" pitchFamily="18" charset="0"/>
              </a:rPr>
              <a:t>Graves-Brown, (ed.), </a:t>
            </a:r>
            <a:r>
              <a:rPr lang="en-US" altLang="en-US" sz="2000" b="1" i="1" dirty="0" smtClean="0">
                <a:latin typeface="Cambria" pitchFamily="18" charset="0"/>
              </a:rPr>
              <a:t>Matter, Materiality and Modern Culture</a:t>
            </a:r>
            <a:r>
              <a:rPr lang="en-US" altLang="en-US" sz="2000" b="1" dirty="0" smtClean="0">
                <a:latin typeface="Cambria" pitchFamily="18" charset="0"/>
              </a:rPr>
              <a:t>, London: </a:t>
            </a:r>
            <a:r>
              <a:rPr lang="en-US" altLang="en-US" sz="2000" b="1" dirty="0" err="1" smtClean="0">
                <a:latin typeface="Cambria" pitchFamily="18" charset="0"/>
              </a:rPr>
              <a:t>Routledge</a:t>
            </a:r>
            <a:r>
              <a:rPr lang="en-US" altLang="en-US" sz="2000" b="1" dirty="0" smtClean="0">
                <a:latin typeface="Cambria" pitchFamily="18" charset="0"/>
              </a:rPr>
              <a:t>, 2000, pp. 22-49, (p. 30)</a:t>
            </a:r>
            <a:endParaRPr lang="en-GB" altLang="en-US" sz="2000" b="1" dirty="0" smtClean="0">
              <a:latin typeface="Cambria" pitchFamily="18" charset="0"/>
            </a:endParaRPr>
          </a:p>
          <a:p>
            <a:pPr>
              <a:buNone/>
            </a:pPr>
            <a:r>
              <a:rPr lang="en-GB" altLang="en-US" sz="2000" dirty="0" smtClean="0">
                <a:latin typeface="Cambria" pitchFamily="18" charset="0"/>
              </a:rPr>
              <a:t>Preston argued that there is a binary distinction between </a:t>
            </a:r>
          </a:p>
          <a:p>
            <a:pPr>
              <a:buFont typeface="Calibri" pitchFamily="34" charset="0"/>
              <a:buAutoNum type="arabicPeriod"/>
            </a:pPr>
            <a:r>
              <a:rPr lang="en-GB" altLang="en-US" sz="2000" dirty="0" smtClean="0">
                <a:latin typeface="Cambria" pitchFamily="18" charset="0"/>
              </a:rPr>
              <a:t>a proper function, an object’s primary intended use, </a:t>
            </a:r>
          </a:p>
          <a:p>
            <a:pPr>
              <a:buFont typeface="Calibri" pitchFamily="34" charset="0"/>
              <a:buAutoNum type="arabicPeriod"/>
            </a:pPr>
            <a:r>
              <a:rPr lang="en-GB" altLang="en-US" sz="2000" dirty="0" smtClean="0">
                <a:latin typeface="Cambria" pitchFamily="18" charset="0"/>
              </a:rPr>
              <a:t>a system function, its additional unintended uses: for example, </a:t>
            </a:r>
          </a:p>
          <a:p>
            <a:r>
              <a:rPr lang="en-GB" altLang="en-US" sz="2000" dirty="0" smtClean="0">
                <a:latin typeface="Cambria" pitchFamily="18" charset="0"/>
              </a:rPr>
              <a:t>a chair's proper function is to be a seat, but a system function is to be stood on in order to change a light bulb.</a:t>
            </a:r>
          </a:p>
          <a:p>
            <a:r>
              <a:rPr lang="en-GB" altLang="en-US" sz="2000" dirty="0" smtClean="0">
                <a:latin typeface="Cambria" pitchFamily="18" charset="0"/>
              </a:rPr>
              <a:t>Baghdad was designed to be an imperial city, the centre of a vast empire.</a:t>
            </a:r>
          </a:p>
          <a:p>
            <a:r>
              <a:rPr lang="en-GB" altLang="en-US" sz="2000" dirty="0" smtClean="0">
                <a:latin typeface="Cambria" pitchFamily="18" charset="0"/>
              </a:rPr>
              <a:t>Or was its proper function to magically instil comic harmony into the lives of those who inhabit it?</a:t>
            </a:r>
          </a:p>
          <a:p>
            <a:endParaRPr lang="en-GB" dirty="0"/>
          </a:p>
        </p:txBody>
      </p:sp>
      <p:pic>
        <p:nvPicPr>
          <p:cNvPr id="6" name="Content Placeholder 5" descr="Graves-Brown Matter.jpg"/>
          <p:cNvPicPr>
            <a:picLocks noGrp="1" noChangeAspect="1"/>
          </p:cNvPicPr>
          <p:nvPr>
            <p:ph sz="half" idx="2"/>
          </p:nvPr>
        </p:nvPicPr>
        <p:blipFill>
          <a:blip r:embed="rId2" cstate="print"/>
          <a:stretch>
            <a:fillRect/>
          </a:stretch>
        </p:blipFill>
        <p:spPr>
          <a:xfrm>
            <a:off x="5243499" y="1600200"/>
            <a:ext cx="2848001" cy="4525963"/>
          </a:xfr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latin typeface="Cambria" pitchFamily="18" charset="0"/>
              </a:rPr>
              <a:t>Conclusions</a:t>
            </a:r>
            <a:endParaRPr lang="en-GB" dirty="0">
              <a:latin typeface="Cambria" pitchFamily="18" charset="0"/>
            </a:endParaRPr>
          </a:p>
        </p:txBody>
      </p:sp>
      <p:sp>
        <p:nvSpPr>
          <p:cNvPr id="6" name="Content Placeholder 5"/>
          <p:cNvSpPr>
            <a:spLocks noGrp="1"/>
          </p:cNvSpPr>
          <p:nvPr>
            <p:ph idx="1"/>
          </p:nvPr>
        </p:nvSpPr>
        <p:spPr/>
        <p:txBody>
          <a:bodyPr>
            <a:normAutofit fontScale="47500" lnSpcReduction="20000"/>
          </a:bodyPr>
          <a:lstStyle/>
          <a:p>
            <a:pPr>
              <a:buNone/>
            </a:pPr>
            <a:r>
              <a:rPr lang="en-GB" dirty="0" smtClean="0">
                <a:latin typeface="Cambria" pitchFamily="18" charset="0"/>
              </a:rPr>
              <a:t>In certain parts of the world (Mesoamerica, the Hellenistic word, Mesopotamia, Persia, India, China) astronomers developed complex technical and interpretative structures in order to identify divine intention, meaning, purpose and indications about the future by mapping the sky in relation to the earth. Where such sources are available they need to be incorporated into </a:t>
            </a:r>
            <a:r>
              <a:rPr lang="en-GB" dirty="0" err="1" smtClean="0">
                <a:latin typeface="Cambria" pitchFamily="18" charset="0"/>
              </a:rPr>
              <a:t>skyscape</a:t>
            </a:r>
            <a:r>
              <a:rPr lang="en-GB" dirty="0" smtClean="0">
                <a:latin typeface="Cambria" pitchFamily="18" charset="0"/>
              </a:rPr>
              <a:t> archaeology.</a:t>
            </a:r>
          </a:p>
          <a:p>
            <a:pPr>
              <a:buNone/>
            </a:pPr>
            <a:r>
              <a:rPr lang="en-GB" dirty="0" smtClean="0">
                <a:latin typeface="Cambria" pitchFamily="18" charset="0"/>
              </a:rPr>
              <a:t>Engagement with the sky is very much a matter of ‘When’ as well as </a:t>
            </a:r>
            <a:r>
              <a:rPr lang="en-GB" smtClean="0">
                <a:latin typeface="Cambria" pitchFamily="18" charset="0"/>
              </a:rPr>
              <a:t>‘Where’</a:t>
            </a:r>
            <a:endParaRPr lang="en-GB" dirty="0" smtClean="0">
              <a:latin typeface="Cambria" pitchFamily="18" charset="0"/>
            </a:endParaRPr>
          </a:p>
          <a:p>
            <a:endParaRPr lang="en-GB" dirty="0" smtClean="0">
              <a:latin typeface="Cambria" pitchFamily="18" charset="0"/>
            </a:endParaRPr>
          </a:p>
          <a:p>
            <a:endParaRPr lang="en-GB" dirty="0" smtClean="0">
              <a:latin typeface="Cambria" pitchFamily="18" charset="0"/>
            </a:endParaRPr>
          </a:p>
          <a:p>
            <a:pPr>
              <a:buNone/>
            </a:pPr>
            <a:r>
              <a:rPr lang="en-GB" dirty="0" smtClean="0">
                <a:latin typeface="Cambria" pitchFamily="18" charset="0"/>
              </a:rPr>
              <a:t>Further reading</a:t>
            </a:r>
          </a:p>
          <a:p>
            <a:pPr>
              <a:buNone/>
            </a:pPr>
            <a:r>
              <a:rPr lang="en-GB" dirty="0" smtClean="0">
                <a:latin typeface="Cambria" pitchFamily="18" charset="0"/>
              </a:rPr>
              <a:t>Campion, Nicholas, ‘Astronomy and the State: time, space, power and the foundation of Baghdad’, in Michael </a:t>
            </a:r>
            <a:r>
              <a:rPr lang="en-GB" dirty="0" err="1" smtClean="0">
                <a:latin typeface="Cambria" pitchFamily="18" charset="0"/>
              </a:rPr>
              <a:t>Rappenglűck</a:t>
            </a:r>
            <a:r>
              <a:rPr lang="en-GB" dirty="0" smtClean="0">
                <a:latin typeface="Cambria" pitchFamily="18" charset="0"/>
              </a:rPr>
              <a:t>, Barbara Rappenglück and Nicholas Campion (eds</a:t>
            </a:r>
            <a:r>
              <a:rPr lang="en-GB" i="1" dirty="0" smtClean="0">
                <a:latin typeface="Cambria" pitchFamily="18" charset="0"/>
              </a:rPr>
              <a:t>.) Astronomy and Power</a:t>
            </a:r>
            <a:r>
              <a:rPr lang="en-GB" dirty="0" smtClean="0">
                <a:latin typeface="Cambria" pitchFamily="18" charset="0"/>
              </a:rPr>
              <a:t> (Cambridge: British Archaeology Reports), pp. 233-9.</a:t>
            </a:r>
          </a:p>
          <a:p>
            <a:pPr>
              <a:buNone/>
            </a:pPr>
            <a:r>
              <a:rPr lang="en-US" dirty="0" err="1" smtClean="0">
                <a:latin typeface="Cambria" pitchFamily="18" charset="0"/>
              </a:rPr>
              <a:t>Allawi</a:t>
            </a:r>
            <a:r>
              <a:rPr lang="en-US" dirty="0" smtClean="0">
                <a:latin typeface="Cambria" pitchFamily="18" charset="0"/>
              </a:rPr>
              <a:t>, Ibrahim, 'Some Evolutionary and Cosmological Aspects to Early Islamic Town Planning' in Margaret Bentley </a:t>
            </a:r>
            <a:r>
              <a:rPr lang="en-US" dirty="0" err="1" smtClean="0">
                <a:latin typeface="Cambria" pitchFamily="18" charset="0"/>
              </a:rPr>
              <a:t>Sevcenko</a:t>
            </a:r>
            <a:r>
              <a:rPr lang="en-US" dirty="0" smtClean="0">
                <a:latin typeface="Cambria" pitchFamily="18" charset="0"/>
              </a:rPr>
              <a:t> (ed.), </a:t>
            </a:r>
            <a:r>
              <a:rPr lang="en-US" i="1" dirty="0" smtClean="0">
                <a:latin typeface="Cambria" pitchFamily="18" charset="0"/>
              </a:rPr>
              <a:t>Theories and Principles of Design in the Architecture of Islamic Societies</a:t>
            </a:r>
            <a:r>
              <a:rPr lang="en-US" dirty="0" smtClean="0">
                <a:latin typeface="Cambria" pitchFamily="18" charset="0"/>
              </a:rPr>
              <a:t>, Cambridge, Massachusetts: Aga Khan Program for Islamic Architecture 1988, pp. 57-72. </a:t>
            </a:r>
            <a:r>
              <a:rPr lang="en-GB" dirty="0" smtClean="0">
                <a:latin typeface="Cambria" pitchFamily="18" charset="0"/>
                <a:hlinkClick r:id="rId2"/>
              </a:rPr>
              <a:t>http://archnet.org/library/documents/one-document.tcl?document_id=3776</a:t>
            </a:r>
            <a:endParaRPr lang="en-GB" dirty="0" smtClean="0">
              <a:latin typeface="Cambria" pitchFamily="18" charset="0"/>
            </a:endParaRPr>
          </a:p>
          <a:p>
            <a:endParaRPr lang="en-GB" dirty="0" smtClean="0">
              <a:latin typeface="Cambria" pitchFamily="18" charset="0"/>
            </a:endParaRPr>
          </a:p>
          <a:p>
            <a:endParaRPr lang="en-GB" dirty="0">
              <a:latin typeface="Cambria" pitchFamily="18" charset="0"/>
            </a:endParaRPr>
          </a:p>
        </p:txBody>
      </p:sp>
      <p:pic>
        <p:nvPicPr>
          <p:cNvPr id="7" name="Picture 4" descr="C:\Users\Liz\Dropbox\SEAC 2016\Artwork\UWTSD Logo_200dpi.jpg"/>
          <p:cNvPicPr>
            <a:picLocks noChangeAspect="1" noChangeArrowheads="1"/>
          </p:cNvPicPr>
          <p:nvPr/>
        </p:nvPicPr>
        <p:blipFill>
          <a:blip r:embed="rId3" cstate="print"/>
          <a:srcRect/>
          <a:stretch>
            <a:fillRect/>
          </a:stretch>
        </p:blipFill>
        <p:spPr bwMode="auto">
          <a:xfrm>
            <a:off x="6676256" y="476672"/>
            <a:ext cx="2467744" cy="94781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2814</TotalTime>
  <Words>2757</Words>
  <Application>Microsoft Office PowerPoint</Application>
  <PresentationFormat>On-screen Show (4:3)</PresentationFormat>
  <Paragraphs>224</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Nicholas Campion  </vt:lpstr>
      <vt:lpstr>Concerns</vt:lpstr>
      <vt:lpstr>Precedents for the foundation of cities Left: Babylonian Boundary Stone 1100 BCE </vt:lpstr>
      <vt:lpstr>The Foundation of Seleucia c.305 BCE</vt:lpstr>
      <vt:lpstr>The Abbasid Caliphate, founded 750 CE/ 132 AH</vt:lpstr>
      <vt:lpstr>Persian Astrological History</vt:lpstr>
      <vt:lpstr>The Cosmos as a Text in Islamic thought</vt:lpstr>
      <vt:lpstr>The Foundation of Cairo: July 969</vt:lpstr>
      <vt:lpstr>The foundation of Baghdad</vt:lpstr>
      <vt:lpstr>The circular city of Baghdad 130-300 AH</vt:lpstr>
      <vt:lpstr>Baghdad</vt:lpstr>
      <vt:lpstr>The Horoscope of Baghdad according to Al Biruni (11th century)</vt:lpstr>
      <vt:lpstr>The Baghdad horoscope in English</vt:lpstr>
      <vt:lpstr>The Horoscope of Baghdad modern western format</vt:lpstr>
      <vt:lpstr>The Horoscope of Baghdad modern western format</vt:lpstr>
      <vt:lpstr>The Horoscope of Baghdad modern western format</vt:lpstr>
      <vt:lpstr>The Horoscope of Baghdad modern western format</vt:lpstr>
      <vt:lpstr>Are there any rules on founding cities? Not much! Sahl ibn Bishr al-Israili, (c. 786-845 ?), ‘If you wished to elect so that you might build a house...’</vt:lpstr>
      <vt:lpstr>Jupiter : Claudius Ptolemy Tetrabiblos 2nd c CE</vt:lpstr>
      <vt:lpstr>Checking the texts: Jupiter on the Ascendant</vt:lpstr>
      <vt:lpstr>The Sun</vt:lpstr>
      <vt:lpstr>The problem: Jupiter is occupying a strong place on the horizon, but so is Mars</vt:lpstr>
      <vt:lpstr>The Problem of Mars</vt:lpstr>
      <vt:lpstr>A solution? Masha’allah: planetary rulers for Zoroastrian millennia</vt:lpstr>
      <vt:lpstr>Possible solutions to the Mars  problem</vt:lpstr>
      <vt:lpstr>A possible problem regarding the Indian Solution</vt:lpstr>
      <vt:lpstr>A possible solution to the possible problem regarding the Indian Solution!</vt:lpstr>
      <vt:lpstr>Was it simpler for astrological/astronomical texts to travel from the Greek world?</vt:lpstr>
      <vt:lpstr>Or India?</vt:lpstr>
      <vt:lpstr>Transmission from Greece and India</vt:lpstr>
      <vt:lpstr>And lastly, if the Indian solution is correct</vt:lpstr>
      <vt:lpstr>A little theory: Kenneth Olwig</vt:lpstr>
      <vt:lpstr>Theory</vt:lpstr>
      <vt:lpstr>The Theory of Place</vt:lpstr>
      <vt:lpstr>Questions of Function</vt:lpstr>
      <vt:lpstr>Questions of Function</vt:lpstr>
      <vt:lpstr>Conclusions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Astronomy and the State:  time, space, power and the foundation of Baghdad.</dc:title>
  <dc:creator>Nick</dc:creator>
  <cp:lastModifiedBy>Nick</cp:lastModifiedBy>
  <cp:revision>108</cp:revision>
  <dcterms:created xsi:type="dcterms:W3CDTF">2010-08-27T07:14:12Z</dcterms:created>
  <dcterms:modified xsi:type="dcterms:W3CDTF">2019-07-11T18:01:48Z</dcterms:modified>
</cp:coreProperties>
</file>