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1"/>
  </p:sldMasterIdLst>
  <p:notesMasterIdLst>
    <p:notesMasterId r:id="rId29"/>
  </p:notesMasterIdLst>
  <p:handoutMasterIdLst>
    <p:handoutMasterId r:id="rId30"/>
  </p:handoutMasterIdLst>
  <p:sldIdLst>
    <p:sldId id="272" r:id="rId2"/>
    <p:sldId id="412" r:id="rId3"/>
    <p:sldId id="416" r:id="rId4"/>
    <p:sldId id="417" r:id="rId5"/>
    <p:sldId id="418" r:id="rId6"/>
    <p:sldId id="419" r:id="rId7"/>
    <p:sldId id="420" r:id="rId8"/>
    <p:sldId id="424" r:id="rId9"/>
    <p:sldId id="421" r:id="rId10"/>
    <p:sldId id="427" r:id="rId11"/>
    <p:sldId id="411" r:id="rId12"/>
    <p:sldId id="425" r:id="rId13"/>
    <p:sldId id="426" r:id="rId14"/>
    <p:sldId id="431" r:id="rId15"/>
    <p:sldId id="448" r:id="rId16"/>
    <p:sldId id="438" r:id="rId17"/>
    <p:sldId id="429" r:id="rId18"/>
    <p:sldId id="433" r:id="rId19"/>
    <p:sldId id="440" r:id="rId20"/>
    <p:sldId id="434" r:id="rId21"/>
    <p:sldId id="435" r:id="rId22"/>
    <p:sldId id="436" r:id="rId23"/>
    <p:sldId id="437" r:id="rId24"/>
    <p:sldId id="447" r:id="rId25"/>
    <p:sldId id="441" r:id="rId26"/>
    <p:sldId id="443" r:id="rId27"/>
    <p:sldId id="428"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63"/>
    <p:restoredTop sz="72487" autoAdjust="0"/>
  </p:normalViewPr>
  <p:slideViewPr>
    <p:cSldViewPr snapToGrid="0" snapToObjects="1">
      <p:cViewPr varScale="1">
        <p:scale>
          <a:sx n="85" d="100"/>
          <a:sy n="85" d="100"/>
        </p:scale>
        <p:origin x="712" y="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12B7E74-E3BF-40BF-905C-8B32F62E23B2}" type="datetimeFigureOut">
              <a:rPr lang="en-US" smtClean="0"/>
              <a:t>9/17/2024</a:t>
            </a:fld>
            <a:endParaRPr lang="en-US"/>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F23564D-4A5B-4781-84AE-CA1CDD8625C0}" type="slidenum">
              <a:rPr lang="en-US" smtClean="0"/>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D422D1DF-8B83-F64D-9D9F-6943744E1858}" type="datetimeFigureOut">
              <a:rPr lang="en-US" smtClean="0"/>
              <a:pPr/>
              <a:t>9/17/2024</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learning.gov.wales/resources/collections/foundation-phase?lang=en"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learning.gov.wales/resources/browse-all/mathsnc/?skip=1&amp;lang=en"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COBCAQAyl_o&amp;index=2&amp;list=PLE5MZB5pedUOHd259SOrfA7OFxb7Yd6YH"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47254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12649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2007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71956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749133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46412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099402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213774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207801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328814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Pedwar diben</a:t>
            </a:r>
            <a:r>
              <a:rPr lang="cy-GB" dirty="0"/>
              <a:t> a nodir ar gyfer y cwricwlwm: </a:t>
            </a:r>
            <a:endParaRPr lang="en-GB" dirty="0"/>
          </a:p>
          <a:p>
            <a:pPr lvl="0"/>
            <a:r>
              <a:rPr lang="cy-GB" dirty="0"/>
              <a:t>Dysgwyr uchelgeisiol, galluog</a:t>
            </a:r>
            <a:endParaRPr lang="en-GB" dirty="0"/>
          </a:p>
          <a:p>
            <a:pPr lvl="0"/>
            <a:r>
              <a:rPr lang="cy-GB" dirty="0"/>
              <a:t>Cyfranwyr mentrus, creadigol</a:t>
            </a:r>
            <a:endParaRPr lang="en-GB" dirty="0"/>
          </a:p>
          <a:p>
            <a:pPr lvl="0"/>
            <a:r>
              <a:rPr lang="cy-GB" dirty="0"/>
              <a:t>Unigolion iach, hyderus</a:t>
            </a:r>
            <a:endParaRPr lang="en-GB" dirty="0"/>
          </a:p>
          <a:p>
            <a:pPr lvl="0"/>
            <a:r>
              <a:rPr lang="cy-GB" dirty="0"/>
              <a:t>Dinasyddiol egwyddorol, gwybodus</a:t>
            </a:r>
            <a:endParaRPr lang="en-GB" dirty="0"/>
          </a:p>
          <a:p>
            <a:r>
              <a:rPr lang="cy-GB" dirty="0"/>
              <a:t>(Donaldson, 2015: 29-31)</a:t>
            </a:r>
            <a:endParaRPr lang="en-GB" dirty="0"/>
          </a:p>
          <a:p>
            <a:r>
              <a:rPr lang="cy-GB" dirty="0"/>
              <a:t> </a:t>
            </a:r>
            <a:endParaRPr lang="en-GB" dirty="0"/>
          </a:p>
          <a:p>
            <a:r>
              <a:rPr lang="cy-GB" b="1" dirty="0"/>
              <a:t>Chwe maes dysgu a phrofiad</a:t>
            </a:r>
            <a:r>
              <a:rPr lang="cy-GB" dirty="0"/>
              <a:t> er mwyn annog addysgu creadigol a chysylltiedig sef:</a:t>
            </a:r>
            <a:endParaRPr lang="en-GB" dirty="0"/>
          </a:p>
          <a:p>
            <a:pPr defTabSz="448925">
              <a:defRPr/>
            </a:pPr>
            <a:r>
              <a:rPr lang="cy-GB" b="1" dirty="0"/>
              <a:t>Six areas of Learning and Experience</a:t>
            </a:r>
            <a:r>
              <a:rPr lang="cy-GB" dirty="0"/>
              <a:t>:</a:t>
            </a:r>
            <a:endParaRPr lang="en-GB" dirty="0"/>
          </a:p>
          <a:p>
            <a:pPr defTabSz="448925">
              <a:defRPr/>
            </a:pPr>
            <a:endParaRPr lang="cy-GB" dirty="0"/>
          </a:p>
          <a:p>
            <a:pPr defTabSz="448925">
              <a:defRPr/>
            </a:pPr>
            <a:r>
              <a:rPr lang="cy-GB" dirty="0"/>
              <a:t>Celfyddydau mynegiannol - </a:t>
            </a:r>
            <a:r>
              <a:rPr lang="en-US" dirty="0"/>
              <a:t>Expressive Arts</a:t>
            </a:r>
            <a:br>
              <a:rPr lang="en-US" dirty="0"/>
            </a:br>
            <a:r>
              <a:rPr lang="cy-GB" dirty="0"/>
              <a:t>Iechyd a lles - </a:t>
            </a:r>
            <a:r>
              <a:rPr lang="en-US" dirty="0"/>
              <a:t>Health and Wellbeing</a:t>
            </a:r>
            <a:endParaRPr lang="en-GB" dirty="0"/>
          </a:p>
          <a:p>
            <a:r>
              <a:rPr lang="cy-GB" dirty="0"/>
              <a:t>Dyniaethau - Humanities</a:t>
            </a:r>
            <a:endParaRPr lang="en-GB" dirty="0"/>
          </a:p>
          <a:p>
            <a:pPr defTabSz="448925">
              <a:defRPr/>
            </a:pPr>
            <a:r>
              <a:rPr lang="cy-GB" dirty="0"/>
              <a:t>Ieithoedd, llythrennedd a chyfathrebu - </a:t>
            </a:r>
            <a:r>
              <a:rPr lang="en-US" dirty="0"/>
              <a:t>Literacy, Languages and Communication</a:t>
            </a:r>
            <a:endParaRPr lang="en-GB" dirty="0"/>
          </a:p>
          <a:p>
            <a:pPr defTabSz="448925">
              <a:defRPr/>
            </a:pPr>
            <a:r>
              <a:rPr lang="cy-GB" dirty="0"/>
              <a:t>Mathemateg a rhifedd - </a:t>
            </a:r>
            <a:r>
              <a:rPr lang="en-US" dirty="0"/>
              <a:t>Mathematics and Numeracy</a:t>
            </a:r>
            <a:endParaRPr lang="en-GB" dirty="0"/>
          </a:p>
          <a:p>
            <a:r>
              <a:rPr lang="cy-GB" dirty="0"/>
              <a:t>Gwyddoniaeth a thechnoleg - </a:t>
            </a:r>
            <a:r>
              <a:rPr lang="en-US" dirty="0"/>
              <a:t>Science and Technology </a:t>
            </a:r>
            <a:endParaRPr lang="en-GB" dirty="0"/>
          </a:p>
          <a:p>
            <a:r>
              <a:rPr lang="cy-GB" dirty="0"/>
              <a:t>(Donaldson, 2015: 39)</a:t>
            </a:r>
          </a:p>
          <a:p>
            <a:pPr defTabSz="448925">
              <a:defRPr/>
            </a:pPr>
            <a:endParaRPr lang="cy-GB" dirty="0"/>
          </a:p>
          <a:p>
            <a:r>
              <a:rPr lang="cy-GB" dirty="0"/>
              <a:t>T</a:t>
            </a:r>
            <a:r>
              <a:rPr lang="cy-GB" b="1" dirty="0"/>
              <a:t>ri cyfrifoldeb trawsgwricwlaidd</a:t>
            </a:r>
            <a:r>
              <a:rPr lang="cy-GB" dirty="0"/>
              <a:t> sef Llythrennedd, Rhifedd a Chymhwysedd Digidol (Donaldson, 2015: 40-42). </a:t>
            </a:r>
            <a:endParaRPr lang="en-GB"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942799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 new curriculum is being developed for settings and schools in Wales. The curriculum will be available by April 2019 for feedback. A final version will be available in January 2020, and will be used throughout Wales by 2022.</a:t>
            </a:r>
          </a:p>
          <a:p>
            <a:r>
              <a:rPr lang="en-US" b="1" dirty="0"/>
              <a:t>This will include 6 </a:t>
            </a:r>
            <a:r>
              <a:rPr lang="en-US" b="1" dirty="0" err="1"/>
              <a:t>AoLE’s</a:t>
            </a:r>
            <a:endParaRPr lang="en-US" b="1" dirty="0"/>
          </a:p>
          <a:p>
            <a:endParaRPr lang="en-US" b="1" dirty="0"/>
          </a:p>
          <a:p>
            <a:r>
              <a:rPr lang="en-US" b="1" dirty="0"/>
              <a:t>Info and video clip available at:</a:t>
            </a:r>
          </a:p>
          <a:p>
            <a:r>
              <a:rPr lang="en-US" dirty="0"/>
              <a:t>http://</a:t>
            </a:r>
            <a:r>
              <a:rPr lang="en-US" dirty="0" err="1"/>
              <a:t>gov.wales</a:t>
            </a:r>
            <a:r>
              <a:rPr lang="en-US" dirty="0"/>
              <a:t>/topics/</a:t>
            </a:r>
            <a:r>
              <a:rPr lang="en-US" dirty="0" err="1"/>
              <a:t>educationandskills</a:t>
            </a:r>
            <a:r>
              <a:rPr lang="en-US" dirty="0"/>
              <a:t>/</a:t>
            </a:r>
            <a:r>
              <a:rPr lang="en-US" dirty="0" err="1"/>
              <a:t>schoolshome</a:t>
            </a:r>
            <a:r>
              <a:rPr lang="en-US" dirty="0"/>
              <a:t>/</a:t>
            </a:r>
            <a:r>
              <a:rPr lang="en-US" dirty="0" err="1"/>
              <a:t>curriculuminwales</a:t>
            </a:r>
            <a:r>
              <a:rPr lang="en-US" dirty="0"/>
              <a:t>/curriculum-for-wales-curriculum-for-life/?skip=1&amp;lang=</a:t>
            </a:r>
            <a:r>
              <a:rPr lang="en-US" dirty="0" err="1"/>
              <a:t>en</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1208107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a:t>At</a:t>
            </a:r>
            <a:r>
              <a:rPr lang="en-US" baseline="0" dirty="0"/>
              <a:t> present there are 6 strands within the KS2 </a:t>
            </a:r>
            <a:r>
              <a:rPr lang="en-US" baseline="0" dirty="0" err="1"/>
              <a:t>Programme</a:t>
            </a:r>
            <a:r>
              <a:rPr lang="en-US" baseline="0" dirty="0"/>
              <a:t> of Study. </a:t>
            </a:r>
          </a:p>
          <a:p>
            <a:pPr eaLnBrk="1" hangingPunct="1">
              <a:buFont typeface="Arial" panose="020B0604020202020204" pitchFamily="34" charset="0"/>
              <a:buChar char="•"/>
            </a:pPr>
            <a:r>
              <a:rPr lang="en-US" baseline="0" dirty="0"/>
              <a:t>The new Mathematics and Numeracy </a:t>
            </a:r>
            <a:r>
              <a:rPr lang="en-US" baseline="0" dirty="0" err="1"/>
              <a:t>AoLE</a:t>
            </a:r>
            <a:r>
              <a:rPr lang="en-US" baseline="0" dirty="0"/>
              <a:t> is focused around 4 “What matters?” i.e. 4 key elements </a:t>
            </a:r>
          </a:p>
          <a:p>
            <a:pPr eaLnBrk="1" hangingPunct="1">
              <a:buFont typeface="Arial" panose="020B0604020202020204" pitchFamily="34" charset="0"/>
              <a:buChar char="•"/>
            </a:pPr>
            <a:endParaRPr lang="en-US" baseline="0" dirty="0"/>
          </a:p>
          <a:p>
            <a:pPr eaLnBrk="1" hangingPunct="1">
              <a:buFont typeface="Arial" panose="020B0604020202020204" pitchFamily="34" charset="0"/>
              <a:buNone/>
            </a:pPr>
            <a:r>
              <a:rPr lang="en-US" altLang="en-US" dirty="0">
                <a:latin typeface="Arial" panose="020B0604020202020204" pitchFamily="34" charset="0"/>
              </a:rPr>
              <a:t>(See below copied from Slide 7 of above link):</a:t>
            </a:r>
          </a:p>
          <a:p>
            <a:pPr eaLnBrk="1" hangingPunct="1">
              <a:buFont typeface="Arial" panose="020B0604020202020204" pitchFamily="34" charset="0"/>
              <a:buChar char="•"/>
            </a:pPr>
            <a:r>
              <a:rPr lang="en-GB" altLang="en-US" dirty="0">
                <a:latin typeface="Arial" panose="020B0604020202020204" pitchFamily="34" charset="0"/>
              </a:rPr>
              <a:t>Learners will discover that the </a:t>
            </a:r>
            <a:r>
              <a:rPr lang="en-GB" altLang="en-US" b="1" dirty="0">
                <a:latin typeface="Arial" panose="020B0604020202020204" pitchFamily="34" charset="0"/>
              </a:rPr>
              <a:t>number</a:t>
            </a:r>
            <a:r>
              <a:rPr lang="en-GB" altLang="en-US" dirty="0">
                <a:latin typeface="Arial" panose="020B0604020202020204" pitchFamily="34" charset="0"/>
              </a:rPr>
              <a:t> system is used to represent and compare relationships between numbers and quantities.</a:t>
            </a:r>
          </a:p>
          <a:p>
            <a:pPr eaLnBrk="1" hangingPunct="1">
              <a:buFont typeface="Arial" panose="020B0604020202020204" pitchFamily="34" charset="0"/>
              <a:buChar char="•"/>
            </a:pPr>
            <a:r>
              <a:rPr lang="en-US" altLang="en-US" dirty="0">
                <a:latin typeface="Arial" panose="020B0604020202020204" pitchFamily="34" charset="0"/>
              </a:rPr>
              <a:t>Learners will come to appreciate how </a:t>
            </a:r>
            <a:r>
              <a:rPr lang="en-US" altLang="en-US" b="1" dirty="0">
                <a:latin typeface="Arial" panose="020B0604020202020204" pitchFamily="34" charset="0"/>
              </a:rPr>
              <a:t>algebra</a:t>
            </a:r>
            <a:r>
              <a:rPr lang="en-US" altLang="en-US" dirty="0">
                <a:latin typeface="Arial" panose="020B0604020202020204" pitchFamily="34" charset="0"/>
              </a:rPr>
              <a:t> uses symbol systems to express the structures of relationships between numbers, quantities and relations.</a:t>
            </a:r>
          </a:p>
          <a:p>
            <a:pPr eaLnBrk="1" hangingPunct="1">
              <a:buFont typeface="Arial" panose="020B0604020202020204" pitchFamily="34" charset="0"/>
              <a:buChar char="•"/>
            </a:pPr>
            <a:r>
              <a:rPr lang="en-US" altLang="en-US" dirty="0">
                <a:latin typeface="Arial" panose="020B0604020202020204" pitchFamily="34" charset="0"/>
              </a:rPr>
              <a:t>Learners will come to understand that </a:t>
            </a:r>
            <a:r>
              <a:rPr lang="en-US" altLang="en-US" b="1" dirty="0">
                <a:latin typeface="Arial" panose="020B0604020202020204" pitchFamily="34" charset="0"/>
              </a:rPr>
              <a:t>geometry</a:t>
            </a:r>
            <a:r>
              <a:rPr lang="en-US" altLang="en-US" dirty="0">
                <a:latin typeface="Arial" panose="020B0604020202020204" pitchFamily="34" charset="0"/>
              </a:rPr>
              <a:t> focuses on relationships involving properties of shape, space, and position, and that </a:t>
            </a:r>
            <a:r>
              <a:rPr lang="en-US" altLang="en-US" b="1" dirty="0">
                <a:latin typeface="Arial" panose="020B0604020202020204" pitchFamily="34" charset="0"/>
              </a:rPr>
              <a:t>measurement</a:t>
            </a:r>
            <a:r>
              <a:rPr lang="en-US" altLang="en-US" dirty="0">
                <a:latin typeface="Arial" panose="020B0604020202020204" pitchFamily="34" charset="0"/>
              </a:rPr>
              <a:t> focuses on quantifying phenomena in the physical world.</a:t>
            </a:r>
          </a:p>
          <a:p>
            <a:pPr eaLnBrk="1" hangingPunct="1">
              <a:buFont typeface="Arial" panose="020B0604020202020204" pitchFamily="34" charset="0"/>
              <a:buChar char="•"/>
            </a:pPr>
            <a:r>
              <a:rPr lang="en-US" altLang="en-US" dirty="0">
                <a:latin typeface="Arial" panose="020B0604020202020204" pitchFamily="34" charset="0"/>
              </a:rPr>
              <a:t>Learners will see that </a:t>
            </a:r>
            <a:r>
              <a:rPr lang="en-US" altLang="en-US" b="1" dirty="0">
                <a:latin typeface="Arial" panose="020B0604020202020204" pitchFamily="34" charset="0"/>
              </a:rPr>
              <a:t>statistics</a:t>
            </a:r>
            <a:r>
              <a:rPr lang="en-US" altLang="en-US" dirty="0">
                <a:latin typeface="Arial" panose="020B0604020202020204" pitchFamily="34" charset="0"/>
              </a:rPr>
              <a:t> represent </a:t>
            </a:r>
            <a:r>
              <a:rPr lang="en-US" altLang="en-US" b="1" dirty="0">
                <a:latin typeface="Arial" panose="020B0604020202020204" pitchFamily="34" charset="0"/>
              </a:rPr>
              <a:t>data</a:t>
            </a:r>
            <a:r>
              <a:rPr lang="en-US" altLang="en-US" dirty="0">
                <a:latin typeface="Arial" panose="020B0604020202020204" pitchFamily="34" charset="0"/>
              </a:rPr>
              <a:t>, probability models chance, and that both support informed inferences and decisions.</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1576301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a:t>At</a:t>
            </a:r>
            <a:r>
              <a:rPr lang="en-US" baseline="0" dirty="0"/>
              <a:t> present there are 6 strands within the KS2 </a:t>
            </a:r>
            <a:r>
              <a:rPr lang="en-US" baseline="0" dirty="0" err="1"/>
              <a:t>Programme</a:t>
            </a:r>
            <a:r>
              <a:rPr lang="en-US" baseline="0" dirty="0"/>
              <a:t> of Study. </a:t>
            </a:r>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a:t>Developing numerical reasoning </a:t>
            </a:r>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a:p>
            <a:pPr eaLnBrk="1" hangingPunct="1">
              <a:buFont typeface="Arial" panose="020B0604020202020204" pitchFamily="34" charset="0"/>
              <a:buChar char="•"/>
            </a:pPr>
            <a:endParaRPr lang="en-US" baseline="0" dirty="0"/>
          </a:p>
          <a:p>
            <a:pPr eaLnBrk="1" hangingPunct="1">
              <a:buFont typeface="Arial" panose="020B0604020202020204" pitchFamily="34" charset="0"/>
              <a:buChar char="•"/>
            </a:pPr>
            <a:r>
              <a:rPr lang="en-US" baseline="0" dirty="0"/>
              <a:t>The new Mathematics and Numeracy </a:t>
            </a:r>
            <a:r>
              <a:rPr lang="en-US" baseline="0" dirty="0" err="1"/>
              <a:t>AoLE</a:t>
            </a:r>
            <a:r>
              <a:rPr lang="en-US" baseline="0" dirty="0"/>
              <a:t> is focused around 4 “What matters?” i.e. 4 key elements </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4125143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Things to consider if you want to include mathematics / numeracy into your lesson…</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8357515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defRPr/>
            </a:pPr>
            <a:r>
              <a:rPr lang="en-GB" dirty="0"/>
              <a:t>Theory </a:t>
            </a:r>
            <a:r>
              <a:rPr lang="mr-IN" dirty="0"/>
              <a:t>–</a:t>
            </a:r>
            <a:r>
              <a:rPr lang="en-GB" dirty="0"/>
              <a:t> Policy </a:t>
            </a:r>
            <a:r>
              <a:rPr lang="mr-IN" dirty="0"/>
              <a:t>–</a:t>
            </a:r>
            <a:r>
              <a:rPr lang="en-GB" dirty="0"/>
              <a:t> Practice</a:t>
            </a:r>
          </a:p>
          <a:p>
            <a:pPr marL="112231">
              <a:defRPr/>
            </a:pPr>
            <a:r>
              <a:rPr lang="en-GB" dirty="0"/>
              <a:t>We’ve looked at policy development in Wales, let’s consider the theory behind it</a:t>
            </a:r>
            <a:r>
              <a:rPr lang="mr-IN" dirty="0"/>
              <a:t>…</a:t>
            </a:r>
            <a:endParaRPr lang="cy-GB" dirty="0"/>
          </a:p>
          <a:p>
            <a:pPr marL="112231">
              <a:defRPr/>
            </a:pPr>
            <a:endParaRPr lang="en-GB" dirty="0"/>
          </a:p>
          <a:p>
            <a:pPr marL="112231">
              <a:defRPr/>
            </a:pPr>
            <a:r>
              <a:rPr lang="en-GB" dirty="0"/>
              <a:t>Mae Haylock a </a:t>
            </a:r>
            <a:r>
              <a:rPr lang="en-GB" dirty="0" err="1"/>
              <a:t>Thangta</a:t>
            </a:r>
            <a:r>
              <a:rPr lang="en-GB" dirty="0"/>
              <a:t> (2007) </a:t>
            </a:r>
            <a:r>
              <a:rPr lang="en-GB" dirty="0" err="1"/>
              <a:t>yn</a:t>
            </a:r>
            <a:r>
              <a:rPr lang="en-GB" dirty="0"/>
              <a:t> </a:t>
            </a:r>
            <a:r>
              <a:rPr lang="en-GB" dirty="0" err="1"/>
              <a:t>amlinellu</a:t>
            </a:r>
            <a:r>
              <a:rPr lang="en-GB" dirty="0"/>
              <a:t> </a:t>
            </a:r>
            <a:r>
              <a:rPr lang="en-GB" dirty="0" err="1"/>
              <a:t>tair</a:t>
            </a:r>
            <a:r>
              <a:rPr lang="en-GB" dirty="0"/>
              <a:t> </a:t>
            </a:r>
            <a:r>
              <a:rPr lang="en-GB" dirty="0" err="1"/>
              <a:t>ffordd</a:t>
            </a:r>
            <a:r>
              <a:rPr lang="en-GB" dirty="0"/>
              <a:t> </a:t>
            </a:r>
            <a:r>
              <a:rPr lang="en-GB" dirty="0" err="1"/>
              <a:t>wahanol</a:t>
            </a:r>
            <a:r>
              <a:rPr lang="en-GB" dirty="0"/>
              <a:t> o </a:t>
            </a:r>
            <a:r>
              <a:rPr lang="en-GB" dirty="0" err="1"/>
              <a:t>ystyried</a:t>
            </a:r>
            <a:r>
              <a:rPr lang="en-GB" dirty="0"/>
              <a:t> </a:t>
            </a:r>
            <a:r>
              <a:rPr lang="en-GB" dirty="0" err="1"/>
              <a:t>mathemateg</a:t>
            </a:r>
            <a:r>
              <a:rPr lang="en-GB" dirty="0"/>
              <a:t> </a:t>
            </a:r>
            <a:r>
              <a:rPr lang="en-GB" dirty="0" err="1"/>
              <a:t>traws-gwricwlaidd</a:t>
            </a:r>
            <a:r>
              <a:rPr lang="en-GB" dirty="0"/>
              <a:t>:</a:t>
            </a:r>
          </a:p>
          <a:p>
            <a:pPr marL="112231">
              <a:defRPr/>
            </a:pPr>
            <a:endParaRPr lang="en-GB" sz="800" dirty="0"/>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b="1" dirty="0" err="1"/>
              <a:t>cyfle</a:t>
            </a:r>
            <a:r>
              <a:rPr lang="en-GB" b="1" dirty="0"/>
              <a:t> a </a:t>
            </a:r>
            <a:r>
              <a:rPr lang="en-GB" b="1" dirty="0" err="1"/>
              <a:t>chyd-destun</a:t>
            </a:r>
            <a:r>
              <a:rPr lang="en-GB" b="1" dirty="0"/>
              <a:t> </a:t>
            </a:r>
            <a:r>
              <a:rPr lang="en-GB" b="1" dirty="0" err="1"/>
              <a:t>pwrpasol</a:t>
            </a:r>
            <a:r>
              <a:rPr lang="en-GB" b="1" dirty="0"/>
              <a:t> </a:t>
            </a:r>
            <a:r>
              <a:rPr lang="en-GB" b="1" dirty="0" err="1"/>
              <a:t>ar</a:t>
            </a:r>
            <a:r>
              <a:rPr lang="en-GB" b="1" dirty="0"/>
              <a:t> </a:t>
            </a:r>
            <a:r>
              <a:rPr lang="en-GB" b="1" dirty="0" err="1"/>
              <a:t>gyfer</a:t>
            </a:r>
            <a:r>
              <a:rPr lang="en-GB" b="1" dirty="0"/>
              <a:t> </a:t>
            </a:r>
            <a:r>
              <a:rPr lang="en-GB" b="1" dirty="0" err="1"/>
              <a:t>dysgu</a:t>
            </a:r>
            <a:r>
              <a:rPr lang="en-GB" b="1" dirty="0"/>
              <a:t> </a:t>
            </a:r>
            <a:r>
              <a:rPr lang="en-GB" b="1" dirty="0" err="1"/>
              <a:t>mathemateg</a:t>
            </a:r>
            <a:r>
              <a:rPr lang="en-GB" b="1" dirty="0"/>
              <a:t> </a:t>
            </a:r>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dirty="0" err="1"/>
              <a:t>cyfle</a:t>
            </a:r>
            <a:r>
              <a:rPr lang="en-GB" dirty="0"/>
              <a:t> a </a:t>
            </a:r>
            <a:r>
              <a:rPr lang="en-GB" dirty="0" err="1"/>
              <a:t>chyd-destun</a:t>
            </a:r>
            <a:r>
              <a:rPr lang="en-GB" dirty="0"/>
              <a:t> </a:t>
            </a:r>
            <a:r>
              <a:rPr lang="en-GB" dirty="0" err="1"/>
              <a:t>pwrpasol</a:t>
            </a:r>
            <a:r>
              <a:rPr lang="en-GB" dirty="0"/>
              <a:t> </a:t>
            </a:r>
            <a:r>
              <a:rPr lang="en-GB" b="1" dirty="0" err="1"/>
              <a:t>i</a:t>
            </a:r>
            <a:r>
              <a:rPr lang="en-GB" b="1" dirty="0"/>
              <a:t> </a:t>
            </a:r>
            <a:r>
              <a:rPr lang="en-GB" b="1" dirty="0" err="1"/>
              <a:t>ymarfer</a:t>
            </a:r>
            <a:r>
              <a:rPr lang="en-GB" b="1" dirty="0"/>
              <a:t> </a:t>
            </a:r>
            <a:r>
              <a:rPr lang="en-GB" b="1" dirty="0" err="1"/>
              <a:t>sgiliau</a:t>
            </a:r>
            <a:r>
              <a:rPr lang="en-GB" b="1" dirty="0"/>
              <a:t> </a:t>
            </a:r>
            <a:r>
              <a:rPr lang="en-GB" b="1" dirty="0" err="1"/>
              <a:t>mathemategol</a:t>
            </a:r>
            <a:r>
              <a:rPr lang="en-GB" b="1" dirty="0"/>
              <a:t> </a:t>
            </a:r>
          </a:p>
          <a:p>
            <a:pPr>
              <a:buFont typeface="Arial" panose="020B0604020202020204" pitchFamily="34" charset="0"/>
              <a:buChar char="•"/>
              <a:defRPr/>
            </a:pPr>
            <a:r>
              <a:rPr lang="en-GB" dirty="0" err="1"/>
              <a:t>Wrth</a:t>
            </a:r>
            <a:r>
              <a:rPr lang="en-GB" dirty="0"/>
              <a:t> </a:t>
            </a:r>
            <a:r>
              <a:rPr lang="en-GB" dirty="0" err="1"/>
              <a:t>wneud</a:t>
            </a:r>
            <a:r>
              <a:rPr lang="en-GB" dirty="0"/>
              <a:t> </a:t>
            </a:r>
            <a:r>
              <a:rPr lang="en-GB" b="1" dirty="0" err="1"/>
              <a:t>prosiect</a:t>
            </a:r>
            <a:r>
              <a:rPr lang="en-GB" b="1" dirty="0"/>
              <a:t> </a:t>
            </a:r>
            <a:r>
              <a:rPr lang="en-GB" b="1" dirty="0" err="1"/>
              <a:t>ymestynnol</a:t>
            </a:r>
            <a:r>
              <a:rPr lang="en-GB" b="1" dirty="0"/>
              <a:t> </a:t>
            </a:r>
            <a:r>
              <a:rPr lang="en-GB" dirty="0"/>
              <a:t>(</a:t>
            </a:r>
            <a:r>
              <a:rPr lang="en-GB" dirty="0" err="1"/>
              <a:t>sydd</a:t>
            </a:r>
            <a:r>
              <a:rPr lang="en-GB" dirty="0"/>
              <a:t> </a:t>
            </a:r>
            <a:r>
              <a:rPr lang="en-GB" dirty="0" err="1"/>
              <a:t>ddim</a:t>
            </a:r>
            <a:r>
              <a:rPr lang="en-GB" dirty="0"/>
              <a:t> </a:t>
            </a:r>
            <a:r>
              <a:rPr lang="en-GB" dirty="0" err="1"/>
              <a:t>yn</a:t>
            </a:r>
            <a:r>
              <a:rPr lang="en-GB" dirty="0"/>
              <a:t> </a:t>
            </a:r>
            <a:r>
              <a:rPr lang="en-GB" dirty="0" err="1"/>
              <a:t>gysylltiedig</a:t>
            </a:r>
            <a:r>
              <a:rPr lang="en-GB" dirty="0"/>
              <a:t> </a:t>
            </a:r>
            <a:r>
              <a:rPr lang="en-GB" dirty="0" err="1"/>
              <a:t>â</a:t>
            </a:r>
            <a:r>
              <a:rPr lang="en-GB" dirty="0"/>
              <a:t> </a:t>
            </a:r>
            <a:r>
              <a:rPr lang="en-GB" dirty="0" err="1"/>
              <a:t>unrhyw</a:t>
            </a:r>
            <a:r>
              <a:rPr lang="en-GB" dirty="0"/>
              <a:t> </a:t>
            </a:r>
            <a:r>
              <a:rPr lang="en-GB" dirty="0" err="1"/>
              <a:t>bwnc</a:t>
            </a:r>
            <a:r>
              <a:rPr lang="en-GB" dirty="0"/>
              <a:t> </a:t>
            </a:r>
            <a:r>
              <a:rPr lang="en-GB" dirty="0" err="1"/>
              <a:t>penodol</a:t>
            </a:r>
            <a:r>
              <a:rPr lang="en-GB" dirty="0"/>
              <a:t>) </a:t>
            </a:r>
            <a:r>
              <a:rPr lang="en-GB" dirty="0" err="1"/>
              <a:t>gellir</a:t>
            </a:r>
            <a:r>
              <a:rPr lang="en-GB" dirty="0"/>
              <a:t> </a:t>
            </a:r>
            <a:r>
              <a:rPr lang="en-GB" b="1" dirty="0" err="1"/>
              <a:t>datblygu</a:t>
            </a:r>
            <a:r>
              <a:rPr lang="en-GB" b="1" dirty="0"/>
              <a:t> </a:t>
            </a:r>
            <a:r>
              <a:rPr lang="en-GB" b="1" dirty="0" err="1"/>
              <a:t>amrywiaeth</a:t>
            </a:r>
            <a:r>
              <a:rPr lang="en-GB" b="1" dirty="0"/>
              <a:t> o </a:t>
            </a:r>
            <a:r>
              <a:rPr lang="en-GB" b="1" dirty="0" err="1"/>
              <a:t>feysydd</a:t>
            </a:r>
            <a:r>
              <a:rPr lang="en-GB" b="1" dirty="0"/>
              <a:t> </a:t>
            </a:r>
            <a:r>
              <a:rPr lang="en-GB" b="1" dirty="0" err="1"/>
              <a:t>cwricwlwaidd</a:t>
            </a:r>
            <a:r>
              <a:rPr lang="en-GB" b="1" dirty="0"/>
              <a:t> </a:t>
            </a:r>
            <a:r>
              <a:rPr lang="en-GB" dirty="0"/>
              <a:t>- </a:t>
            </a:r>
            <a:r>
              <a:rPr lang="en-GB" dirty="0" err="1"/>
              <a:t>gan</a:t>
            </a:r>
            <a:r>
              <a:rPr lang="en-GB" dirty="0"/>
              <a:t> </a:t>
            </a:r>
            <a:r>
              <a:rPr lang="en-GB" dirty="0" err="1"/>
              <a:t>gynnwys</a:t>
            </a:r>
            <a:r>
              <a:rPr lang="en-GB" dirty="0"/>
              <a:t> </a:t>
            </a:r>
            <a:r>
              <a:rPr lang="en-GB" dirty="0" err="1"/>
              <a:t>mathemateg</a:t>
            </a:r>
            <a:endParaRPr lang="en-GB" dirty="0"/>
          </a:p>
          <a:p>
            <a:pPr marL="112231">
              <a:defRPr/>
            </a:pPr>
            <a:endParaRPr lang="en-GB" sz="300" dirty="0"/>
          </a:p>
          <a:p>
            <a:pPr marL="112231">
              <a:defRPr/>
            </a:pPr>
            <a:r>
              <a:rPr lang="en-GB" sz="1000" dirty="0" err="1"/>
              <a:t>Syniadau</a:t>
            </a:r>
            <a:r>
              <a:rPr lang="en-GB" sz="1000" dirty="0"/>
              <a:t> o Haylock and </a:t>
            </a:r>
            <a:r>
              <a:rPr lang="en-GB" sz="1000" dirty="0" err="1"/>
              <a:t>Thangta</a:t>
            </a:r>
            <a:r>
              <a:rPr lang="en-GB" sz="1000" dirty="0"/>
              <a:t> (2007) </a:t>
            </a:r>
            <a:r>
              <a:rPr lang="en-GB" sz="1000" i="1" dirty="0"/>
              <a:t>Key Concepts in Primary Mathematics </a:t>
            </a:r>
            <a:r>
              <a:rPr lang="en-GB" sz="1000" dirty="0"/>
              <a:t>London: SAGE </a:t>
            </a:r>
            <a:endParaRPr lang="en-GB" sz="1000" i="1"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938961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3857153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17095287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err="1"/>
              <a:t>Fframwaith</a:t>
            </a:r>
            <a:r>
              <a:rPr lang="en-US" dirty="0"/>
              <a:t> </a:t>
            </a:r>
            <a:r>
              <a:rPr lang="en-US" dirty="0" err="1"/>
              <a:t>Cyfnod</a:t>
            </a:r>
            <a:r>
              <a:rPr lang="en-US" dirty="0"/>
              <a:t> Sylfaen / Foundation Phase Framework </a:t>
            </a:r>
            <a:r>
              <a:rPr lang="en-US" dirty="0">
                <a:hlinkClick r:id="rId3"/>
              </a:rPr>
              <a:t>http://learning.gov.wales/resources/collections/foundation-phase?lang=en</a:t>
            </a:r>
            <a:r>
              <a:rPr lang="en-US" dirty="0"/>
              <a:t>   </a:t>
            </a:r>
          </a:p>
          <a:p>
            <a:pPr defTabSz="448925">
              <a:defRPr/>
            </a:pPr>
            <a:r>
              <a:rPr lang="en-US" dirty="0" err="1"/>
              <a:t>Rhaglen</a:t>
            </a:r>
            <a:r>
              <a:rPr lang="en-US" dirty="0"/>
              <a:t> </a:t>
            </a:r>
            <a:r>
              <a:rPr lang="en-US" dirty="0" err="1"/>
              <a:t>Astudio</a:t>
            </a:r>
            <a:r>
              <a:rPr lang="en-US" dirty="0"/>
              <a:t> CA2 / KS2 </a:t>
            </a:r>
            <a:r>
              <a:rPr lang="en-US" dirty="0" err="1"/>
              <a:t>Programme</a:t>
            </a:r>
            <a:r>
              <a:rPr lang="en-US" dirty="0"/>
              <a:t> of Study </a:t>
            </a:r>
            <a:r>
              <a:rPr lang="en-US" dirty="0">
                <a:hlinkClick r:id="rId4"/>
              </a:rPr>
              <a:t>http://learning.gov.wales/resources/browse-all/mathsnc/?skip=1&amp;lang=en</a:t>
            </a:r>
            <a:r>
              <a:rPr lang="en-US" dirty="0"/>
              <a:t> </a:t>
            </a:r>
          </a:p>
          <a:p>
            <a:pPr algn="l"/>
            <a:endParaRPr lang="en-US" dirty="0"/>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a:t>Developing numerical reasoning </a:t>
            </a:r>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6815840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a:t>“Piaget, for example, described the development of understanding in terms of the learner relating new experiences to their existing cognitive structures, by assimilation and accommodation, to develop what he called ‘schemas’ (Piaget, 1953)” Haylock and Cockburn (2007)</a:t>
            </a:r>
          </a:p>
          <a:p>
            <a:pPr defTabSz="448925">
              <a:defRPr/>
            </a:pPr>
            <a:endParaRPr lang="en-US" dirty="0"/>
          </a:p>
          <a:p>
            <a:pPr defTabSz="448925">
              <a:defRPr/>
            </a:pPr>
            <a:r>
              <a:rPr lang="en-US" dirty="0"/>
              <a:t>Vygotsky </a:t>
            </a:r>
            <a:r>
              <a:rPr lang="mr-IN" dirty="0"/>
              <a:t>–</a:t>
            </a:r>
            <a:r>
              <a:rPr lang="en-US" dirty="0"/>
              <a:t> ZPD, learning from each other</a:t>
            </a:r>
          </a:p>
          <a:p>
            <a:pPr defTabSz="448925">
              <a:defRPr/>
            </a:pPr>
            <a:endParaRPr lang="en-US" dirty="0"/>
          </a:p>
          <a:p>
            <a:pPr defTabSz="448925">
              <a:defRPr/>
            </a:pPr>
            <a:r>
              <a:rPr lang="en-US" dirty="0"/>
              <a:t>Link to Bruner (iconic, enactive, symbolic).  </a:t>
            </a:r>
          </a:p>
          <a:p>
            <a:pPr defTabSz="448925">
              <a:defRPr/>
            </a:pPr>
            <a:endParaRPr lang="en-US" dirty="0"/>
          </a:p>
          <a:p>
            <a:pPr defTabSz="448925">
              <a:defRPr/>
            </a:pPr>
            <a:r>
              <a:rPr lang="en-US" dirty="0" err="1"/>
              <a:t>Liebeck</a:t>
            </a:r>
            <a:r>
              <a:rPr lang="en-US" dirty="0"/>
              <a:t> (1990) proposes that children’s understanding involves building up con- </a:t>
            </a:r>
            <a:r>
              <a:rPr lang="en-US" dirty="0" err="1"/>
              <a:t>nections</a:t>
            </a:r>
            <a:r>
              <a:rPr lang="en-US" dirty="0"/>
              <a:t> between these four components through sequential </a:t>
            </a:r>
            <a:r>
              <a:rPr lang="en-US" dirty="0" err="1"/>
              <a:t>experi</a:t>
            </a:r>
            <a:r>
              <a:rPr lang="en-US" dirty="0"/>
              <a:t>- </a:t>
            </a:r>
            <a:r>
              <a:rPr lang="en-US" dirty="0" err="1"/>
              <a:t>ence</a:t>
            </a:r>
            <a:r>
              <a:rPr lang="en-US" dirty="0"/>
              <a:t>, starting with concrete experiences, then adding in the appropriate language, and then pictures and finally the mathematical symbols. </a:t>
            </a:r>
            <a:endParaRPr lang="en-US" dirty="0">
              <a:effectLst/>
            </a:endParaRPr>
          </a:p>
          <a:p>
            <a:pPr defTabSz="448925">
              <a:defRPr/>
            </a:pPr>
            <a:endParaRPr lang="en-GB" dirty="0"/>
          </a:p>
          <a:p>
            <a:pPr defTabSz="448925">
              <a:defRPr/>
            </a:pPr>
            <a:endParaRPr lang="en-US" dirty="0"/>
          </a:p>
          <a:p>
            <a:pPr defTabSz="448925">
              <a:defRPr/>
            </a:pPr>
            <a:endParaRPr lang="en-US" dirty="0"/>
          </a:p>
          <a:p>
            <a:pPr defTabSz="448925">
              <a:defRPr/>
            </a:pP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21280786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28611660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4903569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lgn="ctr">
              <a:defRPr/>
            </a:pPr>
            <a:r>
              <a:rPr lang="en-US" u="sng" dirty="0"/>
              <a:t>https://www.booktrust.org.uk/cy-gb/what-we-do/programmes-and-campaigns/poridrwystori/</a:t>
            </a:r>
          </a:p>
          <a:p>
            <a:pPr marL="112231" algn="ctr">
              <a:defRPr/>
            </a:pPr>
            <a:endParaRPr lang="en-US" dirty="0"/>
          </a:p>
          <a:p>
            <a:pPr marL="112231" algn="ctr" defTabSz="448925">
              <a:defRPr/>
            </a:pPr>
            <a:r>
              <a:rPr lang="en-US" dirty="0"/>
              <a:t>E.g. Rhyme Challenge</a:t>
            </a:r>
          </a:p>
          <a:p>
            <a:pPr marL="112231" algn="ctr">
              <a:defRPr/>
            </a:pPr>
            <a:endParaRPr lang="en-US" u="sng" dirty="0"/>
          </a:p>
          <a:p>
            <a:pPr marL="112231" algn="ctr">
              <a:defRPr/>
            </a:pPr>
            <a:endParaRPr lang="en-US" u="sng" dirty="0"/>
          </a:p>
          <a:p>
            <a:pPr marL="112231" algn="ctr">
              <a:defRPr/>
            </a:pPr>
            <a:r>
              <a:rPr lang="en-US" u="sng" dirty="0">
                <a:hlinkClick r:id="rId3"/>
              </a:rPr>
              <a:t>https://www.booktrust.org.uk/what-we-do/programmes-and-campaigns/poridrwystori/autumn-term-resources/the-rhyme-challenge/</a:t>
            </a:r>
          </a:p>
          <a:p>
            <a:pPr marL="112231" algn="ctr">
              <a:defRPr/>
            </a:pPr>
            <a:r>
              <a:rPr lang="en-US" u="sng" dirty="0">
                <a:hlinkClick r:id="rId3"/>
              </a:rPr>
              <a:t>https://www.youtube.com/watch?v=COBCAQAyl_o&amp;index=2&amp;list=PLE5MZB5pedUOHd259SOrfA7OFxb7Yd6YH</a:t>
            </a:r>
            <a:r>
              <a:rPr lang="en-US" u="sng" dirty="0"/>
              <a:t> </a:t>
            </a:r>
          </a:p>
          <a:p>
            <a:endParaRPr lang="en-US" dirty="0"/>
          </a:p>
          <a:p>
            <a:r>
              <a:rPr lang="en-US" dirty="0" err="1"/>
              <a:t>Ymgyrch</a:t>
            </a:r>
            <a:r>
              <a:rPr lang="en-US" baseline="0" dirty="0"/>
              <a:t> </a:t>
            </a:r>
            <a:r>
              <a:rPr lang="en-US" baseline="0" dirty="0" err="1"/>
              <a:t>arall</a:t>
            </a:r>
            <a:r>
              <a:rPr lang="en-US" baseline="0" dirty="0"/>
              <a:t> </a:t>
            </a:r>
            <a:r>
              <a:rPr lang="en-US" baseline="0" dirty="0" err="1"/>
              <a:t>gan</a:t>
            </a:r>
            <a:r>
              <a:rPr lang="en-US" baseline="0" dirty="0"/>
              <a:t> </a:t>
            </a:r>
            <a:r>
              <a:rPr lang="en-US" baseline="0" dirty="0" err="1"/>
              <a:t>Llywodraeth</a:t>
            </a:r>
            <a:r>
              <a:rPr lang="en-US" baseline="0" dirty="0"/>
              <a:t> </a:t>
            </a:r>
            <a:r>
              <a:rPr lang="en-US" baseline="0" dirty="0" err="1"/>
              <a:t>Cymru</a:t>
            </a:r>
            <a:r>
              <a:rPr lang="en-US" baseline="0" dirty="0"/>
              <a:t> </a:t>
            </a:r>
            <a:r>
              <a:rPr lang="en-US" baseline="0" dirty="0" err="1"/>
              <a:t>ar</a:t>
            </a:r>
            <a:r>
              <a:rPr lang="en-US" baseline="0" dirty="0"/>
              <a:t> Facebook a </a:t>
            </a:r>
            <a:r>
              <a:rPr lang="en-US" baseline="0" dirty="0" err="1"/>
              <a:t>Trydar</a:t>
            </a:r>
            <a:r>
              <a:rPr lang="en-US" baseline="0" dirty="0"/>
              <a:t>:</a:t>
            </a:r>
          </a:p>
          <a:p>
            <a:r>
              <a:rPr lang="en-US" baseline="0" dirty="0"/>
              <a:t>http://</a:t>
            </a:r>
            <a:r>
              <a:rPr lang="en-US" baseline="0" dirty="0" err="1"/>
              <a:t>gov.wales</a:t>
            </a:r>
            <a:r>
              <a:rPr lang="en-US" baseline="0" dirty="0"/>
              <a:t>/topics/</a:t>
            </a:r>
            <a:r>
              <a:rPr lang="en-US" baseline="0" dirty="0" err="1"/>
              <a:t>educationandskills</a:t>
            </a:r>
            <a:r>
              <a:rPr lang="en-US" baseline="0" dirty="0"/>
              <a:t>/</a:t>
            </a:r>
            <a:r>
              <a:rPr lang="en-US" baseline="0" dirty="0" err="1"/>
              <a:t>schoolshome</a:t>
            </a:r>
            <a:r>
              <a:rPr lang="en-US" baseline="0" dirty="0"/>
              <a:t>/parents/education-begins-at-home/?skip=1&amp;lang=cy</a:t>
            </a:r>
          </a:p>
          <a:p>
            <a:endParaRPr lang="en-US" baseline="0" dirty="0"/>
          </a:p>
          <a:p>
            <a:r>
              <a:rPr lang="en-US" baseline="0" dirty="0"/>
              <a:t>Another campaign by Welsh Government on Twitter and Facebook:</a:t>
            </a:r>
          </a:p>
          <a:p>
            <a:r>
              <a:rPr lang="en-US" dirty="0"/>
              <a:t>http://</a:t>
            </a:r>
            <a:r>
              <a:rPr lang="en-US" dirty="0" err="1"/>
              <a:t>gov.wales</a:t>
            </a:r>
            <a:r>
              <a:rPr lang="en-US" dirty="0"/>
              <a:t>/topics/</a:t>
            </a:r>
            <a:r>
              <a:rPr lang="en-US" dirty="0" err="1"/>
              <a:t>educationandskills</a:t>
            </a:r>
            <a:r>
              <a:rPr lang="en-US" dirty="0"/>
              <a:t>/</a:t>
            </a:r>
            <a:r>
              <a:rPr lang="en-US" dirty="0" err="1"/>
              <a:t>schoolshome</a:t>
            </a:r>
            <a:r>
              <a:rPr lang="en-US" dirty="0"/>
              <a:t>/parents/education-begins-at-home/?skip=1&amp;lang=</a:t>
            </a:r>
            <a:r>
              <a:rPr lang="en-US" dirty="0" err="1"/>
              <a:t>en</a:t>
            </a:r>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9807580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5187885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4386850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122571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843080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85733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904204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875964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018756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926412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49754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458437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11881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463078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4874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952315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73136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7796668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7419493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17/09/2024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4224871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98607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96121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E34073-1DDB-E241-AFDC-40B33DF00C0C}" type="datetimeFigureOut">
              <a:rPr lang="en-GB" smtClean="0"/>
              <a:pPr/>
              <a:t>17/09/2024</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00CDB28-BAA5-B54E-8F8E-694C5515DAE4}" type="slidenum">
              <a:rPr lang="en-GB" smtClean="0"/>
              <a:pPr/>
              <a:t>‹#›</a:t>
            </a:fld>
            <a:endParaRPr lang="en-GB"/>
          </a:p>
        </p:txBody>
      </p:sp>
    </p:spTree>
    <p:extLst>
      <p:ext uri="{BB962C8B-B14F-4D97-AF65-F5344CB8AC3E}">
        <p14:creationId xmlns:p14="http://schemas.microsoft.com/office/powerpoint/2010/main" val="277829856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hyperlink" Target="http://www.freeimageslive.co.uk/free_stock_image/learning-numbers-jpg"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hyperlink" Target="https://www.youtube.com/watch?v=bxrPy1fjVU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docs/learningwales/publications/130415-lnf-guidance-en.pdf"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hyperlink" Target="https://hwb.gov.wales/storage/c163e330-a978-4523-8ce6-b659af27a51f/cynorthwyo-ysgolion-i-gyflwynor-fframwaith-llythrennedd-a-rhifedd-cenedlaethol.pdf" TargetMode="External"/><Relationship Id="rId4" Type="http://schemas.openxmlformats.org/officeDocument/2006/relationships/hyperlink" Target="https://hwb.gov.wales/storage/64812b0e-3d20-4d10-94e8-68221e47a38d/to-support-schools-in-introducing-the-national-literacy-and-numeracy-framework.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lyw.cymru/dyfodol-llwyddiannus-adolygiad-or-cwricwlwm-ar-trefniadau-asesu?_ga=2.133956812.374381850.1573054352-233607502.1543914796"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gov.wales/successful-futures-review-curriculum-and-assessment-arrangement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education-changing"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hyperlink" Target="https://hwb.gov.wales/draft-curriculum-for-wales-2022" TargetMode="External"/><Relationship Id="rId4" Type="http://schemas.openxmlformats.org/officeDocument/2006/relationships/hyperlink" Target="https://beta.gov.wales/preparing-new-curriculum-update-feb-2019"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storage/1c690a45-e566-4b76-a868-3f79b311f0e1/canllawiau-statudol-drafft-mathemateg-a-rhifedd.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hyperlink" Target="https://hwb.gov.wales/draft-curriculum-for-wales-2022/mathematics-and-numeracy/what-matter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image" Target="../media/image12.png"/><Relationship Id="rId7" Type="http://schemas.openxmlformats.org/officeDocument/2006/relationships/image" Target="../media/image16.tiff"/><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15.tiff"/><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hyperlink" Target="http://learning.gov.wales/docs/learningwales/publications/150717-nc-maths-cy-v2.pdf"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hyperlink" Target="http://learning.gov.wales/docs/learningwales/publications/150803-fp-framework-cy.pdf" TargetMode="External"/><Relationship Id="rId5" Type="http://schemas.openxmlformats.org/officeDocument/2006/relationships/hyperlink" Target="http://learning.gov.wales/docs/learningwales/publications/150803-fp-framework-en.pdf" TargetMode="External"/><Relationship Id="rId4" Type="http://schemas.openxmlformats.org/officeDocument/2006/relationships/hyperlink" Target="http://learning.gov.wales/docs/learningwales/publications/150717-nc-maths-en-v2.pdf"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ncetm.org.uk/resources/40533"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47" name="Straight Connector 34">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6" name="Rectangle 45">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47">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3900" y="3818467"/>
            <a:ext cx="3337719"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9230" y="0"/>
            <a:ext cx="1324770"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54" name="Straight Connector 5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00950" y="0"/>
            <a:ext cx="12954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extBox 1"/>
          <p:cNvSpPr txBox="1"/>
          <p:nvPr/>
        </p:nvSpPr>
        <p:spPr>
          <a:xfrm>
            <a:off x="1130300" y="1397000"/>
            <a:ext cx="5825202" cy="2653836"/>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200">
                <a:solidFill>
                  <a:schemeClr val="accent1"/>
                </a:solidFill>
                <a:latin typeface="+mj-lt"/>
                <a:ea typeface="+mj-ea"/>
                <a:cs typeface="+mj-cs"/>
              </a:rPr>
              <a:t>Mathemateg a Rhifedd</a:t>
            </a:r>
          </a:p>
          <a:p>
            <a:pPr algn="r">
              <a:lnSpc>
                <a:spcPct val="90000"/>
              </a:lnSpc>
              <a:spcBef>
                <a:spcPct val="0"/>
              </a:spcBef>
              <a:spcAft>
                <a:spcPts val="600"/>
              </a:spcAft>
            </a:pPr>
            <a:r>
              <a:rPr lang="en-US" sz="4200">
                <a:solidFill>
                  <a:schemeClr val="accent1"/>
                </a:solidFill>
                <a:latin typeface="+mj-lt"/>
                <a:ea typeface="+mj-ea"/>
                <a:cs typeface="+mj-cs"/>
              </a:rPr>
              <a:t>Mathematics and Numeracy</a:t>
            </a:r>
          </a:p>
          <a:p>
            <a:pPr algn="r">
              <a:lnSpc>
                <a:spcPct val="90000"/>
              </a:lnSpc>
              <a:spcBef>
                <a:spcPct val="0"/>
              </a:spcBef>
              <a:spcAft>
                <a:spcPts val="600"/>
              </a:spcAft>
            </a:pPr>
            <a:endParaRPr lang="en-US" sz="420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66E4AEEC-294C-4F15-B7D7-71A50AF9F230}"/>
              </a:ext>
            </a:extLst>
          </p:cNvPr>
          <p:cNvSpPr txBox="1"/>
          <p:nvPr/>
        </p:nvSpPr>
        <p:spPr>
          <a:xfrm>
            <a:off x="4561019" y="4322398"/>
            <a:ext cx="2885813" cy="369332"/>
          </a:xfrm>
          <a:prstGeom prst="rect">
            <a:avLst/>
          </a:prstGeom>
          <a:noFill/>
        </p:spPr>
        <p:txBody>
          <a:bodyPr wrap="square" rtlCol="0">
            <a:spAutoFit/>
          </a:bodyPr>
          <a:lstStyle/>
          <a:p>
            <a:r>
              <a:rPr lang="en-GB" dirty="0" err="1"/>
              <a:t>Sesiwn</a:t>
            </a:r>
            <a:r>
              <a:rPr lang="en-GB" dirty="0"/>
              <a:t> 6 / </a:t>
            </a:r>
            <a:r>
              <a:rPr lang="en-GB"/>
              <a:t>Session 6</a:t>
            </a:r>
            <a:endParaRPr lang="en-GB" dirty="0"/>
          </a:p>
        </p:txBody>
      </p:sp>
      <p:pic>
        <p:nvPicPr>
          <p:cNvPr id="6" name="Picture 5" descr="Background pattern&#10;&#10;Description automatically generated">
            <a:extLst>
              <a:ext uri="{FF2B5EF4-FFF2-40B4-BE49-F238E27FC236}">
                <a16:creationId xmlns:a16="http://schemas.microsoft.com/office/drawing/2014/main" id="{F6DB8136-025F-4B53-A75A-640D439407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0943" y="3689193"/>
            <a:ext cx="3013732" cy="2005074"/>
          </a:xfrm>
          <a:prstGeom prst="rect">
            <a:avLst/>
          </a:prstGeom>
        </p:spPr>
      </p:pic>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233916" y="475982"/>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Sut</a:t>
            </a:r>
            <a:r>
              <a:rPr lang="en-GB" sz="17600" dirty="0">
                <a:solidFill>
                  <a:schemeClr val="accent1">
                    <a:lumMod val="75000"/>
                  </a:schemeClr>
                </a:solidFill>
              </a:rPr>
              <a:t> </a:t>
            </a:r>
            <a:r>
              <a:rPr lang="en-GB" sz="17600" dirty="0" err="1">
                <a:solidFill>
                  <a:schemeClr val="accent1">
                    <a:lumMod val="75000"/>
                  </a:schemeClr>
                </a:solidFill>
              </a:rPr>
              <a:t>wyt</a:t>
            </a:r>
            <a:r>
              <a:rPr lang="en-GB" sz="17600" dirty="0">
                <a:solidFill>
                  <a:schemeClr val="accent1">
                    <a:lumMod val="75000"/>
                  </a:schemeClr>
                </a:solidFill>
              </a:rPr>
              <a:t> </a:t>
            </a:r>
            <a:r>
              <a:rPr lang="en-GB" sz="17600" dirty="0" err="1">
                <a:solidFill>
                  <a:schemeClr val="accent1">
                    <a:lumMod val="75000"/>
                  </a:schemeClr>
                </a:solidFill>
              </a:rPr>
              <a:t>ti’n</a:t>
            </a:r>
            <a:r>
              <a:rPr lang="en-GB" sz="17600" dirty="0">
                <a:solidFill>
                  <a:schemeClr val="accent1">
                    <a:lumMod val="75000"/>
                  </a:schemeClr>
                </a:solidFill>
              </a:rPr>
              <a:t> </a:t>
            </a:r>
            <a:r>
              <a:rPr lang="en-GB" sz="17600" dirty="0" err="1">
                <a:solidFill>
                  <a:schemeClr val="accent1">
                    <a:lumMod val="75000"/>
                  </a:schemeClr>
                </a:solidFill>
              </a:rPr>
              <a:t>teimlo</a:t>
            </a:r>
            <a:r>
              <a:rPr lang="en-GB" sz="17600" dirty="0">
                <a:solidFill>
                  <a:schemeClr val="accent1">
                    <a:lumMod val="75000"/>
                  </a:schemeClr>
                </a:solidFill>
              </a:rPr>
              <a:t>? </a:t>
            </a:r>
          </a:p>
          <a:p>
            <a:r>
              <a:rPr lang="en-GB" sz="17600" dirty="0">
                <a:solidFill>
                  <a:schemeClr val="accent1">
                    <a:lumMod val="75000"/>
                  </a:schemeClr>
                </a:solidFill>
              </a:rPr>
              <a:t>How are you feeling?</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4572000" y="1783122"/>
            <a:ext cx="4465673"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a:t>On a scale of 1 to 10, what’s your response to the following statements? </a:t>
            </a:r>
          </a:p>
          <a:p>
            <a:endParaRPr lang="en-GB" sz="2800" dirty="0"/>
          </a:p>
          <a:p>
            <a:r>
              <a:rPr lang="en-GB" sz="2800" dirty="0"/>
              <a:t>1 = most negative</a:t>
            </a:r>
          </a:p>
          <a:p>
            <a:r>
              <a:rPr lang="en-GB" sz="2800" dirty="0"/>
              <a:t>10 = most </a:t>
            </a:r>
            <a:r>
              <a:rPr lang="en-GB" sz="2800" dirty="0" err="1"/>
              <a:t>postitive</a:t>
            </a:r>
            <a:endParaRPr lang="en-GB" sz="2800" dirty="0"/>
          </a:p>
        </p:txBody>
      </p:sp>
      <p:sp>
        <p:nvSpPr>
          <p:cNvPr id="4" name="Content Placeholder 8"/>
          <p:cNvSpPr txBox="1">
            <a:spLocks/>
          </p:cNvSpPr>
          <p:nvPr/>
        </p:nvSpPr>
        <p:spPr>
          <a:xfrm>
            <a:off x="233916" y="1783122"/>
            <a:ext cx="427429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err="1"/>
              <a:t>Ar</a:t>
            </a:r>
            <a:r>
              <a:rPr lang="en-GB" sz="2800" dirty="0"/>
              <a:t> </a:t>
            </a:r>
            <a:r>
              <a:rPr lang="en-GB" sz="2800" dirty="0" err="1"/>
              <a:t>raddfa</a:t>
            </a:r>
            <a:r>
              <a:rPr lang="en-GB" sz="2800" dirty="0"/>
              <a:t> o 1 </a:t>
            </a:r>
            <a:r>
              <a:rPr lang="en-GB" sz="2800" dirty="0" err="1"/>
              <a:t>i</a:t>
            </a:r>
            <a:r>
              <a:rPr lang="en-GB" sz="2800" dirty="0"/>
              <a:t> 10, </a:t>
            </a:r>
            <a:r>
              <a:rPr lang="en-GB" sz="2800" dirty="0" err="1"/>
              <a:t>beth</a:t>
            </a:r>
            <a:r>
              <a:rPr lang="en-GB" sz="2800" dirty="0"/>
              <a:t> </a:t>
            </a:r>
            <a:r>
              <a:rPr lang="en-GB" sz="2800" dirty="0" err="1"/>
              <a:t>yw</a:t>
            </a:r>
            <a:r>
              <a:rPr lang="en-GB" sz="2800" dirty="0"/>
              <a:t> </a:t>
            </a:r>
            <a:r>
              <a:rPr lang="en-GB" sz="2800" dirty="0" err="1"/>
              <a:t>dy</a:t>
            </a:r>
            <a:r>
              <a:rPr lang="en-GB" sz="2800" dirty="0"/>
              <a:t> </a:t>
            </a:r>
            <a:r>
              <a:rPr lang="en-GB" sz="2800" dirty="0" err="1"/>
              <a:t>ymateb</a:t>
            </a:r>
            <a:r>
              <a:rPr lang="en-GB" sz="2800" dirty="0"/>
              <a:t> </a:t>
            </a:r>
            <a:r>
              <a:rPr lang="en-GB" sz="2800" dirty="0" err="1"/>
              <a:t>i’r</a:t>
            </a:r>
            <a:r>
              <a:rPr lang="en-GB" sz="2800" dirty="0"/>
              <a:t> </a:t>
            </a:r>
            <a:r>
              <a:rPr lang="en-GB" sz="2800" dirty="0" err="1"/>
              <a:t>gosodiadau</a:t>
            </a:r>
            <a:r>
              <a:rPr lang="en-GB" sz="2800" dirty="0"/>
              <a:t> </a:t>
            </a:r>
            <a:r>
              <a:rPr lang="en-GB" sz="2800" dirty="0" err="1"/>
              <a:t>sy’n</a:t>
            </a:r>
            <a:r>
              <a:rPr lang="en-GB" sz="2800" dirty="0"/>
              <a:t> </a:t>
            </a:r>
            <a:r>
              <a:rPr lang="en-GB" sz="2800" dirty="0" err="1"/>
              <a:t>dilyn</a:t>
            </a:r>
            <a:r>
              <a:rPr lang="en-GB" sz="2800" dirty="0"/>
              <a:t>?</a:t>
            </a:r>
          </a:p>
          <a:p>
            <a:endParaRPr lang="en-GB" sz="2800" dirty="0"/>
          </a:p>
          <a:p>
            <a:r>
              <a:rPr lang="en-GB" sz="2800" dirty="0"/>
              <a:t>1 = </a:t>
            </a:r>
            <a:r>
              <a:rPr lang="en-GB" sz="2800" dirty="0" err="1"/>
              <a:t>mwyaf</a:t>
            </a:r>
            <a:r>
              <a:rPr lang="en-GB" sz="2800" dirty="0"/>
              <a:t> </a:t>
            </a:r>
            <a:r>
              <a:rPr lang="en-GB" sz="2800" dirty="0" err="1"/>
              <a:t>negyddol</a:t>
            </a:r>
            <a:endParaRPr lang="en-GB" sz="2800" dirty="0"/>
          </a:p>
          <a:p>
            <a:r>
              <a:rPr lang="en-GB" sz="2800" dirty="0"/>
              <a:t>10 = </a:t>
            </a:r>
            <a:r>
              <a:rPr lang="en-GB" sz="2800" dirty="0" err="1"/>
              <a:t>mwyaf</a:t>
            </a:r>
            <a:r>
              <a:rPr lang="en-GB" sz="2800" dirty="0"/>
              <a:t> </a:t>
            </a:r>
            <a:r>
              <a:rPr lang="en-GB" sz="2800" dirty="0" err="1"/>
              <a:t>cadarnhaol</a:t>
            </a:r>
            <a:endParaRPr lang="en-GB" sz="2800" dirty="0"/>
          </a:p>
        </p:txBody>
      </p:sp>
    </p:spTree>
    <p:extLst>
      <p:ext uri="{BB962C8B-B14F-4D97-AF65-F5344CB8AC3E}">
        <p14:creationId xmlns:p14="http://schemas.microsoft.com/office/powerpoint/2010/main" val="2015709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08206" y="2741316"/>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How energetic are you today? </a:t>
            </a:r>
          </a:p>
        </p:txBody>
      </p:sp>
      <p:sp>
        <p:nvSpPr>
          <p:cNvPr id="4" name="Content Placeholder 8"/>
          <p:cNvSpPr txBox="1">
            <a:spLocks/>
          </p:cNvSpPr>
          <p:nvPr/>
        </p:nvSpPr>
        <p:spPr>
          <a:xfrm>
            <a:off x="313661" y="2673551"/>
            <a:ext cx="4274290"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Pa </a:t>
            </a:r>
            <a:r>
              <a:rPr lang="en-GB" sz="4000" dirty="0" err="1"/>
              <a:t>mor</a:t>
            </a:r>
            <a:r>
              <a:rPr lang="en-GB" sz="4000" dirty="0"/>
              <a:t> </a:t>
            </a:r>
            <a:r>
              <a:rPr lang="en-GB" sz="4000" dirty="0" err="1"/>
              <a:t>egniol</a:t>
            </a:r>
            <a:r>
              <a:rPr lang="en-GB" sz="4000" dirty="0"/>
              <a:t> </a:t>
            </a:r>
            <a:r>
              <a:rPr lang="en-GB" sz="4000" dirty="0" err="1"/>
              <a:t>wyt</a:t>
            </a:r>
            <a:r>
              <a:rPr lang="en-GB" sz="4000" dirty="0"/>
              <a:t> </a:t>
            </a:r>
            <a:r>
              <a:rPr lang="en-GB" sz="4000" dirty="0" err="1"/>
              <a:t>ti</a:t>
            </a:r>
            <a:r>
              <a:rPr lang="en-GB" sz="4000" dirty="0"/>
              <a:t> </a:t>
            </a:r>
            <a:r>
              <a:rPr lang="en-GB" sz="4000" dirty="0" err="1"/>
              <a:t>heddiw</a:t>
            </a:r>
            <a:r>
              <a:rPr lang="en-GB" sz="4000" dirty="0"/>
              <a:t>? </a:t>
            </a:r>
          </a:p>
          <a:p>
            <a:endParaRPr lang="en-GB" sz="2800" dirty="0"/>
          </a:p>
        </p:txBody>
      </p:sp>
      <p:sp>
        <p:nvSpPr>
          <p:cNvPr id="5" name="Content Placeholder 8"/>
          <p:cNvSpPr txBox="1">
            <a:spLocks/>
          </p:cNvSpPr>
          <p:nvPr/>
        </p:nvSpPr>
        <p:spPr>
          <a:xfrm>
            <a:off x="313661" y="1038449"/>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749584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402113"/>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How comfortable are you with the warmth of this room? </a:t>
            </a:r>
          </a:p>
        </p:txBody>
      </p:sp>
      <p:sp>
        <p:nvSpPr>
          <p:cNvPr id="4" name="Content Placeholder 8"/>
          <p:cNvSpPr txBox="1">
            <a:spLocks/>
          </p:cNvSpPr>
          <p:nvPr/>
        </p:nvSpPr>
        <p:spPr>
          <a:xfrm>
            <a:off x="106327" y="2381239"/>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a:t>Pa </a:t>
            </a:r>
            <a:r>
              <a:rPr lang="en-GB" sz="4000" dirty="0" err="1"/>
              <a:t>mor</a:t>
            </a:r>
            <a:r>
              <a:rPr lang="en-GB" sz="4000" dirty="0"/>
              <a:t> </a:t>
            </a:r>
            <a:r>
              <a:rPr lang="en-GB" sz="4000" dirty="0" err="1"/>
              <a:t>gyfforddus</a:t>
            </a:r>
            <a:r>
              <a:rPr lang="en-GB" sz="4000" dirty="0"/>
              <a:t> </a:t>
            </a:r>
            <a:r>
              <a:rPr lang="en-GB" sz="4000" dirty="0" err="1"/>
              <a:t>yw</a:t>
            </a:r>
            <a:r>
              <a:rPr lang="en-GB" sz="4000" dirty="0"/>
              <a:t> </a:t>
            </a:r>
            <a:r>
              <a:rPr lang="en-GB" sz="4000" dirty="0" err="1"/>
              <a:t>gwres</a:t>
            </a:r>
            <a:r>
              <a:rPr lang="en-GB" sz="4000" dirty="0"/>
              <a:t> </a:t>
            </a:r>
            <a:r>
              <a:rPr lang="en-GB" sz="4000" dirty="0" err="1"/>
              <a:t>yr</a:t>
            </a:r>
            <a:r>
              <a:rPr lang="en-GB" sz="4000" dirty="0"/>
              <a:t> </a:t>
            </a:r>
            <a:r>
              <a:rPr lang="en-GB" sz="4000" dirty="0" err="1"/>
              <a:t>ystafell</a:t>
            </a:r>
            <a:r>
              <a:rPr lang="en-GB" sz="4000" dirty="0"/>
              <a:t> hon </a:t>
            </a:r>
            <a:r>
              <a:rPr lang="en-GB" sz="4000" dirty="0" err="1"/>
              <a:t>i</a:t>
            </a:r>
            <a:r>
              <a:rPr lang="en-GB" sz="4000" dirty="0"/>
              <a:t> </a:t>
            </a:r>
            <a:r>
              <a:rPr lang="en-GB" sz="4000" dirty="0" err="1"/>
              <a:t>ti</a:t>
            </a:r>
            <a:r>
              <a:rPr lang="en-GB" sz="4000" dirty="0"/>
              <a:t>? </a:t>
            </a:r>
          </a:p>
          <a:p>
            <a:endParaRPr lang="en-GB" sz="2800" dirty="0"/>
          </a:p>
        </p:txBody>
      </p:sp>
      <p:sp>
        <p:nvSpPr>
          <p:cNvPr id="5" name="Content Placeholder 8"/>
          <p:cNvSpPr txBox="1">
            <a:spLocks/>
          </p:cNvSpPr>
          <p:nvPr/>
        </p:nvSpPr>
        <p:spPr>
          <a:xfrm>
            <a:off x="297710" y="1164284"/>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737380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039175"/>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Thinking back to your time at primary school, how do you feel </a:t>
            </a:r>
            <a:r>
              <a:rPr lang="mr-IN" sz="3600" dirty="0"/>
              <a:t>–</a:t>
            </a:r>
            <a:r>
              <a:rPr lang="cy-GB" sz="3600" dirty="0"/>
              <a:t> </a:t>
            </a:r>
            <a:r>
              <a:rPr lang="en-GB" sz="3600" dirty="0"/>
              <a:t>negative (1) or positive (10)?  </a:t>
            </a:r>
          </a:p>
        </p:txBody>
      </p:sp>
      <p:sp>
        <p:nvSpPr>
          <p:cNvPr id="4" name="Content Placeholder 8"/>
          <p:cNvSpPr txBox="1">
            <a:spLocks/>
          </p:cNvSpPr>
          <p:nvPr/>
        </p:nvSpPr>
        <p:spPr>
          <a:xfrm>
            <a:off x="21265" y="2131454"/>
            <a:ext cx="4550735" cy="3358518"/>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Wrth</a:t>
            </a:r>
            <a:r>
              <a:rPr lang="en-GB" sz="3600" dirty="0"/>
              <a:t> </a:t>
            </a:r>
            <a:r>
              <a:rPr lang="en-GB" sz="3600" dirty="0" err="1"/>
              <a:t>feddwl</a:t>
            </a:r>
            <a:r>
              <a:rPr lang="en-GB" sz="3600" dirty="0"/>
              <a:t> </a:t>
            </a:r>
            <a:r>
              <a:rPr lang="en-GB" sz="3600" dirty="0" err="1"/>
              <a:t>yn</a:t>
            </a:r>
            <a:r>
              <a:rPr lang="en-GB" sz="3600" dirty="0"/>
              <a:t> </a:t>
            </a:r>
            <a:r>
              <a:rPr lang="en-GB" sz="3600" dirty="0" err="1"/>
              <a:t>ôl</a:t>
            </a:r>
            <a:r>
              <a:rPr lang="en-GB" sz="3600" dirty="0"/>
              <a:t> </a:t>
            </a:r>
            <a:r>
              <a:rPr lang="en-GB" sz="3600" dirty="0" err="1"/>
              <a:t>i</a:t>
            </a:r>
            <a:r>
              <a:rPr lang="en-GB" sz="3600" dirty="0"/>
              <a:t> </a:t>
            </a:r>
            <a:r>
              <a:rPr lang="en-GB" sz="3600" dirty="0" err="1"/>
              <a:t>dy</a:t>
            </a:r>
            <a:r>
              <a:rPr lang="en-GB" sz="3600" dirty="0"/>
              <a:t> </a:t>
            </a:r>
            <a:r>
              <a:rPr lang="en-GB" sz="3600" dirty="0" err="1"/>
              <a:t>amser</a:t>
            </a:r>
            <a:r>
              <a:rPr lang="en-GB" sz="3600" dirty="0"/>
              <a:t> </a:t>
            </a:r>
            <a:r>
              <a:rPr lang="en-GB" sz="3600" dirty="0" err="1"/>
              <a:t>yn</a:t>
            </a:r>
            <a:r>
              <a:rPr lang="en-GB" sz="3600" dirty="0"/>
              <a:t> </a:t>
            </a:r>
            <a:r>
              <a:rPr lang="en-GB" sz="3600" dirty="0" err="1"/>
              <a:t>yr</a:t>
            </a:r>
            <a:r>
              <a:rPr lang="en-GB" sz="3600" dirty="0"/>
              <a:t> </a:t>
            </a:r>
            <a:r>
              <a:rPr lang="en-GB" sz="3600" dirty="0" err="1"/>
              <a:t>ysgol</a:t>
            </a:r>
            <a:r>
              <a:rPr lang="en-GB" sz="3600" dirty="0"/>
              <a:t> </a:t>
            </a:r>
            <a:r>
              <a:rPr lang="en-GB" sz="3600" dirty="0" err="1"/>
              <a:t>gynradd</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t>
            </a:r>
            <a:r>
              <a:rPr lang="mr-IN" sz="3600" dirty="0"/>
              <a:t>–</a:t>
            </a:r>
            <a:r>
              <a:rPr lang="en-GB" sz="3600" dirty="0"/>
              <a:t> </a:t>
            </a:r>
            <a:r>
              <a:rPr lang="en-GB" sz="3600" dirty="0" err="1"/>
              <a:t>negyddol</a:t>
            </a:r>
            <a:r>
              <a:rPr lang="en-GB" sz="3600" dirty="0"/>
              <a:t> (1) </a:t>
            </a:r>
            <a:r>
              <a:rPr lang="en-GB" sz="3600" dirty="0" err="1"/>
              <a:t>neu</a:t>
            </a:r>
            <a:r>
              <a:rPr lang="en-GB" sz="3600" dirty="0"/>
              <a:t> </a:t>
            </a:r>
            <a:r>
              <a:rPr lang="en-GB" sz="3600" dirty="0" err="1"/>
              <a:t>cadarnhaol</a:t>
            </a:r>
            <a:r>
              <a:rPr lang="en-GB" sz="3600" dirty="0"/>
              <a:t> (10)?</a:t>
            </a:r>
          </a:p>
          <a:p>
            <a:endParaRPr lang="en-GB" sz="2800" dirty="0"/>
          </a:p>
        </p:txBody>
      </p:sp>
      <p:sp>
        <p:nvSpPr>
          <p:cNvPr id="5" name="Content Placeholder 8"/>
          <p:cNvSpPr txBox="1">
            <a:spLocks/>
          </p:cNvSpPr>
          <p:nvPr/>
        </p:nvSpPr>
        <p:spPr>
          <a:xfrm>
            <a:off x="297710" y="1019137"/>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1251414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305151"/>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The session today is about maths, how do you feel about it </a:t>
            </a:r>
            <a:r>
              <a:rPr lang="mr-IN" sz="3600" dirty="0"/>
              <a:t>–</a:t>
            </a:r>
            <a:r>
              <a:rPr lang="en-GB" sz="3600" dirty="0"/>
              <a:t> positive or negative?   </a:t>
            </a:r>
          </a:p>
        </p:txBody>
      </p:sp>
      <p:sp>
        <p:nvSpPr>
          <p:cNvPr id="4" name="Content Placeholder 8"/>
          <p:cNvSpPr txBox="1">
            <a:spLocks/>
          </p:cNvSpPr>
          <p:nvPr/>
        </p:nvSpPr>
        <p:spPr>
          <a:xfrm>
            <a:off x="106327" y="2165010"/>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Mae’r</a:t>
            </a:r>
            <a:r>
              <a:rPr lang="en-GB" sz="3600" dirty="0"/>
              <a:t> </a:t>
            </a:r>
            <a:r>
              <a:rPr lang="en-GB" sz="3600" dirty="0" err="1"/>
              <a:t>sesiwn</a:t>
            </a:r>
            <a:r>
              <a:rPr lang="en-GB" sz="3600" dirty="0"/>
              <a:t> hon am </a:t>
            </a:r>
            <a:r>
              <a:rPr lang="en-GB" sz="3600" dirty="0" err="1"/>
              <a:t>fathemateg</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am </a:t>
            </a:r>
            <a:r>
              <a:rPr lang="en-GB" sz="3600" dirty="0" err="1"/>
              <a:t>hyn</a:t>
            </a:r>
            <a:r>
              <a:rPr lang="en-GB" sz="3600" dirty="0"/>
              <a:t> </a:t>
            </a:r>
            <a:r>
              <a:rPr lang="mr-IN" sz="3600" dirty="0"/>
              <a:t>–</a:t>
            </a:r>
            <a:r>
              <a:rPr lang="en-GB" sz="3600" dirty="0"/>
              <a:t> </a:t>
            </a:r>
            <a:r>
              <a:rPr lang="en-GB" sz="3600" dirty="0" err="1"/>
              <a:t>negyddol</a:t>
            </a:r>
            <a:r>
              <a:rPr lang="en-GB" sz="3600" dirty="0"/>
              <a:t> </a:t>
            </a:r>
            <a:r>
              <a:rPr lang="en-GB" sz="3600" dirty="0" err="1"/>
              <a:t>neu</a:t>
            </a:r>
            <a:r>
              <a:rPr lang="en-GB" sz="3600" dirty="0"/>
              <a:t> </a:t>
            </a:r>
            <a:r>
              <a:rPr lang="en-GB" sz="3600" dirty="0" err="1"/>
              <a:t>cadarnhaol</a:t>
            </a:r>
            <a:r>
              <a:rPr lang="en-GB" sz="3600" dirty="0"/>
              <a:t>?</a:t>
            </a:r>
          </a:p>
          <a:p>
            <a:endParaRPr lang="en-GB" sz="2800" dirty="0"/>
          </a:p>
        </p:txBody>
      </p:sp>
      <p:sp>
        <p:nvSpPr>
          <p:cNvPr id="5" name="Content Placeholder 8"/>
          <p:cNvSpPr txBox="1">
            <a:spLocks/>
          </p:cNvSpPr>
          <p:nvPr/>
        </p:nvSpPr>
        <p:spPr>
          <a:xfrm>
            <a:off x="377455" y="887447"/>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a:t>1   2   3   4   5   6   7   8   9   10</a:t>
            </a:r>
          </a:p>
        </p:txBody>
      </p:sp>
    </p:spTree>
    <p:extLst>
      <p:ext uri="{BB962C8B-B14F-4D97-AF65-F5344CB8AC3E}">
        <p14:creationId xmlns:p14="http://schemas.microsoft.com/office/powerpoint/2010/main" val="1540477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446565" y="1552353"/>
            <a:ext cx="8102009" cy="3979605"/>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4497570" y="2138806"/>
            <a:ext cx="3095538" cy="2554545"/>
          </a:xfrm>
          <a:prstGeom prst="rect">
            <a:avLst/>
          </a:prstGeom>
          <a:noFill/>
        </p:spPr>
        <p:txBody>
          <a:bodyPr wrap="square" rtlCol="0">
            <a:spAutoFit/>
          </a:bodyPr>
          <a:lstStyle/>
          <a:p>
            <a:pPr algn="ctr"/>
            <a:r>
              <a:rPr lang="en-US" sz="3200" dirty="0"/>
              <a:t>In the context of education why are such questions important?</a:t>
            </a:r>
          </a:p>
        </p:txBody>
      </p:sp>
      <p:sp>
        <p:nvSpPr>
          <p:cNvPr id="4" name="TextBox 3"/>
          <p:cNvSpPr txBox="1"/>
          <p:nvPr/>
        </p:nvSpPr>
        <p:spPr>
          <a:xfrm>
            <a:off x="1476463" y="2138806"/>
            <a:ext cx="3095538" cy="2554545"/>
          </a:xfrm>
          <a:prstGeom prst="rect">
            <a:avLst/>
          </a:prstGeom>
          <a:noFill/>
        </p:spPr>
        <p:txBody>
          <a:bodyPr wrap="square" rtlCol="0">
            <a:spAutoFit/>
          </a:bodyPr>
          <a:lstStyle/>
          <a:p>
            <a:pPr algn="ctr"/>
            <a:r>
              <a:rPr lang="en-US" sz="3200" dirty="0"/>
              <a:t>O </a:t>
            </a:r>
            <a:r>
              <a:rPr lang="en-US" sz="3200" dirty="0" err="1"/>
              <a:t>fewn</a:t>
            </a:r>
            <a:r>
              <a:rPr lang="en-US" sz="3200" dirty="0"/>
              <a:t> </a:t>
            </a:r>
            <a:r>
              <a:rPr lang="en-US" sz="3200" dirty="0" err="1"/>
              <a:t>cyd-destun</a:t>
            </a:r>
            <a:r>
              <a:rPr lang="en-US" sz="3200" dirty="0"/>
              <a:t> </a:t>
            </a:r>
            <a:r>
              <a:rPr lang="en-US" sz="3200" dirty="0" err="1"/>
              <a:t>addysg</a:t>
            </a:r>
            <a:r>
              <a:rPr lang="en-US" sz="3200" dirty="0"/>
              <a:t>, pam </a:t>
            </a:r>
            <a:r>
              <a:rPr lang="en-US" sz="3200" dirty="0" err="1"/>
              <a:t>mae</a:t>
            </a:r>
            <a:r>
              <a:rPr lang="en-US" sz="3200" dirty="0"/>
              <a:t> </a:t>
            </a:r>
            <a:r>
              <a:rPr lang="en-US" sz="3200" dirty="0" err="1"/>
              <a:t>cwestiynau</a:t>
            </a:r>
            <a:r>
              <a:rPr lang="en-US" sz="3200" dirty="0"/>
              <a:t> </a:t>
            </a:r>
            <a:r>
              <a:rPr lang="en-US" sz="3200" dirty="0" err="1"/>
              <a:t>fel</a:t>
            </a:r>
            <a:r>
              <a:rPr lang="en-US" sz="3200" dirty="0"/>
              <a:t> </a:t>
            </a:r>
            <a:r>
              <a:rPr lang="en-US" sz="3200" dirty="0" err="1"/>
              <a:t>hyn</a:t>
            </a:r>
            <a:r>
              <a:rPr lang="en-US" sz="3200" dirty="0"/>
              <a:t> </a:t>
            </a:r>
            <a:r>
              <a:rPr lang="en-US" sz="3200" dirty="0" err="1"/>
              <a:t>yn</a:t>
            </a:r>
            <a:r>
              <a:rPr lang="en-US" sz="3200" dirty="0"/>
              <a:t> </a:t>
            </a:r>
            <a:r>
              <a:rPr lang="en-US" sz="3200" dirty="0" err="1"/>
              <a:t>bwysig</a:t>
            </a:r>
            <a:r>
              <a:rPr lang="en-US" sz="3200" dirty="0"/>
              <a:t>? </a:t>
            </a:r>
          </a:p>
        </p:txBody>
      </p:sp>
      <p:sp>
        <p:nvSpPr>
          <p:cNvPr id="5"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Meddwl</a:t>
            </a:r>
            <a:r>
              <a:rPr lang="en-GB" sz="17600" dirty="0">
                <a:solidFill>
                  <a:schemeClr val="accent1">
                    <a:lumMod val="75000"/>
                  </a:schemeClr>
                </a:solidFill>
              </a:rPr>
              <a:t> </a:t>
            </a:r>
            <a:r>
              <a:rPr lang="cy-GB" sz="17600" dirty="0">
                <a:solidFill>
                  <a:schemeClr val="accent1">
                    <a:lumMod val="75000"/>
                  </a:schemeClr>
                </a:solidFill>
              </a:rPr>
              <a:t>-</a:t>
            </a:r>
            <a:r>
              <a:rPr lang="en-GB" sz="17600" dirty="0">
                <a:solidFill>
                  <a:schemeClr val="accent1">
                    <a:lumMod val="75000"/>
                  </a:schemeClr>
                </a:solidFill>
              </a:rPr>
              <a:t> </a:t>
            </a:r>
            <a:r>
              <a:rPr lang="en-GB" sz="17600" dirty="0" err="1">
                <a:solidFill>
                  <a:schemeClr val="accent1">
                    <a:lumMod val="75000"/>
                  </a:schemeClr>
                </a:solidFill>
              </a:rPr>
              <a:t>Paru</a:t>
            </a:r>
            <a:r>
              <a:rPr lang="en-GB" sz="17600" dirty="0">
                <a:solidFill>
                  <a:schemeClr val="accent1">
                    <a:lumMod val="75000"/>
                  </a:schemeClr>
                </a:solidFill>
              </a:rPr>
              <a:t> - </a:t>
            </a:r>
            <a:r>
              <a:rPr lang="en-GB" sz="17600" dirty="0" err="1">
                <a:solidFill>
                  <a:schemeClr val="accent1">
                    <a:lumMod val="75000"/>
                  </a:schemeClr>
                </a:solidFill>
              </a:rPr>
              <a:t>Rhannu</a:t>
            </a:r>
            <a:r>
              <a:rPr lang="en-GB" sz="17600" dirty="0">
                <a:solidFill>
                  <a:schemeClr val="accent1">
                    <a:lumMod val="75000"/>
                  </a:schemeClr>
                </a:solidFill>
              </a:rPr>
              <a:t> </a:t>
            </a:r>
          </a:p>
          <a:p>
            <a:r>
              <a:rPr lang="en-GB" sz="17600" dirty="0">
                <a:solidFill>
                  <a:schemeClr val="accent1">
                    <a:lumMod val="75000"/>
                  </a:schemeClr>
                </a:solidFill>
              </a:rPr>
              <a:t>Think  - Pair - Share </a:t>
            </a:r>
          </a:p>
          <a:p>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740278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Agweddau</a:t>
            </a:r>
            <a:r>
              <a:rPr lang="en-GB" sz="17600" dirty="0">
                <a:solidFill>
                  <a:schemeClr val="accent1">
                    <a:lumMod val="75000"/>
                  </a:schemeClr>
                </a:solidFill>
              </a:rPr>
              <a:t> at </a:t>
            </a:r>
            <a:r>
              <a:rPr lang="en-GB" sz="17600" dirty="0" err="1">
                <a:solidFill>
                  <a:schemeClr val="accent1">
                    <a:lumMod val="75000"/>
                  </a:schemeClr>
                </a:solidFill>
              </a:rPr>
              <a:t>Fathemateg</a:t>
            </a:r>
            <a:r>
              <a:rPr lang="en-GB" sz="17600" dirty="0">
                <a:solidFill>
                  <a:schemeClr val="accent1">
                    <a:lumMod val="75000"/>
                  </a:schemeClr>
                </a:solidFill>
              </a:rPr>
              <a:t> </a:t>
            </a:r>
          </a:p>
          <a:p>
            <a:r>
              <a:rPr lang="en-GB" sz="17600" dirty="0">
                <a:solidFill>
                  <a:schemeClr val="accent1">
                    <a:lumMod val="75000"/>
                  </a:schemeClr>
                </a:solidFill>
              </a:rPr>
              <a:t>Attitudes towards Mathematics </a:t>
            </a:r>
          </a:p>
          <a:p>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49585" y="1551841"/>
            <a:ext cx="4524090" cy="2598061"/>
          </a:xfrm>
          <a:prstGeom prst="rect">
            <a:avLst/>
          </a:prstGeom>
        </p:spPr>
      </p:pic>
      <p:sp>
        <p:nvSpPr>
          <p:cNvPr id="5" name="Rectangle 4"/>
          <p:cNvSpPr/>
          <p:nvPr/>
        </p:nvSpPr>
        <p:spPr>
          <a:xfrm>
            <a:off x="1812851" y="4414798"/>
            <a:ext cx="5518297" cy="369332"/>
          </a:xfrm>
          <a:prstGeom prst="rect">
            <a:avLst/>
          </a:prstGeom>
        </p:spPr>
        <p:txBody>
          <a:bodyPr wrap="square">
            <a:spAutoFit/>
          </a:bodyPr>
          <a:lstStyle/>
          <a:p>
            <a:r>
              <a:rPr lang="en-US" dirty="0">
                <a:hlinkClick r:id="rId4"/>
              </a:rPr>
              <a:t>https://www.youtube.com/watch?v=bxrPy1fjVU4</a:t>
            </a:r>
            <a:r>
              <a:rPr lang="en-US" dirty="0"/>
              <a:t> </a:t>
            </a:r>
          </a:p>
        </p:txBody>
      </p:sp>
      <p:sp>
        <p:nvSpPr>
          <p:cNvPr id="6" name="Rectangle 5"/>
          <p:cNvSpPr/>
          <p:nvPr/>
        </p:nvSpPr>
        <p:spPr>
          <a:xfrm>
            <a:off x="0" y="4849440"/>
            <a:ext cx="8973879" cy="769441"/>
          </a:xfrm>
          <a:prstGeom prst="rect">
            <a:avLst/>
          </a:prstGeom>
        </p:spPr>
        <p:txBody>
          <a:bodyPr wrap="square">
            <a:spAutoFit/>
          </a:bodyPr>
          <a:lstStyle/>
          <a:p>
            <a:pPr algn="ctr"/>
            <a:r>
              <a:rPr lang="en-US" sz="2000" dirty="0" err="1"/>
              <a:t>Deunydd</a:t>
            </a:r>
            <a:r>
              <a:rPr lang="en-US" sz="2000" dirty="0"/>
              <a:t> </a:t>
            </a:r>
            <a:r>
              <a:rPr lang="en-US" sz="2000" dirty="0" err="1"/>
              <a:t>darllen</a:t>
            </a:r>
            <a:r>
              <a:rPr lang="en-US" sz="2000" dirty="0"/>
              <a:t> </a:t>
            </a:r>
            <a:r>
              <a:rPr lang="en-US" sz="2000" dirty="0" err="1"/>
              <a:t>posibl</a:t>
            </a:r>
            <a:r>
              <a:rPr lang="en-US" sz="2000" dirty="0"/>
              <a:t> / Possible reading material: </a:t>
            </a:r>
          </a:p>
          <a:p>
            <a:pPr algn="ctr"/>
            <a:r>
              <a:rPr lang="en-US" sz="2400" dirty="0"/>
              <a:t>Jo </a:t>
            </a:r>
            <a:r>
              <a:rPr lang="en-US" sz="2400" dirty="0" err="1"/>
              <a:t>Boaler</a:t>
            </a:r>
            <a:r>
              <a:rPr lang="en-US" sz="2400" dirty="0"/>
              <a:t> / Carol Dweck</a:t>
            </a:r>
          </a:p>
        </p:txBody>
      </p:sp>
    </p:spTree>
    <p:extLst>
      <p:ext uri="{BB962C8B-B14F-4D97-AF65-F5344CB8AC3E}">
        <p14:creationId xmlns:p14="http://schemas.microsoft.com/office/powerpoint/2010/main" val="1721102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Amcanion</a:t>
            </a:r>
            <a:r>
              <a:rPr lang="en-GB" sz="17600" dirty="0">
                <a:solidFill>
                  <a:schemeClr val="accent1">
                    <a:lumMod val="75000"/>
                  </a:schemeClr>
                </a:solidFill>
              </a:rPr>
              <a:t> y </a:t>
            </a:r>
            <a:r>
              <a:rPr lang="en-GB" sz="17600" dirty="0" err="1">
                <a:solidFill>
                  <a:schemeClr val="accent1">
                    <a:lumMod val="75000"/>
                  </a:schemeClr>
                </a:solidFill>
              </a:rPr>
              <a:t>sesiwn</a:t>
            </a:r>
            <a:r>
              <a:rPr lang="en-GB" sz="17600" dirty="0">
                <a:solidFill>
                  <a:schemeClr val="accent1">
                    <a:lumMod val="75000"/>
                  </a:schemeClr>
                </a:solidFill>
              </a:rPr>
              <a:t> </a:t>
            </a:r>
          </a:p>
          <a:p>
            <a:r>
              <a:rPr lang="en-GB" sz="17600" dirty="0">
                <a:solidFill>
                  <a:schemeClr val="accent1">
                    <a:lumMod val="75000"/>
                  </a:schemeClr>
                </a:solidFill>
              </a:rPr>
              <a:t>Session Objectives</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4572000" y="1360829"/>
            <a:ext cx="4241799" cy="4136342"/>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500" dirty="0"/>
              <a:t>Give an outline of recent developments in relation to mathematics and numeracy teaching in the primary school</a:t>
            </a:r>
          </a:p>
          <a:p>
            <a:pPr>
              <a:spcBef>
                <a:spcPts val="0"/>
              </a:spcBef>
            </a:pPr>
            <a:r>
              <a:rPr lang="en-GB" sz="2500" dirty="0"/>
              <a:t>Consider some key features of effective pedagogy in mathematics in the primary school</a:t>
            </a:r>
          </a:p>
        </p:txBody>
      </p:sp>
      <p:sp>
        <p:nvSpPr>
          <p:cNvPr id="4" name="Content Placeholder 8"/>
          <p:cNvSpPr txBox="1">
            <a:spLocks/>
          </p:cNvSpPr>
          <p:nvPr/>
        </p:nvSpPr>
        <p:spPr>
          <a:xfrm>
            <a:off x="152400" y="1274928"/>
            <a:ext cx="4292601" cy="4136343"/>
          </a:xfrm>
          <a:prstGeom prst="rect">
            <a:avLst/>
          </a:prstGeom>
        </p:spPr>
        <p:txBody>
          <a:bodyPr>
            <a:normAutofit fontScale="92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000" dirty="0" err="1"/>
              <a:t>Rhoi</a:t>
            </a:r>
            <a:r>
              <a:rPr lang="en-GB" sz="3000" dirty="0"/>
              <a:t> </a:t>
            </a:r>
            <a:r>
              <a:rPr lang="en-GB" sz="3000" dirty="0" err="1"/>
              <a:t>amlinelliad</a:t>
            </a:r>
            <a:r>
              <a:rPr lang="en-GB" sz="3000" dirty="0"/>
              <a:t> o </a:t>
            </a:r>
            <a:r>
              <a:rPr lang="en-GB" sz="3000" dirty="0" err="1"/>
              <a:t>ddatblygiadau</a:t>
            </a:r>
            <a:r>
              <a:rPr lang="en-GB" sz="3000" dirty="0"/>
              <a:t> </a:t>
            </a:r>
            <a:r>
              <a:rPr lang="en-GB" sz="3000" dirty="0" err="1"/>
              <a:t>diweddar</a:t>
            </a:r>
            <a:r>
              <a:rPr lang="en-GB" sz="3000" dirty="0"/>
              <a:t> </a:t>
            </a:r>
            <a:r>
              <a:rPr lang="en-GB" sz="3000" dirty="0" err="1"/>
              <a:t>yn</a:t>
            </a:r>
            <a:r>
              <a:rPr lang="en-GB" sz="3000" dirty="0"/>
              <a:t> </a:t>
            </a:r>
            <a:r>
              <a:rPr lang="en-GB" sz="3000" dirty="0" err="1"/>
              <a:t>ymwneud</a:t>
            </a:r>
            <a:r>
              <a:rPr lang="en-GB" sz="3000" dirty="0"/>
              <a:t> </a:t>
            </a:r>
            <a:r>
              <a:rPr lang="en-GB" sz="3000" dirty="0" err="1"/>
              <a:t>gydag</a:t>
            </a:r>
            <a:r>
              <a:rPr lang="en-GB" sz="3000" dirty="0"/>
              <a:t> </a:t>
            </a:r>
            <a:r>
              <a:rPr lang="en-GB" sz="3000" dirty="0" err="1"/>
              <a:t>addysgu</a:t>
            </a:r>
            <a:r>
              <a:rPr lang="en-GB" sz="3000" dirty="0"/>
              <a:t> </a:t>
            </a:r>
            <a:r>
              <a:rPr lang="en-GB" sz="3000" dirty="0" err="1"/>
              <a:t>mathemateg</a:t>
            </a:r>
            <a:r>
              <a:rPr lang="en-GB" sz="3000" dirty="0"/>
              <a:t> a </a:t>
            </a:r>
            <a:r>
              <a:rPr lang="en-GB" sz="3000" dirty="0" err="1"/>
              <a:t>rhifedd</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a:t>gynradd</a:t>
            </a:r>
            <a:endParaRPr lang="en-GB" sz="3000" dirty="0"/>
          </a:p>
          <a:p>
            <a:r>
              <a:rPr lang="en-GB" sz="3000" dirty="0" err="1"/>
              <a:t>Ystyried</a:t>
            </a:r>
            <a:r>
              <a:rPr lang="en-GB" sz="3000" dirty="0"/>
              <a:t> </a:t>
            </a:r>
            <a:r>
              <a:rPr lang="en-GB" sz="3000" dirty="0" err="1"/>
              <a:t>rhai</a:t>
            </a:r>
            <a:r>
              <a:rPr lang="en-GB" sz="3000" dirty="0"/>
              <a:t> </a:t>
            </a:r>
            <a:r>
              <a:rPr lang="en-GB" sz="3000" dirty="0" err="1"/>
              <a:t>prif</a:t>
            </a:r>
            <a:r>
              <a:rPr lang="en-GB" sz="3000" dirty="0"/>
              <a:t> </a:t>
            </a:r>
            <a:r>
              <a:rPr lang="en-GB" sz="3000" dirty="0" err="1"/>
              <a:t>nodweddion</a:t>
            </a:r>
            <a:r>
              <a:rPr lang="en-GB" sz="3000" dirty="0"/>
              <a:t> o </a:t>
            </a:r>
            <a:r>
              <a:rPr lang="en-GB" sz="3000" dirty="0" err="1"/>
              <a:t>addysgeg</a:t>
            </a:r>
            <a:r>
              <a:rPr lang="en-GB" sz="3000" dirty="0"/>
              <a:t> </a:t>
            </a:r>
            <a:r>
              <a:rPr lang="en-GB" sz="3000" dirty="0" err="1"/>
              <a:t>effeithiol</a:t>
            </a:r>
            <a:r>
              <a:rPr lang="en-GB" sz="3000" dirty="0"/>
              <a:t> </a:t>
            </a:r>
            <a:r>
              <a:rPr lang="en-GB" sz="3000" dirty="0" err="1"/>
              <a:t>mewn</a:t>
            </a:r>
            <a:r>
              <a:rPr lang="en-GB" sz="3000" dirty="0"/>
              <a:t> </a:t>
            </a:r>
            <a:r>
              <a:rPr lang="en-GB" sz="3000" dirty="0" err="1"/>
              <a:t>mathemateg</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a:t>gynradd</a:t>
            </a:r>
            <a:endParaRPr lang="en-GB" sz="3000" dirty="0"/>
          </a:p>
        </p:txBody>
      </p:sp>
    </p:spTree>
    <p:extLst>
      <p:ext uri="{BB962C8B-B14F-4D97-AF65-F5344CB8AC3E}">
        <p14:creationId xmlns:p14="http://schemas.microsoft.com/office/powerpoint/2010/main" val="847847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t>
            </a:r>
            <a:r>
              <a:rPr lang="en-GB" sz="17600" dirty="0" err="1">
                <a:solidFill>
                  <a:schemeClr val="accent1">
                    <a:lumMod val="75000"/>
                  </a:schemeClr>
                </a:solidFill>
              </a:rPr>
              <a:t>neu</a:t>
            </a:r>
            <a:r>
              <a:rPr lang="en-GB" sz="17600" dirty="0">
                <a:solidFill>
                  <a:schemeClr val="accent1">
                    <a:lumMod val="75000"/>
                  </a:schemeClr>
                </a:solidFill>
              </a:rPr>
              <a:t> </a:t>
            </a:r>
            <a:r>
              <a:rPr lang="en-GB" sz="17600" dirty="0" err="1">
                <a:solidFill>
                  <a:schemeClr val="accent1">
                    <a:lumMod val="75000"/>
                  </a:schemeClr>
                </a:solidFill>
              </a:rPr>
              <a:t>fathemateg</a:t>
            </a:r>
            <a:r>
              <a:rPr lang="en-GB" sz="17600" dirty="0">
                <a:solidFill>
                  <a:schemeClr val="accent1">
                    <a:lumMod val="75000"/>
                  </a:schemeClr>
                </a:solidFill>
              </a:rPr>
              <a:t>? </a:t>
            </a:r>
            <a:r>
              <a:rPr lang="en-GB" sz="17600" dirty="0" err="1">
                <a:solidFill>
                  <a:schemeClr val="accent1">
                    <a:lumMod val="75000"/>
                  </a:schemeClr>
                </a:solidFill>
              </a:rPr>
              <a:t>Yr</a:t>
            </a:r>
            <a:r>
              <a:rPr lang="en-GB" sz="17600" dirty="0">
                <a:solidFill>
                  <a:schemeClr val="accent1">
                    <a:lumMod val="75000"/>
                  </a:schemeClr>
                </a:solidFill>
              </a:rPr>
              <a:t> un </a:t>
            </a:r>
            <a:r>
              <a:rPr lang="en-GB" sz="17600" dirty="0" err="1">
                <a:solidFill>
                  <a:schemeClr val="accent1">
                    <a:lumMod val="75000"/>
                  </a:schemeClr>
                </a:solidFill>
              </a:rPr>
              <a:t>peth</a:t>
            </a:r>
            <a:r>
              <a:rPr lang="en-GB" sz="17600" dirty="0">
                <a:solidFill>
                  <a:schemeClr val="accent1">
                    <a:lumMod val="75000"/>
                  </a:schemeClr>
                </a:solidFill>
              </a:rPr>
              <a:t> </a:t>
            </a:r>
            <a:r>
              <a:rPr lang="en-GB" sz="17600" dirty="0" err="1">
                <a:solidFill>
                  <a:schemeClr val="accent1">
                    <a:lumMod val="75000"/>
                  </a:schemeClr>
                </a:solidFill>
              </a:rPr>
              <a:t>neu’n</a:t>
            </a:r>
            <a:r>
              <a:rPr lang="en-GB" sz="17600" dirty="0">
                <a:solidFill>
                  <a:schemeClr val="accent1">
                    <a:lumMod val="75000"/>
                  </a:schemeClr>
                </a:solidFill>
              </a:rPr>
              <a:t> </a:t>
            </a:r>
            <a:r>
              <a:rPr lang="en-GB" sz="17600" dirty="0" err="1">
                <a:solidFill>
                  <a:schemeClr val="accent1">
                    <a:lumMod val="75000"/>
                  </a:schemeClr>
                </a:solidFill>
              </a:rPr>
              <a:t>wahanol</a:t>
            </a:r>
            <a:r>
              <a:rPr lang="en-GB" sz="17600" dirty="0">
                <a:solidFill>
                  <a:schemeClr val="accent1">
                    <a:lumMod val="75000"/>
                  </a:schemeClr>
                </a:solidFill>
              </a:rPr>
              <a:t>?</a:t>
            </a:r>
          </a:p>
          <a:p>
            <a:endParaRPr lang="en-GB" sz="11200" dirty="0">
              <a:solidFill>
                <a:schemeClr val="accent1">
                  <a:lumMod val="75000"/>
                </a:schemeClr>
              </a:solidFill>
            </a:endParaRPr>
          </a:p>
          <a:p>
            <a:r>
              <a:rPr lang="en-GB" sz="17600" dirty="0">
                <a:solidFill>
                  <a:schemeClr val="accent1">
                    <a:lumMod val="75000"/>
                  </a:schemeClr>
                </a:solidFill>
              </a:rPr>
              <a:t>Numeracy or mathematics? The same or different? </a:t>
            </a:r>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3"/>
          <a:stretch>
            <a:fillRect/>
          </a:stretch>
        </p:blipFill>
        <p:spPr>
          <a:xfrm>
            <a:off x="3492500" y="2711849"/>
            <a:ext cx="2185307" cy="2778305"/>
          </a:xfrm>
          <a:prstGeom prst="rect">
            <a:avLst/>
          </a:prstGeom>
        </p:spPr>
      </p:pic>
      <p:sp>
        <p:nvSpPr>
          <p:cNvPr id="5" name="Content Placeholder 8"/>
          <p:cNvSpPr txBox="1">
            <a:spLocks/>
          </p:cNvSpPr>
          <p:nvPr/>
        </p:nvSpPr>
        <p:spPr>
          <a:xfrm>
            <a:off x="228600" y="2922941"/>
            <a:ext cx="3263900" cy="2177015"/>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a:t>Beth </a:t>
            </a:r>
            <a:r>
              <a:rPr lang="en-GB" sz="3000" dirty="0" err="1"/>
              <a:t>yw’ch</a:t>
            </a:r>
            <a:r>
              <a:rPr lang="en-GB" sz="3000" dirty="0"/>
              <a:t> </a:t>
            </a:r>
            <a:r>
              <a:rPr lang="en-GB" sz="3000" dirty="0" err="1"/>
              <a:t>syniadau</a:t>
            </a:r>
            <a:r>
              <a:rPr lang="en-GB" sz="3000" dirty="0"/>
              <a:t>?</a:t>
            </a:r>
          </a:p>
          <a:p>
            <a:pPr marL="0" indent="0">
              <a:buNone/>
            </a:pPr>
            <a:r>
              <a:rPr lang="en-GB" sz="3000" dirty="0" err="1"/>
              <a:t>Lluniwch</a:t>
            </a:r>
            <a:r>
              <a:rPr lang="en-GB" sz="3000" dirty="0"/>
              <a:t> </a:t>
            </a:r>
            <a:r>
              <a:rPr lang="en-GB" sz="3000" dirty="0" err="1"/>
              <a:t>frawddeg</a:t>
            </a:r>
            <a:r>
              <a:rPr lang="en-GB" sz="3000" dirty="0"/>
              <a:t> </a:t>
            </a:r>
            <a:r>
              <a:rPr lang="en-GB" sz="3000" dirty="0" err="1"/>
              <a:t>i</a:t>
            </a:r>
            <a:r>
              <a:rPr lang="en-GB" sz="3000" dirty="0"/>
              <a:t> </a:t>
            </a:r>
            <a:r>
              <a:rPr lang="en-GB" sz="3000" dirty="0" err="1"/>
              <a:t>esbonio</a:t>
            </a:r>
            <a:r>
              <a:rPr lang="en-GB" sz="3000" dirty="0"/>
              <a:t>.</a:t>
            </a:r>
          </a:p>
        </p:txBody>
      </p:sp>
      <p:sp>
        <p:nvSpPr>
          <p:cNvPr id="6" name="Content Placeholder 8"/>
          <p:cNvSpPr txBox="1">
            <a:spLocks/>
          </p:cNvSpPr>
          <p:nvPr/>
        </p:nvSpPr>
        <p:spPr>
          <a:xfrm>
            <a:off x="5975350" y="2922941"/>
            <a:ext cx="2616200" cy="2177015"/>
          </a:xfrm>
          <a:prstGeom prst="rect">
            <a:avLst/>
          </a:prstGeom>
        </p:spPr>
        <p:txBody>
          <a:bodyPr>
            <a:normAutofit fontScale="925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a:t>What are your ideas?</a:t>
            </a:r>
          </a:p>
          <a:p>
            <a:pPr marL="0" indent="0">
              <a:buNone/>
            </a:pPr>
            <a:r>
              <a:rPr lang="en-GB" sz="3000" dirty="0"/>
              <a:t>Form a sentence to explain.</a:t>
            </a:r>
          </a:p>
        </p:txBody>
      </p:sp>
    </p:spTree>
    <p:extLst>
      <p:ext uri="{BB962C8B-B14F-4D97-AF65-F5344CB8AC3E}">
        <p14:creationId xmlns:p14="http://schemas.microsoft.com/office/powerpoint/2010/main" val="62322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836210"/>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GB" altLang="en-US" sz="2400" dirty="0">
                <a:ea typeface="ＭＳ Ｐゴシック" charset="-128"/>
              </a:rPr>
              <a:t>Mae </a:t>
            </a:r>
            <a:r>
              <a:rPr lang="en-GB" altLang="en-US" sz="2400" dirty="0" err="1">
                <a:ea typeface="ＭＳ Ｐゴシック" charset="-128"/>
              </a:rPr>
              <a:t>rhifedd</a:t>
            </a:r>
            <a:r>
              <a:rPr lang="en-GB" altLang="en-US" sz="2400" dirty="0">
                <a:ea typeface="ＭＳ Ｐゴシック" charset="-128"/>
              </a:rPr>
              <a:t> </a:t>
            </a:r>
            <a:r>
              <a:rPr lang="en-GB" altLang="en-US" sz="2400" b="1" dirty="0" err="1">
                <a:ea typeface="ＭＳ Ｐゴシック" charset="-128"/>
              </a:rPr>
              <a:t>yn</a:t>
            </a:r>
            <a:r>
              <a:rPr lang="en-GB" altLang="en-US" sz="2400" b="1" dirty="0">
                <a:ea typeface="ＭＳ Ｐゴシック" charset="-128"/>
              </a:rPr>
              <a:t> </a:t>
            </a:r>
            <a:r>
              <a:rPr lang="en-GB" altLang="en-US" sz="2400" b="1" dirty="0" err="1">
                <a:ea typeface="ＭＳ Ｐゴシック" charset="-128"/>
              </a:rPr>
              <a:t>wahanol</a:t>
            </a:r>
            <a:r>
              <a:rPr lang="en-GB" altLang="en-US" sz="2400" b="1" dirty="0">
                <a:ea typeface="ＭＳ Ｐゴシック" charset="-128"/>
              </a:rPr>
              <a:t> </a:t>
            </a:r>
            <a:r>
              <a:rPr lang="en-GB" altLang="en-US" sz="2400" b="1" dirty="0" err="1">
                <a:ea typeface="ＭＳ Ｐゴシック" charset="-128"/>
              </a:rPr>
              <a:t>i’r</a:t>
            </a:r>
            <a:r>
              <a:rPr lang="en-GB" altLang="en-US" sz="2400" b="1" dirty="0">
                <a:ea typeface="ＭＳ Ｐゴシック" charset="-128"/>
              </a:rPr>
              <a:t> </a:t>
            </a:r>
            <a:r>
              <a:rPr lang="en-GB" altLang="en-US" sz="2400" b="1" dirty="0" err="1">
                <a:ea typeface="ＭＳ Ｐゴシック" charset="-128"/>
              </a:rPr>
              <a:t>pwnc</a:t>
            </a:r>
            <a:r>
              <a:rPr lang="en-GB" altLang="en-US" sz="2400" b="1" dirty="0">
                <a:ea typeface="ＭＳ Ｐゴシック" charset="-128"/>
              </a:rPr>
              <a:t> </a:t>
            </a:r>
            <a:r>
              <a:rPr lang="en-GB" altLang="en-US" sz="2400" b="1" dirty="0" err="1">
                <a:ea typeface="ＭＳ Ｐゴシック" charset="-128"/>
              </a:rPr>
              <a:t>mathemateg</a:t>
            </a:r>
            <a:r>
              <a:rPr lang="en-GB" altLang="en-US" sz="2400" b="1" dirty="0">
                <a:ea typeface="ＭＳ Ｐゴシック" charset="-128"/>
              </a:rPr>
              <a:t> </a:t>
            </a:r>
            <a:r>
              <a:rPr lang="en-GB" altLang="en-US" sz="2400" dirty="0" err="1">
                <a:ea typeface="ＭＳ Ｐゴシック" charset="-128"/>
              </a:rPr>
              <a:t>oherwydd</a:t>
            </a:r>
            <a:r>
              <a:rPr lang="en-GB" altLang="en-US" sz="2400" dirty="0">
                <a:ea typeface="ＭＳ Ｐゴシック" charset="-128"/>
              </a:rPr>
              <a:t> </a:t>
            </a:r>
            <a:r>
              <a:rPr lang="en-GB" altLang="en-US" sz="2400" dirty="0" err="1">
                <a:ea typeface="ＭＳ Ｐゴシック" charset="-128"/>
              </a:rPr>
              <a:t>mae’n</a:t>
            </a:r>
            <a:r>
              <a:rPr lang="en-GB" altLang="en-US" sz="2400" b="1" dirty="0">
                <a:ea typeface="ＭＳ Ｐゴシック" charset="-128"/>
              </a:rPr>
              <a:t> </a:t>
            </a:r>
            <a:r>
              <a:rPr lang="en-GB" altLang="en-US" sz="2400" b="1" dirty="0" err="1">
                <a:ea typeface="ＭＳ Ｐゴシック" charset="-128"/>
              </a:rPr>
              <a:t>golygu</a:t>
            </a:r>
            <a:r>
              <a:rPr lang="en-GB" altLang="en-US" sz="2400" b="1" dirty="0">
                <a:ea typeface="ＭＳ Ｐゴシック" charset="-128"/>
              </a:rPr>
              <a:t> </a:t>
            </a:r>
            <a:r>
              <a:rPr lang="en-GB" altLang="en-US" sz="2400" b="1" dirty="0" err="1">
                <a:ea typeface="ＭＳ Ｐゴシック" charset="-128"/>
              </a:rPr>
              <a:t>cymhwyso’r</a:t>
            </a:r>
            <a:r>
              <a:rPr lang="en-GB" altLang="en-US" sz="2400" b="1" dirty="0">
                <a:ea typeface="ＭＳ Ｐゴシック" charset="-128"/>
              </a:rPr>
              <a:t> </a:t>
            </a:r>
            <a:r>
              <a:rPr lang="en-GB" altLang="en-US" sz="2400" b="1" dirty="0" err="1">
                <a:ea typeface="ＭＳ Ｐゴシック" charset="-128"/>
              </a:rPr>
              <a:t>sgiliau</a:t>
            </a:r>
            <a:r>
              <a:rPr lang="en-GB" altLang="en-US" sz="2400" b="1" dirty="0">
                <a:ea typeface="ＭＳ Ｐゴシック" charset="-128"/>
              </a:rPr>
              <a:t> a </a:t>
            </a:r>
            <a:r>
              <a:rPr lang="en-GB" altLang="en-US" sz="2400" b="1" dirty="0" err="1">
                <a:ea typeface="ＭＳ Ｐゴシック" charset="-128"/>
              </a:rPr>
              <a:t>ddysgwyd</a:t>
            </a:r>
            <a:r>
              <a:rPr lang="en-GB" altLang="en-US" sz="2400" b="1" dirty="0">
                <a:ea typeface="ＭＳ Ｐゴシック" charset="-128"/>
              </a:rPr>
              <a:t> </a:t>
            </a:r>
            <a:r>
              <a:rPr lang="en-GB" altLang="en-US" sz="2400" b="1" dirty="0" err="1">
                <a:ea typeface="ＭＳ Ｐゴシック" charset="-128"/>
              </a:rPr>
              <a:t>mewn</a:t>
            </a:r>
            <a:r>
              <a:rPr lang="en-GB" altLang="en-US" sz="2400" b="1" dirty="0">
                <a:ea typeface="ＭＳ Ｐゴシック" charset="-128"/>
              </a:rPr>
              <a:t> </a:t>
            </a:r>
            <a:r>
              <a:rPr lang="en-GB" altLang="en-US" sz="2400" b="1" dirty="0" err="1">
                <a:ea typeface="ＭＳ Ｐゴシック" charset="-128"/>
              </a:rPr>
              <a:t>mathemateg</a:t>
            </a:r>
            <a:r>
              <a:rPr lang="en-GB" altLang="en-US" sz="2400" b="1" dirty="0">
                <a:ea typeface="ＭＳ Ｐゴシック" charset="-128"/>
              </a:rPr>
              <a:t> </a:t>
            </a:r>
            <a:r>
              <a:rPr lang="en-GB" altLang="en-US" sz="2400" b="1" dirty="0" err="1">
                <a:ea typeface="ＭＳ Ｐゴシック" charset="-128"/>
              </a:rPr>
              <a:t>mewn</a:t>
            </a:r>
            <a:r>
              <a:rPr lang="en-GB" altLang="en-US" sz="2400" b="1" dirty="0">
                <a:ea typeface="ＭＳ Ｐゴシック" charset="-128"/>
              </a:rPr>
              <a:t> </a:t>
            </a:r>
            <a:r>
              <a:rPr lang="en-GB" altLang="en-US" sz="2400" b="1" dirty="0" err="1">
                <a:ea typeface="ＭＳ Ｐゴシック" charset="-128"/>
              </a:rPr>
              <a:t>ffordd</a:t>
            </a:r>
            <a:r>
              <a:rPr lang="en-GB" altLang="en-US" sz="2400" b="1" dirty="0">
                <a:ea typeface="ＭＳ Ｐゴシック" charset="-128"/>
              </a:rPr>
              <a:t> </a:t>
            </a:r>
            <a:r>
              <a:rPr lang="en-GB" altLang="en-US" sz="2400" b="1" dirty="0" err="1">
                <a:ea typeface="ＭＳ Ｐゴシック" charset="-128"/>
              </a:rPr>
              <a:t>drawsgwricwlaidd</a:t>
            </a:r>
            <a:r>
              <a:rPr lang="en-GB" altLang="en-US" sz="2400" b="1" dirty="0">
                <a:ea typeface="ＭＳ Ｐゴシック" charset="-128"/>
              </a:rPr>
              <a:t>, </a:t>
            </a:r>
            <a:r>
              <a:rPr lang="en-GB" altLang="en-US" sz="2400" b="1" dirty="0" err="1">
                <a:ea typeface="ＭＳ Ｐゴシック" charset="-128"/>
              </a:rPr>
              <a:t>byd</a:t>
            </a:r>
            <a:r>
              <a:rPr lang="en-GB" altLang="en-US" sz="2400" b="1" dirty="0">
                <a:ea typeface="ＭＳ Ｐゴシック" charset="-128"/>
              </a:rPr>
              <a:t> go </a:t>
            </a:r>
            <a:r>
              <a:rPr lang="en-GB" altLang="en-US" sz="2400" b="1" dirty="0" err="1">
                <a:ea typeface="ＭＳ Ｐゴシック" charset="-128"/>
              </a:rPr>
              <a:t>iawn</a:t>
            </a:r>
            <a:r>
              <a:rPr lang="en-GB" altLang="en-US" sz="2400" dirty="0">
                <a:ea typeface="ＭＳ Ｐゴシック" charset="-128"/>
              </a:rPr>
              <a:t>, </a:t>
            </a:r>
            <a:r>
              <a:rPr lang="en-GB" altLang="en-US" sz="2400" dirty="0" err="1">
                <a:ea typeface="ＭＳ Ｐゴシック" charset="-128"/>
              </a:rPr>
              <a:t>nid</a:t>
            </a:r>
            <a:r>
              <a:rPr lang="en-GB" altLang="en-US" sz="2400" dirty="0">
                <a:ea typeface="ＭＳ Ｐゴシック" charset="-128"/>
              </a:rPr>
              <a:t> dim </a:t>
            </a:r>
            <a:r>
              <a:rPr lang="en-GB" altLang="en-US" sz="2400" dirty="0" err="1">
                <a:ea typeface="ＭＳ Ｐゴシック" charset="-128"/>
              </a:rPr>
              <a:t>ond</a:t>
            </a:r>
            <a:r>
              <a:rPr lang="en-GB" altLang="en-US" sz="2400" dirty="0">
                <a:ea typeface="ＭＳ Ｐゴシック" charset="-128"/>
              </a:rPr>
              <a:t> y </a:t>
            </a:r>
            <a:r>
              <a:rPr lang="en-GB" altLang="en-US" sz="2400" dirty="0" err="1">
                <a:ea typeface="ＭＳ Ｐゴシック" charset="-128"/>
              </a:rPr>
              <a:t>sgiliau</a:t>
            </a:r>
            <a:r>
              <a:rPr lang="en-GB" altLang="en-US" sz="2400" dirty="0">
                <a:ea typeface="ＭＳ Ｐゴシック" charset="-128"/>
              </a:rPr>
              <a:t> </a:t>
            </a:r>
            <a:r>
              <a:rPr lang="en-GB" altLang="en-US" sz="2400" dirty="0" err="1">
                <a:ea typeface="ＭＳ Ｐゴシック" charset="-128"/>
              </a:rPr>
              <a:t>eu</a:t>
            </a:r>
            <a:r>
              <a:rPr lang="en-GB" altLang="en-US" sz="2400" dirty="0">
                <a:ea typeface="ＭＳ Ｐゴシック" charset="-128"/>
              </a:rPr>
              <a:t> </a:t>
            </a:r>
            <a:r>
              <a:rPr lang="en-GB" altLang="en-US" sz="2400" dirty="0" err="1">
                <a:ea typeface="ＭＳ Ｐゴシック" charset="-128"/>
              </a:rPr>
              <a:t>hunain</a:t>
            </a:r>
            <a:r>
              <a:rPr lang="en-GB" altLang="en-US" sz="2400" dirty="0">
                <a:ea typeface="ＭＳ Ｐゴシック" charset="-128"/>
              </a:rPr>
              <a:t>. </a:t>
            </a:r>
          </a:p>
        </p:txBody>
      </p:sp>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t>
            </a:r>
            <a:r>
              <a:rPr lang="en-GB" sz="17600" dirty="0" err="1">
                <a:solidFill>
                  <a:schemeClr val="accent1">
                    <a:lumMod val="75000"/>
                  </a:schemeClr>
                </a:solidFill>
              </a:rPr>
              <a:t>neu</a:t>
            </a:r>
            <a:r>
              <a:rPr lang="en-GB" sz="17600" dirty="0">
                <a:solidFill>
                  <a:schemeClr val="accent1">
                    <a:lumMod val="75000"/>
                  </a:schemeClr>
                </a:solidFill>
              </a:rPr>
              <a:t> </a:t>
            </a:r>
            <a:r>
              <a:rPr lang="en-GB" sz="17600" dirty="0" err="1">
                <a:solidFill>
                  <a:schemeClr val="accent1">
                    <a:lumMod val="75000"/>
                  </a:schemeClr>
                </a:solidFill>
              </a:rPr>
              <a:t>fathemateg</a:t>
            </a:r>
            <a:r>
              <a:rPr lang="en-GB" sz="17600" dirty="0">
                <a:solidFill>
                  <a:schemeClr val="accent1">
                    <a:lumMod val="75000"/>
                  </a:schemeClr>
                </a:solidFill>
              </a:rPr>
              <a:t>? </a:t>
            </a:r>
          </a:p>
          <a:p>
            <a:r>
              <a:rPr lang="en-GB" sz="17600" dirty="0">
                <a:solidFill>
                  <a:schemeClr val="accent1">
                    <a:lumMod val="75000"/>
                  </a:schemeClr>
                </a:solidFill>
              </a:rPr>
              <a:t>Numeracy or mathematics? </a:t>
            </a:r>
            <a:br>
              <a:rPr lang="en-GB" sz="5300" dirty="0">
                <a:solidFill>
                  <a:schemeClr val="accent1">
                    <a:lumMod val="75000"/>
                  </a:schemeClr>
                </a:solidFill>
              </a:rPr>
            </a:br>
            <a:endParaRPr lang="en-GB" sz="5300" dirty="0"/>
          </a:p>
        </p:txBody>
      </p:sp>
      <p:sp>
        <p:nvSpPr>
          <p:cNvPr id="4" name="Rectangle 3"/>
          <p:cNvSpPr/>
          <p:nvPr/>
        </p:nvSpPr>
        <p:spPr>
          <a:xfrm>
            <a:off x="4572000" y="4448585"/>
            <a:ext cx="4572000" cy="954107"/>
          </a:xfrm>
          <a:prstGeom prst="rect">
            <a:avLst/>
          </a:prstGeom>
        </p:spPr>
        <p:txBody>
          <a:bodyPr>
            <a:spAutoFit/>
          </a:bodyPr>
          <a:lstStyle/>
          <a:p>
            <a:r>
              <a:rPr lang="en-GB" altLang="en-US" sz="1400" dirty="0"/>
              <a:t>(W.G., 2013: 20) available from:</a:t>
            </a:r>
            <a:endParaRPr lang="en-US" sz="1400" b="1" dirty="0">
              <a:hlinkClick r:id="rId3"/>
            </a:endParaRPr>
          </a:p>
          <a:p>
            <a:r>
              <a:rPr lang="en-US" sz="1400" dirty="0">
                <a:hlinkClick r:id="rId4"/>
              </a:rPr>
              <a:t>https://hwb.gov.wales/storage/64812b0e-3d20-4d10-94e8-68221e47a38d/to-support-schools-in-introducing-the-national-literacy-and-numeracy-framework.pdf</a:t>
            </a:r>
            <a:r>
              <a:rPr lang="en-US" sz="1400" dirty="0"/>
              <a:t> </a:t>
            </a:r>
          </a:p>
        </p:txBody>
      </p:sp>
      <p:sp>
        <p:nvSpPr>
          <p:cNvPr id="6" name="Content Placeholder 2"/>
          <p:cNvSpPr txBox="1">
            <a:spLocks/>
          </p:cNvSpPr>
          <p:nvPr/>
        </p:nvSpPr>
        <p:spPr>
          <a:xfrm>
            <a:off x="4572000" y="1366674"/>
            <a:ext cx="4231757" cy="330057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US" sz="2400" dirty="0"/>
              <a:t>Numeracy </a:t>
            </a:r>
            <a:r>
              <a:rPr lang="en-US" sz="2400" b="1" dirty="0"/>
              <a:t>is different to the mathematics subject </a:t>
            </a:r>
            <a:r>
              <a:rPr lang="en-US" sz="2400" dirty="0"/>
              <a:t>in that it is the </a:t>
            </a:r>
            <a:r>
              <a:rPr lang="en-US" sz="2400" b="1" dirty="0"/>
              <a:t>application of the skills learned in mathematics in a cross-curricular, real-world way, </a:t>
            </a:r>
            <a:r>
              <a:rPr lang="en-US" sz="2400" dirty="0"/>
              <a:t>and not purely about the skills themselves</a:t>
            </a:r>
            <a:r>
              <a:rPr lang="en-GB" altLang="en-US" sz="2400" dirty="0">
                <a:ea typeface="ＭＳ Ｐゴシック" charset="-128"/>
              </a:rPr>
              <a:t>. </a:t>
            </a:r>
          </a:p>
        </p:txBody>
      </p:sp>
      <p:sp>
        <p:nvSpPr>
          <p:cNvPr id="7" name="Rectangle 6"/>
          <p:cNvSpPr/>
          <p:nvPr/>
        </p:nvSpPr>
        <p:spPr>
          <a:xfrm>
            <a:off x="101008" y="4373083"/>
            <a:ext cx="4199859" cy="954107"/>
          </a:xfrm>
          <a:prstGeom prst="rect">
            <a:avLst/>
          </a:prstGeom>
        </p:spPr>
        <p:txBody>
          <a:bodyPr wrap="square">
            <a:spAutoFit/>
          </a:bodyPr>
          <a:lstStyle/>
          <a:p>
            <a:r>
              <a:rPr lang="en-GB" altLang="en-US" sz="1400" dirty="0"/>
              <a:t>(</a:t>
            </a:r>
            <a:r>
              <a:rPr lang="en-GB" altLang="en-US" sz="1400" dirty="0" err="1"/>
              <a:t>Ll.C</a:t>
            </a:r>
            <a:r>
              <a:rPr lang="en-GB" altLang="en-US" sz="1400" dirty="0"/>
              <a:t>., 2013: 20) </a:t>
            </a:r>
            <a:r>
              <a:rPr lang="en-GB" altLang="en-US" sz="1400" dirty="0" err="1"/>
              <a:t>ar</a:t>
            </a:r>
            <a:r>
              <a:rPr lang="en-GB" altLang="en-US" sz="1400" dirty="0"/>
              <a:t> </a:t>
            </a:r>
            <a:r>
              <a:rPr lang="en-GB" altLang="en-US" sz="1400" dirty="0" err="1"/>
              <a:t>gael</a:t>
            </a:r>
            <a:r>
              <a:rPr lang="en-GB" altLang="en-US" sz="1400" dirty="0"/>
              <a:t> o:</a:t>
            </a:r>
          </a:p>
          <a:p>
            <a:r>
              <a:rPr lang="en-GB" altLang="en-US" sz="1400" dirty="0">
                <a:hlinkClick r:id="rId5"/>
              </a:rPr>
              <a:t>https://hwb.gov.wales/storage/c163e330-a978-4523-8ce6-b659af27a51f/cynorthwyo-ysgolion-i-gyflwynor-fframwaith-llythrennedd-a-rhifedd-cenedlaethol.pdf</a:t>
            </a:r>
            <a:r>
              <a:rPr lang="en-GB" altLang="en-US" sz="1400" dirty="0"/>
              <a:t> </a:t>
            </a:r>
          </a:p>
        </p:txBody>
      </p:sp>
    </p:spTree>
    <p:extLst>
      <p:ext uri="{BB962C8B-B14F-4D97-AF65-F5344CB8AC3E}">
        <p14:creationId xmlns:p14="http://schemas.microsoft.com/office/powerpoint/2010/main" val="62404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6" grpId="0"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56198" y="3224445"/>
            <a:ext cx="4315802"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err="1"/>
              <a:t>Newidiadau</a:t>
            </a:r>
            <a:r>
              <a:rPr lang="en-GB" altLang="en-US" sz="2000" dirty="0"/>
              <a:t> </a:t>
            </a:r>
            <a:r>
              <a:rPr lang="en-GB" altLang="en-US" sz="2000" dirty="0" err="1"/>
              <a:t>yn</a:t>
            </a:r>
            <a:r>
              <a:rPr lang="en-GB" altLang="en-US" sz="2000" dirty="0"/>
              <a:t> </a:t>
            </a:r>
            <a:r>
              <a:rPr lang="en-GB" altLang="en-US" sz="2000" dirty="0" err="1"/>
              <a:t>digwydd</a:t>
            </a:r>
            <a:r>
              <a:rPr lang="en-GB" altLang="en-US" sz="2000" dirty="0"/>
              <a:t> </a:t>
            </a:r>
            <a:r>
              <a:rPr lang="en-GB" altLang="en-US" sz="2000" dirty="0" err="1"/>
              <a:t>yn</a:t>
            </a:r>
            <a:r>
              <a:rPr lang="en-GB" altLang="en-US" sz="2000" dirty="0"/>
              <a:t> </a:t>
            </a:r>
            <a:r>
              <a:rPr lang="en-GB" altLang="en-US" sz="2000" dirty="0" err="1"/>
              <a:t>sgil</a:t>
            </a:r>
            <a:r>
              <a:rPr lang="en-GB" altLang="en-US" sz="2000" dirty="0"/>
              <a:t> </a:t>
            </a:r>
            <a:r>
              <a:rPr lang="en-GB" altLang="en-US" sz="2000" dirty="0" err="1"/>
              <a:t>adroddiad</a:t>
            </a:r>
            <a:r>
              <a:rPr lang="en-GB" altLang="en-US" sz="2000" dirty="0"/>
              <a:t> ‘</a:t>
            </a:r>
            <a:r>
              <a:rPr lang="en-GB" altLang="en-US" sz="2000" dirty="0" err="1"/>
              <a:t>Dyfodol</a:t>
            </a:r>
            <a:r>
              <a:rPr lang="en-GB" altLang="en-US" sz="2000" dirty="0"/>
              <a:t> </a:t>
            </a:r>
            <a:r>
              <a:rPr lang="en-GB" altLang="en-US" sz="2000" dirty="0" err="1"/>
              <a:t>Llwyddiannus</a:t>
            </a:r>
            <a:r>
              <a:rPr lang="en-GB" altLang="en-US" sz="2000" dirty="0"/>
              <a:t>’ (2015) </a:t>
            </a:r>
            <a:r>
              <a:rPr lang="en-GB" altLang="en-US" sz="2000" dirty="0" err="1"/>
              <a:t>ar</a:t>
            </a:r>
            <a:r>
              <a:rPr lang="en-GB" altLang="en-US" sz="2000" dirty="0"/>
              <a:t> </a:t>
            </a:r>
            <a:r>
              <a:rPr lang="en-GB" altLang="en-US" sz="2000" dirty="0" err="1"/>
              <a:t>gael</a:t>
            </a:r>
            <a:r>
              <a:rPr lang="en-GB" altLang="en-US" sz="2000" dirty="0"/>
              <a:t> o:</a:t>
            </a:r>
          </a:p>
          <a:p>
            <a:endParaRPr lang="en-GB" altLang="en-US" dirty="0"/>
          </a:p>
          <a:p>
            <a:r>
              <a:rPr lang="en-GB" altLang="en-US" u="sng" dirty="0">
                <a:hlinkClick r:id="rId3"/>
              </a:rPr>
              <a:t>https://llyw.cymru/dyfodol-llwyddiannus-adolygiad-or-cwricwlwm-ar-trefniadau-asesu?_ga=2.133956812.374381850.1573054352-233607502.1543914796</a:t>
            </a:r>
            <a:r>
              <a:rPr lang="en-GB" altLang="en-US" u="sng" dirty="0"/>
              <a:t> </a:t>
            </a:r>
            <a:endParaRPr lang="en-GB" altLang="en-US" dirty="0"/>
          </a:p>
        </p:txBody>
      </p:sp>
      <p:sp>
        <p:nvSpPr>
          <p:cNvPr id="9" name="TextBox 8"/>
          <p:cNvSpPr txBox="1">
            <a:spLocks noChangeArrowheads="1"/>
          </p:cNvSpPr>
          <p:nvPr/>
        </p:nvSpPr>
        <p:spPr bwMode="auto">
          <a:xfrm>
            <a:off x="4727641" y="3229035"/>
            <a:ext cx="4036979"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a:t>Changes happening as a result of the ‘Successful Futures’ report (2015), available at:</a:t>
            </a:r>
          </a:p>
          <a:p>
            <a:endParaRPr lang="en-GB" altLang="en-US" dirty="0"/>
          </a:p>
          <a:p>
            <a:r>
              <a:rPr lang="en-GB" altLang="en-US" dirty="0">
                <a:hlinkClick r:id="rId4"/>
              </a:rPr>
              <a:t>https://gov.wales/successful-futures-review-curriculum-and-assessment-arrangements</a:t>
            </a:r>
            <a:r>
              <a:rPr lang="en-GB" altLang="en-US" dirty="0"/>
              <a:t> </a:t>
            </a:r>
          </a:p>
        </p:txBody>
      </p:sp>
      <p:sp>
        <p:nvSpPr>
          <p:cNvPr id="6" name="Title 2"/>
          <p:cNvSpPr txBox="1">
            <a:spLocks/>
          </p:cNvSpPr>
          <p:nvPr/>
        </p:nvSpPr>
        <p:spPr>
          <a:xfrm>
            <a:off x="457200" y="160174"/>
            <a:ext cx="8229600" cy="686132"/>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Newidiadau</a:t>
            </a:r>
            <a:r>
              <a:rPr lang="mr-IN" sz="17600" dirty="0">
                <a:solidFill>
                  <a:schemeClr val="accent1">
                    <a:lumMod val="75000"/>
                  </a:schemeClr>
                </a:solidFill>
              </a:rPr>
              <a:t>…</a:t>
            </a:r>
            <a:r>
              <a:rPr lang="en-GB" sz="17600" dirty="0">
                <a:solidFill>
                  <a:schemeClr val="accent1">
                    <a:lumMod val="75000"/>
                  </a:schemeClr>
                </a:solidFill>
              </a:rPr>
              <a:t> - Changes</a:t>
            </a:r>
            <a:r>
              <a:rPr lang="mr-IN" sz="17600" dirty="0">
                <a:solidFill>
                  <a:schemeClr val="accent1">
                    <a:lumMod val="75000"/>
                  </a:schemeClr>
                </a:solidFill>
              </a:rPr>
              <a:t>…</a:t>
            </a:r>
            <a:br>
              <a:rPr lang="en-GB" sz="5300" dirty="0">
                <a:solidFill>
                  <a:schemeClr val="accent1">
                    <a:lumMod val="75000"/>
                  </a:schemeClr>
                </a:solidFill>
              </a:rPr>
            </a:br>
            <a:endParaRPr lang="en-GB" sz="5300" dirty="0"/>
          </a:p>
        </p:txBody>
      </p:sp>
      <p:pic>
        <p:nvPicPr>
          <p:cNvPr id="4" name="Picture 3"/>
          <p:cNvPicPr>
            <a:picLocks noChangeAspect="1"/>
          </p:cNvPicPr>
          <p:nvPr/>
        </p:nvPicPr>
        <p:blipFill>
          <a:blip r:embed="rId5"/>
          <a:stretch>
            <a:fillRect/>
          </a:stretch>
        </p:blipFill>
        <p:spPr>
          <a:xfrm>
            <a:off x="1548027" y="846306"/>
            <a:ext cx="1592429" cy="2234621"/>
          </a:xfrm>
          <a:prstGeom prst="rect">
            <a:avLst/>
          </a:prstGeom>
          <a:ln>
            <a:solidFill>
              <a:schemeClr val="tx1">
                <a:lumMod val="50000"/>
                <a:lumOff val="50000"/>
              </a:schemeClr>
            </a:solidFill>
          </a:ln>
        </p:spPr>
      </p:pic>
      <p:pic>
        <p:nvPicPr>
          <p:cNvPr id="7" name="Picture 6"/>
          <p:cNvPicPr>
            <a:picLocks noChangeAspect="1"/>
          </p:cNvPicPr>
          <p:nvPr/>
        </p:nvPicPr>
        <p:blipFill>
          <a:blip r:embed="rId6"/>
          <a:stretch>
            <a:fillRect/>
          </a:stretch>
        </p:blipFill>
        <p:spPr>
          <a:xfrm>
            <a:off x="5847561" y="846305"/>
            <a:ext cx="1587207" cy="2234621"/>
          </a:xfrm>
          <a:prstGeom prst="rect">
            <a:avLst/>
          </a:prstGeom>
          <a:ln>
            <a:solidFill>
              <a:schemeClr val="tx1">
                <a:lumMod val="50000"/>
                <a:lumOff val="50000"/>
              </a:schemeClr>
            </a:solidFill>
          </a:ln>
        </p:spPr>
      </p:pic>
    </p:spTree>
    <p:extLst>
      <p:ext uri="{BB962C8B-B14F-4D97-AF65-F5344CB8AC3E}">
        <p14:creationId xmlns:p14="http://schemas.microsoft.com/office/powerpoint/2010/main" val="126421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572000" y="1480537"/>
            <a:ext cx="331311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3200" dirty="0"/>
              <a:t>Cross-curricular numeracy</a:t>
            </a:r>
          </a:p>
          <a:p>
            <a:r>
              <a:rPr lang="en-GB" altLang="en-US" sz="3200" dirty="0"/>
              <a:t>t./p. 40-41</a:t>
            </a:r>
          </a:p>
          <a:p>
            <a:endParaRPr lang="en-GB" altLang="en-US" sz="3200" dirty="0"/>
          </a:p>
          <a:p>
            <a:endParaRPr lang="en-GB" altLang="en-US" sz="3200" dirty="0"/>
          </a:p>
          <a:p>
            <a:r>
              <a:rPr lang="en-GB" altLang="en-US" sz="3200" dirty="0"/>
              <a:t>Mathematics and numeracy</a:t>
            </a:r>
          </a:p>
          <a:p>
            <a:r>
              <a:rPr lang="en-GB" altLang="en-US" sz="3200" dirty="0"/>
              <a:t>t./p. 49-50</a:t>
            </a:r>
          </a:p>
          <a:p>
            <a:endParaRPr lang="en-GB" altLang="en-US" dirty="0"/>
          </a:p>
          <a:p>
            <a:endParaRPr lang="en-GB" altLang="en-US" dirty="0"/>
          </a:p>
        </p:txBody>
      </p:sp>
      <p:pic>
        <p:nvPicPr>
          <p:cNvPr id="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12603" y="3773473"/>
            <a:ext cx="26924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12603" y="1928861"/>
            <a:ext cx="26924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Rhifedd</a:t>
            </a:r>
            <a:r>
              <a:rPr lang="en-GB" sz="17600" dirty="0">
                <a:solidFill>
                  <a:schemeClr val="accent1">
                    <a:lumMod val="75000"/>
                  </a:schemeClr>
                </a:solidFill>
              </a:rPr>
              <a:t> a </a:t>
            </a:r>
            <a:r>
              <a:rPr lang="en-GB" sz="17600" dirty="0" err="1">
                <a:solidFill>
                  <a:schemeClr val="accent1">
                    <a:lumMod val="75000"/>
                  </a:schemeClr>
                </a:solidFill>
              </a:rPr>
              <a:t>mathemateg</a:t>
            </a:r>
            <a:r>
              <a:rPr lang="en-GB" sz="17600" dirty="0">
                <a:solidFill>
                  <a:schemeClr val="accent1">
                    <a:lumMod val="75000"/>
                  </a:schemeClr>
                </a:solidFill>
              </a:rPr>
              <a:t> </a:t>
            </a:r>
          </a:p>
          <a:p>
            <a:r>
              <a:rPr lang="en-GB" sz="17600" dirty="0">
                <a:solidFill>
                  <a:schemeClr val="accent1">
                    <a:lumMod val="75000"/>
                  </a:schemeClr>
                </a:solidFill>
              </a:rPr>
              <a:t>Numeracy and mathematics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65909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68300" y="349587"/>
            <a:ext cx="3594100" cy="2866486"/>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Datblygiadau</a:t>
            </a:r>
            <a:r>
              <a:rPr lang="en-GB" sz="17600" dirty="0">
                <a:solidFill>
                  <a:schemeClr val="accent1">
                    <a:lumMod val="75000"/>
                  </a:schemeClr>
                </a:solidFill>
              </a:rPr>
              <a:t> </a:t>
            </a:r>
            <a:r>
              <a:rPr lang="en-GB" sz="17600" dirty="0" err="1">
                <a:solidFill>
                  <a:schemeClr val="accent1">
                    <a:lumMod val="75000"/>
                  </a:schemeClr>
                </a:solidFill>
              </a:rPr>
              <a:t>Diweddaraf</a:t>
            </a:r>
            <a:endParaRPr lang="en-GB" sz="17600" dirty="0">
              <a:solidFill>
                <a:schemeClr val="accent1">
                  <a:lumMod val="75000"/>
                </a:schemeClr>
              </a:solidFill>
            </a:endParaRPr>
          </a:p>
          <a:p>
            <a:endParaRPr lang="en-GB" sz="17600" dirty="0">
              <a:solidFill>
                <a:schemeClr val="accent1">
                  <a:lumMod val="75000"/>
                </a:schemeClr>
              </a:solidFill>
            </a:endParaRPr>
          </a:p>
          <a:p>
            <a:r>
              <a:rPr lang="en-GB" sz="17600" dirty="0">
                <a:solidFill>
                  <a:schemeClr val="accent1">
                    <a:lumMod val="75000"/>
                  </a:schemeClr>
                </a:solidFill>
              </a:rPr>
              <a:t>Latest Developments</a:t>
            </a:r>
          </a:p>
          <a:p>
            <a:br>
              <a:rPr lang="en-GB" sz="5300" dirty="0">
                <a:solidFill>
                  <a:schemeClr val="accent1">
                    <a:lumMod val="75000"/>
                  </a:schemeClr>
                </a:solidFill>
              </a:rPr>
            </a:br>
            <a:endParaRPr lang="en-GB" sz="5300" dirty="0"/>
          </a:p>
        </p:txBody>
      </p:sp>
      <p:sp>
        <p:nvSpPr>
          <p:cNvPr id="4" name="Rectangle 3"/>
          <p:cNvSpPr/>
          <p:nvPr/>
        </p:nvSpPr>
        <p:spPr>
          <a:xfrm>
            <a:off x="4985190" y="3956168"/>
            <a:ext cx="4089400" cy="1200329"/>
          </a:xfrm>
          <a:prstGeom prst="rect">
            <a:avLst/>
          </a:prstGeom>
        </p:spPr>
        <p:txBody>
          <a:bodyPr wrap="square">
            <a:spAutoFit/>
          </a:bodyPr>
          <a:lstStyle/>
          <a:p>
            <a:r>
              <a:rPr lang="en-US" dirty="0">
                <a:hlinkClick r:id="rId3"/>
              </a:rPr>
              <a:t>https://gov.wales/education-changing</a:t>
            </a:r>
            <a:r>
              <a:rPr lang="en-US" dirty="0"/>
              <a:t> </a:t>
            </a:r>
          </a:p>
          <a:p>
            <a:endParaRPr lang="en-US" dirty="0"/>
          </a:p>
          <a:p>
            <a:r>
              <a:rPr lang="en-US" dirty="0">
                <a:hlinkClick r:id="rId4"/>
              </a:rPr>
              <a:t>https://beta.gov.wales/preparing-new-curriculum-update-feb-2019</a:t>
            </a:r>
            <a:r>
              <a:rPr lang="en-US" dirty="0"/>
              <a:t> </a:t>
            </a:r>
          </a:p>
        </p:txBody>
      </p:sp>
      <p:pic>
        <p:nvPicPr>
          <p:cNvPr id="3" name="Picture 2">
            <a:hlinkClick r:id="rId5"/>
          </p:cNvPr>
          <p:cNvPicPr>
            <a:picLocks noChangeAspect="1"/>
          </p:cNvPicPr>
          <p:nvPr/>
        </p:nvPicPr>
        <p:blipFill>
          <a:blip r:embed="rId6"/>
          <a:stretch>
            <a:fillRect/>
          </a:stretch>
        </p:blipFill>
        <p:spPr>
          <a:xfrm>
            <a:off x="4881934" y="442527"/>
            <a:ext cx="3905403" cy="3240474"/>
          </a:xfrm>
          <a:prstGeom prst="rect">
            <a:avLst/>
          </a:prstGeom>
          <a:ln>
            <a:solidFill>
              <a:schemeClr val="tx1">
                <a:lumMod val="50000"/>
                <a:lumOff val="50000"/>
              </a:schemeClr>
            </a:solidFill>
          </a:ln>
        </p:spPr>
      </p:pic>
      <p:sp>
        <p:nvSpPr>
          <p:cNvPr id="6" name="Rectangle 5"/>
          <p:cNvSpPr/>
          <p:nvPr/>
        </p:nvSpPr>
        <p:spPr>
          <a:xfrm>
            <a:off x="204281" y="3222019"/>
            <a:ext cx="4572000" cy="2308324"/>
          </a:xfrm>
          <a:prstGeom prst="rect">
            <a:avLst/>
          </a:prstGeom>
        </p:spPr>
        <p:txBody>
          <a:bodyPr>
            <a:spAutoFit/>
          </a:bodyPr>
          <a:lstStyle/>
          <a:p>
            <a:pPr>
              <a:defRPr/>
            </a:pPr>
            <a:r>
              <a:rPr lang="en-US" sz="2400" b="1" dirty="0">
                <a:solidFill>
                  <a:prstClr val="black"/>
                </a:solidFill>
                <a:latin typeface="Arial" panose="020B0604020202020204" pitchFamily="34" charset="0"/>
              </a:rPr>
              <a:t>Curriculum for Wales 2022 consists of:</a:t>
            </a:r>
            <a:br>
              <a:rPr lang="en-US" sz="2400" dirty="0">
                <a:solidFill>
                  <a:prstClr val="black"/>
                </a:solidFill>
                <a:latin typeface="Arial" panose="020B0604020202020204" pitchFamily="34" charset="0"/>
              </a:rPr>
            </a:br>
            <a:endParaRPr lang="en-US" sz="2400" dirty="0">
              <a:solidFill>
                <a:prstClr val="black"/>
              </a:solidFill>
              <a:latin typeface="Arial" panose="020B0604020202020204" pitchFamily="34" charset="0"/>
            </a:endParaRP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a national level framework</a:t>
            </a: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school-level design and planning.</a:t>
            </a:r>
          </a:p>
        </p:txBody>
      </p:sp>
    </p:spTree>
    <p:extLst>
      <p:ext uri="{BB962C8B-B14F-4D97-AF65-F5344CB8AC3E}">
        <p14:creationId xmlns:p14="http://schemas.microsoft.com/office/powerpoint/2010/main" val="596014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352337" y="1466020"/>
            <a:ext cx="4474723" cy="6863411"/>
          </a:xfrm>
        </p:spPr>
        <p:txBody>
          <a:bodyPr>
            <a:normAutofit fontScale="40000" lnSpcReduction="20000"/>
          </a:bodyPr>
          <a:lstStyle/>
          <a:p>
            <a:pPr marL="0" indent="0">
              <a:buNone/>
            </a:pPr>
            <a:r>
              <a:rPr lang="en-GB" sz="5100" b="1" dirty="0" err="1"/>
              <a:t>Yr</a:t>
            </a:r>
            <a:r>
              <a:rPr lang="en-GB" sz="5100" b="1" dirty="0"/>
              <a:t> </a:t>
            </a:r>
            <a:r>
              <a:rPr lang="en-GB" sz="5100" b="1" dirty="0" err="1"/>
              <a:t>Hyn</a:t>
            </a:r>
            <a:r>
              <a:rPr lang="en-GB" sz="5100" b="1" dirty="0"/>
              <a:t> </a:t>
            </a:r>
            <a:r>
              <a:rPr lang="en-GB" sz="5100" b="1" dirty="0" err="1"/>
              <a:t>sy’n</a:t>
            </a:r>
            <a:r>
              <a:rPr lang="en-GB" sz="5100" b="1" dirty="0"/>
              <a:t> </a:t>
            </a:r>
            <a:r>
              <a:rPr lang="en-GB" sz="5100" b="1" dirty="0" err="1"/>
              <a:t>Bwysig</a:t>
            </a:r>
            <a:r>
              <a:rPr lang="en-GB" sz="5100" b="1" dirty="0"/>
              <a:t> </a:t>
            </a:r>
            <a:r>
              <a:rPr lang="en-GB" sz="5100" b="1" dirty="0" err="1"/>
              <a:t>mewn</a:t>
            </a:r>
            <a:r>
              <a:rPr lang="en-GB" sz="5100" b="1" dirty="0"/>
              <a:t> </a:t>
            </a:r>
            <a:r>
              <a:rPr lang="en-GB" sz="5100" b="1" dirty="0" err="1"/>
              <a:t>Mathemateg</a:t>
            </a:r>
            <a:r>
              <a:rPr lang="en-GB" sz="5100" b="1" dirty="0"/>
              <a:t> a </a:t>
            </a:r>
            <a:r>
              <a:rPr lang="en-GB" sz="5100" b="1" dirty="0" err="1"/>
              <a:t>Rhifedd</a:t>
            </a:r>
            <a:r>
              <a:rPr lang="en-GB" sz="5100" b="1" dirty="0"/>
              <a:t> </a:t>
            </a:r>
            <a:endParaRPr lang="en-GB" sz="5100" dirty="0"/>
          </a:p>
          <a:p>
            <a:r>
              <a:rPr lang="en-GB" sz="4600" dirty="0" err="1"/>
              <a:t>Defnyddir</a:t>
            </a:r>
            <a:r>
              <a:rPr lang="en-GB" sz="4600" dirty="0"/>
              <a:t> y system </a:t>
            </a:r>
            <a:r>
              <a:rPr lang="en-GB" sz="4600" b="1" dirty="0" err="1"/>
              <a:t>rifau</a:t>
            </a:r>
            <a:r>
              <a:rPr lang="en-GB" sz="4600" dirty="0"/>
              <a:t> </a:t>
            </a:r>
            <a:r>
              <a:rPr lang="en-GB" sz="4600" dirty="0" err="1"/>
              <a:t>i</a:t>
            </a:r>
            <a:r>
              <a:rPr lang="en-GB" sz="4600" dirty="0"/>
              <a:t> </a:t>
            </a:r>
            <a:r>
              <a:rPr lang="en-GB" sz="4600" dirty="0" err="1"/>
              <a:t>gynrychioli</a:t>
            </a:r>
            <a:r>
              <a:rPr lang="en-GB" sz="4600" dirty="0"/>
              <a:t> a </a:t>
            </a:r>
            <a:r>
              <a:rPr lang="en-GB" sz="4600" dirty="0" err="1"/>
              <a:t>chymharu’r</a:t>
            </a:r>
            <a:r>
              <a:rPr lang="en-GB" sz="4600" dirty="0"/>
              <a:t> </a:t>
            </a:r>
            <a:r>
              <a:rPr lang="en-GB" sz="4600" dirty="0" err="1"/>
              <a:t>perthnasau</a:t>
            </a:r>
            <a:r>
              <a:rPr lang="en-GB" sz="4600" dirty="0"/>
              <a:t> </a:t>
            </a:r>
            <a:r>
              <a:rPr lang="en-GB" sz="4600" dirty="0" err="1"/>
              <a:t>rhwng</a:t>
            </a:r>
            <a:r>
              <a:rPr lang="en-GB" sz="4600" dirty="0"/>
              <a:t> </a:t>
            </a:r>
            <a:r>
              <a:rPr lang="en-GB" sz="4600" dirty="0" err="1"/>
              <a:t>rhifau</a:t>
            </a:r>
            <a:r>
              <a:rPr lang="en-GB" sz="4600" dirty="0"/>
              <a:t> a </a:t>
            </a:r>
            <a:r>
              <a:rPr lang="en-GB" sz="4600" dirty="0" err="1"/>
              <a:t>meintiau</a:t>
            </a:r>
            <a:r>
              <a:rPr lang="en-GB" sz="4600" dirty="0"/>
              <a:t>. </a:t>
            </a:r>
          </a:p>
          <a:p>
            <a:r>
              <a:rPr lang="en-GB" sz="4600" dirty="0"/>
              <a:t>Mae </a:t>
            </a:r>
            <a:r>
              <a:rPr lang="en-GB" sz="4600" b="1" dirty="0"/>
              <a:t>algebra</a:t>
            </a:r>
            <a:r>
              <a:rPr lang="en-GB" sz="4600" dirty="0"/>
              <a:t> </a:t>
            </a:r>
            <a:r>
              <a:rPr lang="en-GB" sz="4600" dirty="0" err="1"/>
              <a:t>yn</a:t>
            </a:r>
            <a:r>
              <a:rPr lang="en-GB" sz="4600" dirty="0"/>
              <a:t> </a:t>
            </a:r>
            <a:r>
              <a:rPr lang="en-GB" sz="4600" dirty="0" err="1"/>
              <a:t>defnyddio</a:t>
            </a:r>
            <a:r>
              <a:rPr lang="en-GB" sz="4600" dirty="0"/>
              <a:t> </a:t>
            </a:r>
            <a:r>
              <a:rPr lang="en-GB" sz="4600" dirty="0" err="1"/>
              <a:t>systemau</a:t>
            </a:r>
            <a:r>
              <a:rPr lang="en-GB" sz="4600" dirty="0"/>
              <a:t> </a:t>
            </a:r>
            <a:r>
              <a:rPr lang="en-GB" sz="4600" dirty="0" err="1"/>
              <a:t>symbolau</a:t>
            </a:r>
            <a:r>
              <a:rPr lang="en-GB" sz="4600" dirty="0"/>
              <a:t> </a:t>
            </a:r>
            <a:r>
              <a:rPr lang="en-GB" sz="4600" dirty="0" err="1"/>
              <a:t>i</a:t>
            </a:r>
            <a:r>
              <a:rPr lang="en-GB" sz="4600" dirty="0"/>
              <a:t> </a:t>
            </a:r>
            <a:r>
              <a:rPr lang="en-GB" sz="4600" dirty="0" err="1"/>
              <a:t>fynegi</a:t>
            </a:r>
            <a:r>
              <a:rPr lang="en-GB" sz="4600" dirty="0"/>
              <a:t> </a:t>
            </a:r>
            <a:r>
              <a:rPr lang="en-GB" sz="4600" dirty="0" err="1"/>
              <a:t>strwythurau’r</a:t>
            </a:r>
            <a:r>
              <a:rPr lang="en-GB" sz="4600" dirty="0"/>
              <a:t> </a:t>
            </a:r>
            <a:r>
              <a:rPr lang="en-GB" sz="4600" dirty="0" err="1"/>
              <a:t>perthnasau</a:t>
            </a:r>
            <a:r>
              <a:rPr lang="en-GB" sz="4600" dirty="0"/>
              <a:t> </a:t>
            </a:r>
            <a:r>
              <a:rPr lang="en-GB" sz="4600" dirty="0" err="1"/>
              <a:t>rhwng</a:t>
            </a:r>
            <a:r>
              <a:rPr lang="en-GB" sz="4600" dirty="0"/>
              <a:t> </a:t>
            </a:r>
            <a:r>
              <a:rPr lang="en-GB" sz="4600" dirty="0" err="1"/>
              <a:t>rhifau</a:t>
            </a:r>
            <a:r>
              <a:rPr lang="en-GB" sz="4600" dirty="0"/>
              <a:t>, </a:t>
            </a:r>
            <a:r>
              <a:rPr lang="en-GB" sz="4600" dirty="0" err="1"/>
              <a:t>meintiau</a:t>
            </a:r>
            <a:r>
              <a:rPr lang="en-GB" sz="4600" dirty="0"/>
              <a:t> a </a:t>
            </a:r>
            <a:r>
              <a:rPr lang="en-GB" sz="4600" dirty="0" err="1"/>
              <a:t>chydberthnasau</a:t>
            </a:r>
            <a:r>
              <a:rPr lang="en-GB" sz="4600" dirty="0"/>
              <a:t>. </a:t>
            </a:r>
          </a:p>
          <a:p>
            <a:r>
              <a:rPr lang="en-GB" sz="4600" dirty="0"/>
              <a:t>Mae </a:t>
            </a:r>
            <a:r>
              <a:rPr lang="en-GB" sz="4600" b="1" dirty="0" err="1"/>
              <a:t>geometreg</a:t>
            </a:r>
            <a:r>
              <a:rPr lang="en-GB" sz="4600" b="1" dirty="0"/>
              <a:t> </a:t>
            </a:r>
            <a:r>
              <a:rPr lang="en-GB" sz="4600" dirty="0" err="1"/>
              <a:t>yn</a:t>
            </a:r>
            <a:r>
              <a:rPr lang="en-GB" sz="4600" dirty="0"/>
              <a:t> </a:t>
            </a:r>
            <a:r>
              <a:rPr lang="en-GB" sz="4600" dirty="0" err="1"/>
              <a:t>canolbwyntio</a:t>
            </a:r>
            <a:r>
              <a:rPr lang="en-GB" sz="4600" dirty="0"/>
              <a:t> </a:t>
            </a:r>
            <a:r>
              <a:rPr lang="en-GB" sz="4600" dirty="0" err="1"/>
              <a:t>ar</a:t>
            </a:r>
            <a:r>
              <a:rPr lang="en-GB" sz="4600" dirty="0"/>
              <a:t> </a:t>
            </a:r>
            <a:r>
              <a:rPr lang="en-GB" sz="4600" dirty="0" err="1"/>
              <a:t>berthnasau</a:t>
            </a:r>
            <a:r>
              <a:rPr lang="en-GB" sz="4600" dirty="0"/>
              <a:t> </a:t>
            </a:r>
            <a:r>
              <a:rPr lang="en-GB" sz="4600" dirty="0" err="1"/>
              <a:t>sy’n</a:t>
            </a:r>
            <a:r>
              <a:rPr lang="en-GB" sz="4600" dirty="0"/>
              <a:t> </a:t>
            </a:r>
            <a:r>
              <a:rPr lang="en-GB" sz="4600" dirty="0" err="1"/>
              <a:t>ymwneudâ</a:t>
            </a:r>
            <a:r>
              <a:rPr lang="en-GB" sz="4600" dirty="0"/>
              <a:t> </a:t>
            </a:r>
            <a:r>
              <a:rPr lang="en-GB" sz="4600" dirty="0" err="1"/>
              <a:t>phriodweddau</a:t>
            </a:r>
            <a:r>
              <a:rPr lang="en-GB" sz="4600" dirty="0"/>
              <a:t> </a:t>
            </a:r>
            <a:r>
              <a:rPr lang="en-GB" sz="4600" dirty="0" err="1"/>
              <a:t>siâp</a:t>
            </a:r>
            <a:r>
              <a:rPr lang="en-GB" sz="4600" dirty="0"/>
              <a:t>, </a:t>
            </a:r>
            <a:r>
              <a:rPr lang="en-GB" sz="4600" dirty="0" err="1"/>
              <a:t>gofod</a:t>
            </a:r>
            <a:r>
              <a:rPr lang="en-GB" sz="4600" dirty="0"/>
              <a:t> a </a:t>
            </a:r>
            <a:r>
              <a:rPr lang="en-GB" sz="4600" dirty="0" err="1"/>
              <a:t>safle</a:t>
            </a:r>
            <a:r>
              <a:rPr lang="en-GB" sz="4600" dirty="0"/>
              <a:t>, ac </a:t>
            </a:r>
            <a:r>
              <a:rPr lang="en-GB" sz="4600" dirty="0" err="1"/>
              <a:t>mae</a:t>
            </a:r>
            <a:r>
              <a:rPr lang="en-GB" sz="4600" dirty="0"/>
              <a:t> </a:t>
            </a:r>
            <a:r>
              <a:rPr lang="en-GB" sz="4600" dirty="0" err="1"/>
              <a:t>mesur</a:t>
            </a:r>
            <a:r>
              <a:rPr lang="en-GB" sz="4600" dirty="0"/>
              <a:t> </a:t>
            </a:r>
            <a:r>
              <a:rPr lang="en-GB" sz="4600" dirty="0" err="1"/>
              <a:t>yn</a:t>
            </a:r>
            <a:r>
              <a:rPr lang="en-GB" sz="4600" dirty="0"/>
              <a:t> </a:t>
            </a:r>
            <a:r>
              <a:rPr lang="en-GB" sz="4600" dirty="0" err="1"/>
              <a:t>canolbwyntioar</a:t>
            </a:r>
            <a:r>
              <a:rPr lang="en-GB" sz="4600" dirty="0"/>
              <a:t> </a:t>
            </a:r>
            <a:r>
              <a:rPr lang="en-GB" sz="4600" dirty="0" err="1"/>
              <a:t>feintioli</a:t>
            </a:r>
            <a:r>
              <a:rPr lang="en-GB" sz="4600" dirty="0"/>
              <a:t> </a:t>
            </a:r>
            <a:r>
              <a:rPr lang="en-GB" sz="4600" dirty="0" err="1"/>
              <a:t>ffenomena</a:t>
            </a:r>
            <a:r>
              <a:rPr lang="en-GB" sz="4600" dirty="0"/>
              <a:t> </a:t>
            </a:r>
            <a:r>
              <a:rPr lang="en-GB" sz="4600" dirty="0" err="1"/>
              <a:t>yn</a:t>
            </a:r>
            <a:r>
              <a:rPr lang="en-GB" sz="4600" dirty="0"/>
              <a:t> y </a:t>
            </a:r>
            <a:r>
              <a:rPr lang="en-GB" sz="4600" dirty="0" err="1"/>
              <a:t>byd</a:t>
            </a:r>
            <a:r>
              <a:rPr lang="en-GB" sz="4600" dirty="0"/>
              <a:t> </a:t>
            </a:r>
            <a:r>
              <a:rPr lang="en-GB" sz="4600" dirty="0" err="1"/>
              <a:t>ffisegol</a:t>
            </a:r>
            <a:r>
              <a:rPr lang="en-GB" sz="4600" dirty="0"/>
              <a:t>.</a:t>
            </a:r>
          </a:p>
          <a:p>
            <a:r>
              <a:rPr lang="en-GB" sz="4600" dirty="0"/>
              <a:t>Mae </a:t>
            </a:r>
            <a:r>
              <a:rPr lang="en-GB" sz="4600" b="1" dirty="0" err="1"/>
              <a:t>ystadegau</a:t>
            </a:r>
            <a:r>
              <a:rPr lang="en-GB" sz="4600" b="1" dirty="0"/>
              <a:t> </a:t>
            </a:r>
            <a:r>
              <a:rPr lang="en-GB" sz="4600" dirty="0" err="1"/>
              <a:t>yn</a:t>
            </a:r>
            <a:r>
              <a:rPr lang="en-GB" sz="4600" dirty="0"/>
              <a:t> </a:t>
            </a:r>
            <a:r>
              <a:rPr lang="en-GB" sz="4600" dirty="0" err="1"/>
              <a:t>cynrychioli</a:t>
            </a:r>
            <a:r>
              <a:rPr lang="en-GB" sz="4600" dirty="0"/>
              <a:t> </a:t>
            </a:r>
            <a:r>
              <a:rPr lang="en-GB" sz="4600" b="1" dirty="0"/>
              <a:t>data</a:t>
            </a:r>
            <a:r>
              <a:rPr lang="en-GB" sz="4600" dirty="0"/>
              <a:t>, </a:t>
            </a:r>
            <a:r>
              <a:rPr lang="en-GB" sz="4600" dirty="0" err="1"/>
              <a:t>mae</a:t>
            </a:r>
            <a:r>
              <a:rPr lang="en-GB" sz="4600" dirty="0"/>
              <a:t> </a:t>
            </a:r>
            <a:r>
              <a:rPr lang="en-GB" sz="4600" dirty="0" err="1"/>
              <a:t>tebygolrwydd</a:t>
            </a:r>
            <a:r>
              <a:rPr lang="en-GB" sz="4600" dirty="0"/>
              <a:t> </a:t>
            </a:r>
            <a:r>
              <a:rPr lang="en-GB" sz="4600" dirty="0" err="1"/>
              <a:t>yn</a:t>
            </a:r>
            <a:r>
              <a:rPr lang="en-GB" sz="4600" dirty="0"/>
              <a:t> </a:t>
            </a:r>
            <a:r>
              <a:rPr lang="en-GB" sz="4600" dirty="0" err="1"/>
              <a:t>modelusiawns</a:t>
            </a:r>
            <a:r>
              <a:rPr lang="en-GB" sz="4600" dirty="0"/>
              <a:t>, ac </a:t>
            </a:r>
            <a:r>
              <a:rPr lang="en-GB" sz="4600" dirty="0" err="1"/>
              <a:t>mae’r</a:t>
            </a:r>
            <a:r>
              <a:rPr lang="en-GB" sz="4600" dirty="0"/>
              <a:t> </a:t>
            </a:r>
            <a:r>
              <a:rPr lang="en-GB" sz="4600" dirty="0" err="1"/>
              <a:t>ddau</a:t>
            </a:r>
            <a:r>
              <a:rPr lang="en-GB" sz="4600" dirty="0"/>
              <a:t> </a:t>
            </a:r>
            <a:r>
              <a:rPr lang="en-GB" sz="4600" dirty="0" err="1"/>
              <a:t>yn</a:t>
            </a:r>
            <a:r>
              <a:rPr lang="en-GB" sz="4600" dirty="0"/>
              <a:t> </a:t>
            </a:r>
            <a:r>
              <a:rPr lang="en-GB" sz="4600" dirty="0" err="1"/>
              <a:t>cefnogi</a:t>
            </a:r>
            <a:r>
              <a:rPr lang="en-GB" sz="4600" dirty="0"/>
              <a:t> </a:t>
            </a:r>
            <a:r>
              <a:rPr lang="en-GB" sz="4600" dirty="0" err="1"/>
              <a:t>casgliadau</a:t>
            </a:r>
            <a:r>
              <a:rPr lang="en-GB" sz="4600" dirty="0"/>
              <a:t> a </a:t>
            </a:r>
            <a:r>
              <a:rPr lang="en-GB" sz="4600" dirty="0" err="1"/>
              <a:t>phenderfyniadau</a:t>
            </a:r>
            <a:r>
              <a:rPr lang="en-GB" sz="4600" dirty="0"/>
              <a:t> </a:t>
            </a:r>
            <a:r>
              <a:rPr lang="en-GB" sz="4600" dirty="0" err="1"/>
              <a:t>gwybodus</a:t>
            </a:r>
            <a:r>
              <a:rPr lang="en-GB" sz="4600" dirty="0"/>
              <a:t>.</a:t>
            </a:r>
          </a:p>
          <a:p>
            <a:pPr marL="0" indent="0">
              <a:buNone/>
            </a:pPr>
            <a:endParaRPr lang="en-GB" sz="2200" dirty="0">
              <a:hlinkClick r:id="rId3"/>
            </a:endParaRPr>
          </a:p>
          <a:p>
            <a:pPr marL="0" indent="0">
              <a:buNone/>
            </a:pPr>
            <a:r>
              <a:rPr lang="en-GB" sz="2200" dirty="0">
                <a:hlinkClick r:id="rId3"/>
              </a:rPr>
              <a:t>https://hwb.gov.wales/storage/1c690a45-e566-4b76-a868-3f79b311f0e1/canllawiau-statudol-drafft-mathemateg-a-rhifedd.pdf</a:t>
            </a:r>
            <a:r>
              <a:rPr lang="en-GB" sz="2200" dirty="0"/>
              <a:t> </a:t>
            </a:r>
          </a:p>
        </p:txBody>
      </p:sp>
      <p:sp>
        <p:nvSpPr>
          <p:cNvPr id="5" name="Content Placeholder 4"/>
          <p:cNvSpPr>
            <a:spLocks noGrp="1"/>
          </p:cNvSpPr>
          <p:nvPr>
            <p:ph sz="half" idx="2"/>
          </p:nvPr>
        </p:nvSpPr>
        <p:spPr>
          <a:xfrm>
            <a:off x="4827060" y="1368742"/>
            <a:ext cx="4144795" cy="6960689"/>
          </a:xfrm>
        </p:spPr>
        <p:txBody>
          <a:bodyPr>
            <a:normAutofit fontScale="40000" lnSpcReduction="20000"/>
          </a:bodyPr>
          <a:lstStyle/>
          <a:p>
            <a:pPr marL="0" indent="0">
              <a:buNone/>
            </a:pPr>
            <a:r>
              <a:rPr lang="en-GB" sz="5100" b="1" dirty="0"/>
              <a:t>What Matters in Mathematics and Numeracy </a:t>
            </a:r>
            <a:endParaRPr lang="en-GB" sz="5100" dirty="0"/>
          </a:p>
          <a:p>
            <a:r>
              <a:rPr lang="en-GB" sz="4600" dirty="0"/>
              <a:t>The </a:t>
            </a:r>
            <a:r>
              <a:rPr lang="en-GB" sz="4600" b="1" dirty="0"/>
              <a:t>number</a:t>
            </a:r>
            <a:r>
              <a:rPr lang="en-GB" sz="4600" dirty="0"/>
              <a:t> system is used to represent and compare relationships between numbers and quantities.</a:t>
            </a:r>
          </a:p>
          <a:p>
            <a:r>
              <a:rPr lang="en-GB" sz="4600" b="1" dirty="0"/>
              <a:t>Algebra</a:t>
            </a:r>
            <a:r>
              <a:rPr lang="en-GB" sz="4600" dirty="0"/>
              <a:t> uses symbol systems to express the structures of relationships between numbers, quantities and relations. </a:t>
            </a:r>
          </a:p>
          <a:p>
            <a:r>
              <a:rPr lang="en-GB" sz="4600" b="1" dirty="0"/>
              <a:t>Geometry</a:t>
            </a:r>
            <a:r>
              <a:rPr lang="en-GB" sz="4600" dirty="0"/>
              <a:t> focuses on relationships involving properties of shape, space and position, and </a:t>
            </a:r>
            <a:r>
              <a:rPr lang="en-GB" sz="4600" b="1" dirty="0"/>
              <a:t>measurement</a:t>
            </a:r>
            <a:r>
              <a:rPr lang="en-GB" sz="4600" dirty="0"/>
              <a:t> focuses on quantifying phenomena in the physical world.</a:t>
            </a:r>
          </a:p>
          <a:p>
            <a:r>
              <a:rPr lang="en-GB" sz="4600" b="1" dirty="0"/>
              <a:t>Statistics </a:t>
            </a:r>
            <a:r>
              <a:rPr lang="en-GB" sz="4600" dirty="0"/>
              <a:t>represent </a:t>
            </a:r>
            <a:r>
              <a:rPr lang="en-GB" sz="4600" b="1" dirty="0"/>
              <a:t>data</a:t>
            </a:r>
            <a:r>
              <a:rPr lang="en-GB" sz="4600" dirty="0"/>
              <a:t>, probability models </a:t>
            </a:r>
            <a:r>
              <a:rPr lang="en-GB" sz="4600" dirty="0" err="1"/>
              <a:t>chance,and</a:t>
            </a:r>
            <a:r>
              <a:rPr lang="en-GB" sz="4600" dirty="0"/>
              <a:t> both support informed inferences and decisions. </a:t>
            </a:r>
          </a:p>
          <a:p>
            <a:pPr marL="0" indent="0">
              <a:buNone/>
            </a:pPr>
            <a:r>
              <a:rPr lang="en-GB" sz="2200" dirty="0">
                <a:hlinkClick r:id="rId4"/>
              </a:rPr>
              <a:t>https://hwb.gov.wales/draft-curriculum-for-wales-2022/mathematics-and-numeracy/what-matters/</a:t>
            </a:r>
            <a:r>
              <a:rPr lang="en-GB" sz="2200" dirty="0"/>
              <a:t> </a:t>
            </a:r>
          </a:p>
        </p:txBody>
      </p:sp>
      <p:pic>
        <p:nvPicPr>
          <p:cNvPr id="6" name="Picture 5"/>
          <p:cNvPicPr>
            <a:picLocks noChangeAspect="1"/>
          </p:cNvPicPr>
          <p:nvPr/>
        </p:nvPicPr>
        <p:blipFill>
          <a:blip r:embed="rId5"/>
          <a:stretch>
            <a:fillRect/>
          </a:stretch>
        </p:blipFill>
        <p:spPr>
          <a:xfrm>
            <a:off x="3522221" y="107003"/>
            <a:ext cx="1476983" cy="1116909"/>
          </a:xfrm>
          <a:prstGeom prst="rect">
            <a:avLst/>
          </a:prstGeom>
        </p:spPr>
      </p:pic>
    </p:spTree>
    <p:extLst>
      <p:ext uri="{BB962C8B-B14F-4D97-AF65-F5344CB8AC3E}">
        <p14:creationId xmlns:p14="http://schemas.microsoft.com/office/powerpoint/2010/main" val="3251615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Ar</a:t>
            </a:r>
            <a:r>
              <a:rPr lang="en-GB" sz="17600" dirty="0">
                <a:solidFill>
                  <a:schemeClr val="accent1">
                    <a:lumMod val="75000"/>
                  </a:schemeClr>
                </a:solidFill>
              </a:rPr>
              <a:t> </a:t>
            </a:r>
            <a:r>
              <a:rPr lang="en-GB" sz="17600" dirty="0" err="1">
                <a:solidFill>
                  <a:schemeClr val="accent1">
                    <a:lumMod val="75000"/>
                  </a:schemeClr>
                </a:solidFill>
              </a:rPr>
              <a:t>gyfer</a:t>
            </a:r>
            <a:r>
              <a:rPr lang="en-GB" sz="17600" dirty="0">
                <a:solidFill>
                  <a:schemeClr val="accent1">
                    <a:lumMod val="75000"/>
                  </a:schemeClr>
                </a:solidFill>
              </a:rPr>
              <a:t> </a:t>
            </a:r>
            <a:r>
              <a:rPr lang="en-GB" sz="17600" dirty="0" err="1">
                <a:solidFill>
                  <a:schemeClr val="accent1">
                    <a:lumMod val="75000"/>
                  </a:schemeClr>
                </a:solidFill>
              </a:rPr>
              <a:t>eich</a:t>
            </a:r>
            <a:r>
              <a:rPr lang="en-GB" sz="17600" dirty="0">
                <a:solidFill>
                  <a:schemeClr val="accent1">
                    <a:lumMod val="75000"/>
                  </a:schemeClr>
                </a:solidFill>
              </a:rPr>
              <a:t> </a:t>
            </a:r>
            <a:r>
              <a:rPr lang="en-GB" sz="17600" dirty="0" err="1">
                <a:solidFill>
                  <a:schemeClr val="accent1">
                    <a:lumMod val="75000"/>
                  </a:schemeClr>
                </a:solidFill>
              </a:rPr>
              <a:t>gwers</a:t>
            </a:r>
            <a:r>
              <a:rPr lang="en-GB" sz="17600" dirty="0">
                <a:solidFill>
                  <a:schemeClr val="accent1">
                    <a:lumMod val="75000"/>
                  </a:schemeClr>
                </a:solidFill>
              </a:rPr>
              <a:t>…</a:t>
            </a:r>
          </a:p>
          <a:p>
            <a:r>
              <a:rPr lang="en-GB" sz="17600" dirty="0">
                <a:solidFill>
                  <a:schemeClr val="accent1">
                    <a:lumMod val="75000"/>
                  </a:schemeClr>
                </a:solidFill>
              </a:rPr>
              <a:t>For your lesson…</a:t>
            </a:r>
          </a:p>
          <a:p>
            <a:br>
              <a:rPr lang="en-GB" sz="5300" dirty="0">
                <a:solidFill>
                  <a:schemeClr val="accent1">
                    <a:lumMod val="75000"/>
                  </a:schemeClr>
                </a:solidFill>
              </a:rPr>
            </a:br>
            <a:endParaRPr lang="en-GB" sz="5300" dirty="0"/>
          </a:p>
        </p:txBody>
      </p:sp>
      <p:sp>
        <p:nvSpPr>
          <p:cNvPr id="3" name="Content Placeholder 8"/>
          <p:cNvSpPr txBox="1">
            <a:spLocks/>
          </p:cNvSpPr>
          <p:nvPr/>
        </p:nvSpPr>
        <p:spPr>
          <a:xfrm>
            <a:off x="121920" y="1412802"/>
            <a:ext cx="4335780" cy="4225997"/>
          </a:xfrm>
          <a:prstGeom prst="rect">
            <a:avLst/>
          </a:prstGeom>
        </p:spPr>
        <p:txBody>
          <a:bodyPr>
            <a:normAutofit fontScale="70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b="1" dirty="0" err="1"/>
              <a:t>Ar</a:t>
            </a:r>
            <a:r>
              <a:rPr lang="en-GB" sz="3500" b="1" dirty="0"/>
              <a:t> </a:t>
            </a:r>
            <a:r>
              <a:rPr lang="en-GB" sz="3500" b="1" dirty="0" err="1"/>
              <a:t>gyfer</a:t>
            </a:r>
            <a:r>
              <a:rPr lang="en-GB" sz="3500" b="1" dirty="0"/>
              <a:t> </a:t>
            </a:r>
            <a:r>
              <a:rPr lang="en-GB" sz="3500" b="1" dirty="0" err="1"/>
              <a:t>rhifedd</a:t>
            </a:r>
            <a:r>
              <a:rPr lang="en-GB" sz="3500" b="1" dirty="0"/>
              <a:t> </a:t>
            </a:r>
            <a:r>
              <a:rPr lang="en-GB" sz="3500" b="1" dirty="0" err="1"/>
              <a:t>ystyriwch</a:t>
            </a:r>
            <a:r>
              <a:rPr lang="en-GB" sz="3500" b="1" dirty="0"/>
              <a:t>:</a:t>
            </a:r>
          </a:p>
          <a:p>
            <a:r>
              <a:rPr lang="en-GB" sz="3700" dirty="0" err="1"/>
              <a:t>Adeiladu</a:t>
            </a:r>
            <a:r>
              <a:rPr lang="en-GB" sz="3700" dirty="0"/>
              <a:t> </a:t>
            </a:r>
            <a:r>
              <a:rPr lang="en-GB" sz="3700" dirty="0" err="1"/>
              <a:t>ar</a:t>
            </a:r>
            <a:r>
              <a:rPr lang="en-GB" sz="3700" dirty="0"/>
              <a:t> </a:t>
            </a:r>
            <a:r>
              <a:rPr lang="en-GB" sz="3700" dirty="0" err="1"/>
              <a:t>brofiadau</a:t>
            </a:r>
            <a:r>
              <a:rPr lang="en-GB" sz="3700" dirty="0"/>
              <a:t> ’go-</a:t>
            </a:r>
            <a:r>
              <a:rPr lang="en-GB" sz="3700" dirty="0" err="1"/>
              <a:t>iawn</a:t>
            </a:r>
            <a:r>
              <a:rPr lang="en-GB" sz="3700" dirty="0"/>
              <a:t>’</a:t>
            </a:r>
          </a:p>
          <a:p>
            <a:r>
              <a:rPr lang="en-GB" sz="3700" dirty="0" err="1"/>
              <a:t>Iaith</a:t>
            </a:r>
            <a:r>
              <a:rPr lang="en-GB" sz="3700" dirty="0"/>
              <a:t> </a:t>
            </a:r>
            <a:r>
              <a:rPr lang="en-GB" sz="3700" dirty="0" err="1"/>
              <a:t>fathemategol</a:t>
            </a:r>
            <a:endParaRPr lang="en-GB" sz="3700" dirty="0"/>
          </a:p>
          <a:p>
            <a:r>
              <a:rPr lang="en-GB" sz="3700" dirty="0" err="1"/>
              <a:t>Posibiliadau</a:t>
            </a:r>
            <a:r>
              <a:rPr lang="en-GB" sz="3700" dirty="0"/>
              <a:t> </a:t>
            </a:r>
            <a:r>
              <a:rPr lang="en-GB" sz="3700" dirty="0" err="1"/>
              <a:t>trawsgwricwlaidd</a:t>
            </a:r>
            <a:r>
              <a:rPr lang="en-GB" sz="3700" dirty="0"/>
              <a:t> (</a:t>
            </a:r>
            <a:r>
              <a:rPr lang="en-GB" sz="3700" dirty="0" err="1"/>
              <a:t>cynnwys</a:t>
            </a:r>
            <a:r>
              <a:rPr lang="en-GB" sz="3700" dirty="0"/>
              <a:t> </a:t>
            </a:r>
            <a:r>
              <a:rPr lang="en-GB" sz="3700" dirty="0" err="1"/>
              <a:t>Cymhwysedd</a:t>
            </a:r>
            <a:r>
              <a:rPr lang="en-GB" sz="3700" dirty="0"/>
              <a:t> </a:t>
            </a:r>
            <a:r>
              <a:rPr lang="en-GB" sz="3700" dirty="0" err="1"/>
              <a:t>Digidol</a:t>
            </a:r>
            <a:r>
              <a:rPr lang="en-GB" sz="3700" dirty="0"/>
              <a:t>)</a:t>
            </a:r>
          </a:p>
          <a:p>
            <a:r>
              <a:rPr lang="en-GB" sz="3700" dirty="0" err="1"/>
              <a:t>Cysylltiadau</a:t>
            </a:r>
            <a:r>
              <a:rPr lang="en-GB" sz="3700" dirty="0"/>
              <a:t> gyda </a:t>
            </a:r>
            <a:r>
              <a:rPr lang="en-GB" sz="3700" dirty="0" err="1"/>
              <a:t>damcaniaeth</a:t>
            </a:r>
            <a:r>
              <a:rPr lang="en-GB" sz="3700" dirty="0"/>
              <a:t> a </a:t>
            </a:r>
            <a:r>
              <a:rPr lang="en-GB" sz="3700" dirty="0" err="1"/>
              <a:t>pholisi</a:t>
            </a:r>
            <a:endParaRPr lang="en-GB" sz="3700" dirty="0"/>
          </a:p>
        </p:txBody>
      </p:sp>
      <p:sp>
        <p:nvSpPr>
          <p:cNvPr id="4" name="Content Placeholder 8"/>
          <p:cNvSpPr txBox="1">
            <a:spLocks/>
          </p:cNvSpPr>
          <p:nvPr/>
        </p:nvSpPr>
        <p:spPr>
          <a:xfrm>
            <a:off x="4615543" y="1412802"/>
            <a:ext cx="4528457" cy="3947763"/>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b="1" dirty="0"/>
              <a:t>For numeracy consider:</a:t>
            </a:r>
          </a:p>
          <a:p>
            <a:r>
              <a:rPr lang="en-GB" sz="2900" dirty="0"/>
              <a:t>Building on concrete experiences</a:t>
            </a:r>
          </a:p>
          <a:p>
            <a:r>
              <a:rPr lang="en-GB" sz="2900" dirty="0"/>
              <a:t>Mathematical language</a:t>
            </a:r>
          </a:p>
          <a:p>
            <a:r>
              <a:rPr lang="en-GB" sz="2900" dirty="0"/>
              <a:t>Cross-curricular possibilities (including Digital competency)</a:t>
            </a:r>
          </a:p>
          <a:p>
            <a:r>
              <a:rPr lang="en-GB" sz="2900" dirty="0"/>
              <a:t>Links to theory and policy</a:t>
            </a:r>
          </a:p>
          <a:p>
            <a:endParaRPr lang="en-GB" sz="3500" dirty="0"/>
          </a:p>
          <a:p>
            <a:endParaRPr lang="en-GB" sz="3500" dirty="0"/>
          </a:p>
        </p:txBody>
      </p:sp>
    </p:spTree>
    <p:extLst>
      <p:ext uri="{BB962C8B-B14F-4D97-AF65-F5344CB8AC3E}">
        <p14:creationId xmlns:p14="http://schemas.microsoft.com/office/powerpoint/2010/main" val="114520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Mathemateg</a:t>
            </a:r>
            <a:r>
              <a:rPr lang="en-GB" sz="17600" dirty="0">
                <a:solidFill>
                  <a:schemeClr val="accent1">
                    <a:lumMod val="75000"/>
                  </a:schemeClr>
                </a:solidFill>
              </a:rPr>
              <a:t> </a:t>
            </a:r>
            <a:r>
              <a:rPr lang="en-GB" sz="17600" dirty="0" err="1">
                <a:solidFill>
                  <a:schemeClr val="accent1">
                    <a:lumMod val="75000"/>
                  </a:schemeClr>
                </a:solidFill>
              </a:rPr>
              <a:t>trawsgwricwlaidd</a:t>
            </a:r>
            <a:endParaRPr lang="en-GB" sz="17600" dirty="0">
              <a:solidFill>
                <a:schemeClr val="accent1">
                  <a:lumMod val="75000"/>
                </a:schemeClr>
              </a:solidFill>
            </a:endParaRPr>
          </a:p>
          <a:p>
            <a:r>
              <a:rPr lang="en-GB" sz="17600" dirty="0">
                <a:solidFill>
                  <a:schemeClr val="accent1">
                    <a:lumMod val="75000"/>
                  </a:schemeClr>
                </a:solidFill>
              </a:rPr>
              <a:t>Cross-curricular mathematics </a:t>
            </a:r>
            <a:br>
              <a:rPr lang="en-GB" sz="5300" dirty="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err="1"/>
              <a:t>Ystyriwch</a:t>
            </a:r>
            <a:r>
              <a:rPr lang="en-GB" sz="3600" dirty="0"/>
              <a:t>:</a:t>
            </a:r>
          </a:p>
          <a:p>
            <a:r>
              <a:rPr lang="en-GB" sz="3000" dirty="0" err="1"/>
              <a:t>Cyd-destun</a:t>
            </a:r>
            <a:r>
              <a:rPr lang="en-GB" sz="3000" dirty="0"/>
              <a:t> </a:t>
            </a:r>
            <a:r>
              <a:rPr lang="en-GB" sz="3000" dirty="0" err="1"/>
              <a:t>pwrpasol</a:t>
            </a:r>
            <a:endParaRPr lang="en-GB" sz="3000" dirty="0"/>
          </a:p>
          <a:p>
            <a:r>
              <a:rPr lang="en-GB" sz="3000" dirty="0" err="1"/>
              <a:t>Defnyddio</a:t>
            </a:r>
            <a:r>
              <a:rPr lang="en-GB" sz="3000" dirty="0"/>
              <a:t> </a:t>
            </a:r>
            <a:r>
              <a:rPr lang="en-GB" sz="3000" dirty="0" err="1"/>
              <a:t>sgiliau</a:t>
            </a:r>
            <a:r>
              <a:rPr lang="en-GB" sz="3000" dirty="0"/>
              <a:t> </a:t>
            </a:r>
            <a:r>
              <a:rPr lang="en-GB" sz="3000" dirty="0" err="1"/>
              <a:t>mathemategol</a:t>
            </a:r>
            <a:endParaRPr lang="en-GB" sz="3000" dirty="0"/>
          </a:p>
          <a:p>
            <a:r>
              <a:rPr lang="en-GB" sz="3000" dirty="0" err="1"/>
              <a:t>Cysylltiadau</a:t>
            </a:r>
            <a:r>
              <a:rPr lang="en-GB" sz="3000" dirty="0"/>
              <a:t> </a:t>
            </a:r>
            <a:r>
              <a:rPr lang="en-GB" sz="3000" dirty="0" err="1"/>
              <a:t>nifer</a:t>
            </a:r>
            <a:r>
              <a:rPr lang="en-GB" sz="3000" dirty="0"/>
              <a:t> o </a:t>
            </a:r>
            <a:r>
              <a:rPr lang="en-GB" sz="3000" dirty="0" err="1"/>
              <a:t>feysydd</a:t>
            </a:r>
            <a:r>
              <a:rPr lang="en-GB" sz="3000" dirty="0"/>
              <a:t> </a:t>
            </a:r>
            <a:r>
              <a:rPr lang="en-GB" sz="3000" dirty="0" err="1"/>
              <a:t>cwricwlaidd</a:t>
            </a:r>
            <a:r>
              <a:rPr lang="en-GB" sz="3000" dirty="0"/>
              <a:t> </a:t>
            </a:r>
            <a:r>
              <a:rPr lang="en-GB" sz="3000" dirty="0" err="1"/>
              <a:t>eraill</a:t>
            </a:r>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a:t>Consider:</a:t>
            </a:r>
          </a:p>
          <a:p>
            <a:r>
              <a:rPr lang="en-GB" sz="3000" dirty="0"/>
              <a:t>Purposeful context</a:t>
            </a:r>
          </a:p>
          <a:p>
            <a:r>
              <a:rPr lang="en-GB" sz="3000" dirty="0"/>
              <a:t>Application of mathematical skills</a:t>
            </a:r>
          </a:p>
          <a:p>
            <a:r>
              <a:rPr lang="en-GB" sz="3000" dirty="0"/>
              <a:t>Connections with other curricular areas</a:t>
            </a:r>
          </a:p>
        </p:txBody>
      </p:sp>
      <p:sp>
        <p:nvSpPr>
          <p:cNvPr id="6" name="Rectangle 5"/>
          <p:cNvSpPr/>
          <p:nvPr/>
        </p:nvSpPr>
        <p:spPr>
          <a:xfrm>
            <a:off x="912372" y="5113440"/>
            <a:ext cx="7799828" cy="369332"/>
          </a:xfrm>
          <a:prstGeom prst="rect">
            <a:avLst/>
          </a:prstGeom>
        </p:spPr>
        <p:txBody>
          <a:bodyPr wrap="none">
            <a:spAutoFit/>
          </a:bodyPr>
          <a:lstStyle/>
          <a:p>
            <a:r>
              <a:rPr lang="en-GB" dirty="0" err="1"/>
              <a:t>Haylock</a:t>
            </a:r>
            <a:r>
              <a:rPr lang="en-GB" dirty="0"/>
              <a:t> and </a:t>
            </a:r>
            <a:r>
              <a:rPr lang="en-GB" dirty="0" err="1"/>
              <a:t>Thangta</a:t>
            </a:r>
            <a:r>
              <a:rPr lang="en-GB" dirty="0"/>
              <a:t> (2007) </a:t>
            </a:r>
            <a:r>
              <a:rPr lang="en-GB" i="1" dirty="0"/>
              <a:t>Key Concepts in Primary Mathematics </a:t>
            </a:r>
            <a:r>
              <a:rPr lang="en-GB" dirty="0"/>
              <a:t>London: SAGE </a:t>
            </a:r>
            <a:endParaRPr lang="en-GB" i="1" dirty="0"/>
          </a:p>
        </p:txBody>
      </p:sp>
    </p:spTree>
    <p:extLst>
      <p:ext uri="{BB962C8B-B14F-4D97-AF65-F5344CB8AC3E}">
        <p14:creationId xmlns:p14="http://schemas.microsoft.com/office/powerpoint/2010/main" val="101820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962150"/>
            <a:ext cx="8001000" cy="2554545"/>
          </a:xfrm>
          <a:prstGeom prst="rect">
            <a:avLst/>
          </a:prstGeom>
          <a:gradFill>
            <a:gsLst>
              <a:gs pos="0">
                <a:schemeClr val="accent5">
                  <a:tint val="65000"/>
                  <a:lumMod val="110000"/>
                </a:schemeClr>
              </a:gs>
              <a:gs pos="0">
                <a:schemeClr val="accent5">
                  <a:tint val="90000"/>
                </a:schemeClr>
              </a:gs>
            </a:gsLst>
          </a:gradFill>
        </p:spPr>
        <p:style>
          <a:lnRef idx="1">
            <a:schemeClr val="accent5"/>
          </a:lnRef>
          <a:fillRef idx="2">
            <a:schemeClr val="accent5"/>
          </a:fillRef>
          <a:effectRef idx="1">
            <a:schemeClr val="accent5"/>
          </a:effectRef>
          <a:fontRef idx="minor">
            <a:schemeClr val="dk1"/>
          </a:fontRef>
        </p:style>
        <p:txBody>
          <a:bodyPr wrap="square">
            <a:spAutoFit/>
          </a:bodyPr>
          <a:lstStyle/>
          <a:p>
            <a:r>
              <a:rPr lang="en-US" sz="3200" dirty="0">
                <a:solidFill>
                  <a:schemeClr val="bg1"/>
                </a:solidFill>
                <a:latin typeface="Times" charset="0"/>
              </a:rPr>
              <a:t>Children learn mathematical (and other) skills best at the time when they need to use them in meaningful, relevant and real contexts. </a:t>
            </a:r>
          </a:p>
          <a:p>
            <a:endParaRPr lang="en-US" sz="3200" dirty="0">
              <a:solidFill>
                <a:srgbClr val="7C7C7C"/>
              </a:solidFill>
              <a:effectLst/>
              <a:latin typeface="Times" charset="0"/>
            </a:endParaRPr>
          </a:p>
          <a:p>
            <a:pPr algn="r"/>
            <a:r>
              <a:rPr lang="en-US" sz="3200" dirty="0">
                <a:solidFill>
                  <a:schemeClr val="bg1"/>
                </a:solidFill>
                <a:latin typeface="Times" charset="0"/>
              </a:rPr>
              <a:t>Pound and Lee (2010: 96)</a:t>
            </a:r>
            <a:endParaRPr lang="en-US" sz="3200" dirty="0">
              <a:solidFill>
                <a:schemeClr val="bg1"/>
              </a:solidFill>
              <a:effectLst/>
            </a:endParaRPr>
          </a:p>
        </p:txBody>
      </p:sp>
      <p:sp>
        <p:nvSpPr>
          <p:cNvPr id="4" name="Title 2"/>
          <p:cNvSpPr txBox="1">
            <a:spLocks/>
          </p:cNvSpPr>
          <p:nvPr/>
        </p:nvSpPr>
        <p:spPr>
          <a:xfrm>
            <a:off x="457200" y="4620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Mathemateg</a:t>
            </a:r>
            <a:r>
              <a:rPr lang="en-GB" sz="17600" dirty="0">
                <a:solidFill>
                  <a:schemeClr val="accent1">
                    <a:lumMod val="75000"/>
                  </a:schemeClr>
                </a:solidFill>
              </a:rPr>
              <a:t> </a:t>
            </a:r>
            <a:r>
              <a:rPr lang="en-GB" sz="17600" dirty="0" err="1">
                <a:solidFill>
                  <a:schemeClr val="accent1">
                    <a:lumMod val="75000"/>
                  </a:schemeClr>
                </a:solidFill>
              </a:rPr>
              <a:t>trawsgwricwlaidd</a:t>
            </a:r>
            <a:endParaRPr lang="en-GB" sz="17600" dirty="0">
              <a:solidFill>
                <a:schemeClr val="accent1">
                  <a:lumMod val="75000"/>
                </a:schemeClr>
              </a:solidFill>
            </a:endParaRPr>
          </a:p>
          <a:p>
            <a:r>
              <a:rPr lang="en-GB" sz="17600" dirty="0">
                <a:solidFill>
                  <a:schemeClr val="accent1">
                    <a:lumMod val="75000"/>
                  </a:schemeClr>
                </a:solidFill>
              </a:rPr>
              <a:t>Cross-curricular mathematics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436575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5883471" y="3595291"/>
            <a:ext cx="1627645" cy="2006354"/>
          </a:xfrm>
          <a:prstGeom prst="rect">
            <a:avLst/>
          </a:prstGeom>
        </p:spPr>
      </p:pic>
      <p:pic>
        <p:nvPicPr>
          <p:cNvPr id="8" name="Picture 7"/>
          <p:cNvPicPr>
            <a:picLocks noChangeAspect="1"/>
          </p:cNvPicPr>
          <p:nvPr/>
        </p:nvPicPr>
        <p:blipFill rotWithShape="1">
          <a:blip r:embed="rId4"/>
          <a:srcRect t="3674" b="76853"/>
          <a:stretch/>
        </p:blipFill>
        <p:spPr>
          <a:xfrm>
            <a:off x="3510616" y="1925980"/>
            <a:ext cx="5715000" cy="1669311"/>
          </a:xfrm>
          <a:prstGeom prst="rect">
            <a:avLst/>
          </a:prstGeom>
        </p:spPr>
      </p:pic>
      <p:pic>
        <p:nvPicPr>
          <p:cNvPr id="5" name="Picture 4"/>
          <p:cNvPicPr>
            <a:picLocks noChangeAspect="1"/>
          </p:cNvPicPr>
          <p:nvPr/>
        </p:nvPicPr>
        <p:blipFill>
          <a:blip r:embed="rId5"/>
          <a:stretch>
            <a:fillRect/>
          </a:stretch>
        </p:blipFill>
        <p:spPr>
          <a:xfrm>
            <a:off x="789442" y="2038582"/>
            <a:ext cx="2587824" cy="3446119"/>
          </a:xfrm>
          <a:prstGeom prst="rect">
            <a:avLst/>
          </a:prstGeom>
        </p:spPr>
      </p:pic>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Syniadau</a:t>
            </a:r>
            <a:r>
              <a:rPr lang="en-GB" sz="17600" dirty="0">
                <a:solidFill>
                  <a:schemeClr val="accent1">
                    <a:lumMod val="75000"/>
                  </a:schemeClr>
                </a:solidFill>
              </a:rPr>
              <a:t> </a:t>
            </a:r>
            <a:r>
              <a:rPr lang="en-GB" sz="17600" dirty="0" err="1">
                <a:solidFill>
                  <a:schemeClr val="accent1">
                    <a:lumMod val="75000"/>
                  </a:schemeClr>
                </a:solidFill>
              </a:rPr>
              <a:t>posib</a:t>
            </a:r>
            <a:r>
              <a:rPr lang="mr-IN" sz="17600" dirty="0">
                <a:solidFill>
                  <a:schemeClr val="accent1">
                    <a:lumMod val="75000"/>
                  </a:schemeClr>
                </a:solidFill>
              </a:rPr>
              <a:t>…</a:t>
            </a:r>
            <a:endParaRPr lang="cy-GB" sz="17600" dirty="0">
              <a:solidFill>
                <a:schemeClr val="accent1">
                  <a:lumMod val="75000"/>
                </a:schemeClr>
              </a:solidFill>
            </a:endParaRPr>
          </a:p>
          <a:p>
            <a:r>
              <a:rPr lang="en-GB" sz="17600" dirty="0">
                <a:solidFill>
                  <a:schemeClr val="accent1">
                    <a:lumMod val="75000"/>
                  </a:schemeClr>
                </a:solidFill>
              </a:rPr>
              <a:t>Possible ideas</a:t>
            </a:r>
            <a:r>
              <a:rPr lang="mr-IN" sz="17600" dirty="0">
                <a:solidFill>
                  <a:schemeClr val="accent1">
                    <a:lumMod val="75000"/>
                  </a:schemeClr>
                </a:solidFill>
              </a:rPr>
              <a:t>…</a:t>
            </a:r>
            <a:endParaRPr lang="en-GB" sz="17600" dirty="0">
              <a:solidFill>
                <a:schemeClr val="accent1">
                  <a:lumMod val="75000"/>
                </a:schemeClr>
              </a:solidFill>
            </a:endParaRPr>
          </a:p>
          <a:p>
            <a:br>
              <a:rPr lang="en-GB" sz="5300" dirty="0">
                <a:solidFill>
                  <a:schemeClr val="accent1">
                    <a:lumMod val="75000"/>
                  </a:schemeClr>
                </a:solidFill>
              </a:rPr>
            </a:br>
            <a:endParaRPr lang="en-GB" sz="5300" dirty="0"/>
          </a:p>
        </p:txBody>
      </p:sp>
      <p:sp>
        <p:nvSpPr>
          <p:cNvPr id="3" name="Content Placeholder 8"/>
          <p:cNvSpPr txBox="1">
            <a:spLocks/>
          </p:cNvSpPr>
          <p:nvPr/>
        </p:nvSpPr>
        <p:spPr>
          <a:xfrm>
            <a:off x="457200" y="1412803"/>
            <a:ext cx="4000500" cy="3959296"/>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 </a:t>
            </a:r>
            <a:r>
              <a:rPr lang="en-GB" sz="3500" dirty="0" err="1"/>
              <a:t>Adnabod</a:t>
            </a:r>
            <a:r>
              <a:rPr lang="en-GB" sz="3500" dirty="0"/>
              <a:t> </a:t>
            </a:r>
            <a:r>
              <a:rPr lang="en-GB" sz="3500" dirty="0" err="1"/>
              <a:t>rhif</a:t>
            </a:r>
            <a:endParaRPr lang="en-GB" sz="3500" dirty="0"/>
          </a:p>
          <a:p>
            <a:r>
              <a:rPr lang="en-GB" sz="3500" dirty="0" err="1"/>
              <a:t>Bondiau</a:t>
            </a:r>
            <a:r>
              <a:rPr lang="en-GB" sz="3500" dirty="0"/>
              <a:t> </a:t>
            </a:r>
            <a:r>
              <a:rPr lang="en-GB" sz="3500" dirty="0" err="1"/>
              <a:t>rhif</a:t>
            </a:r>
            <a:r>
              <a:rPr lang="en-GB" sz="3500" dirty="0"/>
              <a:t> </a:t>
            </a:r>
            <a:r>
              <a:rPr lang="en-GB" sz="3500" dirty="0" err="1"/>
              <a:t>i</a:t>
            </a:r>
            <a:r>
              <a:rPr lang="en-GB" sz="3500" dirty="0"/>
              <a:t> 10</a:t>
            </a:r>
          </a:p>
          <a:p>
            <a:r>
              <a:rPr lang="en-GB" sz="3500" dirty="0"/>
              <a:t>Map (</a:t>
            </a:r>
            <a:r>
              <a:rPr lang="en-GB" sz="3500" dirty="0" err="1"/>
              <a:t>safle</a:t>
            </a:r>
            <a:r>
              <a:rPr lang="en-GB" sz="3500" dirty="0"/>
              <a:t> a </a:t>
            </a:r>
            <a:r>
              <a:rPr lang="en-GB" sz="3500" dirty="0" err="1"/>
              <a:t>chyfeiriad</a:t>
            </a:r>
            <a:r>
              <a:rPr lang="en-GB" sz="3500" dirty="0"/>
              <a:t>)</a:t>
            </a:r>
          </a:p>
          <a:p>
            <a:r>
              <a:rPr lang="en-GB" sz="3500" dirty="0" err="1"/>
              <a:t>Siapiau</a:t>
            </a:r>
            <a:endParaRPr lang="en-GB" sz="3500" dirty="0"/>
          </a:p>
          <a:p>
            <a:r>
              <a:rPr lang="en-GB" sz="3500" dirty="0" err="1"/>
              <a:t>Gwaith</a:t>
            </a:r>
            <a:r>
              <a:rPr lang="en-GB" sz="3500" dirty="0"/>
              <a:t> </a:t>
            </a:r>
            <a:r>
              <a:rPr lang="en-GB" sz="3500" dirty="0" err="1"/>
              <a:t>wedi</a:t>
            </a:r>
            <a:r>
              <a:rPr lang="en-GB" sz="3500" dirty="0"/>
              <a:t> </a:t>
            </a:r>
            <a:r>
              <a:rPr lang="en-GB" sz="3500" dirty="0" err="1"/>
              <a:t>ei</a:t>
            </a:r>
            <a:r>
              <a:rPr lang="en-GB" sz="3500" dirty="0"/>
              <a:t> </a:t>
            </a:r>
            <a:r>
              <a:rPr lang="en-GB" sz="3500" dirty="0" err="1"/>
              <a:t>selio</a:t>
            </a:r>
            <a:r>
              <a:rPr lang="en-GB" sz="3500" dirty="0"/>
              <a:t> </a:t>
            </a:r>
            <a:r>
              <a:rPr lang="en-GB" sz="3500" dirty="0" err="1"/>
              <a:t>ar</a:t>
            </a:r>
            <a:r>
              <a:rPr lang="en-GB" sz="3500" dirty="0"/>
              <a:t> </a:t>
            </a:r>
            <a:r>
              <a:rPr lang="en-GB" sz="3500" dirty="0" err="1"/>
              <a:t>stori</a:t>
            </a:r>
            <a:endParaRPr lang="en-GB" sz="3500" dirty="0"/>
          </a:p>
          <a:p>
            <a:endParaRPr lang="en-GB" sz="3500" dirty="0"/>
          </a:p>
        </p:txBody>
      </p:sp>
      <p:sp>
        <p:nvSpPr>
          <p:cNvPr id="4" name="Content Placeholder 8"/>
          <p:cNvSpPr txBox="1">
            <a:spLocks/>
          </p:cNvSpPr>
          <p:nvPr/>
        </p:nvSpPr>
        <p:spPr>
          <a:xfrm>
            <a:off x="4591050" y="1412802"/>
            <a:ext cx="4273550" cy="3959297"/>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Number recognition</a:t>
            </a:r>
          </a:p>
          <a:p>
            <a:r>
              <a:rPr lang="en-GB" sz="3500" dirty="0"/>
              <a:t>Number bonds to 10</a:t>
            </a:r>
          </a:p>
          <a:p>
            <a:r>
              <a:rPr lang="en-GB" sz="3500" dirty="0"/>
              <a:t>Map (position and direction)</a:t>
            </a:r>
          </a:p>
          <a:p>
            <a:r>
              <a:rPr lang="en-GB" sz="3500" dirty="0"/>
              <a:t>Shapes</a:t>
            </a:r>
          </a:p>
          <a:p>
            <a:r>
              <a:rPr lang="en-GB" sz="3500" dirty="0"/>
              <a:t>Work based on a story</a:t>
            </a:r>
          </a:p>
        </p:txBody>
      </p:sp>
      <p:pic>
        <p:nvPicPr>
          <p:cNvPr id="9" name="Picture 8"/>
          <p:cNvPicPr>
            <a:picLocks noChangeAspect="1"/>
          </p:cNvPicPr>
          <p:nvPr/>
        </p:nvPicPr>
        <p:blipFill rotWithShape="1">
          <a:blip r:embed="rId6"/>
          <a:srcRect r="18248" b="16402"/>
          <a:stretch/>
        </p:blipFill>
        <p:spPr>
          <a:xfrm>
            <a:off x="824566" y="1554125"/>
            <a:ext cx="2686050" cy="3676650"/>
          </a:xfrm>
          <a:prstGeom prst="rect">
            <a:avLst/>
          </a:prstGeom>
        </p:spPr>
      </p:pic>
      <p:pic>
        <p:nvPicPr>
          <p:cNvPr id="10" name="Picture 9"/>
          <p:cNvPicPr>
            <a:picLocks noChangeAspect="1"/>
          </p:cNvPicPr>
          <p:nvPr/>
        </p:nvPicPr>
        <p:blipFill rotWithShape="1">
          <a:blip r:embed="rId7"/>
          <a:srcRect l="-1" r="503" b="9193"/>
          <a:stretch/>
        </p:blipFill>
        <p:spPr>
          <a:xfrm>
            <a:off x="2236591" y="3703470"/>
            <a:ext cx="4727314" cy="3054610"/>
          </a:xfrm>
          <a:prstGeom prst="rect">
            <a:avLst/>
          </a:prstGeom>
        </p:spPr>
      </p:pic>
      <p:pic>
        <p:nvPicPr>
          <p:cNvPr id="11" name="Picture 10"/>
          <p:cNvPicPr>
            <a:picLocks noChangeAspect="1"/>
          </p:cNvPicPr>
          <p:nvPr/>
        </p:nvPicPr>
        <p:blipFill>
          <a:blip r:embed="rId8"/>
          <a:stretch>
            <a:fillRect/>
          </a:stretch>
        </p:blipFill>
        <p:spPr>
          <a:xfrm>
            <a:off x="365253" y="699692"/>
            <a:ext cx="4092447" cy="2895599"/>
          </a:xfrm>
          <a:prstGeom prst="rect">
            <a:avLst/>
          </a:prstGeom>
        </p:spPr>
      </p:pic>
      <p:pic>
        <p:nvPicPr>
          <p:cNvPr id="13" name="Picture 12"/>
          <p:cNvPicPr>
            <a:picLocks noChangeAspect="1"/>
          </p:cNvPicPr>
          <p:nvPr/>
        </p:nvPicPr>
        <p:blipFill rotWithShape="1">
          <a:blip r:embed="rId9"/>
          <a:srcRect b="10211"/>
          <a:stretch/>
        </p:blipFill>
        <p:spPr>
          <a:xfrm>
            <a:off x="5516105" y="-9293"/>
            <a:ext cx="3162300" cy="3677526"/>
          </a:xfrm>
          <a:prstGeom prst="rect">
            <a:avLst/>
          </a:prstGeom>
        </p:spPr>
      </p:pic>
    </p:spTree>
    <p:extLst>
      <p:ext uri="{BB962C8B-B14F-4D97-AF65-F5344CB8AC3E}">
        <p14:creationId xmlns:p14="http://schemas.microsoft.com/office/powerpoint/2010/main" val="5192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xit" presetSubtype="0" fill="hold" nodeType="clickEffect">
                                  <p:stCondLst>
                                    <p:cond delay="0"/>
                                  </p:stCondLst>
                                  <p:childTnLst>
                                    <p:animEffect transition="out" filter="dissolv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9" presetClass="exit" presetSubtype="0" fill="hold" nodeType="clickEffect">
                                  <p:stCondLst>
                                    <p:cond delay="0"/>
                                  </p:stCondLst>
                                  <p:childTnLst>
                                    <p:animEffect transition="out" filter="dissolve">
                                      <p:cBhvr>
                                        <p:cTn id="31" dur="500"/>
                                        <p:tgtEl>
                                          <p:spTgt spid="8"/>
                                        </p:tgtEl>
                                      </p:cBhvr>
                                    </p:animEffect>
                                    <p:set>
                                      <p:cBhvr>
                                        <p:cTn id="32" dur="1" fill="hold">
                                          <p:stCondLst>
                                            <p:cond delay="499"/>
                                          </p:stCondLst>
                                        </p:cTn>
                                        <p:tgtEl>
                                          <p:spTgt spid="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9" presetClass="exit" presetSubtype="0" fill="hold" nodeType="clickEffect">
                                  <p:stCondLst>
                                    <p:cond delay="0"/>
                                  </p:stCondLst>
                                  <p:childTnLst>
                                    <p:animEffect transition="out" filter="dissolve">
                                      <p:cBhvr>
                                        <p:cTn id="36" dur="500"/>
                                        <p:tgtEl>
                                          <p:spTgt spid="7"/>
                                        </p:tgtEl>
                                      </p:cBhvr>
                                    </p:animEffect>
                                    <p:set>
                                      <p:cBhvr>
                                        <p:cTn id="37" dur="1" fill="hold">
                                          <p:stCondLst>
                                            <p:cond delay="499"/>
                                          </p:stCondLst>
                                        </p:cTn>
                                        <p:tgtEl>
                                          <p:spTgt spid="7"/>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nodeType="clickEffect">
                                  <p:stCondLst>
                                    <p:cond delay="0"/>
                                  </p:stCondLst>
                                  <p:childTnLst>
                                    <p:animEffect transition="out" filter="fade">
                                      <p:cBhvr>
                                        <p:cTn id="53" dur="500"/>
                                        <p:tgtEl>
                                          <p:spTgt spid="9"/>
                                        </p:tgtEl>
                                      </p:cBhvr>
                                    </p:animEffect>
                                    <p:set>
                                      <p:cBhvr>
                                        <p:cTn id="54" dur="1" fill="hold">
                                          <p:stCondLst>
                                            <p:cond delay="499"/>
                                          </p:stCondLst>
                                        </p:cTn>
                                        <p:tgtEl>
                                          <p:spTgt spid="9"/>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nodeType="clickEffect">
                                  <p:stCondLst>
                                    <p:cond delay="0"/>
                                  </p:stCondLst>
                                  <p:childTnLst>
                                    <p:animEffect transition="out" filter="fade">
                                      <p:cBhvr>
                                        <p:cTn id="70" dur="500"/>
                                        <p:tgtEl>
                                          <p:spTgt spid="10"/>
                                        </p:tgtEl>
                                      </p:cBhvr>
                                    </p:animEffect>
                                    <p:set>
                                      <p:cBhvr>
                                        <p:cTn id="71" dur="1" fill="hold">
                                          <p:stCondLst>
                                            <p:cond delay="499"/>
                                          </p:stCondLst>
                                        </p:cTn>
                                        <p:tgtEl>
                                          <p:spTgt spid="10"/>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1"/>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nodeType="clickEffect">
                                  <p:stCondLst>
                                    <p:cond delay="0"/>
                                  </p:stCondLst>
                                  <p:childTnLst>
                                    <p:set>
                                      <p:cBhvr>
                                        <p:cTn id="87" dur="1" fill="hold">
                                          <p:stCondLst>
                                            <p:cond delay="0"/>
                                          </p:stCondLst>
                                        </p:cTn>
                                        <p:tgtEl>
                                          <p:spTgt spid="13"/>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nodeType="clickEffect">
                                  <p:stCondLst>
                                    <p:cond delay="0"/>
                                  </p:stCondLst>
                                  <p:childTnLst>
                                    <p:animEffect transition="out" filter="fade">
                                      <p:cBhvr>
                                        <p:cTn id="91" dur="500"/>
                                        <p:tgtEl>
                                          <p:spTgt spid="11"/>
                                        </p:tgtEl>
                                      </p:cBhvr>
                                    </p:animEffect>
                                    <p:set>
                                      <p:cBhvr>
                                        <p:cTn id="92" dur="1" fill="hold">
                                          <p:stCondLst>
                                            <p:cond delay="499"/>
                                          </p:stCondLst>
                                        </p:cTn>
                                        <p:tgtEl>
                                          <p:spTgt spid="11"/>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0" presetClass="exit" presetSubtype="0" fill="hold" nodeType="clickEffect">
                                  <p:stCondLst>
                                    <p:cond delay="0"/>
                                  </p:stCondLst>
                                  <p:childTnLst>
                                    <p:animEffect transition="out" filter="fade">
                                      <p:cBhvr>
                                        <p:cTn id="96" dur="500"/>
                                        <p:tgtEl>
                                          <p:spTgt spid="13"/>
                                        </p:tgtEl>
                                      </p:cBhvr>
                                    </p:animEffect>
                                    <p:set>
                                      <p:cBhvr>
                                        <p:cTn id="97" dur="1" fill="hold">
                                          <p:stCondLst>
                                            <p:cond delay="499"/>
                                          </p:stCondLst>
                                        </p:cTn>
                                        <p:tgtEl>
                                          <p:spTgt spid="13"/>
                                        </p:tgtEl>
                                        <p:attrNameLst>
                                          <p:attrName>style.visibility</p:attrName>
                                        </p:attrNameLst>
                                      </p:cBhvr>
                                      <p:to>
                                        <p:strVal val="hidden"/>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nodeType="clickEffect">
                                  <p:stCondLst>
                                    <p:cond delay="0"/>
                                  </p:stCondLst>
                                  <p:childTnLst>
                                    <p:set>
                                      <p:cBhvr>
                                        <p:cTn id="10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1" presetClass="entr" presetSubtype="0" fill="hold" nodeType="clickEffect">
                                  <p:stCondLst>
                                    <p:cond delay="0"/>
                                  </p:stCondLst>
                                  <p:childTnLst>
                                    <p:set>
                                      <p:cBhvr>
                                        <p:cTn id="10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94280" y="160174"/>
            <a:ext cx="8229600" cy="1206500"/>
          </a:xfrm>
          <a:prstGeom prst="rect">
            <a:avLst/>
          </a:prstGeom>
        </p:spPr>
        <p:txBody>
          <a:bodyPr>
            <a:normAutofit fontScale="4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 / Task</a:t>
            </a:r>
            <a:br>
              <a:rPr lang="en-GB" sz="5300" dirty="0">
                <a:solidFill>
                  <a:schemeClr val="accent1">
                    <a:lumMod val="75000"/>
                  </a:schemeClr>
                </a:solidFill>
              </a:rPr>
            </a:br>
            <a:endParaRPr lang="en-GB" sz="5300" dirty="0"/>
          </a:p>
        </p:txBody>
      </p:sp>
      <p:sp>
        <p:nvSpPr>
          <p:cNvPr id="8" name="TextBox 7"/>
          <p:cNvSpPr txBox="1"/>
          <p:nvPr/>
        </p:nvSpPr>
        <p:spPr>
          <a:xfrm>
            <a:off x="283732" y="1051903"/>
            <a:ext cx="4289722" cy="3046988"/>
          </a:xfrm>
          <a:prstGeom prst="rect">
            <a:avLst/>
          </a:prstGeom>
          <a:noFill/>
        </p:spPr>
        <p:txBody>
          <a:bodyPr wrap="square" rtlCol="0">
            <a:spAutoFit/>
          </a:bodyPr>
          <a:lstStyle/>
          <a:p>
            <a:pPr algn="ctr"/>
            <a:r>
              <a:rPr lang="en-US" sz="2400" dirty="0" err="1"/>
              <a:t>Dewisiwch</a:t>
            </a:r>
            <a:r>
              <a:rPr lang="en-US" sz="2400" dirty="0"/>
              <a:t> UN </a:t>
            </a:r>
            <a:r>
              <a:rPr lang="en-US" sz="2400" dirty="0" err="1"/>
              <a:t>Elfen</a:t>
            </a:r>
            <a:r>
              <a:rPr lang="en-US" sz="2400" dirty="0"/>
              <a:t> </a:t>
            </a:r>
            <a:r>
              <a:rPr lang="en-US" sz="2400" dirty="0" err="1"/>
              <a:t>o’r</a:t>
            </a:r>
            <a:r>
              <a:rPr lang="en-US" sz="2400" dirty="0"/>
              <a:t> </a:t>
            </a:r>
            <a:r>
              <a:rPr lang="en-US" sz="2400" dirty="0" err="1"/>
              <a:t>dogfennau</a:t>
            </a:r>
            <a:r>
              <a:rPr lang="en-US" sz="2400" dirty="0"/>
              <a:t> </a:t>
            </a:r>
            <a:r>
              <a:rPr lang="en-US" sz="2400" dirty="0" err="1"/>
              <a:t>cwricwlaidd</a:t>
            </a:r>
            <a:r>
              <a:rPr lang="en-US" sz="2400" dirty="0"/>
              <a:t> </a:t>
            </a:r>
            <a:r>
              <a:rPr lang="en-US" sz="2400" dirty="0" err="1"/>
              <a:t>cyfredol</a:t>
            </a:r>
            <a:r>
              <a:rPr lang="en-US" sz="2400" dirty="0"/>
              <a:t>. </a:t>
            </a:r>
            <a:r>
              <a:rPr lang="en-US" sz="2400" dirty="0" err="1"/>
              <a:t>Mapiwch</a:t>
            </a:r>
            <a:r>
              <a:rPr lang="en-US" sz="2400" dirty="0"/>
              <a:t> </a:t>
            </a:r>
            <a:r>
              <a:rPr lang="en-US" sz="2400" dirty="0" err="1"/>
              <a:t>eich</a:t>
            </a:r>
            <a:r>
              <a:rPr lang="en-US" sz="2400" dirty="0"/>
              <a:t> </a:t>
            </a:r>
            <a:r>
              <a:rPr lang="en-US" sz="2400" dirty="0" err="1"/>
              <a:t>syniadau</a:t>
            </a:r>
            <a:r>
              <a:rPr lang="en-US" sz="2400" dirty="0"/>
              <a:t> </a:t>
            </a:r>
            <a:r>
              <a:rPr lang="en-US" sz="2400" dirty="0" err="1"/>
              <a:t>ar</a:t>
            </a:r>
            <a:r>
              <a:rPr lang="en-US" sz="2400" dirty="0"/>
              <a:t> </a:t>
            </a:r>
            <a:r>
              <a:rPr lang="en-US" sz="2400" dirty="0" err="1"/>
              <a:t>gyfer</a:t>
            </a:r>
            <a:r>
              <a:rPr lang="en-US" sz="2400" dirty="0"/>
              <a:t> </a:t>
            </a:r>
            <a:r>
              <a:rPr lang="en-US" sz="2400" dirty="0" err="1"/>
              <a:t>ei</a:t>
            </a:r>
            <a:r>
              <a:rPr lang="en-US" sz="2400" dirty="0"/>
              <a:t> </a:t>
            </a:r>
            <a:r>
              <a:rPr lang="en-US" sz="2400" dirty="0" err="1"/>
              <a:t>addysgu’n</a:t>
            </a:r>
            <a:r>
              <a:rPr lang="en-US" sz="2400" dirty="0"/>
              <a:t> </a:t>
            </a:r>
            <a:r>
              <a:rPr lang="en-US" sz="2400" dirty="0" err="1"/>
              <a:t>drawsgwricwlaidd</a:t>
            </a:r>
            <a:r>
              <a:rPr lang="en-US" sz="2400" dirty="0"/>
              <a:t>.</a:t>
            </a:r>
          </a:p>
          <a:p>
            <a:pPr algn="ctr"/>
            <a:endParaRPr lang="en-US" sz="2400" dirty="0"/>
          </a:p>
          <a:p>
            <a:pPr algn="ctr"/>
            <a:r>
              <a:rPr lang="en-US" sz="2400" dirty="0" err="1"/>
              <a:t>Ystyriwch</a:t>
            </a:r>
            <a:r>
              <a:rPr lang="en-US" sz="2400" dirty="0"/>
              <a:t> </a:t>
            </a:r>
            <a:r>
              <a:rPr lang="en-US" sz="2400" dirty="0" err="1"/>
              <a:t>gyd-destunau</a:t>
            </a:r>
            <a:r>
              <a:rPr lang="en-US" sz="2400" dirty="0"/>
              <a:t> go-</a:t>
            </a:r>
            <a:r>
              <a:rPr lang="en-US" sz="2400" dirty="0" err="1"/>
              <a:t>iawn</a:t>
            </a:r>
            <a:r>
              <a:rPr lang="en-US" sz="2400" dirty="0"/>
              <a:t> a </a:t>
            </a:r>
            <a:r>
              <a:rPr lang="en-US" sz="2400" dirty="0" err="1"/>
              <a:t>phwrpasol</a:t>
            </a:r>
            <a:r>
              <a:rPr lang="en-US" sz="2400" dirty="0"/>
              <a:t>. </a:t>
            </a:r>
          </a:p>
        </p:txBody>
      </p:sp>
      <p:sp>
        <p:nvSpPr>
          <p:cNvPr id="7" name="TextBox 6"/>
          <p:cNvSpPr txBox="1"/>
          <p:nvPr/>
        </p:nvSpPr>
        <p:spPr>
          <a:xfrm>
            <a:off x="4685611" y="1051903"/>
            <a:ext cx="4096260" cy="3046988"/>
          </a:xfrm>
          <a:prstGeom prst="rect">
            <a:avLst/>
          </a:prstGeom>
          <a:noFill/>
        </p:spPr>
        <p:txBody>
          <a:bodyPr wrap="square" rtlCol="0">
            <a:spAutoFit/>
          </a:bodyPr>
          <a:lstStyle/>
          <a:p>
            <a:pPr algn="ctr"/>
            <a:r>
              <a:rPr lang="en-US" sz="2400" dirty="0"/>
              <a:t>Chose ONE Element from the current curricular documents. Map out all possible cross-curricular links.</a:t>
            </a:r>
          </a:p>
          <a:p>
            <a:pPr algn="ctr"/>
            <a:endParaRPr lang="en-US" sz="2400" dirty="0"/>
          </a:p>
          <a:p>
            <a:pPr algn="ctr"/>
            <a:r>
              <a:rPr lang="en-US" sz="2400" dirty="0"/>
              <a:t>Consider real and meaningful contexts.</a:t>
            </a:r>
            <a:endParaRPr lang="en-US" sz="1100" dirty="0"/>
          </a:p>
        </p:txBody>
      </p:sp>
      <p:sp>
        <p:nvSpPr>
          <p:cNvPr id="4" name="Rectangle 3"/>
          <p:cNvSpPr/>
          <p:nvPr/>
        </p:nvSpPr>
        <p:spPr>
          <a:xfrm>
            <a:off x="283732" y="4929888"/>
            <a:ext cx="3777629" cy="738664"/>
          </a:xfrm>
          <a:prstGeom prst="rect">
            <a:avLst/>
          </a:prstGeom>
        </p:spPr>
        <p:txBody>
          <a:bodyPr wrap="square">
            <a:spAutoFit/>
          </a:bodyPr>
          <a:lstStyle/>
          <a:p>
            <a:r>
              <a:rPr lang="en-US" sz="1400" b="1" dirty="0">
                <a:hlinkClick r:id="rId3"/>
              </a:rPr>
              <a:t>http://learning.gov.wales/docs/learningwales/publications/150717-nc-maths-cy-v2.pdf</a:t>
            </a:r>
            <a:r>
              <a:rPr lang="en-US" sz="1400" b="1" dirty="0"/>
              <a:t> </a:t>
            </a:r>
          </a:p>
        </p:txBody>
      </p:sp>
      <p:sp>
        <p:nvSpPr>
          <p:cNvPr id="5" name="Rectangle 4"/>
          <p:cNvSpPr/>
          <p:nvPr/>
        </p:nvSpPr>
        <p:spPr>
          <a:xfrm>
            <a:off x="4941589" y="4877705"/>
            <a:ext cx="3561143" cy="738664"/>
          </a:xfrm>
          <a:prstGeom prst="rect">
            <a:avLst/>
          </a:prstGeom>
        </p:spPr>
        <p:txBody>
          <a:bodyPr wrap="square">
            <a:spAutoFit/>
          </a:bodyPr>
          <a:lstStyle/>
          <a:p>
            <a:r>
              <a:rPr lang="en-US" sz="1400" b="1" dirty="0">
                <a:hlinkClick r:id="rId4"/>
              </a:rPr>
              <a:t>http://learning.gov.wales/docs/learningwales/publications/150717-nc-maths-en-v2.pdf</a:t>
            </a:r>
            <a:r>
              <a:rPr lang="en-US" sz="1400" b="1" dirty="0"/>
              <a:t> </a:t>
            </a:r>
          </a:p>
        </p:txBody>
      </p:sp>
      <p:sp>
        <p:nvSpPr>
          <p:cNvPr id="6" name="Rectangle 5"/>
          <p:cNvSpPr/>
          <p:nvPr/>
        </p:nvSpPr>
        <p:spPr>
          <a:xfrm>
            <a:off x="4953169" y="4113049"/>
            <a:ext cx="3549563" cy="738664"/>
          </a:xfrm>
          <a:prstGeom prst="rect">
            <a:avLst/>
          </a:prstGeom>
        </p:spPr>
        <p:txBody>
          <a:bodyPr wrap="square">
            <a:spAutoFit/>
          </a:bodyPr>
          <a:lstStyle/>
          <a:p>
            <a:r>
              <a:rPr lang="en-US" sz="1400" b="1" dirty="0">
                <a:hlinkClick r:id="rId5"/>
              </a:rPr>
              <a:t>http://learning.gov.wales/docs/learningwales/publications/150803-fp-framework-en.pdf</a:t>
            </a:r>
            <a:r>
              <a:rPr lang="en-US" sz="1400" b="1" dirty="0"/>
              <a:t> </a:t>
            </a:r>
          </a:p>
        </p:txBody>
      </p:sp>
      <p:sp>
        <p:nvSpPr>
          <p:cNvPr id="9" name="Rectangle 8"/>
          <p:cNvSpPr/>
          <p:nvPr/>
        </p:nvSpPr>
        <p:spPr>
          <a:xfrm>
            <a:off x="362129" y="4098891"/>
            <a:ext cx="3396254" cy="738664"/>
          </a:xfrm>
          <a:prstGeom prst="rect">
            <a:avLst/>
          </a:prstGeom>
        </p:spPr>
        <p:txBody>
          <a:bodyPr wrap="square">
            <a:spAutoFit/>
          </a:bodyPr>
          <a:lstStyle/>
          <a:p>
            <a:r>
              <a:rPr lang="en-US" sz="1400" b="1" dirty="0">
                <a:hlinkClick r:id="rId6"/>
              </a:rPr>
              <a:t>http://learning.gov.wales/docs/learningwales/publications/150803-fp-framework-cy.pdf</a:t>
            </a:r>
            <a:r>
              <a:rPr lang="en-US" sz="1400" b="1" dirty="0"/>
              <a:t> </a:t>
            </a:r>
          </a:p>
        </p:txBody>
      </p:sp>
    </p:spTree>
    <p:extLst>
      <p:ext uri="{BB962C8B-B14F-4D97-AF65-F5344CB8AC3E}">
        <p14:creationId xmlns:p14="http://schemas.microsoft.com/office/powerpoint/2010/main" val="79548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Addysgu</a:t>
            </a:r>
            <a:r>
              <a:rPr lang="en-GB" sz="17600" dirty="0">
                <a:solidFill>
                  <a:schemeClr val="accent1">
                    <a:lumMod val="75000"/>
                  </a:schemeClr>
                </a:solidFill>
              </a:rPr>
              <a:t> </a:t>
            </a:r>
            <a:r>
              <a:rPr lang="en-GB" sz="17600" dirty="0" err="1">
                <a:solidFill>
                  <a:schemeClr val="accent1">
                    <a:lumMod val="75000"/>
                  </a:schemeClr>
                </a:solidFill>
              </a:rPr>
              <a:t>effeithiol</a:t>
            </a:r>
            <a:r>
              <a:rPr lang="en-GB" sz="17600" dirty="0">
                <a:solidFill>
                  <a:schemeClr val="accent1">
                    <a:lumMod val="75000"/>
                  </a:schemeClr>
                </a:solidFill>
              </a:rPr>
              <a:t> </a:t>
            </a:r>
          </a:p>
          <a:p>
            <a:r>
              <a:rPr lang="en-GB" sz="17600" dirty="0">
                <a:solidFill>
                  <a:schemeClr val="accent1">
                    <a:lumMod val="75000"/>
                  </a:schemeClr>
                </a:solidFill>
              </a:rPr>
              <a:t>Effective teaching</a:t>
            </a:r>
            <a:br>
              <a:rPr lang="en-GB" sz="5300" dirty="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dirty="0" err="1"/>
              <a:t>Mae’r</a:t>
            </a:r>
            <a:r>
              <a:rPr lang="en-GB" sz="3500" dirty="0"/>
              <a:t> </a:t>
            </a:r>
            <a:r>
              <a:rPr lang="en-GB" sz="3500" dirty="0" err="1"/>
              <a:t>syniad</a:t>
            </a:r>
            <a:r>
              <a:rPr lang="en-GB" sz="3500" dirty="0"/>
              <a:t> o </a:t>
            </a:r>
            <a:r>
              <a:rPr lang="en-GB" sz="3500" dirty="0" err="1"/>
              <a:t>wneud</a:t>
            </a:r>
            <a:r>
              <a:rPr lang="en-GB" sz="3500" dirty="0"/>
              <a:t> </a:t>
            </a:r>
            <a:r>
              <a:rPr lang="en-GB" sz="3500" dirty="0" err="1"/>
              <a:t>cysylltiadau</a:t>
            </a:r>
            <a:r>
              <a:rPr lang="en-GB" sz="3500" dirty="0"/>
              <a:t> </a:t>
            </a:r>
            <a:r>
              <a:rPr lang="en-GB" sz="3500" dirty="0" err="1"/>
              <a:t>yn</a:t>
            </a:r>
            <a:r>
              <a:rPr lang="en-GB" sz="3500" dirty="0"/>
              <a:t> </a:t>
            </a:r>
            <a:r>
              <a:rPr lang="en-GB" sz="3500" dirty="0" err="1"/>
              <a:t>greiddiol</a:t>
            </a:r>
            <a:r>
              <a:rPr lang="en-GB" sz="3500" dirty="0"/>
              <a:t> </a:t>
            </a:r>
            <a:r>
              <a:rPr lang="en-GB" sz="3500" dirty="0" err="1"/>
              <a:t>i</a:t>
            </a:r>
            <a:r>
              <a:rPr lang="en-GB" sz="3500" dirty="0"/>
              <a:t> </a:t>
            </a:r>
            <a:r>
              <a:rPr lang="en-GB" sz="3500" dirty="0" err="1"/>
              <a:t>addysgu</a:t>
            </a:r>
            <a:r>
              <a:rPr lang="en-GB" sz="3500" dirty="0"/>
              <a:t> </a:t>
            </a:r>
            <a:r>
              <a:rPr lang="en-GB" sz="3500" dirty="0" err="1"/>
              <a:t>effeithiol</a:t>
            </a:r>
            <a:r>
              <a:rPr lang="en-GB" sz="3500" dirty="0"/>
              <a:t> </a:t>
            </a:r>
            <a:r>
              <a:rPr lang="en-GB" sz="3500" dirty="0" err="1"/>
              <a:t>mewn</a:t>
            </a:r>
            <a:r>
              <a:rPr lang="en-GB" sz="3500" dirty="0"/>
              <a:t> </a:t>
            </a:r>
            <a:r>
              <a:rPr lang="en-GB" sz="3500" dirty="0" err="1"/>
              <a:t>mathemateg</a:t>
            </a:r>
            <a:r>
              <a:rPr lang="en-GB" sz="3500" dirty="0"/>
              <a:t>: </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a:p>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dirty="0"/>
              <a:t>The notion of making connections is an integral part of effective mathematics teaching:</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p:txBody>
      </p:sp>
    </p:spTree>
    <p:extLst>
      <p:ext uri="{BB962C8B-B14F-4D97-AF65-F5344CB8AC3E}">
        <p14:creationId xmlns:p14="http://schemas.microsoft.com/office/powerpoint/2010/main" val="1099201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00357" y="4852525"/>
            <a:ext cx="7543285" cy="507831"/>
          </a:xfrm>
          <a:prstGeom prst="rect">
            <a:avLst/>
          </a:prstGeom>
          <a:noFill/>
        </p:spPr>
        <p:txBody>
          <a:bodyPr wrap="square" rtlCol="0">
            <a:spAutoFit/>
          </a:bodyPr>
          <a:lstStyle/>
          <a:p>
            <a:r>
              <a:rPr lang="en-GB" sz="1350" dirty="0"/>
              <a:t>Haylock with Thangata (2007) , </a:t>
            </a:r>
            <a:r>
              <a:rPr lang="en-GB" sz="1350" i="1" dirty="0"/>
              <a:t>Key Concepts in Teaching Primary Mathematics, </a:t>
            </a:r>
            <a:r>
              <a:rPr lang="en-GB" sz="1350" dirty="0"/>
              <a:t>SAGE Publications Ltd. Available at: http://</a:t>
            </a:r>
            <a:r>
              <a:rPr lang="en-GB" sz="1350" dirty="0" err="1"/>
              <a:t>studysites.uk.sagepub.com</a:t>
            </a:r>
            <a:r>
              <a:rPr lang="en-GB" sz="1350" dirty="0"/>
              <a:t>/</a:t>
            </a:r>
            <a:r>
              <a:rPr lang="en-GB" sz="1350" dirty="0" err="1"/>
              <a:t>haylock</a:t>
            </a:r>
            <a:r>
              <a:rPr lang="en-GB" sz="1350" dirty="0"/>
              <a:t>/Making%20Connections.pdf </a:t>
            </a:r>
          </a:p>
        </p:txBody>
      </p:sp>
      <p:grpSp>
        <p:nvGrpSpPr>
          <p:cNvPr id="5" name="Group 4"/>
          <p:cNvGrpSpPr/>
          <p:nvPr/>
        </p:nvGrpSpPr>
        <p:grpSpPr>
          <a:xfrm>
            <a:off x="2193325" y="1492361"/>
            <a:ext cx="5093042" cy="3180308"/>
            <a:chOff x="790832" y="181233"/>
            <a:chExt cx="6790723" cy="4678054"/>
          </a:xfrm>
        </p:grpSpPr>
        <p:pic>
          <p:nvPicPr>
            <p:cNvPr id="6" name="Picture 5"/>
            <p:cNvPicPr>
              <a:picLocks noChangeAspect="1"/>
            </p:cNvPicPr>
            <p:nvPr/>
          </p:nvPicPr>
          <p:blipFill>
            <a:blip r:embed="rId3"/>
            <a:stretch>
              <a:fillRect/>
            </a:stretch>
          </p:blipFill>
          <p:spPr>
            <a:xfrm>
              <a:off x="790832" y="181233"/>
              <a:ext cx="6790723" cy="4678054"/>
            </a:xfrm>
            <a:prstGeom prst="rect">
              <a:avLst/>
            </a:prstGeom>
          </p:spPr>
        </p:pic>
        <p:sp>
          <p:nvSpPr>
            <p:cNvPr id="7" name="TextBox 6"/>
            <p:cNvSpPr txBox="1"/>
            <p:nvPr/>
          </p:nvSpPr>
          <p:spPr>
            <a:xfrm>
              <a:off x="4633274" y="642012"/>
              <a:ext cx="1828189" cy="400109"/>
            </a:xfrm>
            <a:prstGeom prst="rect">
              <a:avLst/>
            </a:prstGeom>
            <a:noFill/>
          </p:spPr>
          <p:txBody>
            <a:bodyPr wrap="square" rtlCol="0">
              <a:spAutoFit/>
            </a:bodyPr>
            <a:lstStyle/>
            <a:p>
              <a:r>
                <a:rPr lang="en-US" sz="1350" dirty="0" err="1">
                  <a:solidFill>
                    <a:srgbClr val="000000"/>
                  </a:solidFill>
                </a:rPr>
                <a:t>symbolau</a:t>
              </a:r>
              <a:endParaRPr lang="en-US" sz="1350" dirty="0">
                <a:solidFill>
                  <a:srgbClr val="000000"/>
                </a:solidFill>
              </a:endParaRPr>
            </a:p>
          </p:txBody>
        </p:sp>
        <p:sp>
          <p:nvSpPr>
            <p:cNvPr id="8" name="TextBox 7"/>
            <p:cNvSpPr txBox="1"/>
            <p:nvPr/>
          </p:nvSpPr>
          <p:spPr>
            <a:xfrm>
              <a:off x="6474308" y="1827211"/>
              <a:ext cx="950096" cy="400109"/>
            </a:xfrm>
            <a:prstGeom prst="rect">
              <a:avLst/>
            </a:prstGeom>
            <a:noFill/>
          </p:spPr>
          <p:txBody>
            <a:bodyPr wrap="square" rtlCol="0">
              <a:spAutoFit/>
            </a:bodyPr>
            <a:lstStyle/>
            <a:p>
              <a:r>
                <a:rPr lang="en-US" sz="1350" dirty="0" err="1">
                  <a:solidFill>
                    <a:srgbClr val="000000"/>
                  </a:solidFill>
                </a:rPr>
                <a:t>lluniau</a:t>
              </a:r>
              <a:endParaRPr lang="en-US" sz="1350" dirty="0">
                <a:solidFill>
                  <a:srgbClr val="000000"/>
                </a:solidFill>
              </a:endParaRPr>
            </a:p>
          </p:txBody>
        </p:sp>
        <p:sp>
          <p:nvSpPr>
            <p:cNvPr id="9" name="TextBox 8"/>
            <p:cNvSpPr txBox="1"/>
            <p:nvPr/>
          </p:nvSpPr>
          <p:spPr>
            <a:xfrm>
              <a:off x="5663768" y="3626509"/>
              <a:ext cx="950096" cy="400109"/>
            </a:xfrm>
            <a:prstGeom prst="rect">
              <a:avLst/>
            </a:prstGeom>
            <a:noFill/>
          </p:spPr>
          <p:txBody>
            <a:bodyPr wrap="square" rtlCol="0">
              <a:spAutoFit/>
            </a:bodyPr>
            <a:lstStyle/>
            <a:p>
              <a:r>
                <a:rPr lang="en-US" sz="1350" dirty="0" err="1">
                  <a:solidFill>
                    <a:srgbClr val="000000"/>
                  </a:solidFill>
                </a:rPr>
                <a:t>iaith</a:t>
              </a:r>
              <a:endParaRPr lang="en-US" sz="1350" dirty="0">
                <a:solidFill>
                  <a:srgbClr val="000000"/>
                </a:solidFill>
              </a:endParaRPr>
            </a:p>
          </p:txBody>
        </p:sp>
        <p:sp>
          <p:nvSpPr>
            <p:cNvPr id="10" name="TextBox 9"/>
            <p:cNvSpPr txBox="1"/>
            <p:nvPr/>
          </p:nvSpPr>
          <p:spPr>
            <a:xfrm>
              <a:off x="821157" y="2789103"/>
              <a:ext cx="1433311" cy="677108"/>
            </a:xfrm>
            <a:prstGeom prst="rect">
              <a:avLst/>
            </a:prstGeom>
            <a:noFill/>
          </p:spPr>
          <p:txBody>
            <a:bodyPr wrap="square" rtlCol="0">
              <a:spAutoFit/>
            </a:bodyPr>
            <a:lstStyle/>
            <a:p>
              <a:r>
                <a:rPr lang="en-US" sz="1350" dirty="0" err="1">
                  <a:solidFill>
                    <a:srgbClr val="000000"/>
                  </a:solidFill>
                </a:rPr>
                <a:t>Profiadau</a:t>
              </a:r>
              <a:r>
                <a:rPr lang="en-US" sz="1350" dirty="0">
                  <a:solidFill>
                    <a:srgbClr val="000000"/>
                  </a:solidFill>
                </a:rPr>
                <a:t> </a:t>
              </a:r>
              <a:r>
                <a:rPr lang="en-US" sz="1350" dirty="0" err="1">
                  <a:solidFill>
                    <a:srgbClr val="000000"/>
                  </a:solidFill>
                </a:rPr>
                <a:t>diriaethol</a:t>
              </a:r>
              <a:endParaRPr lang="en-US" sz="1350" dirty="0">
                <a:solidFill>
                  <a:srgbClr val="000000"/>
                </a:solidFill>
              </a:endParaRPr>
            </a:p>
          </p:txBody>
        </p:sp>
      </p:grpSp>
      <p:sp>
        <p:nvSpPr>
          <p:cNvPr id="11"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a:solidFill>
                  <a:schemeClr val="accent1">
                    <a:lumMod val="75000"/>
                  </a:schemeClr>
                </a:solidFill>
              </a:rPr>
              <a:t>Y Model </a:t>
            </a:r>
            <a:r>
              <a:rPr lang="en-GB" sz="17600" dirty="0" err="1">
                <a:solidFill>
                  <a:schemeClr val="accent1">
                    <a:lumMod val="75000"/>
                  </a:schemeClr>
                </a:solidFill>
              </a:rPr>
              <a:t>Cysylltiol</a:t>
            </a:r>
            <a:endParaRPr lang="en-GB" sz="17600" dirty="0">
              <a:solidFill>
                <a:schemeClr val="accent1">
                  <a:lumMod val="75000"/>
                </a:schemeClr>
              </a:solidFill>
            </a:endParaRPr>
          </a:p>
          <a:p>
            <a:r>
              <a:rPr lang="en-GB" sz="17600" dirty="0">
                <a:solidFill>
                  <a:schemeClr val="accent1">
                    <a:lumMod val="75000"/>
                  </a:schemeClr>
                </a:solidFill>
              </a:rPr>
              <a:t>The Connective Model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630119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Addysgu</a:t>
            </a:r>
            <a:r>
              <a:rPr lang="en-GB" sz="17600" dirty="0">
                <a:solidFill>
                  <a:schemeClr val="accent1">
                    <a:lumMod val="75000"/>
                  </a:schemeClr>
                </a:solidFill>
              </a:rPr>
              <a:t> </a:t>
            </a:r>
            <a:r>
              <a:rPr lang="en-GB" sz="17600" dirty="0" err="1">
                <a:solidFill>
                  <a:schemeClr val="accent1">
                    <a:lumMod val="75000"/>
                  </a:schemeClr>
                </a:solidFill>
              </a:rPr>
              <a:t>effeithiol</a:t>
            </a:r>
            <a:r>
              <a:rPr lang="en-GB" sz="17600" dirty="0">
                <a:solidFill>
                  <a:schemeClr val="accent1">
                    <a:lumMod val="75000"/>
                  </a:schemeClr>
                </a:solidFill>
              </a:rPr>
              <a:t> </a:t>
            </a:r>
          </a:p>
          <a:p>
            <a:r>
              <a:rPr lang="en-GB" sz="17600" dirty="0">
                <a:solidFill>
                  <a:schemeClr val="accent1">
                    <a:lumMod val="75000"/>
                  </a:schemeClr>
                </a:solidFill>
              </a:rPr>
              <a:t>Effective teaching</a:t>
            </a:r>
            <a:br>
              <a:rPr lang="en-GB" sz="5300" dirty="0">
                <a:solidFill>
                  <a:schemeClr val="accent1">
                    <a:lumMod val="75000"/>
                  </a:schemeClr>
                </a:solidFill>
              </a:rPr>
            </a:br>
            <a:endParaRPr lang="en-GB" sz="5300" dirty="0"/>
          </a:p>
        </p:txBody>
      </p:sp>
      <p:sp>
        <p:nvSpPr>
          <p:cNvPr id="3" name="Rectangle 2"/>
          <p:cNvSpPr/>
          <p:nvPr/>
        </p:nvSpPr>
        <p:spPr>
          <a:xfrm>
            <a:off x="4572000" y="4942804"/>
            <a:ext cx="4333227" cy="577081"/>
          </a:xfrm>
          <a:prstGeom prst="rect">
            <a:avLst/>
          </a:prstGeom>
        </p:spPr>
        <p:txBody>
          <a:bodyPr wrap="square">
            <a:spAutoFit/>
          </a:bodyPr>
          <a:lstStyle/>
          <a:p>
            <a:r>
              <a:rPr lang="en-GB" dirty="0">
                <a:hlinkClick r:id="rId3"/>
              </a:rPr>
              <a:t>https://www.ncetm.org.uk/resources/40533</a:t>
            </a:r>
            <a:endParaRPr lang="en-GB" dirty="0"/>
          </a:p>
          <a:p>
            <a:endParaRPr lang="en-GB" sz="1350" dirty="0"/>
          </a:p>
        </p:txBody>
      </p:sp>
      <p:sp>
        <p:nvSpPr>
          <p:cNvPr id="4" name="Cloud Callout 3"/>
          <p:cNvSpPr/>
          <p:nvPr/>
        </p:nvSpPr>
        <p:spPr>
          <a:xfrm>
            <a:off x="177935" y="1409404"/>
            <a:ext cx="5172052" cy="3547842"/>
          </a:xfrm>
          <a:prstGeom prst="cloudCallou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879363" y="2017245"/>
            <a:ext cx="3845895" cy="1200329"/>
          </a:xfrm>
          <a:prstGeom prst="rect">
            <a:avLst/>
          </a:prstGeom>
          <a:noFill/>
        </p:spPr>
        <p:txBody>
          <a:bodyPr wrap="square" rtlCol="0">
            <a:spAutoFit/>
          </a:bodyPr>
          <a:lstStyle/>
          <a:p>
            <a:pPr algn="ctr"/>
            <a:r>
              <a:rPr lang="en-GB" sz="2400" dirty="0"/>
              <a:t>Pa </a:t>
            </a:r>
            <a:r>
              <a:rPr lang="en-GB" sz="2400" dirty="0" err="1"/>
              <a:t>agweddau</a:t>
            </a:r>
            <a:r>
              <a:rPr lang="en-GB" sz="2400" dirty="0"/>
              <a:t> </a:t>
            </a:r>
            <a:r>
              <a:rPr lang="en-GB" sz="2400" dirty="0" err="1"/>
              <a:t>o’r</a:t>
            </a:r>
            <a:r>
              <a:rPr lang="en-GB" sz="2400" dirty="0"/>
              <a:t> model </a:t>
            </a:r>
            <a:r>
              <a:rPr lang="en-GB" sz="2400" dirty="0" err="1"/>
              <a:t>cysylltiol</a:t>
            </a:r>
            <a:r>
              <a:rPr lang="en-GB" sz="2400" dirty="0"/>
              <a:t> </a:t>
            </a:r>
            <a:r>
              <a:rPr lang="en-GB" sz="2400" dirty="0" err="1"/>
              <a:t>sydd</a:t>
            </a:r>
            <a:r>
              <a:rPr lang="en-GB" sz="2400" dirty="0"/>
              <a:t> </a:t>
            </a:r>
            <a:r>
              <a:rPr lang="en-GB" sz="2400" dirty="0" err="1"/>
              <a:t>i’w</a:t>
            </a:r>
            <a:r>
              <a:rPr lang="en-GB" sz="2400" dirty="0"/>
              <a:t> </a:t>
            </a:r>
            <a:r>
              <a:rPr lang="en-GB" sz="2400" dirty="0" err="1"/>
              <a:t>gweld</a:t>
            </a:r>
            <a:r>
              <a:rPr lang="en-GB" sz="2400" dirty="0"/>
              <a:t> </a:t>
            </a:r>
            <a:r>
              <a:rPr lang="en-GB" sz="2400" dirty="0" err="1"/>
              <a:t>ar</a:t>
            </a:r>
            <a:r>
              <a:rPr lang="en-GB" sz="2400" dirty="0"/>
              <a:t> </a:t>
            </a:r>
            <a:r>
              <a:rPr lang="en-GB" sz="2400" dirty="0" err="1"/>
              <a:t>waith</a:t>
            </a:r>
            <a:r>
              <a:rPr lang="en-GB" sz="2400" dirty="0"/>
              <a:t>? </a:t>
            </a:r>
          </a:p>
        </p:txBody>
      </p:sp>
      <p:pic>
        <p:nvPicPr>
          <p:cNvPr id="6" name="Picture 5"/>
          <p:cNvPicPr>
            <a:picLocks noChangeAspect="1"/>
          </p:cNvPicPr>
          <p:nvPr/>
        </p:nvPicPr>
        <p:blipFill>
          <a:blip r:embed="rId4"/>
          <a:stretch>
            <a:fillRect/>
          </a:stretch>
        </p:blipFill>
        <p:spPr>
          <a:xfrm>
            <a:off x="5349987" y="1968736"/>
            <a:ext cx="3555240" cy="2449167"/>
          </a:xfrm>
          <a:prstGeom prst="rect">
            <a:avLst/>
          </a:prstGeom>
        </p:spPr>
      </p:pic>
      <p:sp>
        <p:nvSpPr>
          <p:cNvPr id="7" name="TextBox 6"/>
          <p:cNvSpPr txBox="1"/>
          <p:nvPr/>
        </p:nvSpPr>
        <p:spPr>
          <a:xfrm>
            <a:off x="879363" y="3217574"/>
            <a:ext cx="3845895" cy="1200329"/>
          </a:xfrm>
          <a:prstGeom prst="rect">
            <a:avLst/>
          </a:prstGeom>
          <a:noFill/>
        </p:spPr>
        <p:txBody>
          <a:bodyPr wrap="square" rtlCol="0">
            <a:spAutoFit/>
          </a:bodyPr>
          <a:lstStyle/>
          <a:p>
            <a:pPr algn="ctr"/>
            <a:r>
              <a:rPr lang="en-GB" sz="2400" dirty="0"/>
              <a:t>What elements of the connections model can you see at work? </a:t>
            </a:r>
          </a:p>
        </p:txBody>
      </p:sp>
    </p:spTree>
    <p:extLst>
      <p:ext uri="{BB962C8B-B14F-4D97-AF65-F5344CB8AC3E}">
        <p14:creationId xmlns:p14="http://schemas.microsoft.com/office/powerpoint/2010/main" val="289474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378994" y="82550"/>
            <a:ext cx="5080794" cy="1517650"/>
          </a:xfrm>
          <a:prstGeom prst="rect">
            <a:avLst/>
          </a:prstGeom>
        </p:spPr>
        <p:txBody>
          <a:bodyPr wrap="square" numCol="1" anchorCtr="0" compatLnSpc="1">
            <a:prstTxWarp prst="textNoShape">
              <a:avLst/>
            </a:prstTxWarp>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a:pPr>
            <a:r>
              <a:rPr lang="en-GB" altLang="en-US" sz="3600" dirty="0" err="1">
                <a:ea typeface="ＭＳ Ｐゴシック" panose="020B0600070205080204" pitchFamily="34" charset="-128"/>
              </a:rPr>
              <a:t>Cyfuno</a:t>
            </a:r>
            <a:r>
              <a:rPr lang="en-GB" altLang="en-US" sz="3600" dirty="0">
                <a:ea typeface="ＭＳ Ｐゴシック" panose="020B0600070205080204" pitchFamily="34" charset="-128"/>
              </a:rPr>
              <a:t> </a:t>
            </a:r>
            <a:r>
              <a:rPr lang="en-GB" altLang="en-US" sz="3600" dirty="0" err="1">
                <a:ea typeface="ＭＳ Ｐゴシック" panose="020B0600070205080204" pitchFamily="34" charset="-128"/>
              </a:rPr>
              <a:t>llythrennedd</a:t>
            </a:r>
            <a:r>
              <a:rPr lang="en-GB" altLang="en-US" sz="3600" dirty="0">
                <a:ea typeface="ＭＳ Ｐゴシック" panose="020B0600070205080204" pitchFamily="34" charset="-128"/>
              </a:rPr>
              <a:t> a </a:t>
            </a:r>
            <a:r>
              <a:rPr lang="en-GB" altLang="en-US" sz="3600" dirty="0" err="1">
                <a:ea typeface="ＭＳ Ｐゴシック" panose="020B0600070205080204" pitchFamily="34" charset="-128"/>
              </a:rPr>
              <a:t>rhifedd</a:t>
            </a:r>
            <a:endParaRPr lang="en-GB" altLang="en-US" sz="3600" dirty="0">
              <a:ea typeface="ＭＳ Ｐゴシック" panose="020B0600070205080204" pitchFamily="34" charset="-128"/>
            </a:endParaRPr>
          </a:p>
          <a:p>
            <a:pPr>
              <a:defRPr/>
            </a:pPr>
            <a:r>
              <a:rPr lang="en-GB" altLang="en-US" sz="3600" dirty="0">
                <a:ea typeface="ＭＳ Ｐゴシック" panose="020B0600070205080204" pitchFamily="34" charset="-128"/>
              </a:rPr>
              <a:t>Combining literacy and numeracy </a:t>
            </a:r>
            <a:endParaRPr lang="en-US" altLang="en-US" sz="3600" dirty="0">
              <a:ea typeface="ＭＳ Ｐゴシック" panose="020B0600070205080204" pitchFamily="34" charset="-128"/>
            </a:endParaRPr>
          </a:p>
        </p:txBody>
      </p:sp>
      <p:sp>
        <p:nvSpPr>
          <p:cNvPr id="3" name="Content Placeholder 2"/>
          <p:cNvSpPr txBox="1">
            <a:spLocks/>
          </p:cNvSpPr>
          <p:nvPr/>
        </p:nvSpPr>
        <p:spPr>
          <a:xfrm>
            <a:off x="306388" y="3013075"/>
            <a:ext cx="4513262" cy="2359025"/>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err="1"/>
              <a:t>Rhaglen</a:t>
            </a:r>
            <a:r>
              <a:rPr lang="en-US" dirty="0"/>
              <a:t> </a:t>
            </a:r>
            <a:r>
              <a:rPr lang="en-US" dirty="0" err="1"/>
              <a:t>ddwyieithog</a:t>
            </a:r>
            <a:r>
              <a:rPr lang="en-US" dirty="0"/>
              <a:t> </a:t>
            </a:r>
            <a:r>
              <a:rPr lang="en-US" dirty="0" err="1"/>
              <a:t>sy'n</a:t>
            </a:r>
            <a:r>
              <a:rPr lang="en-US" dirty="0"/>
              <a:t> </a:t>
            </a:r>
            <a:r>
              <a:rPr lang="en-US" dirty="0" err="1"/>
              <a:t>cefnogi</a:t>
            </a:r>
            <a:r>
              <a:rPr lang="en-US" dirty="0"/>
              <a:t> </a:t>
            </a:r>
            <a:r>
              <a:rPr lang="en-US" dirty="0" err="1"/>
              <a:t>llythrennedd</a:t>
            </a:r>
            <a:r>
              <a:rPr lang="en-US" dirty="0"/>
              <a:t> a </a:t>
            </a:r>
            <a:r>
              <a:rPr lang="en-US" dirty="0" err="1"/>
              <a:t>rhifedd</a:t>
            </a:r>
            <a:r>
              <a:rPr lang="en-US" dirty="0"/>
              <a:t> plant </a:t>
            </a:r>
            <a:r>
              <a:rPr lang="en-US" dirty="0" err="1"/>
              <a:t>Meithrin</a:t>
            </a:r>
            <a:r>
              <a:rPr lang="en-US" dirty="0"/>
              <a:t> a </a:t>
            </a:r>
            <a:r>
              <a:rPr lang="en-US" dirty="0" err="1"/>
              <a:t>Derbyn</a:t>
            </a:r>
            <a:endParaRPr lang="en-US" dirty="0"/>
          </a:p>
          <a:p>
            <a:pPr>
              <a:defRPr/>
            </a:pPr>
            <a:r>
              <a:rPr lang="en-US" dirty="0" err="1"/>
              <a:t>Adnoddau</a:t>
            </a:r>
            <a:r>
              <a:rPr lang="en-US" dirty="0"/>
              <a:t> </a:t>
            </a:r>
            <a:r>
              <a:rPr lang="en-US" dirty="0" err="1"/>
              <a:t>i'w</a:t>
            </a:r>
            <a:r>
              <a:rPr lang="en-US" dirty="0"/>
              <a:t> </a:t>
            </a:r>
            <a:r>
              <a:rPr lang="en-US" dirty="0" err="1"/>
              <a:t>defnyddio</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 a </a:t>
            </a:r>
            <a:r>
              <a:rPr lang="en-US" dirty="0" err="1"/>
              <a:t>gartref</a:t>
            </a: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3994" y="0"/>
            <a:ext cx="3175000"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296852" y="5264255"/>
            <a:ext cx="8432821" cy="338554"/>
          </a:xfrm>
          <a:prstGeom prst="rect">
            <a:avLst/>
          </a:prstGeom>
        </p:spPr>
        <p:txBody>
          <a:bodyPr wrap="none">
            <a:spAutoFit/>
          </a:bodyPr>
          <a:lstStyle/>
          <a:p>
            <a:pPr marL="114300" indent="0" algn="ctr">
              <a:buFont typeface="Arial" charset="0"/>
              <a:buNone/>
              <a:defRPr/>
            </a:pPr>
            <a:r>
              <a:rPr lang="en-US" sz="1600" u="sng" dirty="0"/>
              <a:t>https://www.booktrust.org.uk/what-we-do/programmes-and-campaigns/poridrwystori/</a:t>
            </a:r>
          </a:p>
        </p:txBody>
      </p:sp>
      <p:sp>
        <p:nvSpPr>
          <p:cNvPr id="6" name="Content Placeholder 2"/>
          <p:cNvSpPr txBox="1">
            <a:spLocks/>
          </p:cNvSpPr>
          <p:nvPr/>
        </p:nvSpPr>
        <p:spPr>
          <a:xfrm>
            <a:off x="4630738" y="2940532"/>
            <a:ext cx="4513262" cy="2359025"/>
          </a:xfrm>
          <a:prstGeom prst="rect">
            <a:avLst/>
          </a:prstGeom>
        </p:spPr>
        <p:txBody>
          <a:bodyPr>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a:t>A bilingual </a:t>
            </a:r>
            <a:r>
              <a:rPr lang="en-US" dirty="0" err="1"/>
              <a:t>programme</a:t>
            </a:r>
            <a:r>
              <a:rPr lang="en-US" dirty="0"/>
              <a:t> to support Nursery and Reception children with literacy and numeracy </a:t>
            </a:r>
          </a:p>
          <a:p>
            <a:pPr>
              <a:defRPr/>
            </a:pPr>
            <a:r>
              <a:rPr lang="en-US" dirty="0"/>
              <a:t>Resources to use at home and at school</a:t>
            </a:r>
          </a:p>
        </p:txBody>
      </p:sp>
    </p:spTree>
    <p:extLst>
      <p:ext uri="{BB962C8B-B14F-4D97-AF65-F5344CB8AC3E}">
        <p14:creationId xmlns:p14="http://schemas.microsoft.com/office/powerpoint/2010/main" val="141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/Task</a:t>
            </a:r>
            <a:br>
              <a:rPr lang="en-GB" sz="5300" dirty="0">
                <a:solidFill>
                  <a:schemeClr val="accent1">
                    <a:lumMod val="75000"/>
                  </a:schemeClr>
                </a:solidFill>
              </a:rPr>
            </a:br>
            <a:endParaRPr lang="en-GB" sz="5300" dirty="0"/>
          </a:p>
        </p:txBody>
      </p:sp>
      <p:sp>
        <p:nvSpPr>
          <p:cNvPr id="8" name="TextBox 7"/>
          <p:cNvSpPr txBox="1"/>
          <p:nvPr/>
        </p:nvSpPr>
        <p:spPr>
          <a:xfrm>
            <a:off x="344548" y="2336576"/>
            <a:ext cx="4289722" cy="3185487"/>
          </a:xfrm>
          <a:prstGeom prst="rect">
            <a:avLst/>
          </a:prstGeom>
          <a:noFill/>
        </p:spPr>
        <p:txBody>
          <a:bodyPr wrap="square" rtlCol="0">
            <a:spAutoFit/>
          </a:bodyPr>
          <a:lstStyle/>
          <a:p>
            <a:pPr algn="ctr"/>
            <a:r>
              <a:rPr lang="en-US" sz="2400" dirty="0" err="1"/>
              <a:t>Dewisiwch</a:t>
            </a:r>
            <a:r>
              <a:rPr lang="en-US" sz="2400" dirty="0"/>
              <a:t> un </a:t>
            </a:r>
            <a:r>
              <a:rPr lang="en-US" sz="2400" dirty="0" err="1"/>
              <a:t>o’r</a:t>
            </a:r>
            <a:r>
              <a:rPr lang="en-US" sz="2400" dirty="0"/>
              <a:t> </a:t>
            </a:r>
            <a:r>
              <a:rPr lang="en-US" sz="2400" dirty="0" err="1"/>
              <a:t>llyfrau</a:t>
            </a:r>
            <a:r>
              <a:rPr lang="en-US" sz="2400" dirty="0"/>
              <a:t> </a:t>
            </a:r>
            <a:r>
              <a:rPr lang="en-US" sz="2400" dirty="0" err="1"/>
              <a:t>sydd</a:t>
            </a:r>
            <a:r>
              <a:rPr lang="en-US" sz="2400" dirty="0"/>
              <a:t> </a:t>
            </a:r>
            <a:r>
              <a:rPr lang="en-US" sz="2400" dirty="0" err="1"/>
              <a:t>ar</a:t>
            </a:r>
            <a:r>
              <a:rPr lang="en-US" sz="2400" dirty="0"/>
              <a:t> </a:t>
            </a:r>
            <a:r>
              <a:rPr lang="en-US" sz="2400" dirty="0" err="1"/>
              <a:t>gael</a:t>
            </a:r>
            <a:r>
              <a:rPr lang="en-US" sz="2400" dirty="0"/>
              <a:t>.</a:t>
            </a:r>
          </a:p>
          <a:p>
            <a:pPr algn="ctr"/>
            <a:endParaRPr lang="en-US" sz="2700" dirty="0"/>
          </a:p>
          <a:p>
            <a:pPr algn="ctr"/>
            <a:r>
              <a:rPr lang="en-US" sz="2400" dirty="0" err="1"/>
              <a:t>Gan</a:t>
            </a:r>
            <a:r>
              <a:rPr lang="en-US" sz="2400" dirty="0"/>
              <a:t> </a:t>
            </a:r>
            <a:r>
              <a:rPr lang="en-US" sz="2400" dirty="0" err="1"/>
              <a:t>selio</a:t>
            </a:r>
            <a:r>
              <a:rPr lang="en-US" sz="2400" dirty="0"/>
              <a:t> </a:t>
            </a:r>
            <a:r>
              <a:rPr lang="en-US" sz="2400" dirty="0" err="1"/>
              <a:t>eich</a:t>
            </a:r>
            <a:r>
              <a:rPr lang="en-US" sz="2400" dirty="0"/>
              <a:t> </a:t>
            </a:r>
            <a:r>
              <a:rPr lang="en-US" sz="2400" dirty="0" err="1"/>
              <a:t>syniadau</a:t>
            </a:r>
            <a:r>
              <a:rPr lang="en-US" sz="2400" dirty="0"/>
              <a:t> </a:t>
            </a:r>
            <a:r>
              <a:rPr lang="en-US" sz="2400" dirty="0" err="1"/>
              <a:t>ar</a:t>
            </a:r>
            <a:r>
              <a:rPr lang="en-US" sz="2400" dirty="0"/>
              <a:t> nail </a:t>
            </a:r>
            <a:r>
              <a:rPr lang="en-US" sz="2400" dirty="0" err="1"/>
              <a:t>ai’r</a:t>
            </a:r>
            <a:r>
              <a:rPr lang="en-US" sz="2400" dirty="0"/>
              <a:t> CS </a:t>
            </a:r>
            <a:r>
              <a:rPr lang="en-US" sz="2400" dirty="0" err="1"/>
              <a:t>neu</a:t>
            </a:r>
            <a:r>
              <a:rPr lang="en-US" sz="2400" dirty="0"/>
              <a:t> CA2, </a:t>
            </a:r>
            <a:r>
              <a:rPr lang="en-US" sz="2400" dirty="0" err="1"/>
              <a:t>ystyriwch</a:t>
            </a:r>
            <a:r>
              <a:rPr lang="en-US" sz="2400" dirty="0"/>
              <a:t> </a:t>
            </a:r>
            <a:r>
              <a:rPr lang="en-US" sz="2400" dirty="0" err="1"/>
              <a:t>sut</a:t>
            </a:r>
            <a:r>
              <a:rPr lang="en-US" sz="2400" dirty="0"/>
              <a:t> </a:t>
            </a:r>
            <a:r>
              <a:rPr lang="en-US" sz="2400" dirty="0" err="1"/>
              <a:t>allech</a:t>
            </a:r>
            <a:r>
              <a:rPr lang="en-US" sz="2400" dirty="0"/>
              <a:t> </a:t>
            </a:r>
            <a:r>
              <a:rPr lang="en-US" sz="2400" dirty="0" err="1"/>
              <a:t>gyfoethogi</a:t>
            </a:r>
            <a:r>
              <a:rPr lang="en-US" sz="2400" dirty="0"/>
              <a:t> </a:t>
            </a:r>
            <a:r>
              <a:rPr lang="en-US" sz="2400" dirty="0" err="1"/>
              <a:t>addysgu</a:t>
            </a:r>
            <a:r>
              <a:rPr lang="en-US" sz="2400" dirty="0"/>
              <a:t> a </a:t>
            </a:r>
            <a:r>
              <a:rPr lang="en-US" sz="2400" dirty="0" err="1"/>
              <a:t>dysgu</a:t>
            </a:r>
            <a:r>
              <a:rPr lang="en-US" sz="2400" dirty="0"/>
              <a:t> </a:t>
            </a:r>
            <a:r>
              <a:rPr lang="en-US" sz="2400" dirty="0" err="1"/>
              <a:t>rhifedd</a:t>
            </a:r>
            <a:r>
              <a:rPr lang="en-US" sz="2400" dirty="0"/>
              <a:t>. </a:t>
            </a:r>
            <a:endParaRPr lang="en-US" sz="2000" dirty="0"/>
          </a:p>
        </p:txBody>
      </p:sp>
      <p:sp>
        <p:nvSpPr>
          <p:cNvPr id="7" name="TextBox 6"/>
          <p:cNvSpPr txBox="1"/>
          <p:nvPr/>
        </p:nvSpPr>
        <p:spPr>
          <a:xfrm>
            <a:off x="4914876" y="2342574"/>
            <a:ext cx="4096260" cy="3093154"/>
          </a:xfrm>
          <a:prstGeom prst="rect">
            <a:avLst/>
          </a:prstGeom>
          <a:noFill/>
        </p:spPr>
        <p:txBody>
          <a:bodyPr wrap="square" rtlCol="0">
            <a:spAutoFit/>
          </a:bodyPr>
          <a:lstStyle/>
          <a:p>
            <a:pPr algn="ctr"/>
            <a:r>
              <a:rPr lang="en-US" sz="2400" dirty="0"/>
              <a:t>Chose one of the available books.</a:t>
            </a:r>
          </a:p>
          <a:p>
            <a:pPr algn="ctr"/>
            <a:endParaRPr lang="en-US" sz="2700" dirty="0"/>
          </a:p>
          <a:p>
            <a:pPr algn="ctr"/>
            <a:r>
              <a:rPr lang="en-US" sz="2400" dirty="0"/>
              <a:t>Based on either FP or KS2, collect ideas about how your book could </a:t>
            </a:r>
            <a:r>
              <a:rPr lang="en-GB" sz="2400" dirty="0"/>
              <a:t>enhance teaching and learning of numeracy</a:t>
            </a:r>
            <a:endParaRPr lang="en-US" sz="20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408774" y="515449"/>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97154" y="47347"/>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247707" y="605666"/>
            <a:ext cx="1541995" cy="141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183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Tasg</a:t>
            </a:r>
            <a:r>
              <a:rPr lang="en-GB" sz="17600" dirty="0">
                <a:solidFill>
                  <a:schemeClr val="accent1">
                    <a:lumMod val="75000"/>
                  </a:schemeClr>
                </a:solidFill>
              </a:rPr>
              <a:t> / Task</a:t>
            </a:r>
            <a:br>
              <a:rPr lang="en-GB" sz="5300" dirty="0">
                <a:solidFill>
                  <a:schemeClr val="accent1">
                    <a:lumMod val="75000"/>
                  </a:schemeClr>
                </a:solidFill>
              </a:rPr>
            </a:br>
            <a:endParaRPr lang="en-GB" sz="5300" dirty="0"/>
          </a:p>
        </p:txBody>
      </p:sp>
      <p:sp>
        <p:nvSpPr>
          <p:cNvPr id="8" name="TextBox 7"/>
          <p:cNvSpPr txBox="1"/>
          <p:nvPr/>
        </p:nvSpPr>
        <p:spPr>
          <a:xfrm>
            <a:off x="366614" y="2736756"/>
            <a:ext cx="4289722" cy="3416320"/>
          </a:xfrm>
          <a:prstGeom prst="rect">
            <a:avLst/>
          </a:prstGeom>
          <a:noFill/>
        </p:spPr>
        <p:txBody>
          <a:bodyPr wrap="square" rtlCol="0">
            <a:spAutoFit/>
          </a:bodyPr>
          <a:lstStyle/>
          <a:p>
            <a:pPr algn="ctr"/>
            <a:r>
              <a:rPr lang="en-US" sz="3600" dirty="0" err="1"/>
              <a:t>Yn</a:t>
            </a:r>
            <a:r>
              <a:rPr lang="en-US" sz="3600" dirty="0"/>
              <a:t> y </a:t>
            </a:r>
            <a:r>
              <a:rPr lang="en-US" sz="3600" dirty="0" err="1"/>
              <a:t>farchnad</a:t>
            </a:r>
            <a:r>
              <a:rPr lang="en-US" sz="3600" dirty="0"/>
              <a:t>!</a:t>
            </a:r>
          </a:p>
          <a:p>
            <a:pPr algn="ctr"/>
            <a:endParaRPr lang="en-US" sz="3600" dirty="0"/>
          </a:p>
          <a:p>
            <a:pPr algn="ctr"/>
            <a:r>
              <a:rPr lang="en-US" sz="3600" dirty="0"/>
              <a:t>‘</a:t>
            </a:r>
            <a:r>
              <a:rPr lang="en-US" sz="3600" dirty="0" err="1"/>
              <a:t>Gwerthwch</a:t>
            </a:r>
            <a:r>
              <a:rPr lang="en-US" sz="3600" dirty="0"/>
              <a:t>’ </a:t>
            </a:r>
            <a:r>
              <a:rPr lang="en-US" sz="3600" dirty="0" err="1"/>
              <a:t>eich</a:t>
            </a:r>
            <a:r>
              <a:rPr lang="en-US" sz="3600" dirty="0"/>
              <a:t> </a:t>
            </a:r>
            <a:r>
              <a:rPr lang="en-US" sz="3600" dirty="0" err="1"/>
              <a:t>pecyn</a:t>
            </a:r>
            <a:r>
              <a:rPr lang="en-US" sz="3600" dirty="0"/>
              <a:t> </a:t>
            </a:r>
            <a:r>
              <a:rPr lang="en-US" sz="3600" dirty="0" err="1"/>
              <a:t>adnoddau</a:t>
            </a:r>
            <a:r>
              <a:rPr lang="en-US" sz="3600" dirty="0"/>
              <a:t> </a:t>
            </a:r>
            <a:r>
              <a:rPr lang="en-US" sz="3600" dirty="0" err="1"/>
              <a:t>i</a:t>
            </a:r>
            <a:r>
              <a:rPr lang="en-US" sz="3600" dirty="0"/>
              <a:t> </a:t>
            </a:r>
            <a:r>
              <a:rPr lang="en-US" sz="3600" dirty="0" err="1"/>
              <a:t>grŵp</a:t>
            </a:r>
            <a:r>
              <a:rPr lang="en-US" sz="3600" dirty="0"/>
              <a:t> </a:t>
            </a:r>
            <a:r>
              <a:rPr lang="en-US" sz="3600" dirty="0" err="1"/>
              <a:t>arall</a:t>
            </a:r>
            <a:r>
              <a:rPr lang="en-US" sz="3600" dirty="0"/>
              <a:t>.</a:t>
            </a:r>
          </a:p>
          <a:p>
            <a:pPr algn="ctr"/>
            <a:endParaRPr lang="en-US" sz="3600" dirty="0"/>
          </a:p>
        </p:txBody>
      </p:sp>
      <p:sp>
        <p:nvSpPr>
          <p:cNvPr id="7" name="TextBox 6"/>
          <p:cNvSpPr txBox="1"/>
          <p:nvPr/>
        </p:nvSpPr>
        <p:spPr>
          <a:xfrm>
            <a:off x="4809632" y="2653186"/>
            <a:ext cx="4096260" cy="3416320"/>
          </a:xfrm>
          <a:prstGeom prst="rect">
            <a:avLst/>
          </a:prstGeom>
          <a:noFill/>
        </p:spPr>
        <p:txBody>
          <a:bodyPr wrap="square" rtlCol="0">
            <a:spAutoFit/>
          </a:bodyPr>
          <a:lstStyle/>
          <a:p>
            <a:pPr algn="ctr"/>
            <a:r>
              <a:rPr lang="en-US" sz="3600" dirty="0"/>
              <a:t>Marketplace!</a:t>
            </a:r>
          </a:p>
          <a:p>
            <a:pPr algn="ctr"/>
            <a:endParaRPr lang="en-US" sz="3600" dirty="0"/>
          </a:p>
          <a:p>
            <a:pPr algn="ctr"/>
            <a:r>
              <a:rPr lang="en-US" sz="3600" dirty="0"/>
              <a:t>‘Sell’ your resource pack idea to another group.</a:t>
            </a:r>
          </a:p>
          <a:p>
            <a:pPr algn="ctr"/>
            <a:endParaRPr lang="en-US" sz="36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303529" y="941734"/>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186087" y="313373"/>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555288" y="1084421"/>
            <a:ext cx="1699806" cy="1561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54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 y="140494"/>
            <a:ext cx="8788400" cy="5232202"/>
          </a:xfrm>
          <a:prstGeom prst="rect">
            <a:avLst/>
          </a:prstGeom>
        </p:spPr>
        <p:txBody>
          <a:bodyPr wrap="square">
            <a:spAutoFit/>
          </a:bodyPr>
          <a:lstStyle/>
          <a:p>
            <a:pPr>
              <a:defRPr/>
            </a:pPr>
            <a:r>
              <a:rPr lang="en-US" b="1" dirty="0" err="1"/>
              <a:t>Cyfeiriadau</a:t>
            </a:r>
            <a:r>
              <a:rPr lang="en-US" b="1" dirty="0"/>
              <a:t> / References</a:t>
            </a:r>
          </a:p>
          <a:p>
            <a:pPr>
              <a:defRPr/>
            </a:pPr>
            <a:endParaRPr lang="en-US" b="1" dirty="0"/>
          </a:p>
          <a:p>
            <a:pPr>
              <a:defRPr/>
            </a:pPr>
            <a:r>
              <a:rPr lang="en-US" dirty="0"/>
              <a:t>Donaldson, G. (2015). </a:t>
            </a:r>
            <a:r>
              <a:rPr lang="en-US" dirty="0" err="1"/>
              <a:t>Caerdydd</a:t>
            </a:r>
            <a:r>
              <a:rPr lang="en-US" dirty="0"/>
              <a:t>: </a:t>
            </a:r>
            <a:r>
              <a:rPr lang="en-US" dirty="0" err="1"/>
              <a:t>Llywodraeth</a:t>
            </a:r>
            <a:r>
              <a:rPr lang="en-US" dirty="0"/>
              <a:t> </a:t>
            </a:r>
            <a:r>
              <a:rPr lang="en-US" dirty="0" err="1"/>
              <a:t>Cymru</a:t>
            </a:r>
            <a:r>
              <a:rPr lang="en-US" dirty="0"/>
              <a:t>.</a:t>
            </a:r>
            <a:r>
              <a:rPr lang="en-US" i="1" dirty="0"/>
              <a:t> </a:t>
            </a:r>
            <a:r>
              <a:rPr lang="en-US" i="1" dirty="0" err="1"/>
              <a:t>Dyfodol</a:t>
            </a:r>
            <a:r>
              <a:rPr lang="en-US" i="1" dirty="0"/>
              <a:t> </a:t>
            </a:r>
            <a:r>
              <a:rPr lang="en-US" i="1" dirty="0" err="1"/>
              <a:t>Llwyddiannus</a:t>
            </a:r>
            <a:r>
              <a:rPr lang="en-US" i="1" dirty="0"/>
              <a:t> </a:t>
            </a:r>
            <a:r>
              <a:rPr lang="mr-IN" i="1" dirty="0"/>
              <a:t>–</a:t>
            </a:r>
            <a:r>
              <a:rPr lang="en-US" i="1" dirty="0"/>
              <a:t> </a:t>
            </a:r>
            <a:r>
              <a:rPr lang="en-US" i="1" dirty="0" err="1"/>
              <a:t>Adolygiad</a:t>
            </a:r>
            <a:r>
              <a:rPr lang="en-US" i="1" dirty="0"/>
              <a:t> </a:t>
            </a:r>
            <a:r>
              <a:rPr lang="en-US" i="1" dirty="0" err="1"/>
              <a:t>Annibynnol</a:t>
            </a:r>
            <a:r>
              <a:rPr lang="en-US" i="1" dirty="0"/>
              <a:t> </a:t>
            </a:r>
            <a:r>
              <a:rPr lang="en-US" i="1" dirty="0" err="1"/>
              <a:t>o’r</a:t>
            </a:r>
            <a:r>
              <a:rPr lang="en-US" i="1" dirty="0"/>
              <a:t> </a:t>
            </a:r>
            <a:r>
              <a:rPr lang="en-US" i="1" dirty="0" err="1"/>
              <a:t>Cwricwlwm</a:t>
            </a:r>
            <a:r>
              <a:rPr lang="en-US" i="1" dirty="0"/>
              <a:t> </a:t>
            </a:r>
            <a:r>
              <a:rPr lang="en-US" i="1" dirty="0" err="1"/>
              <a:t>yng</a:t>
            </a:r>
            <a:r>
              <a:rPr lang="en-US" i="1" dirty="0"/>
              <a:t> </a:t>
            </a:r>
            <a:r>
              <a:rPr lang="en-US" i="1" dirty="0" err="1"/>
              <a:t>Ngymru</a:t>
            </a:r>
            <a:r>
              <a:rPr lang="en-US" i="1" dirty="0"/>
              <a:t>. </a:t>
            </a:r>
            <a:r>
              <a:rPr lang="en-US" dirty="0" err="1"/>
              <a:t>Caerdydd</a:t>
            </a:r>
            <a:r>
              <a:rPr lang="en-US" dirty="0"/>
              <a:t>: </a:t>
            </a:r>
            <a:r>
              <a:rPr lang="en-US" dirty="0" err="1"/>
              <a:t>Llywodraeth</a:t>
            </a:r>
            <a:r>
              <a:rPr lang="en-US" dirty="0"/>
              <a:t> </a:t>
            </a:r>
            <a:r>
              <a:rPr lang="en-US" dirty="0" err="1"/>
              <a:t>Cymru</a:t>
            </a:r>
            <a:r>
              <a:rPr lang="en-US" dirty="0"/>
              <a:t>.</a:t>
            </a:r>
            <a:r>
              <a:rPr lang="en-US" i="1" dirty="0"/>
              <a:t> </a:t>
            </a:r>
            <a:endParaRPr lang="en-US" dirty="0"/>
          </a:p>
          <a:p>
            <a:endParaRPr lang="en-US" sz="1000" dirty="0"/>
          </a:p>
          <a:p>
            <a:pPr>
              <a:defRPr/>
            </a:pPr>
            <a:r>
              <a:rPr lang="en-US" dirty="0"/>
              <a:t>Donaldson, G. (2015). </a:t>
            </a:r>
            <a:r>
              <a:rPr lang="en-US" i="1" dirty="0"/>
              <a:t>Successful Futures - </a:t>
            </a:r>
            <a:r>
              <a:rPr lang="en-US" i="1" dirty="0">
                <a:solidFill>
                  <a:schemeClr val="dk1"/>
                </a:solidFill>
              </a:rPr>
              <a:t>Independent Review of Curriculum and Assessment Arrangements in Wales</a:t>
            </a:r>
            <a:r>
              <a:rPr lang="en-US" dirty="0"/>
              <a:t>. Cardiff: Welsh Government.</a:t>
            </a:r>
          </a:p>
          <a:p>
            <a:pPr>
              <a:defRPr/>
            </a:pPr>
            <a:endParaRPr lang="en-US" dirty="0"/>
          </a:p>
          <a:p>
            <a:pPr>
              <a:defRPr/>
            </a:pPr>
            <a:r>
              <a:rPr lang="en-GB" dirty="0"/>
              <a:t>Haylock, D. and </a:t>
            </a:r>
            <a:r>
              <a:rPr lang="en-GB" dirty="0" err="1"/>
              <a:t>Thangta</a:t>
            </a:r>
            <a:r>
              <a:rPr lang="en-GB" dirty="0"/>
              <a:t>, F. (2007). </a:t>
            </a:r>
            <a:r>
              <a:rPr lang="en-GB" i="1" dirty="0"/>
              <a:t>Key Concepts in Primary Mathematics. </a:t>
            </a:r>
            <a:r>
              <a:rPr lang="en-GB" dirty="0"/>
              <a:t>London: SAGE</a:t>
            </a:r>
            <a:endParaRPr lang="en-US" dirty="0"/>
          </a:p>
          <a:p>
            <a:pPr>
              <a:defRPr/>
            </a:pPr>
            <a:endParaRPr lang="en-US" dirty="0"/>
          </a:p>
          <a:p>
            <a:r>
              <a:rPr lang="en-US" dirty="0" err="1"/>
              <a:t>Llywodraeth</a:t>
            </a:r>
            <a:r>
              <a:rPr lang="en-US" dirty="0"/>
              <a:t> </a:t>
            </a:r>
            <a:r>
              <a:rPr lang="en-US" dirty="0" err="1"/>
              <a:t>Cymru</a:t>
            </a:r>
            <a:r>
              <a:rPr lang="en-US" dirty="0"/>
              <a:t> (2013). </a:t>
            </a:r>
            <a:r>
              <a:rPr lang="en-US" i="1" dirty="0" err="1"/>
              <a:t>Fframwaith</a:t>
            </a:r>
            <a:r>
              <a:rPr lang="en-US" i="1" dirty="0"/>
              <a:t> </a:t>
            </a:r>
            <a:r>
              <a:rPr lang="en-US" i="1" dirty="0" err="1"/>
              <a:t>Llythrennedd</a:t>
            </a:r>
            <a:r>
              <a:rPr lang="en-US" i="1" dirty="0"/>
              <a:t> a </a:t>
            </a:r>
            <a:r>
              <a:rPr lang="en-US" i="1" dirty="0" err="1"/>
              <a:t>Rhifedd</a:t>
            </a:r>
            <a:r>
              <a:rPr lang="en-US" i="1" dirty="0"/>
              <a:t> </a:t>
            </a:r>
            <a:r>
              <a:rPr lang="en-US" i="1" dirty="0" err="1"/>
              <a:t>Cenedlaethol</a:t>
            </a:r>
            <a:r>
              <a:rPr lang="en-US" i="1" dirty="0"/>
              <a:t>: </a:t>
            </a:r>
            <a:r>
              <a:rPr lang="en-US" i="1" dirty="0" err="1"/>
              <a:t>Cynorthwyo</a:t>
            </a:r>
            <a:r>
              <a:rPr lang="en-US" i="1" dirty="0"/>
              <a:t> </a:t>
            </a:r>
            <a:r>
              <a:rPr lang="en-US" i="1" dirty="0" err="1"/>
              <a:t>ysgolion</a:t>
            </a:r>
            <a:r>
              <a:rPr lang="en-US" i="1" dirty="0"/>
              <a:t> </a:t>
            </a:r>
            <a:r>
              <a:rPr lang="en-US" i="1" dirty="0" err="1"/>
              <a:t>i</a:t>
            </a:r>
            <a:r>
              <a:rPr lang="en-US" i="1" dirty="0"/>
              <a:t> </a:t>
            </a:r>
            <a:r>
              <a:rPr lang="en-US" i="1" dirty="0" err="1"/>
              <a:t>gyflwyno’r</a:t>
            </a:r>
            <a:r>
              <a:rPr lang="en-US" i="1" dirty="0"/>
              <a:t> </a:t>
            </a:r>
            <a:r>
              <a:rPr lang="en-US" i="1" dirty="0" err="1"/>
              <a:t>Fframwaith</a:t>
            </a:r>
            <a:r>
              <a:rPr lang="en-US" i="1" dirty="0"/>
              <a:t> </a:t>
            </a:r>
            <a:r>
              <a:rPr lang="en-US" i="1" dirty="0" err="1"/>
              <a:t>Llythrennedd</a:t>
            </a:r>
            <a:r>
              <a:rPr lang="en-US" i="1" dirty="0"/>
              <a:t> a </a:t>
            </a:r>
            <a:r>
              <a:rPr lang="en-US" i="1" dirty="0" err="1"/>
              <a:t>Rhifedd</a:t>
            </a:r>
            <a:r>
              <a:rPr lang="en-US" i="1" dirty="0"/>
              <a:t> </a:t>
            </a:r>
            <a:r>
              <a:rPr lang="en-US" i="1" dirty="0" err="1"/>
              <a:t>Cenedlaethol</a:t>
            </a:r>
            <a:r>
              <a:rPr lang="en-US" i="1" dirty="0"/>
              <a:t>.</a:t>
            </a:r>
            <a:r>
              <a:rPr lang="en-US" dirty="0"/>
              <a:t> </a:t>
            </a:r>
            <a:r>
              <a:rPr lang="en-US" dirty="0" err="1"/>
              <a:t>Caerdydd</a:t>
            </a:r>
            <a:r>
              <a:rPr lang="en-US" dirty="0"/>
              <a:t>: </a:t>
            </a:r>
            <a:r>
              <a:rPr lang="en-US" dirty="0" err="1"/>
              <a:t>Llywodraeth</a:t>
            </a:r>
            <a:r>
              <a:rPr lang="en-US" dirty="0"/>
              <a:t> </a:t>
            </a:r>
            <a:r>
              <a:rPr lang="en-US" dirty="0" err="1"/>
              <a:t>Cymru</a:t>
            </a:r>
            <a:r>
              <a:rPr lang="en-US" dirty="0"/>
              <a:t>.</a:t>
            </a:r>
            <a:r>
              <a:rPr lang="en-US" i="1" dirty="0"/>
              <a:t> </a:t>
            </a:r>
          </a:p>
          <a:p>
            <a:endParaRPr lang="en-US" i="1" dirty="0"/>
          </a:p>
          <a:p>
            <a:r>
              <a:rPr lang="en-GB" altLang="en-US" dirty="0">
                <a:ea typeface="ＭＳ Ｐゴシック" charset="-128"/>
              </a:rPr>
              <a:t>Pound, L. and Lee, T. (2010) </a:t>
            </a:r>
            <a:r>
              <a:rPr lang="en-GB" altLang="en-US" i="1" dirty="0">
                <a:ea typeface="ＭＳ Ｐゴシック" charset="-128"/>
              </a:rPr>
              <a:t>Teaching Mathematics Creatively</a:t>
            </a:r>
            <a:r>
              <a:rPr lang="en-GB" altLang="en-US" dirty="0">
                <a:ea typeface="ＭＳ Ｐゴシック" charset="-128"/>
              </a:rPr>
              <a:t>. Oxon: Routledge. </a:t>
            </a:r>
          </a:p>
          <a:p>
            <a:endParaRPr lang="en-US" dirty="0"/>
          </a:p>
          <a:p>
            <a:r>
              <a:rPr lang="en-US" dirty="0"/>
              <a:t>Welsh Government (2013). </a:t>
            </a:r>
            <a:r>
              <a:rPr lang="en-US" i="1" dirty="0"/>
              <a:t>National Literacy and Numeracy Framework: To support schools in introducing the National Literacy and Numeracy Framework. </a:t>
            </a:r>
            <a:r>
              <a:rPr lang="en-US" dirty="0"/>
              <a:t>Cardiff: Welsh Government. </a:t>
            </a:r>
          </a:p>
          <a:p>
            <a:pPr>
              <a:defRPr/>
            </a:pPr>
            <a:endParaRPr lang="en-US" dirty="0"/>
          </a:p>
        </p:txBody>
      </p:sp>
    </p:spTree>
    <p:extLst>
      <p:ext uri="{BB962C8B-B14F-4D97-AF65-F5344CB8AC3E}">
        <p14:creationId xmlns:p14="http://schemas.microsoft.com/office/powerpoint/2010/main" val="849524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3373</TotalTime>
  <Words>2487</Words>
  <Application>Microsoft Office PowerPoint</Application>
  <PresentationFormat>On-screen Show (4:3)</PresentationFormat>
  <Paragraphs>324</Paragraphs>
  <Slides>27</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ＭＳ Ｐゴシック</vt:lpstr>
      <vt:lpstr>Arial</vt:lpstr>
      <vt:lpstr>Calibri</vt:lpstr>
      <vt:lpstr>Times</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Helen A Griffiths</cp:lastModifiedBy>
  <cp:revision>241</cp:revision>
  <cp:lastPrinted>2019-03-04T11:28:27Z</cp:lastPrinted>
  <dcterms:created xsi:type="dcterms:W3CDTF">2017-06-06T09:03:28Z</dcterms:created>
  <dcterms:modified xsi:type="dcterms:W3CDTF">2024-09-17T20:37:44Z</dcterms:modified>
</cp:coreProperties>
</file>