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37" r:id="rId1"/>
  </p:sldMasterIdLst>
  <p:notesMasterIdLst>
    <p:notesMasterId r:id="rId18"/>
  </p:notesMasterIdLst>
  <p:sldIdLst>
    <p:sldId id="256" r:id="rId2"/>
    <p:sldId id="257" r:id="rId3"/>
    <p:sldId id="258" r:id="rId4"/>
    <p:sldId id="259" r:id="rId5"/>
    <p:sldId id="272" r:id="rId6"/>
    <p:sldId id="260" r:id="rId7"/>
    <p:sldId id="261" r:id="rId8"/>
    <p:sldId id="273" r:id="rId9"/>
    <p:sldId id="274" r:id="rId10"/>
    <p:sldId id="275" r:id="rId11"/>
    <p:sldId id="276" r:id="rId12"/>
    <p:sldId id="277" r:id="rId13"/>
    <p:sldId id="278" r:id="rId14"/>
    <p:sldId id="279" r:id="rId15"/>
    <p:sldId id="280" r:id="rId16"/>
    <p:sldId id="271"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3A8D93-E880-44C6-A884-0D5C368F729E}" v="80" dt="2026-01-22T16:08:37.0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p:scale>
          <a:sx n="66" d="100"/>
          <a:sy n="66" d="100"/>
        </p:scale>
        <p:origin x="1280" y="128"/>
      </p:cViewPr>
      <p:guideLst>
        <p:guide orient="horz" pos="2160"/>
        <p:guide pos="2880"/>
      </p:guideLst>
    </p:cSldViewPr>
  </p:slid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341FD4-65F0-49CC-8897-A85AD1FFA8C5}" type="doc">
      <dgm:prSet loTypeId="urn:microsoft.com/office/officeart/2005/8/layout/vProcess5" loCatId="process" qsTypeId="urn:microsoft.com/office/officeart/2005/8/quickstyle/simple2" qsCatId="simple" csTypeId="urn:microsoft.com/office/officeart/2005/8/colors/colorful2" csCatId="colorful"/>
      <dgm:spPr/>
      <dgm:t>
        <a:bodyPr/>
        <a:lstStyle/>
        <a:p>
          <a:endParaRPr lang="en-US"/>
        </a:p>
      </dgm:t>
    </dgm:pt>
    <dgm:pt modelId="{94D576E4-65CF-42EF-B324-C69E04AFBCF9}">
      <dgm:prSet/>
      <dgm:spPr/>
      <dgm:t>
        <a:bodyPr/>
        <a:lstStyle/>
        <a:p>
          <a:r>
            <a:rPr lang="en-GB" baseline="0"/>
            <a:t>Incomplete deliveries</a:t>
          </a:r>
          <a:endParaRPr lang="en-US"/>
        </a:p>
      </dgm:t>
    </dgm:pt>
    <dgm:pt modelId="{B6B9F585-D75B-4113-9A1C-DE804FC1EA68}" type="parTrans" cxnId="{7FE65B44-007C-494C-B76A-C55DB7D613D6}">
      <dgm:prSet/>
      <dgm:spPr/>
      <dgm:t>
        <a:bodyPr/>
        <a:lstStyle/>
        <a:p>
          <a:endParaRPr lang="en-US"/>
        </a:p>
      </dgm:t>
    </dgm:pt>
    <dgm:pt modelId="{B25115F3-CF47-4D6F-9C46-5176B42C63BC}" type="sibTrans" cxnId="{7FE65B44-007C-494C-B76A-C55DB7D613D6}">
      <dgm:prSet/>
      <dgm:spPr/>
      <dgm:t>
        <a:bodyPr/>
        <a:lstStyle/>
        <a:p>
          <a:endParaRPr lang="en-US"/>
        </a:p>
      </dgm:t>
    </dgm:pt>
    <dgm:pt modelId="{0FB3DE91-1958-4BD0-9A76-1C8EF07A5070}">
      <dgm:prSet/>
      <dgm:spPr/>
      <dgm:t>
        <a:bodyPr/>
        <a:lstStyle/>
        <a:p>
          <a:r>
            <a:rPr lang="en-GB" baseline="0"/>
            <a:t>Incorrect timber sizing</a:t>
          </a:r>
          <a:endParaRPr lang="en-US"/>
        </a:p>
      </dgm:t>
    </dgm:pt>
    <dgm:pt modelId="{F5A0E863-AE2A-4D57-980C-7C6E2F5195F3}" type="parTrans" cxnId="{3B4869C3-7453-410F-B9C5-1D7B008FC5EA}">
      <dgm:prSet/>
      <dgm:spPr/>
      <dgm:t>
        <a:bodyPr/>
        <a:lstStyle/>
        <a:p>
          <a:endParaRPr lang="en-US"/>
        </a:p>
      </dgm:t>
    </dgm:pt>
    <dgm:pt modelId="{C59FD8A9-4054-46E6-BE23-5A46A5F96E7F}" type="sibTrans" cxnId="{3B4869C3-7453-410F-B9C5-1D7B008FC5EA}">
      <dgm:prSet/>
      <dgm:spPr/>
      <dgm:t>
        <a:bodyPr/>
        <a:lstStyle/>
        <a:p>
          <a:endParaRPr lang="en-US"/>
        </a:p>
      </dgm:t>
    </dgm:pt>
    <dgm:pt modelId="{5CFEC4C7-AC9F-46A4-9671-25837160571D}">
      <dgm:prSet/>
      <dgm:spPr/>
      <dgm:t>
        <a:bodyPr/>
        <a:lstStyle/>
        <a:p>
          <a:r>
            <a:rPr lang="en-GB" baseline="0"/>
            <a:t>Partial / no treatment</a:t>
          </a:r>
          <a:endParaRPr lang="en-US"/>
        </a:p>
      </dgm:t>
    </dgm:pt>
    <dgm:pt modelId="{26346A0E-91E9-4616-8A15-5F55E4F18D39}" type="parTrans" cxnId="{A15A52A2-5471-4823-8E60-AE8E2D431795}">
      <dgm:prSet/>
      <dgm:spPr/>
      <dgm:t>
        <a:bodyPr/>
        <a:lstStyle/>
        <a:p>
          <a:endParaRPr lang="en-US"/>
        </a:p>
      </dgm:t>
    </dgm:pt>
    <dgm:pt modelId="{3D06FFA0-047C-4DA3-8273-AFB09FE53A58}" type="sibTrans" cxnId="{A15A52A2-5471-4823-8E60-AE8E2D431795}">
      <dgm:prSet/>
      <dgm:spPr/>
      <dgm:t>
        <a:bodyPr/>
        <a:lstStyle/>
        <a:p>
          <a:endParaRPr lang="en-US"/>
        </a:p>
      </dgm:t>
    </dgm:pt>
    <dgm:pt modelId="{50E10709-2F6D-4D6E-A05D-61F7FBA01DFA}">
      <dgm:prSet/>
      <dgm:spPr/>
      <dgm:t>
        <a:bodyPr/>
        <a:lstStyle/>
        <a:p>
          <a:r>
            <a:rPr lang="en-GB" baseline="0"/>
            <a:t>Inconsistent quality</a:t>
          </a:r>
          <a:endParaRPr lang="en-US"/>
        </a:p>
      </dgm:t>
    </dgm:pt>
    <dgm:pt modelId="{01C64132-BCF1-47F8-844F-4712875C247A}" type="parTrans" cxnId="{82A7A593-F3F4-4E3D-9D77-A6079F4818B9}">
      <dgm:prSet/>
      <dgm:spPr/>
      <dgm:t>
        <a:bodyPr/>
        <a:lstStyle/>
        <a:p>
          <a:endParaRPr lang="en-US"/>
        </a:p>
      </dgm:t>
    </dgm:pt>
    <dgm:pt modelId="{E2F09E36-0411-44A5-A672-B9D45749762C}" type="sibTrans" cxnId="{82A7A593-F3F4-4E3D-9D77-A6079F4818B9}">
      <dgm:prSet/>
      <dgm:spPr/>
      <dgm:t>
        <a:bodyPr/>
        <a:lstStyle/>
        <a:p>
          <a:endParaRPr lang="en-US"/>
        </a:p>
      </dgm:t>
    </dgm:pt>
    <dgm:pt modelId="{72873361-2A8B-4F38-8BC8-21C6AF09C621}">
      <dgm:prSet/>
      <dgm:spPr/>
      <dgm:t>
        <a:bodyPr/>
        <a:lstStyle/>
        <a:p>
          <a:r>
            <a:rPr lang="en-GB" baseline="0"/>
            <a:t>Environmental audit actions not closed</a:t>
          </a:r>
          <a:endParaRPr lang="en-US"/>
        </a:p>
      </dgm:t>
    </dgm:pt>
    <dgm:pt modelId="{CBA6A935-2889-412A-B519-7291EF2B5B34}" type="parTrans" cxnId="{D09D9D7E-240E-4D14-8286-7AF7910E437D}">
      <dgm:prSet/>
      <dgm:spPr/>
      <dgm:t>
        <a:bodyPr/>
        <a:lstStyle/>
        <a:p>
          <a:endParaRPr lang="en-US"/>
        </a:p>
      </dgm:t>
    </dgm:pt>
    <dgm:pt modelId="{10E12A33-4080-474D-B231-60D104C62FEA}" type="sibTrans" cxnId="{D09D9D7E-240E-4D14-8286-7AF7910E437D}">
      <dgm:prSet/>
      <dgm:spPr/>
      <dgm:t>
        <a:bodyPr/>
        <a:lstStyle/>
        <a:p>
          <a:endParaRPr lang="en-US"/>
        </a:p>
      </dgm:t>
    </dgm:pt>
    <dgm:pt modelId="{1C0C5098-C5F2-4D0B-B190-AAD4B2E0AA57}" type="pres">
      <dgm:prSet presAssocID="{89341FD4-65F0-49CC-8897-A85AD1FFA8C5}" presName="outerComposite" presStyleCnt="0">
        <dgm:presLayoutVars>
          <dgm:chMax val="5"/>
          <dgm:dir/>
          <dgm:resizeHandles val="exact"/>
        </dgm:presLayoutVars>
      </dgm:prSet>
      <dgm:spPr/>
    </dgm:pt>
    <dgm:pt modelId="{AF657697-211C-4A3B-B6B1-59524A66CDFF}" type="pres">
      <dgm:prSet presAssocID="{89341FD4-65F0-49CC-8897-A85AD1FFA8C5}" presName="dummyMaxCanvas" presStyleCnt="0">
        <dgm:presLayoutVars/>
      </dgm:prSet>
      <dgm:spPr/>
    </dgm:pt>
    <dgm:pt modelId="{BE6F5D07-5F44-4B76-8650-BDB0EDDBB998}" type="pres">
      <dgm:prSet presAssocID="{89341FD4-65F0-49CC-8897-A85AD1FFA8C5}" presName="FiveNodes_1" presStyleLbl="node1" presStyleIdx="0" presStyleCnt="5">
        <dgm:presLayoutVars>
          <dgm:bulletEnabled val="1"/>
        </dgm:presLayoutVars>
      </dgm:prSet>
      <dgm:spPr/>
    </dgm:pt>
    <dgm:pt modelId="{87B5D269-FE7D-4A61-9D77-106FE379F4DB}" type="pres">
      <dgm:prSet presAssocID="{89341FD4-65F0-49CC-8897-A85AD1FFA8C5}" presName="FiveNodes_2" presStyleLbl="node1" presStyleIdx="1" presStyleCnt="5">
        <dgm:presLayoutVars>
          <dgm:bulletEnabled val="1"/>
        </dgm:presLayoutVars>
      </dgm:prSet>
      <dgm:spPr/>
    </dgm:pt>
    <dgm:pt modelId="{EC0277AA-0023-416A-AE22-DB987DDCAF90}" type="pres">
      <dgm:prSet presAssocID="{89341FD4-65F0-49CC-8897-A85AD1FFA8C5}" presName="FiveNodes_3" presStyleLbl="node1" presStyleIdx="2" presStyleCnt="5">
        <dgm:presLayoutVars>
          <dgm:bulletEnabled val="1"/>
        </dgm:presLayoutVars>
      </dgm:prSet>
      <dgm:spPr/>
    </dgm:pt>
    <dgm:pt modelId="{28C43B9F-1254-452C-8A3F-3E5AB1538869}" type="pres">
      <dgm:prSet presAssocID="{89341FD4-65F0-49CC-8897-A85AD1FFA8C5}" presName="FiveNodes_4" presStyleLbl="node1" presStyleIdx="3" presStyleCnt="5">
        <dgm:presLayoutVars>
          <dgm:bulletEnabled val="1"/>
        </dgm:presLayoutVars>
      </dgm:prSet>
      <dgm:spPr/>
    </dgm:pt>
    <dgm:pt modelId="{A6ABA5CE-2674-4340-A3AA-5D9916E3F030}" type="pres">
      <dgm:prSet presAssocID="{89341FD4-65F0-49CC-8897-A85AD1FFA8C5}" presName="FiveNodes_5" presStyleLbl="node1" presStyleIdx="4" presStyleCnt="5">
        <dgm:presLayoutVars>
          <dgm:bulletEnabled val="1"/>
        </dgm:presLayoutVars>
      </dgm:prSet>
      <dgm:spPr/>
    </dgm:pt>
    <dgm:pt modelId="{AC1DBE6D-3E80-4DF5-9803-7C6649226FFE}" type="pres">
      <dgm:prSet presAssocID="{89341FD4-65F0-49CC-8897-A85AD1FFA8C5}" presName="FiveConn_1-2" presStyleLbl="fgAccFollowNode1" presStyleIdx="0" presStyleCnt="4">
        <dgm:presLayoutVars>
          <dgm:bulletEnabled val="1"/>
        </dgm:presLayoutVars>
      </dgm:prSet>
      <dgm:spPr/>
    </dgm:pt>
    <dgm:pt modelId="{E1896CEA-69E2-446B-967F-5AD7063B7687}" type="pres">
      <dgm:prSet presAssocID="{89341FD4-65F0-49CC-8897-A85AD1FFA8C5}" presName="FiveConn_2-3" presStyleLbl="fgAccFollowNode1" presStyleIdx="1" presStyleCnt="4">
        <dgm:presLayoutVars>
          <dgm:bulletEnabled val="1"/>
        </dgm:presLayoutVars>
      </dgm:prSet>
      <dgm:spPr/>
    </dgm:pt>
    <dgm:pt modelId="{A67E97D2-9FE4-4319-913A-06447EF84FF9}" type="pres">
      <dgm:prSet presAssocID="{89341FD4-65F0-49CC-8897-A85AD1FFA8C5}" presName="FiveConn_3-4" presStyleLbl="fgAccFollowNode1" presStyleIdx="2" presStyleCnt="4">
        <dgm:presLayoutVars>
          <dgm:bulletEnabled val="1"/>
        </dgm:presLayoutVars>
      </dgm:prSet>
      <dgm:spPr/>
    </dgm:pt>
    <dgm:pt modelId="{80F9DA76-01B4-44A7-91D4-E77402C9A6A4}" type="pres">
      <dgm:prSet presAssocID="{89341FD4-65F0-49CC-8897-A85AD1FFA8C5}" presName="FiveConn_4-5" presStyleLbl="fgAccFollowNode1" presStyleIdx="3" presStyleCnt="4">
        <dgm:presLayoutVars>
          <dgm:bulletEnabled val="1"/>
        </dgm:presLayoutVars>
      </dgm:prSet>
      <dgm:spPr/>
    </dgm:pt>
    <dgm:pt modelId="{890BB52A-1112-4379-8987-A67C42E2B709}" type="pres">
      <dgm:prSet presAssocID="{89341FD4-65F0-49CC-8897-A85AD1FFA8C5}" presName="FiveNodes_1_text" presStyleLbl="node1" presStyleIdx="4" presStyleCnt="5">
        <dgm:presLayoutVars>
          <dgm:bulletEnabled val="1"/>
        </dgm:presLayoutVars>
      </dgm:prSet>
      <dgm:spPr/>
    </dgm:pt>
    <dgm:pt modelId="{B588BFA7-EBC7-4135-BAB4-E39C11DC9F3F}" type="pres">
      <dgm:prSet presAssocID="{89341FD4-65F0-49CC-8897-A85AD1FFA8C5}" presName="FiveNodes_2_text" presStyleLbl="node1" presStyleIdx="4" presStyleCnt="5">
        <dgm:presLayoutVars>
          <dgm:bulletEnabled val="1"/>
        </dgm:presLayoutVars>
      </dgm:prSet>
      <dgm:spPr/>
    </dgm:pt>
    <dgm:pt modelId="{06554BAA-C8EB-4A24-B3CA-1A040987CA7A}" type="pres">
      <dgm:prSet presAssocID="{89341FD4-65F0-49CC-8897-A85AD1FFA8C5}" presName="FiveNodes_3_text" presStyleLbl="node1" presStyleIdx="4" presStyleCnt="5">
        <dgm:presLayoutVars>
          <dgm:bulletEnabled val="1"/>
        </dgm:presLayoutVars>
      </dgm:prSet>
      <dgm:spPr/>
    </dgm:pt>
    <dgm:pt modelId="{A459B0DD-D7BE-46B7-95E8-BFBC48F21638}" type="pres">
      <dgm:prSet presAssocID="{89341FD4-65F0-49CC-8897-A85AD1FFA8C5}" presName="FiveNodes_4_text" presStyleLbl="node1" presStyleIdx="4" presStyleCnt="5">
        <dgm:presLayoutVars>
          <dgm:bulletEnabled val="1"/>
        </dgm:presLayoutVars>
      </dgm:prSet>
      <dgm:spPr/>
    </dgm:pt>
    <dgm:pt modelId="{39EE5482-219B-4BFB-ADC8-D484CCA31CE2}" type="pres">
      <dgm:prSet presAssocID="{89341FD4-65F0-49CC-8897-A85AD1FFA8C5}" presName="FiveNodes_5_text" presStyleLbl="node1" presStyleIdx="4" presStyleCnt="5">
        <dgm:presLayoutVars>
          <dgm:bulletEnabled val="1"/>
        </dgm:presLayoutVars>
      </dgm:prSet>
      <dgm:spPr/>
    </dgm:pt>
  </dgm:ptLst>
  <dgm:cxnLst>
    <dgm:cxn modelId="{B7F0EB08-9B96-4C1E-898E-F352000159E9}" type="presOf" srcId="{5CFEC4C7-AC9F-46A4-9671-25837160571D}" destId="{06554BAA-C8EB-4A24-B3CA-1A040987CA7A}" srcOrd="1" destOrd="0" presId="urn:microsoft.com/office/officeart/2005/8/layout/vProcess5"/>
    <dgm:cxn modelId="{4A104416-9031-491E-89E7-4C8ED37AE093}" type="presOf" srcId="{50E10709-2F6D-4D6E-A05D-61F7FBA01DFA}" destId="{A459B0DD-D7BE-46B7-95E8-BFBC48F21638}" srcOrd="1" destOrd="0" presId="urn:microsoft.com/office/officeart/2005/8/layout/vProcess5"/>
    <dgm:cxn modelId="{B4E8591A-0995-4EAF-8647-FCBA51DFC9D0}" type="presOf" srcId="{72873361-2A8B-4F38-8BC8-21C6AF09C621}" destId="{39EE5482-219B-4BFB-ADC8-D484CCA31CE2}" srcOrd="1" destOrd="0" presId="urn:microsoft.com/office/officeart/2005/8/layout/vProcess5"/>
    <dgm:cxn modelId="{8A4C9539-3460-495D-9BDF-0A8C333C1B37}" type="presOf" srcId="{0FB3DE91-1958-4BD0-9A76-1C8EF07A5070}" destId="{87B5D269-FE7D-4A61-9D77-106FE379F4DB}" srcOrd="0" destOrd="0" presId="urn:microsoft.com/office/officeart/2005/8/layout/vProcess5"/>
    <dgm:cxn modelId="{7AAA305E-4405-4F6F-A6B9-08C1F667812D}" type="presOf" srcId="{89341FD4-65F0-49CC-8897-A85AD1FFA8C5}" destId="{1C0C5098-C5F2-4D0B-B190-AAD4B2E0AA57}" srcOrd="0" destOrd="0" presId="urn:microsoft.com/office/officeart/2005/8/layout/vProcess5"/>
    <dgm:cxn modelId="{8A625660-DBDB-4BA1-B25F-62C3D4592DCD}" type="presOf" srcId="{E2F09E36-0411-44A5-A672-B9D45749762C}" destId="{80F9DA76-01B4-44A7-91D4-E77402C9A6A4}" srcOrd="0" destOrd="0" presId="urn:microsoft.com/office/officeart/2005/8/layout/vProcess5"/>
    <dgm:cxn modelId="{7FE65B44-007C-494C-B76A-C55DB7D613D6}" srcId="{89341FD4-65F0-49CC-8897-A85AD1FFA8C5}" destId="{94D576E4-65CF-42EF-B324-C69E04AFBCF9}" srcOrd="0" destOrd="0" parTransId="{B6B9F585-D75B-4113-9A1C-DE804FC1EA68}" sibTransId="{B25115F3-CF47-4D6F-9C46-5176B42C63BC}"/>
    <dgm:cxn modelId="{F4769764-28AE-4500-B884-FAFB468F5C16}" type="presOf" srcId="{5CFEC4C7-AC9F-46A4-9671-25837160571D}" destId="{EC0277AA-0023-416A-AE22-DB987DDCAF90}" srcOrd="0" destOrd="0" presId="urn:microsoft.com/office/officeart/2005/8/layout/vProcess5"/>
    <dgm:cxn modelId="{6D996347-3299-4508-BFA7-CC65CCFB2F62}" type="presOf" srcId="{0FB3DE91-1958-4BD0-9A76-1C8EF07A5070}" destId="{B588BFA7-EBC7-4135-BAB4-E39C11DC9F3F}" srcOrd="1" destOrd="0" presId="urn:microsoft.com/office/officeart/2005/8/layout/vProcess5"/>
    <dgm:cxn modelId="{581CAE49-BC05-48F7-A9BE-570D171F7804}" type="presOf" srcId="{3D06FFA0-047C-4DA3-8273-AFB09FE53A58}" destId="{A67E97D2-9FE4-4319-913A-06447EF84FF9}" srcOrd="0" destOrd="0" presId="urn:microsoft.com/office/officeart/2005/8/layout/vProcess5"/>
    <dgm:cxn modelId="{D09D9D7E-240E-4D14-8286-7AF7910E437D}" srcId="{89341FD4-65F0-49CC-8897-A85AD1FFA8C5}" destId="{72873361-2A8B-4F38-8BC8-21C6AF09C621}" srcOrd="4" destOrd="0" parTransId="{CBA6A935-2889-412A-B519-7291EF2B5B34}" sibTransId="{10E12A33-4080-474D-B231-60D104C62FEA}"/>
    <dgm:cxn modelId="{82A7A593-F3F4-4E3D-9D77-A6079F4818B9}" srcId="{89341FD4-65F0-49CC-8897-A85AD1FFA8C5}" destId="{50E10709-2F6D-4D6E-A05D-61F7FBA01DFA}" srcOrd="3" destOrd="0" parTransId="{01C64132-BCF1-47F8-844F-4712875C247A}" sibTransId="{E2F09E36-0411-44A5-A672-B9D45749762C}"/>
    <dgm:cxn modelId="{A15A52A2-5471-4823-8E60-AE8E2D431795}" srcId="{89341FD4-65F0-49CC-8897-A85AD1FFA8C5}" destId="{5CFEC4C7-AC9F-46A4-9671-25837160571D}" srcOrd="2" destOrd="0" parTransId="{26346A0E-91E9-4616-8A15-5F55E4F18D39}" sibTransId="{3D06FFA0-047C-4DA3-8273-AFB09FE53A58}"/>
    <dgm:cxn modelId="{339140C2-E722-4A05-95D7-B29A292E84EF}" type="presOf" srcId="{94D576E4-65CF-42EF-B324-C69E04AFBCF9}" destId="{890BB52A-1112-4379-8987-A67C42E2B709}" srcOrd="1" destOrd="0" presId="urn:microsoft.com/office/officeart/2005/8/layout/vProcess5"/>
    <dgm:cxn modelId="{3B4869C3-7453-410F-B9C5-1D7B008FC5EA}" srcId="{89341FD4-65F0-49CC-8897-A85AD1FFA8C5}" destId="{0FB3DE91-1958-4BD0-9A76-1C8EF07A5070}" srcOrd="1" destOrd="0" parTransId="{F5A0E863-AE2A-4D57-980C-7C6E2F5195F3}" sibTransId="{C59FD8A9-4054-46E6-BE23-5A46A5F96E7F}"/>
    <dgm:cxn modelId="{912BBEC7-6E56-4F3A-9D15-2FBA480E430C}" type="presOf" srcId="{C59FD8A9-4054-46E6-BE23-5A46A5F96E7F}" destId="{E1896CEA-69E2-446B-967F-5AD7063B7687}" srcOrd="0" destOrd="0" presId="urn:microsoft.com/office/officeart/2005/8/layout/vProcess5"/>
    <dgm:cxn modelId="{323E85E4-8307-4B78-8751-0A4407A49625}" type="presOf" srcId="{B25115F3-CF47-4D6F-9C46-5176B42C63BC}" destId="{AC1DBE6D-3E80-4DF5-9803-7C6649226FFE}" srcOrd="0" destOrd="0" presId="urn:microsoft.com/office/officeart/2005/8/layout/vProcess5"/>
    <dgm:cxn modelId="{532A05E8-B974-46B1-9EE5-F9B698B91148}" type="presOf" srcId="{50E10709-2F6D-4D6E-A05D-61F7FBA01DFA}" destId="{28C43B9F-1254-452C-8A3F-3E5AB1538869}" srcOrd="0" destOrd="0" presId="urn:microsoft.com/office/officeart/2005/8/layout/vProcess5"/>
    <dgm:cxn modelId="{FD85F9F3-465A-41E9-96B3-E6BCC8C25799}" type="presOf" srcId="{72873361-2A8B-4F38-8BC8-21C6AF09C621}" destId="{A6ABA5CE-2674-4340-A3AA-5D9916E3F030}" srcOrd="0" destOrd="0" presId="urn:microsoft.com/office/officeart/2005/8/layout/vProcess5"/>
    <dgm:cxn modelId="{8CD3EBF5-71E4-4DAA-A0F3-F471A6636165}" type="presOf" srcId="{94D576E4-65CF-42EF-B324-C69E04AFBCF9}" destId="{BE6F5D07-5F44-4B76-8650-BDB0EDDBB998}" srcOrd="0" destOrd="0" presId="urn:microsoft.com/office/officeart/2005/8/layout/vProcess5"/>
    <dgm:cxn modelId="{6F8DA704-243E-4C26-AFC2-7827FC15D527}" type="presParOf" srcId="{1C0C5098-C5F2-4D0B-B190-AAD4B2E0AA57}" destId="{AF657697-211C-4A3B-B6B1-59524A66CDFF}" srcOrd="0" destOrd="0" presId="urn:microsoft.com/office/officeart/2005/8/layout/vProcess5"/>
    <dgm:cxn modelId="{B7E17607-39A2-4895-8999-6395875003C0}" type="presParOf" srcId="{1C0C5098-C5F2-4D0B-B190-AAD4B2E0AA57}" destId="{BE6F5D07-5F44-4B76-8650-BDB0EDDBB998}" srcOrd="1" destOrd="0" presId="urn:microsoft.com/office/officeart/2005/8/layout/vProcess5"/>
    <dgm:cxn modelId="{9C947C01-C8E6-44D4-8167-EECA657824D5}" type="presParOf" srcId="{1C0C5098-C5F2-4D0B-B190-AAD4B2E0AA57}" destId="{87B5D269-FE7D-4A61-9D77-106FE379F4DB}" srcOrd="2" destOrd="0" presId="urn:microsoft.com/office/officeart/2005/8/layout/vProcess5"/>
    <dgm:cxn modelId="{0649862A-7F33-441A-9BAF-E25E1211F993}" type="presParOf" srcId="{1C0C5098-C5F2-4D0B-B190-AAD4B2E0AA57}" destId="{EC0277AA-0023-416A-AE22-DB987DDCAF90}" srcOrd="3" destOrd="0" presId="urn:microsoft.com/office/officeart/2005/8/layout/vProcess5"/>
    <dgm:cxn modelId="{584428A9-FACE-4BC7-BCF3-E7DFFB34D738}" type="presParOf" srcId="{1C0C5098-C5F2-4D0B-B190-AAD4B2E0AA57}" destId="{28C43B9F-1254-452C-8A3F-3E5AB1538869}" srcOrd="4" destOrd="0" presId="urn:microsoft.com/office/officeart/2005/8/layout/vProcess5"/>
    <dgm:cxn modelId="{F9438B31-A8AA-44F6-AE40-6495EE2ED8A0}" type="presParOf" srcId="{1C0C5098-C5F2-4D0B-B190-AAD4B2E0AA57}" destId="{A6ABA5CE-2674-4340-A3AA-5D9916E3F030}" srcOrd="5" destOrd="0" presId="urn:microsoft.com/office/officeart/2005/8/layout/vProcess5"/>
    <dgm:cxn modelId="{F1DD4B5A-B2D3-48F6-8178-92514EEE17BD}" type="presParOf" srcId="{1C0C5098-C5F2-4D0B-B190-AAD4B2E0AA57}" destId="{AC1DBE6D-3E80-4DF5-9803-7C6649226FFE}" srcOrd="6" destOrd="0" presId="urn:microsoft.com/office/officeart/2005/8/layout/vProcess5"/>
    <dgm:cxn modelId="{002D5256-0D03-4A9A-B1D4-BEA0E346BE48}" type="presParOf" srcId="{1C0C5098-C5F2-4D0B-B190-AAD4B2E0AA57}" destId="{E1896CEA-69E2-446B-967F-5AD7063B7687}" srcOrd="7" destOrd="0" presId="urn:microsoft.com/office/officeart/2005/8/layout/vProcess5"/>
    <dgm:cxn modelId="{48B3E9BF-F888-46D5-9EB4-58CFC95C474C}" type="presParOf" srcId="{1C0C5098-C5F2-4D0B-B190-AAD4B2E0AA57}" destId="{A67E97D2-9FE4-4319-913A-06447EF84FF9}" srcOrd="8" destOrd="0" presId="urn:microsoft.com/office/officeart/2005/8/layout/vProcess5"/>
    <dgm:cxn modelId="{D1EE29E6-6B54-41F4-9CAF-D44FB0734605}" type="presParOf" srcId="{1C0C5098-C5F2-4D0B-B190-AAD4B2E0AA57}" destId="{80F9DA76-01B4-44A7-91D4-E77402C9A6A4}" srcOrd="9" destOrd="0" presId="urn:microsoft.com/office/officeart/2005/8/layout/vProcess5"/>
    <dgm:cxn modelId="{2320ED29-1907-4D66-98C0-3BAB2B9B3556}" type="presParOf" srcId="{1C0C5098-C5F2-4D0B-B190-AAD4B2E0AA57}" destId="{890BB52A-1112-4379-8987-A67C42E2B709}" srcOrd="10" destOrd="0" presId="urn:microsoft.com/office/officeart/2005/8/layout/vProcess5"/>
    <dgm:cxn modelId="{D4FBEE9E-FB44-4E64-8784-60FED072BE97}" type="presParOf" srcId="{1C0C5098-C5F2-4D0B-B190-AAD4B2E0AA57}" destId="{B588BFA7-EBC7-4135-BAB4-E39C11DC9F3F}" srcOrd="11" destOrd="0" presId="urn:microsoft.com/office/officeart/2005/8/layout/vProcess5"/>
    <dgm:cxn modelId="{46FB7D50-F9BE-4CB9-95D6-E431BF0195F7}" type="presParOf" srcId="{1C0C5098-C5F2-4D0B-B190-AAD4B2E0AA57}" destId="{06554BAA-C8EB-4A24-B3CA-1A040987CA7A}" srcOrd="12" destOrd="0" presId="urn:microsoft.com/office/officeart/2005/8/layout/vProcess5"/>
    <dgm:cxn modelId="{41F528D8-ED94-4121-A120-EE71D63CA744}" type="presParOf" srcId="{1C0C5098-C5F2-4D0B-B190-AAD4B2E0AA57}" destId="{A459B0DD-D7BE-46B7-95E8-BFBC48F21638}" srcOrd="13" destOrd="0" presId="urn:microsoft.com/office/officeart/2005/8/layout/vProcess5"/>
    <dgm:cxn modelId="{2F72D881-0CAD-49C9-AF99-CFF3BE6396B8}" type="presParOf" srcId="{1C0C5098-C5F2-4D0B-B190-AAD4B2E0AA57}" destId="{39EE5482-219B-4BFB-ADC8-D484CCA31CE2}"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F5D07-5F44-4B76-8650-BDB0EDDBB998}">
      <dsp:nvSpPr>
        <dsp:cNvPr id="0" name=""/>
        <dsp:cNvSpPr/>
      </dsp:nvSpPr>
      <dsp:spPr>
        <a:xfrm>
          <a:off x="0" y="0"/>
          <a:ext cx="5693105" cy="756266"/>
        </a:xfrm>
        <a:prstGeom prst="roundRect">
          <a:avLst>
            <a:gd name="adj" fmla="val 10000"/>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a:t>Incomplete deliveries</a:t>
          </a:r>
          <a:endParaRPr lang="en-US" sz="2000" kern="1200"/>
        </a:p>
      </dsp:txBody>
      <dsp:txXfrm>
        <a:off x="22150" y="22150"/>
        <a:ext cx="4788552" cy="711966"/>
      </dsp:txXfrm>
    </dsp:sp>
    <dsp:sp modelId="{87B5D269-FE7D-4A61-9D77-106FE379F4DB}">
      <dsp:nvSpPr>
        <dsp:cNvPr id="0" name=""/>
        <dsp:cNvSpPr/>
      </dsp:nvSpPr>
      <dsp:spPr>
        <a:xfrm>
          <a:off x="425134" y="861302"/>
          <a:ext cx="5693105" cy="756266"/>
        </a:xfrm>
        <a:prstGeom prst="roundRect">
          <a:avLst>
            <a:gd name="adj" fmla="val 10000"/>
          </a:avLst>
        </a:prstGeom>
        <a:solidFill>
          <a:schemeClr val="accent2">
            <a:hueOff val="-1856167"/>
            <a:satOff val="606"/>
            <a:lumOff val="-539"/>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a:t>Incorrect timber sizing</a:t>
          </a:r>
          <a:endParaRPr lang="en-US" sz="2000" kern="1200"/>
        </a:p>
      </dsp:txBody>
      <dsp:txXfrm>
        <a:off x="447284" y="883452"/>
        <a:ext cx="4732097" cy="711966"/>
      </dsp:txXfrm>
    </dsp:sp>
    <dsp:sp modelId="{EC0277AA-0023-416A-AE22-DB987DDCAF90}">
      <dsp:nvSpPr>
        <dsp:cNvPr id="0" name=""/>
        <dsp:cNvSpPr/>
      </dsp:nvSpPr>
      <dsp:spPr>
        <a:xfrm>
          <a:off x="850268" y="1722605"/>
          <a:ext cx="5693105" cy="756266"/>
        </a:xfrm>
        <a:prstGeom prst="roundRect">
          <a:avLst>
            <a:gd name="adj" fmla="val 10000"/>
          </a:avLst>
        </a:prstGeom>
        <a:solidFill>
          <a:schemeClr val="accent2">
            <a:hueOff val="-3712334"/>
            <a:satOff val="1211"/>
            <a:lumOff val="-1079"/>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a:t>Partial / no treatment</a:t>
          </a:r>
          <a:endParaRPr lang="en-US" sz="2000" kern="1200"/>
        </a:p>
      </dsp:txBody>
      <dsp:txXfrm>
        <a:off x="872418" y="1744755"/>
        <a:ext cx="4732097" cy="711966"/>
      </dsp:txXfrm>
    </dsp:sp>
    <dsp:sp modelId="{28C43B9F-1254-452C-8A3F-3E5AB1538869}">
      <dsp:nvSpPr>
        <dsp:cNvPr id="0" name=""/>
        <dsp:cNvSpPr/>
      </dsp:nvSpPr>
      <dsp:spPr>
        <a:xfrm>
          <a:off x="1275403" y="2583908"/>
          <a:ext cx="5693105" cy="756266"/>
        </a:xfrm>
        <a:prstGeom prst="roundRect">
          <a:avLst>
            <a:gd name="adj" fmla="val 10000"/>
          </a:avLst>
        </a:prstGeom>
        <a:solidFill>
          <a:schemeClr val="accent2">
            <a:hueOff val="-5568501"/>
            <a:satOff val="1817"/>
            <a:lumOff val="-1618"/>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a:t>Inconsistent quality</a:t>
          </a:r>
          <a:endParaRPr lang="en-US" sz="2000" kern="1200"/>
        </a:p>
      </dsp:txBody>
      <dsp:txXfrm>
        <a:off x="1297553" y="2606058"/>
        <a:ext cx="4732097" cy="711966"/>
      </dsp:txXfrm>
    </dsp:sp>
    <dsp:sp modelId="{A6ABA5CE-2674-4340-A3AA-5D9916E3F030}">
      <dsp:nvSpPr>
        <dsp:cNvPr id="0" name=""/>
        <dsp:cNvSpPr/>
      </dsp:nvSpPr>
      <dsp:spPr>
        <a:xfrm>
          <a:off x="1700537" y="3445211"/>
          <a:ext cx="5693105" cy="756266"/>
        </a:xfrm>
        <a:prstGeom prst="roundRect">
          <a:avLst>
            <a:gd name="adj" fmla="val 10000"/>
          </a:avLst>
        </a:prstGeom>
        <a:solidFill>
          <a:schemeClr val="accent2">
            <a:hueOff val="-7424668"/>
            <a:satOff val="2422"/>
            <a:lumOff val="-2157"/>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a:t>Environmental audit actions not closed</a:t>
          </a:r>
          <a:endParaRPr lang="en-US" sz="2000" kern="1200"/>
        </a:p>
      </dsp:txBody>
      <dsp:txXfrm>
        <a:off x="1722687" y="3467361"/>
        <a:ext cx="4732097" cy="711966"/>
      </dsp:txXfrm>
    </dsp:sp>
    <dsp:sp modelId="{AC1DBE6D-3E80-4DF5-9803-7C6649226FFE}">
      <dsp:nvSpPr>
        <dsp:cNvPr id="0" name=""/>
        <dsp:cNvSpPr/>
      </dsp:nvSpPr>
      <dsp:spPr>
        <a:xfrm>
          <a:off x="5201532" y="552494"/>
          <a:ext cx="491572" cy="491572"/>
        </a:xfrm>
        <a:prstGeom prst="downArrow">
          <a:avLst>
            <a:gd name="adj1" fmla="val 55000"/>
            <a:gd name="adj2" fmla="val 45000"/>
          </a:avLst>
        </a:prstGeom>
        <a:solidFill>
          <a:schemeClr val="accent2">
            <a:tint val="40000"/>
            <a:alpha val="90000"/>
            <a:hueOff val="0"/>
            <a:satOff val="0"/>
            <a:lumOff val="0"/>
            <a:alphaOff val="0"/>
          </a:schemeClr>
        </a:solidFill>
        <a:ln w="1397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5312136" y="552494"/>
        <a:ext cx="270364" cy="369908"/>
      </dsp:txXfrm>
    </dsp:sp>
    <dsp:sp modelId="{E1896CEA-69E2-446B-967F-5AD7063B7687}">
      <dsp:nvSpPr>
        <dsp:cNvPr id="0" name=""/>
        <dsp:cNvSpPr/>
      </dsp:nvSpPr>
      <dsp:spPr>
        <a:xfrm>
          <a:off x="5626666" y="1413797"/>
          <a:ext cx="491572" cy="491572"/>
        </a:xfrm>
        <a:prstGeom prst="downArrow">
          <a:avLst>
            <a:gd name="adj1" fmla="val 55000"/>
            <a:gd name="adj2" fmla="val 45000"/>
          </a:avLst>
        </a:prstGeom>
        <a:solidFill>
          <a:schemeClr val="accent2">
            <a:tint val="40000"/>
            <a:alpha val="90000"/>
            <a:hueOff val="-2469538"/>
            <a:satOff val="527"/>
            <a:lumOff val="-173"/>
            <a:alphaOff val="0"/>
          </a:schemeClr>
        </a:solidFill>
        <a:ln w="13970" cap="flat" cmpd="sng" algn="ctr">
          <a:solidFill>
            <a:schemeClr val="accent2">
              <a:tint val="40000"/>
              <a:alpha val="90000"/>
              <a:hueOff val="-2469538"/>
              <a:satOff val="527"/>
              <a:lumOff val="-1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5737270" y="1413797"/>
        <a:ext cx="270364" cy="369908"/>
      </dsp:txXfrm>
    </dsp:sp>
    <dsp:sp modelId="{A67E97D2-9FE4-4319-913A-06447EF84FF9}">
      <dsp:nvSpPr>
        <dsp:cNvPr id="0" name=""/>
        <dsp:cNvSpPr/>
      </dsp:nvSpPr>
      <dsp:spPr>
        <a:xfrm>
          <a:off x="6051801" y="2262495"/>
          <a:ext cx="491572" cy="491572"/>
        </a:xfrm>
        <a:prstGeom prst="downArrow">
          <a:avLst>
            <a:gd name="adj1" fmla="val 55000"/>
            <a:gd name="adj2" fmla="val 45000"/>
          </a:avLst>
        </a:prstGeom>
        <a:solidFill>
          <a:schemeClr val="accent2">
            <a:tint val="40000"/>
            <a:alpha val="90000"/>
            <a:hueOff val="-4939077"/>
            <a:satOff val="1054"/>
            <a:lumOff val="-346"/>
            <a:alphaOff val="0"/>
          </a:schemeClr>
        </a:solidFill>
        <a:ln w="13970" cap="flat" cmpd="sng" algn="ctr">
          <a:solidFill>
            <a:schemeClr val="accent2">
              <a:tint val="40000"/>
              <a:alpha val="90000"/>
              <a:hueOff val="-4939077"/>
              <a:satOff val="1054"/>
              <a:lumOff val="-34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6162405" y="2262495"/>
        <a:ext cx="270364" cy="369908"/>
      </dsp:txXfrm>
    </dsp:sp>
    <dsp:sp modelId="{80F9DA76-01B4-44A7-91D4-E77402C9A6A4}">
      <dsp:nvSpPr>
        <dsp:cNvPr id="0" name=""/>
        <dsp:cNvSpPr/>
      </dsp:nvSpPr>
      <dsp:spPr>
        <a:xfrm>
          <a:off x="6476935" y="3132201"/>
          <a:ext cx="491572" cy="491572"/>
        </a:xfrm>
        <a:prstGeom prst="downArrow">
          <a:avLst>
            <a:gd name="adj1" fmla="val 55000"/>
            <a:gd name="adj2" fmla="val 45000"/>
          </a:avLst>
        </a:prstGeom>
        <a:solidFill>
          <a:schemeClr val="accent2">
            <a:tint val="40000"/>
            <a:alpha val="90000"/>
            <a:hueOff val="-7408615"/>
            <a:satOff val="1581"/>
            <a:lumOff val="-519"/>
            <a:alphaOff val="0"/>
          </a:schemeClr>
        </a:solidFill>
        <a:ln w="13970" cap="flat" cmpd="sng" algn="ctr">
          <a:solidFill>
            <a:schemeClr val="accent2">
              <a:tint val="40000"/>
              <a:alpha val="90000"/>
              <a:hueOff val="-7408615"/>
              <a:satOff val="1581"/>
              <a:lumOff val="-51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6587539" y="3132201"/>
        <a:ext cx="270364" cy="36990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FA21A7-DCC8-4392-B18E-9C6EDDADBADD}" type="datetimeFigureOut">
              <a:rPr lang="en-GB" smtClean="0"/>
              <a:t>22/01/2026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BA8C33-E5A1-45AC-B7D8-7A1826E76AC4}" type="slidenum">
              <a:rPr lang="en-GB" smtClean="0"/>
              <a:t>‹#›</a:t>
            </a:fld>
            <a:endParaRPr lang="en-GB"/>
          </a:p>
        </p:txBody>
      </p:sp>
    </p:spTree>
    <p:extLst>
      <p:ext uri="{BB962C8B-B14F-4D97-AF65-F5344CB8AC3E}">
        <p14:creationId xmlns:p14="http://schemas.microsoft.com/office/powerpoint/2010/main" val="17570945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My presentation addresses supplier performance issues currently affecting SQDN Engineering and outlines a procurement-led response to improve delivery, quality, and sustainability while managing supply chain risk.</a:t>
            </a:r>
          </a:p>
          <a:p>
            <a:r>
              <a:rPr lang="en-GB" sz="1200" kern="1200" dirty="0">
                <a:solidFill>
                  <a:schemeClr val="tx1"/>
                </a:solidFill>
                <a:effectLst/>
                <a:latin typeface="+mn-lt"/>
                <a:ea typeface="+mn-ea"/>
                <a:cs typeface="+mn-cs"/>
              </a:rPr>
              <a:t>The approach is grounded in established procurement theory and real-world best practice, with a strong focus on resilience and risk-aware decision-making rather than short-term corrective action</a:t>
            </a:r>
            <a:endParaRPr lang="en-GB" dirty="0"/>
          </a:p>
        </p:txBody>
      </p:sp>
      <p:sp>
        <p:nvSpPr>
          <p:cNvPr id="4" name="Slide Number Placeholder 3"/>
          <p:cNvSpPr>
            <a:spLocks noGrp="1"/>
          </p:cNvSpPr>
          <p:nvPr>
            <p:ph type="sldNum" sz="quarter" idx="5"/>
          </p:nvPr>
        </p:nvSpPr>
        <p:spPr/>
        <p:txBody>
          <a:bodyPr/>
          <a:lstStyle/>
          <a:p>
            <a:fld id="{E9BA8C33-E5A1-45AC-B7D8-7A1826E76AC4}" type="slidenum">
              <a:rPr lang="en-GB" smtClean="0"/>
              <a:t>1</a:t>
            </a:fld>
            <a:endParaRPr lang="en-GB"/>
          </a:p>
        </p:txBody>
      </p:sp>
    </p:spTree>
    <p:extLst>
      <p:ext uri="{BB962C8B-B14F-4D97-AF65-F5344CB8AC3E}">
        <p14:creationId xmlns:p14="http://schemas.microsoft.com/office/powerpoint/2010/main" val="21593784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SQDN Engineering relies on a single timber supplier for a production-critical input. Replacing this supplier would take over twelve months, creating a significant supply continuity risk.</a:t>
            </a:r>
          </a:p>
          <a:p>
            <a:r>
              <a:rPr lang="en-GB" sz="1200" kern="1200" dirty="0">
                <a:solidFill>
                  <a:schemeClr val="tx1"/>
                </a:solidFill>
                <a:effectLst/>
                <a:latin typeface="+mn-lt"/>
                <a:ea typeface="+mn-ea"/>
                <a:cs typeface="+mn-cs"/>
              </a:rPr>
              <a:t>At the same time, supplier failures are affecting output, cost, quality, and compliance. This creates a strategic tension for procurement: how to improve supplier performance without destabilising supply.</a:t>
            </a:r>
          </a:p>
          <a:p>
            <a:r>
              <a:rPr lang="en-GB" sz="1200" kern="1200" dirty="0">
                <a:solidFill>
                  <a:schemeClr val="tx1"/>
                </a:solidFill>
                <a:effectLst/>
                <a:latin typeface="+mn-lt"/>
                <a:ea typeface="+mn-ea"/>
                <a:cs typeface="+mn-cs"/>
              </a:rPr>
              <a:t>Contemporary supply chain literature emphasises that in constrained environments, procurement must balance continuity, improvement, and resilience rather than pursue immediate termination</a:t>
            </a:r>
            <a:endParaRPr lang="en-GB" dirty="0"/>
          </a:p>
        </p:txBody>
      </p:sp>
      <p:sp>
        <p:nvSpPr>
          <p:cNvPr id="4" name="Slide Number Placeholder 3"/>
          <p:cNvSpPr>
            <a:spLocks noGrp="1"/>
          </p:cNvSpPr>
          <p:nvPr>
            <p:ph type="sldNum" sz="quarter" idx="5"/>
          </p:nvPr>
        </p:nvSpPr>
        <p:spPr/>
        <p:txBody>
          <a:bodyPr/>
          <a:lstStyle/>
          <a:p>
            <a:fld id="{E9BA8C33-E5A1-45AC-B7D8-7A1826E76AC4}" type="slidenum">
              <a:rPr lang="en-GB" smtClean="0"/>
              <a:t>2</a:t>
            </a:fld>
            <a:endParaRPr lang="en-GB"/>
          </a:p>
        </p:txBody>
      </p:sp>
    </p:spTree>
    <p:extLst>
      <p:ext uri="{BB962C8B-B14F-4D97-AF65-F5344CB8AC3E}">
        <p14:creationId xmlns:p14="http://schemas.microsoft.com/office/powerpoint/2010/main" val="3694150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supplier issues are systemic rather than isolated. These include incomplete deliveries, incorrect timber dimensions, inadequate treatment, inconsistent quality, and unresolved environmental audit actions.</a:t>
            </a:r>
          </a:p>
          <a:p>
            <a:r>
              <a:rPr lang="en-GB" sz="1200" kern="1200" dirty="0">
                <a:solidFill>
                  <a:schemeClr val="tx1"/>
                </a:solidFill>
                <a:effectLst/>
                <a:latin typeface="+mn-lt"/>
                <a:ea typeface="+mn-ea"/>
                <a:cs typeface="+mn-cs"/>
              </a:rPr>
              <a:t>Collectively, these failures increase rework, inspection, and customer dissatisfaction. From a procurement perspective, this points to weaknesses in supplier capability and governance rather than individual defects.</a:t>
            </a:r>
          </a:p>
        </p:txBody>
      </p:sp>
      <p:sp>
        <p:nvSpPr>
          <p:cNvPr id="4" name="Slide Number Placeholder 3"/>
          <p:cNvSpPr>
            <a:spLocks noGrp="1"/>
          </p:cNvSpPr>
          <p:nvPr>
            <p:ph type="sldNum" sz="quarter" idx="5"/>
          </p:nvPr>
        </p:nvSpPr>
        <p:spPr/>
        <p:txBody>
          <a:bodyPr/>
          <a:lstStyle/>
          <a:p>
            <a:fld id="{E9BA8C33-E5A1-45AC-B7D8-7A1826E76AC4}" type="slidenum">
              <a:rPr lang="en-GB" smtClean="0"/>
              <a:t>3</a:t>
            </a:fld>
            <a:endParaRPr lang="en-GB"/>
          </a:p>
        </p:txBody>
      </p:sp>
    </p:spTree>
    <p:extLst>
      <p:ext uri="{BB962C8B-B14F-4D97-AF65-F5344CB8AC3E}">
        <p14:creationId xmlns:p14="http://schemas.microsoft.com/office/powerpoint/2010/main" val="989427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determine the appropriate procurement strategy, Kraljic’s Portfolio Model is applied.</a:t>
            </a:r>
          </a:p>
          <a:p>
            <a:r>
              <a:rPr lang="en-GB" sz="1200" kern="1200" dirty="0">
                <a:solidFill>
                  <a:schemeClr val="tx1"/>
                </a:solidFill>
                <a:effectLst/>
                <a:latin typeface="+mn-lt"/>
                <a:ea typeface="+mn-ea"/>
                <a:cs typeface="+mn-cs"/>
              </a:rPr>
              <a:t>Timber has a high business impact because it is essential to production continuity. Supply risk is also high due to single-source dependency and a long replacement lead time.</a:t>
            </a:r>
          </a:p>
          <a:p>
            <a:r>
              <a:rPr lang="en-GB" sz="1200" kern="1200" dirty="0">
                <a:solidFill>
                  <a:schemeClr val="tx1"/>
                </a:solidFill>
                <a:effectLst/>
                <a:latin typeface="+mn-lt"/>
                <a:ea typeface="+mn-ea"/>
                <a:cs typeface="+mn-cs"/>
              </a:rPr>
              <a:t>Under Kraljic’s model, this places the supplier in the strategic or bottleneck quadrant. For suppliers in this category, best practice is active supplier management and development rather than transactional enforcement or immediate exit, as abrupt termination would significantly increase operational risk.</a:t>
            </a:r>
            <a:endParaRPr lang="en-GB" dirty="0"/>
          </a:p>
        </p:txBody>
      </p:sp>
      <p:sp>
        <p:nvSpPr>
          <p:cNvPr id="4" name="Slide Number Placeholder 3"/>
          <p:cNvSpPr>
            <a:spLocks noGrp="1"/>
          </p:cNvSpPr>
          <p:nvPr>
            <p:ph type="sldNum" sz="quarter" idx="5"/>
          </p:nvPr>
        </p:nvSpPr>
        <p:spPr/>
        <p:txBody>
          <a:bodyPr/>
          <a:lstStyle/>
          <a:p>
            <a:fld id="{E9BA8C33-E5A1-45AC-B7D8-7A1826E76AC4}" type="slidenum">
              <a:rPr lang="en-GB" smtClean="0"/>
              <a:t>4</a:t>
            </a:fld>
            <a:endParaRPr lang="en-GB"/>
          </a:p>
        </p:txBody>
      </p:sp>
    </p:spTree>
    <p:extLst>
      <p:ext uri="{BB962C8B-B14F-4D97-AF65-F5344CB8AC3E}">
        <p14:creationId xmlns:p14="http://schemas.microsoft.com/office/powerpoint/2010/main" val="40132213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Before addressing individual issues, a governance foundation is required. Supplier performance management provides the structure that enables improvement.</a:t>
            </a:r>
          </a:p>
          <a:p>
            <a:r>
              <a:rPr lang="en-GB" sz="1200" kern="1200" dirty="0">
                <a:solidFill>
                  <a:schemeClr val="tx1"/>
                </a:solidFill>
                <a:effectLst/>
                <a:latin typeface="+mn-lt"/>
                <a:ea typeface="+mn-ea"/>
                <a:cs typeface="+mn-cs"/>
              </a:rPr>
              <a:t>This includes defined KPIs for delivery, quality, treatment compliance, and complaint closure, supported by regular performance reviews and clear escalation mechanisms.</a:t>
            </a:r>
          </a:p>
          <a:p>
            <a:r>
              <a:rPr lang="en-GB" sz="1200" kern="1200" dirty="0">
                <a:solidFill>
                  <a:schemeClr val="tx1"/>
                </a:solidFill>
                <a:effectLst/>
                <a:latin typeface="+mn-lt"/>
                <a:ea typeface="+mn-ea"/>
                <a:cs typeface="+mn-cs"/>
              </a:rPr>
              <a:t>Without this governance layer, improvement actions remain reactive and unmeasurable.</a:t>
            </a:r>
            <a:endParaRPr lang="en-GB" dirty="0"/>
          </a:p>
        </p:txBody>
      </p:sp>
      <p:sp>
        <p:nvSpPr>
          <p:cNvPr id="4" name="Slide Number Placeholder 3"/>
          <p:cNvSpPr>
            <a:spLocks noGrp="1"/>
          </p:cNvSpPr>
          <p:nvPr>
            <p:ph type="sldNum" sz="quarter" idx="5"/>
          </p:nvPr>
        </p:nvSpPr>
        <p:spPr/>
        <p:txBody>
          <a:bodyPr/>
          <a:lstStyle/>
          <a:p>
            <a:fld id="{E9BA8C33-E5A1-45AC-B7D8-7A1826E76AC4}" type="slidenum">
              <a:rPr lang="en-GB" smtClean="0"/>
              <a:t>5</a:t>
            </a:fld>
            <a:endParaRPr lang="en-GB"/>
          </a:p>
        </p:txBody>
      </p:sp>
    </p:spTree>
    <p:extLst>
      <p:ext uri="{BB962C8B-B14F-4D97-AF65-F5344CB8AC3E}">
        <p14:creationId xmlns:p14="http://schemas.microsoft.com/office/powerpoint/2010/main" val="30876763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first issue is poor response to customer complaints. Informal handling leads to slow resolution and repeat failures.</a:t>
            </a:r>
          </a:p>
          <a:p>
            <a:r>
              <a:rPr lang="en-GB" sz="1200" kern="1200" dirty="0">
                <a:solidFill>
                  <a:schemeClr val="tx1"/>
                </a:solidFill>
                <a:effectLst/>
                <a:latin typeface="+mn-lt"/>
                <a:ea typeface="+mn-ea"/>
                <a:cs typeface="+mn-cs"/>
              </a:rPr>
              <a:t>Introducing service-level agreements, supplier corrective action requests, and trend analysis formalises accountability and forces root cause analysis.</a:t>
            </a:r>
          </a:p>
          <a:p>
            <a:r>
              <a:rPr lang="en-GB" sz="1200" kern="1200" dirty="0">
                <a:solidFill>
                  <a:schemeClr val="tx1"/>
                </a:solidFill>
                <a:effectLst/>
                <a:latin typeface="+mn-lt"/>
                <a:ea typeface="+mn-ea"/>
                <a:cs typeface="+mn-cs"/>
              </a:rPr>
              <a:t>A useful comparison is Toyota, which uses structured corrective action and clear supplier expectations to drive continuous improvement. The principle is not punishment, but learning and prevention.</a:t>
            </a:r>
            <a:endParaRPr lang="en-GB" dirty="0"/>
          </a:p>
        </p:txBody>
      </p:sp>
      <p:sp>
        <p:nvSpPr>
          <p:cNvPr id="4" name="Slide Number Placeholder 3"/>
          <p:cNvSpPr>
            <a:spLocks noGrp="1"/>
          </p:cNvSpPr>
          <p:nvPr>
            <p:ph type="sldNum" sz="quarter" idx="5"/>
          </p:nvPr>
        </p:nvSpPr>
        <p:spPr/>
        <p:txBody>
          <a:bodyPr/>
          <a:lstStyle/>
          <a:p>
            <a:fld id="{E9BA8C33-E5A1-45AC-B7D8-7A1826E76AC4}" type="slidenum">
              <a:rPr lang="en-GB" smtClean="0"/>
              <a:t>6</a:t>
            </a:fld>
            <a:endParaRPr lang="en-GB"/>
          </a:p>
        </p:txBody>
      </p:sp>
    </p:spTree>
    <p:extLst>
      <p:ext uri="{BB962C8B-B14F-4D97-AF65-F5344CB8AC3E}">
        <p14:creationId xmlns:p14="http://schemas.microsoft.com/office/powerpoint/2010/main" val="8396596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SQDN, this would be implemented through clearly defined complaint categories, a 48-hour acknowledgement SLA, a ten-day corrective action plan, and a 30-day closure target.</a:t>
            </a:r>
          </a:p>
          <a:p>
            <a:r>
              <a:rPr lang="en-GB" sz="1200" kern="1200" dirty="0">
                <a:solidFill>
                  <a:schemeClr val="tx1"/>
                </a:solidFill>
                <a:effectLst/>
                <a:latin typeface="+mn-lt"/>
                <a:ea typeface="+mn-ea"/>
                <a:cs typeface="+mn-cs"/>
              </a:rPr>
              <a:t>Each SCAR would include root cause analysis and an effectiveness check. This converts complaints into performance data and prevents recurrence.</a:t>
            </a:r>
            <a:endParaRPr lang="en-GB" dirty="0"/>
          </a:p>
        </p:txBody>
      </p:sp>
      <p:sp>
        <p:nvSpPr>
          <p:cNvPr id="4" name="Slide Number Placeholder 3"/>
          <p:cNvSpPr>
            <a:spLocks noGrp="1"/>
          </p:cNvSpPr>
          <p:nvPr>
            <p:ph type="sldNum" sz="quarter" idx="5"/>
          </p:nvPr>
        </p:nvSpPr>
        <p:spPr/>
        <p:txBody>
          <a:bodyPr/>
          <a:lstStyle/>
          <a:p>
            <a:fld id="{E9BA8C33-E5A1-45AC-B7D8-7A1826E76AC4}" type="slidenum">
              <a:rPr lang="en-GB" smtClean="0"/>
              <a:t>7</a:t>
            </a:fld>
            <a:endParaRPr lang="en-GB"/>
          </a:p>
        </p:txBody>
      </p:sp>
    </p:spTree>
    <p:extLst>
      <p:ext uri="{BB962C8B-B14F-4D97-AF65-F5344CB8AC3E}">
        <p14:creationId xmlns:p14="http://schemas.microsoft.com/office/powerpoint/2010/main" val="37223690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second issue is a transactional, low-trust buyer–supplier relationship.</a:t>
            </a:r>
          </a:p>
          <a:p>
            <a:r>
              <a:rPr lang="en-GB" sz="1200" kern="1200" dirty="0">
                <a:solidFill>
                  <a:schemeClr val="tx1"/>
                </a:solidFill>
                <a:effectLst/>
                <a:latin typeface="+mn-lt"/>
                <a:ea typeface="+mn-ea"/>
                <a:cs typeface="+mn-cs"/>
              </a:rPr>
              <a:t>While often seen as a soft issue, research shows relationship quality directly affects performance and risk for strategic suppliers.</a:t>
            </a:r>
          </a:p>
          <a:p>
            <a:r>
              <a:rPr lang="en-GB" sz="1200" kern="1200" dirty="0">
                <a:solidFill>
                  <a:schemeClr val="tx1"/>
                </a:solidFill>
                <a:effectLst/>
                <a:latin typeface="+mn-lt"/>
                <a:ea typeface="+mn-ea"/>
                <a:cs typeface="+mn-cs"/>
              </a:rPr>
              <a:t>Toyota again provides a relevant example, where long-term collaborative supplier relationships are linked to quality, delivery reliability, and resilience.</a:t>
            </a:r>
            <a:endParaRPr lang="en-GB" dirty="0"/>
          </a:p>
        </p:txBody>
      </p:sp>
      <p:sp>
        <p:nvSpPr>
          <p:cNvPr id="4" name="Slide Number Placeholder 3"/>
          <p:cNvSpPr>
            <a:spLocks noGrp="1"/>
          </p:cNvSpPr>
          <p:nvPr>
            <p:ph type="sldNum" sz="quarter" idx="5"/>
          </p:nvPr>
        </p:nvSpPr>
        <p:spPr/>
        <p:txBody>
          <a:bodyPr/>
          <a:lstStyle/>
          <a:p>
            <a:fld id="{E9BA8C33-E5A1-45AC-B7D8-7A1826E76AC4}" type="slidenum">
              <a:rPr lang="en-GB" smtClean="0"/>
              <a:t>8</a:t>
            </a:fld>
            <a:endParaRPr lang="en-GB"/>
          </a:p>
        </p:txBody>
      </p:sp>
    </p:spTree>
    <p:extLst>
      <p:ext uri="{BB962C8B-B14F-4D97-AF65-F5344CB8AC3E}">
        <p14:creationId xmlns:p14="http://schemas.microsoft.com/office/powerpoint/2010/main" val="8996123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SQDN could implement this through a supplier scorecard covering delivery, defects, and compliance, supported by quarterly joint improvement workshops and named senior sponsors on both sides.</a:t>
            </a:r>
          </a:p>
          <a:p>
            <a:r>
              <a:rPr lang="en-GB" sz="1200" kern="1200" dirty="0">
                <a:solidFill>
                  <a:schemeClr val="tx1"/>
                </a:solidFill>
                <a:effectLst/>
                <a:latin typeface="+mn-lt"/>
                <a:ea typeface="+mn-ea"/>
                <a:cs typeface="+mn-cs"/>
              </a:rPr>
              <a:t>This creates shared accountability and enables proactive problem-solving rather than reactive escalation.</a:t>
            </a:r>
            <a:endParaRPr lang="en-GB" dirty="0"/>
          </a:p>
        </p:txBody>
      </p:sp>
      <p:sp>
        <p:nvSpPr>
          <p:cNvPr id="4" name="Slide Number Placeholder 3"/>
          <p:cNvSpPr>
            <a:spLocks noGrp="1"/>
          </p:cNvSpPr>
          <p:nvPr>
            <p:ph type="sldNum" sz="quarter" idx="5"/>
          </p:nvPr>
        </p:nvSpPr>
        <p:spPr/>
        <p:txBody>
          <a:bodyPr/>
          <a:lstStyle/>
          <a:p>
            <a:fld id="{E9BA8C33-E5A1-45AC-B7D8-7A1826E76AC4}" type="slidenum">
              <a:rPr lang="en-GB" smtClean="0"/>
              <a:t>9</a:t>
            </a:fld>
            <a:endParaRPr lang="en-GB"/>
          </a:p>
        </p:txBody>
      </p:sp>
    </p:spTree>
    <p:extLst>
      <p:ext uri="{BB962C8B-B14F-4D97-AF65-F5344CB8AC3E}">
        <p14:creationId xmlns:p14="http://schemas.microsoft.com/office/powerpoint/2010/main" val="2191030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third issue relates to quality failures, including sizing errors and inconsistent treatment.</a:t>
            </a:r>
          </a:p>
          <a:p>
            <a:r>
              <a:rPr lang="en-GB" sz="1200" kern="1200" dirty="0">
                <a:solidFill>
                  <a:schemeClr val="tx1"/>
                </a:solidFill>
                <a:effectLst/>
                <a:latin typeface="+mn-lt"/>
                <a:ea typeface="+mn-ea"/>
                <a:cs typeface="+mn-cs"/>
              </a:rPr>
              <a:t>Procurement controls should focus on prevention, including tighter specifications, defined acceptance criteria, targeted incoming inspection, and first-article approval for any change.</a:t>
            </a:r>
          </a:p>
          <a:p>
            <a:r>
              <a:rPr lang="en-GB" sz="1200" kern="1200" dirty="0">
                <a:solidFill>
                  <a:schemeClr val="tx1"/>
                </a:solidFill>
                <a:effectLst/>
                <a:latin typeface="+mn-lt"/>
                <a:ea typeface="+mn-ea"/>
                <a:cs typeface="+mn-cs"/>
              </a:rPr>
              <a:t>Quality management theory consistently shows that early defect prevention reduces the total cost of poor quality, even if initial control effort increases.</a:t>
            </a:r>
            <a:endParaRPr lang="en-GB" dirty="0"/>
          </a:p>
        </p:txBody>
      </p:sp>
      <p:sp>
        <p:nvSpPr>
          <p:cNvPr id="4" name="Slide Number Placeholder 3"/>
          <p:cNvSpPr>
            <a:spLocks noGrp="1"/>
          </p:cNvSpPr>
          <p:nvPr>
            <p:ph type="sldNum" sz="quarter" idx="5"/>
          </p:nvPr>
        </p:nvSpPr>
        <p:spPr/>
        <p:txBody>
          <a:bodyPr/>
          <a:lstStyle/>
          <a:p>
            <a:fld id="{E9BA8C33-E5A1-45AC-B7D8-7A1826E76AC4}" type="slidenum">
              <a:rPr lang="en-GB" smtClean="0"/>
              <a:t>10</a:t>
            </a:fld>
            <a:endParaRPr lang="en-GB"/>
          </a:p>
        </p:txBody>
      </p:sp>
    </p:spTree>
    <p:extLst>
      <p:ext uri="{BB962C8B-B14F-4D97-AF65-F5344CB8AC3E}">
        <p14:creationId xmlns:p14="http://schemas.microsoft.com/office/powerpoint/2010/main" val="42269457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cautionary example can be seen in the aerospace sector, where regulatory audits identified quality-control and supplier oversight failures involving Boeing and its supply base.</a:t>
            </a:r>
          </a:p>
          <a:p>
            <a:r>
              <a:rPr lang="en-GB" sz="1200" kern="1200" dirty="0">
                <a:solidFill>
                  <a:schemeClr val="tx1"/>
                </a:solidFill>
                <a:effectLst/>
                <a:latin typeface="+mn-lt"/>
                <a:ea typeface="+mn-ea"/>
                <a:cs typeface="+mn-cs"/>
              </a:rPr>
              <a:t>While the scale differs, the principle is directly relevant: weak supplier oversight can escalate into systemic risk if not addressed early and formally.</a:t>
            </a:r>
            <a:endParaRPr lang="en-GB" dirty="0"/>
          </a:p>
        </p:txBody>
      </p:sp>
      <p:sp>
        <p:nvSpPr>
          <p:cNvPr id="4" name="Slide Number Placeholder 3"/>
          <p:cNvSpPr>
            <a:spLocks noGrp="1"/>
          </p:cNvSpPr>
          <p:nvPr>
            <p:ph type="sldNum" sz="quarter" idx="5"/>
          </p:nvPr>
        </p:nvSpPr>
        <p:spPr/>
        <p:txBody>
          <a:bodyPr/>
          <a:lstStyle/>
          <a:p>
            <a:fld id="{E9BA8C33-E5A1-45AC-B7D8-7A1826E76AC4}" type="slidenum">
              <a:rPr lang="en-GB" smtClean="0"/>
              <a:t>11</a:t>
            </a:fld>
            <a:endParaRPr lang="en-GB"/>
          </a:p>
        </p:txBody>
      </p:sp>
    </p:spTree>
    <p:extLst>
      <p:ext uri="{BB962C8B-B14F-4D97-AF65-F5344CB8AC3E}">
        <p14:creationId xmlns:p14="http://schemas.microsoft.com/office/powerpoint/2010/main" val="27203325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fourth issue is environmental non-compliance. Sustainability is no longer optional; it represents regulatory, reputational, and commercial risk.</a:t>
            </a:r>
          </a:p>
          <a:p>
            <a:r>
              <a:rPr lang="en-GB" sz="1200" kern="1200" dirty="0">
                <a:solidFill>
                  <a:schemeClr val="tx1"/>
                </a:solidFill>
                <a:effectLst/>
                <a:latin typeface="+mn-lt"/>
                <a:ea typeface="+mn-ea"/>
                <a:cs typeface="+mn-cs"/>
              </a:rPr>
              <a:t>IKEA provides a strong example, requiring certified forestry standards and formal supplier codes of conduct.</a:t>
            </a:r>
          </a:p>
          <a:p>
            <a:r>
              <a:rPr lang="en-GB" sz="1200" kern="1200" dirty="0">
                <a:solidFill>
                  <a:schemeClr val="tx1"/>
                </a:solidFill>
                <a:effectLst/>
                <a:latin typeface="+mn-lt"/>
                <a:ea typeface="+mn-ea"/>
                <a:cs typeface="+mn-cs"/>
              </a:rPr>
              <a:t>This demonstrates how environmental expectations can be clearly communicated, verified, and enforced through procurement.</a:t>
            </a:r>
            <a:endParaRPr lang="en-GB" dirty="0"/>
          </a:p>
        </p:txBody>
      </p:sp>
      <p:sp>
        <p:nvSpPr>
          <p:cNvPr id="4" name="Slide Number Placeholder 3"/>
          <p:cNvSpPr>
            <a:spLocks noGrp="1"/>
          </p:cNvSpPr>
          <p:nvPr>
            <p:ph type="sldNum" sz="quarter" idx="5"/>
          </p:nvPr>
        </p:nvSpPr>
        <p:spPr/>
        <p:txBody>
          <a:bodyPr/>
          <a:lstStyle/>
          <a:p>
            <a:fld id="{E9BA8C33-E5A1-45AC-B7D8-7A1826E76AC4}" type="slidenum">
              <a:rPr lang="en-GB" smtClean="0"/>
              <a:t>12</a:t>
            </a:fld>
            <a:endParaRPr lang="en-GB"/>
          </a:p>
        </p:txBody>
      </p:sp>
    </p:spTree>
    <p:extLst>
      <p:ext uri="{BB962C8B-B14F-4D97-AF65-F5344CB8AC3E}">
        <p14:creationId xmlns:p14="http://schemas.microsoft.com/office/powerpoint/2010/main" val="39629097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SQDN, this would involve mandatory sourcing certificates, treatment conformance documentation at batch level, and pilot reusable packaging with KPIs.</a:t>
            </a:r>
          </a:p>
          <a:p>
            <a:r>
              <a:rPr lang="en-GB" sz="1200" kern="1200" dirty="0">
                <a:solidFill>
                  <a:schemeClr val="tx1"/>
                </a:solidFill>
                <a:effectLst/>
                <a:latin typeface="+mn-lt"/>
                <a:ea typeface="+mn-ea"/>
                <a:cs typeface="+mn-cs"/>
              </a:rPr>
              <a:t>These controls convert sustainability into auditable, measurable supplier requirements rather than aspirational statements.</a:t>
            </a:r>
          </a:p>
          <a:p>
            <a:endParaRPr lang="en-GB" dirty="0"/>
          </a:p>
        </p:txBody>
      </p:sp>
      <p:sp>
        <p:nvSpPr>
          <p:cNvPr id="4" name="Slide Number Placeholder 3"/>
          <p:cNvSpPr>
            <a:spLocks noGrp="1"/>
          </p:cNvSpPr>
          <p:nvPr>
            <p:ph type="sldNum" sz="quarter" idx="5"/>
          </p:nvPr>
        </p:nvSpPr>
        <p:spPr/>
        <p:txBody>
          <a:bodyPr/>
          <a:lstStyle/>
          <a:p>
            <a:fld id="{E9BA8C33-E5A1-45AC-B7D8-7A1826E76AC4}" type="slidenum">
              <a:rPr lang="en-GB" smtClean="0"/>
              <a:t>13</a:t>
            </a:fld>
            <a:endParaRPr lang="en-GB"/>
          </a:p>
        </p:txBody>
      </p:sp>
    </p:spTree>
    <p:extLst>
      <p:ext uri="{BB962C8B-B14F-4D97-AF65-F5344CB8AC3E}">
        <p14:creationId xmlns:p14="http://schemas.microsoft.com/office/powerpoint/2010/main" val="39172913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Given the long replacement lead time, dependency risk must be reduced gradually.</a:t>
            </a:r>
          </a:p>
          <a:p>
            <a:r>
              <a:rPr lang="en-GB" sz="1200" kern="1200" dirty="0">
                <a:solidFill>
                  <a:schemeClr val="tx1"/>
                </a:solidFill>
                <a:effectLst/>
                <a:latin typeface="+mn-lt"/>
                <a:ea typeface="+mn-ea"/>
                <a:cs typeface="+mn-cs"/>
              </a:rPr>
              <a:t>In the short term, supplier development stabilises performance. In parallel, alternative suppliers can be qualified, supported by limited contingency stock for critical items.</a:t>
            </a:r>
          </a:p>
          <a:p>
            <a:r>
              <a:rPr lang="en-GB" sz="1200" kern="1200" dirty="0">
                <a:solidFill>
                  <a:schemeClr val="tx1"/>
                </a:solidFill>
                <a:effectLst/>
                <a:latin typeface="+mn-lt"/>
                <a:ea typeface="+mn-ea"/>
                <a:cs typeface="+mn-cs"/>
              </a:rPr>
              <a:t>This phased approach reflects best practice in building supply chain resilience.</a:t>
            </a:r>
            <a:endParaRPr lang="en-GB" dirty="0"/>
          </a:p>
        </p:txBody>
      </p:sp>
      <p:sp>
        <p:nvSpPr>
          <p:cNvPr id="4" name="Slide Number Placeholder 3"/>
          <p:cNvSpPr>
            <a:spLocks noGrp="1"/>
          </p:cNvSpPr>
          <p:nvPr>
            <p:ph type="sldNum" sz="quarter" idx="5"/>
          </p:nvPr>
        </p:nvSpPr>
        <p:spPr/>
        <p:txBody>
          <a:bodyPr/>
          <a:lstStyle/>
          <a:p>
            <a:fld id="{E9BA8C33-E5A1-45AC-B7D8-7A1826E76AC4}" type="slidenum">
              <a:rPr lang="en-GB" smtClean="0"/>
              <a:t>14</a:t>
            </a:fld>
            <a:endParaRPr lang="en-GB"/>
          </a:p>
        </p:txBody>
      </p:sp>
    </p:spTree>
    <p:extLst>
      <p:ext uri="{BB962C8B-B14F-4D97-AF65-F5344CB8AC3E}">
        <p14:creationId xmlns:p14="http://schemas.microsoft.com/office/powerpoint/2010/main" val="15206317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summary, immediate supplier termination would introduce unacceptable disruption risk.</a:t>
            </a:r>
          </a:p>
          <a:p>
            <a:r>
              <a:rPr lang="en-GB" sz="1200" kern="1200" dirty="0">
                <a:solidFill>
                  <a:schemeClr val="tx1"/>
                </a:solidFill>
                <a:effectLst/>
                <a:latin typeface="+mn-lt"/>
                <a:ea typeface="+mn-ea"/>
                <a:cs typeface="+mn-cs"/>
              </a:rPr>
              <a:t>Supplier development, supported by formal governance, quality control, and sustainability requirements, represents the lowest-risk option under current constraints while preserving the ability to exit if improvement is not achieved.</a:t>
            </a:r>
          </a:p>
          <a:p>
            <a:r>
              <a:rPr lang="en-GB" sz="1200" kern="1200" dirty="0">
                <a:solidFill>
                  <a:schemeClr val="tx1"/>
                </a:solidFill>
                <a:effectLst/>
                <a:latin typeface="+mn-lt"/>
                <a:ea typeface="+mn-ea"/>
                <a:cs typeface="+mn-cs"/>
              </a:rPr>
              <a:t>This approach demonstrates how procurement can transform supplier risk into strategic advantage through structured, evidence-based decision-making.</a:t>
            </a:r>
            <a:endParaRPr lang="en-GB" dirty="0"/>
          </a:p>
        </p:txBody>
      </p:sp>
      <p:sp>
        <p:nvSpPr>
          <p:cNvPr id="4" name="Slide Number Placeholder 3"/>
          <p:cNvSpPr>
            <a:spLocks noGrp="1"/>
          </p:cNvSpPr>
          <p:nvPr>
            <p:ph type="sldNum" sz="quarter" idx="5"/>
          </p:nvPr>
        </p:nvSpPr>
        <p:spPr/>
        <p:txBody>
          <a:bodyPr/>
          <a:lstStyle/>
          <a:p>
            <a:fld id="{E9BA8C33-E5A1-45AC-B7D8-7A1826E76AC4}" type="slidenum">
              <a:rPr lang="en-GB" smtClean="0"/>
              <a:t>15</a:t>
            </a:fld>
            <a:endParaRPr lang="en-GB"/>
          </a:p>
        </p:txBody>
      </p:sp>
    </p:spTree>
    <p:extLst>
      <p:ext uri="{BB962C8B-B14F-4D97-AF65-F5344CB8AC3E}">
        <p14:creationId xmlns:p14="http://schemas.microsoft.com/office/powerpoint/2010/main" val="37289791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46404" y="758952"/>
            <a:ext cx="7063740" cy="4041648"/>
          </a:xfrm>
        </p:spPr>
        <p:txBody>
          <a:bodyPr anchor="b">
            <a:normAutofit/>
          </a:bodyPr>
          <a:lstStyle>
            <a:lvl1pPr algn="l">
              <a:lnSpc>
                <a:spcPct val="85000"/>
              </a:lnSpc>
              <a:defRPr sz="66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946404" y="4800600"/>
            <a:ext cx="7063740" cy="1691640"/>
          </a:xfrm>
        </p:spPr>
        <p:txBody>
          <a:bodyPr>
            <a:normAutofit/>
          </a:bodyPr>
          <a:lstStyle>
            <a:lvl1pPr marL="0" indent="0" algn="l">
              <a:buNone/>
              <a:defRPr sz="2000" baseline="0">
                <a:solidFill>
                  <a:schemeClr val="tx1">
                    <a:lumMod val="8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Date Placeholder 7"/>
          <p:cNvSpPr>
            <a:spLocks noGrp="1"/>
          </p:cNvSpPr>
          <p:nvPr>
            <p:ph type="dt" sz="half" idx="10"/>
          </p:nvPr>
        </p:nvSpPr>
        <p:spPr/>
        <p:txBody>
          <a:bodyPr/>
          <a:lstStyle>
            <a:lvl1pPr>
              <a:defRPr>
                <a:solidFill>
                  <a:schemeClr val="bg2">
                    <a:lumMod val="20000"/>
                    <a:lumOff val="80000"/>
                  </a:schemeClr>
                </a:solidFill>
              </a:defRPr>
            </a:lvl1pPr>
          </a:lstStyle>
          <a:p>
            <a:fld id="{5BCAD085-E8A6-8845-BD4E-CB4CCA059FC4}" type="datetimeFigureOut">
              <a:rPr lang="en-US" smtClean="0"/>
              <a:t>1/22/2026</a:t>
            </a:fld>
            <a:endParaRPr lang="en-US"/>
          </a:p>
        </p:txBody>
      </p:sp>
      <p:sp>
        <p:nvSpPr>
          <p:cNvPr id="9" name="Footer Placeholder 8"/>
          <p:cNvSpPr>
            <a:spLocks noGrp="1"/>
          </p:cNvSpPr>
          <p:nvPr>
            <p:ph type="ftr" sz="quarter" idx="11"/>
          </p:nvPr>
        </p:nvSpPr>
        <p:spPr/>
        <p:txBody>
          <a:bodyPr/>
          <a:lstStyle>
            <a:lvl1pPr>
              <a:defRPr>
                <a:solidFill>
                  <a:schemeClr val="bg2">
                    <a:lumMod val="20000"/>
                    <a:lumOff val="80000"/>
                  </a:schemeClr>
                </a:solidFill>
              </a:defRPr>
            </a:lvl1pPr>
          </a:lstStyle>
          <a:p>
            <a:endParaRPr lang="en-US"/>
          </a:p>
        </p:txBody>
      </p:sp>
      <p:sp>
        <p:nvSpPr>
          <p:cNvPr id="10" name="Slide Number Placeholder 9"/>
          <p:cNvSpPr>
            <a:spLocks noGrp="1"/>
          </p:cNvSpPr>
          <p:nvPr>
            <p:ph type="sldNum" sz="quarter" idx="12"/>
          </p:nvPr>
        </p:nvSpPr>
        <p:spPr/>
        <p:txBody>
          <a:bodyPr/>
          <a:lstStyle>
            <a:lvl1pPr>
              <a:defRPr>
                <a:solidFill>
                  <a:schemeClr val="bg2">
                    <a:lumMod val="60000"/>
                    <a:lumOff val="40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41643661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02349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46404" y="758952"/>
            <a:ext cx="7063740" cy="4041648"/>
          </a:xfrm>
        </p:spPr>
        <p:txBody>
          <a:bodyPr anchor="b">
            <a:normAutofit/>
          </a:bodyPr>
          <a:lstStyle>
            <a:lvl1pPr>
              <a:lnSpc>
                <a:spcPct val="85000"/>
              </a:lnSpc>
              <a:defRPr sz="6600" b="0"/>
            </a:lvl1pPr>
          </a:lstStyle>
          <a:p>
            <a:r>
              <a:rPr lang="en-US"/>
              <a:t>Click to edit Master title style</a:t>
            </a:r>
            <a:endParaRPr lang="en-US" dirty="0"/>
          </a:p>
        </p:txBody>
      </p:sp>
      <p:sp>
        <p:nvSpPr>
          <p:cNvPr id="3" name="Text Placeholder 2"/>
          <p:cNvSpPr>
            <a:spLocks noGrp="1"/>
          </p:cNvSpPr>
          <p:nvPr>
            <p:ph type="body" idx="1"/>
          </p:nvPr>
        </p:nvSpPr>
        <p:spPr>
          <a:xfrm>
            <a:off x="946404" y="4800600"/>
            <a:ext cx="7063740" cy="1691640"/>
          </a:xfrm>
        </p:spPr>
        <p:txBody>
          <a:bodyPr anchor="t">
            <a:normAutofit/>
          </a:bodyPr>
          <a:lstStyle>
            <a:lvl1pPr marL="0" indent="0">
              <a:buNone/>
              <a:defRPr sz="20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95483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6404"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94860"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26306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946404" y="1717185"/>
            <a:ext cx="3360420" cy="731520"/>
          </a:xfrm>
        </p:spPr>
        <p:txBody>
          <a:bodyPr anchor="b">
            <a:normAutofit/>
          </a:bodyPr>
          <a:lstStyle>
            <a:lvl1pPr marL="0" indent="0">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46404"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p:cNvSpPr>
            <a:spLocks noGrp="1"/>
          </p:cNvSpPr>
          <p:nvPr>
            <p:ph type="body" sz="quarter" idx="13"/>
          </p:nvPr>
        </p:nvSpPr>
        <p:spPr>
          <a:xfrm>
            <a:off x="4599432" y="1717185"/>
            <a:ext cx="3364992" cy="731520"/>
          </a:xfrm>
        </p:spPr>
        <p:txBody>
          <a:bodyPr anchor="b">
            <a:normAutofit/>
          </a:bodyPr>
          <a:lstStyle>
            <a:lvl1pPr marL="0" indent="0">
              <a:buFontTx/>
              <a:buNone/>
              <a:defRPr lang="en-US" sz="1800" b="0" kern="1200" spc="10" baseline="0" dirty="0">
                <a:solidFill>
                  <a:schemeClr val="tx2"/>
                </a:solidFill>
                <a:latin typeface="+mn-lt"/>
                <a:ea typeface="+mn-ea"/>
                <a:cs typeface="+mn-cs"/>
              </a:defRPr>
            </a:lvl1pPr>
          </a:lstStyle>
          <a:p>
            <a:pPr marL="0" lvl="0" indent="0" algn="l" defTabSz="914400" rtl="0" eaLnBrk="1" latinLnBrk="0" hangingPunct="1">
              <a:lnSpc>
                <a:spcPct val="95000"/>
              </a:lnSpc>
              <a:spcBef>
                <a:spcPts val="0"/>
              </a:spcBef>
              <a:spcAft>
                <a:spcPts val="200"/>
              </a:spcAft>
              <a:buClr>
                <a:schemeClr val="accent1"/>
              </a:buClr>
              <a:buSzPct val="80000"/>
              <a:buNone/>
            </a:pPr>
            <a:r>
              <a:rPr lang="en-US"/>
              <a:t>Click to edit Master text styles</a:t>
            </a:r>
          </a:p>
        </p:txBody>
      </p:sp>
      <p:sp>
        <p:nvSpPr>
          <p:cNvPr id="6" name="Content Placeholder 5"/>
          <p:cNvSpPr>
            <a:spLocks noGrp="1"/>
          </p:cNvSpPr>
          <p:nvPr>
            <p:ph sz="quarter" idx="4"/>
          </p:nvPr>
        </p:nvSpPr>
        <p:spPr>
          <a:xfrm>
            <a:off x="4594860"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3325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99291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73021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936" y="457201"/>
            <a:ext cx="2400300" cy="1600197"/>
          </a:xfrm>
        </p:spPr>
        <p:txBody>
          <a:bodyPr anchor="b">
            <a:normAutofit/>
          </a:bodyPr>
          <a:lstStyle>
            <a:lvl1pPr>
              <a:defRPr sz="2800" b="0" baseline="0"/>
            </a:lvl1pPr>
          </a:lstStyle>
          <a:p>
            <a:r>
              <a:rPr lang="en-US"/>
              <a:t>Click to edit Master title style</a:t>
            </a:r>
            <a:endParaRPr lang="en-US" dirty="0"/>
          </a:p>
        </p:txBody>
      </p:sp>
      <p:sp>
        <p:nvSpPr>
          <p:cNvPr id="3" name="Content Placeholder 2"/>
          <p:cNvSpPr>
            <a:spLocks noGrp="1"/>
          </p:cNvSpPr>
          <p:nvPr>
            <p:ph idx="1"/>
          </p:nvPr>
        </p:nvSpPr>
        <p:spPr>
          <a:xfrm>
            <a:off x="3378200" y="685800"/>
            <a:ext cx="4559300" cy="5486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30936" y="2099735"/>
            <a:ext cx="24003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715685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846963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5800" y="5257800"/>
            <a:ext cx="748665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846963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6108590"/>
            <a:ext cx="748665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1/22/2026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52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96826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6525" y="381000"/>
            <a:ext cx="1857375"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1500" y="381000"/>
            <a:ext cx="5800725"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34649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8418195" y="0"/>
            <a:ext cx="73152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946404" y="365760"/>
            <a:ext cx="726948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946404" y="1828801"/>
            <a:ext cx="644652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7831456" y="1044178"/>
            <a:ext cx="1904999" cy="273844"/>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5BCAD085-E8A6-8845-BD4E-CB4CCA059FC4}" type="datetimeFigureOut">
              <a:rPr lang="en-US" smtClean="0"/>
              <a:t>1/22/2026</a:t>
            </a:fld>
            <a:endParaRPr lang="en-US"/>
          </a:p>
        </p:txBody>
      </p:sp>
      <p:sp>
        <p:nvSpPr>
          <p:cNvPr id="5" name="Footer Placeholder 4"/>
          <p:cNvSpPr>
            <a:spLocks noGrp="1"/>
          </p:cNvSpPr>
          <p:nvPr>
            <p:ph type="ftr" sz="quarter" idx="3"/>
          </p:nvPr>
        </p:nvSpPr>
        <p:spPr>
          <a:xfrm rot="16200000">
            <a:off x="6993255" y="4092178"/>
            <a:ext cx="3581400" cy="273844"/>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a:p>
        </p:txBody>
      </p:sp>
      <p:sp>
        <p:nvSpPr>
          <p:cNvPr id="6" name="Slide Number Placeholder 5"/>
          <p:cNvSpPr>
            <a:spLocks noGrp="1"/>
          </p:cNvSpPr>
          <p:nvPr>
            <p:ph type="sldNum" sz="quarter" idx="4"/>
          </p:nvPr>
        </p:nvSpPr>
        <p:spPr>
          <a:xfrm>
            <a:off x="8441055" y="6172201"/>
            <a:ext cx="685800" cy="593725"/>
          </a:xfrm>
          <a:prstGeom prst="rect">
            <a:avLst/>
          </a:prstGeom>
        </p:spPr>
        <p:txBody>
          <a:bodyPr vert="horz" lIns="27432" tIns="45720" rIns="27432" bIns="45720" rtlCol="0" anchor="ctr">
            <a:normAutofit/>
          </a:bodyPr>
          <a:lstStyle>
            <a:lvl1pPr algn="ctr">
              <a:defRPr sz="3200">
                <a:solidFill>
                  <a:schemeClr val="tx2">
                    <a:lumMod val="60000"/>
                    <a:lumOff val="40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148455764"/>
      </p:ext>
    </p:extLst>
  </p:cSld>
  <p:clrMap bg1="lt1" tx1="dk1" bg2="lt2" tx2="dk2" accent1="accent1" accent2="accent2" accent3="accent3" accent4="accent4" accent5="accent5" accent6="accent6" hlink="hlink" folHlink="folHlink"/>
  <p:sldLayoutIdLst>
    <p:sldLayoutId id="2147483938" r:id="rId1"/>
    <p:sldLayoutId id="2147483939" r:id="rId2"/>
    <p:sldLayoutId id="2147483940" r:id="rId3"/>
    <p:sldLayoutId id="2147483941" r:id="rId4"/>
    <p:sldLayoutId id="2147483942" r:id="rId5"/>
    <p:sldLayoutId id="2147483943" r:id="rId6"/>
    <p:sldLayoutId id="2147483944" r:id="rId7"/>
    <p:sldLayoutId id="2147483945" r:id="rId8"/>
    <p:sldLayoutId id="2147483946" r:id="rId9"/>
    <p:sldLayoutId id="2147483947" r:id="rId10"/>
    <p:sldLayoutId id="2147483948" r:id="rId11"/>
  </p:sldLayoutIdLst>
  <p:txStyles>
    <p:titleStyle>
      <a:lvl1pPr algn="l" defTabSz="914400" rtl="0" eaLnBrk="1" latinLnBrk="0" hangingPunct="1">
        <a:lnSpc>
          <a:spcPct val="90000"/>
        </a:lnSpc>
        <a:spcBef>
          <a:spcPct val="0"/>
        </a:spcBef>
        <a:buNone/>
        <a:defRPr sz="40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hade val="98000"/>
                <a:satMod val="130000"/>
                <a:lumMod val="102000"/>
              </a:schemeClr>
            </a:gs>
            <a:gs pos="100000">
              <a:schemeClr val="bg1">
                <a:tint val="98000"/>
                <a:shade val="78000"/>
                <a:satMod val="140000"/>
              </a:schemeClr>
            </a:gs>
          </a:gsLst>
          <a:path path="circle">
            <a:fillToRect l="100000" t="10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9C8665A-B6C6-46BB-9012-A9223856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46404" y="758952"/>
            <a:ext cx="7063740" cy="4041648"/>
          </a:xfrm>
        </p:spPr>
        <p:txBody>
          <a:bodyPr>
            <a:normAutofit/>
          </a:bodyPr>
          <a:lstStyle/>
          <a:p>
            <a:r>
              <a:rPr lang="en-US"/>
              <a:t>Addressing Supplier Issues at SQDN Engineering</a:t>
            </a:r>
          </a:p>
        </p:txBody>
      </p:sp>
      <p:sp>
        <p:nvSpPr>
          <p:cNvPr id="3" name="Subtitle 2"/>
          <p:cNvSpPr>
            <a:spLocks noGrp="1"/>
          </p:cNvSpPr>
          <p:nvPr>
            <p:ph type="subTitle" idx="1"/>
          </p:nvPr>
        </p:nvSpPr>
        <p:spPr>
          <a:xfrm>
            <a:off x="946404" y="4800600"/>
            <a:ext cx="7063740" cy="1691640"/>
          </a:xfrm>
        </p:spPr>
        <p:txBody>
          <a:bodyPr>
            <a:normAutofit/>
          </a:bodyPr>
          <a:lstStyle/>
          <a:p>
            <a:r>
              <a:rPr lang="en-GB" sz="1900"/>
              <a:t>Procurement and Supply Chain Management (ACHA 7024)</a:t>
            </a:r>
          </a:p>
          <a:p>
            <a:r>
              <a:rPr lang="en-GB" sz="1900"/>
              <a:t>MSc Engineering Project Management </a:t>
            </a:r>
          </a:p>
          <a:p>
            <a:r>
              <a:rPr lang="en-GB" sz="1900"/>
              <a:t>William David Davies </a:t>
            </a:r>
            <a:br>
              <a:rPr lang="en-GB" sz="1900"/>
            </a:br>
            <a:r>
              <a:rPr lang="en-GB" sz="1900"/>
              <a:t>Student Number - 21146617</a:t>
            </a:r>
          </a:p>
          <a:p>
            <a:endParaRPr lang="en-GB" sz="1900"/>
          </a:p>
        </p:txBody>
      </p:sp>
      <p:sp>
        <p:nvSpPr>
          <p:cNvPr id="10" name="Rectangle 9">
            <a:extLst>
              <a:ext uri="{FF2B5EF4-FFF2-40B4-BE49-F238E27FC236}">
                <a16:creationId xmlns:a16="http://schemas.microsoft.com/office/drawing/2014/main" id="{2D8964DE-AB9E-402E-8B81-8AA9BB4798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0361BE5E-E17F-47E3-AF50-969EA826B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69630" y="0"/>
            <a:ext cx="6858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E018B-43E4-FB61-63CD-64442729C49F}"/>
              </a:ext>
            </a:extLst>
          </p:cNvPr>
          <p:cNvSpPr>
            <a:spLocks noGrp="1"/>
          </p:cNvSpPr>
          <p:nvPr>
            <p:ph type="title"/>
          </p:nvPr>
        </p:nvSpPr>
        <p:spPr>
          <a:xfrm>
            <a:off x="4815348" y="539087"/>
            <a:ext cx="3400535" cy="1584895"/>
          </a:xfrm>
        </p:spPr>
        <p:txBody>
          <a:bodyPr>
            <a:normAutofit/>
          </a:bodyPr>
          <a:lstStyle/>
          <a:p>
            <a:r>
              <a:rPr lang="en-US" sz="3400"/>
              <a:t>Business Context &amp; Constraints </a:t>
            </a:r>
            <a:endParaRPr lang="en-GB" sz="3400"/>
          </a:p>
        </p:txBody>
      </p:sp>
      <p:pic>
        <p:nvPicPr>
          <p:cNvPr id="25" name="Picture 24" descr="Desk with productivity items">
            <a:extLst>
              <a:ext uri="{FF2B5EF4-FFF2-40B4-BE49-F238E27FC236}">
                <a16:creationId xmlns:a16="http://schemas.microsoft.com/office/drawing/2014/main" id="{41E306BC-9073-381E-9FC6-264E35FB332A}"/>
              </a:ext>
            </a:extLst>
          </p:cNvPr>
          <p:cNvPicPr>
            <a:picLocks noChangeAspect="1"/>
          </p:cNvPicPr>
          <p:nvPr/>
        </p:nvPicPr>
        <p:blipFill>
          <a:blip r:embed="rId3"/>
          <a:srcRect l="35379" r="20129" b="-1"/>
          <a:stretch>
            <a:fillRect/>
          </a:stretch>
        </p:blipFill>
        <p:spPr>
          <a:xfrm>
            <a:off x="20" y="10"/>
            <a:ext cx="4571094" cy="6857990"/>
          </a:xfrm>
          <a:prstGeom prst="rect">
            <a:avLst/>
          </a:prstGeom>
        </p:spPr>
      </p:pic>
      <p:sp>
        <p:nvSpPr>
          <p:cNvPr id="4" name="Content Placeholder 3">
            <a:extLst>
              <a:ext uri="{FF2B5EF4-FFF2-40B4-BE49-F238E27FC236}">
                <a16:creationId xmlns:a16="http://schemas.microsoft.com/office/drawing/2014/main" id="{E4B52514-409D-E836-EDA0-1B45859033E3}"/>
              </a:ext>
            </a:extLst>
          </p:cNvPr>
          <p:cNvSpPr>
            <a:spLocks noGrp="1"/>
          </p:cNvSpPr>
          <p:nvPr>
            <p:ph idx="1"/>
          </p:nvPr>
        </p:nvSpPr>
        <p:spPr>
          <a:xfrm>
            <a:off x="4815348" y="2511551"/>
            <a:ext cx="3429001" cy="3880514"/>
          </a:xfrm>
        </p:spPr>
        <p:txBody>
          <a:bodyPr>
            <a:normAutofit/>
          </a:bodyPr>
          <a:lstStyle/>
          <a:p>
            <a:pPr lvl="0"/>
            <a:r>
              <a:rPr lang="en-GB" dirty="0"/>
              <a:t>Single-source timber supplier</a:t>
            </a:r>
          </a:p>
          <a:p>
            <a:pPr lvl="0"/>
            <a:r>
              <a:rPr lang="en-GB" dirty="0"/>
              <a:t>Replacement lead time &gt;12 months</a:t>
            </a:r>
          </a:p>
          <a:p>
            <a:pPr lvl="0"/>
            <a:r>
              <a:rPr lang="en-GB" dirty="0"/>
              <a:t>Failures impact output, cost, quality, compliance</a:t>
            </a:r>
          </a:p>
          <a:p>
            <a:pPr lvl="0"/>
            <a:r>
              <a:rPr lang="en-GB" dirty="0"/>
              <a:t>Strategy must balance </a:t>
            </a:r>
            <a:r>
              <a:rPr lang="en-GB" b="1" dirty="0"/>
              <a:t>continuity, improvement, resilience</a:t>
            </a:r>
            <a:r>
              <a:rPr lang="en-GB" dirty="0"/>
              <a:t> </a:t>
            </a:r>
          </a:p>
          <a:p>
            <a:pPr marL="0" indent="0">
              <a:buNone/>
            </a:pPr>
            <a:r>
              <a:rPr lang="en-GB" i="1" dirty="0"/>
              <a:t>(Christopher, 2016)</a:t>
            </a:r>
            <a:r>
              <a:rPr lang="en-GB" dirty="0"/>
              <a:t> </a:t>
            </a:r>
          </a:p>
        </p:txBody>
      </p:sp>
    </p:spTree>
    <p:extLst>
      <p:ext uri="{BB962C8B-B14F-4D97-AF65-F5344CB8AC3E}">
        <p14:creationId xmlns:p14="http://schemas.microsoft.com/office/powerpoint/2010/main" val="23208516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76248C8-0720-48AB-91BA-5F530BB41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6569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1AA96F-9457-C85B-AB8B-F0A2874F137A}"/>
              </a:ext>
            </a:extLst>
          </p:cNvPr>
          <p:cNvSpPr>
            <a:spLocks noGrp="1"/>
          </p:cNvSpPr>
          <p:nvPr>
            <p:ph type="title"/>
          </p:nvPr>
        </p:nvSpPr>
        <p:spPr>
          <a:xfrm>
            <a:off x="946403" y="365760"/>
            <a:ext cx="7393787" cy="1325562"/>
          </a:xfrm>
        </p:spPr>
        <p:txBody>
          <a:bodyPr>
            <a:normAutofit/>
          </a:bodyPr>
          <a:lstStyle/>
          <a:p>
            <a:r>
              <a:rPr lang="en-US"/>
              <a:t>Supplier Performance Issues </a:t>
            </a:r>
            <a:endParaRPr lang="en-GB"/>
          </a:p>
        </p:txBody>
      </p:sp>
      <p:sp>
        <p:nvSpPr>
          <p:cNvPr id="22" name="Rectangle 21">
            <a:extLst>
              <a:ext uri="{FF2B5EF4-FFF2-40B4-BE49-F238E27FC236}">
                <a16:creationId xmlns:a16="http://schemas.microsoft.com/office/drawing/2014/main" id="{523BEDA7-D0B8-4802-8168-92452653B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858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D2EFF34B-7B1A-4F9D-8CEE-A40962BC7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22793"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17" name="Content Placeholder 3">
            <a:extLst>
              <a:ext uri="{FF2B5EF4-FFF2-40B4-BE49-F238E27FC236}">
                <a16:creationId xmlns:a16="http://schemas.microsoft.com/office/drawing/2014/main" id="{EDDF70DB-BD60-2D3E-6C11-B50BE5377554}"/>
              </a:ext>
            </a:extLst>
          </p:cNvPr>
          <p:cNvGraphicFramePr>
            <a:graphicFrameLocks noGrp="1"/>
          </p:cNvGraphicFramePr>
          <p:nvPr>
            <p:ph idx="1"/>
            <p:extLst>
              <p:ext uri="{D42A27DB-BD31-4B8C-83A1-F6EECF244321}">
                <p14:modId xmlns:p14="http://schemas.microsoft.com/office/powerpoint/2010/main" val="4204149862"/>
              </p:ext>
            </p:extLst>
          </p:nvPr>
        </p:nvGraphicFramePr>
        <p:xfrm>
          <a:off x="946547" y="2013055"/>
          <a:ext cx="7393643" cy="42014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43335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BA330-65F4-284E-DBAE-E0084D51D063}"/>
              </a:ext>
            </a:extLst>
          </p:cNvPr>
          <p:cNvSpPr>
            <a:spLocks noGrp="1"/>
          </p:cNvSpPr>
          <p:nvPr>
            <p:ph type="title"/>
          </p:nvPr>
        </p:nvSpPr>
        <p:spPr>
          <a:xfrm>
            <a:off x="946404" y="365760"/>
            <a:ext cx="7269480" cy="1325562"/>
          </a:xfrm>
        </p:spPr>
        <p:txBody>
          <a:bodyPr>
            <a:normAutofit/>
          </a:bodyPr>
          <a:lstStyle/>
          <a:p>
            <a:r>
              <a:rPr lang="en-US"/>
              <a:t>Procurement Analytical Framework</a:t>
            </a:r>
            <a:endParaRPr lang="en-GB"/>
          </a:p>
        </p:txBody>
      </p:sp>
      <p:sp>
        <p:nvSpPr>
          <p:cNvPr id="1033" name="Rectangle 1">
            <a:extLst>
              <a:ext uri="{FF2B5EF4-FFF2-40B4-BE49-F238E27FC236}">
                <a16:creationId xmlns:a16="http://schemas.microsoft.com/office/drawing/2014/main" id="{F6ADE1EE-BBA3-799C-1F12-F5F7197699AB}"/>
              </a:ext>
            </a:extLst>
          </p:cNvPr>
          <p:cNvSpPr>
            <a:spLocks noGrp="1" noChangeArrowheads="1"/>
          </p:cNvSpPr>
          <p:nvPr>
            <p:ph idx="1"/>
          </p:nvPr>
        </p:nvSpPr>
        <p:spPr bwMode="auto">
          <a:xfrm>
            <a:off x="946404" y="1933575"/>
            <a:ext cx="3301131" cy="424656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GB" altLang="en-US" b="1" i="0" u="none" strike="noStrike" cap="none" normalizeH="0" baseline="0">
                <a:ln>
                  <a:noFill/>
                </a:ln>
                <a:effectLst/>
                <a:latin typeface="TimesNewRomanPS-BoldMT"/>
                <a:ea typeface="Aptos" panose="020B0004020202020204" pitchFamily="34" charset="0"/>
                <a:cs typeface="Times New Roman" panose="02020603050405020304" pitchFamily="18" charset="0"/>
              </a:rPr>
              <a:t>Supplier Classification – Kraljic Model</a:t>
            </a:r>
            <a:endParaRPr kumimoji="0" lang="en-GB" altLang="en-US"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GB" altLang="en-US" b="1" i="0" u="none" strike="noStrike" cap="none" normalizeH="0" baseline="0">
                <a:ln>
                  <a:noFill/>
                </a:ln>
                <a:effectLst/>
                <a:latin typeface="TimesNewRomanPS-BoldMT"/>
                <a:ea typeface="Times New Roman" panose="02020603050405020304" pitchFamily="18" charset="0"/>
                <a:cs typeface="Times New Roman" panose="02020603050405020304" pitchFamily="18" charset="0"/>
              </a:rPr>
              <a:t>Business impact:</a:t>
            </a:r>
            <a:r>
              <a:rPr kumimoji="0" lang="en-GB" altLang="en-US" b="0" i="0" u="none" strike="noStrike" cap="none" normalizeH="0" baseline="0">
                <a:ln>
                  <a:noFill/>
                </a:ln>
                <a:effectLst/>
                <a:ea typeface="Times New Roman" panose="02020603050405020304" pitchFamily="18" charset="0"/>
                <a:cs typeface="Aptos" panose="020B0004020202020204" pitchFamily="34" charset="0"/>
              </a:rPr>
              <a:t> High (production-critical input)</a:t>
            </a:r>
            <a:r>
              <a:rPr kumimoji="0" lang="en-GB" altLang="en-US" b="0" i="0" u="none" strike="noStrike" cap="none" normalizeH="0" baseline="0">
                <a:ln>
                  <a:noFill/>
                </a:ln>
                <a:effectLst/>
                <a:latin typeface="Arial" panose="020B0604020202020204" pitchFamily="34" charset="0"/>
                <a:ea typeface="Aptos" panose="020B0004020202020204" pitchFamily="34" charset="0"/>
                <a:cs typeface="Aptos" panose="020B0004020202020204" pitchFamily="34" charset="0"/>
              </a:rPr>
              <a:t> </a:t>
            </a:r>
          </a:p>
          <a:p>
            <a:pPr marL="0" marR="0" lvl="0" indent="0" defTabSz="914400" rtl="0" eaLnBrk="0" fontAlgn="base" latinLnBrk="0" hangingPunct="0">
              <a:spcBef>
                <a:spcPct val="0"/>
              </a:spcBef>
              <a:spcAft>
                <a:spcPts val="600"/>
              </a:spcAft>
              <a:buClrTx/>
              <a:buSzTx/>
              <a:buFontTx/>
              <a:buChar char="•"/>
              <a:tabLst/>
            </a:pPr>
            <a:r>
              <a:rPr kumimoji="0" lang="en-GB" altLang="en-US" b="1" i="0" u="none" strike="noStrike" cap="none" normalizeH="0" baseline="0">
                <a:ln>
                  <a:noFill/>
                </a:ln>
                <a:effectLst/>
                <a:latin typeface="TimesNewRomanPS-BoldMT"/>
                <a:ea typeface="Times New Roman" panose="02020603050405020304" pitchFamily="18" charset="0"/>
                <a:cs typeface="Times New Roman" panose="02020603050405020304" pitchFamily="18" charset="0"/>
              </a:rPr>
              <a:t>Supply risk:</a:t>
            </a:r>
            <a:r>
              <a:rPr kumimoji="0" lang="en-GB" altLang="en-US" b="0" i="0" u="none" strike="noStrike" cap="none" normalizeH="0" baseline="0">
                <a:ln>
                  <a:noFill/>
                </a:ln>
                <a:effectLst/>
                <a:ea typeface="Times New Roman" panose="02020603050405020304" pitchFamily="18" charset="0"/>
                <a:cs typeface="Aptos" panose="020B0004020202020204" pitchFamily="34" charset="0"/>
              </a:rPr>
              <a:t> High (single source, long lead time)</a:t>
            </a:r>
            <a:br>
              <a:rPr kumimoji="0" lang="en-GB" altLang="en-US" b="0" i="0" u="none" strike="noStrike" cap="none" normalizeH="0" baseline="0">
                <a:ln>
                  <a:noFill/>
                </a:ln>
                <a:effectLst/>
                <a:ea typeface="Times New Roman" panose="02020603050405020304" pitchFamily="18" charset="0"/>
                <a:cs typeface="Aptos" panose="020B0004020202020204" pitchFamily="34" charset="0"/>
              </a:rPr>
            </a:br>
            <a:r>
              <a:rPr kumimoji="0" lang="en-GB" altLang="en-US" b="0" i="0" u="none" strike="noStrike" cap="none" normalizeH="0" baseline="0">
                <a:ln>
                  <a:noFill/>
                </a:ln>
                <a:effectLst/>
                <a:latin typeface="Arial" panose="020B0604020202020204" pitchFamily="34" charset="0"/>
                <a:ea typeface="Times New Roman" panose="02020603050405020304" pitchFamily="18" charset="0"/>
                <a:cs typeface="Segoe UI Symbol" panose="020B0502040204020203" pitchFamily="34" charset="0"/>
              </a:rPr>
              <a:t>➡</a:t>
            </a:r>
            <a:r>
              <a:rPr kumimoji="0" lang="en-GB" altLang="en-US" b="0" i="0" u="none" strike="noStrike" cap="none" normalizeH="0" baseline="0">
                <a:ln>
                  <a:noFill/>
                </a:ln>
                <a:effectLst/>
                <a:latin typeface="Arial" panose="020B0604020202020204" pitchFamily="34" charset="0"/>
                <a:ea typeface="Times New Roman" panose="02020603050405020304" pitchFamily="18" charset="0"/>
                <a:cs typeface="Aptos" panose="020B0004020202020204" pitchFamily="34" charset="0"/>
              </a:rPr>
              <a:t> </a:t>
            </a:r>
            <a:r>
              <a:rPr kumimoji="0" lang="en-GB" altLang="en-US" b="1" i="0" u="none" strike="noStrike" cap="none" normalizeH="0" baseline="0">
                <a:ln>
                  <a:noFill/>
                </a:ln>
                <a:effectLst/>
                <a:latin typeface="TimesNewRomanPS-BoldMT"/>
                <a:ea typeface="Times New Roman" panose="02020603050405020304" pitchFamily="18" charset="0"/>
                <a:cs typeface="Times New Roman" panose="02020603050405020304" pitchFamily="18" charset="0"/>
              </a:rPr>
              <a:t>Strategic / Bottleneck supplier</a:t>
            </a:r>
            <a:r>
              <a:rPr kumimoji="0" lang="en-GB" altLang="en-US" b="0" i="0" u="none" strike="noStrike" cap="none" normalizeH="0" baseline="0">
                <a:ln>
                  <a:noFill/>
                </a:ln>
                <a:effectLst/>
                <a:ea typeface="Aptos" panose="020B0004020202020204" pitchFamily="34" charset="0"/>
                <a:cs typeface="Aptos" panose="020B0004020202020204" pitchFamily="34" charset="0"/>
              </a:rPr>
              <a:t> </a:t>
            </a:r>
            <a:endParaRPr kumimoji="0" lang="en-GB" altLang="en-US" b="0" i="0" u="none" strike="noStrike" cap="none" normalizeH="0" baseline="0">
              <a:ln>
                <a:noFill/>
              </a:ln>
              <a:effectLst/>
              <a:latin typeface="Arial" panose="020B0604020202020204" pitchFamily="34" charset="0"/>
              <a:ea typeface="Aptos" panose="020B0004020202020204" pitchFamily="34" charset="0"/>
              <a:cs typeface="Aptos" panose="020B00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GB" altLang="en-US" b="1" i="0" u="none" strike="noStrike" cap="none" normalizeH="0" baseline="0">
                <a:ln>
                  <a:noFill/>
                </a:ln>
                <a:effectLst/>
                <a:latin typeface="TimesNewRomanPS-BoldMT"/>
                <a:ea typeface="Aptos" panose="020B0004020202020204" pitchFamily="34" charset="0"/>
                <a:cs typeface="Times New Roman" panose="02020603050405020304" pitchFamily="18" charset="0"/>
              </a:rPr>
              <a:t>Implication:</a:t>
            </a:r>
            <a:r>
              <a:rPr kumimoji="0" lang="en-GB" altLang="en-US" b="0" i="0" u="none" strike="noStrike" cap="none" normalizeH="0" baseline="0">
                <a:ln>
                  <a:noFill/>
                </a:ln>
                <a:effectLst/>
                <a:latin typeface="Times New Roman" panose="02020603050405020304" pitchFamily="18" charset="0"/>
                <a:ea typeface="Aptos" panose="020B0004020202020204" pitchFamily="34" charset="0"/>
                <a:cs typeface="Times New Roman" panose="02020603050405020304" pitchFamily="18" charset="0"/>
              </a:rPr>
              <a:t> Supplier development and active risk management required.</a:t>
            </a:r>
            <a:endParaRPr kumimoji="0" lang="en-GB" altLang="en-US" b="0" i="0" u="none" strike="noStrike" cap="none" normalizeH="0" baseline="0">
              <a:ln>
                <a:noFill/>
              </a:ln>
              <a:effectLst/>
              <a:ea typeface="Aptos" panose="020B0004020202020204" pitchFamily="34" charset="0"/>
              <a:cs typeface="Aptos" panose="020B0004020202020204" pitchFamily="34" charset="0"/>
            </a:endParaRPr>
          </a:p>
          <a:p>
            <a:pPr marL="0" marR="0" lvl="0" indent="0" defTabSz="914400" rtl="0" eaLnBrk="0" fontAlgn="base" latinLnBrk="0" hangingPunct="0">
              <a:spcBef>
                <a:spcPct val="0"/>
              </a:spcBef>
              <a:spcAft>
                <a:spcPts val="600"/>
              </a:spcAft>
              <a:buClrTx/>
              <a:buSzTx/>
              <a:buFontTx/>
              <a:buNone/>
              <a:tabLst/>
            </a:pPr>
            <a:endParaRPr kumimoji="0" lang="en-GB" altLang="en-US" b="0" i="0" u="none" strike="noStrike" cap="none" normalizeH="0" baseline="0">
              <a:ln>
                <a:noFill/>
              </a:ln>
              <a:effectLst/>
              <a:latin typeface="Arial" panose="020B0604020202020204" pitchFamily="34" charset="0"/>
            </a:endParaRPr>
          </a:p>
        </p:txBody>
      </p:sp>
      <p:pic>
        <p:nvPicPr>
          <p:cNvPr id="1027" name="Picture 3" descr="Analysing Supply And Demand Using Kraljic Matrix And Kenton Supply Model">
            <a:extLst>
              <a:ext uri="{FF2B5EF4-FFF2-40B4-BE49-F238E27FC236}">
                <a16:creationId xmlns:a16="http://schemas.microsoft.com/office/drawing/2014/main" id="{F35DD728-31AC-FA43-A152-65C8C89F068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1999" y="2288791"/>
            <a:ext cx="3605465" cy="292943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25ABA69-A976-A975-0984-33B2BE31FF95}"/>
              </a:ext>
            </a:extLst>
          </p:cNvPr>
          <p:cNvSpPr txBox="1"/>
          <p:nvPr/>
        </p:nvSpPr>
        <p:spPr>
          <a:xfrm>
            <a:off x="5021980" y="6488668"/>
            <a:ext cx="4576812" cy="369332"/>
          </a:xfrm>
          <a:prstGeom prst="rect">
            <a:avLst/>
          </a:prstGeom>
          <a:noFill/>
        </p:spPr>
        <p:txBody>
          <a:bodyPr wrap="square">
            <a:spAutoFit/>
          </a:bodyPr>
          <a:lstStyle/>
          <a:p>
            <a:pPr>
              <a:spcAft>
                <a:spcPts val="900"/>
              </a:spcAft>
              <a:buNone/>
            </a:pPr>
            <a:r>
              <a:rPr lang="en-GB" sz="1800" i="1" dirty="0">
                <a:effectLst/>
                <a:latin typeface="TimesNewRomanPS-ItalicMT"/>
                <a:ea typeface="Aptos" panose="020B0004020202020204" pitchFamily="34" charset="0"/>
                <a:cs typeface="Times New Roman" panose="02020603050405020304" pitchFamily="18" charset="0"/>
              </a:rPr>
              <a:t>(Kraljic, 1983; Christopher, 2016)</a:t>
            </a:r>
            <a:endParaRPr lang="en-GB" sz="3200" dirty="0">
              <a:effectLst/>
              <a:latin typeface="Aptos" panose="020B0004020202020204" pitchFamily="34" charset="0"/>
              <a:ea typeface="Aptos" panose="020B0004020202020204" pitchFamily="34" charset="0"/>
              <a:cs typeface="Aptos" panose="020B0004020202020204" pitchFamily="34" charset="0"/>
            </a:endParaRPr>
          </a:p>
        </p:txBody>
      </p:sp>
    </p:spTree>
    <p:extLst>
      <p:ext uri="{BB962C8B-B14F-4D97-AF65-F5344CB8AC3E}">
        <p14:creationId xmlns:p14="http://schemas.microsoft.com/office/powerpoint/2010/main" val="3193559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69964-AB59-62F6-26FD-895566DC42F5}"/>
              </a:ext>
            </a:extLst>
          </p:cNvPr>
          <p:cNvSpPr>
            <a:spLocks noGrp="1"/>
          </p:cNvSpPr>
          <p:nvPr>
            <p:ph type="title"/>
          </p:nvPr>
        </p:nvSpPr>
        <p:spPr>
          <a:xfrm>
            <a:off x="539155" y="677863"/>
            <a:ext cx="6679792" cy="1325562"/>
          </a:xfrm>
        </p:spPr>
        <p:txBody>
          <a:bodyPr>
            <a:normAutofit/>
          </a:bodyPr>
          <a:lstStyle/>
          <a:p>
            <a:pPr algn="ctr"/>
            <a:r>
              <a:rPr lang="en-US" sz="3200" dirty="0"/>
              <a:t>Performance Governance Foundation</a:t>
            </a:r>
            <a:endParaRPr lang="en-GB" sz="3200" dirty="0"/>
          </a:p>
        </p:txBody>
      </p:sp>
      <p:sp>
        <p:nvSpPr>
          <p:cNvPr id="3" name="Content Placeholder 2">
            <a:extLst>
              <a:ext uri="{FF2B5EF4-FFF2-40B4-BE49-F238E27FC236}">
                <a16:creationId xmlns:a16="http://schemas.microsoft.com/office/drawing/2014/main" id="{C93F4095-9A42-5097-9356-CC507D131DC1}"/>
              </a:ext>
            </a:extLst>
          </p:cNvPr>
          <p:cNvSpPr>
            <a:spLocks noGrp="1"/>
          </p:cNvSpPr>
          <p:nvPr>
            <p:ph idx="1"/>
          </p:nvPr>
        </p:nvSpPr>
        <p:spPr>
          <a:xfrm>
            <a:off x="539155" y="2325158"/>
            <a:ext cx="3400536" cy="3854979"/>
          </a:xfrm>
        </p:spPr>
        <p:txBody>
          <a:bodyPr>
            <a:normAutofit/>
          </a:bodyPr>
          <a:lstStyle/>
          <a:p>
            <a:pPr marL="0" indent="0">
              <a:buNone/>
            </a:pPr>
            <a:r>
              <a:rPr lang="en-GB" b="1" dirty="0"/>
              <a:t>Supplier Performance Governance</a:t>
            </a:r>
            <a:endParaRPr lang="en-GB" dirty="0"/>
          </a:p>
          <a:p>
            <a:pPr lvl="0"/>
            <a:r>
              <a:rPr lang="en-GB" dirty="0"/>
              <a:t>KPIs: delivery, quality, treatment, complaints</a:t>
            </a:r>
          </a:p>
          <a:p>
            <a:pPr lvl="0"/>
            <a:r>
              <a:rPr lang="en-GB" dirty="0"/>
              <a:t>Monthly performance review</a:t>
            </a:r>
          </a:p>
          <a:p>
            <a:pPr lvl="0"/>
            <a:r>
              <a:rPr lang="en-GB" dirty="0"/>
              <a:t>Escalation tiers with consequences</a:t>
            </a:r>
          </a:p>
          <a:p>
            <a:pPr marL="0" indent="0">
              <a:buNone/>
            </a:pPr>
            <a:r>
              <a:rPr lang="en-GB" i="1" dirty="0"/>
              <a:t>(</a:t>
            </a:r>
            <a:r>
              <a:rPr lang="en-GB" i="1" dirty="0" err="1"/>
              <a:t>Monczka</a:t>
            </a:r>
            <a:r>
              <a:rPr lang="en-GB" i="1" dirty="0"/>
              <a:t> et al., 2020)</a:t>
            </a:r>
            <a:r>
              <a:rPr lang="en-GB" dirty="0"/>
              <a:t> </a:t>
            </a:r>
          </a:p>
        </p:txBody>
      </p:sp>
      <p:pic>
        <p:nvPicPr>
          <p:cNvPr id="7" name="Graphic 6" descr="Users">
            <a:extLst>
              <a:ext uri="{FF2B5EF4-FFF2-40B4-BE49-F238E27FC236}">
                <a16:creationId xmlns:a16="http://schemas.microsoft.com/office/drawing/2014/main" id="{C161DC35-E4E8-EC02-5672-1BA103AE2A9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224867" y="1475253"/>
            <a:ext cx="3907492" cy="3907492"/>
          </a:xfrm>
          <a:prstGeom prst="rect">
            <a:avLst/>
          </a:prstGeom>
        </p:spPr>
      </p:pic>
    </p:spTree>
    <p:extLst>
      <p:ext uri="{BB962C8B-B14F-4D97-AF65-F5344CB8AC3E}">
        <p14:creationId xmlns:p14="http://schemas.microsoft.com/office/powerpoint/2010/main" val="2617059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2600"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99" y="0"/>
            <a:ext cx="2802142"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4C578D-FE32-0F60-B2C5-90D376B13BC3}"/>
              </a:ext>
            </a:extLst>
          </p:cNvPr>
          <p:cNvSpPr>
            <a:spLocks noGrp="1"/>
          </p:cNvSpPr>
          <p:nvPr>
            <p:ph type="title"/>
          </p:nvPr>
        </p:nvSpPr>
        <p:spPr>
          <a:xfrm>
            <a:off x="723898" y="643466"/>
            <a:ext cx="2319539" cy="5528734"/>
          </a:xfrm>
          <a:noFill/>
        </p:spPr>
        <p:txBody>
          <a:bodyPr anchor="t">
            <a:normAutofit/>
          </a:bodyPr>
          <a:lstStyle/>
          <a:p>
            <a:r>
              <a:rPr lang="en-US" sz="2400">
                <a:solidFill>
                  <a:srgbClr val="FFFFFF"/>
                </a:solidFill>
              </a:rPr>
              <a:t>Issue 1 – Complaint Handling </a:t>
            </a:r>
            <a:endParaRPr lang="en-GB" sz="2400">
              <a:solidFill>
                <a:srgbClr val="FFFFFF"/>
              </a:solidFill>
            </a:endParaRPr>
          </a:p>
        </p:txBody>
      </p:sp>
      <p:sp useBgFill="1">
        <p:nvSpPr>
          <p:cNvPr id="22" name="Rectangle 2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4740" y="0"/>
            <a:ext cx="518488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0D3535DE-A18B-3601-23AE-FF68D477526B}"/>
              </a:ext>
            </a:extLst>
          </p:cNvPr>
          <p:cNvSpPr>
            <a:spLocks noGrp="1"/>
          </p:cNvSpPr>
          <p:nvPr>
            <p:ph idx="1"/>
          </p:nvPr>
        </p:nvSpPr>
        <p:spPr>
          <a:xfrm>
            <a:off x="3616423" y="643466"/>
            <a:ext cx="4370604" cy="5571067"/>
          </a:xfrm>
        </p:spPr>
        <p:txBody>
          <a:bodyPr>
            <a:normAutofit/>
          </a:bodyPr>
          <a:lstStyle/>
          <a:p>
            <a:pPr marL="0" indent="0">
              <a:buNone/>
            </a:pPr>
            <a:r>
              <a:rPr lang="en-GB" sz="2100" b="1" dirty="0"/>
              <a:t>Issue:</a:t>
            </a:r>
            <a:r>
              <a:rPr lang="en-GB" sz="2100" dirty="0"/>
              <a:t> Poor response to complaints</a:t>
            </a:r>
          </a:p>
          <a:p>
            <a:pPr marL="0" lvl="0" indent="0">
              <a:buNone/>
            </a:pPr>
            <a:r>
              <a:rPr lang="en-GB" sz="2100" b="1" dirty="0"/>
              <a:t>Controls</a:t>
            </a:r>
            <a:r>
              <a:rPr lang="en-GB" sz="2100" dirty="0"/>
              <a:t> </a:t>
            </a:r>
          </a:p>
          <a:p>
            <a:pPr lvl="0"/>
            <a:r>
              <a:rPr lang="en-GB" sz="2100" dirty="0"/>
              <a:t>SLAs for response and closure</a:t>
            </a:r>
          </a:p>
          <a:p>
            <a:pPr lvl="0"/>
            <a:r>
              <a:rPr lang="en-GB" sz="2100" dirty="0"/>
              <a:t>Supplier Corrective Action Requests (SCARs)</a:t>
            </a:r>
          </a:p>
          <a:p>
            <a:pPr lvl="0"/>
            <a:r>
              <a:rPr lang="en-GB" sz="2100" dirty="0"/>
              <a:t>Trend analysis of repeat failures</a:t>
            </a:r>
          </a:p>
          <a:p>
            <a:pPr marL="0" lvl="0" indent="0">
              <a:buNone/>
            </a:pPr>
            <a:r>
              <a:rPr lang="en-GB" sz="2100" b="1" dirty="0"/>
              <a:t>Case study – Toyota</a:t>
            </a:r>
            <a:r>
              <a:rPr lang="en-GB" sz="2100" dirty="0"/>
              <a:t> Uses structured supplier expectations and formal corrective action to drive continuous improvement.</a:t>
            </a:r>
          </a:p>
          <a:p>
            <a:pPr marL="0" indent="0">
              <a:buNone/>
            </a:pPr>
            <a:r>
              <a:rPr lang="en-GB" sz="2100" i="1" dirty="0"/>
              <a:t>(</a:t>
            </a:r>
            <a:r>
              <a:rPr lang="en-GB" sz="2100" i="1" dirty="0" err="1"/>
              <a:t>Monczka</a:t>
            </a:r>
            <a:r>
              <a:rPr lang="en-GB" sz="2100" i="1" dirty="0"/>
              <a:t> et al., 2020)</a:t>
            </a:r>
            <a:r>
              <a:rPr lang="en-GB" sz="2100" dirty="0"/>
              <a:t> </a:t>
            </a:r>
          </a:p>
        </p:txBody>
      </p:sp>
      <p:sp>
        <p:nvSpPr>
          <p:cNvPr id="6" name="AutoShape 2" descr="Top 10 Consumer Complaint Templates with Examples and Samples">
            <a:extLst>
              <a:ext uri="{FF2B5EF4-FFF2-40B4-BE49-F238E27FC236}">
                <a16:creationId xmlns:a16="http://schemas.microsoft.com/office/drawing/2014/main" id="{A6D5318C-F5FC-3118-E0B3-3CD2D8D0F0F8}"/>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547430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SCAR (Supplier Corrective Action Request) Process PowerPoint and Google ...">
            <a:extLst>
              <a:ext uri="{FF2B5EF4-FFF2-40B4-BE49-F238E27FC236}">
                <a16:creationId xmlns:a16="http://schemas.microsoft.com/office/drawing/2014/main" id="{CFB2AA34-61B0-18BF-FC4E-7EF172517413}"/>
              </a:ext>
            </a:extLst>
          </p:cNvPr>
          <p:cNvPicPr>
            <a:picLocks noChangeAspect="1" noChangeArrowheads="1"/>
          </p:cNvPicPr>
          <p:nvPr/>
        </p:nvPicPr>
        <p:blipFill>
          <a:blip r:embed="rId3">
            <a:duotone>
              <a:prstClr val="black"/>
              <a:schemeClr val="tx2">
                <a:tint val="45000"/>
                <a:satMod val="400000"/>
              </a:schemeClr>
            </a:duotone>
            <a:extLst>
              <a:ext uri="{28A0092B-C50C-407E-A947-70E740481C1C}">
                <a14:useLocalDpi xmlns:a14="http://schemas.microsoft.com/office/drawing/2010/main" val="0"/>
              </a:ext>
            </a:extLst>
          </a:blip>
          <a:srcRect l="14201" r="16330"/>
          <a:stretch>
            <a:fillRect/>
          </a:stretch>
        </p:blipFill>
        <p:spPr bwMode="auto">
          <a:xfrm>
            <a:off x="20" y="-76992"/>
            <a:ext cx="8469610" cy="6857990"/>
          </a:xfrm>
          <a:prstGeom prst="rect">
            <a:avLst/>
          </a:prstGeom>
          <a:noFill/>
          <a:extLst>
            <a:ext uri="{909E8E84-426E-40DD-AFC4-6F175D3DCCD1}">
              <a14:hiddenFill xmlns:a14="http://schemas.microsoft.com/office/drawing/2010/main">
                <a:solidFill>
                  <a:srgbClr val="FFFFFF"/>
                </a:solidFill>
              </a14:hiddenFill>
            </a:ext>
          </a:extLst>
        </p:spPr>
      </p:pic>
      <p:sp>
        <p:nvSpPr>
          <p:cNvPr id="3079" name="Rectangle 3078">
            <a:extLst>
              <a:ext uri="{FF2B5EF4-FFF2-40B4-BE49-F238E27FC236}">
                <a16:creationId xmlns:a16="http://schemas.microsoft.com/office/drawing/2014/main" id="{B4147794-66B7-4CDE-BC75-BBDC48B2F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9610" y="0"/>
            <a:ext cx="5802877" cy="6858000"/>
          </a:xfrm>
          <a:prstGeom prst="rect">
            <a:avLst/>
          </a:prstGeom>
          <a:solidFill>
            <a:schemeClr val="tx1">
              <a:lumMod val="95000"/>
              <a:lumOff val="5000"/>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2" name="Title 1">
            <a:extLst>
              <a:ext uri="{FF2B5EF4-FFF2-40B4-BE49-F238E27FC236}">
                <a16:creationId xmlns:a16="http://schemas.microsoft.com/office/drawing/2014/main" id="{D39AE36C-6E82-2E4C-5976-0763208F0896}"/>
              </a:ext>
            </a:extLst>
          </p:cNvPr>
          <p:cNvSpPr>
            <a:spLocks noGrp="1"/>
          </p:cNvSpPr>
          <p:nvPr>
            <p:ph type="title"/>
          </p:nvPr>
        </p:nvSpPr>
        <p:spPr>
          <a:xfrm>
            <a:off x="3038166" y="365757"/>
            <a:ext cx="5088195" cy="1872825"/>
          </a:xfrm>
        </p:spPr>
        <p:txBody>
          <a:bodyPr>
            <a:normAutofit/>
          </a:bodyPr>
          <a:lstStyle/>
          <a:p>
            <a:r>
              <a:rPr lang="en-US" dirty="0">
                <a:solidFill>
                  <a:schemeClr val="bg1"/>
                </a:solidFill>
              </a:rPr>
              <a:t>Issue 1 – Real World Implementation</a:t>
            </a:r>
            <a:endParaRPr lang="en-GB" dirty="0">
              <a:solidFill>
                <a:schemeClr val="bg1"/>
              </a:solidFill>
            </a:endParaRPr>
          </a:p>
        </p:txBody>
      </p:sp>
      <p:sp>
        <p:nvSpPr>
          <p:cNvPr id="4" name="Content Placeholder 3">
            <a:extLst>
              <a:ext uri="{FF2B5EF4-FFF2-40B4-BE49-F238E27FC236}">
                <a16:creationId xmlns:a16="http://schemas.microsoft.com/office/drawing/2014/main" id="{6AB9D51B-B63D-3DAB-090A-A780773B70FA}"/>
              </a:ext>
            </a:extLst>
          </p:cNvPr>
          <p:cNvSpPr>
            <a:spLocks noGrp="1"/>
          </p:cNvSpPr>
          <p:nvPr>
            <p:ph idx="1"/>
          </p:nvPr>
        </p:nvSpPr>
        <p:spPr>
          <a:xfrm>
            <a:off x="3038166" y="2560316"/>
            <a:ext cx="5088195" cy="3638871"/>
          </a:xfrm>
        </p:spPr>
        <p:txBody>
          <a:bodyPr>
            <a:normAutofit/>
          </a:bodyPr>
          <a:lstStyle/>
          <a:p>
            <a:pPr marL="0" indent="0">
              <a:buNone/>
            </a:pPr>
            <a:r>
              <a:rPr lang="en-GB" b="1">
                <a:solidFill>
                  <a:schemeClr val="bg1"/>
                </a:solidFill>
              </a:rPr>
              <a:t>SQDN Implementation</a:t>
            </a:r>
            <a:endParaRPr lang="en-GB">
              <a:solidFill>
                <a:schemeClr val="bg1"/>
              </a:solidFill>
            </a:endParaRPr>
          </a:p>
          <a:p>
            <a:pPr lvl="0"/>
            <a:r>
              <a:rPr lang="en-GB">
                <a:solidFill>
                  <a:schemeClr val="bg1"/>
                </a:solidFill>
              </a:rPr>
              <a:t>Complaint categories (delivery / size / treatment / quality)</a:t>
            </a:r>
          </a:p>
          <a:p>
            <a:pPr lvl="0"/>
            <a:r>
              <a:rPr lang="en-GB">
                <a:solidFill>
                  <a:schemeClr val="bg1"/>
                </a:solidFill>
              </a:rPr>
              <a:t>SLA: 48h acknowledge; 10 days action plan; 30 days closure</a:t>
            </a:r>
          </a:p>
          <a:p>
            <a:pPr lvl="0"/>
            <a:r>
              <a:rPr lang="en-GB">
                <a:solidFill>
                  <a:schemeClr val="bg1"/>
                </a:solidFill>
              </a:rPr>
              <a:t>SCAR includes root cause + effectiveness check</a:t>
            </a:r>
          </a:p>
          <a:p>
            <a:pPr marL="0" indent="0">
              <a:buNone/>
            </a:pPr>
            <a:r>
              <a:rPr lang="en-GB" i="1">
                <a:solidFill>
                  <a:schemeClr val="bg1"/>
                </a:solidFill>
              </a:rPr>
              <a:t>(Monczka et al., 2020)</a:t>
            </a:r>
            <a:r>
              <a:rPr lang="en-GB">
                <a:solidFill>
                  <a:schemeClr val="bg1"/>
                </a:solidFill>
              </a:rPr>
              <a:t> </a:t>
            </a:r>
          </a:p>
        </p:txBody>
      </p:sp>
    </p:spTree>
    <p:extLst>
      <p:ext uri="{BB962C8B-B14F-4D97-AF65-F5344CB8AC3E}">
        <p14:creationId xmlns:p14="http://schemas.microsoft.com/office/powerpoint/2010/main" val="866502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52875-AA06-2944-15B7-0EF36AA00DF9}"/>
              </a:ext>
            </a:extLst>
          </p:cNvPr>
          <p:cNvSpPr>
            <a:spLocks noGrp="1"/>
          </p:cNvSpPr>
          <p:nvPr>
            <p:ph type="title"/>
          </p:nvPr>
        </p:nvSpPr>
        <p:spPr>
          <a:xfrm>
            <a:off x="946404" y="365760"/>
            <a:ext cx="7269480" cy="1325562"/>
          </a:xfrm>
        </p:spPr>
        <p:txBody>
          <a:bodyPr>
            <a:normAutofit/>
          </a:bodyPr>
          <a:lstStyle/>
          <a:p>
            <a:r>
              <a:rPr lang="en-US" dirty="0"/>
              <a:t>Issue 2 – Buyer – Supplier Relationship </a:t>
            </a:r>
            <a:endParaRPr lang="en-GB" dirty="0"/>
          </a:p>
        </p:txBody>
      </p:sp>
      <p:pic>
        <p:nvPicPr>
          <p:cNvPr id="7" name="Graphic 6" descr="Handshake">
            <a:extLst>
              <a:ext uri="{FF2B5EF4-FFF2-40B4-BE49-F238E27FC236}">
                <a16:creationId xmlns:a16="http://schemas.microsoft.com/office/drawing/2014/main" id="{6475CFA2-1A1B-8039-C391-6197A880325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77352" y="2514277"/>
            <a:ext cx="2478467" cy="2478467"/>
          </a:xfrm>
          <a:prstGeom prst="rect">
            <a:avLst/>
          </a:prstGeom>
        </p:spPr>
      </p:pic>
      <p:sp>
        <p:nvSpPr>
          <p:cNvPr id="3" name="Content Placeholder 2">
            <a:extLst>
              <a:ext uri="{FF2B5EF4-FFF2-40B4-BE49-F238E27FC236}">
                <a16:creationId xmlns:a16="http://schemas.microsoft.com/office/drawing/2014/main" id="{D5ADDD48-C2F5-C6E8-374D-663F51CA39C6}"/>
              </a:ext>
            </a:extLst>
          </p:cNvPr>
          <p:cNvSpPr>
            <a:spLocks noGrp="1"/>
          </p:cNvSpPr>
          <p:nvPr>
            <p:ph idx="1"/>
          </p:nvPr>
        </p:nvSpPr>
        <p:spPr>
          <a:xfrm>
            <a:off x="3809125" y="1933575"/>
            <a:ext cx="4406759" cy="4246562"/>
          </a:xfrm>
        </p:spPr>
        <p:txBody>
          <a:bodyPr>
            <a:normAutofit/>
          </a:bodyPr>
          <a:lstStyle/>
          <a:p>
            <a:pPr marL="0" indent="0">
              <a:buNone/>
            </a:pPr>
            <a:r>
              <a:rPr lang="en-GB" b="1" dirty="0"/>
              <a:t>Issue:</a:t>
            </a:r>
            <a:r>
              <a:rPr lang="en-GB" dirty="0"/>
              <a:t> Transactional, low-trust relationship</a:t>
            </a:r>
          </a:p>
          <a:p>
            <a:pPr marL="0" lvl="0" indent="0">
              <a:buNone/>
            </a:pPr>
            <a:r>
              <a:rPr lang="en-GB" b="1" dirty="0"/>
              <a:t>Controls</a:t>
            </a:r>
            <a:r>
              <a:rPr lang="en-GB" dirty="0"/>
              <a:t> </a:t>
            </a:r>
          </a:p>
          <a:p>
            <a:pPr lvl="0"/>
            <a:r>
              <a:rPr lang="en-GB" dirty="0"/>
              <a:t>Regular performance reviews</a:t>
            </a:r>
          </a:p>
          <a:p>
            <a:pPr lvl="0"/>
            <a:r>
              <a:rPr lang="en-GB" dirty="0"/>
              <a:t>Joint improvement objectives</a:t>
            </a:r>
          </a:p>
          <a:p>
            <a:pPr lvl="0"/>
            <a:r>
              <a:rPr lang="en-GB" dirty="0"/>
              <a:t>Clear governance and escalation</a:t>
            </a:r>
          </a:p>
          <a:p>
            <a:pPr marL="0" lvl="0" indent="0">
              <a:buNone/>
            </a:pPr>
            <a:r>
              <a:rPr lang="en-GB" b="1" dirty="0"/>
              <a:t>Case study – Toyota</a:t>
            </a:r>
            <a:r>
              <a:rPr lang="en-GB" dirty="0"/>
              <a:t> Long-term collaborative supplier relationships linked to performance and resilience.</a:t>
            </a:r>
          </a:p>
          <a:p>
            <a:pPr marL="0" indent="0">
              <a:buNone/>
            </a:pPr>
            <a:r>
              <a:rPr lang="en-GB" i="1" dirty="0"/>
              <a:t>(Cousins et al., 2008)</a:t>
            </a:r>
            <a:r>
              <a:rPr lang="en-GB" dirty="0"/>
              <a:t> </a:t>
            </a:r>
          </a:p>
        </p:txBody>
      </p:sp>
    </p:spTree>
    <p:extLst>
      <p:ext uri="{BB962C8B-B14F-4D97-AF65-F5344CB8AC3E}">
        <p14:creationId xmlns:p14="http://schemas.microsoft.com/office/powerpoint/2010/main" val="1850668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28D96-BDD1-4E9A-1A36-C452C5A5D823}"/>
              </a:ext>
            </a:extLst>
          </p:cNvPr>
          <p:cNvSpPr>
            <a:spLocks noGrp="1"/>
          </p:cNvSpPr>
          <p:nvPr>
            <p:ph type="title"/>
          </p:nvPr>
        </p:nvSpPr>
        <p:spPr>
          <a:xfrm>
            <a:off x="539155" y="677863"/>
            <a:ext cx="4244601" cy="1325562"/>
          </a:xfrm>
        </p:spPr>
        <p:txBody>
          <a:bodyPr>
            <a:normAutofit/>
          </a:bodyPr>
          <a:lstStyle/>
          <a:p>
            <a:r>
              <a:rPr lang="en-US" sz="3400" dirty="0"/>
              <a:t>Issue 2 - Real World Implementation </a:t>
            </a:r>
            <a:endParaRPr lang="en-GB" sz="3400" dirty="0"/>
          </a:p>
        </p:txBody>
      </p:sp>
      <p:sp>
        <p:nvSpPr>
          <p:cNvPr id="3" name="Content Placeholder 2">
            <a:extLst>
              <a:ext uri="{FF2B5EF4-FFF2-40B4-BE49-F238E27FC236}">
                <a16:creationId xmlns:a16="http://schemas.microsoft.com/office/drawing/2014/main" id="{2DC5EBFA-3680-FB0B-B063-D73B582B8F90}"/>
              </a:ext>
            </a:extLst>
          </p:cNvPr>
          <p:cNvSpPr>
            <a:spLocks noGrp="1"/>
          </p:cNvSpPr>
          <p:nvPr>
            <p:ph idx="1"/>
          </p:nvPr>
        </p:nvSpPr>
        <p:spPr>
          <a:xfrm>
            <a:off x="539155" y="2325158"/>
            <a:ext cx="3400536" cy="3854979"/>
          </a:xfrm>
        </p:spPr>
        <p:txBody>
          <a:bodyPr>
            <a:normAutofit/>
          </a:bodyPr>
          <a:lstStyle/>
          <a:p>
            <a:pPr marL="0" indent="0">
              <a:buNone/>
            </a:pPr>
            <a:r>
              <a:rPr lang="en-GB" b="1" dirty="0"/>
              <a:t>SQDN Implementation</a:t>
            </a:r>
            <a:endParaRPr lang="en-GB" dirty="0"/>
          </a:p>
          <a:p>
            <a:pPr lvl="0"/>
            <a:r>
              <a:rPr lang="en-GB" dirty="0"/>
              <a:t>Supplier scorecard (delivery, defects, compliance)</a:t>
            </a:r>
          </a:p>
          <a:p>
            <a:pPr lvl="0"/>
            <a:r>
              <a:rPr lang="en-GB" dirty="0"/>
              <a:t>Quarterly joint improvement workshops</a:t>
            </a:r>
          </a:p>
          <a:p>
            <a:pPr lvl="0"/>
            <a:r>
              <a:rPr lang="en-GB" dirty="0"/>
              <a:t>Named senior sponsor on both sides</a:t>
            </a:r>
          </a:p>
          <a:p>
            <a:pPr marL="0" indent="0">
              <a:buNone/>
            </a:pPr>
            <a:r>
              <a:rPr lang="en-GB" i="1" dirty="0"/>
              <a:t>(Cousins et al., 2008)</a:t>
            </a:r>
            <a:r>
              <a:rPr lang="en-GB" dirty="0"/>
              <a:t> </a:t>
            </a:r>
          </a:p>
        </p:txBody>
      </p:sp>
      <p:pic>
        <p:nvPicPr>
          <p:cNvPr id="4098" name="Picture 2" descr="Supplier Performance Scorecard Template Xls">
            <a:extLst>
              <a:ext uri="{FF2B5EF4-FFF2-40B4-BE49-F238E27FC236}">
                <a16:creationId xmlns:a16="http://schemas.microsoft.com/office/drawing/2014/main" id="{22F8E7AB-42AC-FD08-F03E-C3899E9A55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1766" r="1" b="1"/>
          <a:stretch>
            <a:fillRect/>
          </a:stretch>
        </p:blipFill>
        <p:spPr bwMode="auto">
          <a:xfrm>
            <a:off x="4224867" y="1847018"/>
            <a:ext cx="3907492" cy="3163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3976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5EF08-359D-BF8E-A2F6-1EC2697F2878}"/>
              </a:ext>
            </a:extLst>
          </p:cNvPr>
          <p:cNvSpPr>
            <a:spLocks noGrp="1"/>
          </p:cNvSpPr>
          <p:nvPr>
            <p:ph type="title"/>
          </p:nvPr>
        </p:nvSpPr>
        <p:spPr>
          <a:xfrm>
            <a:off x="928116" y="566382"/>
            <a:ext cx="3400536" cy="1550284"/>
          </a:xfrm>
        </p:spPr>
        <p:txBody>
          <a:bodyPr>
            <a:normAutofit/>
          </a:bodyPr>
          <a:lstStyle/>
          <a:p>
            <a:r>
              <a:rPr lang="en-US" sz="3400"/>
              <a:t>Issue 3 – Quality Failures </a:t>
            </a:r>
            <a:endParaRPr lang="en-GB" sz="3400"/>
          </a:p>
        </p:txBody>
      </p:sp>
      <p:sp>
        <p:nvSpPr>
          <p:cNvPr id="16" name="Rectangle 15">
            <a:extLst>
              <a:ext uri="{FF2B5EF4-FFF2-40B4-BE49-F238E27FC236}">
                <a16:creationId xmlns:a16="http://schemas.microsoft.com/office/drawing/2014/main" id="{50CF6C96-4596-4D83-A9F9-A3AB22AB4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858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Content Placeholder 8">
            <a:extLst>
              <a:ext uri="{FF2B5EF4-FFF2-40B4-BE49-F238E27FC236}">
                <a16:creationId xmlns:a16="http://schemas.microsoft.com/office/drawing/2014/main" id="{9DAE06EA-0A9B-19C6-6EE9-61B7981563ED}"/>
              </a:ext>
            </a:extLst>
          </p:cNvPr>
          <p:cNvSpPr>
            <a:spLocks noGrp="1"/>
          </p:cNvSpPr>
          <p:nvPr>
            <p:ph idx="1"/>
          </p:nvPr>
        </p:nvSpPr>
        <p:spPr>
          <a:xfrm>
            <a:off x="899651" y="2438399"/>
            <a:ext cx="3429001" cy="3853219"/>
          </a:xfrm>
        </p:spPr>
        <p:txBody>
          <a:bodyPr>
            <a:normAutofit/>
          </a:bodyPr>
          <a:lstStyle/>
          <a:p>
            <a:pPr marL="0" indent="0">
              <a:buNone/>
            </a:pPr>
            <a:r>
              <a:rPr lang="en-GB" b="1" dirty="0"/>
              <a:t>Issue:</a:t>
            </a:r>
            <a:r>
              <a:rPr lang="en-GB" dirty="0"/>
              <a:t> Size, treatment, and consistency failures</a:t>
            </a:r>
          </a:p>
          <a:p>
            <a:pPr marL="0" lvl="0" indent="0">
              <a:buNone/>
            </a:pPr>
            <a:r>
              <a:rPr lang="en-GB" b="1" dirty="0"/>
              <a:t>Controls</a:t>
            </a:r>
            <a:r>
              <a:rPr lang="en-GB" dirty="0"/>
              <a:t> Tight specifications and tolerances</a:t>
            </a:r>
          </a:p>
          <a:p>
            <a:pPr lvl="0"/>
            <a:r>
              <a:rPr lang="en-GB" dirty="0"/>
              <a:t>Defined acceptance criteria</a:t>
            </a:r>
          </a:p>
          <a:p>
            <a:pPr lvl="0"/>
            <a:r>
              <a:rPr lang="en-GB" dirty="0"/>
              <a:t>Incoming inspection (critical-to-quality)</a:t>
            </a:r>
          </a:p>
          <a:p>
            <a:pPr lvl="0"/>
            <a:r>
              <a:rPr lang="en-GB" dirty="0"/>
              <a:t>First-article approval</a:t>
            </a:r>
          </a:p>
          <a:p>
            <a:pPr marL="0" indent="0">
              <a:buNone/>
            </a:pPr>
            <a:r>
              <a:rPr lang="en-GB" i="1" dirty="0"/>
              <a:t>(Juran &amp; Godfrey, 1999)</a:t>
            </a:r>
            <a:r>
              <a:rPr lang="en-GB" dirty="0"/>
              <a:t> </a:t>
            </a:r>
          </a:p>
        </p:txBody>
      </p:sp>
      <p:pic>
        <p:nvPicPr>
          <p:cNvPr id="7" name="Picture 6">
            <a:extLst>
              <a:ext uri="{FF2B5EF4-FFF2-40B4-BE49-F238E27FC236}">
                <a16:creationId xmlns:a16="http://schemas.microsoft.com/office/drawing/2014/main" id="{17FC4E27-9331-4C58-BB83-ED3DA95C4778}"/>
              </a:ext>
            </a:extLst>
          </p:cNvPr>
          <p:cNvPicPr>
            <a:picLocks noChangeAspect="1"/>
          </p:cNvPicPr>
          <p:nvPr/>
        </p:nvPicPr>
        <p:blipFill>
          <a:blip r:embed="rId3"/>
          <a:srcRect l="27372" r="28136" b="-1"/>
          <a:stretch>
            <a:fillRect/>
          </a:stretch>
        </p:blipFill>
        <p:spPr>
          <a:xfrm>
            <a:off x="4572885" y="10"/>
            <a:ext cx="4571115" cy="6857990"/>
          </a:xfrm>
          <a:prstGeom prst="rect">
            <a:avLst/>
          </a:prstGeom>
        </p:spPr>
      </p:pic>
    </p:spTree>
    <p:extLst>
      <p:ext uri="{BB962C8B-B14F-4D97-AF65-F5344CB8AC3E}">
        <p14:creationId xmlns:p14="http://schemas.microsoft.com/office/powerpoint/2010/main" val="4283449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6" name="Picture 6" descr="Boeing 787-8 Dreamliner picture #01 - Barrie Aircraft Museum">
            <a:extLst>
              <a:ext uri="{FF2B5EF4-FFF2-40B4-BE49-F238E27FC236}">
                <a16:creationId xmlns:a16="http://schemas.microsoft.com/office/drawing/2014/main" id="{E1C23D03-424C-1DDE-57F9-D4C40FF12E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8403" r="8235"/>
          <a:stretch>
            <a:fillRect/>
          </a:stretch>
        </p:blipFill>
        <p:spPr bwMode="auto">
          <a:xfrm>
            <a:off x="20" y="10"/>
            <a:ext cx="8469610" cy="6857990"/>
          </a:xfrm>
          <a:prstGeom prst="rect">
            <a:avLst/>
          </a:prstGeom>
          <a:noFill/>
          <a:extLst>
            <a:ext uri="{909E8E84-426E-40DD-AFC4-6F175D3DCCD1}">
              <a14:hiddenFill xmlns:a14="http://schemas.microsoft.com/office/drawing/2010/main">
                <a:solidFill>
                  <a:srgbClr val="FFFFFF"/>
                </a:solidFill>
              </a14:hiddenFill>
            </a:ext>
          </a:extLst>
        </p:spPr>
      </p:pic>
      <p:sp>
        <p:nvSpPr>
          <p:cNvPr id="5136" name="Rectangle 5135">
            <a:extLst>
              <a:ext uri="{FF2B5EF4-FFF2-40B4-BE49-F238E27FC236}">
                <a16:creationId xmlns:a16="http://schemas.microsoft.com/office/drawing/2014/main" id="{9163A971-857A-4D4D-B458-BADAF926F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9610" y="0"/>
            <a:ext cx="5802877" cy="6858000"/>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2" name="Title 1">
            <a:extLst>
              <a:ext uri="{FF2B5EF4-FFF2-40B4-BE49-F238E27FC236}">
                <a16:creationId xmlns:a16="http://schemas.microsoft.com/office/drawing/2014/main" id="{5AE23660-B7B0-73B8-94DF-BC42B82631E5}"/>
              </a:ext>
            </a:extLst>
          </p:cNvPr>
          <p:cNvSpPr>
            <a:spLocks noGrp="1"/>
          </p:cNvSpPr>
          <p:nvPr>
            <p:ph type="title"/>
          </p:nvPr>
        </p:nvSpPr>
        <p:spPr>
          <a:xfrm>
            <a:off x="3038166" y="365758"/>
            <a:ext cx="5088195" cy="1828800"/>
          </a:xfrm>
        </p:spPr>
        <p:txBody>
          <a:bodyPr>
            <a:normAutofit/>
          </a:bodyPr>
          <a:lstStyle/>
          <a:p>
            <a:r>
              <a:rPr lang="en-US"/>
              <a:t>Quality Oversight – Cautionary Case</a:t>
            </a:r>
            <a:endParaRPr lang="en-GB"/>
          </a:p>
        </p:txBody>
      </p:sp>
      <p:sp>
        <p:nvSpPr>
          <p:cNvPr id="3" name="Content Placeholder 2">
            <a:extLst>
              <a:ext uri="{FF2B5EF4-FFF2-40B4-BE49-F238E27FC236}">
                <a16:creationId xmlns:a16="http://schemas.microsoft.com/office/drawing/2014/main" id="{254BA0DE-5184-29B9-695C-5CBB702AFA94}"/>
              </a:ext>
            </a:extLst>
          </p:cNvPr>
          <p:cNvSpPr>
            <a:spLocks noGrp="1"/>
          </p:cNvSpPr>
          <p:nvPr>
            <p:ph idx="1"/>
          </p:nvPr>
        </p:nvSpPr>
        <p:spPr>
          <a:xfrm>
            <a:off x="3038166" y="2516291"/>
            <a:ext cx="5088195" cy="3682896"/>
          </a:xfrm>
        </p:spPr>
        <p:txBody>
          <a:bodyPr>
            <a:normAutofit/>
          </a:bodyPr>
          <a:lstStyle/>
          <a:p>
            <a:pPr marL="0" indent="0">
              <a:buNone/>
            </a:pPr>
            <a:r>
              <a:rPr lang="en-US" dirty="0"/>
              <a:t>Why Supplier Oversight Matters…</a:t>
            </a:r>
          </a:p>
          <a:p>
            <a:pPr marL="0" indent="0">
              <a:buNone/>
            </a:pPr>
            <a:r>
              <a:rPr lang="en-US" dirty="0"/>
              <a:t>Case Study – Boeing </a:t>
            </a:r>
          </a:p>
          <a:p>
            <a:pPr lvl="0"/>
            <a:r>
              <a:rPr lang="en-GB" dirty="0"/>
              <a:t>Regulatory audits highlighted quality-control and supplier oversight failures.</a:t>
            </a:r>
          </a:p>
          <a:p>
            <a:pPr lvl="0"/>
            <a:r>
              <a:rPr lang="en-GB" dirty="0"/>
              <a:t>Demonstrates how weak supplier governance can escalate into systemic risk.</a:t>
            </a:r>
          </a:p>
          <a:p>
            <a:pPr marL="0" indent="0">
              <a:buNone/>
            </a:pPr>
            <a:r>
              <a:rPr lang="en-GB" i="1" dirty="0"/>
              <a:t>(Industry audit findings)</a:t>
            </a:r>
            <a:r>
              <a:rPr lang="en-GB" dirty="0"/>
              <a:t> </a:t>
            </a:r>
          </a:p>
        </p:txBody>
      </p:sp>
    </p:spTree>
    <p:extLst>
      <p:ext uri="{BB962C8B-B14F-4D97-AF65-F5344CB8AC3E}">
        <p14:creationId xmlns:p14="http://schemas.microsoft.com/office/powerpoint/2010/main" val="35620426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2013D-D566-E2E1-7DF0-95126F05F2ED}"/>
              </a:ext>
            </a:extLst>
          </p:cNvPr>
          <p:cNvSpPr>
            <a:spLocks noGrp="1"/>
          </p:cNvSpPr>
          <p:nvPr>
            <p:ph type="title"/>
          </p:nvPr>
        </p:nvSpPr>
        <p:spPr>
          <a:xfrm>
            <a:off x="946404" y="365760"/>
            <a:ext cx="7269480" cy="1325562"/>
          </a:xfrm>
        </p:spPr>
        <p:txBody>
          <a:bodyPr>
            <a:normAutofit/>
          </a:bodyPr>
          <a:lstStyle/>
          <a:p>
            <a:r>
              <a:rPr lang="en-US" dirty="0"/>
              <a:t>Issue 4 – </a:t>
            </a:r>
            <a:r>
              <a:rPr lang="en-US" dirty="0" err="1"/>
              <a:t>Evironmental</a:t>
            </a:r>
            <a:r>
              <a:rPr lang="en-US" dirty="0"/>
              <a:t> Compliance </a:t>
            </a:r>
            <a:endParaRPr lang="en-GB" dirty="0"/>
          </a:p>
        </p:txBody>
      </p:sp>
      <p:sp>
        <p:nvSpPr>
          <p:cNvPr id="3" name="Content Placeholder 2">
            <a:extLst>
              <a:ext uri="{FF2B5EF4-FFF2-40B4-BE49-F238E27FC236}">
                <a16:creationId xmlns:a16="http://schemas.microsoft.com/office/drawing/2014/main" id="{EE2B5847-8845-912A-298F-7FBA86804F68}"/>
              </a:ext>
            </a:extLst>
          </p:cNvPr>
          <p:cNvSpPr>
            <a:spLocks noGrp="1"/>
          </p:cNvSpPr>
          <p:nvPr>
            <p:ph idx="1"/>
          </p:nvPr>
        </p:nvSpPr>
        <p:spPr>
          <a:xfrm>
            <a:off x="946404" y="1933575"/>
            <a:ext cx="3301131" cy="4246562"/>
          </a:xfrm>
        </p:spPr>
        <p:txBody>
          <a:bodyPr>
            <a:normAutofit/>
          </a:bodyPr>
          <a:lstStyle/>
          <a:p>
            <a:pPr marL="0" indent="0">
              <a:buNone/>
            </a:pPr>
            <a:r>
              <a:rPr lang="en-US" sz="1500"/>
              <a:t>Main Issue – Sustainability audit actions not closed </a:t>
            </a:r>
          </a:p>
          <a:p>
            <a:pPr marL="0" indent="0">
              <a:buNone/>
            </a:pPr>
            <a:r>
              <a:rPr lang="en-US" sz="1500"/>
              <a:t>Proposed Controls:</a:t>
            </a:r>
          </a:p>
          <a:p>
            <a:pPr lvl="0"/>
            <a:r>
              <a:rPr lang="en-GB" sz="1500"/>
              <a:t>Certified sustainable timber sourcing</a:t>
            </a:r>
          </a:p>
          <a:p>
            <a:pPr lvl="0"/>
            <a:r>
              <a:rPr lang="en-GB" sz="1500"/>
              <a:t>Treatment transparency</a:t>
            </a:r>
          </a:p>
          <a:p>
            <a:pPr lvl="0"/>
            <a:r>
              <a:rPr lang="en-GB" sz="1500"/>
              <a:t>Sustainable packaging requirements</a:t>
            </a:r>
          </a:p>
          <a:p>
            <a:pPr marL="0" lvl="0" indent="0">
              <a:buNone/>
            </a:pPr>
            <a:r>
              <a:rPr lang="en-GB" sz="1500" b="1"/>
              <a:t>Case study – IKEA</a:t>
            </a:r>
            <a:r>
              <a:rPr lang="en-GB" sz="1500"/>
              <a:t> Requires suppliers to meet certified forestry standards via formal supplier codes.</a:t>
            </a:r>
          </a:p>
          <a:p>
            <a:pPr marL="0" indent="0">
              <a:buNone/>
            </a:pPr>
            <a:r>
              <a:rPr lang="en-GB" sz="1500" i="1"/>
              <a:t>(ISO 20400, 2017)</a:t>
            </a:r>
            <a:r>
              <a:rPr lang="en-GB" sz="1500"/>
              <a:t> </a:t>
            </a:r>
          </a:p>
        </p:txBody>
      </p:sp>
      <p:pic>
        <p:nvPicPr>
          <p:cNvPr id="7" name="Graphic 6" descr="Deciduous tree">
            <a:extLst>
              <a:ext uri="{FF2B5EF4-FFF2-40B4-BE49-F238E27FC236}">
                <a16:creationId xmlns:a16="http://schemas.microsoft.com/office/drawing/2014/main" id="{4B4E0777-7D7B-E406-0963-2216DB012CD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71999" y="1950778"/>
            <a:ext cx="3605465" cy="3605465"/>
          </a:xfrm>
          <a:prstGeom prst="rect">
            <a:avLst/>
          </a:prstGeom>
        </p:spPr>
      </p:pic>
    </p:spTree>
    <p:extLst>
      <p:ext uri="{BB962C8B-B14F-4D97-AF65-F5344CB8AC3E}">
        <p14:creationId xmlns:p14="http://schemas.microsoft.com/office/powerpoint/2010/main" val="18917084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52" name="Picture 8" descr="Promoting Transparency and Sustainability in Responsible Timber ...">
            <a:extLst>
              <a:ext uri="{FF2B5EF4-FFF2-40B4-BE49-F238E27FC236}">
                <a16:creationId xmlns:a16="http://schemas.microsoft.com/office/drawing/2014/main" id="{E1881742-0E12-ECF0-D8F6-0BE83EBD1E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130" r="15402"/>
          <a:stretch>
            <a:fillRect/>
          </a:stretch>
        </p:blipFill>
        <p:spPr bwMode="auto">
          <a:xfrm>
            <a:off x="20" y="10"/>
            <a:ext cx="8469610" cy="6857990"/>
          </a:xfrm>
          <a:prstGeom prst="rect">
            <a:avLst/>
          </a:prstGeom>
          <a:noFill/>
          <a:extLst>
            <a:ext uri="{909E8E84-426E-40DD-AFC4-6F175D3DCCD1}">
              <a14:hiddenFill xmlns:a14="http://schemas.microsoft.com/office/drawing/2010/main">
                <a:solidFill>
                  <a:srgbClr val="FFFFFF"/>
                </a:solidFill>
              </a14:hiddenFill>
            </a:ext>
          </a:extLst>
        </p:spPr>
      </p:pic>
      <p:sp>
        <p:nvSpPr>
          <p:cNvPr id="6157" name="Rectangle 6156">
            <a:extLst>
              <a:ext uri="{FF2B5EF4-FFF2-40B4-BE49-F238E27FC236}">
                <a16:creationId xmlns:a16="http://schemas.microsoft.com/office/drawing/2014/main" id="{9163A971-857A-4D4D-B458-BADAF926F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9610" y="0"/>
            <a:ext cx="5802877" cy="6858000"/>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2" name="Title 1">
            <a:extLst>
              <a:ext uri="{FF2B5EF4-FFF2-40B4-BE49-F238E27FC236}">
                <a16:creationId xmlns:a16="http://schemas.microsoft.com/office/drawing/2014/main" id="{ED329A1B-76D2-2BD1-8618-5EE538704C5F}"/>
              </a:ext>
            </a:extLst>
          </p:cNvPr>
          <p:cNvSpPr>
            <a:spLocks noGrp="1"/>
          </p:cNvSpPr>
          <p:nvPr>
            <p:ph type="title"/>
          </p:nvPr>
        </p:nvSpPr>
        <p:spPr>
          <a:xfrm>
            <a:off x="3038166" y="365758"/>
            <a:ext cx="5088195" cy="1828800"/>
          </a:xfrm>
        </p:spPr>
        <p:txBody>
          <a:bodyPr>
            <a:normAutofit/>
          </a:bodyPr>
          <a:lstStyle/>
          <a:p>
            <a:r>
              <a:rPr lang="en-US" dirty="0"/>
              <a:t>Real World Implementation </a:t>
            </a:r>
            <a:endParaRPr lang="en-GB" dirty="0"/>
          </a:p>
        </p:txBody>
      </p:sp>
      <p:sp>
        <p:nvSpPr>
          <p:cNvPr id="3" name="Content Placeholder 2">
            <a:extLst>
              <a:ext uri="{FF2B5EF4-FFF2-40B4-BE49-F238E27FC236}">
                <a16:creationId xmlns:a16="http://schemas.microsoft.com/office/drawing/2014/main" id="{EB71EA30-0724-8F49-C3BC-A377747026BE}"/>
              </a:ext>
            </a:extLst>
          </p:cNvPr>
          <p:cNvSpPr>
            <a:spLocks noGrp="1"/>
          </p:cNvSpPr>
          <p:nvPr>
            <p:ph idx="1"/>
          </p:nvPr>
        </p:nvSpPr>
        <p:spPr>
          <a:xfrm>
            <a:off x="3038166" y="2516291"/>
            <a:ext cx="5088195" cy="3682896"/>
          </a:xfrm>
        </p:spPr>
        <p:txBody>
          <a:bodyPr>
            <a:normAutofit/>
          </a:bodyPr>
          <a:lstStyle/>
          <a:p>
            <a:pPr marL="0" indent="0">
              <a:buNone/>
            </a:pPr>
            <a:r>
              <a:rPr lang="en-GB" b="1" dirty="0"/>
              <a:t>SQDN Implementation</a:t>
            </a:r>
            <a:endParaRPr lang="en-GB" dirty="0"/>
          </a:p>
          <a:p>
            <a:pPr lvl="0"/>
            <a:r>
              <a:rPr lang="en-GB" dirty="0"/>
              <a:t>Mandatory sourcing certificates</a:t>
            </a:r>
          </a:p>
          <a:p>
            <a:pPr lvl="0"/>
            <a:r>
              <a:rPr lang="en-GB" dirty="0"/>
              <a:t>Lot-level treatment conformance documents</a:t>
            </a:r>
          </a:p>
          <a:p>
            <a:pPr lvl="0"/>
            <a:r>
              <a:rPr lang="en-GB" dirty="0"/>
              <a:t>Pilot reusable packaging with KPIs</a:t>
            </a:r>
          </a:p>
          <a:p>
            <a:pPr marL="0" indent="0">
              <a:buNone/>
            </a:pPr>
            <a:r>
              <a:rPr lang="en-GB" i="1" dirty="0"/>
              <a:t>(ISO 20400, 2017)</a:t>
            </a:r>
            <a:r>
              <a:rPr lang="en-GB" dirty="0"/>
              <a:t> </a:t>
            </a:r>
          </a:p>
        </p:txBody>
      </p:sp>
    </p:spTree>
    <p:extLst>
      <p:ext uri="{BB962C8B-B14F-4D97-AF65-F5344CB8AC3E}">
        <p14:creationId xmlns:p14="http://schemas.microsoft.com/office/powerpoint/2010/main" val="27650202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FF890-122D-A95C-5316-69F1F59DA7F9}"/>
              </a:ext>
            </a:extLst>
          </p:cNvPr>
          <p:cNvSpPr>
            <a:spLocks noGrp="1"/>
          </p:cNvSpPr>
          <p:nvPr>
            <p:ph type="title"/>
          </p:nvPr>
        </p:nvSpPr>
        <p:spPr>
          <a:xfrm>
            <a:off x="946404" y="365760"/>
            <a:ext cx="7269480" cy="1325562"/>
          </a:xfrm>
        </p:spPr>
        <p:txBody>
          <a:bodyPr>
            <a:normAutofit/>
          </a:bodyPr>
          <a:lstStyle/>
          <a:p>
            <a:r>
              <a:rPr lang="en-US" dirty="0"/>
              <a:t>Dependency Risk Reduction </a:t>
            </a:r>
            <a:endParaRPr lang="en-GB" dirty="0"/>
          </a:p>
        </p:txBody>
      </p:sp>
      <p:sp>
        <p:nvSpPr>
          <p:cNvPr id="3" name="Content Placeholder 2">
            <a:extLst>
              <a:ext uri="{FF2B5EF4-FFF2-40B4-BE49-F238E27FC236}">
                <a16:creationId xmlns:a16="http://schemas.microsoft.com/office/drawing/2014/main" id="{5C6BC9EB-A464-F56C-7C42-66A1F30E67E6}"/>
              </a:ext>
            </a:extLst>
          </p:cNvPr>
          <p:cNvSpPr>
            <a:spLocks noGrp="1"/>
          </p:cNvSpPr>
          <p:nvPr>
            <p:ph idx="1"/>
          </p:nvPr>
        </p:nvSpPr>
        <p:spPr>
          <a:xfrm>
            <a:off x="946404" y="1933575"/>
            <a:ext cx="3301131" cy="4246562"/>
          </a:xfrm>
        </p:spPr>
        <p:txBody>
          <a:bodyPr>
            <a:normAutofit/>
          </a:bodyPr>
          <a:lstStyle/>
          <a:p>
            <a:pPr marL="0" indent="0">
              <a:buNone/>
            </a:pPr>
            <a:r>
              <a:rPr lang="en-GB" b="1" dirty="0"/>
              <a:t>Resilience Strategy:</a:t>
            </a:r>
            <a:endParaRPr lang="en-GB" dirty="0"/>
          </a:p>
          <a:p>
            <a:pPr marL="0" lvl="0" indent="0">
              <a:buNone/>
            </a:pPr>
            <a:r>
              <a:rPr lang="en-GB" dirty="0"/>
              <a:t>Short term: stabilise current supplier performance</a:t>
            </a:r>
          </a:p>
          <a:p>
            <a:pPr marL="0" lvl="0" indent="0">
              <a:buNone/>
            </a:pPr>
            <a:r>
              <a:rPr lang="en-GB" dirty="0"/>
              <a:t>Medium term: qualify alternative supplier in parallel</a:t>
            </a:r>
          </a:p>
          <a:p>
            <a:pPr marL="0" lvl="0" indent="0">
              <a:buNone/>
            </a:pPr>
            <a:r>
              <a:rPr lang="en-GB" dirty="0"/>
              <a:t>Contingency: limited safety stock for critical SKUs</a:t>
            </a:r>
          </a:p>
          <a:p>
            <a:pPr marL="0" indent="0">
              <a:buNone/>
            </a:pPr>
            <a:r>
              <a:rPr lang="en-GB" i="1" dirty="0"/>
              <a:t>(Christopher &amp; Peck, 2004)</a:t>
            </a:r>
            <a:r>
              <a:rPr lang="en-GB" dirty="0"/>
              <a:t> </a:t>
            </a:r>
          </a:p>
        </p:txBody>
      </p:sp>
      <p:pic>
        <p:nvPicPr>
          <p:cNvPr id="6" name="Picture 5">
            <a:extLst>
              <a:ext uri="{FF2B5EF4-FFF2-40B4-BE49-F238E27FC236}">
                <a16:creationId xmlns:a16="http://schemas.microsoft.com/office/drawing/2014/main" id="{CFBB7AF0-D863-FECF-1970-F911513867B8}"/>
              </a:ext>
            </a:extLst>
          </p:cNvPr>
          <p:cNvPicPr>
            <a:picLocks noChangeAspect="1"/>
          </p:cNvPicPr>
          <p:nvPr/>
        </p:nvPicPr>
        <p:blipFill>
          <a:blip r:embed="rId3"/>
          <a:stretch>
            <a:fillRect/>
          </a:stretch>
        </p:blipFill>
        <p:spPr>
          <a:xfrm>
            <a:off x="4571999" y="2459525"/>
            <a:ext cx="3605465" cy="2587971"/>
          </a:xfrm>
          <a:prstGeom prst="rect">
            <a:avLst/>
          </a:prstGeom>
        </p:spPr>
      </p:pic>
    </p:spTree>
    <p:extLst>
      <p:ext uri="{BB962C8B-B14F-4D97-AF65-F5344CB8AC3E}">
        <p14:creationId xmlns:p14="http://schemas.microsoft.com/office/powerpoint/2010/main" val="36956765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D9110-123A-5AB9-515E-59B29EC7D57F}"/>
              </a:ext>
            </a:extLst>
          </p:cNvPr>
          <p:cNvSpPr>
            <a:spLocks noGrp="1"/>
          </p:cNvSpPr>
          <p:nvPr>
            <p:ph type="title"/>
          </p:nvPr>
        </p:nvSpPr>
        <p:spPr>
          <a:xfrm>
            <a:off x="539155" y="677863"/>
            <a:ext cx="3400535" cy="1325562"/>
          </a:xfrm>
        </p:spPr>
        <p:txBody>
          <a:bodyPr>
            <a:normAutofit/>
          </a:bodyPr>
          <a:lstStyle/>
          <a:p>
            <a:r>
              <a:rPr lang="en-US" dirty="0"/>
              <a:t>Final Evaluation </a:t>
            </a:r>
            <a:endParaRPr lang="en-GB" dirty="0"/>
          </a:p>
        </p:txBody>
      </p:sp>
      <p:sp>
        <p:nvSpPr>
          <p:cNvPr id="3" name="Content Placeholder 2">
            <a:extLst>
              <a:ext uri="{FF2B5EF4-FFF2-40B4-BE49-F238E27FC236}">
                <a16:creationId xmlns:a16="http://schemas.microsoft.com/office/drawing/2014/main" id="{957F01D5-6C2C-02DD-5E80-2425C7452753}"/>
              </a:ext>
            </a:extLst>
          </p:cNvPr>
          <p:cNvSpPr>
            <a:spLocks noGrp="1"/>
          </p:cNvSpPr>
          <p:nvPr>
            <p:ph idx="1"/>
          </p:nvPr>
        </p:nvSpPr>
        <p:spPr>
          <a:xfrm>
            <a:off x="539155" y="2325158"/>
            <a:ext cx="3400536" cy="3854979"/>
          </a:xfrm>
        </p:spPr>
        <p:txBody>
          <a:bodyPr>
            <a:normAutofit/>
          </a:bodyPr>
          <a:lstStyle/>
          <a:p>
            <a:pPr marL="0" indent="0">
              <a:buNone/>
            </a:pPr>
            <a:r>
              <a:rPr lang="en-GB" b="1" dirty="0"/>
              <a:t>Development vs Termination</a:t>
            </a:r>
            <a:endParaRPr lang="en-GB" dirty="0"/>
          </a:p>
          <a:p>
            <a:pPr marL="0" lvl="0" indent="0">
              <a:buNone/>
            </a:pPr>
            <a:r>
              <a:rPr lang="en-GB" dirty="0"/>
              <a:t>Immediate termination = high disruption risk</a:t>
            </a:r>
          </a:p>
          <a:p>
            <a:pPr marL="0" lvl="0" indent="0">
              <a:buNone/>
            </a:pPr>
            <a:r>
              <a:rPr lang="en-GB" dirty="0"/>
              <a:t>Supplier development = controlled risk + improvement</a:t>
            </a:r>
          </a:p>
          <a:p>
            <a:pPr marL="0" lvl="0" indent="0">
              <a:buNone/>
            </a:pPr>
            <a:r>
              <a:rPr lang="en-GB" dirty="0"/>
              <a:t>Governance ensures exit remains an option</a:t>
            </a:r>
          </a:p>
          <a:p>
            <a:pPr marL="0" indent="0">
              <a:buNone/>
            </a:pPr>
            <a:r>
              <a:rPr lang="en-GB" i="1" dirty="0"/>
              <a:t>(Kraljic, 1983; </a:t>
            </a:r>
            <a:r>
              <a:rPr lang="en-GB" i="1" dirty="0" err="1"/>
              <a:t>Monczka</a:t>
            </a:r>
            <a:r>
              <a:rPr lang="en-GB" i="1" dirty="0"/>
              <a:t> et al., 2020)</a:t>
            </a:r>
            <a:r>
              <a:rPr lang="en-GB" dirty="0"/>
              <a:t> </a:t>
            </a:r>
          </a:p>
        </p:txBody>
      </p:sp>
      <p:pic>
        <p:nvPicPr>
          <p:cNvPr id="7" name="Graphic 6" descr="Bar Graph with Upward Trend">
            <a:extLst>
              <a:ext uri="{FF2B5EF4-FFF2-40B4-BE49-F238E27FC236}">
                <a16:creationId xmlns:a16="http://schemas.microsoft.com/office/drawing/2014/main" id="{0A213485-D753-A5C1-9F14-032F0223F83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224867" y="1475253"/>
            <a:ext cx="3907492" cy="3907492"/>
          </a:xfrm>
          <a:prstGeom prst="rect">
            <a:avLst/>
          </a:prstGeom>
        </p:spPr>
      </p:pic>
    </p:spTree>
    <p:extLst>
      <p:ext uri="{BB962C8B-B14F-4D97-AF65-F5344CB8AC3E}">
        <p14:creationId xmlns:p14="http://schemas.microsoft.com/office/powerpoint/2010/main" val="38019657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2A66B-008C-BA56-0874-51B07BB85E5E}"/>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DE161820-673E-9991-A11D-526FA3345F7D}"/>
              </a:ext>
            </a:extLst>
          </p:cNvPr>
          <p:cNvSpPr>
            <a:spLocks noGrp="1"/>
          </p:cNvSpPr>
          <p:nvPr>
            <p:ph idx="1"/>
          </p:nvPr>
        </p:nvSpPr>
        <p:spPr/>
        <p:txBody>
          <a:bodyPr>
            <a:normAutofit fontScale="85000" lnSpcReduction="10000"/>
          </a:bodyPr>
          <a:lstStyle/>
          <a:p>
            <a:pPr marL="0" indent="0">
              <a:buNone/>
            </a:pPr>
            <a:r>
              <a:rPr lang="en-GB" dirty="0"/>
              <a:t>Christopher, M. (2016) </a:t>
            </a:r>
            <a:r>
              <a:rPr lang="en-GB" i="1" dirty="0"/>
              <a:t>Logistics and Supply Chain Management</a:t>
            </a:r>
            <a:r>
              <a:rPr lang="en-GB" dirty="0"/>
              <a:t>. 5th </a:t>
            </a:r>
            <a:r>
              <a:rPr lang="en-GB" dirty="0" err="1"/>
              <a:t>edn</a:t>
            </a:r>
            <a:r>
              <a:rPr lang="en-GB" dirty="0"/>
              <a:t>. Pearson. </a:t>
            </a:r>
          </a:p>
          <a:p>
            <a:pPr marL="0" indent="0">
              <a:buNone/>
            </a:pPr>
            <a:r>
              <a:rPr lang="en-GB" dirty="0"/>
              <a:t>Christopher, M. and Peck, H. (2004) ‘Building the resilient supply chain’, </a:t>
            </a:r>
            <a:r>
              <a:rPr lang="en-GB" i="1" dirty="0"/>
              <a:t>IJLM</a:t>
            </a:r>
            <a:r>
              <a:rPr lang="en-GB" dirty="0"/>
              <a:t>, 15(2), pp. 1–14. </a:t>
            </a:r>
          </a:p>
          <a:p>
            <a:pPr marL="0" indent="0">
              <a:buNone/>
            </a:pPr>
            <a:r>
              <a:rPr lang="en-GB" dirty="0"/>
              <a:t>Carter, C.R. and Rogers, D.S. (2008) ‘A framework of sustainable supply chain management’, </a:t>
            </a:r>
            <a:r>
              <a:rPr lang="en-GB" i="1" dirty="0"/>
              <a:t>IJPDLM</a:t>
            </a:r>
            <a:r>
              <a:rPr lang="en-GB" dirty="0"/>
              <a:t>, 38(5), pp. 360–387. </a:t>
            </a:r>
          </a:p>
          <a:p>
            <a:pPr marL="0" indent="0">
              <a:buNone/>
            </a:pPr>
            <a:r>
              <a:rPr lang="en-GB" dirty="0"/>
              <a:t>Cousins, P.D., Lawson, B. and Squire, B. (2008) </a:t>
            </a:r>
            <a:r>
              <a:rPr lang="en-GB" i="1" dirty="0"/>
              <a:t>IJOPM</a:t>
            </a:r>
            <a:r>
              <a:rPr lang="en-GB" dirty="0"/>
              <a:t>, 28(3), pp. 238–258. </a:t>
            </a:r>
          </a:p>
          <a:p>
            <a:pPr marL="0" indent="0">
              <a:buNone/>
            </a:pPr>
            <a:r>
              <a:rPr lang="en-GB" dirty="0"/>
              <a:t>ISO (2017) </a:t>
            </a:r>
            <a:r>
              <a:rPr lang="en-GB" i="1" dirty="0"/>
              <a:t>ISO 20400: Sustainable Procurement</a:t>
            </a:r>
            <a:r>
              <a:rPr lang="en-GB" dirty="0"/>
              <a:t>. </a:t>
            </a:r>
          </a:p>
          <a:p>
            <a:pPr marL="0" indent="0">
              <a:buNone/>
            </a:pPr>
            <a:r>
              <a:rPr lang="en-GB" dirty="0"/>
              <a:t>Juran, J.M. and Godfrey, A.B. (1999) </a:t>
            </a:r>
            <a:r>
              <a:rPr lang="en-GB" i="1" dirty="0"/>
              <a:t>Juran’s Quality Handbook</a:t>
            </a:r>
            <a:r>
              <a:rPr lang="en-GB" dirty="0"/>
              <a:t>. </a:t>
            </a:r>
          </a:p>
          <a:p>
            <a:pPr marL="0" indent="0">
              <a:buNone/>
            </a:pPr>
            <a:r>
              <a:rPr lang="en-GB" dirty="0"/>
              <a:t>Kraljic, P. (1983) </a:t>
            </a:r>
            <a:r>
              <a:rPr lang="en-GB" i="1" dirty="0"/>
              <a:t>Harvard Business Review</a:t>
            </a:r>
            <a:r>
              <a:rPr lang="en-GB" dirty="0"/>
              <a:t>, 61(5), pp. 109–117. </a:t>
            </a:r>
          </a:p>
          <a:p>
            <a:pPr marL="0" indent="0">
              <a:buNone/>
            </a:pPr>
            <a:r>
              <a:rPr lang="en-GB" dirty="0" err="1"/>
              <a:t>Monczka</a:t>
            </a:r>
            <a:r>
              <a:rPr lang="en-GB" dirty="0"/>
              <a:t>, R.M. et al. (2020) </a:t>
            </a:r>
            <a:r>
              <a:rPr lang="en-GB" i="1" dirty="0"/>
              <a:t>Purchasing and Supply Chain Management</a:t>
            </a:r>
            <a:r>
              <a:rPr lang="en-GB" dirty="0"/>
              <a:t>. 7th </a:t>
            </a:r>
            <a:r>
              <a:rPr lang="en-GB" dirty="0" err="1"/>
              <a:t>edn</a:t>
            </a:r>
            <a:r>
              <a:rPr lang="en-GB" dirty="0"/>
              <a:t>. </a:t>
            </a:r>
          </a:p>
        </p:txBody>
      </p:sp>
    </p:spTree>
    <p:extLst>
      <p:ext uri="{BB962C8B-B14F-4D97-AF65-F5344CB8AC3E}">
        <p14:creationId xmlns:p14="http://schemas.microsoft.com/office/powerpoint/2010/main" val="3191969094"/>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TM03457515[[fn=View]]</Template>
  <TotalTime>0</TotalTime>
  <Words>1654</Words>
  <Application>Microsoft Office PowerPoint</Application>
  <PresentationFormat>On-screen Show (4:3)</PresentationFormat>
  <Paragraphs>158</Paragraphs>
  <Slides>16</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Aptos</vt:lpstr>
      <vt:lpstr>Arial</vt:lpstr>
      <vt:lpstr>Century Schoolbook</vt:lpstr>
      <vt:lpstr>Times New Roman</vt:lpstr>
      <vt:lpstr>TimesNewRomanPS-BoldMT</vt:lpstr>
      <vt:lpstr>TimesNewRomanPS-ItalicMT</vt:lpstr>
      <vt:lpstr>Wingdings 2</vt:lpstr>
      <vt:lpstr>View</vt:lpstr>
      <vt:lpstr>Addressing Supplier Issues at SQDN Engineering</vt:lpstr>
      <vt:lpstr>Business Context &amp; Constraints </vt:lpstr>
      <vt:lpstr>Supplier Performance Issues </vt:lpstr>
      <vt:lpstr>Procurement Analytical Framework</vt:lpstr>
      <vt:lpstr>Performance Governance Foundation</vt:lpstr>
      <vt:lpstr>Issue 1 – Complaint Handling </vt:lpstr>
      <vt:lpstr>Issue 1 – Real World Implementation</vt:lpstr>
      <vt:lpstr>Issue 2 – Buyer – Supplier Relationship </vt:lpstr>
      <vt:lpstr>Issue 2 - Real World Implementation </vt:lpstr>
      <vt:lpstr>Issue 3 – Quality Failures </vt:lpstr>
      <vt:lpstr>Quality Oversight – Cautionary Case</vt:lpstr>
      <vt:lpstr>Issue 4 – Evironmental Compliance </vt:lpstr>
      <vt:lpstr>Real World Implementation </vt:lpstr>
      <vt:lpstr>Dependency Risk Reduction </vt:lpstr>
      <vt:lpstr>Final Evaluation </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William Davies</cp:lastModifiedBy>
  <cp:revision>3</cp:revision>
  <dcterms:created xsi:type="dcterms:W3CDTF">2013-01-27T09:14:16Z</dcterms:created>
  <dcterms:modified xsi:type="dcterms:W3CDTF">2026-01-22T22:30:16Z</dcterms:modified>
  <cp:category/>
</cp:coreProperties>
</file>