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53"/>
  </p:notesMasterIdLst>
  <p:handoutMasterIdLst>
    <p:handoutMasterId r:id="rId54"/>
  </p:handoutMasterIdLst>
  <p:sldIdLst>
    <p:sldId id="519" r:id="rId3"/>
    <p:sldId id="411" r:id="rId4"/>
    <p:sldId id="412" r:id="rId5"/>
    <p:sldId id="520" r:id="rId6"/>
    <p:sldId id="521" r:id="rId7"/>
    <p:sldId id="416" r:id="rId8"/>
    <p:sldId id="417" r:id="rId9"/>
    <p:sldId id="419" r:id="rId10"/>
    <p:sldId id="429" r:id="rId11"/>
    <p:sldId id="431" r:id="rId12"/>
    <p:sldId id="433" r:id="rId13"/>
    <p:sldId id="434" r:id="rId14"/>
    <p:sldId id="422" r:id="rId15"/>
    <p:sldId id="423" r:id="rId16"/>
    <p:sldId id="447" r:id="rId17"/>
    <p:sldId id="477" r:id="rId18"/>
    <p:sldId id="478" r:id="rId19"/>
    <p:sldId id="475" r:id="rId20"/>
    <p:sldId id="424" r:id="rId21"/>
    <p:sldId id="425" r:id="rId22"/>
    <p:sldId id="485" r:id="rId23"/>
    <p:sldId id="490" r:id="rId24"/>
    <p:sldId id="492" r:id="rId25"/>
    <p:sldId id="491" r:id="rId26"/>
    <p:sldId id="493" r:id="rId27"/>
    <p:sldId id="494" r:id="rId28"/>
    <p:sldId id="495" r:id="rId29"/>
    <p:sldId id="496" r:id="rId30"/>
    <p:sldId id="497" r:id="rId31"/>
    <p:sldId id="498" r:id="rId32"/>
    <p:sldId id="499" r:id="rId33"/>
    <p:sldId id="500" r:id="rId34"/>
    <p:sldId id="501" r:id="rId35"/>
    <p:sldId id="502" r:id="rId36"/>
    <p:sldId id="503" r:id="rId37"/>
    <p:sldId id="504" r:id="rId38"/>
    <p:sldId id="505" r:id="rId39"/>
    <p:sldId id="506" r:id="rId40"/>
    <p:sldId id="507" r:id="rId41"/>
    <p:sldId id="508" r:id="rId42"/>
    <p:sldId id="509" r:id="rId43"/>
    <p:sldId id="510" r:id="rId44"/>
    <p:sldId id="511" r:id="rId45"/>
    <p:sldId id="512" r:id="rId46"/>
    <p:sldId id="515" r:id="rId47"/>
    <p:sldId id="516" r:id="rId48"/>
    <p:sldId id="517" r:id="rId49"/>
    <p:sldId id="518" r:id="rId50"/>
    <p:sldId id="523" r:id="rId51"/>
    <p:sldId id="522" r:id="rId5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709" autoAdjust="0"/>
  </p:normalViewPr>
  <p:slideViewPr>
    <p:cSldViewPr>
      <p:cViewPr>
        <p:scale>
          <a:sx n="77" d="100"/>
          <a:sy n="77" d="100"/>
        </p:scale>
        <p:origin x="-117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90" d="100"/>
        <a:sy n="9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notesMaster" Target="notesMasters/notesMaster1.xml"/><Relationship Id="rId58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78F538-5CD8-4E78-90EE-5CFEB3A02582}" type="datetimeFigureOut">
              <a:rPr lang="en-GB" smtClean="0"/>
              <a:pPr/>
              <a:t>16/11/2018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16D6E8-FD95-4E5C-AE06-59576B42E67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4146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3004AE-94C6-4E71-9E1B-5E69DD494966}" type="datetimeFigureOut">
              <a:rPr lang="en-GB" smtClean="0"/>
              <a:pPr/>
              <a:t>16/11/2018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98471A-8348-43E1-956D-58EA567301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70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C72B258-BD33-4AE3-9DA2-B1AFC2AA59CA}" type="slidenum">
              <a:rPr lang="en-US"/>
              <a:pPr/>
              <a:t>4</a:t>
            </a:fld>
            <a:endParaRPr lang="en-US"/>
          </a:p>
        </p:txBody>
      </p:sp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Char char="•"/>
            </a:pPr>
            <a:r>
              <a:rPr lang="en-US"/>
              <a:t>So what is an actual “experiment”? Three characteristics:</a:t>
            </a:r>
          </a:p>
          <a:p>
            <a:pPr>
              <a:buFontTx/>
              <a:buChar char="•"/>
            </a:pPr>
            <a:endParaRPr lang="en-US"/>
          </a:p>
          <a:p>
            <a:pPr>
              <a:buFontTx/>
              <a:buChar char="•"/>
            </a:pPr>
            <a:r>
              <a:rPr lang="en-US"/>
              <a:t>Researcher manipulates (controls) one or more variables</a:t>
            </a:r>
          </a:p>
          <a:p>
            <a:pPr lvl="1">
              <a:buFontTx/>
              <a:buChar char="•"/>
            </a:pPr>
            <a:r>
              <a:rPr lang="en-US"/>
              <a:t>So if I am researching a new drug, I will manipulate the variable (the drug) by introducing a control group and possibly multiple groups with different dosages</a:t>
            </a:r>
          </a:p>
          <a:p>
            <a:pPr>
              <a:buFontTx/>
              <a:buChar char="•"/>
            </a:pPr>
            <a:r>
              <a:rPr lang="en-US"/>
              <a:t>Researcher measures whether this manipulation influences other variables</a:t>
            </a:r>
          </a:p>
          <a:p>
            <a:pPr lvl="1">
              <a:buFontTx/>
              <a:buChar char="•"/>
            </a:pPr>
            <a:r>
              <a:rPr lang="en-US"/>
              <a:t>So if my drug is a new medicine for headaches, I want to measure whether taking the drug affects the amount of headaches the participants are experiencing</a:t>
            </a:r>
          </a:p>
          <a:p>
            <a:pPr>
              <a:buFontTx/>
              <a:buChar char="•"/>
            </a:pPr>
            <a:r>
              <a:rPr lang="en-US"/>
              <a:t>Researcher attempts to control extraneous factors that might influence the outcome of the experiment</a:t>
            </a:r>
          </a:p>
          <a:p>
            <a:pPr lvl="1">
              <a:buFontTx/>
              <a:buChar char="•"/>
            </a:pPr>
            <a:r>
              <a:rPr lang="en-US"/>
              <a:t>I want to make sure to control variables like stress and allergies, both of which can lead to headaches independently of my medicine</a:t>
            </a:r>
          </a:p>
        </p:txBody>
      </p:sp>
    </p:spTree>
    <p:extLst>
      <p:ext uri="{BB962C8B-B14F-4D97-AF65-F5344CB8AC3E}">
        <p14:creationId xmlns:p14="http://schemas.microsoft.com/office/powerpoint/2010/main" val="2073865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C72B258-BD33-4AE3-9DA2-B1AFC2AA59CA}" type="slidenum">
              <a:rPr lang="en-US"/>
              <a:pPr/>
              <a:t>5</a:t>
            </a:fld>
            <a:endParaRPr lang="en-US"/>
          </a:p>
        </p:txBody>
      </p:sp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Char char="•"/>
            </a:pPr>
            <a:r>
              <a:rPr lang="en-US"/>
              <a:t>So what is an actual “experiment”? Three characteristics:</a:t>
            </a:r>
          </a:p>
          <a:p>
            <a:pPr>
              <a:buFontTx/>
              <a:buChar char="•"/>
            </a:pPr>
            <a:endParaRPr lang="en-US"/>
          </a:p>
          <a:p>
            <a:pPr>
              <a:buFontTx/>
              <a:buChar char="•"/>
            </a:pPr>
            <a:r>
              <a:rPr lang="en-US"/>
              <a:t>Researcher manipulates (controls) one or more variables</a:t>
            </a:r>
          </a:p>
          <a:p>
            <a:pPr lvl="1">
              <a:buFontTx/>
              <a:buChar char="•"/>
            </a:pPr>
            <a:r>
              <a:rPr lang="en-US"/>
              <a:t>So if I am researching a new drug, I will manipulate the variable (the drug) by introducing a control group and possibly multiple groups with different dosages</a:t>
            </a:r>
          </a:p>
          <a:p>
            <a:pPr>
              <a:buFontTx/>
              <a:buChar char="•"/>
            </a:pPr>
            <a:r>
              <a:rPr lang="en-US"/>
              <a:t>Researcher measures whether this manipulation influences other variables</a:t>
            </a:r>
          </a:p>
          <a:p>
            <a:pPr lvl="1">
              <a:buFontTx/>
              <a:buChar char="•"/>
            </a:pPr>
            <a:r>
              <a:rPr lang="en-US"/>
              <a:t>So if my drug is a new medicine for headaches, I want to measure whether taking the drug affects the amount of headaches the participants are experiencing</a:t>
            </a:r>
          </a:p>
          <a:p>
            <a:pPr>
              <a:buFontTx/>
              <a:buChar char="•"/>
            </a:pPr>
            <a:r>
              <a:rPr lang="en-US"/>
              <a:t>Researcher attempts to control extraneous factors that might influence the outcome of the experiment</a:t>
            </a:r>
          </a:p>
          <a:p>
            <a:pPr lvl="1">
              <a:buFontTx/>
              <a:buChar char="•"/>
            </a:pPr>
            <a:r>
              <a:rPr lang="en-US"/>
              <a:t>I want to make sure to control variables like stress and allergies, both of which can lead to headaches independently of my medicine</a:t>
            </a:r>
          </a:p>
        </p:txBody>
      </p:sp>
    </p:spTree>
    <p:extLst>
      <p:ext uri="{BB962C8B-B14F-4D97-AF65-F5344CB8AC3E}">
        <p14:creationId xmlns:p14="http://schemas.microsoft.com/office/powerpoint/2010/main" val="14276087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79BCCD9-2A0D-491B-B703-C4C9BCD1E95B}" type="slidenum">
              <a:rPr lang="en-US"/>
              <a:pPr/>
              <a:t>6</a:t>
            </a:fld>
            <a:endParaRPr lang="en-US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Char char="•"/>
            </a:pPr>
            <a:r>
              <a:rPr lang="en-US"/>
              <a:t>Survey Research: a method of research in which information about a topic is obtained by administering questionnaires or interviews to many people</a:t>
            </a:r>
          </a:p>
          <a:p>
            <a:pPr lvl="1">
              <a:buFontTx/>
              <a:buChar char="•"/>
            </a:pPr>
            <a:r>
              <a:rPr lang="en-US"/>
              <a:t>We have surveys over just about every imaginable topic, from religious beliefs to grocery shopping preferences and more!</a:t>
            </a:r>
          </a:p>
          <a:p>
            <a:pPr lvl="1">
              <a:buFontTx/>
              <a:buChar char="•"/>
            </a:pPr>
            <a:endParaRPr lang="en-US"/>
          </a:p>
          <a:p>
            <a:pPr>
              <a:buFontTx/>
              <a:buChar char="•"/>
            </a:pPr>
            <a:r>
              <a:rPr lang="en-US"/>
              <a:t>Key terms:</a:t>
            </a:r>
          </a:p>
          <a:p>
            <a:pPr lvl="1">
              <a:buFontTx/>
              <a:buChar char="•"/>
            </a:pPr>
            <a:r>
              <a:rPr lang="en-US"/>
              <a:t>Population: consists of all the individuals that we are interested in drawing a conclusion about</a:t>
            </a:r>
          </a:p>
          <a:p>
            <a:pPr lvl="2">
              <a:buFontTx/>
              <a:buChar char="•"/>
            </a:pPr>
            <a:r>
              <a:rPr lang="en-US"/>
              <a:t>Let’s say we are doing a study on dog owners. Who is the population of interest? Every single dog owner!</a:t>
            </a:r>
          </a:p>
          <a:p>
            <a:pPr lvl="3">
              <a:buFontTx/>
              <a:buChar char="•"/>
            </a:pPr>
            <a:r>
              <a:rPr lang="en-US"/>
              <a:t>Can we ask questions of every single dog owner? Probably not…</a:t>
            </a:r>
          </a:p>
          <a:p>
            <a:pPr lvl="1">
              <a:buFontTx/>
              <a:buChar char="•"/>
            </a:pPr>
            <a:r>
              <a:rPr lang="en-US"/>
              <a:t>A sample is a subset of individuals drawn from the larger population</a:t>
            </a:r>
          </a:p>
          <a:p>
            <a:pPr lvl="2">
              <a:buFontTx/>
              <a:buChar char="•"/>
            </a:pPr>
            <a:r>
              <a:rPr lang="en-US"/>
              <a:t>Since we can’t ask every single dog owner, we take a sample of the population</a:t>
            </a:r>
          </a:p>
          <a:p>
            <a:pPr lvl="3">
              <a:buFontTx/>
              <a:buChar char="•"/>
            </a:pPr>
            <a:r>
              <a:rPr lang="en-US"/>
              <a:t>This can be done in many different ways…</a:t>
            </a:r>
          </a:p>
        </p:txBody>
      </p:sp>
    </p:spTree>
    <p:extLst>
      <p:ext uri="{BB962C8B-B14F-4D97-AF65-F5344CB8AC3E}">
        <p14:creationId xmlns:p14="http://schemas.microsoft.com/office/powerpoint/2010/main" val="4094285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F59F727-8F51-4DBC-9D85-140703E15848}" type="slidenum">
              <a:rPr lang="en-US"/>
              <a:pPr/>
              <a:t>7</a:t>
            </a:fld>
            <a:endParaRPr lang="en-US"/>
          </a:p>
        </p:txBody>
      </p:sp>
      <p:sp>
        <p:nvSpPr>
          <p:cNvPr id="45058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06357" y="4715153"/>
            <a:ext cx="4984962" cy="4466987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/>
              <a:t>This figure allows us to easily see the differences between a representative and a non-representative sample…</a:t>
            </a:r>
          </a:p>
        </p:txBody>
      </p:sp>
    </p:spTree>
    <p:extLst>
      <p:ext uri="{BB962C8B-B14F-4D97-AF65-F5344CB8AC3E}">
        <p14:creationId xmlns:p14="http://schemas.microsoft.com/office/powerpoint/2010/main" val="1873771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CED16F-FA4E-4073-A4FC-FA0BBE1741FF}" type="slidenum">
              <a:rPr lang="en-US"/>
              <a:pPr/>
              <a:t>9</a:t>
            </a:fld>
            <a:endParaRPr lang="en-US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Char char="•"/>
            </a:pPr>
            <a:r>
              <a:rPr lang="en-US" dirty="0"/>
              <a:t>In </a:t>
            </a:r>
            <a:r>
              <a:rPr lang="en-US" dirty="0" err="1"/>
              <a:t>correlational</a:t>
            </a:r>
            <a:r>
              <a:rPr lang="en-US" dirty="0"/>
              <a:t> research, the researcher:</a:t>
            </a:r>
          </a:p>
          <a:p>
            <a:pPr lvl="1">
              <a:buFontTx/>
              <a:buChar char="•"/>
            </a:pPr>
            <a:r>
              <a:rPr lang="en-US" dirty="0"/>
              <a:t>Measures one variable (like height, for example)</a:t>
            </a:r>
          </a:p>
          <a:p>
            <a:pPr lvl="1">
              <a:buFontTx/>
              <a:buChar char="•"/>
            </a:pPr>
            <a:r>
              <a:rPr lang="en-US" dirty="0"/>
              <a:t>Measures a second variable (like shoe size, for example)</a:t>
            </a:r>
          </a:p>
          <a:p>
            <a:pPr lvl="1">
              <a:buFontTx/>
              <a:buChar char="•"/>
            </a:pPr>
            <a:r>
              <a:rPr lang="en-US" dirty="0"/>
              <a:t>Statistically determines whether variable X and variable Y are related - so are height and shoe size related?</a:t>
            </a:r>
          </a:p>
          <a:p>
            <a:pPr lvl="2">
              <a:buFontTx/>
              <a:buChar char="•"/>
            </a:pPr>
            <a:r>
              <a:rPr lang="en-US" b="1" dirty="0"/>
              <a:t>Note: </a:t>
            </a:r>
            <a:r>
              <a:rPr lang="en-US" b="1" dirty="0" err="1"/>
              <a:t>correlational</a:t>
            </a:r>
            <a:r>
              <a:rPr lang="en-US" b="1" dirty="0"/>
              <a:t> research does not manipulate anything; it simply measures pre-existing variables</a:t>
            </a:r>
          </a:p>
          <a:p>
            <a:pPr lvl="2">
              <a:buFontTx/>
              <a:buChar char="•"/>
            </a:pPr>
            <a:endParaRPr lang="en-US" b="1" dirty="0"/>
          </a:p>
          <a:p>
            <a:pPr>
              <a:buFontTx/>
              <a:buChar char="•"/>
            </a:pPr>
            <a:r>
              <a:rPr lang="en-US" dirty="0"/>
              <a:t>Example: study conducted by Ed </a:t>
            </a:r>
            <a:r>
              <a:rPr lang="en-US" dirty="0" err="1"/>
              <a:t>Diener</a:t>
            </a:r>
            <a:r>
              <a:rPr lang="en-US" dirty="0"/>
              <a:t> and Martin Seligman (Very Happy People) - see diagram</a:t>
            </a:r>
          </a:p>
        </p:txBody>
      </p:sp>
    </p:spTree>
    <p:extLst>
      <p:ext uri="{BB962C8B-B14F-4D97-AF65-F5344CB8AC3E}">
        <p14:creationId xmlns:p14="http://schemas.microsoft.com/office/powerpoint/2010/main" val="13955615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F1F03D4-4B6C-403F-867E-39EE221EBE6C}" type="slidenum">
              <a:rPr lang="en-US"/>
              <a:pPr/>
              <a:t>10</a:t>
            </a:fld>
            <a:endParaRPr 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Char char="•"/>
            </a:pPr>
            <a:r>
              <a:rPr lang="en-US"/>
              <a:t>It is very important to recognize that correlation does not equal causation!!</a:t>
            </a:r>
          </a:p>
          <a:p>
            <a:pPr lvl="1">
              <a:buFontTx/>
              <a:buChar char="•"/>
            </a:pPr>
            <a:r>
              <a:rPr lang="en-US"/>
              <a:t>Why? Because we do not know exactly how to interpret correlations - even strong ones</a:t>
            </a:r>
          </a:p>
          <a:p>
            <a:pPr lvl="2">
              <a:buFontTx/>
              <a:buChar char="•"/>
            </a:pPr>
            <a:r>
              <a:rPr lang="en-US"/>
              <a:t>For example, how might we interpret a correlation (relationship) between height and shoe size?</a:t>
            </a:r>
          </a:p>
          <a:p>
            <a:pPr lvl="2">
              <a:buFontTx/>
              <a:buChar char="•"/>
            </a:pPr>
            <a:endParaRPr lang="en-US"/>
          </a:p>
          <a:p>
            <a:pPr>
              <a:buFontTx/>
              <a:buChar char="•"/>
            </a:pPr>
            <a:r>
              <a:rPr lang="en-US"/>
              <a:t>Perhaps height (X) causes bigger feet (Y)</a:t>
            </a:r>
          </a:p>
          <a:p>
            <a:pPr>
              <a:buFontTx/>
              <a:buChar char="•"/>
            </a:pPr>
            <a:r>
              <a:rPr lang="en-US"/>
              <a:t>Perhaps having bigger feet (Y) cause greater height (X)</a:t>
            </a:r>
          </a:p>
          <a:p>
            <a:pPr>
              <a:buFontTx/>
              <a:buChar char="•"/>
            </a:pPr>
            <a:r>
              <a:rPr lang="en-US"/>
              <a:t>Perhaps both variables influence each other </a:t>
            </a:r>
          </a:p>
          <a:p>
            <a:pPr>
              <a:buFontTx/>
              <a:buChar char="•"/>
            </a:pPr>
            <a:r>
              <a:rPr lang="en-US"/>
              <a:t>Perhaps a third variable (nutrition) influences both</a:t>
            </a:r>
          </a:p>
          <a:p>
            <a:pPr>
              <a:buFontTx/>
              <a:buChar char="•"/>
            </a:pPr>
            <a:endParaRPr lang="en-US"/>
          </a:p>
          <a:p>
            <a:pPr>
              <a:buFontTx/>
              <a:buChar char="•"/>
            </a:pPr>
            <a:r>
              <a:rPr lang="en-US"/>
              <a:t>Since we do not know, based on correlations, which of these interpretations is correct, we cannot assert that one variable caused another!</a:t>
            </a:r>
          </a:p>
          <a:p>
            <a:pPr lvl="3">
              <a:buFontTx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4557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AF643A1-1C11-4452-9C72-177E24B217E2}" type="slidenum">
              <a:rPr lang="en-US"/>
              <a:pPr/>
              <a:t>13</a:t>
            </a:fld>
            <a:endParaRPr lang="en-US"/>
          </a:p>
        </p:txBody>
      </p:sp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Interpretation problem using the Research Close-Up example</a:t>
            </a:r>
          </a:p>
        </p:txBody>
      </p:sp>
    </p:spTree>
    <p:extLst>
      <p:ext uri="{BB962C8B-B14F-4D97-AF65-F5344CB8AC3E}">
        <p14:creationId xmlns:p14="http://schemas.microsoft.com/office/powerpoint/2010/main" val="32229221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F1F03D4-4B6C-403F-867E-39EE221EBE6C}" type="slidenum">
              <a:rPr lang="en-US"/>
              <a:pPr/>
              <a:t>14</a:t>
            </a:fld>
            <a:endParaRPr 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Char char="•"/>
            </a:pPr>
            <a:r>
              <a:rPr lang="en-US"/>
              <a:t>It is very important to recognize that correlation does not equal causation!!</a:t>
            </a:r>
          </a:p>
          <a:p>
            <a:pPr lvl="1">
              <a:buFontTx/>
              <a:buChar char="•"/>
            </a:pPr>
            <a:r>
              <a:rPr lang="en-US"/>
              <a:t>Why? Because we do not know exactly how to interpret correlations - even strong ones</a:t>
            </a:r>
          </a:p>
          <a:p>
            <a:pPr lvl="2">
              <a:buFontTx/>
              <a:buChar char="•"/>
            </a:pPr>
            <a:r>
              <a:rPr lang="en-US"/>
              <a:t>For example, how might we interpret a correlation (relationship) between height and shoe size?</a:t>
            </a:r>
          </a:p>
          <a:p>
            <a:pPr lvl="2">
              <a:buFontTx/>
              <a:buChar char="•"/>
            </a:pPr>
            <a:endParaRPr lang="en-US"/>
          </a:p>
          <a:p>
            <a:pPr>
              <a:buFontTx/>
              <a:buChar char="•"/>
            </a:pPr>
            <a:r>
              <a:rPr lang="en-US"/>
              <a:t>Perhaps height (X) causes bigger feet (Y)</a:t>
            </a:r>
          </a:p>
          <a:p>
            <a:pPr>
              <a:buFontTx/>
              <a:buChar char="•"/>
            </a:pPr>
            <a:r>
              <a:rPr lang="en-US"/>
              <a:t>Perhaps having bigger feet (Y) cause greater height (X)</a:t>
            </a:r>
          </a:p>
          <a:p>
            <a:pPr>
              <a:buFontTx/>
              <a:buChar char="•"/>
            </a:pPr>
            <a:r>
              <a:rPr lang="en-US"/>
              <a:t>Perhaps both variables influence each other </a:t>
            </a:r>
          </a:p>
          <a:p>
            <a:pPr>
              <a:buFontTx/>
              <a:buChar char="•"/>
            </a:pPr>
            <a:r>
              <a:rPr lang="en-US"/>
              <a:t>Perhaps a third variable (nutrition) influences both</a:t>
            </a:r>
          </a:p>
          <a:p>
            <a:pPr>
              <a:buFontTx/>
              <a:buChar char="•"/>
            </a:pPr>
            <a:endParaRPr lang="en-US"/>
          </a:p>
          <a:p>
            <a:pPr>
              <a:buFontTx/>
              <a:buChar char="•"/>
            </a:pPr>
            <a:r>
              <a:rPr lang="en-US"/>
              <a:t>Since we do not know, based on correlations, which of these interpretations is correct, we cannot assert that one variable caused another!</a:t>
            </a:r>
          </a:p>
          <a:p>
            <a:pPr lvl="3">
              <a:buFontTx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3220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6FA561D-A877-4B9A-9C88-AA65BEA4BC56}" type="slidenum">
              <a:rPr lang="en-GB" altLang="en-US" sz="1200" smtClean="0">
                <a:latin typeface="Times New Roman" pitchFamily="18" charset="0"/>
              </a:rPr>
              <a:pPr eaLnBrk="1" hangingPunct="1"/>
              <a:t>16</a:t>
            </a:fld>
            <a:endParaRPr lang="en-GB" altLang="en-US" sz="1200" smtClean="0">
              <a:latin typeface="Times New Roman" pitchFamily="18" charset="0"/>
            </a:endParaRPr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Text Box 6"/>
          <p:cNvSpPr txBox="1">
            <a:spLocks noChangeArrowheads="1"/>
          </p:cNvSpPr>
          <p:nvPr/>
        </p:nvSpPr>
        <p:spPr bwMode="auto">
          <a:xfrm>
            <a:off x="981886" y="5128763"/>
            <a:ext cx="468284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12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74580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269B86D-3372-4480-8CF8-6A81B17E22BC}" type="slidenum">
              <a:rPr lang="en-GB" altLang="en-US" sz="1200" smtClean="0">
                <a:latin typeface="Times New Roman" pitchFamily="18" charset="0"/>
              </a:rPr>
              <a:pPr eaLnBrk="1" hangingPunct="1"/>
              <a:t>17</a:t>
            </a:fld>
            <a:endParaRPr lang="en-GB" altLang="en-US" sz="1200" smtClean="0">
              <a:latin typeface="Times New Roman" pitchFamily="18" charset="0"/>
            </a:endParaRPr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Text Box 3"/>
          <p:cNvSpPr txBox="1">
            <a:spLocks noChangeArrowheads="1"/>
          </p:cNvSpPr>
          <p:nvPr/>
        </p:nvSpPr>
        <p:spPr bwMode="auto">
          <a:xfrm>
            <a:off x="981886" y="4715153"/>
            <a:ext cx="4682843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14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49830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22CE42A-DD46-4582-9016-8655E26B1992}" type="slidenum">
              <a:rPr lang="en-GB" smtClean="0"/>
              <a:pPr/>
              <a:t>19</a:t>
            </a:fld>
            <a:endParaRPr lang="en-GB" smtClean="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65617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2A8EB8F-02EA-49DA-BA18-D914C3B0700D}" type="slidenum">
              <a:rPr lang="en-GB" smtClean="0">
                <a:latin typeface="Arial" pitchFamily="34" charset="0"/>
                <a:cs typeface="Arial" pitchFamily="34" charset="0"/>
              </a:rPr>
              <a:pPr/>
              <a:t>28</a:t>
            </a:fld>
            <a:endParaRPr lang="en-GB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u="sng" dirty="0" smtClean="0">
                <a:latin typeface="Arial" pitchFamily="34" charset="0"/>
                <a:cs typeface="Arial" pitchFamily="34" charset="0"/>
              </a:rPr>
              <a:t>Psychological Test:</a:t>
            </a:r>
            <a:r>
              <a:rPr lang="en-US" sz="1200" dirty="0" smtClean="0">
                <a:latin typeface="Arial" pitchFamily="34" charset="0"/>
                <a:cs typeface="Arial" pitchFamily="34" charset="0"/>
              </a:rPr>
              <a:t> a method for measuring individual differences related to some psychological concept, based on a sample of relevant </a:t>
            </a:r>
            <a:r>
              <a:rPr lang="en-US" sz="1200" dirty="0" err="1" smtClean="0">
                <a:latin typeface="Arial" pitchFamily="34" charset="0"/>
                <a:cs typeface="Arial" pitchFamily="34" charset="0"/>
              </a:rPr>
              <a:t>behaviour</a:t>
            </a:r>
            <a:r>
              <a:rPr lang="en-US" sz="1200" dirty="0" smtClean="0">
                <a:latin typeface="Arial" pitchFamily="34" charset="0"/>
                <a:cs typeface="Arial" pitchFamily="34" charset="0"/>
              </a:rPr>
              <a:t> in a scientifically designed and controlled situation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D591A1-4E3A-485B-B48E-10F16DF0A5FF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744FC-17F9-4C40-90DA-1EA13AA25FB5}" type="datetimeFigureOut">
              <a:rPr lang="en-GB" smtClean="0"/>
              <a:pPr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3043E-C9B9-4D09-A849-8B53DFFF7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744FC-17F9-4C40-90DA-1EA13AA25FB5}" type="datetimeFigureOut">
              <a:rPr lang="en-GB" smtClean="0"/>
              <a:pPr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3043E-C9B9-4D09-A849-8B53DFFF7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744FC-17F9-4C40-90DA-1EA13AA25FB5}" type="datetimeFigureOut">
              <a:rPr lang="en-GB" smtClean="0"/>
              <a:pPr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3043E-C9B9-4D09-A849-8B53DFFF7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744FC-17F9-4C40-90DA-1EA13AA25FB5}" type="datetimeFigureOut">
              <a:rPr lang="en-GB" smtClean="0"/>
              <a:pPr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3043E-C9B9-4D09-A849-8B53DFFF7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744FC-17F9-4C40-90DA-1EA13AA25FB5}" type="datetimeFigureOut">
              <a:rPr lang="en-GB" smtClean="0"/>
              <a:pPr/>
              <a:t>16/11/2018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3043E-C9B9-4D09-A849-8B53DFFF7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744FC-17F9-4C40-90DA-1EA13AA25FB5}" type="datetimeFigureOut">
              <a:rPr lang="en-GB" smtClean="0"/>
              <a:pPr/>
              <a:t>16/11/2018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3043E-C9B9-4D09-A849-8B53DFFF7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744FC-17F9-4C40-90DA-1EA13AA25FB5}" type="datetimeFigureOut">
              <a:rPr lang="en-GB" smtClean="0"/>
              <a:pPr/>
              <a:t>16/11/2018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3043E-C9B9-4D09-A849-8B53DFFF7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744FC-17F9-4C40-90DA-1EA13AA25FB5}" type="datetimeFigureOut">
              <a:rPr lang="en-GB" smtClean="0"/>
              <a:pPr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3043E-C9B9-4D09-A849-8B53DFFF7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744FC-17F9-4C40-90DA-1EA13AA25FB5}" type="datetimeFigureOut">
              <a:rPr lang="en-GB" smtClean="0"/>
              <a:pPr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3043E-C9B9-4D09-A849-8B53DFFF7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744FC-17F9-4C40-90DA-1EA13AA25FB5}" type="datetimeFigureOut">
              <a:rPr lang="en-GB" smtClean="0"/>
              <a:pPr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3043E-C9B9-4D09-A849-8B53DFFF7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744FC-17F9-4C40-90DA-1EA13AA25FB5}" type="datetimeFigureOut">
              <a:rPr lang="en-GB" smtClean="0"/>
              <a:pPr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3043E-C9B9-4D09-A849-8B53DFFF7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762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295400"/>
            <a:ext cx="8382000" cy="2400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3848100"/>
            <a:ext cx="8382000" cy="2400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228600" y="6553200"/>
            <a:ext cx="8686800" cy="304800"/>
          </a:xfrm>
        </p:spPr>
        <p:txBody>
          <a:bodyPr/>
          <a:lstStyle>
            <a:lvl1pPr algn="l">
              <a:defRPr kumimoji="0"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Copyright © 2007 The McGraw-Hill Companies, Inc. Permission required for reproduction or display.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1012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60531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533400"/>
            <a:ext cx="6554867" cy="376767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50397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338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3681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74805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811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4886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5571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8066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78782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5271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solidFill>
                  <a:prstClr val="white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r"/>
            <a:r>
              <a:rPr lang="en-US" sz="8000" dirty="0">
                <a:solidFill>
                  <a:prstClr val="white"/>
                </a:solidFill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111475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06913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solidFill>
                  <a:prstClr val="white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r"/>
            <a:r>
              <a:rPr lang="en-US" sz="8000" dirty="0">
                <a:solidFill>
                  <a:prstClr val="white"/>
                </a:solidFill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2719030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9955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19798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123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1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28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F744FC-17F9-4C40-90DA-1EA13AA25FB5}" type="datetimeFigureOut">
              <a:rPr lang="en-GB" smtClean="0"/>
              <a:pPr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D3043E-C9B9-4D09-A849-8B53DFFF7A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20000"/>
                <a:lumOff val="80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C1F0F2C-D4DB-4473-9B7A-E7D2D87584BD}" type="datetimeFigureOut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16/11/2018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ED317F3-BAE5-4A4C-83B7-23C3843433B9}" type="slidenum">
              <a:rPr lang="en-GB" smtClean="0">
                <a:solidFill>
                  <a:srgbClr val="146194">
                    <a:lumMod val="50000"/>
                  </a:srgbClr>
                </a:solidFill>
              </a:rPr>
              <a:pPr/>
              <a:t>‹#›</a:t>
            </a:fld>
            <a:endParaRPr lang="en-GB">
              <a:solidFill>
                <a:srgbClr val="146194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9599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4722" y="1772816"/>
            <a:ext cx="8780584" cy="1676401"/>
          </a:xfrm>
        </p:spPr>
        <p:txBody>
          <a:bodyPr>
            <a:normAutofit/>
          </a:bodyPr>
          <a:lstStyle/>
          <a:p>
            <a:r>
              <a:rPr lang="en-GB" sz="3600" dirty="0" err="1">
                <a:solidFill>
                  <a:schemeClr val="hlink"/>
                </a:solidFill>
              </a:rPr>
              <a:t>Athrofa</a:t>
            </a:r>
            <a:r>
              <a:rPr lang="en-GB" sz="3600" dirty="0">
                <a:solidFill>
                  <a:schemeClr val="hlink"/>
                </a:solidFill>
              </a:rPr>
              <a:t> Research Day 2018: </a:t>
            </a:r>
            <a:r>
              <a:rPr lang="en-GB" sz="3600" dirty="0" smtClean="0">
                <a:solidFill>
                  <a:schemeClr val="hlink"/>
                </a:solidFill>
              </a:rPr>
              <a:t/>
            </a:r>
            <a:br>
              <a:rPr lang="en-GB" sz="3600" dirty="0" smtClean="0">
                <a:solidFill>
                  <a:schemeClr val="hlink"/>
                </a:solidFill>
              </a:rPr>
            </a:br>
            <a:r>
              <a:rPr lang="en-GB" sz="3600" dirty="0">
                <a:solidFill>
                  <a:schemeClr val="hlink"/>
                </a:solidFill>
              </a:rPr>
              <a:t/>
            </a:r>
            <a:br>
              <a:rPr lang="en-GB" sz="3600" dirty="0">
                <a:solidFill>
                  <a:schemeClr val="hlink"/>
                </a:solidFill>
              </a:rPr>
            </a:br>
            <a:r>
              <a:rPr lang="en-GB" sz="2800" dirty="0">
                <a:solidFill>
                  <a:schemeClr val="hlink"/>
                </a:solidFill>
              </a:rPr>
              <a:t>Quantitative Research Data Collection 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4293096"/>
            <a:ext cx="8118231" cy="108012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Dr Ceri </a:t>
            </a:r>
            <a:r>
              <a:rPr lang="en-GB" dirty="0" smtClean="0">
                <a:solidFill>
                  <a:schemeClr val="bg1"/>
                </a:solidFill>
              </a:rPr>
              <a:t>Phelps, </a:t>
            </a:r>
            <a:r>
              <a:rPr lang="en-GB" dirty="0" err="1" smtClean="0">
                <a:solidFill>
                  <a:schemeClr val="bg1"/>
                </a:solidFill>
              </a:rPr>
              <a:t>CPsychol</a:t>
            </a:r>
            <a:r>
              <a:rPr lang="en-GB" dirty="0" smtClean="0">
                <a:solidFill>
                  <a:schemeClr val="bg1"/>
                </a:solidFill>
              </a:rPr>
              <a:t>, </a:t>
            </a:r>
            <a:r>
              <a:rPr lang="en-GB" dirty="0" err="1" smtClean="0">
                <a:solidFill>
                  <a:schemeClr val="bg1"/>
                </a:solidFill>
              </a:rPr>
              <a:t>AFBPsS</a:t>
            </a:r>
            <a:r>
              <a:rPr lang="en-GB" dirty="0" smtClean="0">
                <a:solidFill>
                  <a:schemeClr val="bg1"/>
                </a:solidFill>
              </a:rPr>
              <a:t>; SFHEA, Registered Health Psychologist </a:t>
            </a:r>
            <a:endParaRPr lang="en-GB" dirty="0"/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473" y="503603"/>
            <a:ext cx="464502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5278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Different  types of research: 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5001419"/>
          </a:xfrm>
        </p:spPr>
        <p:txBody>
          <a:bodyPr/>
          <a:lstStyle/>
          <a:p>
            <a:r>
              <a:rPr lang="en-GB" dirty="0" smtClean="0"/>
              <a:t>Basic versus applied research </a:t>
            </a:r>
          </a:p>
          <a:p>
            <a:endParaRPr lang="en-GB" dirty="0" smtClean="0"/>
          </a:p>
          <a:p>
            <a:r>
              <a:rPr lang="en-GB" dirty="0" smtClean="0"/>
              <a:t>Qualitative versus quantitative </a:t>
            </a:r>
          </a:p>
          <a:p>
            <a:endParaRPr lang="en-GB" dirty="0" smtClean="0"/>
          </a:p>
          <a:p>
            <a:r>
              <a:rPr lang="en-GB" dirty="0" smtClean="0"/>
              <a:t>Experimental V non-experimental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Qualitative and Quantitative Data </a:t>
            </a:r>
            <a:endParaRPr lang="en-GB" dirty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395288" y="2133600"/>
            <a:ext cx="2819400" cy="1655763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en-GB" smtClean="0"/>
              <a:t>Qualitative 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rot="5400000">
            <a:off x="1151731" y="3320257"/>
            <a:ext cx="936625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4716463" y="2133600"/>
            <a:ext cx="2817812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4864" tIns="91440"/>
          <a:lstStyle/>
          <a:p>
            <a:pPr marL="438150" indent="-319088" algn="l" eaLnBrk="0" hangingPunct="0"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en-GB" sz="3200" dirty="0">
                <a:latin typeface="+mn-lt"/>
                <a:cs typeface="+mn-cs"/>
              </a:rPr>
              <a:t>Quantitative 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 rot="5400000">
            <a:off x="5545138" y="3248025"/>
            <a:ext cx="935038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7" name="TextBox 7"/>
          <p:cNvSpPr txBox="1">
            <a:spLocks noChangeArrowheads="1"/>
          </p:cNvSpPr>
          <p:nvPr/>
        </p:nvSpPr>
        <p:spPr bwMode="auto">
          <a:xfrm>
            <a:off x="179388" y="3933825"/>
            <a:ext cx="3313112" cy="460375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/>
              <a:t>Free text/words </a:t>
            </a:r>
          </a:p>
        </p:txBody>
      </p:sp>
      <p:sp>
        <p:nvSpPr>
          <p:cNvPr id="10248" name="TextBox 8"/>
          <p:cNvSpPr txBox="1">
            <a:spLocks noChangeArrowheads="1"/>
          </p:cNvSpPr>
          <p:nvPr/>
        </p:nvSpPr>
        <p:spPr bwMode="auto">
          <a:xfrm>
            <a:off x="4067175" y="3933825"/>
            <a:ext cx="4321175" cy="2308225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/>
              <a:t>Numbers </a:t>
            </a:r>
          </a:p>
          <a:p>
            <a:endParaRPr lang="en-GB" sz="2400"/>
          </a:p>
          <a:p>
            <a:r>
              <a:rPr lang="en-GB" sz="2400"/>
              <a:t>Categories / Continuous</a:t>
            </a:r>
          </a:p>
          <a:p>
            <a:endParaRPr lang="en-GB" sz="2400"/>
          </a:p>
          <a:p>
            <a:r>
              <a:rPr lang="en-GB" sz="2400"/>
              <a:t>Nominal, Ordinal, Ratio, Interval</a:t>
            </a:r>
          </a:p>
        </p:txBody>
      </p:sp>
      <p:sp>
        <p:nvSpPr>
          <p:cNvPr id="9" name="TextBox 7"/>
          <p:cNvSpPr txBox="1">
            <a:spLocks noChangeArrowheads="1"/>
          </p:cNvSpPr>
          <p:nvPr/>
        </p:nvSpPr>
        <p:spPr bwMode="auto">
          <a:xfrm>
            <a:off x="251520" y="5013176"/>
            <a:ext cx="3313112" cy="460375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dirty="0" smtClean="0"/>
              <a:t>Photos/Videos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US" dirty="0" smtClean="0"/>
              <a:t>Experimental Research</a:t>
            </a:r>
            <a:endParaRPr lang="en-US" dirty="0"/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u="sng"/>
              <a:t>Experiments:</a:t>
            </a:r>
            <a:r>
              <a:rPr lang="en-US"/>
              <a:t> three characteristics</a:t>
            </a:r>
          </a:p>
          <a:p>
            <a:pPr lvl="1"/>
            <a:r>
              <a:rPr lang="en-US"/>
              <a:t>Researcher manipulates (controls) one or more variables</a:t>
            </a:r>
          </a:p>
          <a:p>
            <a:pPr lvl="1"/>
            <a:r>
              <a:rPr lang="en-US"/>
              <a:t>Researcher measures whether this manipulation influences other variables</a:t>
            </a:r>
          </a:p>
          <a:p>
            <a:pPr lvl="1"/>
            <a:r>
              <a:rPr lang="en-US"/>
              <a:t>Researcher attempts to control extraneous factors that might influence the outcome of the experiment</a:t>
            </a:r>
          </a:p>
        </p:txBody>
      </p:sp>
    </p:spTree>
    <p:extLst>
      <p:ext uri="{BB962C8B-B14F-4D97-AF65-F5344CB8AC3E}">
        <p14:creationId xmlns:p14="http://schemas.microsoft.com/office/powerpoint/2010/main" val="3754002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US" dirty="0"/>
              <a:t>Methods of Research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412776"/>
            <a:ext cx="8229600" cy="4525963"/>
          </a:xfrm>
        </p:spPr>
        <p:txBody>
          <a:bodyPr/>
          <a:lstStyle/>
          <a:p>
            <a:r>
              <a:rPr lang="en-US" u="sng" dirty="0"/>
              <a:t>Experiments</a:t>
            </a:r>
            <a:r>
              <a:rPr lang="en-US" u="sng" dirty="0" smtClean="0"/>
              <a:t>:</a:t>
            </a:r>
          </a:p>
          <a:p>
            <a:endParaRPr lang="en-US" u="sng" dirty="0" smtClean="0"/>
          </a:p>
          <a:p>
            <a:pPr lvl="1"/>
            <a:r>
              <a:rPr lang="en-US" dirty="0" smtClean="0"/>
              <a:t>Highly controlled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dirty="0" smtClean="0"/>
              <a:t>Can tap into implicit attitudes etc</a:t>
            </a:r>
          </a:p>
          <a:p>
            <a:pPr lvl="1">
              <a:buNone/>
            </a:pPr>
            <a:endParaRPr lang="en-US" dirty="0" smtClean="0"/>
          </a:p>
          <a:p>
            <a:pPr lvl="1"/>
            <a:r>
              <a:rPr lang="en-US" dirty="0" smtClean="0"/>
              <a:t>Ecological validity?</a:t>
            </a:r>
            <a:endParaRPr lang="en-US" dirty="0"/>
          </a:p>
        </p:txBody>
      </p:sp>
      <p:sp>
        <p:nvSpPr>
          <p:cNvPr id="2" name="Oval 1"/>
          <p:cNvSpPr/>
          <p:nvPr/>
        </p:nvSpPr>
        <p:spPr>
          <a:xfrm>
            <a:off x="5148064" y="1052736"/>
            <a:ext cx="3240360" cy="22322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/>
              <a:t>Role in applied research?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7998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Questionnaires &amp; Surveys</a:t>
            </a:r>
            <a:endParaRPr lang="en-US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34076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US" sz="2800" u="sng" dirty="0"/>
              <a:t>Survey research:</a:t>
            </a:r>
            <a:r>
              <a:rPr lang="en-US" sz="2800" dirty="0"/>
              <a:t> information about a topic is obtained by administering questionnaires or interviews to many </a:t>
            </a:r>
            <a:r>
              <a:rPr lang="en-US" sz="2800" dirty="0" smtClean="0"/>
              <a:t>people</a:t>
            </a:r>
          </a:p>
          <a:p>
            <a:endParaRPr lang="en-US" sz="2800" dirty="0"/>
          </a:p>
          <a:p>
            <a:pPr lvl="1"/>
            <a:r>
              <a:rPr lang="en-US" sz="2400" dirty="0"/>
              <a:t>A </a:t>
            </a:r>
            <a:r>
              <a:rPr lang="en-US" sz="2400" i="1" dirty="0"/>
              <a:t>population</a:t>
            </a:r>
            <a:r>
              <a:rPr lang="en-US" sz="2400" dirty="0"/>
              <a:t> consists of all the individuals that we are interested in drawing a conclusion </a:t>
            </a:r>
            <a:r>
              <a:rPr lang="en-US" sz="2400" dirty="0" smtClean="0"/>
              <a:t>about</a:t>
            </a:r>
          </a:p>
          <a:p>
            <a:pPr lvl="1"/>
            <a:endParaRPr lang="en-US" sz="2400" dirty="0"/>
          </a:p>
          <a:p>
            <a:pPr lvl="1"/>
            <a:r>
              <a:rPr lang="en-US" sz="2400" dirty="0"/>
              <a:t>A </a:t>
            </a:r>
            <a:r>
              <a:rPr lang="en-US" sz="2400" i="1" dirty="0"/>
              <a:t>sample</a:t>
            </a:r>
            <a:r>
              <a:rPr lang="en-US" sz="2400" dirty="0"/>
              <a:t> is a subset of individuals drawn from the larger population</a:t>
            </a:r>
          </a:p>
          <a:p>
            <a:pPr lvl="2"/>
            <a:r>
              <a:rPr lang="en-US" sz="2000" dirty="0"/>
              <a:t>A </a:t>
            </a:r>
            <a:r>
              <a:rPr lang="en-US" sz="2000" i="1" dirty="0"/>
              <a:t>representative sample </a:t>
            </a:r>
            <a:r>
              <a:rPr lang="en-US" sz="2000" dirty="0"/>
              <a:t>is one that reflects the important characteristics of the population</a:t>
            </a:r>
            <a:endParaRPr lang="en-US" sz="20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Methods of Research</a:t>
            </a:r>
          </a:p>
        </p:txBody>
      </p:sp>
      <p:pic>
        <p:nvPicPr>
          <p:cNvPr id="44037" name="Picture 5" descr="pas82760_02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600" y="1447800"/>
            <a:ext cx="8001000" cy="4124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questionnaire study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Cross-sectional </a:t>
            </a:r>
          </a:p>
          <a:p>
            <a:endParaRPr lang="en-GB" dirty="0" smtClean="0"/>
          </a:p>
          <a:p>
            <a:r>
              <a:rPr lang="en-GB" dirty="0" smtClean="0"/>
              <a:t>Longitudinal/Prospective</a:t>
            </a:r>
          </a:p>
          <a:p>
            <a:endParaRPr lang="en-GB" dirty="0" smtClean="0"/>
          </a:p>
          <a:p>
            <a:r>
              <a:rPr lang="en-GB" dirty="0" smtClean="0"/>
              <a:t>Randomised controlled trials</a:t>
            </a:r>
          </a:p>
          <a:p>
            <a:endParaRPr lang="en-GB" dirty="0" smtClean="0"/>
          </a:p>
          <a:p>
            <a:r>
              <a:rPr lang="en-GB" dirty="0" smtClean="0"/>
              <a:t>Quasi-Experimental*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295400"/>
            <a:ext cx="8382000" cy="2667000"/>
          </a:xfrm>
        </p:spPr>
        <p:txBody>
          <a:bodyPr/>
          <a:lstStyle/>
          <a:p>
            <a:r>
              <a:rPr lang="en-US" sz="2600" u="sng"/>
              <a:t>Correlational Research:</a:t>
            </a:r>
            <a:r>
              <a:rPr lang="en-US" sz="2600"/>
              <a:t> three components:</a:t>
            </a:r>
          </a:p>
          <a:p>
            <a:pPr lvl="1"/>
            <a:r>
              <a:rPr lang="en-US" sz="2400"/>
              <a:t>Researcher measures one variable (X)</a:t>
            </a:r>
          </a:p>
          <a:p>
            <a:pPr lvl="1"/>
            <a:r>
              <a:rPr lang="en-US" sz="2400"/>
              <a:t>Researcher measures a second variable (Y)</a:t>
            </a:r>
          </a:p>
          <a:p>
            <a:pPr lvl="1"/>
            <a:r>
              <a:rPr lang="en-US" sz="2400"/>
              <a:t>Researcher statistically determines whether (X) and (Y) are related</a:t>
            </a:r>
          </a:p>
          <a:p>
            <a:pPr lvl="1"/>
            <a:endParaRPr lang="en-US" sz="2400"/>
          </a:p>
        </p:txBody>
      </p:sp>
      <p:pic>
        <p:nvPicPr>
          <p:cNvPr id="47110" name="Picture 6" descr="pas82760_rd02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62200" y="3505200"/>
            <a:ext cx="4181475" cy="259080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004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en-US" dirty="0"/>
              <a:t>Methods of Research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Correlation does not equal causation</a:t>
            </a:r>
          </a:p>
          <a:p>
            <a:pPr lvl="1"/>
            <a:r>
              <a:rPr lang="en-US" dirty="0"/>
              <a:t>Some interpretive possibilities:</a:t>
            </a:r>
          </a:p>
          <a:p>
            <a:pPr lvl="2"/>
            <a:r>
              <a:rPr lang="en-US" dirty="0"/>
              <a:t>X caused Y</a:t>
            </a:r>
          </a:p>
          <a:p>
            <a:pPr lvl="2"/>
            <a:r>
              <a:rPr lang="en-US" dirty="0"/>
              <a:t>Y caused X</a:t>
            </a:r>
          </a:p>
          <a:p>
            <a:pPr lvl="2"/>
            <a:r>
              <a:rPr lang="en-US" dirty="0"/>
              <a:t>Both variables influenced each other</a:t>
            </a:r>
          </a:p>
          <a:p>
            <a:pPr lvl="2"/>
            <a:r>
              <a:rPr lang="en-US" dirty="0"/>
              <a:t>A third variable influenced both X and Y (spurious)</a:t>
            </a:r>
          </a:p>
        </p:txBody>
      </p:sp>
    </p:spTree>
    <p:extLst>
      <p:ext uri="{BB962C8B-B14F-4D97-AF65-F5344CB8AC3E}">
        <p14:creationId xmlns:p14="http://schemas.microsoft.com/office/powerpoint/2010/main" val="330209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http://www.mathwarehouse.com/statistics/correlation-coefficient/images/picture-positive-correlation2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712" y="1916832"/>
            <a:ext cx="5238750" cy="3810000"/>
          </a:xfrm>
          <a:prstGeom prst="rect">
            <a:avLst/>
          </a:prstGeom>
          <a:noFill/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539552" y="62068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Positive</a:t>
            </a:r>
            <a:r>
              <a:rPr kumimoji="0" lang="en-GB" sz="3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correlation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http://www.mathwarehouse.com/statistics/correlation-coefficient/images/negative-correlation2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720" y="1772816"/>
            <a:ext cx="5238750" cy="3810000"/>
          </a:xfrm>
          <a:prstGeom prst="rect">
            <a:avLst/>
          </a:prstGeom>
          <a:noFill/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539552" y="62068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Negative correlation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Methods of Research</a:t>
            </a:r>
          </a:p>
        </p:txBody>
      </p:sp>
      <p:pic>
        <p:nvPicPr>
          <p:cNvPr id="53254" name="Picture 6" descr="pas82760_02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371600"/>
            <a:ext cx="7632847" cy="4800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en-US" dirty="0"/>
              <a:t>Methods of Research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052736"/>
            <a:ext cx="8229600" cy="4785395"/>
          </a:xfrm>
        </p:spPr>
        <p:txBody>
          <a:bodyPr>
            <a:normAutofit fontScale="92500" lnSpcReduction="10000"/>
          </a:bodyPr>
          <a:lstStyle/>
          <a:p>
            <a:r>
              <a:rPr lang="en-US" u="sng" dirty="0" smtClean="0"/>
              <a:t>Longitudinal/prospective studies</a:t>
            </a:r>
          </a:p>
          <a:p>
            <a:endParaRPr lang="en-US" u="sng" dirty="0" smtClean="0"/>
          </a:p>
          <a:p>
            <a:r>
              <a:rPr lang="en-US" dirty="0" smtClean="0"/>
              <a:t>Ability to follow up a sample of participants over time </a:t>
            </a:r>
            <a:r>
              <a:rPr lang="en-US" i="1" dirty="0" err="1" smtClean="0"/>
              <a:t>e.g</a:t>
            </a:r>
            <a:r>
              <a:rPr lang="en-US" i="1" dirty="0" smtClean="0"/>
              <a:t> how do early attachments influence later attachment styles…</a:t>
            </a:r>
          </a:p>
          <a:p>
            <a:endParaRPr lang="en-US" i="1" dirty="0" smtClean="0"/>
          </a:p>
          <a:p>
            <a:r>
              <a:rPr lang="en-US" dirty="0" smtClean="0"/>
              <a:t>Does academic ability predict future performance at work?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Allows predictions about causality 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132856"/>
            <a:ext cx="8229600" cy="1143000"/>
          </a:xfrm>
        </p:spPr>
        <p:txBody>
          <a:bodyPr/>
          <a:lstStyle/>
          <a:p>
            <a:r>
              <a:rPr lang="en-GB" dirty="0" smtClean="0"/>
              <a:t>Randomised Controlled Trials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1887ED1-9E75-4712-91CB-42FEB6C92136}" type="slidenum">
              <a:rPr lang="en-GB" altLang="en-US" sz="1400" smtClean="0"/>
              <a:pPr eaLnBrk="1" hangingPunct="1"/>
              <a:t>16</a:t>
            </a:fld>
            <a:endParaRPr lang="en-GB" altLang="en-US" sz="1400" smtClean="0"/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762000"/>
          </a:xfrm>
          <a:solidFill>
            <a:schemeClr val="bg1"/>
          </a:solidFill>
        </p:spPr>
        <p:txBody>
          <a:bodyPr/>
          <a:lstStyle/>
          <a:p>
            <a:r>
              <a:rPr lang="en-GB" altLang="en-US" sz="2400" b="1" smtClean="0"/>
              <a:t>Background: the need for a psychological coping intervention </a:t>
            </a:r>
            <a:endParaRPr lang="en-GB" altLang="en-US" smtClean="0"/>
          </a:p>
        </p:txBody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63" y="1214438"/>
            <a:ext cx="8229600" cy="430212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  <a:defRPr/>
            </a:pPr>
            <a:endParaRPr lang="en-GB" sz="3600" b="1" dirty="0" smtClean="0"/>
          </a:p>
          <a:p>
            <a:pPr>
              <a:buFont typeface="Wingdings" pitchFamily="2" charset="2"/>
              <a:buChar char="Ø"/>
              <a:defRPr/>
            </a:pPr>
            <a:r>
              <a:rPr lang="en-GB" sz="2000" dirty="0" smtClean="0"/>
              <a:t>A third of women are likely to experience significant psychological distress when undergoing cancer genetic risk assessment </a:t>
            </a:r>
            <a:r>
              <a:rPr lang="en-GB" sz="2000" i="1" dirty="0" smtClean="0"/>
              <a:t>(Fry et al, 2003; Cull et al, 1999).</a:t>
            </a:r>
          </a:p>
          <a:p>
            <a:pPr>
              <a:buFont typeface="Wingdings" pitchFamily="2" charset="2"/>
              <a:buChar char="Ø"/>
              <a:defRPr/>
            </a:pPr>
            <a:endParaRPr lang="en-GB" sz="2000" i="1" dirty="0" smtClean="0"/>
          </a:p>
          <a:p>
            <a:pPr>
              <a:buFont typeface="Wingdings" pitchFamily="2" charset="2"/>
              <a:buChar char="Ø"/>
              <a:defRPr/>
            </a:pPr>
            <a:endParaRPr lang="en-GB" sz="2000" i="1" dirty="0" smtClean="0"/>
          </a:p>
          <a:p>
            <a:pPr>
              <a:buFont typeface="Wingdings" pitchFamily="2" charset="2"/>
              <a:buChar char="Ø"/>
              <a:defRPr/>
            </a:pPr>
            <a:r>
              <a:rPr lang="en-GB" sz="2000" dirty="0" smtClean="0"/>
              <a:t>Lack of appropriate coping interventions </a:t>
            </a:r>
            <a:r>
              <a:rPr lang="en-GB" sz="2000" i="1" dirty="0" smtClean="0"/>
              <a:t>(</a:t>
            </a:r>
            <a:r>
              <a:rPr lang="en-GB" sz="2000" i="1" dirty="0" err="1" smtClean="0"/>
              <a:t>Wellisch</a:t>
            </a:r>
            <a:r>
              <a:rPr lang="en-GB" sz="2000" i="1" dirty="0" smtClean="0"/>
              <a:t> et al., 1999; </a:t>
            </a:r>
            <a:r>
              <a:rPr lang="en-GB" sz="2000" i="1" dirty="0" err="1" smtClean="0"/>
              <a:t>Esplen</a:t>
            </a:r>
            <a:r>
              <a:rPr lang="en-GB" sz="2000" i="1" dirty="0" smtClean="0"/>
              <a:t> et al, 1998; Schwartz et al, 1998</a:t>
            </a:r>
            <a:r>
              <a:rPr lang="en-GB" sz="2000" dirty="0" smtClean="0">
                <a:latin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  <a:defRPr/>
            </a:pPr>
            <a:endParaRPr lang="en-GB" sz="2000" dirty="0" smtClean="0">
              <a:latin typeface="+mj-lt"/>
            </a:endParaRPr>
          </a:p>
          <a:p>
            <a:pPr>
              <a:buFont typeface="Wingdings" pitchFamily="2" charset="2"/>
              <a:buChar char="Ø"/>
              <a:defRPr/>
            </a:pPr>
            <a:endParaRPr lang="en-GB" sz="2000" dirty="0" smtClean="0">
              <a:latin typeface="+mj-lt"/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en-GB" sz="2000" dirty="0" smtClean="0">
                <a:latin typeface="+mj-lt"/>
              </a:rPr>
              <a:t>Need for a brief cost-effective intervention within context of NHS service delivery</a:t>
            </a:r>
          </a:p>
          <a:p>
            <a:pPr>
              <a:buFont typeface="Wingdings" pitchFamily="2" charset="2"/>
              <a:buChar char="Ø"/>
              <a:defRPr/>
            </a:pPr>
            <a:endParaRPr lang="en-GB" sz="20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Char char="Ø"/>
              <a:defRPr/>
            </a:pPr>
            <a:endParaRPr lang="en-GB" sz="20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Char char="Ø"/>
              <a:defRPr/>
            </a:pPr>
            <a:endParaRPr lang="en-GB" sz="20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Char char="Ø"/>
              <a:defRPr/>
            </a:pPr>
            <a:endParaRPr lang="en-GB" sz="24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  <a:defRPr/>
            </a:pPr>
            <a:endParaRPr lang="en-GB" dirty="0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9602388"/>
      </p:ext>
    </p:extLst>
  </p:cSld>
  <p:clrMapOvr>
    <a:masterClrMapping/>
  </p:clrMapOvr>
  <p:transition advTm="42528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42507DD-595E-47A0-8469-06A105909EBF}" type="slidenum">
              <a:rPr lang="en-GB" altLang="en-US" sz="1400" smtClean="0"/>
              <a:pPr eaLnBrk="1" hangingPunct="1"/>
              <a:t>17</a:t>
            </a:fld>
            <a:endParaRPr lang="en-GB" altLang="en-US" sz="1400" smtClean="0"/>
          </a:p>
        </p:txBody>
      </p:sp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533400"/>
          </a:xfrm>
          <a:solidFill>
            <a:schemeClr val="bg1"/>
          </a:solidFill>
        </p:spPr>
        <p:txBody>
          <a:bodyPr/>
          <a:lstStyle/>
          <a:p>
            <a:r>
              <a:rPr lang="en-GB" altLang="en-US" sz="2400" b="1" smtClean="0"/>
              <a:t>The Intervention 1: Distraction-Based Coping Leaflet</a:t>
            </a:r>
            <a:endParaRPr lang="en-GB" altLang="en-US" smtClean="0"/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smtClean="0"/>
          </a:p>
          <a:p>
            <a:pPr lvl="1"/>
            <a:endParaRPr lang="en-GB" altLang="en-US" smtClean="0"/>
          </a:p>
        </p:txBody>
      </p:sp>
      <p:sp>
        <p:nvSpPr>
          <p:cNvPr id="17413" name="Text Box 4"/>
          <p:cNvSpPr txBox="1">
            <a:spLocks noChangeArrowheads="1"/>
          </p:cNvSpPr>
          <p:nvPr/>
        </p:nvSpPr>
        <p:spPr bwMode="auto">
          <a:xfrm>
            <a:off x="152400" y="1143000"/>
            <a:ext cx="8458200" cy="4760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000" b="1"/>
              <a:t>Distraction: controls intrusive worries about a stressful event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000" b="1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000" b="1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en-GB" altLang="en-US" sz="2000"/>
              <a:t>Involves actively engaging in cognitive or behavioural distraction techniques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en-GB" altLang="en-US" sz="200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en-GB" altLang="en-US" sz="200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en-GB" altLang="en-US" sz="200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en-GB" altLang="en-US" sz="200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en-GB" altLang="en-US" sz="200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en-GB" altLang="en-US" sz="200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en-GB" altLang="en-US" sz="200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en-GB" altLang="en-US" sz="2000"/>
              <a:t>effective in reducing physical and psychological distress: anxiety, dental pain, phobias, back pain, insomnia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en-GB" altLang="en-US" sz="200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en-GB" altLang="en-US" sz="200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en-GB" altLang="en-US" sz="2000"/>
              <a:t>Appropriate intervention during periods of waiting and uncertainty</a:t>
            </a:r>
            <a:endParaRPr lang="en-GB" altLang="en-US" sz="2400" b="1"/>
          </a:p>
        </p:txBody>
      </p:sp>
      <p:sp>
        <p:nvSpPr>
          <p:cNvPr id="17414" name="Rectangle 5"/>
          <p:cNvSpPr>
            <a:spLocks noChangeArrowheads="1"/>
          </p:cNvSpPr>
          <p:nvPr/>
        </p:nvSpPr>
        <p:spPr bwMode="auto">
          <a:xfrm>
            <a:off x="304800" y="3505200"/>
            <a:ext cx="82296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Font typeface="Wingdings" pitchFamily="2" charset="2"/>
              <a:buChar char="Ø"/>
            </a:pPr>
            <a:endParaRPr lang="en-US" altLang="en-US" sz="2000"/>
          </a:p>
        </p:txBody>
      </p:sp>
      <p:sp>
        <p:nvSpPr>
          <p:cNvPr id="17415" name="Text Box 10"/>
          <p:cNvSpPr txBox="1">
            <a:spLocks noChangeArrowheads="1"/>
          </p:cNvSpPr>
          <p:nvPr/>
        </p:nvSpPr>
        <p:spPr bwMode="auto">
          <a:xfrm>
            <a:off x="4800600" y="3124200"/>
            <a:ext cx="3962400" cy="758825"/>
          </a:xfrm>
          <a:prstGeom prst="rect">
            <a:avLst/>
          </a:prstGeom>
          <a:solidFill>
            <a:srgbClr val="CCFFFF"/>
          </a:solidFill>
          <a:ln w="57150" cmpd="thickThin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>
                <a:latin typeface="Times New Roman" pitchFamily="18" charset="0"/>
              </a:rPr>
              <a:t>Absorb yourself in something interesting or fun to do</a:t>
            </a:r>
          </a:p>
        </p:txBody>
      </p:sp>
      <p:sp>
        <p:nvSpPr>
          <p:cNvPr id="17416" name="Text Box 11"/>
          <p:cNvSpPr txBox="1">
            <a:spLocks noChangeArrowheads="1"/>
          </p:cNvSpPr>
          <p:nvPr/>
        </p:nvSpPr>
        <p:spPr bwMode="auto">
          <a:xfrm>
            <a:off x="381000" y="3124200"/>
            <a:ext cx="3962400" cy="758825"/>
          </a:xfrm>
          <a:prstGeom prst="rect">
            <a:avLst/>
          </a:prstGeom>
          <a:solidFill>
            <a:srgbClr val="CCFFFF"/>
          </a:solidFill>
          <a:ln w="57150" cmpd="thickThin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>
                <a:latin typeface="Times New Roman" pitchFamily="18" charset="0"/>
              </a:rPr>
              <a:t>Count backwards from 200 whilst picturing the numbers in your head</a:t>
            </a:r>
          </a:p>
        </p:txBody>
      </p:sp>
      <p:sp>
        <p:nvSpPr>
          <p:cNvPr id="17417" name="Line 12"/>
          <p:cNvSpPr>
            <a:spLocks noChangeShapeType="1"/>
          </p:cNvSpPr>
          <p:nvPr/>
        </p:nvSpPr>
        <p:spPr bwMode="auto">
          <a:xfrm flipH="1">
            <a:off x="3203575" y="2349500"/>
            <a:ext cx="935038" cy="6492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418" name="Line 13"/>
          <p:cNvSpPr>
            <a:spLocks noChangeShapeType="1"/>
          </p:cNvSpPr>
          <p:nvPr/>
        </p:nvSpPr>
        <p:spPr bwMode="auto">
          <a:xfrm>
            <a:off x="5724525" y="2349500"/>
            <a:ext cx="86360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864580"/>
      </p:ext>
    </p:extLst>
  </p:cSld>
  <p:clrMapOvr>
    <a:masterClrMapping/>
  </p:clrMapOvr>
  <p:transition advTm="46768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20C948C-0DD8-40AA-B9D4-8273D972D3F5}" type="slidenum">
              <a:rPr lang="en-GB" altLang="en-US" sz="1400" smtClean="0"/>
              <a:pPr eaLnBrk="1" hangingPunct="1"/>
              <a:t>18</a:t>
            </a:fld>
            <a:endParaRPr lang="en-GB" altLang="en-US" sz="1400" smtClean="0"/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  <a:solidFill>
            <a:schemeClr val="bg1"/>
          </a:solidFill>
        </p:spPr>
        <p:txBody>
          <a:bodyPr/>
          <a:lstStyle/>
          <a:p>
            <a:r>
              <a:rPr lang="en-GB" altLang="en-US" sz="2400" b="1" smtClean="0"/>
              <a:t>CARIAD: Aims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en-GB" altLang="en-US" sz="2000" smtClean="0"/>
              <a:t>Compare levels of general and cancer-specific distress in individuals who receive the intervention with those who receive standard information.</a:t>
            </a:r>
          </a:p>
          <a:p>
            <a:pPr marL="533400" indent="-533400">
              <a:lnSpc>
                <a:spcPct val="90000"/>
              </a:lnSpc>
              <a:buFontTx/>
              <a:buAutoNum type="arabicPeriod"/>
            </a:pPr>
            <a:endParaRPr lang="en-GB" altLang="en-US" sz="2000" smtClean="0"/>
          </a:p>
          <a:p>
            <a:pPr marL="533400" indent="-533400">
              <a:lnSpc>
                <a:spcPct val="90000"/>
              </a:lnSpc>
              <a:buFontTx/>
              <a:buAutoNum type="arabicPeriod" startAt="2"/>
            </a:pPr>
            <a:r>
              <a:rPr lang="en-GB" altLang="en-US" sz="2000" smtClean="0"/>
              <a:t>Evaluate the short and longer term impact of the intervention at key stages of the assessment process, i.e. upon referral (Time 1), the waiting period (Time 2), one month post-risk information (Time 3).</a:t>
            </a:r>
          </a:p>
          <a:p>
            <a:pPr marL="533400" indent="-533400">
              <a:lnSpc>
                <a:spcPct val="90000"/>
              </a:lnSpc>
              <a:buFontTx/>
              <a:buAutoNum type="arabicPeriod" startAt="2"/>
            </a:pPr>
            <a:endParaRPr lang="en-GB" altLang="en-US" sz="2000" smtClean="0"/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en-GB" altLang="en-US" sz="2000" smtClean="0"/>
              <a:t>3.	Identify vulnerable sub-groups who may benefit most from the intervention.</a:t>
            </a:r>
          </a:p>
        </p:txBody>
      </p:sp>
    </p:spTree>
    <p:extLst>
      <p:ext uri="{BB962C8B-B14F-4D97-AF65-F5344CB8AC3E}">
        <p14:creationId xmlns:p14="http://schemas.microsoft.com/office/powerpoint/2010/main" val="2861156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0F8B026-B216-4D59-A026-A11F9DEEA6BC}" type="slidenum">
              <a:rPr lang="en-GB" smtClean="0"/>
              <a:pPr/>
              <a:t>19</a:t>
            </a:fld>
            <a:endParaRPr lang="en-GB" smtClean="0"/>
          </a:p>
        </p:txBody>
      </p:sp>
      <p:sp>
        <p:nvSpPr>
          <p:cNvPr id="21507" name="Text Box 6"/>
          <p:cNvSpPr txBox="1">
            <a:spLocks noChangeArrowheads="1"/>
          </p:cNvSpPr>
          <p:nvPr/>
        </p:nvSpPr>
        <p:spPr bwMode="auto">
          <a:xfrm>
            <a:off x="611188" y="908050"/>
            <a:ext cx="8153400" cy="340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1200" b="1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b="1"/>
              <a:t>	MRC Phase III Randomised Controlled Trial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400" b="1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400" b="1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000" b="1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000"/>
              <a:t>	   	        1500 referrals across Wales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000"/>
              <a:t>		            (9 months recruitment)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000"/>
              <a:t>		</a:t>
            </a:r>
            <a:endParaRPr lang="en-GB" sz="2400" b="1"/>
          </a:p>
          <a:p>
            <a:pPr lvl="2">
              <a:lnSpc>
                <a:spcPct val="90000"/>
              </a:lnSpc>
              <a:buFont typeface="Wingdings" pitchFamily="2" charset="2"/>
              <a:buNone/>
            </a:pPr>
            <a:endParaRPr lang="en-GB" sz="2400" b="1"/>
          </a:p>
          <a:p>
            <a:pPr>
              <a:spcBef>
                <a:spcPct val="50000"/>
              </a:spcBef>
            </a:pPr>
            <a:endParaRPr lang="en-GB">
              <a:latin typeface="Times New Roman" pitchFamily="18" charset="0"/>
            </a:endParaRPr>
          </a:p>
        </p:txBody>
      </p:sp>
      <p:sp>
        <p:nvSpPr>
          <p:cNvPr id="21508" name="Line 7"/>
          <p:cNvSpPr>
            <a:spLocks noChangeShapeType="1"/>
          </p:cNvSpPr>
          <p:nvPr/>
        </p:nvSpPr>
        <p:spPr bwMode="auto">
          <a:xfrm>
            <a:off x="4140200" y="1700213"/>
            <a:ext cx="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09" name="Line 8"/>
          <p:cNvSpPr>
            <a:spLocks noChangeShapeType="1"/>
          </p:cNvSpPr>
          <p:nvPr/>
        </p:nvSpPr>
        <p:spPr bwMode="auto">
          <a:xfrm flipH="1">
            <a:off x="2124075" y="2997200"/>
            <a:ext cx="1798638" cy="16557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0" name="Line 9"/>
          <p:cNvSpPr>
            <a:spLocks noChangeShapeType="1"/>
          </p:cNvSpPr>
          <p:nvPr/>
        </p:nvSpPr>
        <p:spPr bwMode="auto">
          <a:xfrm>
            <a:off x="4427538" y="2997200"/>
            <a:ext cx="1897062" cy="1427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1" name="Rectangle 10"/>
          <p:cNvSpPr>
            <a:spLocks noChangeArrowheads="1"/>
          </p:cNvSpPr>
          <p:nvPr/>
        </p:nvSpPr>
        <p:spPr bwMode="auto">
          <a:xfrm>
            <a:off x="457200" y="4648200"/>
            <a:ext cx="3581400" cy="140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2">
              <a:lnSpc>
                <a:spcPct val="90000"/>
              </a:lnSpc>
              <a:buFont typeface="Wingdings" pitchFamily="2" charset="2"/>
              <a:buNone/>
            </a:pPr>
            <a:r>
              <a:rPr lang="en-GB" sz="2400"/>
              <a:t>Control group: standard care (letter/FHQ)</a:t>
            </a:r>
          </a:p>
          <a:p>
            <a:pPr lvl="2">
              <a:lnSpc>
                <a:spcPct val="90000"/>
              </a:lnSpc>
              <a:buFont typeface="Wingdings" pitchFamily="2" charset="2"/>
              <a:buNone/>
            </a:pPr>
            <a:endParaRPr lang="en-GB" sz="2400"/>
          </a:p>
        </p:txBody>
      </p:sp>
      <p:sp>
        <p:nvSpPr>
          <p:cNvPr id="21512" name="Rectangle 11"/>
          <p:cNvSpPr>
            <a:spLocks noChangeArrowheads="1"/>
          </p:cNvSpPr>
          <p:nvPr/>
        </p:nvSpPr>
        <p:spPr bwMode="auto">
          <a:xfrm>
            <a:off x="5105400" y="4572000"/>
            <a:ext cx="3579813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/>
              <a:t>Intervention group: standard care plus distraction leaflet</a:t>
            </a:r>
          </a:p>
        </p:txBody>
      </p:sp>
      <p:sp>
        <p:nvSpPr>
          <p:cNvPr id="21513" name="Text Box 13"/>
          <p:cNvSpPr txBox="1">
            <a:spLocks noChangeArrowheads="1"/>
          </p:cNvSpPr>
          <p:nvPr/>
        </p:nvSpPr>
        <p:spPr bwMode="auto">
          <a:xfrm>
            <a:off x="900113" y="333375"/>
            <a:ext cx="7488237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>
                <a:latin typeface="Times New Roman" pitchFamily="18" charset="0"/>
              </a:rPr>
              <a:t>	      Phase III: The CARIAD Trial</a:t>
            </a:r>
            <a:endParaRPr lang="en-GB" sz="2000">
              <a:latin typeface="Times New Roman" pitchFamily="18" charset="0"/>
            </a:endParaRPr>
          </a:p>
        </p:txBody>
      </p:sp>
    </p:spTree>
  </p:cSld>
  <p:clrMapOvr>
    <a:masterClrMapping/>
  </p:clrMapOvr>
  <p:transition advTm="24464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56DEBB8-A1F5-4471-AAF7-E12DB9126B00}" type="slidenum">
              <a:rPr lang="en-GB" smtClean="0"/>
              <a:pPr/>
              <a:t>20</a:t>
            </a:fld>
            <a:endParaRPr lang="en-GB" smtClean="0"/>
          </a:p>
        </p:txBody>
      </p:sp>
      <p:sp>
        <p:nvSpPr>
          <p:cNvPr id="22531" name="Rectangle 2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-398264" y="332656"/>
            <a:ext cx="9542264" cy="8137642"/>
            <a:chOff x="2797" y="-78"/>
            <a:chExt cx="7512" cy="10720"/>
          </a:xfrm>
        </p:grpSpPr>
        <p:sp>
          <p:nvSpPr>
            <p:cNvPr id="22534" name="AutoShape 24"/>
            <p:cNvSpPr>
              <a:spLocks noChangeAspect="1" noChangeArrowheads="1" noTextEdit="1"/>
            </p:cNvSpPr>
            <p:nvPr/>
          </p:nvSpPr>
          <p:spPr bwMode="auto">
            <a:xfrm>
              <a:off x="2797" y="-78"/>
              <a:ext cx="7512" cy="107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535" name="Rectangle 23"/>
            <p:cNvSpPr>
              <a:spLocks noChangeArrowheads="1"/>
            </p:cNvSpPr>
            <p:nvPr/>
          </p:nvSpPr>
          <p:spPr bwMode="auto">
            <a:xfrm>
              <a:off x="3989" y="1042"/>
              <a:ext cx="2094" cy="96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1600" b="1" dirty="0">
                  <a:cs typeface="Times New Roman" pitchFamily="18" charset="0"/>
                </a:rPr>
                <a:t>Pre-randomised to intervention group</a:t>
              </a:r>
              <a:r>
                <a:rPr lang="en-GB" sz="1600" dirty="0">
                  <a:cs typeface="Times New Roman" pitchFamily="18" charset="0"/>
                </a:rPr>
                <a:t>    (n= 729)</a:t>
              </a:r>
              <a:endParaRPr lang="en-GB" sz="1400" dirty="0"/>
            </a:p>
            <a:p>
              <a:pPr eaLnBrk="0" hangingPunct="0"/>
              <a:endParaRPr lang="en-GB" dirty="0"/>
            </a:p>
          </p:txBody>
        </p:sp>
        <p:sp>
          <p:nvSpPr>
            <p:cNvPr id="22536" name="Rectangle 22"/>
            <p:cNvSpPr>
              <a:spLocks noChangeArrowheads="1"/>
            </p:cNvSpPr>
            <p:nvPr/>
          </p:nvSpPr>
          <p:spPr bwMode="auto">
            <a:xfrm>
              <a:off x="4206" y="5202"/>
              <a:ext cx="1878" cy="96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1600" dirty="0">
                  <a:cs typeface="Times New Roman" pitchFamily="18" charset="0"/>
                </a:rPr>
                <a:t>T2 follow up</a:t>
              </a:r>
              <a:endParaRPr lang="en-GB" sz="1400" dirty="0"/>
            </a:p>
            <a:p>
              <a:pPr eaLnBrk="0" hangingPunct="0"/>
              <a:r>
                <a:rPr lang="en-GB" sz="1600" dirty="0">
                  <a:cs typeface="Times New Roman" pitchFamily="18" charset="0"/>
                </a:rPr>
                <a:t>n=  250 (70%)</a:t>
              </a:r>
              <a:endParaRPr lang="en-GB" sz="1400" dirty="0"/>
            </a:p>
            <a:p>
              <a:pPr eaLnBrk="0" hangingPunct="0"/>
              <a:endParaRPr lang="en-GB" dirty="0"/>
            </a:p>
          </p:txBody>
        </p:sp>
        <p:sp>
          <p:nvSpPr>
            <p:cNvPr id="22537" name="Rectangle 21"/>
            <p:cNvSpPr>
              <a:spLocks noChangeArrowheads="1"/>
            </p:cNvSpPr>
            <p:nvPr/>
          </p:nvSpPr>
          <p:spPr bwMode="auto">
            <a:xfrm>
              <a:off x="4049" y="6482"/>
              <a:ext cx="2192" cy="144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prstDash val="lgDash"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2000" b="1" dirty="0">
                  <a:solidFill>
                    <a:srgbClr val="FF6600"/>
                  </a:solidFill>
                  <a:cs typeface="Times New Roman" pitchFamily="18" charset="0"/>
                </a:rPr>
                <a:t>T3 follow </a:t>
              </a:r>
              <a:r>
                <a:rPr lang="en-GB" sz="2000" b="1" dirty="0" smtClean="0">
                  <a:solidFill>
                    <a:srgbClr val="FF6600"/>
                  </a:solidFill>
                  <a:cs typeface="Times New Roman" pitchFamily="18" charset="0"/>
                </a:rPr>
                <a:t>up</a:t>
              </a:r>
            </a:p>
            <a:p>
              <a:pPr eaLnBrk="0" hangingPunct="0"/>
              <a:r>
                <a:rPr lang="en-GB" sz="2000" b="1" dirty="0" smtClean="0">
                  <a:solidFill>
                    <a:srgbClr val="FF6600"/>
                  </a:solidFill>
                  <a:cs typeface="Times New Roman" pitchFamily="18" charset="0"/>
                </a:rPr>
                <a:t>  </a:t>
              </a:r>
              <a:endParaRPr lang="en-GB" dirty="0"/>
            </a:p>
            <a:p>
              <a:pPr eaLnBrk="0" hangingPunct="0"/>
              <a:r>
                <a:rPr lang="en-GB" sz="2000" b="1" dirty="0">
                  <a:solidFill>
                    <a:srgbClr val="FF6600"/>
                  </a:solidFill>
                  <a:cs typeface="Times New Roman" pitchFamily="18" charset="0"/>
                </a:rPr>
                <a:t>N= 175 (70%)</a:t>
              </a:r>
              <a:endParaRPr lang="en-GB" dirty="0"/>
            </a:p>
            <a:p>
              <a:pPr eaLnBrk="0" hangingPunct="0"/>
              <a:endParaRPr lang="en-GB" dirty="0"/>
            </a:p>
          </p:txBody>
        </p:sp>
        <p:sp>
          <p:nvSpPr>
            <p:cNvPr id="22538" name="Rectangle 20"/>
            <p:cNvSpPr>
              <a:spLocks noChangeArrowheads="1"/>
            </p:cNvSpPr>
            <p:nvPr/>
          </p:nvSpPr>
          <p:spPr bwMode="auto">
            <a:xfrm>
              <a:off x="6553" y="6482"/>
              <a:ext cx="2349" cy="144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prstDash val="lgDash"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b="1" dirty="0">
                  <a:solidFill>
                    <a:srgbClr val="FF6600"/>
                  </a:solidFill>
                  <a:cs typeface="Times New Roman" pitchFamily="18" charset="0"/>
                </a:rPr>
                <a:t>T3 follow up   </a:t>
              </a:r>
              <a:endParaRPr lang="en-GB" sz="1600" dirty="0"/>
            </a:p>
            <a:p>
              <a:pPr eaLnBrk="0" hangingPunct="0"/>
              <a:r>
                <a:rPr lang="en-GB" b="1" dirty="0">
                  <a:solidFill>
                    <a:srgbClr val="FF6600"/>
                  </a:solidFill>
                  <a:cs typeface="Times New Roman" pitchFamily="18" charset="0"/>
                </a:rPr>
                <a:t> </a:t>
              </a:r>
              <a:endParaRPr lang="en-GB" b="1" dirty="0" smtClean="0">
                <a:solidFill>
                  <a:srgbClr val="FF6600"/>
                </a:solidFill>
                <a:cs typeface="Times New Roman" pitchFamily="18" charset="0"/>
              </a:endParaRPr>
            </a:p>
            <a:p>
              <a:pPr eaLnBrk="0" hangingPunct="0"/>
              <a:endParaRPr lang="en-GB" sz="1600" dirty="0"/>
            </a:p>
            <a:p>
              <a:pPr eaLnBrk="0" hangingPunct="0"/>
              <a:r>
                <a:rPr lang="en-GB" b="1" dirty="0">
                  <a:solidFill>
                    <a:srgbClr val="FF6600"/>
                  </a:solidFill>
                  <a:cs typeface="Times New Roman" pitchFamily="18" charset="0"/>
                </a:rPr>
                <a:t>N= 175 (70%)</a:t>
              </a:r>
              <a:endParaRPr lang="en-GB" sz="1600" dirty="0"/>
            </a:p>
            <a:p>
              <a:pPr eaLnBrk="0" hangingPunct="0"/>
              <a:endParaRPr lang="en-GB" dirty="0"/>
            </a:p>
          </p:txBody>
        </p:sp>
        <p:sp>
          <p:nvSpPr>
            <p:cNvPr id="22539" name="Rectangle 19"/>
            <p:cNvSpPr>
              <a:spLocks noChangeArrowheads="1"/>
            </p:cNvSpPr>
            <p:nvPr/>
          </p:nvSpPr>
          <p:spPr bwMode="auto">
            <a:xfrm>
              <a:off x="6553" y="5202"/>
              <a:ext cx="2192" cy="96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1600" dirty="0">
                  <a:cs typeface="Times New Roman" pitchFamily="18" charset="0"/>
                </a:rPr>
                <a:t>T2 follow up  </a:t>
              </a:r>
              <a:endParaRPr lang="en-GB" sz="1400" dirty="0"/>
            </a:p>
            <a:p>
              <a:pPr eaLnBrk="0" hangingPunct="0"/>
              <a:r>
                <a:rPr lang="en-GB" sz="1600" dirty="0">
                  <a:cs typeface="Times New Roman" pitchFamily="18" charset="0"/>
                </a:rPr>
                <a:t>n=  250 (70%)</a:t>
              </a:r>
              <a:endParaRPr lang="en-GB" sz="1400" dirty="0"/>
            </a:p>
            <a:p>
              <a:pPr eaLnBrk="0" hangingPunct="0"/>
              <a:endParaRPr lang="en-GB" dirty="0"/>
            </a:p>
          </p:txBody>
        </p:sp>
        <p:sp>
          <p:nvSpPr>
            <p:cNvPr id="22540" name="Rectangle 18"/>
            <p:cNvSpPr>
              <a:spLocks noChangeArrowheads="1"/>
            </p:cNvSpPr>
            <p:nvPr/>
          </p:nvSpPr>
          <p:spPr bwMode="auto">
            <a:xfrm>
              <a:off x="6426" y="1060"/>
              <a:ext cx="2324" cy="96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1600" b="1" dirty="0">
                  <a:cs typeface="Times New Roman" pitchFamily="18" charset="0"/>
                </a:rPr>
                <a:t>Pre-randomised to control group</a:t>
              </a:r>
              <a:endParaRPr lang="en-GB" sz="1400" dirty="0"/>
            </a:p>
            <a:p>
              <a:pPr eaLnBrk="0" hangingPunct="0"/>
              <a:r>
                <a:rPr lang="en-GB" sz="1600" dirty="0">
                  <a:cs typeface="Times New Roman" pitchFamily="18" charset="0"/>
                </a:rPr>
                <a:t> (n= 729)</a:t>
              </a:r>
              <a:endParaRPr lang="en-GB" sz="2400" dirty="0"/>
            </a:p>
          </p:txBody>
        </p:sp>
        <p:sp>
          <p:nvSpPr>
            <p:cNvPr id="22541" name="Line 17"/>
            <p:cNvSpPr>
              <a:spLocks noChangeShapeType="1"/>
            </p:cNvSpPr>
            <p:nvPr/>
          </p:nvSpPr>
          <p:spPr bwMode="auto">
            <a:xfrm>
              <a:off x="5301" y="2962"/>
              <a:ext cx="1" cy="3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542" name="Line 16"/>
            <p:cNvSpPr>
              <a:spLocks noChangeShapeType="1"/>
            </p:cNvSpPr>
            <p:nvPr/>
          </p:nvSpPr>
          <p:spPr bwMode="auto">
            <a:xfrm flipH="1">
              <a:off x="7023" y="2962"/>
              <a:ext cx="1" cy="3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543" name="Line 15"/>
            <p:cNvSpPr>
              <a:spLocks noChangeShapeType="1"/>
            </p:cNvSpPr>
            <p:nvPr/>
          </p:nvSpPr>
          <p:spPr bwMode="auto">
            <a:xfrm>
              <a:off x="5301" y="2002"/>
              <a:ext cx="0" cy="3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544" name="Line 14"/>
            <p:cNvSpPr>
              <a:spLocks noChangeShapeType="1"/>
            </p:cNvSpPr>
            <p:nvPr/>
          </p:nvSpPr>
          <p:spPr bwMode="auto">
            <a:xfrm>
              <a:off x="7022" y="2002"/>
              <a:ext cx="1" cy="3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545" name="Rectangle 13"/>
            <p:cNvSpPr>
              <a:spLocks noChangeArrowheads="1"/>
            </p:cNvSpPr>
            <p:nvPr/>
          </p:nvSpPr>
          <p:spPr bwMode="auto">
            <a:xfrm>
              <a:off x="4831" y="242"/>
              <a:ext cx="3126" cy="723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0" hangingPunct="0"/>
              <a:r>
                <a:rPr lang="en-GB" b="1" dirty="0">
                  <a:solidFill>
                    <a:srgbClr val="FF6600"/>
                  </a:solidFill>
                  <a:cs typeface="Times New Roman" pitchFamily="18" charset="0"/>
                </a:rPr>
                <a:t>New referrals contacted</a:t>
              </a:r>
              <a:endParaRPr lang="en-GB" sz="1600" dirty="0"/>
            </a:p>
            <a:p>
              <a:pPr algn="ctr" eaLnBrk="0" hangingPunct="0"/>
              <a:r>
                <a:rPr lang="en-GB" sz="1200" b="1" dirty="0">
                  <a:solidFill>
                    <a:srgbClr val="FF6600"/>
                  </a:solidFill>
                  <a:cs typeface="Times New Roman" pitchFamily="18" charset="0"/>
                </a:rPr>
                <a:t>(N=1458)</a:t>
              </a:r>
              <a:endParaRPr lang="en-GB" sz="2800" dirty="0"/>
            </a:p>
          </p:txBody>
        </p:sp>
        <p:sp>
          <p:nvSpPr>
            <p:cNvPr id="22546" name="Rectangle 12"/>
            <p:cNvSpPr>
              <a:spLocks noChangeArrowheads="1"/>
            </p:cNvSpPr>
            <p:nvPr/>
          </p:nvSpPr>
          <p:spPr bwMode="auto">
            <a:xfrm>
              <a:off x="4206" y="2322"/>
              <a:ext cx="1878" cy="96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1200">
                  <a:cs typeface="Times New Roman" pitchFamily="18" charset="0"/>
                </a:rPr>
                <a:t>Patients entering CGSW</a:t>
              </a:r>
              <a:endParaRPr lang="en-GB" sz="1100"/>
            </a:p>
            <a:p>
              <a:pPr eaLnBrk="0" hangingPunct="0"/>
              <a:r>
                <a:rPr lang="en-GB" sz="1200" b="1">
                  <a:cs typeface="Times New Roman" pitchFamily="18" charset="0"/>
                </a:rPr>
                <a:t>n</a:t>
              </a:r>
              <a:r>
                <a:rPr lang="en-GB" sz="1200">
                  <a:cs typeface="Times New Roman" pitchFamily="18" charset="0"/>
                </a:rPr>
                <a:t>= 510 (</a:t>
              </a:r>
              <a:r>
                <a:rPr lang="en-GB" sz="1200" b="1">
                  <a:cs typeface="Times New Roman" pitchFamily="18" charset="0"/>
                </a:rPr>
                <a:t>70%)</a:t>
              </a:r>
              <a:endParaRPr lang="en-GB" sz="1100"/>
            </a:p>
            <a:p>
              <a:pPr eaLnBrk="0" hangingPunct="0"/>
              <a:endParaRPr lang="en-GB"/>
            </a:p>
          </p:txBody>
        </p:sp>
        <p:sp>
          <p:nvSpPr>
            <p:cNvPr id="22547" name="Rectangle 11"/>
            <p:cNvSpPr>
              <a:spLocks noChangeArrowheads="1"/>
            </p:cNvSpPr>
            <p:nvPr/>
          </p:nvSpPr>
          <p:spPr bwMode="auto">
            <a:xfrm>
              <a:off x="6397" y="2322"/>
              <a:ext cx="2035" cy="96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1200" dirty="0">
                  <a:cs typeface="Times New Roman" pitchFamily="18" charset="0"/>
                </a:rPr>
                <a:t>Patients entering CGSW </a:t>
              </a:r>
              <a:endParaRPr lang="en-GB" sz="1100" dirty="0"/>
            </a:p>
            <a:p>
              <a:pPr eaLnBrk="0" hangingPunct="0"/>
              <a:r>
                <a:rPr lang="en-GB" sz="1200" b="1" dirty="0">
                  <a:cs typeface="Times New Roman" pitchFamily="18" charset="0"/>
                </a:rPr>
                <a:t>n=</a:t>
              </a:r>
              <a:r>
                <a:rPr lang="en-GB" sz="1200" dirty="0">
                  <a:cs typeface="Times New Roman" pitchFamily="18" charset="0"/>
                </a:rPr>
                <a:t> 510 </a:t>
              </a:r>
              <a:r>
                <a:rPr lang="en-GB" sz="1200" b="1" dirty="0">
                  <a:cs typeface="Times New Roman" pitchFamily="18" charset="0"/>
                </a:rPr>
                <a:t>(70%)</a:t>
              </a:r>
              <a:endParaRPr lang="en-GB" sz="1100" dirty="0"/>
            </a:p>
            <a:p>
              <a:pPr eaLnBrk="0" hangingPunct="0"/>
              <a:endParaRPr lang="en-GB" dirty="0"/>
            </a:p>
          </p:txBody>
        </p:sp>
        <p:sp>
          <p:nvSpPr>
            <p:cNvPr id="22548" name="Rectangle 10"/>
            <p:cNvSpPr>
              <a:spLocks noChangeArrowheads="1"/>
            </p:cNvSpPr>
            <p:nvPr/>
          </p:nvSpPr>
          <p:spPr bwMode="auto">
            <a:xfrm>
              <a:off x="6553" y="3581"/>
              <a:ext cx="2035" cy="128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1600" dirty="0">
                  <a:cs typeface="Times New Roman" pitchFamily="18" charset="0"/>
                </a:rPr>
                <a:t>Patients returning consent form &amp; T1 </a:t>
              </a:r>
              <a:r>
                <a:rPr lang="en-GB" sz="1600" dirty="0" err="1">
                  <a:cs typeface="Times New Roman" pitchFamily="18" charset="0"/>
                </a:rPr>
                <a:t>Q’re</a:t>
              </a:r>
              <a:endParaRPr lang="en-GB" sz="1400" dirty="0"/>
            </a:p>
            <a:p>
              <a:pPr eaLnBrk="0" hangingPunct="0"/>
              <a:r>
                <a:rPr lang="en-GB" sz="1600" b="1" dirty="0">
                  <a:cs typeface="Times New Roman" pitchFamily="18" charset="0"/>
                </a:rPr>
                <a:t>n = </a:t>
              </a:r>
              <a:r>
                <a:rPr lang="en-GB" sz="1600" dirty="0">
                  <a:cs typeface="Times New Roman" pitchFamily="18" charset="0"/>
                </a:rPr>
                <a:t> 357 </a:t>
              </a:r>
              <a:r>
                <a:rPr lang="en-GB" sz="1600" b="1" dirty="0">
                  <a:cs typeface="Times New Roman" pitchFamily="18" charset="0"/>
                </a:rPr>
                <a:t>(70%)</a:t>
              </a:r>
              <a:endParaRPr lang="en-GB" sz="2400" dirty="0"/>
            </a:p>
          </p:txBody>
        </p:sp>
        <p:sp>
          <p:nvSpPr>
            <p:cNvPr id="22549" name="Rectangle 9"/>
            <p:cNvSpPr>
              <a:spLocks noChangeArrowheads="1"/>
            </p:cNvSpPr>
            <p:nvPr/>
          </p:nvSpPr>
          <p:spPr bwMode="auto">
            <a:xfrm>
              <a:off x="4206" y="3583"/>
              <a:ext cx="1878" cy="128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1600" dirty="0">
                  <a:cs typeface="Times New Roman" pitchFamily="18" charset="0"/>
                </a:rPr>
                <a:t>Patients returning consent form &amp; T1 </a:t>
              </a:r>
              <a:r>
                <a:rPr lang="en-GB" sz="1600" dirty="0" err="1">
                  <a:cs typeface="Times New Roman" pitchFamily="18" charset="0"/>
                </a:rPr>
                <a:t>Q’re</a:t>
              </a:r>
              <a:endParaRPr lang="en-GB" sz="1400" dirty="0"/>
            </a:p>
            <a:p>
              <a:pPr eaLnBrk="0" hangingPunct="0"/>
              <a:r>
                <a:rPr lang="en-GB" sz="1600" b="1" dirty="0">
                  <a:cs typeface="Times New Roman" pitchFamily="18" charset="0"/>
                </a:rPr>
                <a:t>n=  </a:t>
              </a:r>
              <a:r>
                <a:rPr lang="en-GB" sz="1600" dirty="0">
                  <a:cs typeface="Times New Roman" pitchFamily="18" charset="0"/>
                </a:rPr>
                <a:t>357</a:t>
              </a:r>
              <a:r>
                <a:rPr lang="en-GB" sz="1600" b="1" dirty="0">
                  <a:cs typeface="Times New Roman" pitchFamily="18" charset="0"/>
                </a:rPr>
                <a:t>  (70%)</a:t>
              </a:r>
              <a:endParaRPr lang="en-GB" sz="2400" dirty="0"/>
            </a:p>
          </p:txBody>
        </p:sp>
        <p:sp>
          <p:nvSpPr>
            <p:cNvPr id="22550" name="Line 8"/>
            <p:cNvSpPr>
              <a:spLocks noChangeShapeType="1"/>
            </p:cNvSpPr>
            <p:nvPr/>
          </p:nvSpPr>
          <p:spPr bwMode="auto">
            <a:xfrm>
              <a:off x="6866" y="4263"/>
              <a:ext cx="0" cy="3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551" name="Line 7"/>
            <p:cNvSpPr>
              <a:spLocks noChangeShapeType="1"/>
            </p:cNvSpPr>
            <p:nvPr/>
          </p:nvSpPr>
          <p:spPr bwMode="auto">
            <a:xfrm>
              <a:off x="5145" y="3282"/>
              <a:ext cx="0" cy="3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552" name="Line 6"/>
            <p:cNvSpPr>
              <a:spLocks noChangeShapeType="1"/>
            </p:cNvSpPr>
            <p:nvPr/>
          </p:nvSpPr>
          <p:spPr bwMode="auto">
            <a:xfrm>
              <a:off x="7336" y="3282"/>
              <a:ext cx="1" cy="3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553" name="Line 5"/>
            <p:cNvSpPr>
              <a:spLocks noChangeShapeType="1"/>
            </p:cNvSpPr>
            <p:nvPr/>
          </p:nvSpPr>
          <p:spPr bwMode="auto">
            <a:xfrm>
              <a:off x="5145" y="4882"/>
              <a:ext cx="1" cy="3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554" name="Line 4"/>
            <p:cNvSpPr>
              <a:spLocks noChangeShapeType="1"/>
            </p:cNvSpPr>
            <p:nvPr/>
          </p:nvSpPr>
          <p:spPr bwMode="auto">
            <a:xfrm>
              <a:off x="7336" y="4882"/>
              <a:ext cx="1" cy="3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555" name="Line 3"/>
            <p:cNvSpPr>
              <a:spLocks noChangeShapeType="1"/>
            </p:cNvSpPr>
            <p:nvPr/>
          </p:nvSpPr>
          <p:spPr bwMode="auto">
            <a:xfrm>
              <a:off x="5145" y="6162"/>
              <a:ext cx="1" cy="3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556" name="Line 2"/>
            <p:cNvSpPr>
              <a:spLocks noChangeShapeType="1"/>
            </p:cNvSpPr>
            <p:nvPr/>
          </p:nvSpPr>
          <p:spPr bwMode="auto">
            <a:xfrm>
              <a:off x="7336" y="6162"/>
              <a:ext cx="1" cy="3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2533" name="TextBox 27"/>
          <p:cNvSpPr txBox="1">
            <a:spLocks noChangeArrowheads="1"/>
          </p:cNvSpPr>
          <p:nvPr/>
        </p:nvSpPr>
        <p:spPr bwMode="auto">
          <a:xfrm>
            <a:off x="1475656" y="0"/>
            <a:ext cx="82153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/>
              <a:t>CONSORT diagram of intended sample size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717" y="908720"/>
            <a:ext cx="7658100" cy="441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0701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dirty="0" smtClean="0"/>
              <a:t>Measures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Choosing appropriate measures for your study is another vital aspect of study design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Need to think carefully about what it is you actually want to measure (think about your operational definition!) and what the best way of measuring this is....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Measures capturing psychological constructs are expected to be </a:t>
            </a: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reliable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valid.</a:t>
            </a:r>
            <a:endParaRPr lang="en-GB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2641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850" y="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Types of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532859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Two broad types of data: </a:t>
            </a:r>
          </a:p>
          <a:p>
            <a:pPr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Categorical </a:t>
            </a:r>
          </a:p>
          <a:p>
            <a:pPr lvl="1"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e.g. gender, personality type</a:t>
            </a:r>
          </a:p>
          <a:p>
            <a:pPr lvl="1"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Limited number of groups to which people can belong/can only belong to one group </a:t>
            </a:r>
          </a:p>
          <a:p>
            <a:pPr lvl="1">
              <a:defRPr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  <a:defRPr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Continuous </a:t>
            </a:r>
          </a:p>
          <a:p>
            <a:pPr lvl="1"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e.g. age, scores on a stress scale, seconds taken to complete a task.</a:t>
            </a:r>
          </a:p>
          <a:p>
            <a:pPr lvl="1"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Can take a vast range of values often from zero to an infinite number of different values</a:t>
            </a:r>
          </a:p>
          <a:p>
            <a:pPr lvl="1">
              <a:defRPr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You can turn continuous data into categorical but not vice versa</a:t>
            </a:r>
          </a:p>
          <a:p>
            <a:pPr lvl="1">
              <a:defRPr/>
            </a:pPr>
            <a:endParaRPr lang="en-GB" sz="2000" dirty="0" smtClean="0"/>
          </a:p>
          <a:p>
            <a:pPr lvl="1">
              <a:defRPr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1"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86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850" y="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Types of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025525"/>
            <a:ext cx="8229600" cy="5832475"/>
          </a:xfrm>
        </p:spPr>
        <p:txBody>
          <a:bodyPr>
            <a:normAutofit/>
          </a:bodyPr>
          <a:lstStyle/>
          <a:p>
            <a:pPr lvl="1">
              <a:buFontTx/>
              <a:buNone/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lvl="1">
              <a:buFontTx/>
              <a:buNone/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Consideration of type of data important in study design</a:t>
            </a:r>
          </a:p>
          <a:p>
            <a:pPr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Can often measure your operational definition through either type </a:t>
            </a:r>
          </a:p>
          <a:p>
            <a:pPr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So.....how do you decide??</a:t>
            </a:r>
          </a:p>
          <a:p>
            <a:pPr lvl="1"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lvl="1"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lvl="1"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670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600" dirty="0" smtClean="0"/>
              <a:t>Why does it matter?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Will influence the quality of your results, the type of conclusions you are able to draw</a:t>
            </a:r>
          </a:p>
          <a:p>
            <a:pPr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and the type of statistical analyses you are able to conduct</a:t>
            </a: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8316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84784"/>
            <a:ext cx="8229600" cy="5040313"/>
          </a:xfrm>
        </p:spPr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Categorical </a:t>
            </a:r>
          </a:p>
          <a:p>
            <a:pPr>
              <a:buFont typeface="Wingdings" pitchFamily="2" charset="2"/>
              <a:buNone/>
              <a:defRPr/>
            </a:pPr>
            <a:endParaRPr lang="en-GB" sz="2400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results showed that a higher proportion of people  in Group B (60%) were anxious compared to those in Group A  (10%)</a:t>
            </a:r>
          </a:p>
          <a:p>
            <a:pPr>
              <a:buFont typeface="Arial" pitchFamily="34" charset="0"/>
              <a:buChar char="•"/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6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4608512"/>
          </a:xfrm>
        </p:spPr>
        <p:txBody>
          <a:bodyPr>
            <a:normAutofit fontScale="92500"/>
          </a:bodyPr>
          <a:lstStyle/>
          <a:p>
            <a:pPr>
              <a:buNone/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None/>
              <a:defRPr/>
            </a:pP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Continuous</a:t>
            </a:r>
          </a:p>
          <a:p>
            <a:pPr>
              <a:buFont typeface="Wingdings" pitchFamily="2" charset="2"/>
              <a:buNone/>
              <a:defRPr/>
            </a:pPr>
            <a:endParaRPr lang="en-GB" sz="2400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None/>
              <a:defRPr/>
            </a:pPr>
            <a:r>
              <a:rPr lang="en-GB" sz="2400" i="1" dirty="0" smtClean="0">
                <a:latin typeface="Arial" pitchFamily="34" charset="0"/>
                <a:cs typeface="Arial" pitchFamily="34" charset="0"/>
              </a:rPr>
              <a:t>Can use mean scores:  </a:t>
            </a:r>
          </a:p>
          <a:p>
            <a:pPr>
              <a:buFont typeface="Wingdings" pitchFamily="2" charset="2"/>
              <a:buNone/>
              <a:defRPr/>
            </a:pPr>
            <a:endParaRPr lang="en-GB" sz="2400" i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results showed that the mean anxiety score of participants in group A was 2.3 and in group B was 24.7 (measured on a scale of 0-30)</a:t>
            </a:r>
          </a:p>
          <a:p>
            <a:pPr>
              <a:buFont typeface="Arial" pitchFamily="34" charset="0"/>
              <a:buChar char="•"/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Enables more sophisticated option for statistical analyses</a:t>
            </a: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4174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idx="1"/>
          </p:nvPr>
        </p:nvSpPr>
        <p:spPr>
          <a:xfrm>
            <a:off x="495300" y="762000"/>
            <a:ext cx="8405813" cy="6010275"/>
          </a:xfrm>
        </p:spPr>
        <p:txBody>
          <a:bodyPr lIns="100012" tIns="49212" rIns="100012" bIns="49212"/>
          <a:lstStyle/>
          <a:p>
            <a:pPr marL="307975" indent="-307975" defTabSz="987425" eaLnBrk="1" hangingPunct="1">
              <a:buFont typeface="Wingdings" pitchFamily="2" charset="2"/>
              <a:buNone/>
              <a:defRPr/>
            </a:pPr>
            <a:r>
              <a:rPr lang="en-US" sz="2800" dirty="0" smtClean="0">
                <a:latin typeface="Arial Narrow" pitchFamily="1" charset="0"/>
              </a:rPr>
              <a:t>	  </a:t>
            </a:r>
            <a:r>
              <a:rPr lang="en-US" sz="2800" b="1" i="1" dirty="0" smtClean="0">
                <a:latin typeface="Arial Narrow" pitchFamily="1" charset="0"/>
              </a:rPr>
              <a:t>scale type</a:t>
            </a:r>
            <a:r>
              <a:rPr lang="en-US" sz="2800" dirty="0" smtClean="0">
                <a:latin typeface="Arial Narrow" pitchFamily="1" charset="0"/>
              </a:rPr>
              <a:t>		</a:t>
            </a:r>
            <a:r>
              <a:rPr lang="en-US" sz="2800" b="1" i="1" dirty="0" smtClean="0">
                <a:latin typeface="Arial Narrow" pitchFamily="1" charset="0"/>
              </a:rPr>
              <a:t>properties of scale</a:t>
            </a:r>
            <a:endParaRPr lang="en-US" b="1" i="1" dirty="0" smtClean="0">
              <a:latin typeface="Arial Narrow" pitchFamily="1" charset="0"/>
            </a:endParaRPr>
          </a:p>
          <a:p>
            <a:pPr marL="741363" lvl="1" indent="-247650" defTabSz="987425" eaLnBrk="1" hangingPunct="1">
              <a:buFontTx/>
              <a:buNone/>
              <a:defRPr/>
            </a:pPr>
            <a:r>
              <a:rPr lang="en-US" dirty="0" smtClean="0">
                <a:latin typeface="Arial Narrow" pitchFamily="1" charset="0"/>
              </a:rPr>
              <a:t>nominal		records differences</a:t>
            </a:r>
            <a:br>
              <a:rPr lang="en-US" dirty="0" smtClean="0">
                <a:latin typeface="Arial Narrow" pitchFamily="1" charset="0"/>
              </a:rPr>
            </a:br>
            <a:r>
              <a:rPr lang="en-US" i="1" dirty="0" smtClean="0">
                <a:latin typeface="Arial Narrow" pitchFamily="1" charset="0"/>
              </a:rPr>
              <a:t>			A is red, B is blue</a:t>
            </a:r>
          </a:p>
          <a:p>
            <a:pPr marL="741363" lvl="1" indent="-247650" defTabSz="987425" eaLnBrk="1" hangingPunct="1">
              <a:buFontTx/>
              <a:buNone/>
              <a:defRPr/>
            </a:pPr>
            <a:r>
              <a:rPr lang="en-US" dirty="0" smtClean="0">
                <a:latin typeface="Arial Narrow" pitchFamily="1" charset="0"/>
              </a:rPr>
              <a:t>ordinal		 records differences &amp;</a:t>
            </a:r>
            <a:br>
              <a:rPr lang="en-US" dirty="0" smtClean="0">
                <a:latin typeface="Arial Narrow" pitchFamily="1" charset="0"/>
              </a:rPr>
            </a:br>
            <a:r>
              <a:rPr lang="en-US" dirty="0" smtClean="0">
                <a:latin typeface="Arial Narrow" pitchFamily="1" charset="0"/>
              </a:rPr>
              <a:t>			 magnitudes</a:t>
            </a:r>
            <a:r>
              <a:rPr lang="en-US" i="1" dirty="0" smtClean="0">
                <a:latin typeface="Arial Narrow" pitchFamily="1" charset="0"/>
              </a:rPr>
              <a:t/>
            </a:r>
            <a:br>
              <a:rPr lang="en-US" i="1" dirty="0" smtClean="0">
                <a:latin typeface="Arial Narrow" pitchFamily="1" charset="0"/>
              </a:rPr>
            </a:br>
            <a:r>
              <a:rPr lang="en-US" i="1" dirty="0" smtClean="0">
                <a:latin typeface="Arial Narrow" pitchFamily="1" charset="0"/>
              </a:rPr>
              <a:t>			A is larger than B</a:t>
            </a:r>
            <a:endParaRPr lang="en-US" dirty="0" smtClean="0">
              <a:latin typeface="Arial Narrow" pitchFamily="1" charset="0"/>
            </a:endParaRPr>
          </a:p>
          <a:p>
            <a:pPr marL="741363" lvl="1" indent="-247650" defTabSz="987425" eaLnBrk="1" hangingPunct="1">
              <a:buFontTx/>
              <a:buNone/>
              <a:defRPr/>
            </a:pPr>
            <a:r>
              <a:rPr lang="en-US" dirty="0" smtClean="0">
                <a:latin typeface="Arial Narrow" pitchFamily="1" charset="0"/>
              </a:rPr>
              <a:t>interval		records differences &amp; magnitudes</a:t>
            </a:r>
            <a:br>
              <a:rPr lang="en-US" dirty="0" smtClean="0">
                <a:latin typeface="Arial Narrow" pitchFamily="1" charset="0"/>
              </a:rPr>
            </a:br>
            <a:r>
              <a:rPr lang="en-US" dirty="0" smtClean="0">
                <a:latin typeface="Arial Narrow" pitchFamily="1" charset="0"/>
              </a:rPr>
              <a:t>			&amp; has equal intervals</a:t>
            </a:r>
            <a:br>
              <a:rPr lang="en-US" dirty="0" smtClean="0">
                <a:latin typeface="Arial Narrow" pitchFamily="1" charset="0"/>
              </a:rPr>
            </a:br>
            <a:r>
              <a:rPr lang="en-US" i="1" dirty="0" smtClean="0">
                <a:latin typeface="Arial Narrow" pitchFamily="1" charset="0"/>
              </a:rPr>
              <a:t>			A is two units larger than B</a:t>
            </a:r>
          </a:p>
          <a:p>
            <a:pPr marL="741363" lvl="1" indent="-247650" defTabSz="987425" eaLnBrk="1" hangingPunct="1">
              <a:buFontTx/>
              <a:buNone/>
              <a:defRPr/>
            </a:pPr>
            <a:r>
              <a:rPr lang="en-US" dirty="0" smtClean="0">
                <a:latin typeface="Arial Narrow" pitchFamily="1" charset="0"/>
              </a:rPr>
              <a:t>ratio		records differences &amp; magnitudes,</a:t>
            </a:r>
            <a:br>
              <a:rPr lang="en-US" dirty="0" smtClean="0">
                <a:latin typeface="Arial Narrow" pitchFamily="1" charset="0"/>
              </a:rPr>
            </a:br>
            <a:r>
              <a:rPr lang="en-US" dirty="0" smtClean="0">
                <a:latin typeface="Arial Narrow" pitchFamily="1" charset="0"/>
              </a:rPr>
              <a:t>			has equal intervals &amp; a true zero</a:t>
            </a:r>
            <a:br>
              <a:rPr lang="en-US" dirty="0" smtClean="0">
                <a:latin typeface="Arial Narrow" pitchFamily="1" charset="0"/>
              </a:rPr>
            </a:br>
            <a:r>
              <a:rPr lang="en-US" i="1" dirty="0" smtClean="0">
                <a:latin typeface="Arial Narrow" pitchFamily="1" charset="0"/>
              </a:rPr>
              <a:t>			A is twice as large as B</a:t>
            </a:r>
            <a:r>
              <a:rPr lang="en-US" dirty="0" smtClean="0"/>
              <a:t>		</a:t>
            </a:r>
            <a:r>
              <a:rPr lang="en-US" sz="800" dirty="0" smtClean="0"/>
              <a:t>•</a:t>
            </a:r>
          </a:p>
        </p:txBody>
      </p:sp>
      <p:sp>
        <p:nvSpPr>
          <p:cNvPr id="18435" name="Line 3"/>
          <p:cNvSpPr>
            <a:spLocks noChangeShapeType="1"/>
          </p:cNvSpPr>
          <p:nvPr/>
        </p:nvSpPr>
        <p:spPr bwMode="auto">
          <a:xfrm>
            <a:off x="381000" y="1295400"/>
            <a:ext cx="8401050" cy="0"/>
          </a:xfrm>
          <a:prstGeom prst="line">
            <a:avLst/>
          </a:prstGeom>
          <a:noFill/>
          <a:ln w="50800">
            <a:solidFill>
              <a:srgbClr val="CCFFCC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6" name="Line 4"/>
          <p:cNvSpPr>
            <a:spLocks noChangeShapeType="1"/>
          </p:cNvSpPr>
          <p:nvPr/>
        </p:nvSpPr>
        <p:spPr bwMode="auto">
          <a:xfrm flipH="1">
            <a:off x="2936875" y="685800"/>
            <a:ext cx="34925" cy="5626100"/>
          </a:xfrm>
          <a:prstGeom prst="line">
            <a:avLst/>
          </a:prstGeom>
          <a:noFill/>
          <a:ln w="50800">
            <a:solidFill>
              <a:srgbClr val="CCFFCC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7" name="Line 5"/>
          <p:cNvSpPr>
            <a:spLocks noChangeShapeType="1"/>
          </p:cNvSpPr>
          <p:nvPr/>
        </p:nvSpPr>
        <p:spPr bwMode="auto">
          <a:xfrm>
            <a:off x="381000" y="2209800"/>
            <a:ext cx="8435975" cy="0"/>
          </a:xfrm>
          <a:prstGeom prst="line">
            <a:avLst/>
          </a:prstGeom>
          <a:noFill/>
          <a:ln w="12700">
            <a:solidFill>
              <a:srgbClr val="CCFFCC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8" name="Line 6"/>
          <p:cNvSpPr>
            <a:spLocks noChangeShapeType="1"/>
          </p:cNvSpPr>
          <p:nvPr/>
        </p:nvSpPr>
        <p:spPr bwMode="auto">
          <a:xfrm>
            <a:off x="414338" y="3581400"/>
            <a:ext cx="8435975" cy="0"/>
          </a:xfrm>
          <a:prstGeom prst="line">
            <a:avLst/>
          </a:prstGeom>
          <a:noFill/>
          <a:ln w="12700">
            <a:solidFill>
              <a:srgbClr val="CCFFCC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9" name="Line 7"/>
          <p:cNvSpPr>
            <a:spLocks noChangeShapeType="1"/>
          </p:cNvSpPr>
          <p:nvPr/>
        </p:nvSpPr>
        <p:spPr bwMode="auto">
          <a:xfrm>
            <a:off x="414338" y="4953000"/>
            <a:ext cx="8435975" cy="0"/>
          </a:xfrm>
          <a:prstGeom prst="line">
            <a:avLst/>
          </a:prstGeom>
          <a:noFill/>
          <a:ln w="12700">
            <a:solidFill>
              <a:srgbClr val="CCFFCC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6691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>Examples of </a:t>
            </a:r>
            <a:r>
              <a:rPr lang="en-GB" sz="3600" dirty="0" smtClean="0"/>
              <a:t>Psychometrically Robust </a:t>
            </a:r>
            <a:r>
              <a:rPr lang="en-GB" sz="3600" dirty="0" smtClean="0"/>
              <a:t>Measures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24744"/>
            <a:ext cx="8229600" cy="4525963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Psychometric tests</a:t>
            </a:r>
          </a:p>
          <a:p>
            <a:pPr lvl="1"/>
            <a:r>
              <a:rPr lang="en-GB" sz="2400" dirty="0" smtClean="0">
                <a:latin typeface="Arial" pitchFamily="34" charset="0"/>
                <a:cs typeface="Arial" pitchFamily="34" charset="0"/>
              </a:rPr>
              <a:t>IQ test</a:t>
            </a:r>
          </a:p>
          <a:p>
            <a:pPr lvl="1"/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Personality tests (e.g., neuroticism)</a:t>
            </a:r>
          </a:p>
          <a:p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A questionnaire measuring psychological distress</a:t>
            </a:r>
          </a:p>
          <a:p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A questionnaire measuring coping style </a:t>
            </a:r>
          </a:p>
          <a:p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194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936104"/>
          </a:xfrm>
        </p:spPr>
        <p:txBody>
          <a:bodyPr/>
          <a:lstStyle/>
          <a:p>
            <a:r>
              <a:rPr lang="en-US" dirty="0"/>
              <a:t>Psychometric Standards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124744"/>
            <a:ext cx="8229600" cy="46699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Key measurement concepts:</a:t>
            </a:r>
          </a:p>
          <a:p>
            <a:pPr>
              <a:buNone/>
            </a:pP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Reliability</a:t>
            </a:r>
          </a:p>
          <a:p>
            <a:pPr lvl="1"/>
            <a:r>
              <a:rPr lang="en-US" sz="2400" dirty="0" smtClean="0">
                <a:latin typeface="Arial" pitchFamily="34" charset="0"/>
                <a:cs typeface="Arial" pitchFamily="34" charset="0"/>
              </a:rPr>
              <a:t>Is the measure consistent and stable over time?</a:t>
            </a:r>
          </a:p>
          <a:p>
            <a:pPr lvl="1"/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Validity</a:t>
            </a:r>
          </a:p>
          <a:p>
            <a:pPr lvl="1"/>
            <a:r>
              <a:rPr lang="en-US" sz="2400" dirty="0" smtClean="0">
                <a:latin typeface="Arial" pitchFamily="34" charset="0"/>
                <a:cs typeface="Arial" pitchFamily="34" charset="0"/>
              </a:rPr>
              <a:t>Is it an accurate and precise measure i.e., does it measure what it claims to measure?</a:t>
            </a:r>
          </a:p>
          <a:p>
            <a:pPr lvl="1"/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Standardization</a:t>
            </a:r>
          </a:p>
          <a:p>
            <a:pPr>
              <a:buNone/>
            </a:pP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532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e.g.,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Exploring fear of statistics in students...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 descr="C:\Users\edu-cp\AppData\Local\Microsoft\Windows\Temporary Internet Files\Content.IE5\8RIHFYNX\MC9004419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888" y="2852936"/>
            <a:ext cx="1520825" cy="1797050"/>
          </a:xfrm>
          <a:prstGeom prst="rect">
            <a:avLst/>
          </a:prstGeom>
          <a:noFill/>
        </p:spPr>
      </p:pic>
      <p:sp>
        <p:nvSpPr>
          <p:cNvPr id="5" name="Oval Callout 4"/>
          <p:cNvSpPr/>
          <p:nvPr/>
        </p:nvSpPr>
        <p:spPr>
          <a:xfrm>
            <a:off x="5796136" y="3356992"/>
            <a:ext cx="3024336" cy="1728192"/>
          </a:xfrm>
          <a:prstGeom prst="wedgeEllipseCallout">
            <a:avLst>
              <a:gd name="adj1" fmla="val -89802"/>
              <a:gd name="adj2" fmla="val -3235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How could you explore this issue?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Oval Callout 5"/>
          <p:cNvSpPr/>
          <p:nvPr/>
        </p:nvSpPr>
        <p:spPr>
          <a:xfrm>
            <a:off x="395536" y="4581128"/>
            <a:ext cx="3024336" cy="1728192"/>
          </a:xfrm>
          <a:prstGeom prst="wedgeEllipseCallout">
            <a:avLst>
              <a:gd name="adj1" fmla="val 66108"/>
              <a:gd name="adj2" fmla="val -104392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Which would be the most reliable/valid way?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31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dirty="0" smtClean="0"/>
              <a:t>Measures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Choosing a reliable and valid scale is always the best option: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you know that you measuring something in a robust way (you haven’t just made it up!)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you have existing data from other studies to compare your findings with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Sensitive to change within studies (if appropriate)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Allows for stronger statistical analyses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/>
            <a:endParaRPr lang="en-GB" sz="1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0627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23528" y="620688"/>
          <a:ext cx="8352928" cy="5736036"/>
        </p:xfrm>
        <a:graphic>
          <a:graphicData uri="http://schemas.openxmlformats.org/drawingml/2006/table">
            <a:tbl>
              <a:tblPr/>
              <a:tblGrid>
                <a:gridCol w="4752528"/>
                <a:gridCol w="864096"/>
                <a:gridCol w="936104"/>
                <a:gridCol w="1080120"/>
                <a:gridCol w="720080"/>
              </a:tblGrid>
              <a:tr h="8131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87400" algn="l"/>
                        </a:tabLst>
                      </a:pPr>
                      <a:r>
                        <a:rPr lang="en-GB" sz="1100" b="1" dirty="0">
                          <a:latin typeface="Arial"/>
                          <a:ea typeface="Times New Roman"/>
                        </a:rPr>
                        <a:t>(</a:t>
                      </a:r>
                      <a:r>
                        <a:rPr lang="en-GB" sz="1050" b="1" dirty="0">
                          <a:latin typeface="Arial"/>
                          <a:ea typeface="Times New Roman"/>
                        </a:rPr>
                        <a:t>Tick</a:t>
                      </a:r>
                      <a:r>
                        <a:rPr lang="en-GB" sz="1100" b="1" dirty="0">
                          <a:latin typeface="Arial"/>
                          <a:ea typeface="Times New Roman"/>
                        </a:rPr>
                        <a:t> one box from each row)</a:t>
                      </a:r>
                      <a:endParaRPr lang="en-GB" sz="11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87400" algn="l"/>
                        </a:tabLst>
                      </a:pPr>
                      <a:r>
                        <a:rPr lang="en-GB" sz="1100" b="1">
                          <a:latin typeface="Arial"/>
                          <a:ea typeface="Times New Roman"/>
                        </a:rPr>
                        <a:t>Not at all</a:t>
                      </a:r>
                      <a:endParaRPr lang="en-GB" sz="11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87400" algn="l"/>
                        </a:tabLst>
                      </a:pPr>
                      <a:r>
                        <a:rPr lang="en-GB" sz="1100" b="1">
                          <a:latin typeface="Arial"/>
                          <a:ea typeface="Times New Roman"/>
                        </a:rPr>
                        <a:t>Rarely</a:t>
                      </a:r>
                      <a:endParaRPr lang="en-GB" sz="11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87400" algn="l"/>
                        </a:tabLst>
                      </a:pPr>
                      <a:r>
                        <a:rPr lang="en-GB" sz="1100" b="1">
                          <a:latin typeface="Arial"/>
                          <a:ea typeface="Times New Roman"/>
                        </a:rPr>
                        <a:t>Sometimes</a:t>
                      </a:r>
                      <a:endParaRPr lang="en-GB" sz="11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87400" algn="l"/>
                        </a:tabLst>
                      </a:pPr>
                      <a:r>
                        <a:rPr lang="en-GB" sz="1100" b="1" dirty="0">
                          <a:latin typeface="Arial"/>
                          <a:ea typeface="Times New Roman"/>
                        </a:rPr>
                        <a:t>Often</a:t>
                      </a:r>
                      <a:endParaRPr lang="en-GB" sz="11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1793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dirty="0">
                          <a:latin typeface="Arial"/>
                          <a:ea typeface="Times New Roman"/>
                        </a:rPr>
                        <a:t>I thought about it when I didn’t mean to</a:t>
                      </a:r>
                      <a:endParaRPr lang="en-GB" sz="16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1793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dirty="0">
                          <a:latin typeface="Arial"/>
                          <a:ea typeface="Times New Roman"/>
                        </a:rPr>
                        <a:t>I avoided letting myself get upset when I thought about it or was reminded of it</a:t>
                      </a:r>
                      <a:endParaRPr lang="en-GB" sz="16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1793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dirty="0">
                          <a:latin typeface="Arial"/>
                          <a:ea typeface="Times New Roman"/>
                        </a:rPr>
                        <a:t>I tried to remove it from my memory</a:t>
                      </a:r>
                      <a:endParaRPr lang="en-GB" sz="16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9975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dirty="0">
                          <a:latin typeface="Arial"/>
                          <a:ea typeface="Times New Roman"/>
                        </a:rPr>
                        <a:t>I had trouble falling asleep or staying asleep, because of pictures or thoughts about it that came into my mind</a:t>
                      </a:r>
                      <a:endParaRPr lang="en-GB" sz="16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1793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dirty="0">
                          <a:latin typeface="Arial"/>
                          <a:ea typeface="Times New Roman"/>
                        </a:rPr>
                        <a:t>I had waves of strong feelings about it</a:t>
                      </a:r>
                      <a:endParaRPr lang="en-GB" sz="16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1793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dirty="0">
                          <a:latin typeface="Arial"/>
                          <a:ea typeface="Times New Roman"/>
                        </a:rPr>
                        <a:t>I had dreams about it</a:t>
                      </a:r>
                      <a:endParaRPr lang="en-GB" sz="16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1793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dirty="0">
                          <a:latin typeface="Arial"/>
                          <a:ea typeface="Times New Roman"/>
                        </a:rPr>
                        <a:t>I stayed away from reminders of it</a:t>
                      </a:r>
                      <a:endParaRPr lang="en-GB" sz="16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1793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dirty="0">
                          <a:latin typeface="Arial"/>
                          <a:ea typeface="Times New Roman"/>
                        </a:rPr>
                        <a:t>I felt as if it hadn’t happened or wasn’t real</a:t>
                      </a:r>
                      <a:endParaRPr lang="en-GB" sz="16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1793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dirty="0">
                          <a:latin typeface="Arial"/>
                          <a:ea typeface="Times New Roman"/>
                        </a:rPr>
                        <a:t>I tried not to talk about it</a:t>
                      </a:r>
                      <a:endParaRPr lang="en-GB" sz="16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1793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dirty="0">
                          <a:latin typeface="Arial"/>
                          <a:ea typeface="Times New Roman"/>
                        </a:rPr>
                        <a:t>Pictures about it popped into my mind</a:t>
                      </a:r>
                      <a:endParaRPr lang="en-GB" sz="16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1793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dirty="0">
                          <a:latin typeface="Arial"/>
                          <a:ea typeface="Times New Roman"/>
                        </a:rPr>
                        <a:t>Other things kept making me think about it</a:t>
                      </a:r>
                      <a:endParaRPr lang="en-GB" sz="16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9975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dirty="0">
                          <a:latin typeface="Arial"/>
                          <a:ea typeface="Times New Roman"/>
                        </a:rPr>
                        <a:t>I was aware that I still had a lot of feelings about it, but I didn’t deal with them</a:t>
                      </a:r>
                      <a:endParaRPr lang="en-GB" sz="16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1793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dirty="0">
                          <a:latin typeface="Arial"/>
                          <a:ea typeface="Times New Roman"/>
                        </a:rPr>
                        <a:t>I tried not to think about it</a:t>
                      </a:r>
                      <a:endParaRPr lang="en-GB" sz="16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1793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dirty="0">
                          <a:latin typeface="Arial"/>
                          <a:ea typeface="Times New Roman"/>
                        </a:rPr>
                        <a:t>Any reminder brought back feelings about it</a:t>
                      </a:r>
                      <a:endParaRPr lang="en-GB" sz="16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1793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dirty="0">
                          <a:latin typeface="Arial"/>
                          <a:ea typeface="Times New Roman"/>
                        </a:rPr>
                        <a:t>My feelings about it were kind of numb </a:t>
                      </a:r>
                      <a:endParaRPr lang="en-GB" sz="16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>
                          <a:latin typeface="Wingdings"/>
                          <a:ea typeface="Times New Roman"/>
                        </a:rPr>
                        <a:t>o</a:t>
                      </a:r>
                      <a:endParaRPr lang="en-GB" sz="8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5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8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274" name="TextBox 2"/>
          <p:cNvSpPr txBox="1">
            <a:spLocks noChangeArrowheads="1"/>
          </p:cNvSpPr>
          <p:nvPr/>
        </p:nvSpPr>
        <p:spPr bwMode="auto">
          <a:xfrm>
            <a:off x="971600" y="0"/>
            <a:ext cx="70580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 dirty="0" smtClean="0">
                <a:latin typeface="Calibri" pitchFamily="34" charset="0"/>
              </a:rPr>
              <a:t>                   Impact </a:t>
            </a:r>
            <a:r>
              <a:rPr lang="en-GB" b="1" dirty="0">
                <a:latin typeface="Calibri" pitchFamily="34" charset="0"/>
              </a:rPr>
              <a:t>of Event Scale (Horowitz et al., 1979)</a:t>
            </a:r>
          </a:p>
        </p:txBody>
      </p:sp>
    </p:spTree>
    <p:extLst>
      <p:ext uri="{BB962C8B-B14F-4D97-AF65-F5344CB8AC3E}">
        <p14:creationId xmlns:p14="http://schemas.microsoft.com/office/powerpoint/2010/main" val="4291096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204864"/>
            <a:ext cx="8229600" cy="1143000"/>
          </a:xfrm>
        </p:spPr>
        <p:txBody>
          <a:bodyPr/>
          <a:lstStyle/>
          <a:p>
            <a:r>
              <a:rPr lang="en-GB" sz="2800" b="1" dirty="0" smtClean="0"/>
              <a:t>Reliability – consistency or stability of a measure.</a:t>
            </a:r>
            <a:endParaRPr lang="en-US" sz="2800" b="1" dirty="0">
              <a:solidFill>
                <a:schemeClr val="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7300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0"/>
            <a:ext cx="8229600" cy="4530725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 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  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Test –retest reliability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 consistency of measurement over time</a:t>
            </a:r>
          </a:p>
          <a:p>
            <a:pPr lvl="1">
              <a:buNone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US" sz="2000" dirty="0" smtClean="0">
                <a:latin typeface="Arial" pitchFamily="34" charset="0"/>
                <a:cs typeface="Arial" pitchFamily="34" charset="0"/>
              </a:rPr>
              <a:t>Assessed by administering the measure to the same group of participants on two or more separate occasions and correlating the sets of scores</a:t>
            </a:r>
          </a:p>
          <a:p>
            <a:pPr lvl="2"/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US" sz="2000" dirty="0" smtClean="0">
                <a:latin typeface="Arial" pitchFamily="34" charset="0"/>
                <a:cs typeface="Arial" pitchFamily="34" charset="0"/>
              </a:rPr>
              <a:t>If the construct being measured is stable, scores should be consistent over time</a:t>
            </a:r>
            <a:endParaRPr lang="en-US" sz="2000" u="sng" dirty="0" smtClean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80000"/>
              </a:lnSpc>
            </a:pPr>
            <a:endParaRPr lang="en-US" sz="2000" u="sng" dirty="0" smtClean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80000"/>
              </a:lnSpc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E.g., you would not expect the results of a test of IQ or personality traits to be different if measured more than once.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80000"/>
              </a:lnSpc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277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611560" y="908720"/>
          <a:ext cx="7992888" cy="5334000"/>
        </p:xfrm>
        <a:graphic>
          <a:graphicData uri="http://schemas.openxmlformats.org/drawingml/2006/table">
            <a:tbl>
              <a:tblPr/>
              <a:tblGrid>
                <a:gridCol w="4248472"/>
                <a:gridCol w="792088"/>
                <a:gridCol w="792088"/>
                <a:gridCol w="698863"/>
                <a:gridCol w="730286"/>
                <a:gridCol w="731091"/>
              </a:tblGrid>
              <a:tr h="855048">
                <a:tc>
                  <a:txBody>
                    <a:bodyPr/>
                    <a:lstStyle/>
                    <a:p>
                      <a:pPr marL="24130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indent="8255"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Disagree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  <a:p>
                      <a:pPr indent="8255"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Strongly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Disagree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  <a:p>
                      <a:pPr marL="26670" indent="-26670"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a little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Neither agree</a:t>
                      </a:r>
                      <a:endParaRPr lang="en-GB" sz="24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  <a:p>
                      <a:pPr marL="26670" indent="-26670" algn="ctr"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nor disagree</a:t>
                      </a:r>
                      <a:endParaRPr lang="en-GB" sz="24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Agree</a:t>
                      </a:r>
                      <a:endParaRPr lang="en-GB" sz="24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  <a:p>
                      <a:pPr marL="26670" indent="-26670" algn="ctr"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a little</a:t>
                      </a:r>
                      <a:endParaRPr lang="en-GB" sz="24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Agree</a:t>
                      </a:r>
                      <a:endParaRPr lang="en-GB" sz="24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  <a:p>
                      <a:pPr marL="26670" indent="-26670" algn="ctr"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strongly</a:t>
                      </a:r>
                      <a:endParaRPr lang="en-GB" sz="24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016">
                <a:tc>
                  <a:txBody>
                    <a:bodyPr/>
                    <a:lstStyle/>
                    <a:p>
                      <a:pPr marL="24130">
                        <a:spcAft>
                          <a:spcPts val="0"/>
                        </a:spcAft>
                        <a:tabLst>
                          <a:tab pos="384810" algn="l"/>
                        </a:tabLs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	</a:t>
                      </a:r>
                      <a:r>
                        <a:rPr lang="en-US" sz="1800" b="1" i="1" dirty="0" smtClean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In General I </a:t>
                      </a:r>
                      <a:r>
                        <a:rPr lang="en-US" sz="1800" b="1" i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am someone who…</a:t>
                      </a:r>
                      <a:endParaRPr lang="en-GB" sz="1800" b="1" i="1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indent="8255" algn="ctr">
                        <a:spcAft>
                          <a:spcPts val="0"/>
                        </a:spcAft>
                      </a:pPr>
                      <a:r>
                        <a:rPr lang="en-US" sz="2000" b="1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1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2</a:t>
                      </a:r>
                      <a:endParaRPr lang="en-GB" sz="24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3</a:t>
                      </a:r>
                      <a:endParaRPr lang="en-GB" sz="24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4</a:t>
                      </a:r>
                      <a:endParaRPr lang="en-GB" sz="24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5</a:t>
                      </a:r>
                      <a:endParaRPr lang="en-GB" sz="24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65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-114300" algn="l"/>
                        </a:tabLs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Is talkative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8255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65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-114300" algn="l"/>
                        </a:tabLs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Tends to find fault with others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8255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65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-114300" algn="l"/>
                        </a:tabLs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Does a thorough job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8255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65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-114300" algn="l"/>
                        </a:tabLs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Is depressed, blue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8255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65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-114300" algn="l"/>
                        </a:tabLs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Is original, comes up with new ideas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8255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65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-114300" algn="l"/>
                        </a:tabLs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Is reserved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8255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65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-114300" algn="l"/>
                        </a:tabLs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Is helpful and unselfish with others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8255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65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-114300" algn="l"/>
                        </a:tabLs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Can be somewhat careless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8255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65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-114300" algn="l"/>
                        </a:tabLs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Is relaxed, handles stress well.  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8255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65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-114300" algn="l"/>
                        </a:tabLs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Is curious about many different things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8255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65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-114300" algn="l"/>
                        </a:tabLs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Is full of energy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8255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65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-114300" algn="l"/>
                        </a:tabLs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Starts quarrels with others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8255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265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-114300" algn="l"/>
                        </a:tabLst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</a:rPr>
                        <a:t>Is a reliable worker</a:t>
                      </a:r>
                      <a:endParaRPr lang="en-GB" sz="24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8255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6670" indent="-26670" algn="ctr">
                        <a:spcAft>
                          <a:spcPts val="0"/>
                        </a:spcAft>
                      </a:pPr>
                      <a:endParaRPr lang="en-US" sz="2000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6321" marR="663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3793" name="Rectangle 1"/>
          <p:cNvSpPr>
            <a:spLocks noChangeArrowheads="1"/>
          </p:cNvSpPr>
          <p:nvPr/>
        </p:nvSpPr>
        <p:spPr bwMode="auto">
          <a:xfrm>
            <a:off x="755576" y="116632"/>
            <a:ext cx="673224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(Some of)</a:t>
            </a:r>
            <a:r>
              <a:rPr kumimoji="0" lang="en-US" sz="2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The </a:t>
            </a:r>
            <a:r>
              <a:rPr kumimoji="0" lang="en-US" sz="2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Big Five Inventory</a:t>
            </a:r>
            <a:endParaRPr kumimoji="0" lang="en-GB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Personality measure</a:t>
            </a: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7315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548680"/>
            <a:ext cx="8229600" cy="4530725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US" sz="2000" b="1" dirty="0" smtClean="0">
                <a:latin typeface="Arial" pitchFamily="34" charset="0"/>
                <a:cs typeface="Arial" pitchFamily="34" charset="0"/>
              </a:rPr>
              <a:t>Internal Consistency: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consistency of measurement within the test itself</a:t>
            </a:r>
          </a:p>
          <a:p>
            <a:pPr lvl="1"/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US" sz="2000" dirty="0" smtClean="0">
                <a:latin typeface="Arial" pitchFamily="34" charset="0"/>
                <a:cs typeface="Arial" pitchFamily="34" charset="0"/>
              </a:rPr>
              <a:t>All the items on a test should measure the same thing</a:t>
            </a:r>
          </a:p>
          <a:p>
            <a:pPr lvl="2"/>
            <a:r>
              <a:rPr lang="en-US" sz="2000" dirty="0" smtClean="0">
                <a:latin typeface="Arial" pitchFamily="34" charset="0"/>
                <a:cs typeface="Arial" pitchFamily="34" charset="0"/>
              </a:rPr>
              <a:t>Items should correlate highly with each other</a:t>
            </a: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Internal consistency reliability – the extent to which a test has homogenous content </a:t>
            </a:r>
          </a:p>
          <a:p>
            <a:pPr lvl="2"/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2">
              <a:buNone/>
            </a:pPr>
            <a:endParaRPr lang="en-US" sz="2000" u="sng" dirty="0" smtClean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80000"/>
              </a:lnSpc>
              <a:buNone/>
            </a:pP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Cronbach’s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alpha – response to each item is correlated with the response to every other item</a:t>
            </a: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Note : Interpreting Reliability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.70 or above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5749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1"/>
          <p:cNvSpPr>
            <a:spLocks noChangeArrowheads="1"/>
          </p:cNvSpPr>
          <p:nvPr/>
        </p:nvSpPr>
        <p:spPr bwMode="auto">
          <a:xfrm>
            <a:off x="395536" y="1628800"/>
            <a:ext cx="8352928" cy="4585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886200" lvl="8" indent="-228600" fontAlgn="base">
              <a:spcBef>
                <a:spcPct val="0"/>
              </a:spcBef>
              <a:spcAft>
                <a:spcPct val="0"/>
              </a:spcAft>
            </a:pP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Very</a:t>
            </a:r>
            <a:r>
              <a:rPr kumimoji="0" lang="en-GB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much so    Moderately so   Somewhat so   Not at all so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228600" marR="0" lvl="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GB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 feel at ease with people.</a:t>
            </a:r>
          </a:p>
          <a:p>
            <a:pPr marL="228600" lvl="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kumimoji="0" lang="en-GB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I start conversations. </a:t>
            </a:r>
          </a:p>
          <a:p>
            <a:pPr marL="228600" lvl="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I take charge. </a:t>
            </a:r>
          </a:p>
          <a:p>
            <a:pPr marL="228600" lvl="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I am the life of the party. </a:t>
            </a:r>
          </a:p>
          <a:p>
            <a:pPr marL="228600" lvl="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I am skilled in handling social situations. </a:t>
            </a:r>
          </a:p>
          <a:p>
            <a:pPr marL="228600" lvl="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I make friends easily. 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I talk to a lot of different people at parties. </a:t>
            </a:r>
          </a:p>
          <a:p>
            <a:pPr marL="228600" lvl="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I know how to captivate people. </a:t>
            </a:r>
          </a:p>
          <a:p>
            <a:pPr marL="228600" lvl="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I do not mind being the centre of attention. </a:t>
            </a:r>
          </a:p>
          <a:p>
            <a:pPr marL="228600" lvl="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I feel comfortable around other people. </a:t>
            </a:r>
          </a:p>
          <a:p>
            <a:pPr marL="228600" lvl="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endPara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228600" lvl="0" indent="-228600" fontAlgn="base">
              <a:spcBef>
                <a:spcPct val="0"/>
              </a:spcBef>
              <a:spcAft>
                <a:spcPct val="0"/>
              </a:spcAft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228600" lvl="0" indent="-228600" fontAlgn="base">
              <a:spcBef>
                <a:spcPct val="0"/>
              </a:spcBef>
              <a:spcAft>
                <a:spcPct val="0"/>
              </a:spcAft>
            </a:pPr>
            <a:r>
              <a:rPr lang="en-GB" sz="2000" i="1" dirty="0" smtClean="0">
                <a:latin typeface="Arial" pitchFamily="34" charset="0"/>
                <a:cs typeface="Arial" pitchFamily="34" charset="0"/>
              </a:rPr>
              <a:t>response to each item should be correlated with the response to every other item – otherwise not tapping into the same thing!</a:t>
            </a:r>
            <a:endParaRPr kumimoji="0" lang="en-GB" sz="2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dirty="0" smtClean="0"/>
              <a:t>E.g., a scale of Extraversion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74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980728"/>
            <a:ext cx="8229600" cy="4746749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400" b="1" dirty="0" smtClean="0"/>
              <a:t>Split </a:t>
            </a:r>
            <a:r>
              <a:rPr lang="en-GB" sz="2400" b="1" dirty="0"/>
              <a:t>half reliability </a:t>
            </a:r>
            <a:endParaRPr lang="en-GB" sz="2400" b="1" dirty="0" smtClean="0"/>
          </a:p>
          <a:p>
            <a:pPr>
              <a:lnSpc>
                <a:spcPct val="80000"/>
              </a:lnSpc>
            </a:pPr>
            <a:endParaRPr lang="en-GB" sz="2400" dirty="0" smtClean="0"/>
          </a:p>
          <a:p>
            <a:pPr>
              <a:lnSpc>
                <a:spcPct val="80000"/>
              </a:lnSpc>
              <a:buNone/>
            </a:pPr>
            <a:r>
              <a:rPr lang="en-GB" sz="2400" dirty="0" smtClean="0"/>
              <a:t>	 </a:t>
            </a:r>
            <a:r>
              <a:rPr lang="en-GB" sz="2400" dirty="0"/>
              <a:t>- internal consistency between two sets of </a:t>
            </a:r>
            <a:r>
              <a:rPr lang="en-GB" sz="2400" dirty="0" smtClean="0"/>
              <a:t>scores</a:t>
            </a:r>
          </a:p>
          <a:p>
            <a:pPr>
              <a:lnSpc>
                <a:spcPct val="80000"/>
              </a:lnSpc>
            </a:pPr>
            <a:endParaRPr lang="en-GB" sz="2400" dirty="0" smtClean="0"/>
          </a:p>
          <a:p>
            <a:pPr>
              <a:lnSpc>
                <a:spcPct val="80000"/>
              </a:lnSpc>
            </a:pPr>
            <a:endParaRPr lang="en-GB" sz="2400" dirty="0" smtClean="0"/>
          </a:p>
          <a:p>
            <a:pPr>
              <a:lnSpc>
                <a:spcPct val="80000"/>
              </a:lnSpc>
            </a:pPr>
            <a:r>
              <a:rPr lang="en-GB" sz="2400" b="1" dirty="0" smtClean="0"/>
              <a:t>Inter-</a:t>
            </a:r>
            <a:r>
              <a:rPr lang="en-GB" sz="2400" b="1" dirty="0" err="1" smtClean="0"/>
              <a:t>rater</a:t>
            </a:r>
            <a:r>
              <a:rPr lang="en-GB" sz="2400" b="1" dirty="0" smtClean="0"/>
              <a:t> reliability</a:t>
            </a:r>
          </a:p>
          <a:p>
            <a:pPr>
              <a:lnSpc>
                <a:spcPct val="80000"/>
              </a:lnSpc>
            </a:pPr>
            <a:endParaRPr lang="en-GB" sz="2400" dirty="0" smtClean="0"/>
          </a:p>
          <a:p>
            <a:pPr lvl="1">
              <a:lnSpc>
                <a:spcPct val="80000"/>
              </a:lnSpc>
              <a:buNone/>
            </a:pPr>
            <a:r>
              <a:rPr lang="en-GB" sz="2000" dirty="0" smtClean="0"/>
              <a:t> </a:t>
            </a:r>
            <a:r>
              <a:rPr lang="en-GB" sz="2400" dirty="0" smtClean="0"/>
              <a:t>– extent to which two different </a:t>
            </a:r>
            <a:r>
              <a:rPr lang="en-GB" sz="2400" dirty="0" err="1" smtClean="0"/>
              <a:t>raters</a:t>
            </a:r>
            <a:r>
              <a:rPr lang="en-GB" sz="2400" dirty="0" smtClean="0"/>
              <a:t> agree in their evaluations </a:t>
            </a:r>
          </a:p>
          <a:p>
            <a:pPr lvl="1">
              <a:lnSpc>
                <a:spcPct val="80000"/>
              </a:lnSpc>
              <a:buNone/>
            </a:pPr>
            <a:endParaRPr lang="en-GB" sz="2400" dirty="0" smtClean="0"/>
          </a:p>
          <a:p>
            <a:pPr lvl="1">
              <a:lnSpc>
                <a:spcPct val="80000"/>
              </a:lnSpc>
            </a:pPr>
            <a:r>
              <a:rPr lang="en-US" sz="2400" dirty="0" smtClean="0"/>
              <a:t>consistency of measurement when different people observe the same event or score the same test</a:t>
            </a:r>
          </a:p>
          <a:p>
            <a:pPr>
              <a:lnSpc>
                <a:spcPct val="80000"/>
              </a:lnSpc>
            </a:pPr>
            <a:endParaRPr lang="en-GB" sz="2400" dirty="0"/>
          </a:p>
          <a:p>
            <a:pPr lvl="2">
              <a:lnSpc>
                <a:spcPct val="8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235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2420888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Validity: how well a test actually measures what it is designed to measure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4040109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764704"/>
            <a:ext cx="8229600" cy="4525963"/>
          </a:xfrm>
        </p:spPr>
        <p:txBody>
          <a:bodyPr>
            <a:noAutofit/>
          </a:bodyPr>
          <a:lstStyle/>
          <a:p>
            <a:pPr marL="342900" lvl="1" indent="-342900">
              <a:buNone/>
            </a:pP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Face validity </a:t>
            </a:r>
          </a:p>
          <a:p>
            <a:pPr marL="342900" lvl="1" indent="-342900">
              <a:buNone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– test looks plausible at face value i.e., does it look like it is measuring what it claims to be measuring?</a:t>
            </a:r>
          </a:p>
          <a:p>
            <a:pPr marL="342900" lvl="1" indent="-342900">
              <a:buFont typeface="Arial" pitchFamily="34" charset="0"/>
              <a:buChar char="•"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E.g., Life Orientation Test (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Scheier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&amp; Carver, 1985): a measure of dispositional optimism</a:t>
            </a:r>
          </a:p>
          <a:p>
            <a:pPr marL="342900" lvl="1" indent="-342900"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b="1" dirty="0" smtClean="0">
                <a:latin typeface="Arial" pitchFamily="34" charset="0"/>
                <a:cs typeface="Arial" pitchFamily="34" charset="0"/>
              </a:rPr>
              <a:t>In uncertain times I usually expect the best</a:t>
            </a:r>
          </a:p>
          <a:p>
            <a:r>
              <a:rPr lang="en-GB" sz="2000" b="1" dirty="0" smtClean="0">
                <a:latin typeface="Arial" pitchFamily="34" charset="0"/>
                <a:cs typeface="Arial" pitchFamily="34" charset="0"/>
              </a:rPr>
              <a:t>If something can go wrong for me, it will</a:t>
            </a:r>
          </a:p>
          <a:p>
            <a:r>
              <a:rPr lang="en-GB" sz="2000" b="1" dirty="0" smtClean="0">
                <a:latin typeface="Arial" pitchFamily="34" charset="0"/>
                <a:cs typeface="Arial" pitchFamily="34" charset="0"/>
              </a:rPr>
              <a:t>I’m always optimistic about my future </a:t>
            </a:r>
          </a:p>
          <a:p>
            <a:r>
              <a:rPr lang="en-GB" sz="2000" b="1" dirty="0" smtClean="0">
                <a:latin typeface="Arial" pitchFamily="34" charset="0"/>
                <a:cs typeface="Arial" pitchFamily="34" charset="0"/>
              </a:rPr>
              <a:t>I hardly ever expect things to go my way</a:t>
            </a:r>
          </a:p>
          <a:p>
            <a:pPr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 </a:t>
            </a:r>
          </a:p>
          <a:p>
            <a:pPr marL="342900" lvl="1" indent="-342900">
              <a:buFont typeface="Arial" pitchFamily="34" charset="0"/>
              <a:buChar char="•"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682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404664"/>
            <a:ext cx="8229600" cy="4958011"/>
          </a:xfrm>
        </p:spPr>
        <p:txBody>
          <a:bodyPr>
            <a:noAutofit/>
          </a:bodyPr>
          <a:lstStyle/>
          <a:p>
            <a:pPr lvl="1">
              <a:buNone/>
            </a:pPr>
            <a:r>
              <a:rPr lang="en-US" sz="2400" b="1" dirty="0" smtClean="0">
                <a:latin typeface="Arial" pitchFamily="34" charset="0"/>
                <a:cs typeface="Arial" pitchFamily="34" charset="0"/>
              </a:rPr>
              <a:t>Construct Validity </a:t>
            </a:r>
          </a:p>
          <a:p>
            <a:pPr lvl="1">
              <a:buNone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does the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test successfully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measure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the psychological construct it is designed to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measure?</a:t>
            </a:r>
          </a:p>
          <a:p>
            <a:pPr lvl="1"/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2000" dirty="0" smtClean="0">
                <a:latin typeface="Arial" pitchFamily="34" charset="0"/>
                <a:cs typeface="Arial" pitchFamily="34" charset="0"/>
              </a:rPr>
              <a:t>E.g., intelligence</a:t>
            </a:r>
          </a:p>
          <a:p>
            <a:pPr lvl="1">
              <a:buNone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US" sz="2000" dirty="0" smtClean="0">
                <a:latin typeface="Arial" pitchFamily="34" charset="0"/>
                <a:cs typeface="Arial" pitchFamily="34" charset="0"/>
              </a:rPr>
              <a:t>Assessed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by looking at the relationship between test scores and other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behaviours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that it should be related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to </a:t>
            </a:r>
          </a:p>
          <a:p>
            <a:pPr lvl="2"/>
            <a:r>
              <a:rPr lang="en-US" sz="2000" dirty="0" smtClean="0">
                <a:latin typeface="Arial" pitchFamily="34" charset="0"/>
                <a:cs typeface="Arial" pitchFamily="34" charset="0"/>
              </a:rPr>
              <a:t>Does scores on a new IQ test relate to academic performance?</a:t>
            </a:r>
          </a:p>
          <a:p>
            <a:pPr lvl="2"/>
            <a:r>
              <a:rPr lang="en-US" sz="2000" dirty="0" smtClean="0">
                <a:latin typeface="Arial" pitchFamily="34" charset="0"/>
                <a:cs typeface="Arial" pitchFamily="34" charset="0"/>
              </a:rPr>
              <a:t> does a measure of psychological distress report similar scores to a psychiatric interview.</a:t>
            </a:r>
          </a:p>
          <a:p>
            <a:pPr lvl="1"/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80000"/>
              </a:lnSpc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Should be related to measures of the same construct – </a:t>
            </a:r>
            <a:r>
              <a:rPr lang="en-GB" sz="2000" i="1" dirty="0" smtClean="0">
                <a:latin typeface="Arial" pitchFamily="34" charset="0"/>
                <a:cs typeface="Arial" pitchFamily="34" charset="0"/>
              </a:rPr>
              <a:t>convergent validity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– and it should be unrelated to measures of unrelated constructs – </a:t>
            </a:r>
            <a:r>
              <a:rPr lang="en-GB" sz="2000" i="1" dirty="0" err="1" smtClean="0">
                <a:latin typeface="Arial" pitchFamily="34" charset="0"/>
                <a:cs typeface="Arial" pitchFamily="34" charset="0"/>
              </a:rPr>
              <a:t>discriminant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validity</a:t>
            </a:r>
            <a:endParaRPr lang="en-US" sz="2000" u="sng" dirty="0" smtClean="0">
              <a:latin typeface="Arial" pitchFamily="34" charset="0"/>
              <a:cs typeface="Arial" pitchFamily="34" charset="0"/>
            </a:endParaRPr>
          </a:p>
          <a:p>
            <a:pPr lvl="2"/>
            <a:endParaRPr lang="en-US" sz="2000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362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692696"/>
            <a:ext cx="8229600" cy="4525963"/>
          </a:xfrm>
        </p:spPr>
        <p:txBody>
          <a:bodyPr>
            <a:normAutofit/>
          </a:bodyPr>
          <a:lstStyle/>
          <a:p>
            <a:pPr lvl="1">
              <a:buNone/>
            </a:pPr>
            <a:r>
              <a:rPr lang="en-US" sz="2400" b="1" dirty="0" smtClean="0">
                <a:latin typeface="Arial" pitchFamily="34" charset="0"/>
                <a:cs typeface="Arial" pitchFamily="34" charset="0"/>
              </a:rPr>
              <a:t>Content Validity </a:t>
            </a:r>
          </a:p>
          <a:p>
            <a:pPr lvl="1"/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US" sz="2000" dirty="0" smtClean="0">
                <a:latin typeface="Arial" pitchFamily="34" charset="0"/>
                <a:cs typeface="Arial" pitchFamily="34" charset="0"/>
              </a:rPr>
              <a:t>whether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the items on a test measure all the knowledge or skills that are assumed to underlie the construct of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interest</a:t>
            </a:r>
          </a:p>
          <a:p>
            <a:pPr lvl="1"/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US" sz="2000" dirty="0" smtClean="0">
                <a:latin typeface="Arial" pitchFamily="34" charset="0"/>
                <a:cs typeface="Arial" pitchFamily="34" charset="0"/>
              </a:rPr>
              <a:t>E.g. does a measure of intelligence capture all types of intelligence or just certain types e.g. problem-solving ability; numerical reasoning; 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2089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1740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b="1" dirty="0" smtClean="0">
                <a:latin typeface="Arial" pitchFamily="34" charset="0"/>
                <a:cs typeface="Arial" pitchFamily="34" charset="0"/>
              </a:rPr>
              <a:t>Criterion-related Validity </a:t>
            </a:r>
          </a:p>
          <a:p>
            <a:pPr lvl="1"/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US" sz="2000" dirty="0" smtClean="0">
                <a:latin typeface="Arial" pitchFamily="34" charset="0"/>
                <a:cs typeface="Arial" pitchFamily="34" charset="0"/>
              </a:rPr>
              <a:t>the ability of test scores to correlate with meaningful criterion measures</a:t>
            </a:r>
          </a:p>
          <a:p>
            <a:pPr lvl="1"/>
            <a:r>
              <a:rPr lang="en-US" sz="2000" dirty="0" smtClean="0">
                <a:latin typeface="Arial" pitchFamily="34" charset="0"/>
                <a:cs typeface="Arial" pitchFamily="34" charset="0"/>
              </a:rPr>
              <a:t>are they able to predict future outcomes?</a:t>
            </a:r>
          </a:p>
          <a:p>
            <a:pPr lvl="1"/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US" sz="2000" dirty="0" smtClean="0">
                <a:latin typeface="Arial" pitchFamily="34" charset="0"/>
                <a:cs typeface="Arial" pitchFamily="34" charset="0"/>
              </a:rPr>
              <a:t>Test should predict present or future outcomes that are influenced by the construct being measured </a:t>
            </a:r>
          </a:p>
          <a:p>
            <a:pPr lvl="2">
              <a:buNone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US" sz="2000" dirty="0" smtClean="0">
                <a:latin typeface="Arial" pitchFamily="34" charset="0"/>
                <a:cs typeface="Arial" pitchFamily="34" charset="0"/>
              </a:rPr>
              <a:t>e.g.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does a measure of IQ successfully predict future performance/success in that job?</a:t>
            </a:r>
          </a:p>
          <a:p>
            <a:pPr lvl="2"/>
            <a:endParaRPr lang="en-US" sz="1800" dirty="0" smtClean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US" sz="1800" dirty="0" smtClean="0">
                <a:latin typeface="Arial" pitchFamily="34" charset="0"/>
                <a:cs typeface="Arial" pitchFamily="34" charset="0"/>
              </a:rPr>
              <a:t>e.g., Do scores on a measure of conscientiousness predict  future academic performance?</a:t>
            </a:r>
          </a:p>
          <a:p>
            <a:pPr lvl="3"/>
            <a:endParaRPr lang="en-US" sz="1600" dirty="0" smtClean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80000"/>
              </a:lnSpc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2345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BUT BEWARE: scales and sub-scales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Some psychological measures may include sub-scales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Sometimes can either add up all items for total score, or create separate sub-scales for each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Sometimes have to keep each sub-scale separate from others.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4039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836712"/>
            <a:ext cx="8229600" cy="5184775"/>
          </a:xfrm>
        </p:spPr>
        <p:txBody>
          <a:bodyPr/>
          <a:lstStyle/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E.G., Impact of Event Scale, Horowitz et al. 1979</a:t>
            </a:r>
          </a:p>
          <a:p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lvl="1" indent="420688">
              <a:buFont typeface="Wingdings" pitchFamily="2" charset="2"/>
              <a:buChar char="Ø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INTRUSION SUB-SCALE: Seven items measure intrusive thoughts “intrusion” about a stressful event (0-35)</a:t>
            </a:r>
          </a:p>
          <a:p>
            <a:pPr lvl="1" indent="420688">
              <a:buFontTx/>
              <a:buNone/>
            </a:pPr>
            <a:r>
              <a:rPr lang="en-GB" sz="1600" i="1" dirty="0" smtClean="0">
                <a:latin typeface="Arial" pitchFamily="34" charset="0"/>
                <a:cs typeface="Arial" pitchFamily="34" charset="0"/>
              </a:rPr>
              <a:t>“I thought about it when I didn’t mean to….”</a:t>
            </a:r>
          </a:p>
          <a:p>
            <a:pPr lvl="1" indent="420688">
              <a:buFontTx/>
              <a:buNone/>
            </a:pPr>
            <a:endParaRPr lang="en-GB" sz="1600" i="1" dirty="0" smtClean="0">
              <a:latin typeface="Arial" pitchFamily="34" charset="0"/>
              <a:cs typeface="Arial" pitchFamily="34" charset="0"/>
            </a:endParaRPr>
          </a:p>
          <a:p>
            <a:pPr lvl="1" indent="420688">
              <a:buFontTx/>
              <a:buNone/>
            </a:pPr>
            <a:endParaRPr lang="en-GB" sz="1600" i="1" dirty="0" smtClean="0">
              <a:latin typeface="Arial" pitchFamily="34" charset="0"/>
              <a:cs typeface="Arial" pitchFamily="34" charset="0"/>
            </a:endParaRPr>
          </a:p>
          <a:p>
            <a:pPr lvl="1" indent="420688">
              <a:buFont typeface="Wingdings" pitchFamily="2" charset="2"/>
              <a:buChar char="Ø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AVOIDANCE SUB-SCALE: Eight items measure attempts to avoid those thoughts “avoidance” (0-40)</a:t>
            </a:r>
            <a:endParaRPr lang="en-GB" sz="1600" i="1" dirty="0" smtClean="0">
              <a:latin typeface="Arial" pitchFamily="34" charset="0"/>
              <a:cs typeface="Arial" pitchFamily="34" charset="0"/>
            </a:endParaRPr>
          </a:p>
          <a:p>
            <a:pPr lvl="1" indent="420688">
              <a:buFontTx/>
              <a:buNone/>
            </a:pPr>
            <a:r>
              <a:rPr lang="en-GB" sz="1600" i="1" dirty="0" smtClean="0">
                <a:latin typeface="Arial" pitchFamily="34" charset="0"/>
                <a:cs typeface="Arial" pitchFamily="34" charset="0"/>
              </a:rPr>
              <a:t>“I stayed away from reminders of it”</a:t>
            </a:r>
          </a:p>
          <a:p>
            <a:pPr lvl="1" indent="420688">
              <a:buFontTx/>
              <a:buNone/>
            </a:pPr>
            <a:endParaRPr lang="en-GB" sz="1600" i="1" dirty="0" smtClean="0">
              <a:latin typeface="Arial" pitchFamily="34" charset="0"/>
              <a:cs typeface="Arial" pitchFamily="34" charset="0"/>
            </a:endParaRPr>
          </a:p>
          <a:p>
            <a:pPr lvl="1" indent="420688">
              <a:buFontTx/>
              <a:buNone/>
            </a:pPr>
            <a:endParaRPr lang="en-GB" sz="1600" i="1" dirty="0" smtClean="0">
              <a:latin typeface="Arial" pitchFamily="34" charset="0"/>
              <a:cs typeface="Arial" pitchFamily="34" charset="0"/>
            </a:endParaRPr>
          </a:p>
          <a:p>
            <a:pPr lvl="1" indent="420688">
              <a:buFont typeface="Wingdings" pitchFamily="2" charset="2"/>
              <a:buChar char="Ø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Can be combined to create a “Global distress Scale” (0-75)</a:t>
            </a:r>
          </a:p>
          <a:p>
            <a:pPr lvl="1" indent="420688">
              <a:buFont typeface="Wingdings" pitchFamily="2" charset="2"/>
              <a:buChar char="Ø"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1" indent="420688">
              <a:buFont typeface="Wingdings" pitchFamily="2" charset="2"/>
              <a:buChar char="Ø"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endParaRPr lang="en-GB" sz="1800" i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934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23528" y="764704"/>
          <a:ext cx="8496944" cy="5914048"/>
        </p:xfrm>
        <a:graphic>
          <a:graphicData uri="http://schemas.openxmlformats.org/drawingml/2006/table">
            <a:tbl>
              <a:tblPr/>
              <a:tblGrid>
                <a:gridCol w="4464496"/>
                <a:gridCol w="1080120"/>
                <a:gridCol w="1008112"/>
                <a:gridCol w="1152128"/>
                <a:gridCol w="792088"/>
              </a:tblGrid>
              <a:tr h="1902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787400" algn="l"/>
                        </a:tabLst>
                      </a:pPr>
                      <a:r>
                        <a:rPr lang="en-GB" sz="1200" b="1" dirty="0">
                          <a:latin typeface="Arial"/>
                          <a:ea typeface="Times New Roman"/>
                        </a:rPr>
                        <a:t>(Tick one box from each row)</a:t>
                      </a:r>
                      <a:endParaRPr lang="en-GB" sz="12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87400" algn="l"/>
                        </a:tabLst>
                      </a:pPr>
                      <a:r>
                        <a:rPr lang="en-GB" sz="1200" b="1" dirty="0">
                          <a:latin typeface="Arial"/>
                          <a:ea typeface="Times New Roman"/>
                        </a:rPr>
                        <a:t>Not at all</a:t>
                      </a:r>
                      <a:endParaRPr lang="en-GB" sz="12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87400" algn="l"/>
                        </a:tabLst>
                      </a:pPr>
                      <a:r>
                        <a:rPr lang="en-GB" sz="1200" b="1" dirty="0">
                          <a:latin typeface="Arial"/>
                          <a:ea typeface="Times New Roman"/>
                        </a:rPr>
                        <a:t>Rarely</a:t>
                      </a:r>
                      <a:endParaRPr lang="en-GB" sz="12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87400" algn="l"/>
                        </a:tabLst>
                      </a:pPr>
                      <a:r>
                        <a:rPr lang="en-GB" sz="1200" b="1" dirty="0">
                          <a:latin typeface="Arial"/>
                          <a:ea typeface="Times New Roman"/>
                        </a:rPr>
                        <a:t>Sometimes</a:t>
                      </a:r>
                      <a:endParaRPr lang="en-GB" sz="12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787400" algn="l"/>
                        </a:tabLst>
                      </a:pPr>
                      <a:r>
                        <a:rPr lang="en-GB" sz="1200" b="1" dirty="0">
                          <a:latin typeface="Arial"/>
                          <a:ea typeface="Times New Roman"/>
                        </a:rPr>
                        <a:t>Often</a:t>
                      </a:r>
                      <a:endParaRPr lang="en-GB" sz="12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34744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b="1" dirty="0">
                          <a:latin typeface="Arial"/>
                          <a:ea typeface="Times New Roman"/>
                        </a:rPr>
                        <a:t>I thought about it when I didn’t mean to</a:t>
                      </a:r>
                      <a:endParaRPr lang="en-GB" sz="1600" b="1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80480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b="1" dirty="0">
                          <a:latin typeface="Arial"/>
                          <a:ea typeface="Times New Roman"/>
                        </a:rPr>
                        <a:t>I avoided letting myself get upset when I thought about it or was reminded of it</a:t>
                      </a:r>
                      <a:endParaRPr lang="en-GB" sz="1600" b="1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334744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b="1" dirty="0">
                          <a:latin typeface="Arial"/>
                          <a:ea typeface="Times New Roman"/>
                        </a:rPr>
                        <a:t>I tried to remove it from my memory</a:t>
                      </a:r>
                      <a:endParaRPr lang="en-GB" sz="1600" b="1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78487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b="1" dirty="0">
                          <a:latin typeface="Arial"/>
                          <a:ea typeface="Times New Roman"/>
                        </a:rPr>
                        <a:t>I had trouble falling asleep or staying asleep, because of pictures or thoughts about it that came into my mind</a:t>
                      </a:r>
                      <a:endParaRPr lang="en-GB" sz="1600" b="1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34744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b="1" dirty="0">
                          <a:latin typeface="Arial"/>
                          <a:ea typeface="Times New Roman"/>
                        </a:rPr>
                        <a:t>I had waves of strong feelings about it</a:t>
                      </a:r>
                      <a:endParaRPr lang="en-GB" sz="1600" b="1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latin typeface="Wingdings"/>
                          <a:ea typeface="Times New Roman"/>
                        </a:rPr>
                        <a:t>o</a:t>
                      </a:r>
                      <a:endParaRPr lang="en-GB" sz="9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latin typeface="Wingdings"/>
                          <a:ea typeface="Times New Roman"/>
                        </a:rPr>
                        <a:t>o</a:t>
                      </a:r>
                      <a:endParaRPr lang="en-GB" sz="9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34744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b="1" dirty="0">
                          <a:latin typeface="Arial"/>
                          <a:ea typeface="Times New Roman"/>
                        </a:rPr>
                        <a:t>I had dreams about it</a:t>
                      </a:r>
                      <a:endParaRPr lang="en-GB" sz="1600" b="1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latin typeface="Wingdings"/>
                          <a:ea typeface="Times New Roman"/>
                        </a:rPr>
                        <a:t>o</a:t>
                      </a:r>
                      <a:endParaRPr lang="en-GB" sz="9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34744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b="1" dirty="0">
                          <a:latin typeface="Arial"/>
                          <a:ea typeface="Times New Roman"/>
                        </a:rPr>
                        <a:t>I stayed away from reminders of it</a:t>
                      </a:r>
                      <a:endParaRPr lang="en-GB" sz="1600" b="1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latin typeface="Wingdings"/>
                          <a:ea typeface="Times New Roman"/>
                        </a:rPr>
                        <a:t>o</a:t>
                      </a:r>
                      <a:endParaRPr lang="en-GB" sz="9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334744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b="1" dirty="0">
                          <a:latin typeface="Arial"/>
                          <a:ea typeface="Times New Roman"/>
                        </a:rPr>
                        <a:t>I felt as if it hadn’t happened or wasn’t real</a:t>
                      </a:r>
                      <a:endParaRPr lang="en-GB" sz="1600" b="1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334744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b="1" dirty="0">
                          <a:latin typeface="Arial"/>
                          <a:ea typeface="Times New Roman"/>
                        </a:rPr>
                        <a:t>I tried not to talk about it</a:t>
                      </a:r>
                      <a:endParaRPr lang="en-GB" sz="1600" b="1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latin typeface="Wingdings"/>
                          <a:ea typeface="Times New Roman"/>
                        </a:rPr>
                        <a:t>o</a:t>
                      </a:r>
                      <a:endParaRPr lang="en-GB" sz="9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latin typeface="Wingdings"/>
                          <a:ea typeface="Times New Roman"/>
                        </a:rPr>
                        <a:t>o</a:t>
                      </a:r>
                      <a:endParaRPr lang="en-GB" sz="9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334744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b="1" dirty="0">
                          <a:latin typeface="Arial"/>
                          <a:ea typeface="Times New Roman"/>
                        </a:rPr>
                        <a:t>Pictures about it popped into my mind</a:t>
                      </a:r>
                      <a:endParaRPr lang="en-GB" sz="1600" b="1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latin typeface="Wingdings"/>
                          <a:ea typeface="Times New Roman"/>
                        </a:rPr>
                        <a:t>o</a:t>
                      </a:r>
                      <a:endParaRPr lang="en-GB" sz="9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latin typeface="Wingdings"/>
                          <a:ea typeface="Times New Roman"/>
                        </a:rPr>
                        <a:t>o</a:t>
                      </a:r>
                      <a:endParaRPr lang="en-GB" sz="9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34744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b="1" dirty="0">
                          <a:latin typeface="Arial"/>
                          <a:ea typeface="Times New Roman"/>
                        </a:rPr>
                        <a:t>Other things kept making me think about it</a:t>
                      </a:r>
                      <a:endParaRPr lang="en-GB" sz="1600" b="1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78487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b="1" dirty="0">
                          <a:latin typeface="Arial"/>
                          <a:ea typeface="Times New Roman"/>
                        </a:rPr>
                        <a:t>I was aware that I still had a lot of feelings about it, but I didn’t deal with them</a:t>
                      </a:r>
                      <a:endParaRPr lang="en-GB" sz="1600" b="1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latin typeface="Wingdings"/>
                          <a:ea typeface="Times New Roman"/>
                        </a:rPr>
                        <a:t>o</a:t>
                      </a:r>
                      <a:endParaRPr lang="en-GB" sz="9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334744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b="1" dirty="0">
                          <a:latin typeface="Arial"/>
                          <a:ea typeface="Times New Roman"/>
                        </a:rPr>
                        <a:t>I tried not to think about it</a:t>
                      </a:r>
                      <a:endParaRPr lang="en-GB" sz="1600" b="1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latin typeface="Wingdings"/>
                          <a:ea typeface="Times New Roman"/>
                        </a:rPr>
                        <a:t>o</a:t>
                      </a:r>
                      <a:endParaRPr lang="en-GB" sz="90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334744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b="1" dirty="0">
                          <a:latin typeface="Arial"/>
                          <a:ea typeface="Times New Roman"/>
                        </a:rPr>
                        <a:t>Any reminder brought back feelings about it</a:t>
                      </a:r>
                      <a:endParaRPr lang="en-GB" sz="1600" b="1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Wingdings"/>
                          <a:ea typeface="Times New Roman"/>
                        </a:rPr>
                        <a:t>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34744">
                <a:tc>
                  <a:txBody>
                    <a:bodyPr/>
                    <a:lstStyle/>
                    <a:p>
                      <a:pPr marL="342900" lvl="0" indent="-342900" algn="l"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28600" algn="l"/>
                          <a:tab pos="787400" algn="l"/>
                        </a:tabLst>
                      </a:pPr>
                      <a:r>
                        <a:rPr lang="en-GB" sz="1600" b="1" dirty="0">
                          <a:latin typeface="Arial"/>
                          <a:ea typeface="Times New Roman"/>
                        </a:rPr>
                        <a:t>My feelings about it were kind of numb </a:t>
                      </a:r>
                      <a:endParaRPr lang="en-GB" sz="1600" b="1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latin typeface="Wingdings"/>
                          <a:ea typeface="Times New Roman"/>
                        </a:rPr>
                        <a:t>   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latin typeface="Wingdings"/>
                          <a:ea typeface="Times New Roman"/>
                        </a:rPr>
                        <a:t>   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latin typeface="Wingdings"/>
                          <a:ea typeface="Times New Roman"/>
                        </a:rPr>
                        <a:t>    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latin typeface="Wingdings"/>
                          <a:ea typeface="Times New Roman"/>
                        </a:rPr>
                        <a:t>  o</a:t>
                      </a:r>
                      <a:endParaRPr lang="en-GB" sz="900" dirty="0">
                        <a:latin typeface="Times New Roman"/>
                        <a:ea typeface="Times New Roman"/>
                      </a:endParaRPr>
                    </a:p>
                  </a:txBody>
                  <a:tcPr marL="54187" marR="5418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322" name="TextBox 2"/>
          <p:cNvSpPr txBox="1">
            <a:spLocks noChangeArrowheads="1"/>
          </p:cNvSpPr>
          <p:nvPr/>
        </p:nvSpPr>
        <p:spPr bwMode="auto">
          <a:xfrm>
            <a:off x="827088" y="404813"/>
            <a:ext cx="70580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>
                <a:latin typeface="Calibri" pitchFamily="34" charset="0"/>
              </a:rPr>
              <a:t>Impact of Event Scale (Horowitz et al., 1979)</a:t>
            </a:r>
          </a:p>
        </p:txBody>
      </p:sp>
    </p:spTree>
    <p:extLst>
      <p:ext uri="{BB962C8B-B14F-4D97-AF65-F5344CB8AC3E}">
        <p14:creationId xmlns:p14="http://schemas.microsoft.com/office/powerpoint/2010/main" val="148440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/>
          <a:lstStyle/>
          <a:p>
            <a:r>
              <a:rPr lang="en-GB" dirty="0" smtClean="0"/>
              <a:t>BUT BEWARE (AGAIN!).......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>
            <a:noAutofit/>
          </a:bodyPr>
          <a:lstStyle/>
          <a:p>
            <a:pP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Some scales contain items which need to be reverse-coded (to prevent demand characteristics/lazy responses)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742950" lvl="2" indent="-342900"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E.g., Life Orientation Test (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Scheier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&amp; Carver, 1985): a measure of dispositional optimism</a:t>
            </a:r>
          </a:p>
          <a:p>
            <a:pPr marL="342900" lvl="1" indent="-342900"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b="1" dirty="0" smtClean="0">
                <a:latin typeface="Arial" pitchFamily="34" charset="0"/>
                <a:cs typeface="Arial" pitchFamily="34" charset="0"/>
              </a:rPr>
              <a:t>In uncertain times I usually expect the best</a:t>
            </a:r>
          </a:p>
          <a:p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b="1" dirty="0" smtClean="0">
                <a:latin typeface="Arial" pitchFamily="34" charset="0"/>
                <a:cs typeface="Arial" pitchFamily="34" charset="0"/>
              </a:rPr>
              <a:t>If something can go wrong for me, it will</a:t>
            </a:r>
          </a:p>
          <a:p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b="1" dirty="0" smtClean="0">
                <a:latin typeface="Arial" pitchFamily="34" charset="0"/>
                <a:cs typeface="Arial" pitchFamily="34" charset="0"/>
              </a:rPr>
              <a:t>I’m always optimistic about my future </a:t>
            </a:r>
          </a:p>
          <a:p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b="1" dirty="0" smtClean="0">
                <a:latin typeface="Arial" pitchFamily="34" charset="0"/>
                <a:cs typeface="Arial" pitchFamily="34" charset="0"/>
              </a:rPr>
              <a:t>I hardly ever expect things to go my way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382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Summary: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5001419"/>
          </a:xfrm>
        </p:spPr>
        <p:txBody>
          <a:bodyPr/>
          <a:lstStyle/>
          <a:p>
            <a:r>
              <a:rPr lang="en-GB" dirty="0" smtClean="0"/>
              <a:t>Basic versus applied research </a:t>
            </a:r>
          </a:p>
          <a:p>
            <a:endParaRPr lang="en-GB" dirty="0" smtClean="0"/>
          </a:p>
          <a:p>
            <a:r>
              <a:rPr lang="en-GB" dirty="0" smtClean="0"/>
              <a:t>Qualitative versus quantitative </a:t>
            </a:r>
          </a:p>
          <a:p>
            <a:endParaRPr lang="en-GB" dirty="0" smtClean="0"/>
          </a:p>
          <a:p>
            <a:r>
              <a:rPr lang="en-GB" dirty="0" smtClean="0"/>
              <a:t>Experimental V non-experimental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4701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Choosing a reliable and valid scale is always the best option: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you know that you measuring something in a robust way (you haven’t just made it up!)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you have existing data from other studies to compare your findings with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Sensitive to change within studies (if appropriate)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Allows for stronger statistical analyses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/>
            <a:endParaRPr lang="en-GB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23528" y="-99392"/>
            <a:ext cx="8229600" cy="1143000"/>
          </a:xfrm>
        </p:spPr>
        <p:txBody>
          <a:bodyPr/>
          <a:lstStyle/>
          <a:p>
            <a:r>
              <a:rPr lang="en-US" dirty="0" smtClean="0"/>
              <a:t>Summary: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4707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Slice" id="{0507925B-6AC9-4358-8E18-C330545D08F8}" vid="{13FEC7C6-62A9-40C4-99D2-581AACACAA2F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554</TotalTime>
  <Words>3175</Words>
  <Application>Microsoft Office PowerPoint</Application>
  <PresentationFormat>On-screen Show (4:3)</PresentationFormat>
  <Paragraphs>647</Paragraphs>
  <Slides>50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50</vt:i4>
      </vt:variant>
    </vt:vector>
  </HeadingPairs>
  <TitlesOfParts>
    <vt:vector size="52" baseType="lpstr">
      <vt:lpstr>Office Theme</vt:lpstr>
      <vt:lpstr>Slice</vt:lpstr>
      <vt:lpstr>Athrofa Research Day 2018:   Quantitative Research Data Collection </vt:lpstr>
      <vt:lpstr>Different  types of research:   </vt:lpstr>
      <vt:lpstr>Qualitative and Quantitative Data </vt:lpstr>
      <vt:lpstr>Experimental Research</vt:lpstr>
      <vt:lpstr>Methods of Research</vt:lpstr>
      <vt:lpstr>Questionnaires &amp; Surveys</vt:lpstr>
      <vt:lpstr>Methods of Research</vt:lpstr>
      <vt:lpstr>Types of questionnaire study </vt:lpstr>
      <vt:lpstr>PowerPoint Presentation</vt:lpstr>
      <vt:lpstr>Methods of Research</vt:lpstr>
      <vt:lpstr>PowerPoint Presentation</vt:lpstr>
      <vt:lpstr>PowerPoint Presentation</vt:lpstr>
      <vt:lpstr>Methods of Research</vt:lpstr>
      <vt:lpstr>Methods of Research</vt:lpstr>
      <vt:lpstr>Randomised Controlled Trials</vt:lpstr>
      <vt:lpstr>Background: the need for a psychological coping intervention </vt:lpstr>
      <vt:lpstr>The Intervention 1: Distraction-Based Coping Leaflet</vt:lpstr>
      <vt:lpstr>CARIAD: Aims</vt:lpstr>
      <vt:lpstr>PowerPoint Presentation</vt:lpstr>
      <vt:lpstr>PowerPoint Presentation</vt:lpstr>
      <vt:lpstr>PowerPoint Presentation</vt:lpstr>
      <vt:lpstr>Measures</vt:lpstr>
      <vt:lpstr>Types of data</vt:lpstr>
      <vt:lpstr>Types of data</vt:lpstr>
      <vt:lpstr>Why does it matter?</vt:lpstr>
      <vt:lpstr>PowerPoint Presentation</vt:lpstr>
      <vt:lpstr>PowerPoint Presentation</vt:lpstr>
      <vt:lpstr>PowerPoint Presentation</vt:lpstr>
      <vt:lpstr>Examples of Psychometrically Robust Measures</vt:lpstr>
      <vt:lpstr>Psychometric Standards</vt:lpstr>
      <vt:lpstr>PowerPoint Presentation</vt:lpstr>
      <vt:lpstr>Measures</vt:lpstr>
      <vt:lpstr>PowerPoint Presentation</vt:lpstr>
      <vt:lpstr>Reliability – consistency or stability of a measure.</vt:lpstr>
      <vt:lpstr>PowerPoint Presentation</vt:lpstr>
      <vt:lpstr>PowerPoint Presentation</vt:lpstr>
      <vt:lpstr>PowerPoint Presentation</vt:lpstr>
      <vt:lpstr>E.g., a scale of Extraversion </vt:lpstr>
      <vt:lpstr>PowerPoint Presentation</vt:lpstr>
      <vt:lpstr>Validity: how well a test actually measures what it is designed to measure</vt:lpstr>
      <vt:lpstr>PowerPoint Presentation</vt:lpstr>
      <vt:lpstr>PowerPoint Presentation</vt:lpstr>
      <vt:lpstr>PowerPoint Presentation</vt:lpstr>
      <vt:lpstr>PowerPoint Presentation</vt:lpstr>
      <vt:lpstr>BUT BEWARE: scales and sub-scales</vt:lpstr>
      <vt:lpstr>PowerPoint Presentation</vt:lpstr>
      <vt:lpstr>PowerPoint Presentation</vt:lpstr>
      <vt:lpstr>BUT BEWARE (AGAIN!).......</vt:lpstr>
      <vt:lpstr>Summary:   </vt:lpstr>
      <vt:lpstr>Summary: </vt:lpstr>
    </vt:vector>
  </TitlesOfParts>
  <Company>SIHE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Psychology  Lecture 2</dc:title>
  <dc:creator>edu-cp</dc:creator>
  <cp:lastModifiedBy>Cez</cp:lastModifiedBy>
  <cp:revision>85</cp:revision>
  <cp:lastPrinted>2016-10-06T10:00:59Z</cp:lastPrinted>
  <dcterms:created xsi:type="dcterms:W3CDTF">2010-10-06T11:39:12Z</dcterms:created>
  <dcterms:modified xsi:type="dcterms:W3CDTF">2018-11-16T18:57:50Z</dcterms:modified>
</cp:coreProperties>
</file>