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 id="2147484058" r:id="rId3"/>
  </p:sldMasterIdLst>
  <p:notesMasterIdLst>
    <p:notesMasterId r:id="rId57"/>
  </p:notesMasterIdLst>
  <p:handoutMasterIdLst>
    <p:handoutMasterId r:id="rId58"/>
  </p:handoutMasterIdLst>
  <p:sldIdLst>
    <p:sldId id="958" r:id="rId4"/>
    <p:sldId id="954" r:id="rId5"/>
    <p:sldId id="500" r:id="rId6"/>
    <p:sldId id="786" r:id="rId7"/>
    <p:sldId id="791" r:id="rId8"/>
    <p:sldId id="922" r:id="rId9"/>
    <p:sldId id="931" r:id="rId10"/>
    <p:sldId id="932" r:id="rId11"/>
    <p:sldId id="944" r:id="rId12"/>
    <p:sldId id="923" r:id="rId13"/>
    <p:sldId id="258" r:id="rId14"/>
    <p:sldId id="332" r:id="rId15"/>
    <p:sldId id="933" r:id="rId16"/>
    <p:sldId id="333" r:id="rId17"/>
    <p:sldId id="945" r:id="rId18"/>
    <p:sldId id="337" r:id="rId19"/>
    <p:sldId id="934" r:id="rId20"/>
    <p:sldId id="946" r:id="rId21"/>
    <p:sldId id="924" r:id="rId22"/>
    <p:sldId id="935" r:id="rId23"/>
    <p:sldId id="959" r:id="rId24"/>
    <p:sldId id="960" r:id="rId25"/>
    <p:sldId id="936" r:id="rId26"/>
    <p:sldId id="937" r:id="rId27"/>
    <p:sldId id="338" r:id="rId28"/>
    <p:sldId id="339" r:id="rId29"/>
    <p:sldId id="342" r:id="rId30"/>
    <p:sldId id="340" r:id="rId31"/>
    <p:sldId id="341" r:id="rId32"/>
    <p:sldId id="343" r:id="rId33"/>
    <p:sldId id="336" r:id="rId34"/>
    <p:sldId id="335" r:id="rId35"/>
    <p:sldId id="344" r:id="rId36"/>
    <p:sldId id="345" r:id="rId37"/>
    <p:sldId id="346" r:id="rId38"/>
    <p:sldId id="349" r:id="rId39"/>
    <p:sldId id="929" r:id="rId40"/>
    <p:sldId id="938" r:id="rId41"/>
    <p:sldId id="947" r:id="rId42"/>
    <p:sldId id="939" r:id="rId43"/>
    <p:sldId id="948" r:id="rId44"/>
    <p:sldId id="940" r:id="rId45"/>
    <p:sldId id="949" r:id="rId46"/>
    <p:sldId id="950" r:id="rId47"/>
    <p:sldId id="941" r:id="rId48"/>
    <p:sldId id="930" r:id="rId49"/>
    <p:sldId id="951" r:id="rId50"/>
    <p:sldId id="942" r:id="rId51"/>
    <p:sldId id="943" r:id="rId52"/>
    <p:sldId id="952" r:id="rId53"/>
    <p:sldId id="955" r:id="rId54"/>
    <p:sldId id="884" r:id="rId55"/>
    <p:sldId id="885" r:id="rId5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98" autoAdjust="0"/>
    <p:restoredTop sz="89252" autoAdjust="0"/>
  </p:normalViewPr>
  <p:slideViewPr>
    <p:cSldViewPr snapToGrid="0">
      <p:cViewPr varScale="1">
        <p:scale>
          <a:sx n="144" d="100"/>
          <a:sy n="144" d="100"/>
        </p:scale>
        <p:origin x="2496" y="4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handoutMaster" Target="handoutMasters/handoutMaster1.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commentAuthors" Target="commentAuthor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8.xml"/><Relationship Id="rId13" Type="http://schemas.openxmlformats.org/officeDocument/2006/relationships/slide" Target="slides/slide24.xml"/><Relationship Id="rId18" Type="http://schemas.openxmlformats.org/officeDocument/2006/relationships/slide" Target="slides/slide42.xml"/><Relationship Id="rId3" Type="http://schemas.openxmlformats.org/officeDocument/2006/relationships/slide" Target="slides/slide8.xml"/><Relationship Id="rId21" Type="http://schemas.openxmlformats.org/officeDocument/2006/relationships/slide" Target="slides/slide45.xml"/><Relationship Id="rId7" Type="http://schemas.openxmlformats.org/officeDocument/2006/relationships/slide" Target="slides/slide17.xml"/><Relationship Id="rId12" Type="http://schemas.openxmlformats.org/officeDocument/2006/relationships/slide" Target="slides/slide23.xml"/><Relationship Id="rId17" Type="http://schemas.openxmlformats.org/officeDocument/2006/relationships/slide" Target="slides/slide41.xml"/><Relationship Id="rId25" Type="http://schemas.openxmlformats.org/officeDocument/2006/relationships/slide" Target="slides/slide50.xml"/><Relationship Id="rId2" Type="http://schemas.openxmlformats.org/officeDocument/2006/relationships/slide" Target="slides/slide7.xml"/><Relationship Id="rId16" Type="http://schemas.openxmlformats.org/officeDocument/2006/relationships/slide" Target="slides/slide40.xml"/><Relationship Id="rId20" Type="http://schemas.openxmlformats.org/officeDocument/2006/relationships/slide" Target="slides/slide44.xml"/><Relationship Id="rId1" Type="http://schemas.openxmlformats.org/officeDocument/2006/relationships/slide" Target="slides/slide6.xml"/><Relationship Id="rId6" Type="http://schemas.openxmlformats.org/officeDocument/2006/relationships/slide" Target="slides/slide15.xml"/><Relationship Id="rId11" Type="http://schemas.openxmlformats.org/officeDocument/2006/relationships/slide" Target="slides/slide22.xml"/><Relationship Id="rId24" Type="http://schemas.openxmlformats.org/officeDocument/2006/relationships/slide" Target="slides/slide49.xml"/><Relationship Id="rId5" Type="http://schemas.openxmlformats.org/officeDocument/2006/relationships/slide" Target="slides/slide13.xml"/><Relationship Id="rId15" Type="http://schemas.openxmlformats.org/officeDocument/2006/relationships/slide" Target="slides/slide39.xml"/><Relationship Id="rId23" Type="http://schemas.openxmlformats.org/officeDocument/2006/relationships/slide" Target="slides/slide48.xml"/><Relationship Id="rId10" Type="http://schemas.openxmlformats.org/officeDocument/2006/relationships/slide" Target="slides/slide21.xml"/><Relationship Id="rId19" Type="http://schemas.openxmlformats.org/officeDocument/2006/relationships/slide" Target="slides/slide43.xml"/><Relationship Id="rId4" Type="http://schemas.openxmlformats.org/officeDocument/2006/relationships/slide" Target="slides/slide9.xml"/><Relationship Id="rId9" Type="http://schemas.openxmlformats.org/officeDocument/2006/relationships/slide" Target="slides/slide20.xml"/><Relationship Id="rId14" Type="http://schemas.openxmlformats.org/officeDocument/2006/relationships/slide" Target="slides/slide38.xml"/><Relationship Id="rId2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067863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3.1.1 –</a:t>
            </a:r>
            <a:r>
              <a:rPr lang="en-US" baseline="0" dirty="0">
                <a:latin typeface="Arial" charset="0"/>
              </a:rPr>
              <a:t> Establishing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3.1.2 –</a:t>
            </a:r>
            <a:r>
              <a:rPr lang="en-US" baseline="0" dirty="0">
                <a:latin typeface="Arial" charset="0"/>
              </a:rPr>
              <a:t> So Who Makes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3.1.3 –</a:t>
            </a:r>
            <a:r>
              <a:rPr lang="en-US" baseline="0" dirty="0">
                <a:latin typeface="Arial" charset="0"/>
              </a:rPr>
              <a:t> </a:t>
            </a:r>
            <a:r>
              <a:rPr lang="en-US" dirty="0"/>
              <a:t>Visualizing How Protocols Work</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3.1.3 –</a:t>
            </a:r>
            <a:r>
              <a:rPr lang="en-US" baseline="0" dirty="0">
                <a:latin typeface="Arial" charset="0"/>
              </a:rPr>
              <a:t> </a:t>
            </a:r>
            <a:r>
              <a:rPr lang="en-US" dirty="0"/>
              <a:t>Visualizing How Protocols Work</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3.2.1 –</a:t>
            </a:r>
            <a:r>
              <a:rPr lang="en-US" baseline="0" dirty="0">
                <a:latin typeface="Arial" charset="0"/>
              </a:rPr>
              <a:t> </a:t>
            </a:r>
            <a:r>
              <a:rPr lang="en-US" dirty="0"/>
              <a:t>Working with the OSI Model</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3.2.1 –</a:t>
            </a:r>
            <a:r>
              <a:rPr lang="en-US" baseline="0" dirty="0">
                <a:latin typeface="Arial" charset="0"/>
              </a:rPr>
              <a:t> </a:t>
            </a:r>
            <a:r>
              <a:rPr lang="en-US" dirty="0"/>
              <a:t>Working with the OSI Model</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3.2.2 –</a:t>
            </a:r>
            <a:r>
              <a:rPr lang="en-US" baseline="0" dirty="0">
                <a:latin typeface="Arial" charset="0"/>
              </a:rPr>
              <a:t> </a:t>
            </a:r>
            <a:r>
              <a:rPr lang="en-US" dirty="0"/>
              <a:t>Protocols for Wired Networks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3.2.2 –</a:t>
            </a:r>
            <a:r>
              <a:rPr lang="en-US" baseline="0" dirty="0">
                <a:latin typeface="Arial" charset="0"/>
              </a:rPr>
              <a:t> </a:t>
            </a:r>
            <a:r>
              <a:rPr lang="en-US" dirty="0"/>
              <a:t>Protocols for Wired Networks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3.3.1 –</a:t>
            </a:r>
            <a:r>
              <a:rPr lang="en-US" baseline="0" dirty="0">
                <a:latin typeface="Arial" charset="0"/>
              </a:rPr>
              <a:t> </a:t>
            </a:r>
            <a:r>
              <a:rPr lang="en-US" dirty="0"/>
              <a:t>Preparing Data for Transmission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B8C45-89F7-0D4A-AF62-0236A0D5F8AD}"/>
            </a:ext>
          </a:extLst>
        </p:cNvPr>
        <p:cNvGrpSpPr/>
        <p:nvPr/>
      </p:nvGrpSpPr>
      <p:grpSpPr>
        <a:xfrm>
          <a:off x="0" y="0"/>
          <a:ext cx="0" cy="0"/>
          <a:chOff x="0" y="0"/>
          <a:chExt cx="0" cy="0"/>
        </a:xfrm>
      </p:grpSpPr>
      <p:sp>
        <p:nvSpPr>
          <p:cNvPr id="22529" name="Rectangle 11">
            <a:extLst>
              <a:ext uri="{FF2B5EF4-FFF2-40B4-BE49-F238E27FC236}">
                <a16:creationId xmlns:a16="http://schemas.microsoft.com/office/drawing/2014/main" id="{7D3F086B-D0CA-D42D-5018-28BC5EF485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0" fontAlgn="base" latinLnBrk="0" hangingPunct="0">
              <a:lnSpc>
                <a:spcPct val="100000"/>
              </a:lnSpc>
              <a:spcBef>
                <a:spcPct val="0"/>
              </a:spcBef>
              <a:spcAft>
                <a:spcPct val="0"/>
              </a:spcAft>
              <a:buClrTx/>
              <a:buSzTx/>
              <a:buFontTx/>
              <a:buNone/>
              <a:tabLst/>
              <a:defRPr/>
            </a:pPr>
            <a:fld id="{3997A419-355F-A04A-96E0-21643AF8E9FF}" type="slidenum">
              <a:rPr kumimoji="0" lang="en-US" sz="8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03288" rtl="0" eaLnBrk="0" fontAlgn="base" latinLnBrk="0" hangingPunct="0">
                <a:lnSpc>
                  <a:spcPct val="100000"/>
                </a:lnSpc>
                <a:spcBef>
                  <a:spcPct val="0"/>
                </a:spcBef>
                <a:spcAft>
                  <a:spcPct val="0"/>
                </a:spcAft>
                <a:buClrTx/>
                <a:buSzTx/>
                <a:buFontTx/>
                <a:buNone/>
                <a:tabLst/>
                <a:defRPr/>
              </a:pPr>
              <a:t>21</a:t>
            </a:fld>
            <a:endParaRPr kumimoji="0" lang="en-US" sz="800" b="0" i="0" u="none" strike="noStrike" kern="1200" cap="none" spc="0" normalizeH="0" baseline="0" noProof="0" dirty="0">
              <a:ln>
                <a:noFill/>
              </a:ln>
              <a:solidFill>
                <a:srgbClr val="000000"/>
              </a:solidFill>
              <a:effectLst/>
              <a:uLnTx/>
              <a:uFillTx/>
              <a:latin typeface="Arial" charset="0"/>
              <a:ea typeface="ＭＳ Ｐゴシック" charset="0"/>
            </a:endParaRPr>
          </a:p>
        </p:txBody>
      </p:sp>
      <p:sp>
        <p:nvSpPr>
          <p:cNvPr id="22530" name="Rectangle 2">
            <a:extLst>
              <a:ext uri="{FF2B5EF4-FFF2-40B4-BE49-F238E27FC236}">
                <a16:creationId xmlns:a16="http://schemas.microsoft.com/office/drawing/2014/main" id="{4419501F-50ED-449B-72EA-50FE98604509}"/>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42536941-9668-A691-92D3-4154E363193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3.3.1 –</a:t>
            </a:r>
            <a:r>
              <a:rPr lang="en-US" baseline="0" dirty="0">
                <a:latin typeface="Arial" charset="0"/>
              </a:rPr>
              <a:t> </a:t>
            </a:r>
            <a:r>
              <a:rPr lang="en-US" dirty="0"/>
              <a:t>Preparing Data for Transmission</a:t>
            </a:r>
          </a:p>
          <a:p>
            <a:pPr>
              <a:lnSpc>
                <a:spcPct val="80000"/>
              </a:lnSpc>
              <a:buFontTx/>
              <a:buNone/>
            </a:pPr>
            <a:endParaRPr lang="en-US" dirty="0"/>
          </a:p>
        </p:txBody>
      </p:sp>
    </p:spTree>
    <p:extLst>
      <p:ext uri="{BB962C8B-B14F-4D97-AF65-F5344CB8AC3E}">
        <p14:creationId xmlns:p14="http://schemas.microsoft.com/office/powerpoint/2010/main" val="2135879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10010-D97D-7A19-CCCB-62C9356A4221}"/>
            </a:ext>
          </a:extLst>
        </p:cNvPr>
        <p:cNvGrpSpPr/>
        <p:nvPr/>
      </p:nvGrpSpPr>
      <p:grpSpPr>
        <a:xfrm>
          <a:off x="0" y="0"/>
          <a:ext cx="0" cy="0"/>
          <a:chOff x="0" y="0"/>
          <a:chExt cx="0" cy="0"/>
        </a:xfrm>
      </p:grpSpPr>
      <p:sp>
        <p:nvSpPr>
          <p:cNvPr id="22529" name="Rectangle 11">
            <a:extLst>
              <a:ext uri="{FF2B5EF4-FFF2-40B4-BE49-F238E27FC236}">
                <a16:creationId xmlns:a16="http://schemas.microsoft.com/office/drawing/2014/main" id="{2969C8E5-92BE-C9D6-DE7D-7A5A9D0FCD9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0" fontAlgn="base" latinLnBrk="0" hangingPunct="0">
              <a:lnSpc>
                <a:spcPct val="100000"/>
              </a:lnSpc>
              <a:spcBef>
                <a:spcPct val="0"/>
              </a:spcBef>
              <a:spcAft>
                <a:spcPct val="0"/>
              </a:spcAft>
              <a:buClrTx/>
              <a:buSzTx/>
              <a:buFontTx/>
              <a:buNone/>
              <a:tabLst/>
              <a:defRPr/>
            </a:pPr>
            <a:fld id="{3997A419-355F-A04A-96E0-21643AF8E9FF}" type="slidenum">
              <a:rPr kumimoji="0" lang="en-US" sz="800" b="0" i="0" u="none" strike="noStrike" kern="1200" cap="none" spc="0" normalizeH="0" baseline="0" noProof="0">
                <a:ln>
                  <a:noFill/>
                </a:ln>
                <a:solidFill>
                  <a:srgbClr val="000000"/>
                </a:solidFill>
                <a:effectLst/>
                <a:uLnTx/>
                <a:uFillTx/>
                <a:latin typeface="Arial" charset="0"/>
                <a:ea typeface="ＭＳ Ｐゴシック" charset="0"/>
              </a:rPr>
              <a:pPr marL="0" marR="0" lvl="0" indent="0" algn="r" defTabSz="903288" rtl="0" eaLnBrk="0" fontAlgn="base" latinLnBrk="0" hangingPunct="0">
                <a:lnSpc>
                  <a:spcPct val="100000"/>
                </a:lnSpc>
                <a:spcBef>
                  <a:spcPct val="0"/>
                </a:spcBef>
                <a:spcAft>
                  <a:spcPct val="0"/>
                </a:spcAft>
                <a:buClrTx/>
                <a:buSzTx/>
                <a:buFontTx/>
                <a:buNone/>
                <a:tabLst/>
                <a:defRPr/>
              </a:pPr>
              <a:t>22</a:t>
            </a:fld>
            <a:endParaRPr kumimoji="0" lang="en-US" sz="800" b="0" i="0" u="none" strike="noStrike" kern="1200" cap="none" spc="0" normalizeH="0" baseline="0" noProof="0" dirty="0">
              <a:ln>
                <a:noFill/>
              </a:ln>
              <a:solidFill>
                <a:srgbClr val="000000"/>
              </a:solidFill>
              <a:effectLst/>
              <a:uLnTx/>
              <a:uFillTx/>
              <a:latin typeface="Arial" charset="0"/>
              <a:ea typeface="ＭＳ Ｐゴシック" charset="0"/>
            </a:endParaRPr>
          </a:p>
        </p:txBody>
      </p:sp>
      <p:sp>
        <p:nvSpPr>
          <p:cNvPr id="22530" name="Rectangle 2">
            <a:extLst>
              <a:ext uri="{FF2B5EF4-FFF2-40B4-BE49-F238E27FC236}">
                <a16:creationId xmlns:a16="http://schemas.microsoft.com/office/drawing/2014/main" id="{68F2F5CC-90D9-4AED-37C0-CB0A736F65CB}"/>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0293B64C-EC17-3FCA-8597-8E6D934313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3.3.1 –</a:t>
            </a:r>
            <a:r>
              <a:rPr lang="en-US" baseline="0" dirty="0">
                <a:latin typeface="Arial" charset="0"/>
              </a:rPr>
              <a:t> </a:t>
            </a:r>
            <a:r>
              <a:rPr lang="en-US" dirty="0"/>
              <a:t>Preparing Data for Transmission</a:t>
            </a:r>
          </a:p>
          <a:p>
            <a:pPr>
              <a:lnSpc>
                <a:spcPct val="80000"/>
              </a:lnSpc>
              <a:buFontTx/>
              <a:buNone/>
            </a:pPr>
            <a:endParaRPr lang="en-US" dirty="0"/>
          </a:p>
        </p:txBody>
      </p:sp>
    </p:spTree>
    <p:extLst>
      <p:ext uri="{BB962C8B-B14F-4D97-AF65-F5344CB8AC3E}">
        <p14:creationId xmlns:p14="http://schemas.microsoft.com/office/powerpoint/2010/main" val="14237449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3.3.2 –</a:t>
            </a:r>
            <a:r>
              <a:rPr lang="en-US" baseline="0" dirty="0">
                <a:latin typeface="Arial" charset="0"/>
              </a:rPr>
              <a:t> </a:t>
            </a:r>
            <a:r>
              <a:rPr lang="en-US" dirty="0"/>
              <a:t>The Building Blocks of Ethernet Networks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3.3.3 –</a:t>
            </a:r>
            <a:r>
              <a:rPr lang="en-US" baseline="0" dirty="0">
                <a:latin typeface="Arial" charset="0"/>
              </a:rPr>
              <a:t> </a:t>
            </a:r>
            <a:r>
              <a:rPr lang="en-US" dirty="0"/>
              <a:t>Logical Addressing</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3.4.1 –</a:t>
            </a:r>
            <a:r>
              <a:rPr lang="en-US" baseline="0" dirty="0">
                <a:latin typeface="Arial" charset="0"/>
              </a:rPr>
              <a:t> </a:t>
            </a:r>
            <a:r>
              <a:rPr lang="en-US" dirty="0"/>
              <a:t>Starting with a Good Design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3.4.1 –</a:t>
            </a:r>
            <a:r>
              <a:rPr lang="en-US" baseline="0" dirty="0">
                <a:latin typeface="Arial" charset="0"/>
              </a:rPr>
              <a:t> </a:t>
            </a:r>
            <a:r>
              <a:rPr lang="en-US" dirty="0"/>
              <a:t>Starting with a Good Design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3.4.2 –</a:t>
            </a:r>
            <a:r>
              <a:rPr lang="en-US" baseline="0" dirty="0">
                <a:latin typeface="Arial" charset="0"/>
              </a:rPr>
              <a:t> </a:t>
            </a:r>
            <a:r>
              <a:rPr lang="en-US" dirty="0"/>
              <a:t>Building a Better Access Layer</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3.4.2 –</a:t>
            </a:r>
            <a:r>
              <a:rPr lang="en-US" baseline="0" dirty="0">
                <a:latin typeface="Arial" charset="0"/>
              </a:rPr>
              <a:t> </a:t>
            </a:r>
            <a:r>
              <a:rPr lang="en-US" dirty="0"/>
              <a:t>Building a Better Access Layer</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3.4.4 –</a:t>
            </a:r>
            <a:r>
              <a:rPr lang="en-US" baseline="0" dirty="0">
                <a:latin typeface="Arial" charset="0"/>
              </a:rPr>
              <a:t> </a:t>
            </a:r>
            <a:r>
              <a:rPr lang="en-US" dirty="0"/>
              <a:t>Distributing Messages to Other Devices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3.5.1 –</a:t>
            </a:r>
            <a:r>
              <a:rPr lang="en-US" baseline="0" dirty="0">
                <a:latin typeface="Arial" charset="0"/>
              </a:rPr>
              <a:t> </a:t>
            </a:r>
            <a:r>
              <a:rPr lang="en-US" dirty="0"/>
              <a:t>Keeping a Table</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3.5.1 –</a:t>
            </a:r>
            <a:r>
              <a:rPr lang="en-US" baseline="0" dirty="0">
                <a:latin typeface="Arial" charset="0"/>
              </a:rPr>
              <a:t> </a:t>
            </a:r>
            <a:r>
              <a:rPr lang="en-US" dirty="0"/>
              <a:t>Keeping a Table</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3.5.2 –</a:t>
            </a:r>
            <a:r>
              <a:rPr lang="en-US" baseline="0" dirty="0">
                <a:latin typeface="Arial" charset="0"/>
              </a:rPr>
              <a:t> </a:t>
            </a:r>
            <a:r>
              <a:rPr lang="en-US" dirty="0"/>
              <a:t>Creating a LAN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3.5.2 –</a:t>
            </a:r>
            <a:r>
              <a:rPr lang="en-US" baseline="0" dirty="0">
                <a:latin typeface="Arial" charset="0"/>
              </a:rPr>
              <a:t> </a:t>
            </a:r>
            <a:r>
              <a:rPr lang="en-US" dirty="0"/>
              <a:t>Creating a LAN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53</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dirty="0"/>
              <a:t>Click icon to add table</a:t>
            </a:r>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endParaRPr lang="en-US" dirty="0"/>
          </a:p>
        </p:txBody>
      </p:sp>
    </p:spTree>
    <p:extLst>
      <p:ext uri="{BB962C8B-B14F-4D97-AF65-F5344CB8AC3E}">
        <p14:creationId xmlns:p14="http://schemas.microsoft.com/office/powerpoint/2010/main" val="986507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46474613"/>
      </p:ext>
    </p:extLst>
  </p:cSld>
  <p:clrMap bg1="lt1" tx1="dk1" bg2="lt2" tx2="dk2" accent1="accent1" accent2="accent2" accent3="accent3" accent4="accent4" accent5="accent5" accent6="accent6" hlink="hlink" folHlink="folHlink"/>
  <p:sldLayoutIdLst>
    <p:sldLayoutId id="2147484059"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99592" y="1692371"/>
            <a:ext cx="7344816" cy="3293209"/>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ACCA 4024</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3200" b="1" dirty="0">
                <a:solidFill>
                  <a:prstClr val="white"/>
                </a:solidFill>
                <a:latin typeface="Arial" panose="020B0604020202020204" pitchFamily="34" charset="0"/>
                <a:ea typeface="+mn-ea"/>
                <a:cs typeface="Arial" panose="020B0604020202020204" pitchFamily="34" charset="0"/>
              </a:rPr>
              <a:t>Networks and Cyber Security Essentials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2</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sz="3200" b="1" dirty="0">
                <a:solidFill>
                  <a:prstClr val="white"/>
                </a:solidFill>
                <a:latin typeface="Arial" panose="020B0604020202020204" pitchFamily="34" charset="0"/>
                <a:ea typeface="+mn-ea"/>
                <a:cs typeface="Arial" panose="020B0604020202020204" pitchFamily="34" charset="0"/>
              </a:rPr>
              <a:t>Communication over the Network</a:t>
            </a:r>
            <a:endParaRPr kumimoji="0" lang="en-GB"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8168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7885A308-541B-2049-ACBF-1F7F1C66CCC8}"/>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203157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3: Communicating on a Local Network </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3 - Sections &amp; Objectives</a:t>
            </a:r>
          </a:p>
        </p:txBody>
      </p:sp>
      <p:sp>
        <p:nvSpPr>
          <p:cNvPr id="4099" name="Rectangle 34"/>
          <p:cNvSpPr>
            <a:spLocks noGrp="1" noChangeArrowheads="1"/>
          </p:cNvSpPr>
          <p:nvPr>
            <p:ph idx="1"/>
          </p:nvPr>
        </p:nvSpPr>
        <p:spPr/>
        <p:txBody>
          <a:bodyPr/>
          <a:lstStyle/>
          <a:p>
            <a:r>
              <a:rPr lang="en-US" dirty="0"/>
              <a:t>3.1 Principles of Communications </a:t>
            </a:r>
          </a:p>
          <a:p>
            <a:pPr lvl="1"/>
            <a:r>
              <a:rPr lang="en-US" dirty="0"/>
              <a:t>Explain the importance of standards and protocols in network communications.</a:t>
            </a:r>
          </a:p>
          <a:p>
            <a:r>
              <a:rPr lang="en-US" dirty="0"/>
              <a:t>3.2 Talking the Language of Networking </a:t>
            </a:r>
          </a:p>
          <a:p>
            <a:pPr lvl="1"/>
            <a:r>
              <a:rPr lang="en-US" dirty="0"/>
              <a:t>Explain how protocol model layers represent network functionality.</a:t>
            </a:r>
          </a:p>
          <a:p>
            <a:r>
              <a:rPr lang="en-US" dirty="0"/>
              <a:t>3.3 How do Ethernet Networks Work? </a:t>
            </a:r>
          </a:p>
          <a:p>
            <a:pPr lvl="1"/>
            <a:r>
              <a:rPr lang="en-US" dirty="0"/>
              <a:t>Explain how communication occurs on Ethernet networks.		</a:t>
            </a:r>
          </a:p>
          <a:p>
            <a:r>
              <a:rPr lang="en-US" dirty="0"/>
              <a:t>3.4 How are Networks Built? </a:t>
            </a:r>
          </a:p>
          <a:p>
            <a:pPr lvl="1"/>
            <a:r>
              <a:rPr lang="en-US" dirty="0"/>
              <a:t>Explain why routers and switches are important in a network.</a:t>
            </a:r>
          </a:p>
          <a:p>
            <a:r>
              <a:rPr lang="en-US" dirty="0"/>
              <a:t>3.5 Routing Across Networks </a:t>
            </a:r>
          </a:p>
          <a:p>
            <a:pPr lvl="1"/>
            <a:r>
              <a:rPr lang="en-US" dirty="0"/>
              <a:t>Configure devices on a LAN.</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3.1 Principles of Communications</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Establishing the Rules</a:t>
            </a:r>
          </a:p>
        </p:txBody>
      </p:sp>
      <p:sp>
        <p:nvSpPr>
          <p:cNvPr id="2" name="Content Placeholder 1"/>
          <p:cNvSpPr>
            <a:spLocks noGrp="1"/>
          </p:cNvSpPr>
          <p:nvPr>
            <p:ph idx="1"/>
          </p:nvPr>
        </p:nvSpPr>
        <p:spPr/>
        <p:txBody>
          <a:bodyPr/>
          <a:lstStyle/>
          <a:p>
            <a:r>
              <a:rPr lang="en-US" dirty="0"/>
              <a:t>The Three Elements </a:t>
            </a:r>
          </a:p>
          <a:p>
            <a:pPr lvl="1"/>
            <a:r>
              <a:rPr lang="en-US" dirty="0"/>
              <a:t>The source, the destination, and the transmission medium.</a:t>
            </a:r>
          </a:p>
          <a:p>
            <a:endParaRPr 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10200" y="2662918"/>
            <a:ext cx="3467099" cy="3921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1"/>
          <p:cNvSpPr txBox="1">
            <a:spLocks/>
          </p:cNvSpPr>
          <p:nvPr/>
        </p:nvSpPr>
        <p:spPr bwMode="auto">
          <a:xfrm>
            <a:off x="69487" y="2781300"/>
            <a:ext cx="4566013" cy="3492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a:t>Communication Protocols </a:t>
            </a:r>
          </a:p>
          <a:p>
            <a:pPr lvl="1"/>
            <a:r>
              <a:rPr lang="en-US" dirty="0"/>
              <a:t>Before beginning to communicate with each other, we establish rules or agreements to govern the conversation.</a:t>
            </a:r>
          </a:p>
          <a:p>
            <a:endParaRPr lang="en-US" kern="0" dirty="0"/>
          </a:p>
          <a:p>
            <a:r>
              <a:rPr lang="en-US" kern="0" dirty="0"/>
              <a:t>Why Protocols Matter </a:t>
            </a:r>
          </a:p>
          <a:p>
            <a:pPr lvl="1"/>
            <a:r>
              <a:rPr lang="en-US" kern="0" dirty="0"/>
              <a:t>Networking protocols define the rules of communication over the local network.</a:t>
            </a:r>
          </a:p>
        </p:txBody>
      </p:sp>
    </p:spTree>
    <p:extLst>
      <p:ext uri="{BB962C8B-B14F-4D97-AF65-F5344CB8AC3E}">
        <p14:creationId xmlns:p14="http://schemas.microsoft.com/office/powerpoint/2010/main" val="19382258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So Who Makes the Rules</a:t>
            </a:r>
          </a:p>
        </p:txBody>
      </p:sp>
      <p:sp>
        <p:nvSpPr>
          <p:cNvPr id="2" name="Content Placeholder 1"/>
          <p:cNvSpPr>
            <a:spLocks noGrp="1"/>
          </p:cNvSpPr>
          <p:nvPr>
            <p:ph idx="1"/>
          </p:nvPr>
        </p:nvSpPr>
        <p:spPr/>
        <p:txBody>
          <a:bodyPr/>
          <a:lstStyle/>
          <a:p>
            <a:r>
              <a:rPr lang="en-US" dirty="0"/>
              <a:t>The Internet and Standards </a:t>
            </a:r>
          </a:p>
          <a:p>
            <a:pPr lvl="1"/>
            <a:r>
              <a:rPr lang="en-US" dirty="0"/>
              <a:t>A standard is a set of rules that determines how something must be done. </a:t>
            </a:r>
          </a:p>
          <a:p>
            <a:pPr lvl="1"/>
            <a:r>
              <a:rPr lang="en-US" dirty="0"/>
              <a:t>Networking protocols and Internet standards make it possible for different types of devices to communicate over the Internet.</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55399" y="3678835"/>
            <a:ext cx="3761601" cy="275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03947" y="3678835"/>
            <a:ext cx="5051452" cy="239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Network Standards Organizations </a:t>
            </a:r>
          </a:p>
          <a:p>
            <a:pPr lvl="1"/>
            <a:r>
              <a:rPr lang="en-US" kern="0" dirty="0"/>
              <a:t>Standards are developed, published, and maintained by a variety of organizations.</a:t>
            </a:r>
          </a:p>
        </p:txBody>
      </p:sp>
    </p:spTree>
    <p:extLst>
      <p:ext uri="{BB962C8B-B14F-4D97-AF65-F5344CB8AC3E}">
        <p14:creationId xmlns:p14="http://schemas.microsoft.com/office/powerpoint/2010/main" val="4092904728"/>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Visualizing How Protocols Work</a:t>
            </a:r>
          </a:p>
        </p:txBody>
      </p:sp>
      <p:sp>
        <p:nvSpPr>
          <p:cNvPr id="2" name="Content Placeholder 1"/>
          <p:cNvSpPr>
            <a:spLocks noGrp="1"/>
          </p:cNvSpPr>
          <p:nvPr>
            <p:ph idx="1"/>
          </p:nvPr>
        </p:nvSpPr>
        <p:spPr>
          <a:xfrm>
            <a:off x="213109" y="1539503"/>
            <a:ext cx="8733677" cy="1965698"/>
          </a:xfrm>
        </p:spPr>
        <p:txBody>
          <a:bodyPr/>
          <a:lstStyle/>
          <a:p>
            <a:r>
              <a:rPr lang="en-US" dirty="0"/>
              <a:t>Stacking Them Up </a:t>
            </a:r>
          </a:p>
          <a:p>
            <a:pPr lvl="1"/>
            <a:r>
              <a:rPr lang="en-US" dirty="0"/>
              <a:t>Successful communication requires interaction between protocols.</a:t>
            </a:r>
          </a:p>
          <a:p>
            <a:pPr lvl="1"/>
            <a:r>
              <a:rPr lang="en-US" dirty="0"/>
              <a:t>A protocol stack is used to help separate the function of each protocol.</a:t>
            </a:r>
          </a:p>
          <a:p>
            <a:pPr lvl="1"/>
            <a:r>
              <a:rPr lang="en-US" dirty="0"/>
              <a:t>This enables each layer in the stack to operate independently of others.</a:t>
            </a:r>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925710" y="3746500"/>
            <a:ext cx="5002390" cy="2486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05535" y="3746500"/>
            <a:ext cx="3936075" cy="281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Using a Layered Model</a:t>
            </a:r>
          </a:p>
          <a:p>
            <a:pPr lvl="1"/>
            <a:r>
              <a:rPr lang="en-US" dirty="0"/>
              <a:t>Layered models help us visualize how the various protocols work together to enable network communications</a:t>
            </a:r>
          </a:p>
          <a:p>
            <a:endParaRPr lang="en-US" kern="0" dirty="0"/>
          </a:p>
        </p:txBody>
      </p:sp>
    </p:spTree>
    <p:extLst>
      <p:ext uri="{BB962C8B-B14F-4D97-AF65-F5344CB8AC3E}">
        <p14:creationId xmlns:p14="http://schemas.microsoft.com/office/powerpoint/2010/main" val="4057011246"/>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Visualizing How Protocols Work</a:t>
            </a:r>
          </a:p>
        </p:txBody>
      </p:sp>
      <p:sp>
        <p:nvSpPr>
          <p:cNvPr id="2" name="Content Placeholder 1"/>
          <p:cNvSpPr>
            <a:spLocks noGrp="1"/>
          </p:cNvSpPr>
          <p:nvPr>
            <p:ph idx="1"/>
          </p:nvPr>
        </p:nvSpPr>
        <p:spPr/>
        <p:txBody>
          <a:bodyPr/>
          <a:lstStyle/>
          <a:p>
            <a:r>
              <a:rPr lang="en-US" dirty="0"/>
              <a:t>Different types of Network Models</a:t>
            </a:r>
          </a:p>
          <a:p>
            <a:endParaRPr lang="en-US" dirty="0"/>
          </a:p>
          <a:p>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66453316"/>
              </p:ext>
            </p:extLst>
          </p:nvPr>
        </p:nvGraphicFramePr>
        <p:xfrm>
          <a:off x="393700" y="2044700"/>
          <a:ext cx="8331200" cy="4308667"/>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406400">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500">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457767">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98782" y="3060700"/>
            <a:ext cx="2047434" cy="3197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23999" y="3060700"/>
            <a:ext cx="1670049" cy="3133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3137018"/>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3.2 Talking the Language of Networking </a:t>
            </a: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dirty="0"/>
          </a:p>
        </p:txBody>
      </p:sp>
      <p:sp>
        <p:nvSpPr>
          <p:cNvPr id="9219" name="Footer Placeholder 4"/>
          <p:cNvSpPr>
            <a:spLocks noGrp="1" noChangeArrowheads="1"/>
          </p:cNvSpPr>
          <p:nvPr>
            <p:ph type="ftr" sz="quarter" idx="11"/>
          </p:nvPr>
        </p:nvSpPr>
        <p:spPr bwMode="auto">
          <a:xfrm>
            <a:off x="3132138" y="6461125"/>
            <a:ext cx="2895600" cy="365125"/>
          </a:xfrm>
          <a:prstGeom prst="rect">
            <a:avLst/>
          </a:prstGeo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1" fontAlgn="auto" hangingPunct="1">
              <a:spcBef>
                <a:spcPts val="0"/>
              </a:spcBef>
              <a:spcAft>
                <a:spcPts val="0"/>
              </a:spcAft>
              <a:defRPr kern="1200">
                <a:solidFill>
                  <a:schemeClr val="tx1"/>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7956550" y="6381750"/>
            <a:ext cx="730250" cy="339725"/>
          </a:xfrm>
          <a:prstGeom prst="rect">
            <a:avLst/>
          </a:prstGeo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pPr>
            <a:fld id="{6550E941-99E4-4403-A917-B30FF69A9617}" type="slidenum">
              <a:rPr lang="en-GB" altLang="en-US" smtClean="0"/>
              <a:pPr>
                <a:defRPr/>
              </a:pPr>
              <a:t>11</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OSI Model</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OSI (Open Systems Interconnection) model was created by the ISO to help standardize communication between computer systems. It divides communications into seven different layers, which each include multiple hardware standards, protocols, or other types of services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Seven Layers of OSI </a:t>
            </a:r>
          </a:p>
        </p:txBody>
      </p:sp>
      <p:sp>
        <p:nvSpPr>
          <p:cNvPr id="3" name="Content Placeholder 2"/>
          <p:cNvSpPr>
            <a:spLocks noGrp="1"/>
          </p:cNvSpPr>
          <p:nvPr>
            <p:ph idx="1"/>
          </p:nvPr>
        </p:nvSpPr>
        <p:spPr>
          <a:xfrm>
            <a:off x="457200" y="1124744"/>
            <a:ext cx="8229600" cy="4680520"/>
          </a:xfrm>
        </p:spPr>
        <p:txBody>
          <a:bodyPr/>
          <a:lstStyle/>
          <a:p>
            <a:r>
              <a:rPr lang="en-US" dirty="0"/>
              <a:t>Layer 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Working with the OSI Model</a:t>
            </a:r>
          </a:p>
        </p:txBody>
      </p:sp>
      <p:sp>
        <p:nvSpPr>
          <p:cNvPr id="2" name="Content Placeholder 1"/>
          <p:cNvSpPr>
            <a:spLocks noGrp="1"/>
          </p:cNvSpPr>
          <p:nvPr>
            <p:ph idx="1"/>
          </p:nvPr>
        </p:nvSpPr>
        <p:spPr/>
        <p:txBody>
          <a:bodyPr/>
          <a:lstStyle/>
          <a:p>
            <a:r>
              <a:rPr lang="en-US" dirty="0"/>
              <a:t>Dividing the Tasks </a:t>
            </a:r>
          </a:p>
          <a:p>
            <a:pPr lvl="1"/>
            <a:r>
              <a:rPr lang="en-US" dirty="0"/>
              <a:t>The OSI model divides communication into multiple processes. </a:t>
            </a:r>
          </a:p>
          <a:p>
            <a:pPr lvl="2"/>
            <a:r>
              <a:rPr lang="en-US" sz="1800" dirty="0"/>
              <a:t>Each process is a small part of the larger task. </a:t>
            </a:r>
          </a:p>
          <a:p>
            <a:pPr lvl="1"/>
            <a:endParaRPr lang="en-US" dirty="0"/>
          </a:p>
        </p:txBody>
      </p:sp>
      <p:pic>
        <p:nvPicPr>
          <p:cNvPr id="512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6516" y="3028950"/>
            <a:ext cx="8030969" cy="31813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071100615"/>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Layers</a:t>
            </a:r>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p>
          <a:p>
            <a:pPr marL="0" indent="0">
              <a:buNone/>
            </a:pPr>
            <a:endParaRPr lang="en-US" sz="2400" dirty="0"/>
          </a:p>
          <a:p>
            <a:r>
              <a:rPr lang="en-US" sz="2400" dirty="0"/>
              <a:t>Layer 5 - Application.</a:t>
            </a:r>
          </a:p>
          <a:p>
            <a:r>
              <a:rPr lang="en-US" sz="2400" dirty="0"/>
              <a:t>Layer 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Working with the OSI Model</a:t>
            </a:r>
          </a:p>
        </p:txBody>
      </p:sp>
      <p:sp>
        <p:nvSpPr>
          <p:cNvPr id="2" name="Content Placeholder 1"/>
          <p:cNvSpPr>
            <a:spLocks noGrp="1"/>
          </p:cNvSpPr>
          <p:nvPr>
            <p:ph idx="1"/>
          </p:nvPr>
        </p:nvSpPr>
        <p:spPr/>
        <p:txBody>
          <a:bodyPr/>
          <a:lstStyle/>
          <a:p>
            <a:r>
              <a:rPr lang="en-US" dirty="0"/>
              <a:t>Comparing the OSI and TCP/IP Models</a:t>
            </a:r>
          </a:p>
        </p:txBody>
      </p:sp>
      <p:pic>
        <p:nvPicPr>
          <p:cNvPr id="614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74081" y="2184039"/>
            <a:ext cx="4795838" cy="3750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286000" y="6125911"/>
            <a:ext cx="4572000" cy="480131"/>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lvl="1"/>
            <a:r>
              <a:rPr lang="en-US" sz="1400" dirty="0"/>
              <a:t>Both models are commonly used; therefore, it is wise to become very familiar with them. </a:t>
            </a:r>
          </a:p>
        </p:txBody>
      </p:sp>
    </p:spTree>
    <p:extLst>
      <p:ext uri="{BB962C8B-B14F-4D97-AF65-F5344CB8AC3E}">
        <p14:creationId xmlns:p14="http://schemas.microsoft.com/office/powerpoint/2010/main" val="799917228"/>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Protocol Suite</a:t>
            </a:r>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604865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Protocols for Wired Networks</a:t>
            </a:r>
          </a:p>
        </p:txBody>
      </p:sp>
      <p:sp>
        <p:nvSpPr>
          <p:cNvPr id="2" name="Content Placeholder 1"/>
          <p:cNvSpPr>
            <a:spLocks noGrp="1"/>
          </p:cNvSpPr>
          <p:nvPr>
            <p:ph idx="1"/>
          </p:nvPr>
        </p:nvSpPr>
        <p:spPr/>
        <p:txBody>
          <a:bodyPr/>
          <a:lstStyle/>
          <a:p>
            <a:r>
              <a:rPr lang="en-US" dirty="0"/>
              <a:t>Why Ethernet? </a:t>
            </a:r>
          </a:p>
          <a:p>
            <a:pPr lvl="1"/>
            <a:r>
              <a:rPr lang="en-US" dirty="0"/>
              <a:t>Ethernet has become the de facto standard</a:t>
            </a:r>
          </a:p>
          <a:p>
            <a:pPr lvl="1"/>
            <a:r>
              <a:rPr lang="en-US" dirty="0"/>
              <a:t>This means it is used by almost all wired local area networks</a:t>
            </a:r>
          </a:p>
        </p:txBody>
      </p:sp>
      <p:pic>
        <p:nvPicPr>
          <p:cNvPr id="717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76325" y="2806700"/>
            <a:ext cx="6991350" cy="393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0572532"/>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Protocols for Wired Networks</a:t>
            </a:r>
          </a:p>
        </p:txBody>
      </p:sp>
      <p:sp>
        <p:nvSpPr>
          <p:cNvPr id="2" name="Content Placeholder 1"/>
          <p:cNvSpPr>
            <a:spLocks noGrp="1"/>
          </p:cNvSpPr>
          <p:nvPr>
            <p:ph idx="1"/>
          </p:nvPr>
        </p:nvSpPr>
        <p:spPr/>
        <p:txBody>
          <a:bodyPr/>
          <a:lstStyle/>
          <a:p>
            <a:r>
              <a:rPr lang="en-US" dirty="0"/>
              <a:t>Ethernet is Constantly Evolving </a:t>
            </a:r>
          </a:p>
          <a:p>
            <a:pPr lvl="1"/>
            <a:r>
              <a:rPr lang="en-US" dirty="0"/>
              <a:t>The Institute of Electrical and Electronic Engineers (IEEE) maintains Ethernet and wireless standards. </a:t>
            </a:r>
          </a:p>
          <a:p>
            <a:pPr lvl="1"/>
            <a:r>
              <a:rPr lang="en-US" dirty="0"/>
              <a:t>They are responsible for maintaining the standards and for approving new enhancements.</a:t>
            </a:r>
          </a:p>
          <a:p>
            <a:endParaRPr lang="en-US" dirty="0"/>
          </a:p>
          <a:p>
            <a:r>
              <a:rPr lang="en-US" dirty="0"/>
              <a:t>Ethernet Addressing </a:t>
            </a:r>
          </a:p>
          <a:p>
            <a:pPr lvl="1"/>
            <a:r>
              <a:rPr lang="en-US" dirty="0"/>
              <a:t>Each host connected to an Ethernet network is assigned a unique physical address which identifies it on the network.</a:t>
            </a:r>
          </a:p>
          <a:p>
            <a:pPr lvl="1"/>
            <a:r>
              <a:rPr lang="en-US" dirty="0"/>
              <a:t>The physical address is known as the Media Access Control (MAC) address and is assigned to a NIC it when it is manufactured. </a:t>
            </a:r>
          </a:p>
        </p:txBody>
      </p:sp>
    </p:spTree>
    <p:extLst>
      <p:ext uri="{BB962C8B-B14F-4D97-AF65-F5344CB8AC3E}">
        <p14:creationId xmlns:p14="http://schemas.microsoft.com/office/powerpoint/2010/main" val="339561972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3.3 How do Ethernet Networks Work? </a:t>
            </a: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Preparing Data for Transmission</a:t>
            </a:r>
          </a:p>
        </p:txBody>
      </p:sp>
      <p:sp>
        <p:nvSpPr>
          <p:cNvPr id="2" name="Content Placeholder 1"/>
          <p:cNvSpPr>
            <a:spLocks noGrp="1"/>
          </p:cNvSpPr>
          <p:nvPr>
            <p:ph idx="1"/>
          </p:nvPr>
        </p:nvSpPr>
        <p:spPr/>
        <p:txBody>
          <a:bodyPr/>
          <a:lstStyle/>
          <a:p>
            <a:r>
              <a:rPr lang="en-US" dirty="0"/>
              <a:t>Encapsulation </a:t>
            </a:r>
          </a:p>
          <a:p>
            <a:pPr lvl="1"/>
            <a:r>
              <a:rPr lang="en-US" dirty="0"/>
              <a:t>The process of placing one message inside another message format is called encapsulation. </a:t>
            </a:r>
          </a:p>
          <a:p>
            <a:pPr lvl="2"/>
            <a:r>
              <a:rPr lang="en-US" dirty="0"/>
              <a:t>De-encapsulation occurs when the process is reversed.</a:t>
            </a:r>
          </a:p>
          <a:p>
            <a:pPr lvl="1"/>
            <a:r>
              <a:rPr lang="en-US" dirty="0"/>
              <a:t>Before a network message is sent over the network, it is encapsulated in a frame that identifies the destination and source MAC addresses. </a:t>
            </a:r>
          </a:p>
          <a:p>
            <a:endParaRPr lang="en-US" dirty="0"/>
          </a:p>
          <a:p>
            <a:r>
              <a:rPr lang="en-US" dirty="0"/>
              <a:t>Framing the Message </a:t>
            </a:r>
          </a:p>
        </p:txBody>
      </p:sp>
      <p:graphicFrame>
        <p:nvGraphicFramePr>
          <p:cNvPr id="4" name="Table 3"/>
          <p:cNvGraphicFramePr>
            <a:graphicFrameLocks noGrp="1"/>
          </p:cNvGraphicFramePr>
          <p:nvPr>
            <p:extLst>
              <p:ext uri="{D42A27DB-BD31-4B8C-83A1-F6EECF244321}">
                <p14:modId xmlns:p14="http://schemas.microsoft.com/office/powerpoint/2010/main" val="3083879026"/>
              </p:ext>
            </p:extLst>
          </p:nvPr>
        </p:nvGraphicFramePr>
        <p:xfrm>
          <a:off x="392907" y="4902994"/>
          <a:ext cx="8358187" cy="1566862"/>
        </p:xfrm>
        <a:graphic>
          <a:graphicData uri="http://schemas.openxmlformats.org/drawingml/2006/table">
            <a:tbl>
              <a:tblPr firstRow="1" bandRow="1">
                <a:tableStyleId>{2D5ABB26-0587-4C30-8999-92F81FD0307C}</a:tableStyleId>
              </a:tblPr>
              <a:tblGrid>
                <a:gridCol w="1164504">
                  <a:extLst>
                    <a:ext uri="{9D8B030D-6E8A-4147-A177-3AD203B41FA5}">
                      <a16:colId xmlns:a16="http://schemas.microsoft.com/office/drawing/2014/main" val="20000"/>
                    </a:ext>
                  </a:extLst>
                </a:gridCol>
                <a:gridCol w="957846">
                  <a:extLst>
                    <a:ext uri="{9D8B030D-6E8A-4147-A177-3AD203B41FA5}">
                      <a16:colId xmlns:a16="http://schemas.microsoft.com/office/drawing/2014/main" val="20001"/>
                    </a:ext>
                  </a:extLst>
                </a:gridCol>
                <a:gridCol w="1554859">
                  <a:extLst>
                    <a:ext uri="{9D8B030D-6E8A-4147-A177-3AD203B41FA5}">
                      <a16:colId xmlns:a16="http://schemas.microsoft.com/office/drawing/2014/main" val="20002"/>
                    </a:ext>
                  </a:extLst>
                </a:gridCol>
                <a:gridCol w="1554859">
                  <a:extLst>
                    <a:ext uri="{9D8B030D-6E8A-4147-A177-3AD203B41FA5}">
                      <a16:colId xmlns:a16="http://schemas.microsoft.com/office/drawing/2014/main" val="20003"/>
                    </a:ext>
                  </a:extLst>
                </a:gridCol>
                <a:gridCol w="813513">
                  <a:extLst>
                    <a:ext uri="{9D8B030D-6E8A-4147-A177-3AD203B41FA5}">
                      <a16:colId xmlns:a16="http://schemas.microsoft.com/office/drawing/2014/main" val="20004"/>
                    </a:ext>
                  </a:extLst>
                </a:gridCol>
                <a:gridCol w="1283907">
                  <a:extLst>
                    <a:ext uri="{9D8B030D-6E8A-4147-A177-3AD203B41FA5}">
                      <a16:colId xmlns:a16="http://schemas.microsoft.com/office/drawing/2014/main" val="20005"/>
                    </a:ext>
                  </a:extLst>
                </a:gridCol>
                <a:gridCol w="1028699">
                  <a:extLst>
                    <a:ext uri="{9D8B030D-6E8A-4147-A177-3AD203B41FA5}">
                      <a16:colId xmlns:a16="http://schemas.microsoft.com/office/drawing/2014/main" val="20006"/>
                    </a:ext>
                  </a:extLst>
                </a:gridCol>
              </a:tblGrid>
              <a:tr h="420518">
                <a:tc gridSpan="7">
                  <a:txBody>
                    <a:bodyPr/>
                    <a:lstStyle/>
                    <a:p>
                      <a:r>
                        <a:rPr lang="en-US" dirty="0"/>
                        <a:t>IEEE 802.3 Ethernet Frame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0518">
                <a:tc>
                  <a:txBody>
                    <a:bodyPr/>
                    <a:lstStyle/>
                    <a:p>
                      <a:pPr algn="ctr"/>
                      <a:r>
                        <a:rPr lang="en-US" sz="1200" b="1" dirty="0"/>
                        <a:t>7 bytes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46 to 1500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5826">
                <a:tc>
                  <a:txBody>
                    <a:bodyPr/>
                    <a:lstStyle/>
                    <a:p>
                      <a:pPr algn="ctr"/>
                      <a:r>
                        <a:rPr lang="en-US" sz="1200" b="1" dirty="0"/>
                        <a:t>Preamble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US" sz="1200" b="1" dirty="0"/>
                        <a:t>Start</a:t>
                      </a:r>
                      <a:r>
                        <a:rPr lang="en-US" sz="1200" b="1" baseline="0" dirty="0"/>
                        <a:t> of Frame Delimiter</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a:r>
                        <a:rPr lang="en-US" sz="1200" b="1" dirty="0"/>
                        <a:t>Destination MAC Address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ctr"/>
                      <a:r>
                        <a:rPr lang="en-US" sz="1200" b="1" dirty="0"/>
                        <a:t>Source</a:t>
                      </a:r>
                      <a:r>
                        <a:rPr lang="en-US" sz="1200" b="1" baseline="0" dirty="0"/>
                        <a:t>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1200" b="1" dirty="0"/>
                        <a:t>Type / Length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US" sz="1200" b="1" dirty="0"/>
                        <a:t>802.2 Header </a:t>
                      </a:r>
                    </a:p>
                    <a:p>
                      <a:pPr algn="ctr"/>
                      <a:r>
                        <a:rPr lang="en-US" sz="1200" b="1" dirty="0"/>
                        <a:t>and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US" sz="1200" b="1" dirty="0"/>
                        <a:t>Frame</a:t>
                      </a:r>
                      <a:r>
                        <a:rPr lang="en-US" sz="1200" b="1" baseline="0" dirty="0"/>
                        <a:t> Check Sequence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40009097"/>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8836C-0362-4B40-0A84-1FC3D44C7873}"/>
            </a:ext>
          </a:extLst>
        </p:cNvPr>
        <p:cNvGrpSpPr/>
        <p:nvPr/>
      </p:nvGrpSpPr>
      <p:grpSpPr>
        <a:xfrm>
          <a:off x="0" y="0"/>
          <a:ext cx="0" cy="0"/>
          <a:chOff x="0" y="0"/>
          <a:chExt cx="0" cy="0"/>
        </a:xfrm>
      </p:grpSpPr>
      <p:sp>
        <p:nvSpPr>
          <p:cNvPr id="21505" name="Rectangle 2">
            <a:extLst>
              <a:ext uri="{FF2B5EF4-FFF2-40B4-BE49-F238E27FC236}">
                <a16:creationId xmlns:a16="http://schemas.microsoft.com/office/drawing/2014/main" id="{B2142961-5B94-F119-BD9F-7D104F2132D4}"/>
              </a:ext>
            </a:extLst>
          </p:cNvPr>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Preparing Data for Transmission</a:t>
            </a:r>
          </a:p>
        </p:txBody>
      </p:sp>
      <p:sp>
        <p:nvSpPr>
          <p:cNvPr id="5" name="AutoShape 2">
            <a:extLst>
              <a:ext uri="{FF2B5EF4-FFF2-40B4-BE49-F238E27FC236}">
                <a16:creationId xmlns:a16="http://schemas.microsoft.com/office/drawing/2014/main" id="{FA919E0F-701A-390D-CDBE-AA06A1B87B87}"/>
              </a:ext>
            </a:extLst>
          </p:cNvPr>
          <p:cNvSpPr>
            <a:spLocks noChangeAspect="1" noChangeArrowheads="1"/>
          </p:cNvSpPr>
          <p:nvPr/>
        </p:nvSpPr>
        <p:spPr bwMode="auto">
          <a:xfrm>
            <a:off x="1970157" y="827157"/>
            <a:ext cx="2754243" cy="27542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0AC7B35F-E055-2100-D851-9C49FFB4F6F0}"/>
              </a:ext>
            </a:extLst>
          </p:cNvPr>
          <p:cNvPicPr>
            <a:picLocks noChangeAspect="1"/>
          </p:cNvPicPr>
          <p:nvPr/>
        </p:nvPicPr>
        <p:blipFill>
          <a:blip r:embed="rId3"/>
          <a:stretch>
            <a:fillRect/>
          </a:stretch>
        </p:blipFill>
        <p:spPr>
          <a:xfrm>
            <a:off x="1024623" y="1515165"/>
            <a:ext cx="7062747" cy="4607339"/>
          </a:xfrm>
          <a:prstGeom prst="rect">
            <a:avLst/>
          </a:prstGeom>
        </p:spPr>
      </p:pic>
    </p:spTree>
    <p:extLst>
      <p:ext uri="{BB962C8B-B14F-4D97-AF65-F5344CB8AC3E}">
        <p14:creationId xmlns:p14="http://schemas.microsoft.com/office/powerpoint/2010/main" val="1519958274"/>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BA93C-60F1-1E9A-F854-2129B588394E}"/>
            </a:ext>
          </a:extLst>
        </p:cNvPr>
        <p:cNvGrpSpPr/>
        <p:nvPr/>
      </p:nvGrpSpPr>
      <p:grpSpPr>
        <a:xfrm>
          <a:off x="0" y="0"/>
          <a:ext cx="0" cy="0"/>
          <a:chOff x="0" y="0"/>
          <a:chExt cx="0" cy="0"/>
        </a:xfrm>
      </p:grpSpPr>
      <p:sp>
        <p:nvSpPr>
          <p:cNvPr id="21505" name="Rectangle 2">
            <a:extLst>
              <a:ext uri="{FF2B5EF4-FFF2-40B4-BE49-F238E27FC236}">
                <a16:creationId xmlns:a16="http://schemas.microsoft.com/office/drawing/2014/main" id="{998B1639-E615-A7C1-E2DF-617A70BE0C55}"/>
              </a:ext>
            </a:extLst>
          </p:cNvPr>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Preparing Data for Transmission</a:t>
            </a:r>
          </a:p>
        </p:txBody>
      </p:sp>
      <p:sp>
        <p:nvSpPr>
          <p:cNvPr id="5" name="AutoShape 2">
            <a:extLst>
              <a:ext uri="{FF2B5EF4-FFF2-40B4-BE49-F238E27FC236}">
                <a16:creationId xmlns:a16="http://schemas.microsoft.com/office/drawing/2014/main" id="{4009DEF1-8A0D-D7F0-3E4B-0E92D5D70DCE}"/>
              </a:ext>
            </a:extLst>
          </p:cNvPr>
          <p:cNvSpPr>
            <a:spLocks noChangeAspect="1" noChangeArrowheads="1"/>
          </p:cNvSpPr>
          <p:nvPr/>
        </p:nvSpPr>
        <p:spPr bwMode="auto">
          <a:xfrm>
            <a:off x="1970157" y="827157"/>
            <a:ext cx="2754243" cy="27542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9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endParaRPr>
          </a:p>
        </p:txBody>
      </p:sp>
      <p:pic>
        <p:nvPicPr>
          <p:cNvPr id="2050" name="Picture 2" descr="Data Encapsulation and De-encapsulation Explained">
            <a:extLst>
              <a:ext uri="{FF2B5EF4-FFF2-40B4-BE49-F238E27FC236}">
                <a16:creationId xmlns:a16="http://schemas.microsoft.com/office/drawing/2014/main" id="{098CD155-61D7-A9FD-3C15-7901D3A56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191" y="1368908"/>
            <a:ext cx="7827618" cy="509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347927"/>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The Building Blocks of Ethernet Networks</a:t>
            </a:r>
          </a:p>
        </p:txBody>
      </p:sp>
      <p:sp>
        <p:nvSpPr>
          <p:cNvPr id="2" name="Content Placeholder 1"/>
          <p:cNvSpPr>
            <a:spLocks noGrp="1"/>
          </p:cNvSpPr>
          <p:nvPr>
            <p:ph idx="1"/>
          </p:nvPr>
        </p:nvSpPr>
        <p:spPr/>
        <p:txBody>
          <a:bodyPr/>
          <a:lstStyle/>
          <a:p>
            <a:r>
              <a:rPr lang="en-US" dirty="0"/>
              <a:t>Why Networks Need Hierarchical Design </a:t>
            </a:r>
          </a:p>
          <a:p>
            <a:pPr lvl="1"/>
            <a:r>
              <a:rPr lang="en-US" dirty="0"/>
              <a:t>A MAC address identities a specific host on a local network, but it cannot be used to reach remote hosts networks.</a:t>
            </a:r>
          </a:p>
          <a:p>
            <a:pPr lvl="1"/>
            <a:r>
              <a:rPr lang="en-US" dirty="0"/>
              <a:t>A hierarchical design is required.</a:t>
            </a:r>
          </a:p>
          <a:p>
            <a:endParaRPr lang="en-US" dirty="0"/>
          </a:p>
          <a:p>
            <a:r>
              <a:rPr lang="en-US" dirty="0"/>
              <a:t>The Benefits of Hierarchical Design  </a:t>
            </a:r>
          </a:p>
          <a:p>
            <a:pPr lvl="1"/>
            <a:r>
              <a:rPr lang="en-US" dirty="0"/>
              <a:t>Enterprise networks are most often designed in hierarchical manner using an access layer, distribution layer, and core layer.</a:t>
            </a:r>
          </a:p>
          <a:p>
            <a:pPr lvl="1"/>
            <a:r>
              <a:rPr lang="en-US" dirty="0"/>
              <a:t>Hierarchical networks require a logical addressing scheme such as Internet Protocol version 4 (IPv4) or Internet Protocol version 6 (IPv6) to reach remote hosts.</a:t>
            </a:r>
          </a:p>
        </p:txBody>
      </p:sp>
    </p:spTree>
    <p:extLst>
      <p:ext uri="{BB962C8B-B14F-4D97-AF65-F5344CB8AC3E}">
        <p14:creationId xmlns:p14="http://schemas.microsoft.com/office/powerpoint/2010/main" val="959198353"/>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Logical Addressing</a:t>
            </a:r>
          </a:p>
        </p:txBody>
      </p:sp>
      <p:sp>
        <p:nvSpPr>
          <p:cNvPr id="2" name="Content Placeholder 1"/>
          <p:cNvSpPr>
            <a:spLocks noGrp="1"/>
          </p:cNvSpPr>
          <p:nvPr>
            <p:ph idx="1"/>
          </p:nvPr>
        </p:nvSpPr>
        <p:spPr/>
        <p:txBody>
          <a:bodyPr/>
          <a:lstStyle/>
          <a:p>
            <a:r>
              <a:rPr lang="en-US" dirty="0"/>
              <a:t>Physical and Logical Addresses</a:t>
            </a:r>
          </a:p>
          <a:p>
            <a:pPr lvl="1"/>
            <a:r>
              <a:rPr lang="en-US" dirty="0"/>
              <a:t>A MAC address is physically assigned to a NIC and never changes. </a:t>
            </a:r>
          </a:p>
          <a:p>
            <a:pPr lvl="2"/>
            <a:r>
              <a:rPr lang="en-US" sz="1800" dirty="0"/>
              <a:t>The physical MAC address remains the same regardless of network.</a:t>
            </a:r>
          </a:p>
          <a:p>
            <a:pPr lvl="1"/>
            <a:r>
              <a:rPr lang="en-US" dirty="0"/>
              <a:t>An IP address (network address) is logically assigned to a host NIC.</a:t>
            </a:r>
          </a:p>
          <a:p>
            <a:pPr lvl="1"/>
            <a:r>
              <a:rPr lang="en-US" dirty="0"/>
              <a:t>The logical IP addresses contain two parts:</a:t>
            </a:r>
          </a:p>
          <a:p>
            <a:pPr lvl="2"/>
            <a:r>
              <a:rPr lang="en-US" sz="1800" b="1" dirty="0"/>
              <a:t>Network portion</a:t>
            </a:r>
            <a:r>
              <a:rPr lang="en-US" sz="1800" dirty="0"/>
              <a:t>: The left-hand portion of an IP address identifies the network portion of the address. It is the same for all hosts connected to the local network. </a:t>
            </a:r>
          </a:p>
          <a:p>
            <a:pPr lvl="2"/>
            <a:r>
              <a:rPr lang="en-US" sz="1800" b="1" dirty="0"/>
              <a:t>Host address</a:t>
            </a:r>
            <a:r>
              <a:rPr lang="en-US" sz="1800" dirty="0"/>
              <a:t>: The right-hand portion of an IP address that uniquely identifies the individual host on the network. </a:t>
            </a:r>
          </a:p>
          <a:p>
            <a:endParaRPr lang="en-US" dirty="0"/>
          </a:p>
          <a:p>
            <a:r>
              <a:rPr lang="en-US" dirty="0"/>
              <a:t>Both the physical MAC and logical IP addresses are required for a computer to communicate on a hierarchical network. </a:t>
            </a:r>
          </a:p>
        </p:txBody>
      </p:sp>
    </p:spTree>
    <p:extLst>
      <p:ext uri="{BB962C8B-B14F-4D97-AF65-F5344CB8AC3E}">
        <p14:creationId xmlns:p14="http://schemas.microsoft.com/office/powerpoint/2010/main" val="959198353"/>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Addressing</a:t>
            </a:r>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IPv6</a:t>
            </a:r>
          </a:p>
          <a:p>
            <a:r>
              <a:rPr lang="en-US" sz="2000" dirty="0"/>
              <a:t>Internet Protocol version 4 (IPv4).Currently used version of Internet Protocol. </a:t>
            </a:r>
          </a:p>
          <a:p>
            <a:r>
              <a:rPr lang="en-US" sz="2000" dirty="0"/>
              <a:t>Internet Protocol version 6 (IPv6) replacement for IPV4.</a:t>
            </a:r>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IPV4</a:t>
            </a:r>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a:t>
            </a: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p>
          <a:p>
            <a:pPr marL="0" indent="0">
              <a:buNone/>
            </a:pPr>
            <a:r>
              <a:rPr lang="en-US" sz="2000" dirty="0">
                <a:latin typeface="Times New Roman" panose="02020603050405020304" pitchFamily="18" charset="0"/>
                <a:cs typeface="Times New Roman" panose="02020603050405020304" pitchFamily="18" charset="0"/>
              </a:rPr>
              <a:t>• Not compatible with IPv4</a:t>
            </a: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p>
          <a:p>
            <a:pPr marL="0" indent="0">
              <a:buNone/>
            </a:pPr>
            <a:r>
              <a:rPr lang="en-US" sz="2000" dirty="0">
                <a:latin typeface="Times New Roman" panose="02020603050405020304" pitchFamily="18" charset="0"/>
                <a:cs typeface="Times New Roman" panose="02020603050405020304" pitchFamily="18" charset="0"/>
              </a:rPr>
              <a:t>• Main features:</a:t>
            </a: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p>
          <a:p>
            <a:pPr marL="0" lvl="0" indent="0">
              <a:buNone/>
            </a:pPr>
            <a:r>
              <a:rPr lang="en-US" sz="1800" b="1" dirty="0">
                <a:latin typeface="Times New Roman" panose="02020603050405020304" pitchFamily="18" charset="0"/>
                <a:cs typeface="Times New Roman" panose="02020603050405020304" pitchFamily="18" charset="0"/>
              </a:rPr>
              <a:t>      IP 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31</a:t>
            </a:fld>
            <a:endParaRPr lang="en-GB" altLang="en-US"/>
          </a:p>
        </p:txBody>
      </p:sp>
      <p:pic>
        <p:nvPicPr>
          <p:cNvPr id="6" name="Content Placeholder 5" descr="5"/>
          <p:cNvPicPr>
            <a:picLocks noGrp="1"/>
          </p:cNvPicPr>
          <p:nvPr>
            <p:ph idx="1"/>
          </p:nvPr>
        </p:nvPicPr>
        <p:blipFill>
          <a:blip r:embed="rId2" cstate="email">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Classes</a:t>
            </a:r>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a:t>IP Class format</a:t>
            </a:r>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33</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 xmlns:a14="http://schemas.microsoft.com/office/drawing/2010/main"/>
            </a:ext>
          </a:extLst>
        </p:spPr>
      </p:pic>
    </p:spTree>
    <p:extLst>
      <p:ext uri="{BB962C8B-B14F-4D97-AF65-F5344CB8AC3E}">
        <p14:creationId xmlns:p14="http://schemas.microsoft.com/office/powerpoint/2010/main" val="30804392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34</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35</a:t>
            </a:fld>
            <a:endParaRPr lang="en-GB" altLang="en-US"/>
          </a:p>
        </p:txBody>
      </p:sp>
      <p:pic>
        <p:nvPicPr>
          <p:cNvPr id="6" name="Picture 5"/>
          <p:cNvPicPr/>
          <p:nvPr/>
        </p:nvPicPr>
        <p:blipFill>
          <a:blip r:embed="rId2" cstate="email">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CIDR</a:t>
            </a:r>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a:xfrm>
            <a:off x="250825" y="6524625"/>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2303D31F-598B-47EE-BA37-93F097A3D676}" type="datetime1">
              <a:rPr lang="en-GB" altLang="en-US" smtClean="0"/>
              <a:pPr>
                <a:defRPr/>
              </a:pPr>
              <a:t>15/02/2026</a:t>
            </a:fld>
            <a:endParaRPr lang="en-GB" altLang="en-US"/>
          </a:p>
        </p:txBody>
      </p:sp>
      <p:sp>
        <p:nvSpPr>
          <p:cNvPr id="5" name="Slide Number Placeholder 4"/>
          <p:cNvSpPr>
            <a:spLocks noGrp="1"/>
          </p:cNvSpPr>
          <p:nvPr>
            <p:ph type="sldNum" sz="quarter" idx="12"/>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3.4 How are Networks Built? </a:t>
            </a:r>
          </a:p>
        </p:txBody>
      </p:sp>
    </p:spTree>
    <p:extLst>
      <p:ext uri="{BB962C8B-B14F-4D97-AF65-F5344CB8AC3E}">
        <p14:creationId xmlns:p14="http://schemas.microsoft.com/office/powerpoint/2010/main" val="362812296"/>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Starting with a Good Design</a:t>
            </a:r>
          </a:p>
        </p:txBody>
      </p:sp>
      <p:sp>
        <p:nvSpPr>
          <p:cNvPr id="2" name="Content Placeholder 1"/>
          <p:cNvSpPr>
            <a:spLocks noGrp="1"/>
          </p:cNvSpPr>
          <p:nvPr>
            <p:ph idx="1"/>
          </p:nvPr>
        </p:nvSpPr>
        <p:spPr/>
        <p:txBody>
          <a:bodyPr/>
          <a:lstStyle/>
          <a:p>
            <a:r>
              <a:rPr lang="en-US" dirty="0"/>
              <a:t>Access, Distribution and Core </a:t>
            </a:r>
          </a:p>
        </p:txBody>
      </p:sp>
      <p:pic>
        <p:nvPicPr>
          <p:cNvPr id="819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18051" y="2187511"/>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ular Callout 6"/>
          <p:cNvSpPr/>
          <p:nvPr/>
        </p:nvSpPr>
        <p:spPr bwMode="auto">
          <a:xfrm>
            <a:off x="368300" y="3930522"/>
            <a:ext cx="1524000" cy="1136778"/>
          </a:xfrm>
          <a:prstGeom prst="wedgeRectCallout">
            <a:avLst>
              <a:gd name="adj1" fmla="val 93056"/>
              <a:gd name="adj2" fmla="val -9144"/>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connections to hosts in a local Ethernet network.</a:t>
            </a:r>
            <a:endParaRPr kumimoji="0" lang="en-US" sz="1400" b="0" i="0" u="none" strike="noStrike" cap="none" normalizeH="0" baseline="0" dirty="0">
              <a:ln>
                <a:noFill/>
              </a:ln>
              <a:solidFill>
                <a:schemeClr val="tx1"/>
              </a:solidFill>
              <a:effectLst/>
              <a:latin typeface="Arial" charset="0"/>
            </a:endParaRPr>
          </a:p>
        </p:txBody>
      </p:sp>
      <p:sp>
        <p:nvSpPr>
          <p:cNvPr id="11" name="Rectangular Callout 10"/>
          <p:cNvSpPr/>
          <p:nvPr/>
        </p:nvSpPr>
        <p:spPr bwMode="auto">
          <a:xfrm>
            <a:off x="5829300" y="1231900"/>
            <a:ext cx="2058650" cy="749300"/>
          </a:xfrm>
          <a:prstGeom prst="wedgeRectCallout">
            <a:avLst>
              <a:gd name="adj1" fmla="val -55539"/>
              <a:gd name="adj2" fmla="val 84084"/>
            </a:avLst>
          </a:prstGeom>
          <a:solidFill>
            <a:schemeClr val="accent5">
              <a:lumMod val="5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Interconnects the smaller local networks.</a:t>
            </a:r>
          </a:p>
        </p:txBody>
      </p:sp>
      <p:sp>
        <p:nvSpPr>
          <p:cNvPr id="12" name="Rectangular Callout 11"/>
          <p:cNvSpPr/>
          <p:nvPr/>
        </p:nvSpPr>
        <p:spPr bwMode="auto">
          <a:xfrm>
            <a:off x="7416800" y="3617138"/>
            <a:ext cx="1587500" cy="1288508"/>
          </a:xfrm>
          <a:prstGeom prst="wedgeRectCallout">
            <a:avLst>
              <a:gd name="adj1" fmla="val -76176"/>
              <a:gd name="adj2" fmla="val -15971"/>
            </a:avLst>
          </a:prstGeom>
          <a:solidFill>
            <a:schemeClr val="tx2">
              <a:lumMod val="75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a high-speed connection between distribution layer devices</a:t>
            </a:r>
          </a:p>
        </p:txBody>
      </p:sp>
    </p:spTree>
    <p:extLst>
      <p:ext uri="{BB962C8B-B14F-4D97-AF65-F5344CB8AC3E}">
        <p14:creationId xmlns:p14="http://schemas.microsoft.com/office/powerpoint/2010/main" val="2758756385"/>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Starting with a Good Design</a:t>
            </a:r>
          </a:p>
        </p:txBody>
      </p:sp>
      <p:sp>
        <p:nvSpPr>
          <p:cNvPr id="2" name="Content Placeholder 1"/>
          <p:cNvSpPr>
            <a:spLocks noGrp="1"/>
          </p:cNvSpPr>
          <p:nvPr>
            <p:ph idx="1"/>
          </p:nvPr>
        </p:nvSpPr>
        <p:spPr/>
        <p:txBody>
          <a:bodyPr/>
          <a:lstStyle/>
          <a:p>
            <a:r>
              <a:rPr lang="en-US" dirty="0"/>
              <a:t>Access Layer Devices </a:t>
            </a:r>
          </a:p>
          <a:p>
            <a:pPr lvl="1"/>
            <a:r>
              <a:rPr lang="en-US" dirty="0"/>
              <a:t>Provides the first line of networking devices that connect hosts to the wired Ethernet network.</a:t>
            </a:r>
          </a:p>
          <a:p>
            <a:pPr lvl="1"/>
            <a:r>
              <a:rPr lang="en-US" dirty="0"/>
              <a:t>Typically connected using Layer 2 switches.</a:t>
            </a:r>
          </a:p>
          <a:p>
            <a:endParaRPr lang="en-US" dirty="0"/>
          </a:p>
          <a:p>
            <a:r>
              <a:rPr lang="en-US" dirty="0"/>
              <a:t>Ethernet Hubs</a:t>
            </a:r>
          </a:p>
          <a:p>
            <a:pPr lvl="1"/>
            <a:r>
              <a:rPr lang="en-US" dirty="0"/>
              <a:t>Legacy access layer device that broadcast frames to all ports.</a:t>
            </a:r>
          </a:p>
          <a:p>
            <a:pPr lvl="1"/>
            <a:r>
              <a:rPr lang="en-US" dirty="0"/>
              <a:t>Created excessive collision domains.</a:t>
            </a:r>
          </a:p>
          <a:p>
            <a:pPr lvl="1"/>
            <a:r>
              <a:rPr lang="en-US" dirty="0"/>
              <a:t>Hubs have been superseded by Layer 2 switches.</a:t>
            </a:r>
          </a:p>
        </p:txBody>
      </p:sp>
    </p:spTree>
    <p:extLst>
      <p:ext uri="{BB962C8B-B14F-4D97-AF65-F5344CB8AC3E}">
        <p14:creationId xmlns:p14="http://schemas.microsoft.com/office/powerpoint/2010/main" val="986003447"/>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Building a Better Access Layer</a:t>
            </a:r>
          </a:p>
        </p:txBody>
      </p:sp>
      <p:sp>
        <p:nvSpPr>
          <p:cNvPr id="2" name="Content Placeholder 1"/>
          <p:cNvSpPr>
            <a:spLocks noGrp="1"/>
          </p:cNvSpPr>
          <p:nvPr>
            <p:ph idx="1"/>
          </p:nvPr>
        </p:nvSpPr>
        <p:spPr/>
        <p:txBody>
          <a:bodyPr/>
          <a:lstStyle/>
          <a:p>
            <a:r>
              <a:rPr lang="en-US" dirty="0"/>
              <a:t>Ethernet Switches </a:t>
            </a:r>
          </a:p>
          <a:p>
            <a:pPr lvl="1"/>
            <a:r>
              <a:rPr lang="en-US" dirty="0"/>
              <a:t>A switch accepts and decodes the frames to read the physical (MAC) address portion of the message.</a:t>
            </a:r>
          </a:p>
          <a:p>
            <a:pPr lvl="1"/>
            <a:r>
              <a:rPr lang="en-US" dirty="0"/>
              <a:t>The switch checks a table on the switch, called a MAC address table, that contains a list of all of the active ports and the host MAC addresses that are attached to them. </a:t>
            </a:r>
          </a:p>
          <a:p>
            <a:pPr lvl="1"/>
            <a:r>
              <a:rPr lang="en-US" dirty="0"/>
              <a:t>The switch creates a circuit that connects those two ports, enabling the switch to support multiple conversations between different pairs of ports.</a:t>
            </a:r>
          </a:p>
        </p:txBody>
      </p:sp>
    </p:spTree>
    <p:extLst>
      <p:ext uri="{BB962C8B-B14F-4D97-AF65-F5344CB8AC3E}">
        <p14:creationId xmlns:p14="http://schemas.microsoft.com/office/powerpoint/2010/main" val="220720360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Building a Better Access Layer</a:t>
            </a:r>
          </a:p>
        </p:txBody>
      </p:sp>
      <p:sp>
        <p:nvSpPr>
          <p:cNvPr id="2" name="Content Placeholder 1"/>
          <p:cNvSpPr>
            <a:spLocks noGrp="1"/>
          </p:cNvSpPr>
          <p:nvPr>
            <p:ph idx="1"/>
          </p:nvPr>
        </p:nvSpPr>
        <p:spPr/>
        <p:txBody>
          <a:bodyPr/>
          <a:lstStyle/>
          <a:p>
            <a:r>
              <a:rPr lang="en-US" dirty="0"/>
              <a:t>MAC Address Tables </a:t>
            </a:r>
          </a:p>
          <a:p>
            <a:pPr lvl="1"/>
            <a:endParaRPr lang="en-US" dirty="0"/>
          </a:p>
        </p:txBody>
      </p:sp>
      <p:pic>
        <p:nvPicPr>
          <p:cNvPr id="921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39900" y="2096436"/>
            <a:ext cx="6180914" cy="4466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9748895"/>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What are Broadcasts Anyway? </a:t>
            </a:r>
          </a:p>
          <a:p>
            <a:pPr lvl="1"/>
            <a:r>
              <a:rPr lang="en-US" dirty="0"/>
              <a:t>A broadcast message is simultaneously sent by a host to all other hosts.</a:t>
            </a:r>
          </a:p>
          <a:p>
            <a:pPr lvl="1"/>
            <a:r>
              <a:rPr lang="en-US" dirty="0"/>
              <a:t>A broadcast MAC address in hexadecimal notation is </a:t>
            </a:r>
            <a:r>
              <a:rPr lang="en-US" b="1" dirty="0"/>
              <a:t>FFFF.FFFF.FFFF</a:t>
            </a:r>
          </a:p>
          <a:p>
            <a:endParaRPr lang="en-US" dirty="0"/>
          </a:p>
          <a:p>
            <a:r>
              <a:rPr lang="en-US" dirty="0"/>
              <a:t>Broadcast Domains</a:t>
            </a:r>
          </a:p>
          <a:p>
            <a:pPr lvl="1"/>
            <a:r>
              <a:rPr lang="en-US" dirty="0"/>
              <a:t>A local area network, a network with one or more Ethernet switches, is also referred to as a broadcast domain.</a:t>
            </a:r>
          </a:p>
          <a:p>
            <a:pPr lvl="1"/>
            <a:r>
              <a:rPr lang="en-US" dirty="0"/>
              <a:t>When a broadcast message is sent, all switches forward the message to every connected host within the same local network. </a:t>
            </a:r>
          </a:p>
        </p:txBody>
      </p:sp>
    </p:spTree>
    <p:extLst>
      <p:ext uri="{BB962C8B-B14F-4D97-AF65-F5344CB8AC3E}">
        <p14:creationId xmlns:p14="http://schemas.microsoft.com/office/powerpoint/2010/main" val="2207203603"/>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Communicating at the Access Layer </a:t>
            </a:r>
          </a:p>
          <a:p>
            <a:pPr lvl="1"/>
            <a:r>
              <a:rPr lang="en-US" dirty="0"/>
              <a:t>To send a message, a host needs the IP address and MAC address of the destination host.</a:t>
            </a:r>
          </a:p>
          <a:p>
            <a:pPr lvl="1"/>
            <a:r>
              <a:rPr lang="en-US" dirty="0"/>
              <a:t>The destination IP address is typically known; therefore, how does the sending host determine the destination MAC address?</a:t>
            </a:r>
          </a:p>
          <a:p>
            <a:pPr lvl="1"/>
            <a:r>
              <a:rPr lang="en-US" dirty="0"/>
              <a:t>The sending host can use an IPv4 protocol called </a:t>
            </a:r>
            <a:r>
              <a:rPr lang="en-US" b="1" dirty="0"/>
              <a:t>address resolution protocol (ARP)</a:t>
            </a:r>
            <a:r>
              <a:rPr lang="en-US" dirty="0"/>
              <a:t> to discover the MAC address of any host on the same local network. </a:t>
            </a:r>
          </a:p>
          <a:p>
            <a:pPr lvl="2"/>
            <a:r>
              <a:rPr lang="en-US" sz="1800" dirty="0"/>
              <a:t>IPv6 uses a similar method known as Neighbor Discovery.</a:t>
            </a:r>
          </a:p>
        </p:txBody>
      </p:sp>
    </p:spTree>
    <p:extLst>
      <p:ext uri="{BB962C8B-B14F-4D97-AF65-F5344CB8AC3E}">
        <p14:creationId xmlns:p14="http://schemas.microsoft.com/office/powerpoint/2010/main" val="66650882"/>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How ARP Works </a:t>
            </a:r>
          </a:p>
        </p:txBody>
      </p:sp>
      <p:sp>
        <p:nvSpPr>
          <p:cNvPr id="4" name="Flowchart: Process 3"/>
          <p:cNvSpPr/>
          <p:nvPr/>
        </p:nvSpPr>
        <p:spPr bwMode="auto">
          <a:xfrm>
            <a:off x="3459431" y="1953480"/>
            <a:ext cx="2007764" cy="62343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Send data to a device</a:t>
            </a:r>
          </a:p>
        </p:txBody>
      </p:sp>
      <p:sp>
        <p:nvSpPr>
          <p:cNvPr id="5" name="Flowchart: Decision 4"/>
          <p:cNvSpPr/>
          <p:nvPr/>
        </p:nvSpPr>
        <p:spPr bwMode="auto">
          <a:xfrm>
            <a:off x="3205860" y="3108028"/>
            <a:ext cx="2529902" cy="1811214"/>
          </a:xfrm>
          <a:prstGeom prst="flowChartDecision">
            <a:avLst/>
          </a:prstGeom>
          <a:solidFill>
            <a:schemeClr val="bg1">
              <a:lumMod val="75000"/>
            </a:schemeClr>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cs typeface="+mn-cs"/>
              </a:rPr>
              <a:t>Is the MAC address in my ARP cache?</a:t>
            </a:r>
          </a:p>
        </p:txBody>
      </p:sp>
      <p:sp>
        <p:nvSpPr>
          <p:cNvPr id="6" name="Flowchart: Process 5"/>
          <p:cNvSpPr/>
          <p:nvPr/>
        </p:nvSpPr>
        <p:spPr bwMode="auto">
          <a:xfrm>
            <a:off x="6456378" y="5694171"/>
            <a:ext cx="2133419" cy="742061"/>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lang="en-US" sz="1400" dirty="0">
                <a:solidFill>
                  <a:schemeClr val="tx1"/>
                </a:solidFill>
                <a:latin typeface="Arial" charset="0"/>
              </a:rPr>
              <a:t>Receive ARP Reply from 10.1.1.1 with its MAC address</a:t>
            </a:r>
            <a:endParaRPr kumimoji="0" lang="en-US" sz="1400" b="0" i="0" u="none" strike="noStrike" cap="none" normalizeH="0" baseline="0" dirty="0">
              <a:ln>
                <a:noFill/>
              </a:ln>
              <a:solidFill>
                <a:schemeClr val="tx1"/>
              </a:solidFill>
              <a:effectLst/>
              <a:latin typeface="Arial" charset="0"/>
            </a:endParaRPr>
          </a:p>
        </p:txBody>
      </p:sp>
      <p:sp>
        <p:nvSpPr>
          <p:cNvPr id="7" name="Flowchart: Process 6"/>
          <p:cNvSpPr/>
          <p:nvPr/>
        </p:nvSpPr>
        <p:spPr bwMode="auto">
          <a:xfrm>
            <a:off x="6456378" y="3545958"/>
            <a:ext cx="2133419" cy="93329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Send an ARP Request to IP 10.1.1.1</a:t>
            </a:r>
          </a:p>
        </p:txBody>
      </p:sp>
      <p:sp>
        <p:nvSpPr>
          <p:cNvPr id="8" name="Flowchart: Terminator 7"/>
          <p:cNvSpPr/>
          <p:nvPr/>
        </p:nvSpPr>
        <p:spPr bwMode="auto">
          <a:xfrm>
            <a:off x="3348599" y="5745585"/>
            <a:ext cx="2247900" cy="644525"/>
          </a:xfrm>
          <a:prstGeom prst="flowChartTerminator">
            <a:avLst/>
          </a:prstGeom>
          <a:solidFill>
            <a:srgbClr val="92D050"/>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latin typeface="+mn-lt"/>
                <a:cs typeface="+mn-cs"/>
              </a:rPr>
              <a:t>Send ping packet</a:t>
            </a:r>
          </a:p>
        </p:txBody>
      </p:sp>
      <p:cxnSp>
        <p:nvCxnSpPr>
          <p:cNvPr id="9" name="Straight Connector 8"/>
          <p:cNvCxnSpPr>
            <a:stCxn id="5" idx="2"/>
            <a:endCxn id="8" idx="0"/>
          </p:cNvCxnSpPr>
          <p:nvPr/>
        </p:nvCxnSpPr>
        <p:spPr bwMode="auto">
          <a:xfrm>
            <a:off x="4470811" y="4919242"/>
            <a:ext cx="1738" cy="826343"/>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0" name="Straight Connector 9"/>
          <p:cNvCxnSpPr>
            <a:stCxn id="4" idx="2"/>
            <a:endCxn id="5" idx="0"/>
          </p:cNvCxnSpPr>
          <p:nvPr/>
        </p:nvCxnSpPr>
        <p:spPr bwMode="auto">
          <a:xfrm>
            <a:off x="4463313" y="2576917"/>
            <a:ext cx="7498" cy="531111"/>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1" name="Straight Connector 10"/>
          <p:cNvCxnSpPr>
            <a:stCxn id="7" idx="2"/>
            <a:endCxn id="6" idx="0"/>
          </p:cNvCxnSpPr>
          <p:nvPr/>
        </p:nvCxnSpPr>
        <p:spPr bwMode="auto">
          <a:xfrm>
            <a:off x="7523088" y="4479255"/>
            <a:ext cx="0" cy="1214916"/>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2" name="Straight Connector 11"/>
          <p:cNvCxnSpPr/>
          <p:nvPr/>
        </p:nvCxnSpPr>
        <p:spPr bwMode="auto">
          <a:xfrm flipV="1">
            <a:off x="5708054" y="4085963"/>
            <a:ext cx="619914" cy="1560"/>
          </a:xfrm>
          <a:prstGeom prst="line">
            <a:avLst/>
          </a:prstGeom>
          <a:solidFill>
            <a:schemeClr val="accent1"/>
          </a:solidFill>
          <a:ln w="28575" cap="flat" cmpd="sng" algn="ctr">
            <a:solidFill>
              <a:schemeClr val="tx1"/>
            </a:solidFill>
            <a:prstDash val="solid"/>
            <a:round/>
            <a:headEnd type="none" w="med" len="med"/>
            <a:tailEnd type="triangle" w="med" len="med"/>
          </a:ln>
          <a:effectLst/>
        </p:spPr>
      </p:cxnSp>
      <p:cxnSp>
        <p:nvCxnSpPr>
          <p:cNvPr id="13" name="Straight Connector 12"/>
          <p:cNvCxnSpPr>
            <a:stCxn id="8" idx="3"/>
            <a:endCxn id="6" idx="1"/>
          </p:cNvCxnSpPr>
          <p:nvPr/>
        </p:nvCxnSpPr>
        <p:spPr bwMode="auto">
          <a:xfrm flipV="1">
            <a:off x="5596499" y="6065202"/>
            <a:ext cx="859879" cy="2646"/>
          </a:xfrm>
          <a:prstGeom prst="line">
            <a:avLst/>
          </a:prstGeom>
          <a:solidFill>
            <a:schemeClr val="accent1"/>
          </a:solidFill>
          <a:ln w="28575" cap="flat" cmpd="sng" algn="ctr">
            <a:solidFill>
              <a:schemeClr val="tx1"/>
            </a:solidFill>
            <a:prstDash val="solid"/>
            <a:round/>
            <a:headEnd type="triangle" w="med" len="med"/>
            <a:tailEnd type="none" w="med" len="med"/>
          </a:ln>
          <a:effectLst/>
        </p:spPr>
      </p:cxnSp>
      <p:sp>
        <p:nvSpPr>
          <p:cNvPr id="14" name="Rectangle 13"/>
          <p:cNvSpPr/>
          <p:nvPr/>
        </p:nvSpPr>
        <p:spPr>
          <a:xfrm>
            <a:off x="5642358" y="3717695"/>
            <a:ext cx="389850" cy="276999"/>
          </a:xfrm>
          <a:prstGeom prst="rect">
            <a:avLst/>
          </a:prstGeom>
        </p:spPr>
        <p:txBody>
          <a:bodyPr wrap="none">
            <a:spAutoFit/>
          </a:bodyPr>
          <a:lstStyle/>
          <a:p>
            <a:r>
              <a:rPr lang="en-US" sz="1200" b="1" dirty="0"/>
              <a:t>No</a:t>
            </a:r>
          </a:p>
        </p:txBody>
      </p:sp>
      <p:sp>
        <p:nvSpPr>
          <p:cNvPr id="15" name="Rectangle 14"/>
          <p:cNvSpPr/>
          <p:nvPr/>
        </p:nvSpPr>
        <p:spPr>
          <a:xfrm>
            <a:off x="3960379" y="4760276"/>
            <a:ext cx="448713" cy="276999"/>
          </a:xfrm>
          <a:prstGeom prst="rect">
            <a:avLst/>
          </a:prstGeom>
        </p:spPr>
        <p:txBody>
          <a:bodyPr wrap="none">
            <a:spAutoFit/>
          </a:bodyPr>
          <a:lstStyle/>
          <a:p>
            <a:r>
              <a:rPr lang="en-US" sz="1200" b="1" dirty="0"/>
              <a:t>Yes</a:t>
            </a:r>
          </a:p>
        </p:txBody>
      </p:sp>
      <p:sp>
        <p:nvSpPr>
          <p:cNvPr id="16" name="TextBox 15"/>
          <p:cNvSpPr txBox="1">
            <a:spLocks noChangeArrowheads="1"/>
          </p:cNvSpPr>
          <p:nvPr/>
        </p:nvSpPr>
        <p:spPr bwMode="auto">
          <a:xfrm>
            <a:off x="6447823" y="4245393"/>
            <a:ext cx="216047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lnSpc>
                <a:spcPct val="95000"/>
              </a:lnSpc>
              <a:spcBef>
                <a:spcPct val="50000"/>
              </a:spcBef>
              <a:buClr>
                <a:srgbClr val="708CA1"/>
              </a:buClr>
              <a:buFont typeface="Wingdings" pitchFamily="2" charset="2"/>
              <a:buChar char="§"/>
              <a:defRPr sz="2400">
                <a:solidFill>
                  <a:schemeClr val="tx1"/>
                </a:solidFill>
                <a:latin typeface="Arial" charset="0"/>
              </a:defRPr>
            </a:lvl1pPr>
            <a:lvl2pPr eaLnBrk="0" hangingPunct="0">
              <a:lnSpc>
                <a:spcPct val="95000"/>
              </a:lnSpc>
              <a:spcBef>
                <a:spcPct val="35000"/>
              </a:spcBef>
              <a:buClr>
                <a:srgbClr val="708CA1"/>
              </a:buClr>
              <a:buChar char="–"/>
              <a:defRPr sz="2000">
                <a:solidFill>
                  <a:schemeClr val="tx1"/>
                </a:solidFill>
                <a:latin typeface="Arial" charset="0"/>
              </a:defRPr>
            </a:lvl2pPr>
            <a:lvl3pPr marL="1143000" indent="-228600" eaLnBrk="0" hangingPunct="0">
              <a:lnSpc>
                <a:spcPct val="95000"/>
              </a:lnSpc>
              <a:spcBef>
                <a:spcPct val="35000"/>
              </a:spcBef>
              <a:buClr>
                <a:srgbClr val="708CA1"/>
              </a:buClr>
              <a:buChar char="•"/>
              <a:defRPr sz="2000">
                <a:solidFill>
                  <a:schemeClr val="tx1"/>
                </a:solidFill>
                <a:latin typeface="Arial" charset="0"/>
              </a:defRPr>
            </a:lvl3pPr>
            <a:lvl4pPr marL="1600200" indent="-228600" eaLnBrk="0" hangingPunct="0">
              <a:lnSpc>
                <a:spcPct val="95000"/>
              </a:lnSpc>
              <a:spcBef>
                <a:spcPct val="35000"/>
              </a:spcBef>
              <a:buClr>
                <a:srgbClr val="708CA1"/>
              </a:buClr>
              <a:buFont typeface="Wingdings" pitchFamily="2" charset="2"/>
              <a:buChar char="ü"/>
              <a:defRPr sz="2000">
                <a:solidFill>
                  <a:schemeClr val="tx1"/>
                </a:solidFill>
                <a:latin typeface="Arial" charset="0"/>
              </a:defRPr>
            </a:lvl4pPr>
            <a:lvl5pPr marL="2057400" indent="-228600" eaLnBrk="0" hangingPunct="0">
              <a:lnSpc>
                <a:spcPct val="95000"/>
              </a:lnSpc>
              <a:spcBef>
                <a:spcPct val="35000"/>
              </a:spcBef>
              <a:buClr>
                <a:srgbClr val="708CA1"/>
              </a:buClr>
              <a:defRPr sz="2000">
                <a:solidFill>
                  <a:schemeClr val="tx1"/>
                </a:solidFill>
                <a:latin typeface="Arial" charset="0"/>
              </a:defRPr>
            </a:lvl5pPr>
            <a:lvl6pPr marL="2514600" indent="-228600" eaLnBrk="0" fontAlgn="base" hangingPunct="0">
              <a:lnSpc>
                <a:spcPct val="95000"/>
              </a:lnSpc>
              <a:spcBef>
                <a:spcPct val="35000"/>
              </a:spcBef>
              <a:spcAft>
                <a:spcPct val="0"/>
              </a:spcAft>
              <a:buClr>
                <a:srgbClr val="708CA1"/>
              </a:buClr>
              <a:defRPr sz="2000">
                <a:solidFill>
                  <a:schemeClr val="tx1"/>
                </a:solidFill>
                <a:latin typeface="Arial" charset="0"/>
              </a:defRPr>
            </a:lvl6pPr>
            <a:lvl7pPr marL="2971800" indent="-228600" eaLnBrk="0" fontAlgn="base" hangingPunct="0">
              <a:lnSpc>
                <a:spcPct val="95000"/>
              </a:lnSpc>
              <a:spcBef>
                <a:spcPct val="35000"/>
              </a:spcBef>
              <a:spcAft>
                <a:spcPct val="0"/>
              </a:spcAft>
              <a:buClr>
                <a:srgbClr val="708CA1"/>
              </a:buClr>
              <a:defRPr sz="2000">
                <a:solidFill>
                  <a:schemeClr val="tx1"/>
                </a:solidFill>
                <a:latin typeface="Arial" charset="0"/>
              </a:defRPr>
            </a:lvl7pPr>
            <a:lvl8pPr marL="3429000" indent="-228600" eaLnBrk="0" fontAlgn="base" hangingPunct="0">
              <a:lnSpc>
                <a:spcPct val="95000"/>
              </a:lnSpc>
              <a:spcBef>
                <a:spcPct val="35000"/>
              </a:spcBef>
              <a:spcAft>
                <a:spcPct val="0"/>
              </a:spcAft>
              <a:buClr>
                <a:srgbClr val="708CA1"/>
              </a:buClr>
              <a:defRPr sz="2000">
                <a:solidFill>
                  <a:schemeClr val="tx1"/>
                </a:solidFill>
                <a:latin typeface="Arial" charset="0"/>
              </a:defRPr>
            </a:lvl8pPr>
            <a:lvl9pPr marL="3886200" indent="-228600" eaLnBrk="0" fontAlgn="base" hangingPunct="0">
              <a:lnSpc>
                <a:spcPct val="95000"/>
              </a:lnSpc>
              <a:spcBef>
                <a:spcPct val="35000"/>
              </a:spcBef>
              <a:spcAft>
                <a:spcPct val="0"/>
              </a:spcAft>
              <a:buClr>
                <a:srgbClr val="708CA1"/>
              </a:buClr>
              <a:defRPr sz="2000">
                <a:solidFill>
                  <a:schemeClr val="tx1"/>
                </a:solidFill>
                <a:latin typeface="Arial" charset="0"/>
              </a:defRPr>
            </a:lvl9pPr>
          </a:lstStyle>
          <a:p>
            <a:pPr marL="0" lvl="1" eaLnBrk="1" hangingPunct="1">
              <a:lnSpc>
                <a:spcPct val="100000"/>
              </a:lnSpc>
              <a:spcBef>
                <a:spcPct val="0"/>
              </a:spcBef>
              <a:buClrTx/>
              <a:buFontTx/>
              <a:buNone/>
            </a:pPr>
            <a:r>
              <a:rPr lang="en-US" altLang="en-US" sz="1000" dirty="0"/>
              <a:t>Dest MAC: </a:t>
            </a:r>
            <a:r>
              <a:rPr lang="en-US" altLang="en-US" sz="1000" b="1" dirty="0">
                <a:solidFill>
                  <a:srgbClr val="002060"/>
                </a:solidFill>
                <a:latin typeface="Courier New" pitchFamily="49" charset="0"/>
                <a:cs typeface="Courier New" pitchFamily="49" charset="0"/>
              </a:rPr>
              <a:t>FF-FF-FF-FF-FF-FF</a:t>
            </a:r>
            <a:endParaRPr lang="en-US" altLang="en-US" sz="1000" dirty="0"/>
          </a:p>
          <a:p>
            <a:pPr eaLnBrk="1" hangingPunct="1">
              <a:lnSpc>
                <a:spcPct val="100000"/>
              </a:lnSpc>
              <a:spcBef>
                <a:spcPct val="0"/>
              </a:spcBef>
              <a:buClrTx/>
              <a:buFontTx/>
              <a:buNone/>
            </a:pPr>
            <a:endParaRPr lang="en-US" altLang="en-US" sz="1000" dirty="0"/>
          </a:p>
        </p:txBody>
      </p:sp>
      <p:sp>
        <p:nvSpPr>
          <p:cNvPr id="17" name="TextBox 16"/>
          <p:cNvSpPr txBox="1"/>
          <p:nvPr/>
        </p:nvSpPr>
        <p:spPr>
          <a:xfrm>
            <a:off x="278528" y="2230045"/>
            <a:ext cx="2723290" cy="593740"/>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attempts to ping IP address 10.1.1.1.</a:t>
            </a:r>
          </a:p>
        </p:txBody>
      </p:sp>
      <p:pic>
        <p:nvPicPr>
          <p:cNvPr id="18" name="Picture 10" descr="C:\Users\ecoffey\AppData\Local\Temp\Rar$DRa1.653\30059_Device_laptop_3145_default_256.pn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1613" y="2885361"/>
            <a:ext cx="1950720" cy="195072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938507" y="3202199"/>
            <a:ext cx="1116932" cy="825216"/>
          </a:xfrm>
          <a:prstGeom prst="rect">
            <a:avLst/>
          </a:prstGeom>
          <a:solidFill>
            <a:schemeClr val="bg1"/>
          </a:solidFill>
        </p:spPr>
        <p:txBody>
          <a:bodyPr wrap="square" rtlCol="0">
            <a:noAutofit/>
          </a:bodyPr>
          <a:lstStyle/>
          <a:p>
            <a:r>
              <a:rPr lang="en-US" sz="800" dirty="0">
                <a:latin typeface="CiscoSans Thin" pitchFamily="34" charset="0"/>
              </a:rPr>
              <a:t>PC&gt; </a:t>
            </a:r>
            <a:r>
              <a:rPr lang="en-US" sz="800" b="1" dirty="0">
                <a:latin typeface="CiscoSans Thin" pitchFamily="34" charset="0"/>
              </a:rPr>
              <a:t>ping 10.1.1.1</a:t>
            </a:r>
          </a:p>
        </p:txBody>
      </p:sp>
      <p:sp>
        <p:nvSpPr>
          <p:cNvPr id="20" name="TextBox 19"/>
          <p:cNvSpPr txBox="1"/>
          <p:nvPr/>
        </p:nvSpPr>
        <p:spPr>
          <a:xfrm>
            <a:off x="278527" y="4867484"/>
            <a:ext cx="2723290" cy="750521"/>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requires the destination IP address and MAC address. </a:t>
            </a:r>
          </a:p>
        </p:txBody>
      </p:sp>
    </p:spTree>
    <p:extLst>
      <p:ext uri="{BB962C8B-B14F-4D97-AF65-F5344CB8AC3E}">
        <p14:creationId xmlns:p14="http://schemas.microsoft.com/office/powerpoint/2010/main" val="81624790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3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p:stCondLst>
                              <p:cond delay="104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par>
                          <p:cTn id="16" fill="hold">
                            <p:stCondLst>
                              <p:cond delay="1540"/>
                            </p:stCondLst>
                            <p:childTnLst>
                              <p:par>
                                <p:cTn id="17" presetID="22" presetClass="entr" presetSubtype="8" fill="hold" nodeType="afterEffect">
                                  <p:stCondLst>
                                    <p:cond delay="0"/>
                                  </p:stCondLst>
                                  <p:childTnLst>
                                    <p:set>
                                      <p:cBhvr>
                                        <p:cTn id="18" dur="1" fill="hold">
                                          <p:stCondLst>
                                            <p:cond delay="0"/>
                                          </p:stCondLst>
                                        </p:cTn>
                                        <p:tgtEl>
                                          <p:spTgt spid="19">
                                            <p:txEl>
                                              <p:pRg st="0" end="0"/>
                                            </p:txEl>
                                          </p:spTgt>
                                        </p:tgtEl>
                                        <p:attrNameLst>
                                          <p:attrName>style.visibility</p:attrName>
                                        </p:attrNameLst>
                                      </p:cBhvr>
                                      <p:to>
                                        <p:strVal val="visible"/>
                                      </p:to>
                                    </p:set>
                                    <p:animEffect transition="in" filter="wipe(left)">
                                      <p:cBhvr>
                                        <p:cTn id="19" dur="500"/>
                                        <p:tgtEl>
                                          <p:spTgt spid="1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1" presetClass="entr" presetSubtype="0" fill="hold" grpId="0" nodeType="clickEffect">
                                  <p:stCondLst>
                                    <p:cond delay="0"/>
                                  </p:stCondLst>
                                  <p:iterate type="lt">
                                    <p:tmPct val="3000"/>
                                  </p:iterate>
                                  <p:childTnLst>
                                    <p:set>
                                      <p:cBhvr>
                                        <p:cTn id="23" dur="1" fill="hold">
                                          <p:stCondLst>
                                            <p:cond delay="0"/>
                                          </p:stCondLst>
                                        </p:cTn>
                                        <p:tgtEl>
                                          <p:spTgt spid="20"/>
                                        </p:tgtEl>
                                        <p:attrNameLst>
                                          <p:attrName>style.visibility</p:attrName>
                                        </p:attrNameLst>
                                      </p:cBhvr>
                                      <p:to>
                                        <p:strVal val="visible"/>
                                      </p:to>
                                    </p:set>
                                    <p:anim calcmode="lin" valueType="num">
                                      <p:cBhvr>
                                        <p:cTn id="24" dur="500" fill="hold"/>
                                        <p:tgtEl>
                                          <p:spTgt spid="20"/>
                                        </p:tgtEl>
                                        <p:attrNameLst>
                                          <p:attrName>ppt_x</p:attrName>
                                        </p:attrNameLst>
                                      </p:cBhvr>
                                      <p:tavLst>
                                        <p:tav tm="0">
                                          <p:val>
                                            <p:strVal val="#ppt_x"/>
                                          </p:val>
                                        </p:tav>
                                        <p:tav tm="50000">
                                          <p:val>
                                            <p:strVal val="#ppt_x+.1"/>
                                          </p:val>
                                        </p:tav>
                                        <p:tav tm="100000">
                                          <p:val>
                                            <p:strVal val="#ppt_x"/>
                                          </p:val>
                                        </p:tav>
                                      </p:tavLst>
                                    </p:anim>
                                    <p:anim calcmode="lin" valueType="num">
                                      <p:cBhvr>
                                        <p:cTn id="25" dur="500" fill="hold"/>
                                        <p:tgtEl>
                                          <p:spTgt spid="20"/>
                                        </p:tgtEl>
                                        <p:attrNameLst>
                                          <p:attrName>ppt_y</p:attrName>
                                        </p:attrNameLst>
                                      </p:cBhvr>
                                      <p:tavLst>
                                        <p:tav tm="0">
                                          <p:val>
                                            <p:strVal val="#ppt_y"/>
                                          </p:val>
                                        </p:tav>
                                        <p:tav tm="100000">
                                          <p:val>
                                            <p:strVal val="#ppt_y"/>
                                          </p:val>
                                        </p:tav>
                                      </p:tavLst>
                                    </p:anim>
                                    <p:anim calcmode="lin" valueType="num">
                                      <p:cBhvr>
                                        <p:cTn id="26" dur="500" fill="hold"/>
                                        <p:tgtEl>
                                          <p:spTgt spid="20"/>
                                        </p:tgtEl>
                                        <p:attrNameLst>
                                          <p:attrName>ppt_h</p:attrName>
                                        </p:attrNameLst>
                                      </p:cBhvr>
                                      <p:tavLst>
                                        <p:tav tm="0">
                                          <p:val>
                                            <p:strVal val="#ppt_h/10"/>
                                          </p:val>
                                        </p:tav>
                                        <p:tav tm="50000">
                                          <p:val>
                                            <p:strVal val="#ppt_h+.01"/>
                                          </p:val>
                                        </p:tav>
                                        <p:tav tm="100000">
                                          <p:val>
                                            <p:strVal val="#ppt_h"/>
                                          </p:val>
                                        </p:tav>
                                      </p:tavLst>
                                    </p:anim>
                                    <p:anim calcmode="lin" valueType="num">
                                      <p:cBhvr>
                                        <p:cTn id="27" dur="500" fill="hold"/>
                                        <p:tgtEl>
                                          <p:spTgt spid="20"/>
                                        </p:tgtEl>
                                        <p:attrNameLst>
                                          <p:attrName>ppt_w</p:attrName>
                                        </p:attrNameLst>
                                      </p:cBhvr>
                                      <p:tavLst>
                                        <p:tav tm="0">
                                          <p:val>
                                            <p:strVal val="#ppt_w/10"/>
                                          </p:val>
                                        </p:tav>
                                        <p:tav tm="50000">
                                          <p:val>
                                            <p:strVal val="#ppt_w+.01"/>
                                          </p:val>
                                        </p:tav>
                                        <p:tav tm="100000">
                                          <p:val>
                                            <p:strVal val="#ppt_w"/>
                                          </p:val>
                                        </p:tav>
                                      </p:tavLst>
                                    </p:anim>
                                    <p:animEffect transition="in" filter="fade">
                                      <p:cBhvr>
                                        <p:cTn id="28" dur="500" tmFilter="0,0; .5, 1; 1, 1"/>
                                        <p:tgtEl>
                                          <p:spTgt spid="2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500"/>
                                        <p:tgtEl>
                                          <p:spTgt spid="4"/>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up)">
                                      <p:cBhvr>
                                        <p:cTn id="38" dur="500"/>
                                        <p:tgtEl>
                                          <p:spTgt spid="10"/>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par>
                          <p:cTn id="48" fill="hold">
                            <p:stCondLst>
                              <p:cond delay="500"/>
                            </p:stCondLst>
                            <p:childTnLst>
                              <p:par>
                                <p:cTn id="49" presetID="22" presetClass="entr" presetSubtype="1" fill="hold" nodeType="after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wipe(up)">
                                      <p:cBhvr>
                                        <p:cTn id="51" dur="500"/>
                                        <p:tgtEl>
                                          <p:spTgt spid="9"/>
                                        </p:tgtEl>
                                      </p:cBhvr>
                                    </p:animEffect>
                                  </p:childTnLst>
                                </p:cTn>
                              </p:par>
                            </p:childTnLst>
                          </p:cTn>
                        </p:par>
                        <p:par>
                          <p:cTn id="52" fill="hold">
                            <p:stCondLst>
                              <p:cond delay="1000"/>
                            </p:stCondLst>
                            <p:childTnLst>
                              <p:par>
                                <p:cTn id="53" presetID="10" presetClass="entr" presetSubtype="0" fill="hold" grpId="0" nodeType="after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fade">
                                      <p:cBhvr>
                                        <p:cTn id="55" dur="500"/>
                                        <p:tgtEl>
                                          <p:spTgt spid="8"/>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500"/>
                                        <p:tgtEl>
                                          <p:spTgt spid="14"/>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12"/>
                                        </p:tgtEl>
                                        <p:attrNameLst>
                                          <p:attrName>style.visibility</p:attrName>
                                        </p:attrNameLst>
                                      </p:cBhvr>
                                      <p:to>
                                        <p:strVal val="visible"/>
                                      </p:to>
                                    </p:set>
                                    <p:animEffect transition="in" filter="wipe(left)">
                                      <p:cBhvr>
                                        <p:cTn id="64" dur="500"/>
                                        <p:tgtEl>
                                          <p:spTgt spid="12"/>
                                        </p:tgtEl>
                                      </p:cBhvr>
                                    </p:animEffect>
                                  </p:childTnLst>
                                </p:cTn>
                              </p:par>
                            </p:childTnLst>
                          </p:cTn>
                        </p:par>
                        <p:par>
                          <p:cTn id="65" fill="hold">
                            <p:stCondLst>
                              <p:cond delay="1000"/>
                            </p:stCondLst>
                            <p:childTnLst>
                              <p:par>
                                <p:cTn id="66" presetID="10" presetClass="entr" presetSubtype="0" fill="hold" grpId="0" nodeType="after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fade">
                                      <p:cBhvr>
                                        <p:cTn id="68" dur="500"/>
                                        <p:tgtEl>
                                          <p:spTgt spid="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500"/>
                                        <p:tgtEl>
                                          <p:spTgt spid="16"/>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nodeType="clickEffect">
                                  <p:stCondLst>
                                    <p:cond delay="0"/>
                                  </p:stCondLst>
                                  <p:childTnLst>
                                    <p:set>
                                      <p:cBhvr>
                                        <p:cTn id="77" dur="1" fill="hold">
                                          <p:stCondLst>
                                            <p:cond delay="0"/>
                                          </p:stCondLst>
                                        </p:cTn>
                                        <p:tgtEl>
                                          <p:spTgt spid="11"/>
                                        </p:tgtEl>
                                        <p:attrNameLst>
                                          <p:attrName>style.visibility</p:attrName>
                                        </p:attrNameLst>
                                      </p:cBhvr>
                                      <p:to>
                                        <p:strVal val="visible"/>
                                      </p:to>
                                    </p:set>
                                    <p:animEffect transition="in" filter="wipe(up)">
                                      <p:cBhvr>
                                        <p:cTn id="78" dur="500"/>
                                        <p:tgtEl>
                                          <p:spTgt spid="11"/>
                                        </p:tgtEl>
                                      </p:cBhvr>
                                    </p:animEffect>
                                  </p:childTnLst>
                                </p:cTn>
                              </p:par>
                            </p:childTnLst>
                          </p:cTn>
                        </p:par>
                        <p:par>
                          <p:cTn id="79" fill="hold">
                            <p:stCondLst>
                              <p:cond delay="500"/>
                            </p:stCondLst>
                            <p:childTnLst>
                              <p:par>
                                <p:cTn id="80" presetID="10" presetClass="entr" presetSubtype="0" fill="hold" grpId="0" nodeType="afterEffect">
                                  <p:stCondLst>
                                    <p:cond delay="0"/>
                                  </p:stCondLst>
                                  <p:childTnLst>
                                    <p:set>
                                      <p:cBhvr>
                                        <p:cTn id="81" dur="1" fill="hold">
                                          <p:stCondLst>
                                            <p:cond delay="0"/>
                                          </p:stCondLst>
                                        </p:cTn>
                                        <p:tgtEl>
                                          <p:spTgt spid="6"/>
                                        </p:tgtEl>
                                        <p:attrNameLst>
                                          <p:attrName>style.visibility</p:attrName>
                                        </p:attrNameLst>
                                      </p:cBhvr>
                                      <p:to>
                                        <p:strVal val="visible"/>
                                      </p:to>
                                    </p:set>
                                    <p:animEffect transition="in" filter="fade">
                                      <p:cBhvr>
                                        <p:cTn id="82" dur="500"/>
                                        <p:tgtEl>
                                          <p:spTgt spid="6"/>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nodeType="clickEffect">
                                  <p:stCondLst>
                                    <p:cond delay="0"/>
                                  </p:stCondLst>
                                  <p:childTnLst>
                                    <p:set>
                                      <p:cBhvr>
                                        <p:cTn id="86" dur="1" fill="hold">
                                          <p:stCondLst>
                                            <p:cond delay="0"/>
                                          </p:stCondLst>
                                        </p:cTn>
                                        <p:tgtEl>
                                          <p:spTgt spid="13"/>
                                        </p:tgtEl>
                                        <p:attrNameLst>
                                          <p:attrName>style.visibility</p:attrName>
                                        </p:attrNameLst>
                                      </p:cBhvr>
                                      <p:to>
                                        <p:strVal val="visible"/>
                                      </p:to>
                                    </p:set>
                                    <p:animEffect transition="in" filter="wipe(right)">
                                      <p:cBhvr>
                                        <p:cTn id="8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4" grpId="0"/>
      <p:bldP spid="15" grpId="0"/>
      <p:bldP spid="16" grpId="0"/>
      <p:bldP spid="17" grpId="0" animBg="1" autoUpdateAnimBg="0"/>
      <p:bldP spid="19" grpId="0" animBg="1"/>
      <p:bldP spid="20" grpId="0" animBg="1"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Distributing Messages to Other Devices</a:t>
            </a:r>
          </a:p>
        </p:txBody>
      </p:sp>
      <p:sp>
        <p:nvSpPr>
          <p:cNvPr id="2" name="Content Placeholder 1"/>
          <p:cNvSpPr>
            <a:spLocks noGrp="1"/>
          </p:cNvSpPr>
          <p:nvPr>
            <p:ph idx="1"/>
          </p:nvPr>
        </p:nvSpPr>
        <p:spPr>
          <a:xfrm>
            <a:off x="213110" y="1539502"/>
            <a:ext cx="4269990" cy="4926405"/>
          </a:xfrm>
        </p:spPr>
        <p:txBody>
          <a:bodyPr/>
          <a:lstStyle/>
          <a:p>
            <a:r>
              <a:rPr lang="en-US" dirty="0"/>
              <a:t>Dividing the Local Network </a:t>
            </a:r>
          </a:p>
          <a:p>
            <a:pPr lvl="1"/>
            <a:r>
              <a:rPr lang="en-US" dirty="0"/>
              <a:t>As networks evolve, it is necessary to divide one access layer network into multiple access layer networks. </a:t>
            </a:r>
          </a:p>
          <a:p>
            <a:pPr lvl="1"/>
            <a:r>
              <a:rPr lang="en-US" dirty="0"/>
              <a:t>There are many ways to divide networks based on different criteria.</a:t>
            </a:r>
          </a:p>
        </p:txBody>
      </p:sp>
      <p:pic>
        <p:nvPicPr>
          <p:cNvPr id="1024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483099" y="1392412"/>
            <a:ext cx="4486275" cy="3033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3108" y="4841503"/>
            <a:ext cx="8524491" cy="1648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Now We Need Routing </a:t>
            </a:r>
          </a:p>
          <a:p>
            <a:pPr lvl="1"/>
            <a:r>
              <a:rPr lang="en-US" kern="0" dirty="0"/>
              <a:t>Routers and routing is required to reach remote hosts. </a:t>
            </a:r>
          </a:p>
          <a:p>
            <a:pPr lvl="1"/>
            <a:r>
              <a:rPr lang="en-US" kern="0" dirty="0"/>
              <a:t>Routing is the process of identifying the best path to a destination. </a:t>
            </a:r>
          </a:p>
        </p:txBody>
      </p:sp>
    </p:spTree>
    <p:extLst>
      <p:ext uri="{BB962C8B-B14F-4D97-AF65-F5344CB8AC3E}">
        <p14:creationId xmlns:p14="http://schemas.microsoft.com/office/powerpoint/2010/main" val="2207203603"/>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3.5 Routing Across Networks </a:t>
            </a:r>
          </a:p>
        </p:txBody>
      </p:sp>
    </p:spTree>
    <p:extLst>
      <p:ext uri="{BB962C8B-B14F-4D97-AF65-F5344CB8AC3E}">
        <p14:creationId xmlns:p14="http://schemas.microsoft.com/office/powerpoint/2010/main" val="362812296"/>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400" dirty="0"/>
              <a:t>Routing Across Networks  </a:t>
            </a:r>
            <a:br>
              <a:rPr lang="en-US" dirty="0"/>
            </a:br>
            <a:r>
              <a:rPr lang="en-US" dirty="0"/>
              <a:t>Keeping a Table</a:t>
            </a:r>
          </a:p>
        </p:txBody>
      </p:sp>
      <p:sp>
        <p:nvSpPr>
          <p:cNvPr id="2" name="Content Placeholder 1"/>
          <p:cNvSpPr>
            <a:spLocks noGrp="1"/>
          </p:cNvSpPr>
          <p:nvPr>
            <p:ph idx="1"/>
          </p:nvPr>
        </p:nvSpPr>
        <p:spPr/>
        <p:txBody>
          <a:bodyPr/>
          <a:lstStyle/>
          <a:p>
            <a:r>
              <a:rPr lang="en-US" dirty="0"/>
              <a:t>Selecting a Path </a:t>
            </a:r>
          </a:p>
          <a:p>
            <a:pPr lvl="1"/>
            <a:r>
              <a:rPr lang="en-US" dirty="0"/>
              <a:t>Every router creates a routing table containing all locally-connected and remote networks and the interfaces that connect to them. </a:t>
            </a:r>
          </a:p>
          <a:p>
            <a:pPr lvl="1"/>
            <a:r>
              <a:rPr lang="en-US" dirty="0"/>
              <a:t>Routers use their routing tables and forward packets to either a directly connected network containing the actual destination host, or to another router on the path to reach the destination host.</a:t>
            </a:r>
          </a:p>
          <a:p>
            <a:endParaRPr lang="en-US" dirty="0"/>
          </a:p>
          <a:p>
            <a:r>
              <a:rPr lang="en-US" dirty="0"/>
              <a:t>Building the Tables </a:t>
            </a:r>
          </a:p>
          <a:p>
            <a:pPr lvl="1"/>
            <a:r>
              <a:rPr lang="en-US" dirty="0"/>
              <a:t>Router build their routing tables by first adding their locally connected networks, and then learning about other networks using routing protocols.</a:t>
            </a:r>
          </a:p>
        </p:txBody>
      </p:sp>
    </p:spTree>
    <p:extLst>
      <p:ext uri="{BB962C8B-B14F-4D97-AF65-F5344CB8AC3E}">
        <p14:creationId xmlns:p14="http://schemas.microsoft.com/office/powerpoint/2010/main" val="4119801811"/>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Keeping a Table</a:t>
            </a:r>
          </a:p>
        </p:txBody>
      </p:sp>
      <p:sp>
        <p:nvSpPr>
          <p:cNvPr id="2" name="Content Placeholder 1"/>
          <p:cNvSpPr>
            <a:spLocks noGrp="1"/>
          </p:cNvSpPr>
          <p:nvPr>
            <p:ph idx="1"/>
          </p:nvPr>
        </p:nvSpPr>
        <p:spPr>
          <a:xfrm>
            <a:off x="213109" y="1539503"/>
            <a:ext cx="3841851" cy="2257798"/>
          </a:xfrm>
        </p:spPr>
        <p:txBody>
          <a:bodyPr/>
          <a:lstStyle/>
          <a:p>
            <a:r>
              <a:rPr lang="en-US" dirty="0"/>
              <a:t>How Routers Use Tables</a:t>
            </a:r>
          </a:p>
          <a:p>
            <a:pPr lvl="1"/>
            <a:r>
              <a:rPr lang="en-US" dirty="0"/>
              <a:t>The router has added its two directly connected networks to the routing table.</a:t>
            </a:r>
          </a:p>
          <a:p>
            <a:endParaRPr lang="en-US" dirty="0"/>
          </a:p>
        </p:txBody>
      </p:sp>
      <p:pic>
        <p:nvPicPr>
          <p:cNvPr id="1126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56560" y="1727199"/>
            <a:ext cx="4968390" cy="2197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Table 2"/>
          <p:cNvGraphicFramePr>
            <a:graphicFrameLocks noGrp="1"/>
          </p:cNvGraphicFramePr>
          <p:nvPr>
            <p:extLst>
              <p:ext uri="{D42A27DB-BD31-4B8C-83A1-F6EECF244321}">
                <p14:modId xmlns:p14="http://schemas.microsoft.com/office/powerpoint/2010/main" val="3055903471"/>
              </p:ext>
            </p:extLst>
          </p:nvPr>
        </p:nvGraphicFramePr>
        <p:xfrm>
          <a:off x="4843705" y="800100"/>
          <a:ext cx="3644900" cy="822960"/>
        </p:xfrm>
        <a:graphic>
          <a:graphicData uri="http://schemas.openxmlformats.org/drawingml/2006/table">
            <a:tbl>
              <a:tblPr firstRow="1" bandRow="1">
                <a:tableStyleId>{2D5ABB26-0587-4C30-8999-92F81FD0307C}</a:tableStyleId>
              </a:tblPr>
              <a:tblGrid>
                <a:gridCol w="584200">
                  <a:extLst>
                    <a:ext uri="{9D8B030D-6E8A-4147-A177-3AD203B41FA5}">
                      <a16:colId xmlns:a16="http://schemas.microsoft.com/office/drawing/2014/main" val="20000"/>
                    </a:ext>
                  </a:extLst>
                </a:gridCol>
                <a:gridCol w="1409700">
                  <a:extLst>
                    <a:ext uri="{9D8B030D-6E8A-4147-A177-3AD203B41FA5}">
                      <a16:colId xmlns:a16="http://schemas.microsoft.com/office/drawing/2014/main" val="20001"/>
                    </a:ext>
                  </a:extLst>
                </a:gridCol>
                <a:gridCol w="1651000">
                  <a:extLst>
                    <a:ext uri="{9D8B030D-6E8A-4147-A177-3AD203B41FA5}">
                      <a16:colId xmlns:a16="http://schemas.microsoft.com/office/drawing/2014/main" val="20002"/>
                    </a:ext>
                  </a:extLst>
                </a:gridCol>
              </a:tblGrid>
              <a:tr h="218440">
                <a:tc>
                  <a:txBody>
                    <a:bodyPr/>
                    <a:lstStyle/>
                    <a:p>
                      <a:r>
                        <a:rPr lang="en-US" sz="1200" b="1" dirty="0"/>
                        <a:t>Type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r>
                        <a:rPr lang="en-US" sz="1200" b="1" dirty="0"/>
                        <a:t>Network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r>
                        <a:rPr lang="en-US" sz="1200" b="1" dirty="0"/>
                        <a:t>Outgoing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0000"/>
                  </a:ext>
                </a:extLst>
              </a:tr>
              <a:tr h="218440">
                <a:tc>
                  <a:txBody>
                    <a:bodyPr/>
                    <a:lstStyle/>
                    <a:p>
                      <a:r>
                        <a:rPr lang="en-US" sz="1200" dirty="0"/>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10.1.21.0/24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FastEthernet</a:t>
                      </a:r>
                      <a:r>
                        <a:rPr lang="en-US" sz="1200" baseline="0" dirty="0"/>
                        <a:t> 0/0</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18440">
                <a:tc>
                  <a:txBody>
                    <a:bodyPr/>
                    <a:lstStyle/>
                    <a:p>
                      <a:r>
                        <a:rPr lang="en-US" sz="1200" dirty="0"/>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172.16.1.0/24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FastEthernet</a:t>
                      </a:r>
                      <a:r>
                        <a:rPr lang="en-US" sz="1200" baseline="0" dirty="0"/>
                        <a:t> 0/1</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sp>
        <p:nvSpPr>
          <p:cNvPr id="6" name="Content Placeholder 1"/>
          <p:cNvSpPr txBox="1">
            <a:spLocks/>
          </p:cNvSpPr>
          <p:nvPr/>
        </p:nvSpPr>
        <p:spPr bwMode="auto">
          <a:xfrm>
            <a:off x="200409" y="3924301"/>
            <a:ext cx="8822941"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Sending to Remote Networks</a:t>
            </a:r>
          </a:p>
          <a:p>
            <a:pPr lvl="1"/>
            <a:r>
              <a:rPr lang="en-US" kern="0" dirty="0"/>
              <a:t>If H1 sent a packet to H7, the router would examine its routing table and determine that to reach network 172.16.1.0/24 , it must forward the packet out of its Fa0/1 interface.</a:t>
            </a:r>
          </a:p>
          <a:p>
            <a:pPr lvl="1"/>
            <a:r>
              <a:rPr lang="en-US" kern="0" dirty="0"/>
              <a:t>Because the outgoing network is a directly connected Ethernet network, the router may also have to ARP the IP address.</a:t>
            </a:r>
          </a:p>
        </p:txBody>
      </p:sp>
    </p:spTree>
    <p:extLst>
      <p:ext uri="{BB962C8B-B14F-4D97-AF65-F5344CB8AC3E}">
        <p14:creationId xmlns:p14="http://schemas.microsoft.com/office/powerpoint/2010/main" val="1646991741"/>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Creating a LAN</a:t>
            </a:r>
          </a:p>
        </p:txBody>
      </p:sp>
      <p:sp>
        <p:nvSpPr>
          <p:cNvPr id="2" name="Content Placeholder 1"/>
          <p:cNvSpPr>
            <a:spLocks noGrp="1"/>
          </p:cNvSpPr>
          <p:nvPr>
            <p:ph idx="1"/>
          </p:nvPr>
        </p:nvSpPr>
        <p:spPr/>
        <p:txBody>
          <a:bodyPr/>
          <a:lstStyle/>
          <a:p>
            <a:r>
              <a:rPr lang="en-US" dirty="0"/>
              <a:t>Local Area Networks </a:t>
            </a:r>
          </a:p>
          <a:p>
            <a:pPr lvl="1"/>
            <a:r>
              <a:rPr lang="en-US" dirty="0"/>
              <a:t>Local Area Network (LAN) refers to a local network, or a group of interconnected local networks that are under the same administrative control. </a:t>
            </a:r>
          </a:p>
          <a:p>
            <a:pPr lvl="1"/>
            <a:r>
              <a:rPr lang="en-US" dirty="0"/>
              <a:t>The term </a:t>
            </a:r>
            <a:r>
              <a:rPr lang="en-US" b="1" dirty="0"/>
              <a:t>Intranet </a:t>
            </a:r>
            <a:r>
              <a:rPr lang="en-US" dirty="0"/>
              <a:t>refers to a private LAN that belongs to an organization, and is accessible only by the organization's members, employees, or others with authorization.</a:t>
            </a:r>
          </a:p>
          <a:p>
            <a:pPr marL="0" indent="0">
              <a:buNone/>
            </a:pPr>
            <a:endParaRPr lang="en-US" dirty="0"/>
          </a:p>
        </p:txBody>
      </p:sp>
    </p:spTree>
    <p:extLst>
      <p:ext uri="{BB962C8B-B14F-4D97-AF65-F5344CB8AC3E}">
        <p14:creationId xmlns:p14="http://schemas.microsoft.com/office/powerpoint/2010/main" val="4075062447"/>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180924938"/>
              </p:ext>
            </p:extLst>
          </p:nvPr>
        </p:nvGraphicFramePr>
        <p:xfrm>
          <a:off x="357235" y="2235200"/>
          <a:ext cx="8474642" cy="4038600"/>
        </p:xfrm>
        <a:graphic>
          <a:graphicData uri="http://schemas.openxmlformats.org/drawingml/2006/table">
            <a:tbl>
              <a:tblPr firstRow="1" bandRow="1">
                <a:tableStyleId>{D113A9D2-9D6B-4929-AA2D-F23B5EE8CBE7}</a:tableStyleId>
              </a:tblPr>
              <a:tblGrid>
                <a:gridCol w="4237321">
                  <a:extLst>
                    <a:ext uri="{9D8B030D-6E8A-4147-A177-3AD203B41FA5}">
                      <a16:colId xmlns:a16="http://schemas.microsoft.com/office/drawing/2014/main" val="20000"/>
                    </a:ext>
                  </a:extLst>
                </a:gridCol>
                <a:gridCol w="4237321">
                  <a:extLst>
                    <a:ext uri="{9D8B030D-6E8A-4147-A177-3AD203B41FA5}">
                      <a16:colId xmlns:a16="http://schemas.microsoft.com/office/drawing/2014/main" val="20001"/>
                    </a:ext>
                  </a:extLst>
                </a:gridCol>
              </a:tblGrid>
              <a:tr h="201930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01930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Creating a LAN</a:t>
            </a:r>
          </a:p>
        </p:txBody>
      </p:sp>
      <p:sp>
        <p:nvSpPr>
          <p:cNvPr id="2" name="Content Placeholder 1"/>
          <p:cNvSpPr>
            <a:spLocks noGrp="1"/>
          </p:cNvSpPr>
          <p:nvPr>
            <p:ph idx="1"/>
          </p:nvPr>
        </p:nvSpPr>
        <p:spPr/>
        <p:txBody>
          <a:bodyPr/>
          <a:lstStyle/>
          <a:p>
            <a:r>
              <a:rPr lang="en-US" dirty="0"/>
              <a:t>Assigning Hosts to a LAN </a:t>
            </a:r>
          </a:p>
        </p:txBody>
      </p:sp>
      <p:pic>
        <p:nvPicPr>
          <p:cNvPr id="122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47307" y="2464917"/>
            <a:ext cx="3757775" cy="1474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34976" y="2494879"/>
            <a:ext cx="4034095" cy="14447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925107" y="4501687"/>
            <a:ext cx="3755539" cy="1494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34976" y="4460131"/>
            <a:ext cx="3133278" cy="1475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8337372"/>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6CAFC0E4-FDD2-EF41-BB54-D6FB927AD6C4}"/>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928387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3079</Words>
  <Application>Microsoft Office PowerPoint</Application>
  <PresentationFormat>On-screen Show (4:3)</PresentationFormat>
  <Paragraphs>402</Paragraphs>
  <Slides>53</Slides>
  <Notes>34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53</vt:i4>
      </vt:variant>
    </vt:vector>
  </HeadingPairs>
  <TitlesOfParts>
    <vt:vector size="62" baseType="lpstr">
      <vt:lpstr>Arial</vt:lpstr>
      <vt:lpstr>Calibri</vt:lpstr>
      <vt:lpstr>CiscoSans Thin</vt:lpstr>
      <vt:lpstr>Courier New</vt:lpstr>
      <vt:lpstr>Times New Roman</vt:lpstr>
      <vt:lpstr>Wingdings</vt:lpstr>
      <vt:lpstr>PPT-TMPLT-WHT_C</vt:lpstr>
      <vt:lpstr>NetAcad-4F_PPT-WHT_060408</vt:lpstr>
      <vt:lpstr>Title Slide 3</vt:lpstr>
      <vt:lpstr>PowerPoint Presentation</vt:lpstr>
      <vt:lpstr>PowerPoint Presentation</vt:lpstr>
      <vt:lpstr>Chapter 3: Communicating on a Local Network </vt:lpstr>
      <vt:lpstr>Chapter 3 - Sections &amp; Objectives</vt:lpstr>
      <vt:lpstr>3.1 Principles of Communications</vt:lpstr>
      <vt:lpstr> Principles of Communications Establishing the Rules</vt:lpstr>
      <vt:lpstr> Principles of Communications So Who Makes the Rules</vt:lpstr>
      <vt:lpstr> Principles of Communications Visualizing How Protocols Work</vt:lpstr>
      <vt:lpstr> Principles of Communications Visualizing How Protocols Work</vt:lpstr>
      <vt:lpstr>3.2 Talking the Language of Networking </vt:lpstr>
      <vt:lpstr>OSI Model</vt:lpstr>
      <vt:lpstr>Seven Layers of OSI </vt:lpstr>
      <vt:lpstr> Talking the Language of Networking Working with the OSI Model</vt:lpstr>
      <vt:lpstr>TCP/IP Layers</vt:lpstr>
      <vt:lpstr> Talking the Language of Networking Working with the OSI Model</vt:lpstr>
      <vt:lpstr>TCP/IP Protocol Suite</vt:lpstr>
      <vt:lpstr> Talking the Language of Networking Protocols for Wired Networks</vt:lpstr>
      <vt:lpstr> Talking the Language of Networking Protocols for Wired Networks</vt:lpstr>
      <vt:lpstr>3.3 How do Ethernet Networks Work? </vt:lpstr>
      <vt:lpstr> How do Ethernet Networks Work? Preparing Data for Transmission</vt:lpstr>
      <vt:lpstr> How do Ethernet Networks Work? Preparing Data for Transmission</vt:lpstr>
      <vt:lpstr> How do Ethernet Networks Work? Preparing Data for Transmission</vt:lpstr>
      <vt:lpstr> How do Ethernet Networks Work? The Building Blocks of Ethernet Networks</vt:lpstr>
      <vt:lpstr> How do Ethernet Networks Work? Logical Addressing</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CIDR</vt:lpstr>
      <vt:lpstr>3.4 How are Networks Built? </vt:lpstr>
      <vt:lpstr> How are Networks Built?  Starting with a Good Design</vt:lpstr>
      <vt:lpstr> How are Networks Built?  Starting with a Good Design</vt:lpstr>
      <vt:lpstr> How are Networks Built?  Building a Better Access Layer</vt:lpstr>
      <vt:lpstr> How are Networks Built?  Building a Better Access Layer</vt:lpstr>
      <vt:lpstr> How are Networks Built?  Containing Broadcasts</vt:lpstr>
      <vt:lpstr> How are Networks Built?  Containing Broadcasts</vt:lpstr>
      <vt:lpstr> How are Networks Built?  Containing Broadcasts</vt:lpstr>
      <vt:lpstr> How are Networks Built?  Distributing Messages to Other Devices</vt:lpstr>
      <vt:lpstr>3.5 Routing Across Networks </vt:lpstr>
      <vt:lpstr> Routing Across Networks   Keeping a Table</vt:lpstr>
      <vt:lpstr> Routing Across Networks   Keeping a Table</vt:lpstr>
      <vt:lpstr> Routing Across Networks   Creating a LAN</vt:lpstr>
      <vt:lpstr> Routing Across Networks   Creating a LAN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Amit Naik</cp:lastModifiedBy>
  <cp:revision>5</cp:revision>
  <dcterms:created xsi:type="dcterms:W3CDTF">2020-11-18T11:48:26Z</dcterms:created>
  <dcterms:modified xsi:type="dcterms:W3CDTF">2026-02-15T10:23:54Z</dcterms:modified>
</cp:coreProperties>
</file>