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C028789-007D-417E-AB62-C7CA070BA4F5}" v="4" dt="2023-06-17T20:39:31.2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3" d="100"/>
          <a:sy n="63" d="100"/>
        </p:scale>
        <p:origin x="804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Relationship Id="rId9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Lyssa Reynolds" userId="1d79c82c5a11cbb1" providerId="LiveId" clId="{DC028789-007D-417E-AB62-C7CA070BA4F5}"/>
    <pc:docChg chg="undo custSel addSld delSld modSld modShowInfo">
      <pc:chgData name="Lyssa Reynolds" userId="1d79c82c5a11cbb1" providerId="LiveId" clId="{DC028789-007D-417E-AB62-C7CA070BA4F5}" dt="2023-06-21T18:54:10.774" v="1456" actId="20577"/>
      <pc:docMkLst>
        <pc:docMk/>
      </pc:docMkLst>
      <pc:sldChg chg="addSp modSp add del mod">
        <pc:chgData name="Lyssa Reynolds" userId="1d79c82c5a11cbb1" providerId="LiveId" clId="{DC028789-007D-417E-AB62-C7CA070BA4F5}" dt="2023-06-21T18:54:10.774" v="1456" actId="20577"/>
        <pc:sldMkLst>
          <pc:docMk/>
          <pc:sldMk cId="1986844456" sldId="256"/>
        </pc:sldMkLst>
        <pc:spChg chg="mod">
          <ac:chgData name="Lyssa Reynolds" userId="1d79c82c5a11cbb1" providerId="LiveId" clId="{DC028789-007D-417E-AB62-C7CA070BA4F5}" dt="2023-06-17T20:06:26.228" v="465" actId="20577"/>
          <ac:spMkLst>
            <pc:docMk/>
            <pc:sldMk cId="1986844456" sldId="256"/>
            <ac:spMk id="2" creationId="{7B2FCEDA-6AEA-9CB6-5947-ED97183A0553}"/>
          </ac:spMkLst>
        </pc:spChg>
        <pc:spChg chg="add mod">
          <ac:chgData name="Lyssa Reynolds" userId="1d79c82c5a11cbb1" providerId="LiveId" clId="{DC028789-007D-417E-AB62-C7CA070BA4F5}" dt="2023-06-21T18:54:10.774" v="1456" actId="20577"/>
          <ac:spMkLst>
            <pc:docMk/>
            <pc:sldMk cId="1986844456" sldId="256"/>
            <ac:spMk id="4" creationId="{50E56312-061D-5A49-0C2E-844780EA86AA}"/>
          </ac:spMkLst>
        </pc:spChg>
        <pc:spChg chg="add mod">
          <ac:chgData name="Lyssa Reynolds" userId="1d79c82c5a11cbb1" providerId="LiveId" clId="{DC028789-007D-417E-AB62-C7CA070BA4F5}" dt="2023-06-21T18:22:02.748" v="1102" actId="207"/>
          <ac:spMkLst>
            <pc:docMk/>
            <pc:sldMk cId="1986844456" sldId="256"/>
            <ac:spMk id="5" creationId="{B4258A35-2D6A-9173-6554-8692F62ABF23}"/>
          </ac:spMkLst>
        </pc:spChg>
        <pc:spChg chg="add mod">
          <ac:chgData name="Lyssa Reynolds" userId="1d79c82c5a11cbb1" providerId="LiveId" clId="{DC028789-007D-417E-AB62-C7CA070BA4F5}" dt="2023-06-17T20:48:14.194" v="930" actId="20577"/>
          <ac:spMkLst>
            <pc:docMk/>
            <pc:sldMk cId="1986844456" sldId="256"/>
            <ac:spMk id="6" creationId="{2CB71F73-93EE-BE04-EA8F-772996B65187}"/>
          </ac:spMkLst>
        </pc:spChg>
        <pc:spChg chg="mod">
          <ac:chgData name="Lyssa Reynolds" userId="1d79c82c5a11cbb1" providerId="LiveId" clId="{DC028789-007D-417E-AB62-C7CA070BA4F5}" dt="2023-06-17T11:46:06.257" v="56" actId="20577"/>
          <ac:spMkLst>
            <pc:docMk/>
            <pc:sldMk cId="1986844456" sldId="256"/>
            <ac:spMk id="9" creationId="{4013F174-BFFD-C9C7-8C78-21BD6CC6DE4B}"/>
          </ac:spMkLst>
        </pc:spChg>
        <pc:spChg chg="mod">
          <ac:chgData name="Lyssa Reynolds" userId="1d79c82c5a11cbb1" providerId="LiveId" clId="{DC028789-007D-417E-AB62-C7CA070BA4F5}" dt="2023-06-21T18:21:51.048" v="1101" actId="207"/>
          <ac:spMkLst>
            <pc:docMk/>
            <pc:sldMk cId="1986844456" sldId="256"/>
            <ac:spMk id="11" creationId="{8D73E9AD-DA5A-1824-1338-EF475B32D455}"/>
          </ac:spMkLst>
        </pc:spChg>
      </pc:sldChg>
      <pc:sldChg chg="modSp new add del mod">
        <pc:chgData name="Lyssa Reynolds" userId="1d79c82c5a11cbb1" providerId="LiveId" clId="{DC028789-007D-417E-AB62-C7CA070BA4F5}" dt="2023-06-21T18:50:19.254" v="1147" actId="20577"/>
        <pc:sldMkLst>
          <pc:docMk/>
          <pc:sldMk cId="1182356369" sldId="257"/>
        </pc:sldMkLst>
        <pc:spChg chg="mod">
          <ac:chgData name="Lyssa Reynolds" userId="1d79c82c5a11cbb1" providerId="LiveId" clId="{DC028789-007D-417E-AB62-C7CA070BA4F5}" dt="2023-06-16T15:34:52.503" v="22" actId="20577"/>
          <ac:spMkLst>
            <pc:docMk/>
            <pc:sldMk cId="1182356369" sldId="257"/>
            <ac:spMk id="2" creationId="{BD812CAA-58BD-087C-13C0-170779904692}"/>
          </ac:spMkLst>
        </pc:spChg>
        <pc:spChg chg="mod">
          <ac:chgData name="Lyssa Reynolds" userId="1d79c82c5a11cbb1" providerId="LiveId" clId="{DC028789-007D-417E-AB62-C7CA070BA4F5}" dt="2023-06-21T18:50:19.254" v="1147" actId="20577"/>
          <ac:spMkLst>
            <pc:docMk/>
            <pc:sldMk cId="1182356369" sldId="257"/>
            <ac:spMk id="3" creationId="{B66CE143-EF5B-3316-390C-19AF53674586}"/>
          </ac:spMkLst>
        </pc:spChg>
      </pc:sldChg>
      <pc:sldChg chg="new del">
        <pc:chgData name="Lyssa Reynolds" userId="1d79c82c5a11cbb1" providerId="LiveId" clId="{DC028789-007D-417E-AB62-C7CA070BA4F5}" dt="2023-06-16T15:34:17.665" v="1" actId="2696"/>
        <pc:sldMkLst>
          <pc:docMk/>
          <pc:sldMk cId="2244797119" sldId="257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7EEE98-BF26-A3D6-8EEE-6AC44A13993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C47023C-D36E-C00E-C73C-A2A7C723BBD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B6777D-2899-0761-A91C-817881FBC8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531663-E512-4723-FBD3-DDCB4D77CE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C4697DB-0C9F-50B8-D1F3-943CE1D5A1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51981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1565B1-55C2-36B8-4C85-E8D200271F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DA234F-C4AF-4A7F-E125-3D0DB2FB23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82AF7A-D62A-AA27-3264-6E8CD9B064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2BB03-D93E-5760-E8FA-9D46C44089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4B3065-8A0B-26A4-89F3-7D84127E50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62612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36F09C-59E8-FA22-2036-AF65F114C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4B2E889-3E22-6304-206B-0D24B2C6E6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E40299-8FFE-FBCE-3EF6-C480C2196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314ED04-CA07-C111-5D56-04B1592F6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84808A-0CCD-C53C-93A7-C23E519F51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97569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4E6197-313F-EEDC-0C08-5BBCE99686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1AD42C-BD6B-2BD6-0B90-2CDA46ED57A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CB04DE0-62D3-C034-B54B-187A42E9DD7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3DD837-24E1-20BC-8CFE-DEAC4881B4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23BCD1-7C01-64B0-BF5F-844B0EFDAC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482C77-57DF-1F0A-DE7F-44D10E5F2F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7570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0C5AFD-F304-1633-7E30-32CFCB4F47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2F999B2-AC45-829C-533C-A821E185DF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95039-3535-0FBC-8EC2-4E10039046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07A1B88-5843-EC45-AF69-0169403C4C1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1E18511-EE84-F0D0-0094-8C04E417DED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C9C2D97-1E08-859D-8A93-DACC047AE4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40B2EC-7C0C-8894-97EE-38FB2FF83A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60F9790-393A-A15B-2964-93BBD3F269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28755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38258E-E4A8-5130-E93A-CAB6DCE3BA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E6A796-C413-EBA3-F9AF-16D0F29867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40CC96B-88DA-6AF4-AB79-6AF2AFC366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D3E24A4-5BDA-1078-25FB-94ADE41CF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70187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1F872F9-E77B-437E-4032-899F7319C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1EB00-8BEE-DD3B-9E9F-69022830CF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08B3310-CCB8-35C2-DF58-965EE52948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4879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70351-FA9A-AD59-5305-F5CA59B8FE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1BE43-6336-8049-66DB-F1456A8275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6489DC-197B-643D-08FA-270E0446B6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85EE0CC-DD3C-DB10-7279-00BC06C5EF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98796B-95A0-8F8C-D37D-392CACB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73D7C1-9291-6EF6-C965-F3966A996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63383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A6185-CCB4-FE32-0184-B784496AEA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C31E99-3047-8ACC-C680-29AD148CE53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23CA7E0-3D40-2D67-1FB7-75152E00F62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7E3297-F566-A715-A1ED-0328F14A61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5FE3F1-824C-68D0-E9C2-8C4D932A3C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B4714A-52DF-F2B1-5BCB-551E4C903E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691614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EB708C-90D1-3631-DA7F-54635B4396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DACE10D-97CD-83D5-3C68-9B6703247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5150A9-D8E0-5945-CD9F-889BBF4951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EF622A-13B5-CC12-5524-9E25DD17DF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972F24-D1A0-3808-9091-EA45C5190F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57876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C5802F8-1EE2-A00B-BEC8-AB54E564975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5B8616-2EF4-B3A9-DDC3-9C152016736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B467FB-3055-B2F8-1BCF-F9D268F102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D6DCD3-BA96-9818-C9B0-CF9D18C2F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2ADC7D-DA6C-2770-69E6-571454C23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77990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B79F105-D4D9-10D7-8BE7-33186CF2C0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94F8CD3-E0A9-F0B2-0985-9FA9637A62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A6C80F-5235-2A0F-68FD-B90ECCE3EB7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48E1F-698D-4A0C-AF71-A50AE9802D8F}" type="datetimeFigureOut">
              <a:rPr lang="en-GB" smtClean="0"/>
              <a:t>21/06/2023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95E883-B70F-DB94-A1C1-28B184286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B476DD-89F9-F6C7-6361-153BB3788B3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DF0006-67B8-47E4-9660-DC625977E03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89814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ublicdomainpictures.net/en/view-image.php?image=280708&amp;picture=music-score-sheet-vintage" TargetMode="External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2FCEDA-6AEA-9CB6-5947-ED97183A0553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Che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B9ECCBE-23BF-2BD7-5D09-FB2C5452B04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8" name="Picture 7" descr="Close-up of a sheet of music&#10;&#10;Description automatically generated with medium confidence">
            <a:extLst>
              <a:ext uri="{FF2B5EF4-FFF2-40B4-BE49-F238E27FC236}">
                <a16:creationId xmlns:a16="http://schemas.microsoft.com/office/drawing/2014/main" id="{02AFD39D-B24F-A2D8-A08B-4AE25DE89DC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-162560" y="-433387"/>
            <a:ext cx="12354560" cy="7464425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4013F174-BFFD-C9C7-8C78-21BD6CC6DE4B}"/>
              </a:ext>
            </a:extLst>
          </p:cNvPr>
          <p:cNvSpPr/>
          <p:nvPr/>
        </p:nvSpPr>
        <p:spPr>
          <a:xfrm>
            <a:off x="3586481" y="-433387"/>
            <a:ext cx="5019036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endParaRPr lang="en-GB" sz="5400" dirty="0">
              <a:ln w="0"/>
              <a:effectLst>
                <a:outerShdw blurRad="38100" dist="19050" dir="2700000" algn="tl" rotWithShape="0">
                  <a:schemeClr val="dk1">
                    <a:alpha val="40000"/>
                  </a:schemeClr>
                </a:outerShdw>
              </a:effectLst>
            </a:endParaRPr>
          </a:p>
          <a:p>
            <a:pPr algn="ctr"/>
            <a:r>
              <a:rPr lang="en-GB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MUSIC THERAPY.</a:t>
            </a:r>
            <a:endParaRPr lang="en-GB" sz="5400" b="0" cap="none" spc="0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8D73E9AD-DA5A-1824-1338-EF475B32D455}"/>
              </a:ext>
            </a:extLst>
          </p:cNvPr>
          <p:cNvSpPr txBox="1"/>
          <p:nvPr/>
        </p:nvSpPr>
        <p:spPr>
          <a:xfrm>
            <a:off x="477520" y="690880"/>
            <a:ext cx="3434080" cy="535531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b="1" u="sng" dirty="0"/>
          </a:p>
          <a:p>
            <a:endParaRPr lang="en-GB" b="1" u="sng" dirty="0"/>
          </a:p>
          <a:p>
            <a:r>
              <a:rPr lang="en-GB" b="1" u="sng" dirty="0">
                <a:solidFill>
                  <a:srgbClr val="7030A0"/>
                </a:solidFill>
              </a:rPr>
              <a:t>What science form the basis of this profession?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7030A0"/>
                </a:solidFill>
              </a:rPr>
              <a:t>Physics– sound waves, volume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7030A0"/>
                </a:solidFill>
              </a:rPr>
              <a:t>Biology- understanding the way the nervous system processes  the music.</a:t>
            </a:r>
          </a:p>
          <a:p>
            <a:r>
              <a:rPr lang="en-GB" sz="1200" b="1" dirty="0">
                <a:solidFill>
                  <a:srgbClr val="7030A0"/>
                </a:solidFill>
              </a:rPr>
              <a:t>(</a:t>
            </a:r>
            <a:r>
              <a:rPr lang="en-GB" sz="1200" b="1" dirty="0" err="1">
                <a:solidFill>
                  <a:srgbClr val="7030A0"/>
                </a:solidFill>
              </a:rPr>
              <a:t>Hillecke</a:t>
            </a:r>
            <a:r>
              <a:rPr lang="en-GB" sz="1200" b="1" dirty="0">
                <a:solidFill>
                  <a:srgbClr val="7030A0"/>
                </a:solidFill>
              </a:rPr>
              <a:t>, 2005).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7030A0"/>
                </a:solidFill>
              </a:rPr>
              <a:t>Chemistry- Music releases chemicals in the brain such as endorphins, cortisol and dopamine.  It can also increase the level of immunoglobin in the body as well as strengthen the brains </a:t>
            </a:r>
            <a:r>
              <a:rPr lang="en-GB" b="1" dirty="0" err="1">
                <a:solidFill>
                  <a:srgbClr val="7030A0"/>
                </a:solidFill>
              </a:rPr>
              <a:t>neuroplacistcity</a:t>
            </a:r>
            <a:r>
              <a:rPr lang="en-GB" b="1" dirty="0">
                <a:solidFill>
                  <a:srgbClr val="7030A0"/>
                </a:solidFill>
              </a:rPr>
              <a:t> </a:t>
            </a:r>
            <a:r>
              <a:rPr lang="en-GB" sz="1200" b="1" dirty="0">
                <a:solidFill>
                  <a:srgbClr val="7030A0"/>
                </a:solidFill>
              </a:rPr>
              <a:t>(</a:t>
            </a:r>
            <a:r>
              <a:rPr lang="en-GB" sz="1200" b="1" dirty="0" err="1">
                <a:solidFill>
                  <a:srgbClr val="7030A0"/>
                </a:solidFill>
              </a:rPr>
              <a:t>incadence</a:t>
            </a:r>
            <a:r>
              <a:rPr lang="en-GB" sz="1200" b="1" dirty="0">
                <a:solidFill>
                  <a:srgbClr val="7030A0"/>
                </a:solidFill>
              </a:rPr>
              <a:t>, 2021).</a:t>
            </a:r>
            <a:endParaRPr lang="en-GB" b="1" dirty="0">
              <a:solidFill>
                <a:srgbClr val="7030A0"/>
              </a:solidFill>
            </a:endParaRP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GB" sz="1200" b="1" dirty="0">
              <a:solidFill>
                <a:srgbClr val="00B0F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0E56312-061D-5A49-0C2E-844780EA86AA}"/>
              </a:ext>
            </a:extLst>
          </p:cNvPr>
          <p:cNvSpPr txBox="1"/>
          <p:nvPr/>
        </p:nvSpPr>
        <p:spPr>
          <a:xfrm>
            <a:off x="4216400" y="1320939"/>
            <a:ext cx="70815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i="1" dirty="0"/>
              <a:t>Music therapists are trained allied health professionals who use music to help people achieve their therapeutic goals.  Music therapy  is a clinical intervention that help support patients with their psychological </a:t>
            </a:r>
            <a:r>
              <a:rPr lang="en-GB" i="1"/>
              <a:t>and emotional needs  </a:t>
            </a:r>
            <a:r>
              <a:rPr lang="en-GB" sz="1200" i="1" dirty="0"/>
              <a:t>(British Association of music therapy, 2020).</a:t>
            </a:r>
          </a:p>
          <a:p>
            <a:endParaRPr lang="en-GB" sz="1600" i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258A35-2D6A-9173-6554-8692F62ABF23}"/>
              </a:ext>
            </a:extLst>
          </p:cNvPr>
          <p:cNvSpPr txBox="1"/>
          <p:nvPr/>
        </p:nvSpPr>
        <p:spPr>
          <a:xfrm>
            <a:off x="4429760" y="2641600"/>
            <a:ext cx="701039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Research shows music therapy can help relieve pain and anxiety associated with specific health conditions and can even improve movement and gait patterns </a:t>
            </a:r>
            <a:r>
              <a:rPr lang="en-GB" sz="1200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(NCCIH,2022).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CB71F73-93EE-BE04-EA8F-772996B65187}"/>
              </a:ext>
            </a:extLst>
          </p:cNvPr>
          <p:cNvSpPr txBox="1"/>
          <p:nvPr/>
        </p:nvSpPr>
        <p:spPr>
          <a:xfrm rot="10800000" flipV="1">
            <a:off x="5171440" y="4987766"/>
            <a:ext cx="5161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Studies show playing the piano can improve dexterity and upper limb function after having a stroke  (</a:t>
            </a:r>
            <a:r>
              <a:rPr lang="en-GB" sz="1200" b="1" dirty="0"/>
              <a:t>Villeneuve </a:t>
            </a:r>
            <a:r>
              <a:rPr lang="en-GB" sz="1200" b="1"/>
              <a:t>&amp; Lamontagne, 2013).</a:t>
            </a:r>
            <a:r>
              <a:rPr lang="en-GB" b="1"/>
              <a:t> 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9868444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812CAA-58BD-087C-13C0-17077990469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39520" y="75883"/>
            <a:ext cx="9144000" cy="1041717"/>
          </a:xfrm>
        </p:spPr>
        <p:txBody>
          <a:bodyPr>
            <a:normAutofit/>
          </a:bodyPr>
          <a:lstStyle/>
          <a:p>
            <a:r>
              <a:rPr lang="en-GB" dirty="0"/>
              <a:t>Reference list.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6CE143-EF5B-3316-390C-19AF536745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34160" y="1117600"/>
            <a:ext cx="9144000" cy="4140200"/>
          </a:xfrm>
        </p:spPr>
        <p:txBody>
          <a:bodyPr>
            <a:normAutofit fontScale="70000" lnSpcReduction="20000"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British Association of Music therapy</a:t>
            </a:r>
            <a:r>
              <a:rPr lang="en-GB" dirty="0">
                <a:effectLst/>
              </a:rPr>
              <a:t> (</a:t>
            </a:r>
            <a:r>
              <a:rPr lang="en-GB" dirty="0"/>
              <a:t>2020</a:t>
            </a:r>
            <a:r>
              <a:rPr lang="en-GB" dirty="0">
                <a:effectLst/>
              </a:rPr>
              <a:t>) </a:t>
            </a:r>
            <a:r>
              <a:rPr lang="en-GB" i="1" dirty="0">
                <a:effectLst/>
              </a:rPr>
              <a:t>BAMT</a:t>
            </a:r>
            <a:r>
              <a:rPr lang="en-GB" dirty="0">
                <a:effectLst/>
              </a:rPr>
              <a:t>. Available at: https://www.bamt.org/music-therapy/what-is-a-music-therapist (Accessed: 17 June 2023).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British Association of Music therapy</a:t>
            </a:r>
            <a:r>
              <a:rPr lang="en-GB" dirty="0">
                <a:effectLst/>
              </a:rPr>
              <a:t> (2020) </a:t>
            </a:r>
            <a:r>
              <a:rPr lang="en-GB" i="1" dirty="0">
                <a:effectLst/>
              </a:rPr>
              <a:t>BAMT</a:t>
            </a:r>
            <a:r>
              <a:rPr lang="en-GB" dirty="0">
                <a:effectLst/>
              </a:rPr>
              <a:t>. Available at: https://www.bamt.org/music-therapy/what-is-music-therapy (Accessed: 21 June 2023).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HILLECKE, T. (2005) ‘Scientific Perspectives on Music therapy’, </a:t>
            </a:r>
            <a:r>
              <a:rPr lang="en-GB" i="1" dirty="0">
                <a:effectLst/>
              </a:rPr>
              <a:t>Annals of the New York Academy of Sciences</a:t>
            </a:r>
            <a:r>
              <a:rPr lang="en-GB" dirty="0">
                <a:effectLst/>
              </a:rPr>
              <a:t>, 1060(1), pp. 271–282. doi:10.1196/annals.1360.020.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Music and health: What the Science says</a:t>
            </a:r>
            <a:r>
              <a:rPr lang="en-GB" dirty="0">
                <a:effectLst/>
              </a:rPr>
              <a:t> (2022) </a:t>
            </a:r>
            <a:r>
              <a:rPr lang="en-GB" i="1" dirty="0">
                <a:effectLst/>
              </a:rPr>
              <a:t>National </a:t>
            </a:r>
            <a:r>
              <a:rPr lang="en-GB" i="1" dirty="0" err="1">
                <a:effectLst/>
              </a:rPr>
              <a:t>Center</a:t>
            </a:r>
            <a:r>
              <a:rPr lang="en-GB" i="1" dirty="0">
                <a:effectLst/>
              </a:rPr>
              <a:t> for Complementary and Integrative Health</a:t>
            </a:r>
            <a:r>
              <a:rPr lang="en-GB" dirty="0">
                <a:effectLst/>
              </a:rPr>
              <a:t>. Available at: https://www.nccih.nih.gov/health/providers/digest/music-and-health-science (Accessed: 17 June 2023).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i="1" dirty="0">
                <a:effectLst/>
              </a:rPr>
              <a:t>The science behind the sound (music therapy and our brains)</a:t>
            </a:r>
            <a:r>
              <a:rPr lang="en-GB" dirty="0">
                <a:effectLst/>
              </a:rPr>
              <a:t> (2021) </a:t>
            </a:r>
            <a:r>
              <a:rPr lang="en-GB" i="1" dirty="0" err="1">
                <a:effectLst/>
              </a:rPr>
              <a:t>Incadence</a:t>
            </a:r>
            <a:r>
              <a:rPr lang="en-GB" i="1" dirty="0">
                <a:effectLst/>
              </a:rPr>
              <a:t> Music Therapy Blog</a:t>
            </a:r>
            <a:r>
              <a:rPr lang="en-GB" dirty="0">
                <a:effectLst/>
              </a:rPr>
              <a:t>. Available at: https://www.incadence.org/post/the-science-behind-the-sound-music-therapy-and-our-brains (Accessed: 17 June 2023).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>
                <a:effectLst/>
              </a:rPr>
              <a:t>Villeneuve, M. and Lamontagne, A. (2013) ‘Playing piano can improve upper extremity function after stroke: Case studies’, </a:t>
            </a:r>
            <a:r>
              <a:rPr lang="en-GB" i="1" dirty="0">
                <a:effectLst/>
              </a:rPr>
              <a:t>Stroke Research and Treatment</a:t>
            </a:r>
            <a:r>
              <a:rPr lang="en-GB" dirty="0">
                <a:effectLst/>
              </a:rPr>
              <a:t>, 2013, pp. 1–5. doi:10.1155/2013/159105.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>
              <a:effectLst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823563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711</TotalTime>
  <Words>399</Words>
  <Application>Microsoft Office PowerPoint</Application>
  <PresentationFormat>Widescreen</PresentationFormat>
  <Paragraphs>21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Che</vt:lpstr>
      <vt:lpstr>Reference list.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Lyssa Reynolds</dc:creator>
  <cp:lastModifiedBy>Lyssa Reynolds</cp:lastModifiedBy>
  <cp:revision>1</cp:revision>
  <dcterms:created xsi:type="dcterms:W3CDTF">2023-06-16T15:11:51Z</dcterms:created>
  <dcterms:modified xsi:type="dcterms:W3CDTF">2023-06-21T18:54:19Z</dcterms:modified>
</cp:coreProperties>
</file>