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CCFF"/>
    <a:srgbClr val="66FFFF"/>
    <a:srgbClr val="00FFFF"/>
    <a:srgbClr val="CCFFCC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E12CE7-439C-4B39-A0FD-EBB56A90F301}" v="1" dt="2024-10-24T16:54:11.6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09"/>
    <p:restoredTop sz="94679"/>
  </p:normalViewPr>
  <p:slideViewPr>
    <p:cSldViewPr snapToGrid="0">
      <p:cViewPr>
        <p:scale>
          <a:sx n="124" d="100"/>
          <a:sy n="124" d="100"/>
        </p:scale>
        <p:origin x="-3420" y="-2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Allen (Ysgol Bro Banw)" userId="d4de87b9-48b4-4ac2-99b6-ed13addf80a5" providerId="ADAL" clId="{7DE12CE7-439C-4B39-A0FD-EBB56A90F301}"/>
    <pc:docChg chg="addSld modSld">
      <pc:chgData name="C Allen (Ysgol Bro Banw)" userId="d4de87b9-48b4-4ac2-99b6-ed13addf80a5" providerId="ADAL" clId="{7DE12CE7-439C-4B39-A0FD-EBB56A90F301}" dt="2024-10-24T16:55:19.780" v="105" actId="1076"/>
      <pc:docMkLst>
        <pc:docMk/>
      </pc:docMkLst>
      <pc:sldChg chg="modSp mod">
        <pc:chgData name="C Allen (Ysgol Bro Banw)" userId="d4de87b9-48b4-4ac2-99b6-ed13addf80a5" providerId="ADAL" clId="{7DE12CE7-439C-4B39-A0FD-EBB56A90F301}" dt="2024-10-22T17:52:01.487" v="92" actId="20577"/>
        <pc:sldMkLst>
          <pc:docMk/>
          <pc:sldMk cId="576440527" sldId="256"/>
        </pc:sldMkLst>
        <pc:spChg chg="mod">
          <ac:chgData name="C Allen (Ysgol Bro Banw)" userId="d4de87b9-48b4-4ac2-99b6-ed13addf80a5" providerId="ADAL" clId="{7DE12CE7-439C-4B39-A0FD-EBB56A90F301}" dt="2024-10-22T17:51:01.668" v="10" actId="20577"/>
          <ac:spMkLst>
            <pc:docMk/>
            <pc:sldMk cId="576440527" sldId="256"/>
            <ac:spMk id="5" creationId="{D9F61624-08D0-98AA-E59E-1521B69908FE}"/>
          </ac:spMkLst>
        </pc:spChg>
        <pc:graphicFrameChg chg="modGraphic">
          <ac:chgData name="C Allen (Ysgol Bro Banw)" userId="d4de87b9-48b4-4ac2-99b6-ed13addf80a5" providerId="ADAL" clId="{7DE12CE7-439C-4B39-A0FD-EBB56A90F301}" dt="2024-10-22T17:52:01.487" v="92" actId="20577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Graphic">
          <ac:chgData name="C Allen (Ysgol Bro Banw)" userId="d4de87b9-48b4-4ac2-99b6-ed13addf80a5" providerId="ADAL" clId="{7DE12CE7-439C-4B39-A0FD-EBB56A90F301}" dt="2024-10-22T17:51:11.118" v="11" actId="20577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modSp mod">
        <pc:chgData name="C Allen (Ysgol Bro Banw)" userId="d4de87b9-48b4-4ac2-99b6-ed13addf80a5" providerId="ADAL" clId="{7DE12CE7-439C-4B39-A0FD-EBB56A90F301}" dt="2024-10-22T17:52:49.618" v="93" actId="20577"/>
        <pc:sldMkLst>
          <pc:docMk/>
          <pc:sldMk cId="2684869567" sldId="258"/>
        </pc:sldMkLst>
        <pc:spChg chg="mod">
          <ac:chgData name="C Allen (Ysgol Bro Banw)" userId="d4de87b9-48b4-4ac2-99b6-ed13addf80a5" providerId="ADAL" clId="{7DE12CE7-439C-4B39-A0FD-EBB56A90F301}" dt="2024-10-22T17:52:49.618" v="93" actId="20577"/>
          <ac:spMkLst>
            <pc:docMk/>
            <pc:sldMk cId="2684869567" sldId="258"/>
            <ac:spMk id="3" creationId="{EE352A55-4DB6-62E9-5602-756AF02757DF}"/>
          </ac:spMkLst>
        </pc:spChg>
      </pc:sldChg>
      <pc:sldChg chg="modSp mod">
        <pc:chgData name="C Allen (Ysgol Bro Banw)" userId="d4de87b9-48b4-4ac2-99b6-ed13addf80a5" providerId="ADAL" clId="{7DE12CE7-439C-4B39-A0FD-EBB56A90F301}" dt="2024-10-22T17:53:11.156" v="97" actId="14100"/>
        <pc:sldMkLst>
          <pc:docMk/>
          <pc:sldMk cId="714190547" sldId="259"/>
        </pc:sldMkLst>
        <pc:spChg chg="mod">
          <ac:chgData name="C Allen (Ysgol Bro Banw)" userId="d4de87b9-48b4-4ac2-99b6-ed13addf80a5" providerId="ADAL" clId="{7DE12CE7-439C-4B39-A0FD-EBB56A90F301}" dt="2024-10-22T17:53:05.293" v="95" actId="14100"/>
          <ac:spMkLst>
            <pc:docMk/>
            <pc:sldMk cId="714190547" sldId="259"/>
            <ac:spMk id="5" creationId="{87B69217-0244-F532-0027-033CDDAD994A}"/>
          </ac:spMkLst>
        </pc:spChg>
        <pc:spChg chg="mod">
          <ac:chgData name="C Allen (Ysgol Bro Banw)" userId="d4de87b9-48b4-4ac2-99b6-ed13addf80a5" providerId="ADAL" clId="{7DE12CE7-439C-4B39-A0FD-EBB56A90F301}" dt="2024-10-22T17:53:11.156" v="97" actId="14100"/>
          <ac:spMkLst>
            <pc:docMk/>
            <pc:sldMk cId="714190547" sldId="259"/>
            <ac:spMk id="6" creationId="{EF1371E6-844B-1AC3-FEF1-660C3A822EDC}"/>
          </ac:spMkLst>
        </pc:spChg>
      </pc:sldChg>
      <pc:sldChg chg="addSp modSp new mod">
        <pc:chgData name="C Allen (Ysgol Bro Banw)" userId="d4de87b9-48b4-4ac2-99b6-ed13addf80a5" providerId="ADAL" clId="{7DE12CE7-439C-4B39-A0FD-EBB56A90F301}" dt="2024-10-24T16:55:19.780" v="105" actId="1076"/>
        <pc:sldMkLst>
          <pc:docMk/>
          <pc:sldMk cId="2929103225" sldId="267"/>
        </pc:sldMkLst>
        <pc:spChg chg="add mod">
          <ac:chgData name="C Allen (Ysgol Bro Banw)" userId="d4de87b9-48b4-4ac2-99b6-ed13addf80a5" providerId="ADAL" clId="{7DE12CE7-439C-4B39-A0FD-EBB56A90F301}" dt="2024-10-24T16:55:19.780" v="105" actId="1076"/>
          <ac:spMkLst>
            <pc:docMk/>
            <pc:sldMk cId="2929103225" sldId="267"/>
            <ac:spMk id="2" creationId="{D81683FE-EDBF-FF07-C64D-35FCDE2256C1}"/>
          </ac:spMkLst>
        </pc:spChg>
        <pc:picChg chg="add mod modCrop">
          <ac:chgData name="C Allen (Ysgol Bro Banw)" userId="d4de87b9-48b4-4ac2-99b6-ed13addf80a5" providerId="ADAL" clId="{7DE12CE7-439C-4B39-A0FD-EBB56A90F301}" dt="2024-10-22T17:50:52.843" v="9" actId="1076"/>
          <ac:picMkLst>
            <pc:docMk/>
            <pc:sldMk cId="2929103225" sldId="267"/>
            <ac:picMk id="3" creationId="{CE48AC73-68E1-DC94-14D4-54B3999BC8D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sunglasses-glasses-purple-summer-159705/" TargetMode="External"/><Relationship Id="rId13" Type="http://schemas.openxmlformats.org/officeDocument/2006/relationships/image" Target="../media/image7.jpg"/><Relationship Id="rId18" Type="http://schemas.openxmlformats.org/officeDocument/2006/relationships/hyperlink" Target="https://openclipart.org/detail/21270/short-realistic-pencil" TargetMode="External"/><Relationship Id="rId3" Type="http://schemas.openxmlformats.org/officeDocument/2006/relationships/hyperlink" Target="https://pixabay.com/sk/vectors/klob%C3%BAk-%C4%8Derven%C3%A1-fedora-157269/" TargetMode="External"/><Relationship Id="rId7" Type="http://schemas.openxmlformats.org/officeDocument/2006/relationships/image" Target="../media/image4.png"/><Relationship Id="rId12" Type="http://schemas.openxmlformats.org/officeDocument/2006/relationships/hyperlink" Target="https://foto.wuestenigel.com/various-colorful-candies-and-sweets/" TargetMode="External"/><Relationship Id="rId17" Type="http://schemas.openxmlformats.org/officeDocument/2006/relationships/image" Target="../media/image9.png"/><Relationship Id="rId2" Type="http://schemas.openxmlformats.org/officeDocument/2006/relationships/image" Target="../media/image1.png"/><Relationship Id="rId16" Type="http://schemas.openxmlformats.org/officeDocument/2006/relationships/hyperlink" Target="https://pxhere.com/en/photo/1119146" TargetMode="External"/><Relationship Id="rId20" Type="http://schemas.openxmlformats.org/officeDocument/2006/relationships/hyperlink" Target="https://openclipart.org/detail/245565/Fwd-2016-Newest-Popular-handbag-designs-from-Ceso-6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6.jpeg"/><Relationship Id="rId5" Type="http://schemas.openxmlformats.org/officeDocument/2006/relationships/hyperlink" Target="https://www.pngall.com/scarf-png/" TargetMode="External"/><Relationship Id="rId15" Type="http://schemas.openxmlformats.org/officeDocument/2006/relationships/image" Target="../media/image8.jpg"/><Relationship Id="rId10" Type="http://schemas.openxmlformats.org/officeDocument/2006/relationships/hyperlink" Target="https://commons.wikimedia.org/wiki/File:Dark_chocolate_Blanxart.jpg" TargetMode="External"/><Relationship Id="rId19" Type="http://schemas.openxmlformats.org/officeDocument/2006/relationships/image" Target="../media/image10.png"/><Relationship Id="rId4" Type="http://schemas.openxmlformats.org/officeDocument/2006/relationships/image" Target="../media/image2.png"/><Relationship Id="rId9" Type="http://schemas.openxmlformats.org/officeDocument/2006/relationships/image" Target="../media/image5.jpg"/><Relationship Id="rId14" Type="http://schemas.openxmlformats.org/officeDocument/2006/relationships/hyperlink" Target="https://pxhere.com/en/photo/1426241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5163/yellow-star-by-lpenz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35541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de/photo/1253305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asual-shoes-shoes-2397399/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arrots-federal-carrots-food-1160683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esktop-terminal-workstation-153893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9514422"/>
              </p:ext>
            </p:extLst>
          </p:nvPr>
        </p:nvGraphicFramePr>
        <p:xfrm>
          <a:off x="6851177" y="242939"/>
          <a:ext cx="5131274" cy="1432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 ddefnyddio ti a chi yn gywir.</a:t>
                      </a:r>
                    </a:p>
                    <a:p>
                      <a:endParaRPr lang="cy-GB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94899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Cerys Allen</a:t>
            </a:r>
          </a:p>
          <a:p>
            <a:r>
              <a:rPr lang="cy-GB" dirty="0"/>
              <a:t>Teitl y wers: 	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 Oes ______ gyda thi?</a:t>
            </a:r>
          </a:p>
          <a:p>
            <a:r>
              <a:rPr lang="cy-GB" dirty="0"/>
              <a:t>Nod y wers:	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 i adolygu ‘Meddiant’</a:t>
            </a:r>
          </a:p>
          <a:p>
            <a:r>
              <a:rPr lang="cy-GB" dirty="0"/>
              <a:t>Blwyddyn:	 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467749"/>
              </p:ext>
            </p:extLst>
          </p:nvPr>
        </p:nvGraphicFramePr>
        <p:xfrm>
          <a:off x="6851177" y="2016694"/>
          <a:ext cx="5131274" cy="46638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48079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Drilio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Beth sy un y bocs? Dweud -  ‘Mae ______ gyda fi’.  Gofyn i rhywun arall,  ‘ Oes ______ gyda e/hi?’  Y person i ateb.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Un person disgrifio beth sy ar y bwrdd ac un person i ddyfalu.  Cyfnewid.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183095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  <a:endParaRPr lang="cy-GB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Het (eb),              Cath (eb),          Moron,</a:t>
                      </a: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Sgarff (eb),           Pensil (</a:t>
                      </a:r>
                      <a:r>
                        <a:rPr lang="cy-GB" sz="14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eg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),        Cyfrifiadur (</a:t>
                      </a:r>
                      <a:r>
                        <a:rPr lang="cy-GB" sz="14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eg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) </a:t>
                      </a: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Menig,                  Llyfr (</a:t>
                      </a:r>
                      <a:r>
                        <a:rPr lang="cy-GB" sz="14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eg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) </a:t>
                      </a: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Sbectol haul (eb),  Seren (eb)</a:t>
                      </a: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Siocled (</a:t>
                      </a:r>
                      <a:r>
                        <a:rPr lang="cy-GB" sz="14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eg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),          Crwban (</a:t>
                      </a:r>
                      <a:r>
                        <a:rPr lang="cy-GB" sz="14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eg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)</a:t>
                      </a: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Losin,                   Coeden (eb)</a:t>
                      </a: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Ci (</a:t>
                      </a:r>
                      <a:r>
                        <a:rPr lang="cy-GB" sz="14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eg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),                 Esgidiau                       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7114092"/>
              </p:ext>
            </p:extLst>
          </p:nvPr>
        </p:nvGraphicFramePr>
        <p:xfrm>
          <a:off x="400477" y="1705979"/>
          <a:ext cx="5695523" cy="481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Mae ______ gyda fi.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Mae ______ gyda thi.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Mae ______ gyda fe.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Mae ______ gyda hi.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Mae ______ gyda ni.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Mae ______ gyda chi.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Mae ______ gyda nhw.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sz="16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Rydyn ni wedi dysgu y patrwm ‘eisiau’ a’r patrwm ‘gyda’, gyda cwestiynau ac atebion.  Mae’r wers hon i adolygu.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hat with a black band&#10;&#10;Description automatically generated">
            <a:extLst>
              <a:ext uri="{FF2B5EF4-FFF2-40B4-BE49-F238E27FC236}">
                <a16:creationId xmlns:a16="http://schemas.microsoft.com/office/drawing/2014/main" id="{FF9659A9-5D43-0600-4040-82E78A6E54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8092" y="1200839"/>
            <a:ext cx="1412624" cy="1234332"/>
          </a:xfrm>
          <a:prstGeom prst="rect">
            <a:avLst/>
          </a:prstGeom>
        </p:spPr>
      </p:pic>
      <p:pic>
        <p:nvPicPr>
          <p:cNvPr id="7" name="Picture 6" descr="A cartoon of a purple plaid blanket&#10;&#10;Description automatically generated">
            <a:extLst>
              <a:ext uri="{FF2B5EF4-FFF2-40B4-BE49-F238E27FC236}">
                <a16:creationId xmlns:a16="http://schemas.microsoft.com/office/drawing/2014/main" id="{78BF231C-6F59-906C-8249-C17B9BFB16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36504" y="1096460"/>
            <a:ext cx="1717369" cy="13084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7CE778-1639-1946-C3C9-889B0BFC8A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9662" y="1105351"/>
            <a:ext cx="2159195" cy="1308472"/>
          </a:xfrm>
          <a:prstGeom prst="rect">
            <a:avLst/>
          </a:prstGeom>
        </p:spPr>
      </p:pic>
      <p:pic>
        <p:nvPicPr>
          <p:cNvPr id="12" name="Picture 11" descr="A close up of a pair of sunglasses&#10;&#10;Description automatically generated">
            <a:extLst>
              <a:ext uri="{FF2B5EF4-FFF2-40B4-BE49-F238E27FC236}">
                <a16:creationId xmlns:a16="http://schemas.microsoft.com/office/drawing/2014/main" id="{FAF0532E-F905-AB79-0773-ABE5CC48A59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724646" y="1203326"/>
            <a:ext cx="2225408" cy="1112704"/>
          </a:xfrm>
          <a:prstGeom prst="rect">
            <a:avLst/>
          </a:prstGeom>
        </p:spPr>
      </p:pic>
      <p:pic>
        <p:nvPicPr>
          <p:cNvPr id="14" name="Picture 13" descr="A close-up of chocolate bars&#10;&#10;Description automatically generated">
            <a:extLst>
              <a:ext uri="{FF2B5EF4-FFF2-40B4-BE49-F238E27FC236}">
                <a16:creationId xmlns:a16="http://schemas.microsoft.com/office/drawing/2014/main" id="{C49C0117-4CDB-16EB-C744-8EA9232F3BD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109694" y="3391720"/>
            <a:ext cx="1979107" cy="1484330"/>
          </a:xfrm>
          <a:prstGeom prst="rect">
            <a:avLst/>
          </a:prstGeom>
        </p:spPr>
      </p:pic>
      <p:pic>
        <p:nvPicPr>
          <p:cNvPr id="17" name="Picture 16" descr="A group of colorful candies&#10;&#10;Description automatically generated">
            <a:extLst>
              <a:ext uri="{FF2B5EF4-FFF2-40B4-BE49-F238E27FC236}">
                <a16:creationId xmlns:a16="http://schemas.microsoft.com/office/drawing/2014/main" id="{73E565D5-FB2B-D735-AA9B-AEF37DEB16B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5042548" y="3450728"/>
            <a:ext cx="2104168" cy="1403464"/>
          </a:xfrm>
          <a:prstGeom prst="rect">
            <a:avLst/>
          </a:prstGeom>
        </p:spPr>
      </p:pic>
      <p:pic>
        <p:nvPicPr>
          <p:cNvPr id="20" name="Picture 19" descr="A black and white cat with yellow eyes&#10;&#10;Description automatically generated">
            <a:extLst>
              <a:ext uri="{FF2B5EF4-FFF2-40B4-BE49-F238E27FC236}">
                <a16:creationId xmlns:a16="http://schemas.microsoft.com/office/drawing/2014/main" id="{269207EA-ED7B-2C33-8060-98200D4B3B1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239191" y="3577158"/>
            <a:ext cx="1570425" cy="1490595"/>
          </a:xfrm>
          <a:prstGeom prst="rect">
            <a:avLst/>
          </a:prstGeom>
        </p:spPr>
      </p:pic>
      <p:pic>
        <p:nvPicPr>
          <p:cNvPr id="22" name="Picture 21" descr="A dog with its mouth open&#10;&#10;Description automatically generated">
            <a:extLst>
              <a:ext uri="{FF2B5EF4-FFF2-40B4-BE49-F238E27FC236}">
                <a16:creationId xmlns:a16="http://schemas.microsoft.com/office/drawing/2014/main" id="{7B758818-77BF-38A9-5F92-9A1E78A4AA5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2772594" y="3452724"/>
            <a:ext cx="1306976" cy="1963731"/>
          </a:xfrm>
          <a:prstGeom prst="rect">
            <a:avLst/>
          </a:prstGeom>
        </p:spPr>
      </p:pic>
      <p:pic>
        <p:nvPicPr>
          <p:cNvPr id="24" name="Picture 23" descr="A green pencil with a red top&#10;&#10;Description automatically generated">
            <a:extLst>
              <a:ext uri="{FF2B5EF4-FFF2-40B4-BE49-F238E27FC236}">
                <a16:creationId xmlns:a16="http://schemas.microsoft.com/office/drawing/2014/main" id="{FAD53D32-4DD0-1DDF-1866-54C5A715AAD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10655843" y="812994"/>
            <a:ext cx="1333497" cy="1666871"/>
          </a:xfrm>
          <a:prstGeom prst="rect">
            <a:avLst/>
          </a:prstGeom>
        </p:spPr>
      </p:pic>
      <p:pic>
        <p:nvPicPr>
          <p:cNvPr id="26" name="Picture 25" descr="A blue book with white pages&#10;&#10;Description automatically generated">
            <a:extLst>
              <a:ext uri="{FF2B5EF4-FFF2-40B4-BE49-F238E27FC236}">
                <a16:creationId xmlns:a16="http://schemas.microsoft.com/office/drawing/2014/main" id="{8744F58F-BE8E-8D45-C7DC-1A429BC6EF1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10392955" y="3339889"/>
            <a:ext cx="1638572" cy="153616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A57E7DD-005B-86ED-FBE5-CEB42874CA61}"/>
              </a:ext>
            </a:extLst>
          </p:cNvPr>
          <p:cNvSpPr txBox="1"/>
          <p:nvPr/>
        </p:nvSpPr>
        <p:spPr>
          <a:xfrm>
            <a:off x="5609421" y="92338"/>
            <a:ext cx="1508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5A07A86-5382-A7AF-E03A-BFDC9537D989}"/>
              </a:ext>
            </a:extLst>
          </p:cNvPr>
          <p:cNvSpPr txBox="1"/>
          <p:nvPr/>
        </p:nvSpPr>
        <p:spPr>
          <a:xfrm>
            <a:off x="778856" y="2435171"/>
            <a:ext cx="8221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Het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FDEAAF3-EB9C-D407-ED40-D89B70DA085C}"/>
              </a:ext>
            </a:extLst>
          </p:cNvPr>
          <p:cNvSpPr txBox="1"/>
          <p:nvPr/>
        </p:nvSpPr>
        <p:spPr>
          <a:xfrm>
            <a:off x="2674695" y="2297028"/>
            <a:ext cx="12133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Sgarff</a:t>
            </a: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3200B13-72C1-A026-C9FF-7EB3AC84631C}"/>
              </a:ext>
            </a:extLst>
          </p:cNvPr>
          <p:cNvSpPr txBox="1"/>
          <p:nvPr/>
        </p:nvSpPr>
        <p:spPr>
          <a:xfrm>
            <a:off x="5475882" y="2399305"/>
            <a:ext cx="10469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Menig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DEC22C8-8BE7-9697-B4C8-6DBDFA8E640C}"/>
              </a:ext>
            </a:extLst>
          </p:cNvPr>
          <p:cNvSpPr txBox="1"/>
          <p:nvPr/>
        </p:nvSpPr>
        <p:spPr>
          <a:xfrm>
            <a:off x="7907543" y="2229845"/>
            <a:ext cx="19791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Sbectol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Haul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1872126-E120-76FB-D967-23BFB8EC5F6E}"/>
              </a:ext>
            </a:extLst>
          </p:cNvPr>
          <p:cNvSpPr txBox="1"/>
          <p:nvPr/>
        </p:nvSpPr>
        <p:spPr>
          <a:xfrm>
            <a:off x="577720" y="5038858"/>
            <a:ext cx="8933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Cath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37E765E-FBF3-AEF5-3DB1-9B0AEE58B529}"/>
              </a:ext>
            </a:extLst>
          </p:cNvPr>
          <p:cNvSpPr txBox="1"/>
          <p:nvPr/>
        </p:nvSpPr>
        <p:spPr>
          <a:xfrm>
            <a:off x="3091003" y="5361430"/>
            <a:ext cx="670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Ci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ADDAC8E-2821-78C8-E932-8F236931CE12}"/>
              </a:ext>
            </a:extLst>
          </p:cNvPr>
          <p:cNvSpPr txBox="1"/>
          <p:nvPr/>
        </p:nvSpPr>
        <p:spPr>
          <a:xfrm>
            <a:off x="5653667" y="4854192"/>
            <a:ext cx="11263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Losin</a:t>
            </a: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7F619B3-786E-D249-57C8-01D0BDB95F4A}"/>
              </a:ext>
            </a:extLst>
          </p:cNvPr>
          <p:cNvSpPr txBox="1"/>
          <p:nvPr/>
        </p:nvSpPr>
        <p:spPr>
          <a:xfrm>
            <a:off x="8300852" y="4895788"/>
            <a:ext cx="1306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Siocled</a:t>
            </a: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4646096-21AC-E3EF-1ABE-95097B505148}"/>
              </a:ext>
            </a:extLst>
          </p:cNvPr>
          <p:cNvSpPr txBox="1"/>
          <p:nvPr/>
        </p:nvSpPr>
        <p:spPr>
          <a:xfrm>
            <a:off x="10389997" y="2479865"/>
            <a:ext cx="1333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Pensil</a:t>
            </a: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09E1D4C-5B63-95B0-FE3F-6A58D112A0D0}"/>
              </a:ext>
            </a:extLst>
          </p:cNvPr>
          <p:cNvSpPr txBox="1"/>
          <p:nvPr/>
        </p:nvSpPr>
        <p:spPr>
          <a:xfrm>
            <a:off x="10987335" y="4711122"/>
            <a:ext cx="9903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42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352A55-4DB6-62E9-5602-756AF02757DF}"/>
              </a:ext>
            </a:extLst>
          </p:cNvPr>
          <p:cNvSpPr txBox="1"/>
          <p:nvPr/>
        </p:nvSpPr>
        <p:spPr>
          <a:xfrm>
            <a:off x="3311945" y="1034343"/>
            <a:ext cx="5810480" cy="5135958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Mae______ gyda fi.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cy-GB" sz="36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 </a:t>
            </a: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 thi.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cy-GB" sz="36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 </a:t>
            </a: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 fe.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cy-GB" sz="36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</a:t>
            </a: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gyda hi.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cy-GB" sz="36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</a:t>
            </a: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gyda ni.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cy-GB" sz="36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</a:t>
            </a: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gyda chi.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cy-GB" sz="36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</a:t>
            </a:r>
            <a:r>
              <a:rPr lang="cy-GB" sz="36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gyda nhw.</a:t>
            </a:r>
            <a:endParaRPr lang="en-GB" sz="3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00D963-8672-698D-E679-049E8E9B20A2}"/>
              </a:ext>
            </a:extLst>
          </p:cNvPr>
          <p:cNvSpPr txBox="1"/>
          <p:nvPr/>
        </p:nvSpPr>
        <p:spPr>
          <a:xfrm>
            <a:off x="5088874" y="103355"/>
            <a:ext cx="2014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Patrwm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684869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6F36DE-DF5C-B333-6534-0AE72957A7F3}"/>
              </a:ext>
            </a:extLst>
          </p:cNvPr>
          <p:cNvSpPr txBox="1"/>
          <p:nvPr/>
        </p:nvSpPr>
        <p:spPr>
          <a:xfrm>
            <a:off x="3047082" y="740657"/>
            <a:ext cx="6097836" cy="832407"/>
          </a:xfrm>
          <a:prstGeom prst="rect">
            <a:avLst/>
          </a:prstGeom>
          <a:solidFill>
            <a:srgbClr val="66FFFF"/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44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Oes ______ gyda fi</a:t>
            </a:r>
            <a:r>
              <a:rPr lang="cy-GB" sz="44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4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5956B-551F-E5D6-BC61-C9BCBB63A0BA}"/>
              </a:ext>
            </a:extLst>
          </p:cNvPr>
          <p:cNvSpPr txBox="1"/>
          <p:nvPr/>
        </p:nvSpPr>
        <p:spPr>
          <a:xfrm>
            <a:off x="4586689" y="81321"/>
            <a:ext cx="3018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Cwestwin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B69217-0244-F532-0027-033CDDAD994A}"/>
              </a:ext>
            </a:extLst>
          </p:cNvPr>
          <p:cNvSpPr txBox="1"/>
          <p:nvPr/>
        </p:nvSpPr>
        <p:spPr>
          <a:xfrm>
            <a:off x="1872343" y="2731866"/>
            <a:ext cx="7968473" cy="83240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44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Oes, </a:t>
            </a:r>
            <a:r>
              <a:rPr lang="cy-GB" sz="44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cy-GB" sz="44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ae______ gyda </a:t>
            </a:r>
            <a:r>
              <a:rPr lang="cy-GB" sz="44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cy-GB" sz="44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i.</a:t>
            </a:r>
            <a:endParaRPr lang="en-GB" sz="4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1371E6-844B-1AC3-FEF1-660C3A822EDC}"/>
              </a:ext>
            </a:extLst>
          </p:cNvPr>
          <p:cNvSpPr txBox="1"/>
          <p:nvPr/>
        </p:nvSpPr>
        <p:spPr>
          <a:xfrm>
            <a:off x="457200" y="4723075"/>
            <a:ext cx="10891550" cy="832407"/>
          </a:xfrm>
          <a:prstGeom prst="rect">
            <a:avLst/>
          </a:prstGeom>
          <a:solidFill>
            <a:srgbClr val="FFCCFF"/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44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Nac oes, does dim ______ gyda </a:t>
            </a:r>
            <a:r>
              <a:rPr lang="cy-GB" sz="4400" kern="100" dirty="0"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cy-GB" sz="4400" kern="100" dirty="0">
                <a:effectLst/>
                <a:latin typeface="Cavolini" panose="0300050204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i.</a:t>
            </a:r>
            <a:endParaRPr lang="en-GB" sz="4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190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yellow star on a black background&#10;&#10;Description automatically generated">
            <a:extLst>
              <a:ext uri="{FF2B5EF4-FFF2-40B4-BE49-F238E27FC236}">
                <a16:creationId xmlns:a16="http://schemas.microsoft.com/office/drawing/2014/main" id="{26A3CD0C-02A9-ED65-8BD7-3A89DBF332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91270" y="175716"/>
            <a:ext cx="6840017" cy="6506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331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turtle walking on the road&#10;&#10;Description automatically generated">
            <a:extLst>
              <a:ext uri="{FF2B5EF4-FFF2-40B4-BE49-F238E27FC236}">
                <a16:creationId xmlns:a16="http://schemas.microsoft.com/office/drawing/2014/main" id="{F78BA994-00B8-F4C6-9C5D-7C3AAF4AF9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155" t="19920" r="15659" b="18715"/>
          <a:stretch/>
        </p:blipFill>
        <p:spPr>
          <a:xfrm>
            <a:off x="1237561" y="126645"/>
            <a:ext cx="9716877" cy="6604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415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ree with orange leaves&#10;&#10;Description automatically generated">
            <a:extLst>
              <a:ext uri="{FF2B5EF4-FFF2-40B4-BE49-F238E27FC236}">
                <a16:creationId xmlns:a16="http://schemas.microsoft.com/office/drawing/2014/main" id="{F72B53C5-5155-2AC9-43C5-7101444623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871" b="11004"/>
          <a:stretch/>
        </p:blipFill>
        <p:spPr>
          <a:xfrm>
            <a:off x="3401457" y="150098"/>
            <a:ext cx="5389085" cy="655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857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r of shoes on a mat&#10;&#10;Description automatically generated">
            <a:extLst>
              <a:ext uri="{FF2B5EF4-FFF2-40B4-BE49-F238E27FC236}">
                <a16:creationId xmlns:a16="http://schemas.microsoft.com/office/drawing/2014/main" id="{602C97B6-1DF0-CC24-AE06-BC10955164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596" t="13494" r="18893" b="8916"/>
          <a:stretch/>
        </p:blipFill>
        <p:spPr>
          <a:xfrm>
            <a:off x="1535017" y="145907"/>
            <a:ext cx="9121966" cy="6566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840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nch of carrots with green stems&#10;&#10;Description automatically generated">
            <a:extLst>
              <a:ext uri="{FF2B5EF4-FFF2-40B4-BE49-F238E27FC236}">
                <a16:creationId xmlns:a16="http://schemas.microsoft.com/office/drawing/2014/main" id="{4EEB7917-36E8-7250-2184-476F5402FE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250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monitor and keyboard&#10;&#10;Description automatically generated">
            <a:extLst>
              <a:ext uri="{FF2B5EF4-FFF2-40B4-BE49-F238E27FC236}">
                <a16:creationId xmlns:a16="http://schemas.microsoft.com/office/drawing/2014/main" id="{6EA84FC7-1F2B-F2D3-07FE-4FCE47B77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14587" y="0"/>
            <a:ext cx="736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4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48AC73-68E1-DC94-14D4-54B3999BC8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39" t="25396" r="19643" b="10159"/>
          <a:stretch/>
        </p:blipFill>
        <p:spPr>
          <a:xfrm>
            <a:off x="326572" y="109489"/>
            <a:ext cx="11266714" cy="66390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1683FE-EDBF-FF07-C64D-35FCDE2256C1}"/>
              </a:ext>
            </a:extLst>
          </p:cNvPr>
          <p:cNvSpPr txBox="1"/>
          <p:nvPr/>
        </p:nvSpPr>
        <p:spPr>
          <a:xfrm>
            <a:off x="8979612" y="4844266"/>
            <a:ext cx="113016" cy="2616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Cavolini" panose="03000502040302020204" pitchFamily="66" charset="0"/>
                <a:cs typeface="Cavolini" panose="03000502040302020204" pitchFamily="66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929103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B92059-E71D-A3F4-6A0B-48F1674462BB}"/>
              </a:ext>
            </a:extLst>
          </p:cNvPr>
          <p:cNvSpPr txBox="1"/>
          <p:nvPr/>
        </p:nvSpPr>
        <p:spPr>
          <a:xfrm>
            <a:off x="4994313" y="209320"/>
            <a:ext cx="2673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Promptiau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452DAF-9F34-4E97-DF2D-8CE923B0C407}"/>
              </a:ext>
            </a:extLst>
          </p:cNvPr>
          <p:cNvSpPr/>
          <p:nvPr/>
        </p:nvSpPr>
        <p:spPr>
          <a:xfrm>
            <a:off x="877677" y="624288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Bore da,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Bodiau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Teimlo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Tywydd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BD97B3F-9533-E630-D122-8B3A631A03D8}"/>
              </a:ext>
            </a:extLst>
          </p:cNvPr>
          <p:cNvSpPr/>
          <p:nvPr/>
        </p:nvSpPr>
        <p:spPr>
          <a:xfrm>
            <a:off x="877677" y="1828800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Nod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Wers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C9EA34-A4CB-B695-390E-9CAAA2702A79}"/>
              </a:ext>
            </a:extLst>
          </p:cNvPr>
          <p:cNvSpPr/>
          <p:nvPr/>
        </p:nvSpPr>
        <p:spPr>
          <a:xfrm>
            <a:off x="877677" y="3033312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PP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Symudwch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8062BCA-1458-3278-684A-6403BDA81082}"/>
              </a:ext>
            </a:extLst>
          </p:cNvPr>
          <p:cNvSpPr/>
          <p:nvPr/>
        </p:nvSpPr>
        <p:spPr>
          <a:xfrm>
            <a:off x="877677" y="4237824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Patrwm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Gyda,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Partner –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Llais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doniol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33B40D-AB31-7DC4-ABA1-46CAF9F885C4}"/>
              </a:ext>
            </a:extLst>
          </p:cNvPr>
          <p:cNvSpPr/>
          <p:nvPr/>
        </p:nvSpPr>
        <p:spPr>
          <a:xfrm>
            <a:off x="877677" y="5442336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Os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ofyn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Cadarnhaol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Negyddol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647743-B27C-BDCF-AF08-E7014B41CD6F}"/>
              </a:ext>
            </a:extLst>
          </p:cNvPr>
          <p:cNvSpPr/>
          <p:nvPr/>
        </p:nvSpPr>
        <p:spPr>
          <a:xfrm>
            <a:off x="7232573" y="5442336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Bodiau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Teimlo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y </a:t>
            </a:r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wers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llawn</a:t>
            </a:r>
            <a:r>
              <a:rPr lang="en-GB" sz="16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4E71-C26D-6947-F739-C7FFE2DB393D}"/>
              </a:ext>
            </a:extLst>
          </p:cNvPr>
          <p:cNvSpPr/>
          <p:nvPr/>
        </p:nvSpPr>
        <p:spPr>
          <a:xfrm>
            <a:off x="7232573" y="4237824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disgrifio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dyfalu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83CC01-83DB-A256-3CBA-3A2963BEE6ED}"/>
              </a:ext>
            </a:extLst>
          </p:cNvPr>
          <p:cNvSpPr/>
          <p:nvPr/>
        </p:nvSpPr>
        <p:spPr>
          <a:xfrm>
            <a:off x="7232573" y="3033312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Oes ______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fe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/hi?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neu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221A75-428D-D3D1-B7A6-6C572C83C462}"/>
              </a:ext>
            </a:extLst>
          </p:cNvPr>
          <p:cNvSpPr/>
          <p:nvPr/>
        </p:nvSpPr>
        <p:spPr>
          <a:xfrm>
            <a:off x="7232573" y="1828800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dweud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______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fi.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4C7636-D879-187D-DC34-6ACC2888ABA6}"/>
              </a:ext>
            </a:extLst>
          </p:cNvPr>
          <p:cNvSpPr/>
          <p:nvPr/>
        </p:nvSpPr>
        <p:spPr>
          <a:xfrm>
            <a:off x="7232573" y="624288"/>
            <a:ext cx="4421436" cy="103558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Canwch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Beth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45838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3.xml><?xml version="1.0" encoding="utf-8"?>
<ds:datastoreItem xmlns:ds="http://schemas.openxmlformats.org/officeDocument/2006/customXml" ds:itemID="{F49EC997-942A-4684-91A2-A2124DC6E7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404</Words>
  <Application>Microsoft Office PowerPoint</Application>
  <PresentationFormat>Widescreen</PresentationFormat>
  <Paragraphs>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Cavolini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C Allen (Ysgol Bro Banw)</cp:lastModifiedBy>
  <cp:revision>6</cp:revision>
  <dcterms:created xsi:type="dcterms:W3CDTF">2024-10-18T11:23:11Z</dcterms:created>
  <dcterms:modified xsi:type="dcterms:W3CDTF">2024-10-24T16:55:20Z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