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notesMasterIdLst>
    <p:notesMasterId r:id="rId15"/>
  </p:notesMasterIdLst>
  <p:sldIdLst>
    <p:sldId id="256" r:id="rId2"/>
    <p:sldId id="258" r:id="rId3"/>
    <p:sldId id="265" r:id="rId4"/>
    <p:sldId id="272" r:id="rId5"/>
    <p:sldId id="260" r:id="rId6"/>
    <p:sldId id="262" r:id="rId7"/>
    <p:sldId id="264" r:id="rId8"/>
    <p:sldId id="267" r:id="rId9"/>
    <p:sldId id="277" r:id="rId10"/>
    <p:sldId id="279" r:id="rId11"/>
    <p:sldId id="278" r:id="rId12"/>
    <p:sldId id="280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54449"/>
    <a:srgbClr val="492D98"/>
    <a:srgbClr val="836C77"/>
    <a:srgbClr val="2E387E"/>
    <a:srgbClr val="00BAC8"/>
    <a:srgbClr val="016F42"/>
    <a:srgbClr val="031C1F"/>
    <a:srgbClr val="799554"/>
    <a:srgbClr val="945066"/>
    <a:srgbClr val="8C70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81"/>
    <p:restoredTop sz="92192"/>
  </p:normalViewPr>
  <p:slideViewPr>
    <p:cSldViewPr snapToGrid="0">
      <p:cViewPr varScale="1">
        <p:scale>
          <a:sx n="100" d="100"/>
          <a:sy n="100" d="100"/>
        </p:scale>
        <p:origin x="152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4085F5-70DE-2740-BE44-92524E6D546E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B7A4F4-F171-0543-B2C0-9535CFB703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164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7A4F4-F171-0543-B2C0-9535CFB7032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4109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7A4F4-F171-0543-B2C0-9535CFB7032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821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7A4F4-F171-0543-B2C0-9535CFB7032C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4027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B7A4F4-F171-0543-B2C0-9535CFB7032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973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492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366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419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136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297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631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565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761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028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380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3/13/23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751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3/13/23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542417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doi.org/10.1016/j.cortex.2015.09.005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microsoft.com/office/2017/06/relationships/model3d" Target="../media/model3d2.glb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17/06/relationships/model3d" Target="../media/model3d3.glb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microsoft.com/office/2017/06/relationships/model3d" Target="../media/model3d1.glb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17/06/relationships/model3d" Target="../media/model3d3.glb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17/06/relationships/model3d" Target="../media/model3d3.glb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s0304-3940(00)01143-5" TargetMode="External"/><Relationship Id="rId13" Type="http://schemas.openxmlformats.org/officeDocument/2006/relationships/hyperlink" Target="https://doi.org/10.1002/ajpa.10171" TargetMode="External"/><Relationship Id="rId3" Type="http://schemas.openxmlformats.org/officeDocument/2006/relationships/hyperlink" Target="https://doi.org/10.1016/j.neuroimage.2012.07.044" TargetMode="External"/><Relationship Id="rId7" Type="http://schemas.openxmlformats.org/officeDocument/2006/relationships/hyperlink" Target="https://doi.org/10.1093/brain/awt374" TargetMode="External"/><Relationship Id="rId12" Type="http://schemas.openxmlformats.org/officeDocument/2006/relationships/hyperlink" Target="https://doi.org/10.1093/brain/123.12.2512" TargetMode="External"/><Relationship Id="rId17" Type="http://schemas.openxmlformats.org/officeDocument/2006/relationships/hyperlink" Target="https://doi.org/10.1016/j.cortex.2015.09.005" TargetMode="External"/><Relationship Id="rId2" Type="http://schemas.openxmlformats.org/officeDocument/2006/relationships/hyperlink" Target="https://doi.org/10.1523/JNEUROSCI.0744-19.2019" TargetMode="External"/><Relationship Id="rId16" Type="http://schemas.openxmlformats.org/officeDocument/2006/relationships/hyperlink" Target="https://pubmed.ncbi.nlm.nih.gov/14707297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cercor/bhu152" TargetMode="External"/><Relationship Id="rId11" Type="http://schemas.openxmlformats.org/officeDocument/2006/relationships/hyperlink" Target="https://doi.org/10.1080/02687038.2020.1852002" TargetMode="External"/><Relationship Id="rId5" Type="http://schemas.openxmlformats.org/officeDocument/2006/relationships/hyperlink" Target="https://doi.org/10.1093/brain/aws222" TargetMode="External"/><Relationship Id="rId15" Type="http://schemas.openxmlformats.org/officeDocument/2006/relationships/hyperlink" Target="https://doi.org/10.1016/s1082-7579(98)00026-0" TargetMode="External"/><Relationship Id="rId10" Type="http://schemas.openxmlformats.org/officeDocument/2006/relationships/hyperlink" Target="https://www.researchgate.net/publication/279471369_Magnetic_resonance_imaging_MRI_-_A_review" TargetMode="External"/><Relationship Id="rId4" Type="http://schemas.openxmlformats.org/officeDocument/2006/relationships/hyperlink" Target="https://psycnet.apa.org/doi/10.1056/NEJM199202203260806" TargetMode="External"/><Relationship Id="rId9" Type="http://schemas.openxmlformats.org/officeDocument/2006/relationships/hyperlink" Target="https://doi.org/10.4103/0976-3147.193531" TargetMode="External"/><Relationship Id="rId14" Type="http://schemas.openxmlformats.org/officeDocument/2006/relationships/hyperlink" Target="https://doi.org/10.1080/026870302440003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08ED2-CBBA-6502-0D92-19E705E4D7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7803" y="700278"/>
            <a:ext cx="4891448" cy="5457444"/>
          </a:xfrm>
          <a:custGeom>
            <a:avLst/>
            <a:gdLst>
              <a:gd name="connsiteX0" fmla="*/ 0 w 4891448"/>
              <a:gd name="connsiteY0" fmla="*/ 0 h 5457444"/>
              <a:gd name="connsiteX1" fmla="*/ 4891448 w 4891448"/>
              <a:gd name="connsiteY1" fmla="*/ 0 h 5457444"/>
              <a:gd name="connsiteX2" fmla="*/ 4891448 w 4891448"/>
              <a:gd name="connsiteY2" fmla="*/ 5457444 h 5457444"/>
              <a:gd name="connsiteX3" fmla="*/ 0 w 4891448"/>
              <a:gd name="connsiteY3" fmla="*/ 5457444 h 5457444"/>
              <a:gd name="connsiteX4" fmla="*/ 0 w 4891448"/>
              <a:gd name="connsiteY4" fmla="*/ 0 h 5457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91448" h="5457444" extrusionOk="0">
                <a:moveTo>
                  <a:pt x="0" y="0"/>
                </a:moveTo>
                <a:cubicBezTo>
                  <a:pt x="1971984" y="118645"/>
                  <a:pt x="4096860" y="116012"/>
                  <a:pt x="4891448" y="0"/>
                </a:cubicBezTo>
                <a:cubicBezTo>
                  <a:pt x="4758566" y="2002381"/>
                  <a:pt x="4976399" y="3345637"/>
                  <a:pt x="4891448" y="5457444"/>
                </a:cubicBezTo>
                <a:cubicBezTo>
                  <a:pt x="2832750" y="5592044"/>
                  <a:pt x="2151950" y="5300248"/>
                  <a:pt x="0" y="5457444"/>
                </a:cubicBezTo>
                <a:cubicBezTo>
                  <a:pt x="-20187" y="3445639"/>
                  <a:pt x="-152480" y="1575588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b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A CRITICAL REVIEW OF:</a:t>
            </a:r>
            <a:br>
              <a:rPr lang="en-US" sz="29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7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Yourganov, G., Smith, K. G., Fridriksson, J., &amp; Rorden, C. (2015). Predicting aphasia type from brain damage measured with structural MRI. </a:t>
            </a:r>
            <a:r>
              <a:rPr lang="en-GB" sz="270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Cortex</a:t>
            </a:r>
            <a:r>
              <a:rPr lang="en-GB" sz="27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73, 203-215.</a:t>
            </a:r>
            <a:r>
              <a:rPr lang="en-GB" sz="27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700" b="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https://doi.org/10.1016/j.cortex.2015.09.005</a:t>
            </a:r>
            <a:r>
              <a:rPr lang="en-US" sz="27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US" sz="2700" dirty="0">
                <a:latin typeface="Bell MT" panose="02020503060305020303" pitchFamily="18" charset="77"/>
                <a:cs typeface="Calibri" panose="020F0502020204030204" pitchFamily="34" charset="0"/>
              </a:rPr>
            </a:br>
            <a:endParaRPr lang="en-US" sz="2700" dirty="0">
              <a:latin typeface="Bell MT" panose="02020503060305020303" pitchFamily="18" charset="77"/>
            </a:endParaRPr>
          </a:p>
        </p:txBody>
      </p:sp>
      <p:pic>
        <p:nvPicPr>
          <p:cNvPr id="4" name="Picture 4" descr="Avoid MRI scans on COVID-19 Patients Unless Necessary">
            <a:extLst>
              <a:ext uri="{FF2B5EF4-FFF2-40B4-BE49-F238E27FC236}">
                <a16:creationId xmlns:a16="http://schemas.microsoft.com/office/drawing/2014/main" id="{0864B87D-4EA3-53AA-45FD-D9BF28DB07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37" r="18636" b="-1"/>
          <a:stretch/>
        </p:blipFill>
        <p:spPr bwMode="auto">
          <a:xfrm>
            <a:off x="5429251" y="103041"/>
            <a:ext cx="6422877" cy="6857990"/>
          </a:xfrm>
          <a:prstGeom prst="rect">
            <a:avLst/>
          </a:prstGeom>
          <a:noFill/>
          <a:effectLst>
            <a:glow>
              <a:schemeClr val="accent1">
                <a:alpha val="40000"/>
              </a:schemeClr>
            </a:glow>
            <a:softEdge rad="1270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123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EF0725-299D-B439-74DE-2D2910FF12A2}"/>
              </a:ext>
            </a:extLst>
          </p:cNvPr>
          <p:cNvSpPr txBox="1"/>
          <p:nvPr/>
        </p:nvSpPr>
        <p:spPr>
          <a:xfrm>
            <a:off x="7799295" y="568284"/>
            <a:ext cx="4163516" cy="3646768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Chronic Aphasia = Language Impairment due to cortical damage, such as a stroke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Large focal point lies with the association between location of brain damage and patterns of language impairment </a:t>
            </a:r>
          </a:p>
          <a:p>
            <a:pPr algn="r">
              <a:lnSpc>
                <a:spcPct val="150000"/>
              </a:lnSpc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(Yourganov et al., 2015)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476255-B328-E8E0-3B96-0F81F89F8848}"/>
              </a:ext>
            </a:extLst>
          </p:cNvPr>
          <p:cNvSpPr txBox="1"/>
          <p:nvPr/>
        </p:nvSpPr>
        <p:spPr>
          <a:xfrm>
            <a:off x="229189" y="1196121"/>
            <a:ext cx="7356232" cy="5447260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273515"/>
                      <a:gd name="connsiteY0" fmla="*/ 0 h 5035353"/>
                      <a:gd name="connsiteX1" fmla="*/ 6273515 w 6273515"/>
                      <a:gd name="connsiteY1" fmla="*/ 0 h 5035353"/>
                      <a:gd name="connsiteX2" fmla="*/ 6273515 w 6273515"/>
                      <a:gd name="connsiteY2" fmla="*/ 5035353 h 5035353"/>
                      <a:gd name="connsiteX3" fmla="*/ 0 w 6273515"/>
                      <a:gd name="connsiteY3" fmla="*/ 5035353 h 5035353"/>
                      <a:gd name="connsiteX4" fmla="*/ 0 w 6273515"/>
                      <a:gd name="connsiteY4" fmla="*/ 0 h 50353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6273515" h="5035353" fill="none" extrusionOk="0">
                        <a:moveTo>
                          <a:pt x="0" y="0"/>
                        </a:moveTo>
                        <a:cubicBezTo>
                          <a:pt x="910553" y="-49533"/>
                          <a:pt x="4069013" y="-14809"/>
                          <a:pt x="6273515" y="0"/>
                        </a:cubicBezTo>
                        <a:cubicBezTo>
                          <a:pt x="6361154" y="2460227"/>
                          <a:pt x="6200836" y="3696606"/>
                          <a:pt x="6273515" y="5035353"/>
                        </a:cubicBezTo>
                        <a:cubicBezTo>
                          <a:pt x="4391098" y="4987122"/>
                          <a:pt x="2996284" y="5119808"/>
                          <a:pt x="0" y="5035353"/>
                        </a:cubicBezTo>
                        <a:cubicBezTo>
                          <a:pt x="-38581" y="2983622"/>
                          <a:pt x="63341" y="1442273"/>
                          <a:pt x="0" y="0"/>
                        </a:cubicBezTo>
                        <a:close/>
                      </a:path>
                      <a:path w="6273515" h="5035353" stroke="0" extrusionOk="0">
                        <a:moveTo>
                          <a:pt x="0" y="0"/>
                        </a:moveTo>
                        <a:cubicBezTo>
                          <a:pt x="2175603" y="118645"/>
                          <a:pt x="3965222" y="116012"/>
                          <a:pt x="6273515" y="0"/>
                        </a:cubicBezTo>
                        <a:cubicBezTo>
                          <a:pt x="6140633" y="652770"/>
                          <a:pt x="6358466" y="2909264"/>
                          <a:pt x="6273515" y="5035353"/>
                        </a:cubicBezTo>
                        <a:cubicBezTo>
                          <a:pt x="4443516" y="5169953"/>
                          <a:pt x="894601" y="4878157"/>
                          <a:pt x="0" y="5035353"/>
                        </a:cubicBezTo>
                        <a:cubicBezTo>
                          <a:pt x="-20187" y="2918063"/>
                          <a:pt x="-152480" y="1245262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950" b="1" dirty="0">
                <a:latin typeface="Calibri" panose="020F0502020204030204" pitchFamily="34" charset="0"/>
                <a:cs typeface="Calibri" panose="020F0502020204030204" pitchFamily="34" charset="0"/>
              </a:rPr>
              <a:t>STUDY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Aim – To investigate whether aphasia type can be determined based on brain damage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98 participants, five types of Aphasia – Anomic aphasia, Broca’s aphasia, Wernicke’s aphasia, Conduction aphasia, Global aphasia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MRI scan within two days of testing of language abilities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Five brain atlases used to parcellate lesions into brain areas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Support Vector Machine (SVM) to classify participants’ aphasia types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Findings: Multivariate classification could predict aphasia type based on damage to brain areas</a:t>
            </a:r>
          </a:p>
          <a:p>
            <a:pPr algn="r">
              <a:lnSpc>
                <a:spcPct val="150000"/>
              </a:lnSpc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(Yourganov et al., 2015)</a:t>
            </a:r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94C91E62-F517-3C77-3F25-08E647879AF9}"/>
              </a:ext>
            </a:extLst>
          </p:cNvPr>
          <p:cNvSpPr/>
          <p:nvPr/>
        </p:nvSpPr>
        <p:spPr>
          <a:xfrm>
            <a:off x="0" y="214619"/>
            <a:ext cx="5833532" cy="707330"/>
          </a:xfrm>
          <a:prstGeom prst="homePlate">
            <a:avLst/>
          </a:prstGeom>
          <a:solidFill>
            <a:srgbClr val="8773C3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B7137A1-6F9D-4E41-1E35-0E67DD91FBCE}"/>
              </a:ext>
            </a:extLst>
          </p:cNvPr>
          <p:cNvSpPr txBox="1">
            <a:spLocks/>
          </p:cNvSpPr>
          <p:nvPr/>
        </p:nvSpPr>
        <p:spPr>
          <a:xfrm>
            <a:off x="60837" y="271887"/>
            <a:ext cx="5772695" cy="6500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SUMMARY OF THE PAPER</a:t>
            </a:r>
          </a:p>
        </p:txBody>
      </p:sp>
    </p:spTree>
    <p:extLst>
      <p:ext uri="{BB962C8B-B14F-4D97-AF65-F5344CB8AC3E}">
        <p14:creationId xmlns:p14="http://schemas.microsoft.com/office/powerpoint/2010/main" val="2985588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F2F86-3CD3-5E23-32A9-D8433226F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123" y="1393671"/>
            <a:ext cx="6487378" cy="5081204"/>
          </a:xfrm>
          <a:solidFill>
            <a:schemeClr val="tx1">
              <a:alpha val="15187"/>
            </a:schemeClr>
          </a:solidFill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latin typeface="Calibri" panose="020F0502020204030204" pitchFamily="34" charset="0"/>
                <a:cs typeface="Calibri" panose="020F0502020204030204" pitchFamily="34" charset="0"/>
              </a:rPr>
              <a:t>RESEARCH IMPLICATIONS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Acknowledgement and explanation for research implications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Implications for diagnosis, prognosis, and therapeutic interventions for aphasia recovery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Classification (which enables prediction of damaged brain areas) has informed prognosis and treatment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Predicting aphasia type, prognosis, and recovery informs patients and caregivers of future quality of life</a:t>
            </a:r>
          </a:p>
          <a:p>
            <a:pPr marL="0" indent="0" algn="r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(Yourganov et al., 2015)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Robust rationale 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endParaRPr lang="en-US" dirty="0"/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5" name="Pentagon 4">
            <a:extLst>
              <a:ext uri="{FF2B5EF4-FFF2-40B4-BE49-F238E27FC236}">
                <a16:creationId xmlns:a16="http://schemas.microsoft.com/office/drawing/2014/main" id="{BEA0094C-A598-75A9-4385-DC1DB91E22EE}"/>
              </a:ext>
            </a:extLst>
          </p:cNvPr>
          <p:cNvSpPr/>
          <p:nvPr/>
        </p:nvSpPr>
        <p:spPr>
          <a:xfrm>
            <a:off x="0" y="225592"/>
            <a:ext cx="7032811" cy="707330"/>
          </a:xfrm>
          <a:prstGeom prst="homePlate">
            <a:avLst/>
          </a:prstGeom>
          <a:solidFill>
            <a:srgbClr val="3D2684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25651A1-7CBE-6CAF-4C0A-46F4ECA40A0C}"/>
              </a:ext>
            </a:extLst>
          </p:cNvPr>
          <p:cNvSpPr txBox="1">
            <a:spLocks/>
          </p:cNvSpPr>
          <p:nvPr/>
        </p:nvSpPr>
        <p:spPr>
          <a:xfrm>
            <a:off x="72486" y="282860"/>
            <a:ext cx="6960325" cy="6500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INTRODUCTION &amp; DISCUSSION</a:t>
            </a:r>
          </a:p>
        </p:txBody>
      </p:sp>
      <p:pic>
        <p:nvPicPr>
          <p:cNvPr id="6146" name="Picture 2" descr="How to Write an “Implications of Research” Section | Proofed's Writing Tips">
            <a:extLst>
              <a:ext uri="{FF2B5EF4-FFF2-40B4-BE49-F238E27FC236}">
                <a16:creationId xmlns:a16="http://schemas.microsoft.com/office/drawing/2014/main" id="{4AEED2CE-86C1-384F-443C-53AC1E1B3B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4" t="15816" r="13400"/>
          <a:stretch/>
        </p:blipFill>
        <p:spPr bwMode="auto">
          <a:xfrm>
            <a:off x="7444238" y="2840477"/>
            <a:ext cx="4747762" cy="401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Green tick mark">
                <a:extLst>
                  <a:ext uri="{FF2B5EF4-FFF2-40B4-BE49-F238E27FC236}">
                    <a16:creationId xmlns:a16="http://schemas.microsoft.com/office/drawing/2014/main" id="{47F2E80D-1D58-5590-EB64-198974CD9998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260646920"/>
                  </p:ext>
                </p:extLst>
              </p:nvPr>
            </p:nvGraphicFramePr>
            <p:xfrm>
              <a:off x="6138106" y="762095"/>
              <a:ext cx="1193074" cy="158856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193074" cy="1588569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55394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Green tick mark">
                <a:extLst>
                  <a:ext uri="{FF2B5EF4-FFF2-40B4-BE49-F238E27FC236}">
                    <a16:creationId xmlns:a16="http://schemas.microsoft.com/office/drawing/2014/main" id="{47F2E80D-1D58-5590-EB64-198974CD999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38106" y="762095"/>
                <a:ext cx="1193074" cy="158856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61926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What Is a Neurologist? - Intercoastal Medical Group">
            <a:extLst>
              <a:ext uri="{FF2B5EF4-FFF2-40B4-BE49-F238E27FC236}">
                <a16:creationId xmlns:a16="http://schemas.microsoft.com/office/drawing/2014/main" id="{9326CC19-E778-DC42-ABCB-2EFB14CF1E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45" r="16204" b="-2"/>
          <a:stretch/>
        </p:blipFill>
        <p:spPr bwMode="auto">
          <a:xfrm rot="9522521">
            <a:off x="6630443" y="-502989"/>
            <a:ext cx="6009843" cy="6009861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1016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D8EC59-8DA9-5B63-FAC3-70353A0BA89D}"/>
              </a:ext>
            </a:extLst>
          </p:cNvPr>
          <p:cNvSpPr txBox="1"/>
          <p:nvPr/>
        </p:nvSpPr>
        <p:spPr>
          <a:xfrm>
            <a:off x="222808" y="1244599"/>
            <a:ext cx="9012410" cy="5391410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15000"/>
              </a:lnSpc>
              <a:spcAft>
                <a:spcPts val="600"/>
              </a:spcAft>
            </a:pPr>
            <a:r>
              <a:rPr lang="en-US" sz="1900" b="1" spc="50" dirty="0">
                <a:latin typeface="Calibri" panose="020F0502020204030204" pitchFamily="34" charset="0"/>
                <a:cs typeface="Calibri" panose="020F0502020204030204" pitchFamily="34" charset="0"/>
              </a:rPr>
              <a:t>HEAVY RELIANCE ON OLDER LITERATURE </a:t>
            </a:r>
            <a:endParaRPr lang="en-US" sz="1900" spc="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01500" indent="-285750">
              <a:lnSpc>
                <a:spcPct val="115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900" spc="50" dirty="0">
                <a:latin typeface="Calibri" panose="020F0502020204030204" pitchFamily="34" charset="0"/>
                <a:cs typeface="Calibri" panose="020F0502020204030204" pitchFamily="34" charset="0"/>
              </a:rPr>
              <a:t>However, from the 60’s neuroscience research was majorly developed, with technological advances, etc., which should not be dismissed (Altimus et al., 2020)</a:t>
            </a:r>
          </a:p>
          <a:p>
            <a:pPr marL="301500" indent="-285750">
              <a:lnSpc>
                <a:spcPct val="115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900" spc="50" dirty="0">
                <a:latin typeface="Calibri" panose="020F0502020204030204" pitchFamily="34" charset="0"/>
                <a:cs typeface="Calibri" panose="020F0502020204030204" pitchFamily="34" charset="0"/>
              </a:rPr>
              <a:t>Yourganov et al. (2015) did include recent research </a:t>
            </a:r>
          </a:p>
          <a:p>
            <a:pPr marL="301500" indent="-285750">
              <a:lnSpc>
                <a:spcPct val="115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900" spc="50" dirty="0">
                <a:latin typeface="Calibri" panose="020F0502020204030204" pitchFamily="34" charset="0"/>
                <a:cs typeface="Calibri" panose="020F0502020204030204" pitchFamily="34" charset="0"/>
              </a:rPr>
              <a:t>There was possibly potential to have focused some more on the recent research, though</a:t>
            </a:r>
          </a:p>
          <a:p>
            <a:pPr marL="301500" indent="-285750">
              <a:lnSpc>
                <a:spcPct val="115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900" spc="50" dirty="0">
                <a:latin typeface="Calibri" panose="020F0502020204030204" pitchFamily="34" charset="0"/>
                <a:cs typeface="Calibri" panose="020F0502020204030204" pitchFamily="34" charset="0"/>
              </a:rPr>
              <a:t>Newer neurological findings have indicated that the classical literature and models are over-simplified, for example the Wernicke-Lichtheim Model (Yourganov et al., 2015)</a:t>
            </a:r>
          </a:p>
          <a:p>
            <a:pPr marL="301500" indent="-285750">
              <a:lnSpc>
                <a:spcPct val="115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900" spc="50" dirty="0">
                <a:latin typeface="Calibri" panose="020F0502020204030204" pitchFamily="34" charset="0"/>
                <a:cs typeface="Calibri" panose="020F0502020204030204" pitchFamily="34" charset="0"/>
              </a:rPr>
              <a:t>It is appreciated that the researchers mentioned this and showcased their awareness of the differences between old and new research </a:t>
            </a:r>
          </a:p>
          <a:p>
            <a:pPr marL="301500" indent="-285750">
              <a:lnSpc>
                <a:spcPct val="115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900" spc="50" dirty="0">
                <a:latin typeface="Calibri" panose="020F0502020204030204" pitchFamily="34" charset="0"/>
                <a:cs typeface="Calibri" panose="020F0502020204030204" pitchFamily="34" charset="0"/>
              </a:rPr>
              <a:t>Therefore, some may interpret the introduction as a detailed overview of neurological research from over the years</a:t>
            </a:r>
          </a:p>
          <a:p>
            <a:pPr marL="301500" indent="-285750">
              <a:lnSpc>
                <a:spcPct val="115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US" sz="1900" spc="50" dirty="0">
                <a:latin typeface="Calibri" panose="020F0502020204030204" pitchFamily="34" charset="0"/>
                <a:cs typeface="Calibri" panose="020F0502020204030204" pitchFamily="34" charset="0"/>
              </a:rPr>
              <a:t>Could be deemed a robust foundation for the current study</a:t>
            </a:r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E7738558-65B2-695C-21CA-330145124D43}"/>
              </a:ext>
            </a:extLst>
          </p:cNvPr>
          <p:cNvSpPr/>
          <p:nvPr/>
        </p:nvSpPr>
        <p:spPr>
          <a:xfrm>
            <a:off x="0" y="221991"/>
            <a:ext cx="3916806" cy="707330"/>
          </a:xfrm>
          <a:prstGeom prst="homePlate">
            <a:avLst/>
          </a:prstGeom>
          <a:solidFill>
            <a:srgbClr val="799554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4C24DF-0180-E7C0-CF48-1C1B24EDAE4A}"/>
              </a:ext>
            </a:extLst>
          </p:cNvPr>
          <p:cNvSpPr txBox="1"/>
          <p:nvPr/>
        </p:nvSpPr>
        <p:spPr>
          <a:xfrm>
            <a:off x="67672" y="221991"/>
            <a:ext cx="39168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" name="3D Model 9" descr="Question Mark">
                <a:extLst>
                  <a:ext uri="{FF2B5EF4-FFF2-40B4-BE49-F238E27FC236}">
                    <a16:creationId xmlns:a16="http://schemas.microsoft.com/office/drawing/2014/main" id="{266FC048-3501-39BD-A6C6-96160DC6D6D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07779124"/>
                  </p:ext>
                </p:extLst>
              </p:nvPr>
            </p:nvGraphicFramePr>
            <p:xfrm rot="19859672">
              <a:off x="8632067" y="446644"/>
              <a:ext cx="1447879" cy="2015212"/>
            </p:xfrm>
            <a:graphic>
              <a:graphicData uri="http://schemas.microsoft.com/office/drawing/2017/model3d">
                <am3d:model3d r:embed="rId4">
                  <am3d:spPr>
                    <a:xfrm rot="19859672">
                      <a:off x="0" y="0"/>
                      <a:ext cx="1447879" cy="2015212"/>
                    </a:xfrm>
                    <a:prstGeom prst="rect">
                      <a:avLst/>
                    </a:prstGeom>
                  </am3d:spPr>
                  <am3d:camera>
                    <am3d:pos x="0" y="0" z="5861527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675758" d="1000000"/>
                    <am3d:preTrans dx="-721111" dy="-18000000" dz="8896"/>
                    <am3d:scale>
                      <am3d:sx n="1000000" d="1000000"/>
                      <am3d:sy n="1000000" d="1000000"/>
                      <am3d:sz n="1000000" d="1000000"/>
                    </am3d:scale>
                    <am3d:rot ax="954276" ay="-1126158" az="-314304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251162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" name="3D Model 9" descr="Question Mark">
                <a:extLst>
                  <a:ext uri="{FF2B5EF4-FFF2-40B4-BE49-F238E27FC236}">
                    <a16:creationId xmlns:a16="http://schemas.microsoft.com/office/drawing/2014/main" id="{266FC048-3501-39BD-A6C6-96160DC6D6D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9859672">
                <a:off x="8632067" y="446644"/>
                <a:ext cx="1447879" cy="201521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29256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715F633-5682-271E-F96B-202552526958}"/>
              </a:ext>
            </a:extLst>
          </p:cNvPr>
          <p:cNvSpPr txBox="1"/>
          <p:nvPr/>
        </p:nvSpPr>
        <p:spPr>
          <a:xfrm>
            <a:off x="325158" y="1540636"/>
            <a:ext cx="7346810" cy="4997137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 cap="sq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349610"/>
                      <a:gd name="connsiteY0" fmla="*/ 0 h 4760790"/>
                      <a:gd name="connsiteX1" fmla="*/ 513741 w 6349610"/>
                      <a:gd name="connsiteY1" fmla="*/ 0 h 4760790"/>
                      <a:gd name="connsiteX2" fmla="*/ 900490 w 6349610"/>
                      <a:gd name="connsiteY2" fmla="*/ 0 h 4760790"/>
                      <a:gd name="connsiteX3" fmla="*/ 1604720 w 6349610"/>
                      <a:gd name="connsiteY3" fmla="*/ 0 h 4760790"/>
                      <a:gd name="connsiteX4" fmla="*/ 2118461 w 6349610"/>
                      <a:gd name="connsiteY4" fmla="*/ 0 h 4760790"/>
                      <a:gd name="connsiteX5" fmla="*/ 2632202 w 6349610"/>
                      <a:gd name="connsiteY5" fmla="*/ 0 h 4760790"/>
                      <a:gd name="connsiteX6" fmla="*/ 3336431 w 6349610"/>
                      <a:gd name="connsiteY6" fmla="*/ 0 h 4760790"/>
                      <a:gd name="connsiteX7" fmla="*/ 3786677 w 6349610"/>
                      <a:gd name="connsiteY7" fmla="*/ 0 h 4760790"/>
                      <a:gd name="connsiteX8" fmla="*/ 4490906 w 6349610"/>
                      <a:gd name="connsiteY8" fmla="*/ 0 h 4760790"/>
                      <a:gd name="connsiteX9" fmla="*/ 5195135 w 6349610"/>
                      <a:gd name="connsiteY9" fmla="*/ 0 h 4760790"/>
                      <a:gd name="connsiteX10" fmla="*/ 5772373 w 6349610"/>
                      <a:gd name="connsiteY10" fmla="*/ 0 h 4760790"/>
                      <a:gd name="connsiteX11" fmla="*/ 6349610 w 6349610"/>
                      <a:gd name="connsiteY11" fmla="*/ 0 h 4760790"/>
                      <a:gd name="connsiteX12" fmla="*/ 6349610 w 6349610"/>
                      <a:gd name="connsiteY12" fmla="*/ 547491 h 4760790"/>
                      <a:gd name="connsiteX13" fmla="*/ 6349610 w 6349610"/>
                      <a:gd name="connsiteY13" fmla="*/ 999766 h 4760790"/>
                      <a:gd name="connsiteX14" fmla="*/ 6349610 w 6349610"/>
                      <a:gd name="connsiteY14" fmla="*/ 1594865 h 4760790"/>
                      <a:gd name="connsiteX15" fmla="*/ 6349610 w 6349610"/>
                      <a:gd name="connsiteY15" fmla="*/ 2189963 h 4760790"/>
                      <a:gd name="connsiteX16" fmla="*/ 6349610 w 6349610"/>
                      <a:gd name="connsiteY16" fmla="*/ 2785062 h 4760790"/>
                      <a:gd name="connsiteX17" fmla="*/ 6349610 w 6349610"/>
                      <a:gd name="connsiteY17" fmla="*/ 3427769 h 4760790"/>
                      <a:gd name="connsiteX18" fmla="*/ 6349610 w 6349610"/>
                      <a:gd name="connsiteY18" fmla="*/ 4070475 h 4760790"/>
                      <a:gd name="connsiteX19" fmla="*/ 6349610 w 6349610"/>
                      <a:gd name="connsiteY19" fmla="*/ 4760790 h 4760790"/>
                      <a:gd name="connsiteX20" fmla="*/ 5962861 w 6349610"/>
                      <a:gd name="connsiteY20" fmla="*/ 4760790 h 4760790"/>
                      <a:gd name="connsiteX21" fmla="*/ 5258632 w 6349610"/>
                      <a:gd name="connsiteY21" fmla="*/ 4760790 h 4760790"/>
                      <a:gd name="connsiteX22" fmla="*/ 4681394 w 6349610"/>
                      <a:gd name="connsiteY22" fmla="*/ 4760790 h 4760790"/>
                      <a:gd name="connsiteX23" fmla="*/ 4231149 w 6349610"/>
                      <a:gd name="connsiteY23" fmla="*/ 4760790 h 4760790"/>
                      <a:gd name="connsiteX24" fmla="*/ 3653912 w 6349610"/>
                      <a:gd name="connsiteY24" fmla="*/ 4760790 h 4760790"/>
                      <a:gd name="connsiteX25" fmla="*/ 3267163 w 6349610"/>
                      <a:gd name="connsiteY25" fmla="*/ 4760790 h 4760790"/>
                      <a:gd name="connsiteX26" fmla="*/ 2880414 w 6349610"/>
                      <a:gd name="connsiteY26" fmla="*/ 4760790 h 4760790"/>
                      <a:gd name="connsiteX27" fmla="*/ 2303177 w 6349610"/>
                      <a:gd name="connsiteY27" fmla="*/ 4760790 h 4760790"/>
                      <a:gd name="connsiteX28" fmla="*/ 1852932 w 6349610"/>
                      <a:gd name="connsiteY28" fmla="*/ 4760790 h 4760790"/>
                      <a:gd name="connsiteX29" fmla="*/ 1212198 w 6349610"/>
                      <a:gd name="connsiteY29" fmla="*/ 4760790 h 4760790"/>
                      <a:gd name="connsiteX30" fmla="*/ 761953 w 6349610"/>
                      <a:gd name="connsiteY30" fmla="*/ 4760790 h 4760790"/>
                      <a:gd name="connsiteX31" fmla="*/ 0 w 6349610"/>
                      <a:gd name="connsiteY31" fmla="*/ 4760790 h 4760790"/>
                      <a:gd name="connsiteX32" fmla="*/ 0 w 6349610"/>
                      <a:gd name="connsiteY32" fmla="*/ 4308515 h 4760790"/>
                      <a:gd name="connsiteX33" fmla="*/ 0 w 6349610"/>
                      <a:gd name="connsiteY33" fmla="*/ 3808632 h 4760790"/>
                      <a:gd name="connsiteX34" fmla="*/ 0 w 6349610"/>
                      <a:gd name="connsiteY34" fmla="*/ 3165925 h 4760790"/>
                      <a:gd name="connsiteX35" fmla="*/ 0 w 6349610"/>
                      <a:gd name="connsiteY35" fmla="*/ 2475611 h 4760790"/>
                      <a:gd name="connsiteX36" fmla="*/ 0 w 6349610"/>
                      <a:gd name="connsiteY36" fmla="*/ 1928120 h 4760790"/>
                      <a:gd name="connsiteX37" fmla="*/ 0 w 6349610"/>
                      <a:gd name="connsiteY37" fmla="*/ 1237805 h 4760790"/>
                      <a:gd name="connsiteX38" fmla="*/ 0 w 6349610"/>
                      <a:gd name="connsiteY38" fmla="*/ 737922 h 4760790"/>
                      <a:gd name="connsiteX39" fmla="*/ 0 w 6349610"/>
                      <a:gd name="connsiteY39" fmla="*/ 0 h 47607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</a:cxnLst>
                    <a:rect l="l" t="t" r="r" b="b"/>
                    <a:pathLst>
                      <a:path w="6349610" h="4760790" extrusionOk="0">
                        <a:moveTo>
                          <a:pt x="0" y="0"/>
                        </a:moveTo>
                        <a:cubicBezTo>
                          <a:pt x="223280" y="-26755"/>
                          <a:pt x="308233" y="2877"/>
                          <a:pt x="513741" y="0"/>
                        </a:cubicBezTo>
                        <a:cubicBezTo>
                          <a:pt x="719249" y="-2877"/>
                          <a:pt x="769673" y="17593"/>
                          <a:pt x="900490" y="0"/>
                        </a:cubicBezTo>
                        <a:cubicBezTo>
                          <a:pt x="1031307" y="-17593"/>
                          <a:pt x="1316855" y="36606"/>
                          <a:pt x="1604720" y="0"/>
                        </a:cubicBezTo>
                        <a:cubicBezTo>
                          <a:pt x="1892585" y="-36606"/>
                          <a:pt x="1886052" y="24550"/>
                          <a:pt x="2118461" y="0"/>
                        </a:cubicBezTo>
                        <a:cubicBezTo>
                          <a:pt x="2350870" y="-24550"/>
                          <a:pt x="2377742" y="53220"/>
                          <a:pt x="2632202" y="0"/>
                        </a:cubicBezTo>
                        <a:cubicBezTo>
                          <a:pt x="2886662" y="-53220"/>
                          <a:pt x="3016936" y="47069"/>
                          <a:pt x="3336431" y="0"/>
                        </a:cubicBezTo>
                        <a:cubicBezTo>
                          <a:pt x="3655926" y="-47069"/>
                          <a:pt x="3648893" y="8915"/>
                          <a:pt x="3786677" y="0"/>
                        </a:cubicBezTo>
                        <a:cubicBezTo>
                          <a:pt x="3924461" y="-8915"/>
                          <a:pt x="4331335" y="10432"/>
                          <a:pt x="4490906" y="0"/>
                        </a:cubicBezTo>
                        <a:cubicBezTo>
                          <a:pt x="4650477" y="-10432"/>
                          <a:pt x="5023413" y="46343"/>
                          <a:pt x="5195135" y="0"/>
                        </a:cubicBezTo>
                        <a:cubicBezTo>
                          <a:pt x="5366857" y="-46343"/>
                          <a:pt x="5654736" y="60724"/>
                          <a:pt x="5772373" y="0"/>
                        </a:cubicBezTo>
                        <a:cubicBezTo>
                          <a:pt x="5890010" y="-60724"/>
                          <a:pt x="6113379" y="1699"/>
                          <a:pt x="6349610" y="0"/>
                        </a:cubicBezTo>
                        <a:cubicBezTo>
                          <a:pt x="6365390" y="189500"/>
                          <a:pt x="6292794" y="420369"/>
                          <a:pt x="6349610" y="547491"/>
                        </a:cubicBezTo>
                        <a:cubicBezTo>
                          <a:pt x="6406426" y="674613"/>
                          <a:pt x="6340314" y="899980"/>
                          <a:pt x="6349610" y="999766"/>
                        </a:cubicBezTo>
                        <a:cubicBezTo>
                          <a:pt x="6358906" y="1099552"/>
                          <a:pt x="6323179" y="1451583"/>
                          <a:pt x="6349610" y="1594865"/>
                        </a:cubicBezTo>
                        <a:cubicBezTo>
                          <a:pt x="6376041" y="1738147"/>
                          <a:pt x="6282642" y="1988326"/>
                          <a:pt x="6349610" y="2189963"/>
                        </a:cubicBezTo>
                        <a:cubicBezTo>
                          <a:pt x="6416578" y="2391600"/>
                          <a:pt x="6341872" y="2580846"/>
                          <a:pt x="6349610" y="2785062"/>
                        </a:cubicBezTo>
                        <a:cubicBezTo>
                          <a:pt x="6357348" y="2989278"/>
                          <a:pt x="6346499" y="3143785"/>
                          <a:pt x="6349610" y="3427769"/>
                        </a:cubicBezTo>
                        <a:cubicBezTo>
                          <a:pt x="6352721" y="3711753"/>
                          <a:pt x="6338552" y="3872108"/>
                          <a:pt x="6349610" y="4070475"/>
                        </a:cubicBezTo>
                        <a:cubicBezTo>
                          <a:pt x="6360668" y="4268842"/>
                          <a:pt x="6336165" y="4530822"/>
                          <a:pt x="6349610" y="4760790"/>
                        </a:cubicBezTo>
                        <a:cubicBezTo>
                          <a:pt x="6185879" y="4793257"/>
                          <a:pt x="6090441" y="4738503"/>
                          <a:pt x="5962861" y="4760790"/>
                        </a:cubicBezTo>
                        <a:cubicBezTo>
                          <a:pt x="5835281" y="4783077"/>
                          <a:pt x="5501112" y="4680435"/>
                          <a:pt x="5258632" y="4760790"/>
                        </a:cubicBezTo>
                        <a:cubicBezTo>
                          <a:pt x="5016152" y="4841145"/>
                          <a:pt x="4905605" y="4754855"/>
                          <a:pt x="4681394" y="4760790"/>
                        </a:cubicBezTo>
                        <a:cubicBezTo>
                          <a:pt x="4457183" y="4766725"/>
                          <a:pt x="4393408" y="4757521"/>
                          <a:pt x="4231149" y="4760790"/>
                        </a:cubicBezTo>
                        <a:cubicBezTo>
                          <a:pt x="4068891" y="4764059"/>
                          <a:pt x="3866022" y="4711836"/>
                          <a:pt x="3653912" y="4760790"/>
                        </a:cubicBezTo>
                        <a:cubicBezTo>
                          <a:pt x="3441802" y="4809744"/>
                          <a:pt x="3359079" y="4718818"/>
                          <a:pt x="3267163" y="4760790"/>
                        </a:cubicBezTo>
                        <a:cubicBezTo>
                          <a:pt x="3175247" y="4802762"/>
                          <a:pt x="2968938" y="4727195"/>
                          <a:pt x="2880414" y="4760790"/>
                        </a:cubicBezTo>
                        <a:cubicBezTo>
                          <a:pt x="2791890" y="4794385"/>
                          <a:pt x="2499630" y="4696107"/>
                          <a:pt x="2303177" y="4760790"/>
                        </a:cubicBezTo>
                        <a:cubicBezTo>
                          <a:pt x="2106724" y="4825473"/>
                          <a:pt x="2018089" y="4707955"/>
                          <a:pt x="1852932" y="4760790"/>
                        </a:cubicBezTo>
                        <a:cubicBezTo>
                          <a:pt x="1687775" y="4813625"/>
                          <a:pt x="1373574" y="4693301"/>
                          <a:pt x="1212198" y="4760790"/>
                        </a:cubicBezTo>
                        <a:cubicBezTo>
                          <a:pt x="1050822" y="4828279"/>
                          <a:pt x="959402" y="4735579"/>
                          <a:pt x="761953" y="4760790"/>
                        </a:cubicBezTo>
                        <a:cubicBezTo>
                          <a:pt x="564504" y="4786001"/>
                          <a:pt x="246867" y="4709970"/>
                          <a:pt x="0" y="4760790"/>
                        </a:cubicBezTo>
                        <a:cubicBezTo>
                          <a:pt x="-6944" y="4598686"/>
                          <a:pt x="34672" y="4445703"/>
                          <a:pt x="0" y="4308515"/>
                        </a:cubicBezTo>
                        <a:cubicBezTo>
                          <a:pt x="-34672" y="4171328"/>
                          <a:pt x="25805" y="3944067"/>
                          <a:pt x="0" y="3808632"/>
                        </a:cubicBezTo>
                        <a:cubicBezTo>
                          <a:pt x="-25805" y="3673197"/>
                          <a:pt x="51083" y="3297944"/>
                          <a:pt x="0" y="3165925"/>
                        </a:cubicBezTo>
                        <a:cubicBezTo>
                          <a:pt x="-51083" y="3033906"/>
                          <a:pt x="29423" y="2649552"/>
                          <a:pt x="0" y="2475611"/>
                        </a:cubicBezTo>
                        <a:cubicBezTo>
                          <a:pt x="-29423" y="2301670"/>
                          <a:pt x="31569" y="2142426"/>
                          <a:pt x="0" y="1928120"/>
                        </a:cubicBezTo>
                        <a:cubicBezTo>
                          <a:pt x="-31569" y="1713814"/>
                          <a:pt x="54532" y="1427596"/>
                          <a:pt x="0" y="1237805"/>
                        </a:cubicBezTo>
                        <a:cubicBezTo>
                          <a:pt x="-54532" y="1048015"/>
                          <a:pt x="7678" y="873376"/>
                          <a:pt x="0" y="737922"/>
                        </a:cubicBezTo>
                        <a:cubicBezTo>
                          <a:pt x="-7678" y="602468"/>
                          <a:pt x="63251" y="36127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950" b="1" dirty="0">
                <a:latin typeface="Calibri" panose="020F0502020204030204" pitchFamily="34" charset="0"/>
                <a:cs typeface="Calibri" panose="020F0502020204030204" pitchFamily="34" charset="0"/>
              </a:rPr>
              <a:t>CONSIDERATION OF HANDEDNESS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Association between handedness and language dominance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Majority of right-handers have left-hemisphere language dominance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Some left-handers have right-hemisphere language dominance, or process language on both sides of the brain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Study by Knecht et al (2000) explored the association using a word-generation task and Functional Transcranial Doppler tomography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Findings: Right-hemisphere dominance increased with degree of left-handedness (4% in strong right handers, 15% in ambidextrous people, 27% in left handers)</a:t>
            </a:r>
          </a:p>
          <a:p>
            <a:pPr algn="r">
              <a:lnSpc>
                <a:spcPct val="150000"/>
              </a:lnSpc>
            </a:pPr>
            <a:r>
              <a:rPr lang="en-US" sz="1950" dirty="0">
                <a:latin typeface="Calibri" panose="020F0502020204030204" pitchFamily="34" charset="0"/>
                <a:cs typeface="Calibri" panose="020F0502020204030204" pitchFamily="34" charset="0"/>
              </a:rPr>
              <a:t>(Knecht et al., 2000)</a:t>
            </a:r>
          </a:p>
        </p:txBody>
      </p:sp>
      <p:pic>
        <p:nvPicPr>
          <p:cNvPr id="4" name="Picture 2" descr="Could Modern Crises Stem from Problems in the Human Brain? | Institute for  New Economic Thinking">
            <a:extLst>
              <a:ext uri="{FF2B5EF4-FFF2-40B4-BE49-F238E27FC236}">
                <a16:creationId xmlns:a16="http://schemas.microsoft.com/office/drawing/2014/main" id="{8A1E9990-EB4C-82BE-62BE-CFCC3F8F20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24" r="20876"/>
          <a:stretch/>
        </p:blipFill>
        <p:spPr bwMode="auto">
          <a:xfrm>
            <a:off x="6498278" y="-335864"/>
            <a:ext cx="6531922" cy="6531922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1016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entagon 4">
            <a:extLst>
              <a:ext uri="{FF2B5EF4-FFF2-40B4-BE49-F238E27FC236}">
                <a16:creationId xmlns:a16="http://schemas.microsoft.com/office/drawing/2014/main" id="{4F82901A-D946-9598-911A-44ECB4D769FE}"/>
              </a:ext>
            </a:extLst>
          </p:cNvPr>
          <p:cNvSpPr/>
          <p:nvPr/>
        </p:nvSpPr>
        <p:spPr>
          <a:xfrm>
            <a:off x="0" y="225592"/>
            <a:ext cx="3998563" cy="707330"/>
          </a:xfrm>
          <a:prstGeom prst="homePlate">
            <a:avLst/>
          </a:prstGeom>
          <a:solidFill>
            <a:schemeClr val="accent1">
              <a:lumMod val="7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CC988B71-0F5A-DAA6-EF93-AA0FCB918E8F}"/>
              </a:ext>
            </a:extLst>
          </p:cNvPr>
          <p:cNvSpPr txBox="1">
            <a:spLocks/>
          </p:cNvSpPr>
          <p:nvPr/>
        </p:nvSpPr>
        <p:spPr>
          <a:xfrm>
            <a:off x="72487" y="282860"/>
            <a:ext cx="3678103" cy="6500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METHODOLOGY 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" name="3D Model 14" descr="Green tick mark">
                <a:extLst>
                  <a:ext uri="{FF2B5EF4-FFF2-40B4-BE49-F238E27FC236}">
                    <a16:creationId xmlns:a16="http://schemas.microsoft.com/office/drawing/2014/main" id="{156358EB-AB8D-5E9F-FF0A-300F589A8F31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854599000"/>
                  </p:ext>
                </p:extLst>
              </p:nvPr>
            </p:nvGraphicFramePr>
            <p:xfrm>
              <a:off x="6944434" y="932922"/>
              <a:ext cx="1193074" cy="158856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193074" cy="1588569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55394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" name="3D Model 14" descr="Green tick mark">
                <a:extLst>
                  <a:ext uri="{FF2B5EF4-FFF2-40B4-BE49-F238E27FC236}">
                    <a16:creationId xmlns:a16="http://schemas.microsoft.com/office/drawing/2014/main" id="{156358EB-AB8D-5E9F-FF0A-300F589A8F3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944434" y="932922"/>
                <a:ext cx="1193074" cy="158856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65978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MRI Scans: Definition, uses, and procedure">
            <a:extLst>
              <a:ext uri="{FF2B5EF4-FFF2-40B4-BE49-F238E27FC236}">
                <a16:creationId xmlns:a16="http://schemas.microsoft.com/office/drawing/2014/main" id="{568528FD-5706-697A-DD10-69402FF7FE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50" r="15299" b="-1"/>
          <a:stretch/>
        </p:blipFill>
        <p:spPr bwMode="auto">
          <a:xfrm>
            <a:off x="-641055" y="735970"/>
            <a:ext cx="6737055" cy="6737074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1016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9FE673F-C258-84F1-99D0-ED9BB80F12C5}"/>
              </a:ext>
            </a:extLst>
          </p:cNvPr>
          <p:cNvSpPr txBox="1"/>
          <p:nvPr/>
        </p:nvSpPr>
        <p:spPr>
          <a:xfrm>
            <a:off x="5999356" y="355530"/>
            <a:ext cx="5856843" cy="6146939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 cap="sq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349610"/>
                      <a:gd name="connsiteY0" fmla="*/ 0 h 4760790"/>
                      <a:gd name="connsiteX1" fmla="*/ 513741 w 6349610"/>
                      <a:gd name="connsiteY1" fmla="*/ 0 h 4760790"/>
                      <a:gd name="connsiteX2" fmla="*/ 900490 w 6349610"/>
                      <a:gd name="connsiteY2" fmla="*/ 0 h 4760790"/>
                      <a:gd name="connsiteX3" fmla="*/ 1604720 w 6349610"/>
                      <a:gd name="connsiteY3" fmla="*/ 0 h 4760790"/>
                      <a:gd name="connsiteX4" fmla="*/ 2118461 w 6349610"/>
                      <a:gd name="connsiteY4" fmla="*/ 0 h 4760790"/>
                      <a:gd name="connsiteX5" fmla="*/ 2632202 w 6349610"/>
                      <a:gd name="connsiteY5" fmla="*/ 0 h 4760790"/>
                      <a:gd name="connsiteX6" fmla="*/ 3336431 w 6349610"/>
                      <a:gd name="connsiteY6" fmla="*/ 0 h 4760790"/>
                      <a:gd name="connsiteX7" fmla="*/ 3786677 w 6349610"/>
                      <a:gd name="connsiteY7" fmla="*/ 0 h 4760790"/>
                      <a:gd name="connsiteX8" fmla="*/ 4490906 w 6349610"/>
                      <a:gd name="connsiteY8" fmla="*/ 0 h 4760790"/>
                      <a:gd name="connsiteX9" fmla="*/ 5195135 w 6349610"/>
                      <a:gd name="connsiteY9" fmla="*/ 0 h 4760790"/>
                      <a:gd name="connsiteX10" fmla="*/ 5772373 w 6349610"/>
                      <a:gd name="connsiteY10" fmla="*/ 0 h 4760790"/>
                      <a:gd name="connsiteX11" fmla="*/ 6349610 w 6349610"/>
                      <a:gd name="connsiteY11" fmla="*/ 0 h 4760790"/>
                      <a:gd name="connsiteX12" fmla="*/ 6349610 w 6349610"/>
                      <a:gd name="connsiteY12" fmla="*/ 547491 h 4760790"/>
                      <a:gd name="connsiteX13" fmla="*/ 6349610 w 6349610"/>
                      <a:gd name="connsiteY13" fmla="*/ 999766 h 4760790"/>
                      <a:gd name="connsiteX14" fmla="*/ 6349610 w 6349610"/>
                      <a:gd name="connsiteY14" fmla="*/ 1594865 h 4760790"/>
                      <a:gd name="connsiteX15" fmla="*/ 6349610 w 6349610"/>
                      <a:gd name="connsiteY15" fmla="*/ 2189963 h 4760790"/>
                      <a:gd name="connsiteX16" fmla="*/ 6349610 w 6349610"/>
                      <a:gd name="connsiteY16" fmla="*/ 2785062 h 4760790"/>
                      <a:gd name="connsiteX17" fmla="*/ 6349610 w 6349610"/>
                      <a:gd name="connsiteY17" fmla="*/ 3427769 h 4760790"/>
                      <a:gd name="connsiteX18" fmla="*/ 6349610 w 6349610"/>
                      <a:gd name="connsiteY18" fmla="*/ 4070475 h 4760790"/>
                      <a:gd name="connsiteX19" fmla="*/ 6349610 w 6349610"/>
                      <a:gd name="connsiteY19" fmla="*/ 4760790 h 4760790"/>
                      <a:gd name="connsiteX20" fmla="*/ 5962861 w 6349610"/>
                      <a:gd name="connsiteY20" fmla="*/ 4760790 h 4760790"/>
                      <a:gd name="connsiteX21" fmla="*/ 5258632 w 6349610"/>
                      <a:gd name="connsiteY21" fmla="*/ 4760790 h 4760790"/>
                      <a:gd name="connsiteX22" fmla="*/ 4681394 w 6349610"/>
                      <a:gd name="connsiteY22" fmla="*/ 4760790 h 4760790"/>
                      <a:gd name="connsiteX23" fmla="*/ 4231149 w 6349610"/>
                      <a:gd name="connsiteY23" fmla="*/ 4760790 h 4760790"/>
                      <a:gd name="connsiteX24" fmla="*/ 3653912 w 6349610"/>
                      <a:gd name="connsiteY24" fmla="*/ 4760790 h 4760790"/>
                      <a:gd name="connsiteX25" fmla="*/ 3267163 w 6349610"/>
                      <a:gd name="connsiteY25" fmla="*/ 4760790 h 4760790"/>
                      <a:gd name="connsiteX26" fmla="*/ 2880414 w 6349610"/>
                      <a:gd name="connsiteY26" fmla="*/ 4760790 h 4760790"/>
                      <a:gd name="connsiteX27" fmla="*/ 2303177 w 6349610"/>
                      <a:gd name="connsiteY27" fmla="*/ 4760790 h 4760790"/>
                      <a:gd name="connsiteX28" fmla="*/ 1852932 w 6349610"/>
                      <a:gd name="connsiteY28" fmla="*/ 4760790 h 4760790"/>
                      <a:gd name="connsiteX29" fmla="*/ 1212198 w 6349610"/>
                      <a:gd name="connsiteY29" fmla="*/ 4760790 h 4760790"/>
                      <a:gd name="connsiteX30" fmla="*/ 761953 w 6349610"/>
                      <a:gd name="connsiteY30" fmla="*/ 4760790 h 4760790"/>
                      <a:gd name="connsiteX31" fmla="*/ 0 w 6349610"/>
                      <a:gd name="connsiteY31" fmla="*/ 4760790 h 4760790"/>
                      <a:gd name="connsiteX32" fmla="*/ 0 w 6349610"/>
                      <a:gd name="connsiteY32" fmla="*/ 4308515 h 4760790"/>
                      <a:gd name="connsiteX33" fmla="*/ 0 w 6349610"/>
                      <a:gd name="connsiteY33" fmla="*/ 3808632 h 4760790"/>
                      <a:gd name="connsiteX34" fmla="*/ 0 w 6349610"/>
                      <a:gd name="connsiteY34" fmla="*/ 3165925 h 4760790"/>
                      <a:gd name="connsiteX35" fmla="*/ 0 w 6349610"/>
                      <a:gd name="connsiteY35" fmla="*/ 2475611 h 4760790"/>
                      <a:gd name="connsiteX36" fmla="*/ 0 w 6349610"/>
                      <a:gd name="connsiteY36" fmla="*/ 1928120 h 4760790"/>
                      <a:gd name="connsiteX37" fmla="*/ 0 w 6349610"/>
                      <a:gd name="connsiteY37" fmla="*/ 1237805 h 4760790"/>
                      <a:gd name="connsiteX38" fmla="*/ 0 w 6349610"/>
                      <a:gd name="connsiteY38" fmla="*/ 737922 h 4760790"/>
                      <a:gd name="connsiteX39" fmla="*/ 0 w 6349610"/>
                      <a:gd name="connsiteY39" fmla="*/ 0 h 47607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</a:cxnLst>
                    <a:rect l="l" t="t" r="r" b="b"/>
                    <a:pathLst>
                      <a:path w="6349610" h="4760790" extrusionOk="0">
                        <a:moveTo>
                          <a:pt x="0" y="0"/>
                        </a:moveTo>
                        <a:cubicBezTo>
                          <a:pt x="223280" y="-26755"/>
                          <a:pt x="308233" y="2877"/>
                          <a:pt x="513741" y="0"/>
                        </a:cubicBezTo>
                        <a:cubicBezTo>
                          <a:pt x="719249" y="-2877"/>
                          <a:pt x="769673" y="17593"/>
                          <a:pt x="900490" y="0"/>
                        </a:cubicBezTo>
                        <a:cubicBezTo>
                          <a:pt x="1031307" y="-17593"/>
                          <a:pt x="1316855" y="36606"/>
                          <a:pt x="1604720" y="0"/>
                        </a:cubicBezTo>
                        <a:cubicBezTo>
                          <a:pt x="1892585" y="-36606"/>
                          <a:pt x="1886052" y="24550"/>
                          <a:pt x="2118461" y="0"/>
                        </a:cubicBezTo>
                        <a:cubicBezTo>
                          <a:pt x="2350870" y="-24550"/>
                          <a:pt x="2377742" y="53220"/>
                          <a:pt x="2632202" y="0"/>
                        </a:cubicBezTo>
                        <a:cubicBezTo>
                          <a:pt x="2886662" y="-53220"/>
                          <a:pt x="3016936" y="47069"/>
                          <a:pt x="3336431" y="0"/>
                        </a:cubicBezTo>
                        <a:cubicBezTo>
                          <a:pt x="3655926" y="-47069"/>
                          <a:pt x="3648893" y="8915"/>
                          <a:pt x="3786677" y="0"/>
                        </a:cubicBezTo>
                        <a:cubicBezTo>
                          <a:pt x="3924461" y="-8915"/>
                          <a:pt x="4331335" y="10432"/>
                          <a:pt x="4490906" y="0"/>
                        </a:cubicBezTo>
                        <a:cubicBezTo>
                          <a:pt x="4650477" y="-10432"/>
                          <a:pt x="5023413" y="46343"/>
                          <a:pt x="5195135" y="0"/>
                        </a:cubicBezTo>
                        <a:cubicBezTo>
                          <a:pt x="5366857" y="-46343"/>
                          <a:pt x="5654736" y="60724"/>
                          <a:pt x="5772373" y="0"/>
                        </a:cubicBezTo>
                        <a:cubicBezTo>
                          <a:pt x="5890010" y="-60724"/>
                          <a:pt x="6113379" y="1699"/>
                          <a:pt x="6349610" y="0"/>
                        </a:cubicBezTo>
                        <a:cubicBezTo>
                          <a:pt x="6365390" y="189500"/>
                          <a:pt x="6292794" y="420369"/>
                          <a:pt x="6349610" y="547491"/>
                        </a:cubicBezTo>
                        <a:cubicBezTo>
                          <a:pt x="6406426" y="674613"/>
                          <a:pt x="6340314" y="899980"/>
                          <a:pt x="6349610" y="999766"/>
                        </a:cubicBezTo>
                        <a:cubicBezTo>
                          <a:pt x="6358906" y="1099552"/>
                          <a:pt x="6323179" y="1451583"/>
                          <a:pt x="6349610" y="1594865"/>
                        </a:cubicBezTo>
                        <a:cubicBezTo>
                          <a:pt x="6376041" y="1738147"/>
                          <a:pt x="6282642" y="1988326"/>
                          <a:pt x="6349610" y="2189963"/>
                        </a:cubicBezTo>
                        <a:cubicBezTo>
                          <a:pt x="6416578" y="2391600"/>
                          <a:pt x="6341872" y="2580846"/>
                          <a:pt x="6349610" y="2785062"/>
                        </a:cubicBezTo>
                        <a:cubicBezTo>
                          <a:pt x="6357348" y="2989278"/>
                          <a:pt x="6346499" y="3143785"/>
                          <a:pt x="6349610" y="3427769"/>
                        </a:cubicBezTo>
                        <a:cubicBezTo>
                          <a:pt x="6352721" y="3711753"/>
                          <a:pt x="6338552" y="3872108"/>
                          <a:pt x="6349610" y="4070475"/>
                        </a:cubicBezTo>
                        <a:cubicBezTo>
                          <a:pt x="6360668" y="4268842"/>
                          <a:pt x="6336165" y="4530822"/>
                          <a:pt x="6349610" y="4760790"/>
                        </a:cubicBezTo>
                        <a:cubicBezTo>
                          <a:pt x="6185879" y="4793257"/>
                          <a:pt x="6090441" y="4738503"/>
                          <a:pt x="5962861" y="4760790"/>
                        </a:cubicBezTo>
                        <a:cubicBezTo>
                          <a:pt x="5835281" y="4783077"/>
                          <a:pt x="5501112" y="4680435"/>
                          <a:pt x="5258632" y="4760790"/>
                        </a:cubicBezTo>
                        <a:cubicBezTo>
                          <a:pt x="5016152" y="4841145"/>
                          <a:pt x="4905605" y="4754855"/>
                          <a:pt x="4681394" y="4760790"/>
                        </a:cubicBezTo>
                        <a:cubicBezTo>
                          <a:pt x="4457183" y="4766725"/>
                          <a:pt x="4393408" y="4757521"/>
                          <a:pt x="4231149" y="4760790"/>
                        </a:cubicBezTo>
                        <a:cubicBezTo>
                          <a:pt x="4068891" y="4764059"/>
                          <a:pt x="3866022" y="4711836"/>
                          <a:pt x="3653912" y="4760790"/>
                        </a:cubicBezTo>
                        <a:cubicBezTo>
                          <a:pt x="3441802" y="4809744"/>
                          <a:pt x="3359079" y="4718818"/>
                          <a:pt x="3267163" y="4760790"/>
                        </a:cubicBezTo>
                        <a:cubicBezTo>
                          <a:pt x="3175247" y="4802762"/>
                          <a:pt x="2968938" y="4727195"/>
                          <a:pt x="2880414" y="4760790"/>
                        </a:cubicBezTo>
                        <a:cubicBezTo>
                          <a:pt x="2791890" y="4794385"/>
                          <a:pt x="2499630" y="4696107"/>
                          <a:pt x="2303177" y="4760790"/>
                        </a:cubicBezTo>
                        <a:cubicBezTo>
                          <a:pt x="2106724" y="4825473"/>
                          <a:pt x="2018089" y="4707955"/>
                          <a:pt x="1852932" y="4760790"/>
                        </a:cubicBezTo>
                        <a:cubicBezTo>
                          <a:pt x="1687775" y="4813625"/>
                          <a:pt x="1373574" y="4693301"/>
                          <a:pt x="1212198" y="4760790"/>
                        </a:cubicBezTo>
                        <a:cubicBezTo>
                          <a:pt x="1050822" y="4828279"/>
                          <a:pt x="959402" y="4735579"/>
                          <a:pt x="761953" y="4760790"/>
                        </a:cubicBezTo>
                        <a:cubicBezTo>
                          <a:pt x="564504" y="4786001"/>
                          <a:pt x="246867" y="4709970"/>
                          <a:pt x="0" y="4760790"/>
                        </a:cubicBezTo>
                        <a:cubicBezTo>
                          <a:pt x="-6944" y="4598686"/>
                          <a:pt x="34672" y="4445703"/>
                          <a:pt x="0" y="4308515"/>
                        </a:cubicBezTo>
                        <a:cubicBezTo>
                          <a:pt x="-34672" y="4171328"/>
                          <a:pt x="25805" y="3944067"/>
                          <a:pt x="0" y="3808632"/>
                        </a:cubicBezTo>
                        <a:cubicBezTo>
                          <a:pt x="-25805" y="3673197"/>
                          <a:pt x="51083" y="3297944"/>
                          <a:pt x="0" y="3165925"/>
                        </a:cubicBezTo>
                        <a:cubicBezTo>
                          <a:pt x="-51083" y="3033906"/>
                          <a:pt x="29423" y="2649552"/>
                          <a:pt x="0" y="2475611"/>
                        </a:cubicBezTo>
                        <a:cubicBezTo>
                          <a:pt x="-29423" y="2301670"/>
                          <a:pt x="31569" y="2142426"/>
                          <a:pt x="0" y="1928120"/>
                        </a:cubicBezTo>
                        <a:cubicBezTo>
                          <a:pt x="-31569" y="1713814"/>
                          <a:pt x="54532" y="1427596"/>
                          <a:pt x="0" y="1237805"/>
                        </a:cubicBezTo>
                        <a:cubicBezTo>
                          <a:pt x="-54532" y="1048015"/>
                          <a:pt x="7678" y="873376"/>
                          <a:pt x="0" y="737922"/>
                        </a:cubicBezTo>
                        <a:cubicBezTo>
                          <a:pt x="-7678" y="602468"/>
                          <a:pt x="63251" y="36127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50" b="1" dirty="0">
                <a:latin typeface="Calibri" panose="020F0502020204030204" pitchFamily="34" charset="0"/>
                <a:cs typeface="Calibri" panose="020F0502020204030204" pitchFamily="34" charset="0"/>
              </a:rPr>
              <a:t>USE OF MRI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Offer invaluable insight into language processing in </a:t>
            </a:r>
          </a:p>
          <a:p>
            <a:pPr>
              <a:lnSpc>
                <a:spcPct val="150000"/>
              </a:lnSpc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       the brain (Crinion et al., 2013)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Non-invasive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Non-ionizing electromagnetic radiation – no exposure-related hazard, therefore, limited risk of physical harm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Risk of claustrophobia mitigated as the scans took 7 minutes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MRI commonly used to diagnose aphasia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Other methods like CT scans cannot produce oblique, sagittal, and coronal images    </a:t>
            </a:r>
          </a:p>
          <a:p>
            <a:pPr algn="r">
              <a:lnSpc>
                <a:spcPct val="150000"/>
              </a:lnSpc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(Katti et al., 2010)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fMRI not appropriate as it measures metabolic activity over a period (Matthews &amp; Jezzard, 2004)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50" dirty="0">
                <a:latin typeface="Calibri" panose="020F0502020204030204" pitchFamily="34" charset="0"/>
                <a:cs typeface="Calibri" panose="020F0502020204030204" pitchFamily="34" charset="0"/>
              </a:rPr>
              <a:t>MRIs production of high-quality, cross-sectional images would have aided the researchers’ interpretations and enhanced the validity and reliability of the results (Katti et al., 2010)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9" name="3D Model 8" descr="Green tick mark">
                <a:extLst>
                  <a:ext uri="{FF2B5EF4-FFF2-40B4-BE49-F238E27FC236}">
                    <a16:creationId xmlns:a16="http://schemas.microsoft.com/office/drawing/2014/main" id="{DF790DBE-AF25-E40C-8BA1-3934692D0566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383630188"/>
                  </p:ext>
                </p:extLst>
              </p:nvPr>
            </p:nvGraphicFramePr>
            <p:xfrm>
              <a:off x="10998926" y="-186394"/>
              <a:ext cx="1193074" cy="1588569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193074" cy="1588569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55394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9" name="3D Model 8" descr="Green tick mark">
                <a:extLst>
                  <a:ext uri="{FF2B5EF4-FFF2-40B4-BE49-F238E27FC236}">
                    <a16:creationId xmlns:a16="http://schemas.microsoft.com/office/drawing/2014/main" id="{DF790DBE-AF25-E40C-8BA1-3934692D056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98926" y="-186394"/>
                <a:ext cx="1193074" cy="1588569"/>
              </a:xfrm>
              <a:prstGeom prst="rect">
                <a:avLst/>
              </a:prstGeom>
            </p:spPr>
          </p:pic>
        </mc:Fallback>
      </mc:AlternateContent>
      <p:sp>
        <p:nvSpPr>
          <p:cNvPr id="3" name="Pentagon 2">
            <a:extLst>
              <a:ext uri="{FF2B5EF4-FFF2-40B4-BE49-F238E27FC236}">
                <a16:creationId xmlns:a16="http://schemas.microsoft.com/office/drawing/2014/main" id="{12BA06E8-70AD-F700-6EB2-91DE08DC00B9}"/>
              </a:ext>
            </a:extLst>
          </p:cNvPr>
          <p:cNvSpPr/>
          <p:nvPr/>
        </p:nvSpPr>
        <p:spPr>
          <a:xfrm>
            <a:off x="0" y="225592"/>
            <a:ext cx="3998563" cy="707330"/>
          </a:xfrm>
          <a:prstGeom prst="homePlate">
            <a:avLst/>
          </a:prstGeom>
          <a:solidFill>
            <a:schemeClr val="accent3">
              <a:lumMod val="7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C757A16-B9D3-BD5C-6004-37FA171EEFD9}"/>
              </a:ext>
            </a:extLst>
          </p:cNvPr>
          <p:cNvSpPr txBox="1">
            <a:spLocks/>
          </p:cNvSpPr>
          <p:nvPr/>
        </p:nvSpPr>
        <p:spPr>
          <a:xfrm>
            <a:off x="72487" y="282860"/>
            <a:ext cx="3678103" cy="6500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METHODOLOGY </a:t>
            </a:r>
          </a:p>
        </p:txBody>
      </p:sp>
    </p:spTree>
    <p:extLst>
      <p:ext uri="{BB962C8B-B14F-4D97-AF65-F5344CB8AC3E}">
        <p14:creationId xmlns:p14="http://schemas.microsoft.com/office/powerpoint/2010/main" val="3844916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CA4AC0D-F6FF-85EE-1BA6-CFE5CCD8EEB4}"/>
              </a:ext>
            </a:extLst>
          </p:cNvPr>
          <p:cNvSpPr txBox="1"/>
          <p:nvPr/>
        </p:nvSpPr>
        <p:spPr>
          <a:xfrm>
            <a:off x="432650" y="1255180"/>
            <a:ext cx="4608184" cy="5224828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 cap="sq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349610"/>
                      <a:gd name="connsiteY0" fmla="*/ 0 h 4760790"/>
                      <a:gd name="connsiteX1" fmla="*/ 513741 w 6349610"/>
                      <a:gd name="connsiteY1" fmla="*/ 0 h 4760790"/>
                      <a:gd name="connsiteX2" fmla="*/ 900490 w 6349610"/>
                      <a:gd name="connsiteY2" fmla="*/ 0 h 4760790"/>
                      <a:gd name="connsiteX3" fmla="*/ 1604720 w 6349610"/>
                      <a:gd name="connsiteY3" fmla="*/ 0 h 4760790"/>
                      <a:gd name="connsiteX4" fmla="*/ 2118461 w 6349610"/>
                      <a:gd name="connsiteY4" fmla="*/ 0 h 4760790"/>
                      <a:gd name="connsiteX5" fmla="*/ 2632202 w 6349610"/>
                      <a:gd name="connsiteY5" fmla="*/ 0 h 4760790"/>
                      <a:gd name="connsiteX6" fmla="*/ 3336431 w 6349610"/>
                      <a:gd name="connsiteY6" fmla="*/ 0 h 4760790"/>
                      <a:gd name="connsiteX7" fmla="*/ 3786677 w 6349610"/>
                      <a:gd name="connsiteY7" fmla="*/ 0 h 4760790"/>
                      <a:gd name="connsiteX8" fmla="*/ 4490906 w 6349610"/>
                      <a:gd name="connsiteY8" fmla="*/ 0 h 4760790"/>
                      <a:gd name="connsiteX9" fmla="*/ 5195135 w 6349610"/>
                      <a:gd name="connsiteY9" fmla="*/ 0 h 4760790"/>
                      <a:gd name="connsiteX10" fmla="*/ 5772373 w 6349610"/>
                      <a:gd name="connsiteY10" fmla="*/ 0 h 4760790"/>
                      <a:gd name="connsiteX11" fmla="*/ 6349610 w 6349610"/>
                      <a:gd name="connsiteY11" fmla="*/ 0 h 4760790"/>
                      <a:gd name="connsiteX12" fmla="*/ 6349610 w 6349610"/>
                      <a:gd name="connsiteY12" fmla="*/ 547491 h 4760790"/>
                      <a:gd name="connsiteX13" fmla="*/ 6349610 w 6349610"/>
                      <a:gd name="connsiteY13" fmla="*/ 999766 h 4760790"/>
                      <a:gd name="connsiteX14" fmla="*/ 6349610 w 6349610"/>
                      <a:gd name="connsiteY14" fmla="*/ 1594865 h 4760790"/>
                      <a:gd name="connsiteX15" fmla="*/ 6349610 w 6349610"/>
                      <a:gd name="connsiteY15" fmla="*/ 2189963 h 4760790"/>
                      <a:gd name="connsiteX16" fmla="*/ 6349610 w 6349610"/>
                      <a:gd name="connsiteY16" fmla="*/ 2785062 h 4760790"/>
                      <a:gd name="connsiteX17" fmla="*/ 6349610 w 6349610"/>
                      <a:gd name="connsiteY17" fmla="*/ 3427769 h 4760790"/>
                      <a:gd name="connsiteX18" fmla="*/ 6349610 w 6349610"/>
                      <a:gd name="connsiteY18" fmla="*/ 4070475 h 4760790"/>
                      <a:gd name="connsiteX19" fmla="*/ 6349610 w 6349610"/>
                      <a:gd name="connsiteY19" fmla="*/ 4760790 h 4760790"/>
                      <a:gd name="connsiteX20" fmla="*/ 5962861 w 6349610"/>
                      <a:gd name="connsiteY20" fmla="*/ 4760790 h 4760790"/>
                      <a:gd name="connsiteX21" fmla="*/ 5258632 w 6349610"/>
                      <a:gd name="connsiteY21" fmla="*/ 4760790 h 4760790"/>
                      <a:gd name="connsiteX22" fmla="*/ 4681394 w 6349610"/>
                      <a:gd name="connsiteY22" fmla="*/ 4760790 h 4760790"/>
                      <a:gd name="connsiteX23" fmla="*/ 4231149 w 6349610"/>
                      <a:gd name="connsiteY23" fmla="*/ 4760790 h 4760790"/>
                      <a:gd name="connsiteX24" fmla="*/ 3653912 w 6349610"/>
                      <a:gd name="connsiteY24" fmla="*/ 4760790 h 4760790"/>
                      <a:gd name="connsiteX25" fmla="*/ 3267163 w 6349610"/>
                      <a:gd name="connsiteY25" fmla="*/ 4760790 h 4760790"/>
                      <a:gd name="connsiteX26" fmla="*/ 2880414 w 6349610"/>
                      <a:gd name="connsiteY26" fmla="*/ 4760790 h 4760790"/>
                      <a:gd name="connsiteX27" fmla="*/ 2303177 w 6349610"/>
                      <a:gd name="connsiteY27" fmla="*/ 4760790 h 4760790"/>
                      <a:gd name="connsiteX28" fmla="*/ 1852932 w 6349610"/>
                      <a:gd name="connsiteY28" fmla="*/ 4760790 h 4760790"/>
                      <a:gd name="connsiteX29" fmla="*/ 1212198 w 6349610"/>
                      <a:gd name="connsiteY29" fmla="*/ 4760790 h 4760790"/>
                      <a:gd name="connsiteX30" fmla="*/ 761953 w 6349610"/>
                      <a:gd name="connsiteY30" fmla="*/ 4760790 h 4760790"/>
                      <a:gd name="connsiteX31" fmla="*/ 0 w 6349610"/>
                      <a:gd name="connsiteY31" fmla="*/ 4760790 h 4760790"/>
                      <a:gd name="connsiteX32" fmla="*/ 0 w 6349610"/>
                      <a:gd name="connsiteY32" fmla="*/ 4308515 h 4760790"/>
                      <a:gd name="connsiteX33" fmla="*/ 0 w 6349610"/>
                      <a:gd name="connsiteY33" fmla="*/ 3808632 h 4760790"/>
                      <a:gd name="connsiteX34" fmla="*/ 0 w 6349610"/>
                      <a:gd name="connsiteY34" fmla="*/ 3165925 h 4760790"/>
                      <a:gd name="connsiteX35" fmla="*/ 0 w 6349610"/>
                      <a:gd name="connsiteY35" fmla="*/ 2475611 h 4760790"/>
                      <a:gd name="connsiteX36" fmla="*/ 0 w 6349610"/>
                      <a:gd name="connsiteY36" fmla="*/ 1928120 h 4760790"/>
                      <a:gd name="connsiteX37" fmla="*/ 0 w 6349610"/>
                      <a:gd name="connsiteY37" fmla="*/ 1237805 h 4760790"/>
                      <a:gd name="connsiteX38" fmla="*/ 0 w 6349610"/>
                      <a:gd name="connsiteY38" fmla="*/ 737922 h 4760790"/>
                      <a:gd name="connsiteX39" fmla="*/ 0 w 6349610"/>
                      <a:gd name="connsiteY39" fmla="*/ 0 h 47607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</a:cxnLst>
                    <a:rect l="l" t="t" r="r" b="b"/>
                    <a:pathLst>
                      <a:path w="6349610" h="4760790" extrusionOk="0">
                        <a:moveTo>
                          <a:pt x="0" y="0"/>
                        </a:moveTo>
                        <a:cubicBezTo>
                          <a:pt x="223280" y="-26755"/>
                          <a:pt x="308233" y="2877"/>
                          <a:pt x="513741" y="0"/>
                        </a:cubicBezTo>
                        <a:cubicBezTo>
                          <a:pt x="719249" y="-2877"/>
                          <a:pt x="769673" y="17593"/>
                          <a:pt x="900490" y="0"/>
                        </a:cubicBezTo>
                        <a:cubicBezTo>
                          <a:pt x="1031307" y="-17593"/>
                          <a:pt x="1316855" y="36606"/>
                          <a:pt x="1604720" y="0"/>
                        </a:cubicBezTo>
                        <a:cubicBezTo>
                          <a:pt x="1892585" y="-36606"/>
                          <a:pt x="1886052" y="24550"/>
                          <a:pt x="2118461" y="0"/>
                        </a:cubicBezTo>
                        <a:cubicBezTo>
                          <a:pt x="2350870" y="-24550"/>
                          <a:pt x="2377742" y="53220"/>
                          <a:pt x="2632202" y="0"/>
                        </a:cubicBezTo>
                        <a:cubicBezTo>
                          <a:pt x="2886662" y="-53220"/>
                          <a:pt x="3016936" y="47069"/>
                          <a:pt x="3336431" y="0"/>
                        </a:cubicBezTo>
                        <a:cubicBezTo>
                          <a:pt x="3655926" y="-47069"/>
                          <a:pt x="3648893" y="8915"/>
                          <a:pt x="3786677" y="0"/>
                        </a:cubicBezTo>
                        <a:cubicBezTo>
                          <a:pt x="3924461" y="-8915"/>
                          <a:pt x="4331335" y="10432"/>
                          <a:pt x="4490906" y="0"/>
                        </a:cubicBezTo>
                        <a:cubicBezTo>
                          <a:pt x="4650477" y="-10432"/>
                          <a:pt x="5023413" y="46343"/>
                          <a:pt x="5195135" y="0"/>
                        </a:cubicBezTo>
                        <a:cubicBezTo>
                          <a:pt x="5366857" y="-46343"/>
                          <a:pt x="5654736" y="60724"/>
                          <a:pt x="5772373" y="0"/>
                        </a:cubicBezTo>
                        <a:cubicBezTo>
                          <a:pt x="5890010" y="-60724"/>
                          <a:pt x="6113379" y="1699"/>
                          <a:pt x="6349610" y="0"/>
                        </a:cubicBezTo>
                        <a:cubicBezTo>
                          <a:pt x="6365390" y="189500"/>
                          <a:pt x="6292794" y="420369"/>
                          <a:pt x="6349610" y="547491"/>
                        </a:cubicBezTo>
                        <a:cubicBezTo>
                          <a:pt x="6406426" y="674613"/>
                          <a:pt x="6340314" y="899980"/>
                          <a:pt x="6349610" y="999766"/>
                        </a:cubicBezTo>
                        <a:cubicBezTo>
                          <a:pt x="6358906" y="1099552"/>
                          <a:pt x="6323179" y="1451583"/>
                          <a:pt x="6349610" y="1594865"/>
                        </a:cubicBezTo>
                        <a:cubicBezTo>
                          <a:pt x="6376041" y="1738147"/>
                          <a:pt x="6282642" y="1988326"/>
                          <a:pt x="6349610" y="2189963"/>
                        </a:cubicBezTo>
                        <a:cubicBezTo>
                          <a:pt x="6416578" y="2391600"/>
                          <a:pt x="6341872" y="2580846"/>
                          <a:pt x="6349610" y="2785062"/>
                        </a:cubicBezTo>
                        <a:cubicBezTo>
                          <a:pt x="6357348" y="2989278"/>
                          <a:pt x="6346499" y="3143785"/>
                          <a:pt x="6349610" y="3427769"/>
                        </a:cubicBezTo>
                        <a:cubicBezTo>
                          <a:pt x="6352721" y="3711753"/>
                          <a:pt x="6338552" y="3872108"/>
                          <a:pt x="6349610" y="4070475"/>
                        </a:cubicBezTo>
                        <a:cubicBezTo>
                          <a:pt x="6360668" y="4268842"/>
                          <a:pt x="6336165" y="4530822"/>
                          <a:pt x="6349610" y="4760790"/>
                        </a:cubicBezTo>
                        <a:cubicBezTo>
                          <a:pt x="6185879" y="4793257"/>
                          <a:pt x="6090441" y="4738503"/>
                          <a:pt x="5962861" y="4760790"/>
                        </a:cubicBezTo>
                        <a:cubicBezTo>
                          <a:pt x="5835281" y="4783077"/>
                          <a:pt x="5501112" y="4680435"/>
                          <a:pt x="5258632" y="4760790"/>
                        </a:cubicBezTo>
                        <a:cubicBezTo>
                          <a:pt x="5016152" y="4841145"/>
                          <a:pt x="4905605" y="4754855"/>
                          <a:pt x="4681394" y="4760790"/>
                        </a:cubicBezTo>
                        <a:cubicBezTo>
                          <a:pt x="4457183" y="4766725"/>
                          <a:pt x="4393408" y="4757521"/>
                          <a:pt x="4231149" y="4760790"/>
                        </a:cubicBezTo>
                        <a:cubicBezTo>
                          <a:pt x="4068891" y="4764059"/>
                          <a:pt x="3866022" y="4711836"/>
                          <a:pt x="3653912" y="4760790"/>
                        </a:cubicBezTo>
                        <a:cubicBezTo>
                          <a:pt x="3441802" y="4809744"/>
                          <a:pt x="3359079" y="4718818"/>
                          <a:pt x="3267163" y="4760790"/>
                        </a:cubicBezTo>
                        <a:cubicBezTo>
                          <a:pt x="3175247" y="4802762"/>
                          <a:pt x="2968938" y="4727195"/>
                          <a:pt x="2880414" y="4760790"/>
                        </a:cubicBezTo>
                        <a:cubicBezTo>
                          <a:pt x="2791890" y="4794385"/>
                          <a:pt x="2499630" y="4696107"/>
                          <a:pt x="2303177" y="4760790"/>
                        </a:cubicBezTo>
                        <a:cubicBezTo>
                          <a:pt x="2106724" y="4825473"/>
                          <a:pt x="2018089" y="4707955"/>
                          <a:pt x="1852932" y="4760790"/>
                        </a:cubicBezTo>
                        <a:cubicBezTo>
                          <a:pt x="1687775" y="4813625"/>
                          <a:pt x="1373574" y="4693301"/>
                          <a:pt x="1212198" y="4760790"/>
                        </a:cubicBezTo>
                        <a:cubicBezTo>
                          <a:pt x="1050822" y="4828279"/>
                          <a:pt x="959402" y="4735579"/>
                          <a:pt x="761953" y="4760790"/>
                        </a:cubicBezTo>
                        <a:cubicBezTo>
                          <a:pt x="564504" y="4786001"/>
                          <a:pt x="246867" y="4709970"/>
                          <a:pt x="0" y="4760790"/>
                        </a:cubicBezTo>
                        <a:cubicBezTo>
                          <a:pt x="-6944" y="4598686"/>
                          <a:pt x="34672" y="4445703"/>
                          <a:pt x="0" y="4308515"/>
                        </a:cubicBezTo>
                        <a:cubicBezTo>
                          <a:pt x="-34672" y="4171328"/>
                          <a:pt x="25805" y="3944067"/>
                          <a:pt x="0" y="3808632"/>
                        </a:cubicBezTo>
                        <a:cubicBezTo>
                          <a:pt x="-25805" y="3673197"/>
                          <a:pt x="51083" y="3297944"/>
                          <a:pt x="0" y="3165925"/>
                        </a:cubicBezTo>
                        <a:cubicBezTo>
                          <a:pt x="-51083" y="3033906"/>
                          <a:pt x="29423" y="2649552"/>
                          <a:pt x="0" y="2475611"/>
                        </a:cubicBezTo>
                        <a:cubicBezTo>
                          <a:pt x="-29423" y="2301670"/>
                          <a:pt x="31569" y="2142426"/>
                          <a:pt x="0" y="1928120"/>
                        </a:cubicBezTo>
                        <a:cubicBezTo>
                          <a:pt x="-31569" y="1713814"/>
                          <a:pt x="54532" y="1427596"/>
                          <a:pt x="0" y="1237805"/>
                        </a:cubicBezTo>
                        <a:cubicBezTo>
                          <a:pt x="-54532" y="1048015"/>
                          <a:pt x="7678" y="873376"/>
                          <a:pt x="0" y="737922"/>
                        </a:cubicBezTo>
                        <a:cubicBezTo>
                          <a:pt x="-7678" y="602468"/>
                          <a:pt x="63251" y="36127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USE OF THE WESTERN APHASIA BATTERY (WAB)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Used the WAB to determine participants’ aphasia types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Useful for determining  the nature and severity of language impairments and highlighting potential location of the brain damage (Kertesz, 2020)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Systematic review by Kertesz (2020) found it to be the most used comprehensive aphasia test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It is not without its issues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Aphasia type based on WAB classification may be doubtful when a person’s score is at threshold level between two types (Yourganov et al., 2015)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Behavioural assessments may not match clinical impressions (John et al., 2019)</a:t>
            </a:r>
          </a:p>
        </p:txBody>
      </p:sp>
      <p:sp>
        <p:nvSpPr>
          <p:cNvPr id="6" name="Pentagon 5">
            <a:extLst>
              <a:ext uri="{FF2B5EF4-FFF2-40B4-BE49-F238E27FC236}">
                <a16:creationId xmlns:a16="http://schemas.microsoft.com/office/drawing/2014/main" id="{F1365367-208A-F56E-615B-E47239A63E4D}"/>
              </a:ext>
            </a:extLst>
          </p:cNvPr>
          <p:cNvSpPr/>
          <p:nvPr/>
        </p:nvSpPr>
        <p:spPr>
          <a:xfrm>
            <a:off x="0" y="225592"/>
            <a:ext cx="3998563" cy="707330"/>
          </a:xfrm>
          <a:prstGeom prst="homePlate">
            <a:avLst/>
          </a:prstGeom>
          <a:solidFill>
            <a:srgbClr val="945066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D20E1D2-7415-7522-6FD4-4FAB8BB66837}"/>
              </a:ext>
            </a:extLst>
          </p:cNvPr>
          <p:cNvSpPr txBox="1">
            <a:spLocks/>
          </p:cNvSpPr>
          <p:nvPr/>
        </p:nvSpPr>
        <p:spPr>
          <a:xfrm>
            <a:off x="72487" y="282860"/>
            <a:ext cx="3678103" cy="6500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METHODOLOGY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3E6E29-6743-1ABA-E6B1-42D86D1D3DC9}"/>
              </a:ext>
            </a:extLst>
          </p:cNvPr>
          <p:cNvSpPr txBox="1"/>
          <p:nvPr/>
        </p:nvSpPr>
        <p:spPr>
          <a:xfrm>
            <a:off x="5422779" y="483596"/>
            <a:ext cx="6336571" cy="4855496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STUDY (JOHN ET AL., 2019)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Aim: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To explore whether clinical impressions of aphasia could predict WAB classifications accurately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Screened participants for aphasia after an acute ischemic stroke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Clinical impressions of aphasia done at bedside, following administration of the WAB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Findings: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Disagreement for non-fluent aphasias when clinical impressions and WAB classifications were compared, overall agreement was 63.4%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Conclusion: 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Along with a WAB, a clinical impression is necessary</a:t>
            </a:r>
          </a:p>
          <a:p>
            <a:pPr algn="r">
              <a:lnSpc>
                <a:spcPct val="150000"/>
              </a:lnSpc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(John et al., 2019)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May have been beneficial for Yourganov et al. (2015) to receive clinical impressions of participants' aphasia types to strengthen their results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1" name="3D Model 10" descr="Red Exclamation point">
                <a:extLst>
                  <a:ext uri="{FF2B5EF4-FFF2-40B4-BE49-F238E27FC236}">
                    <a16:creationId xmlns:a16="http://schemas.microsoft.com/office/drawing/2014/main" id="{6E4A6A28-8C77-B793-2809-BBE16A73DA8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777801031"/>
                  </p:ext>
                </p:extLst>
              </p:nvPr>
            </p:nvGraphicFramePr>
            <p:xfrm>
              <a:off x="4827681" y="166449"/>
              <a:ext cx="426305" cy="1841448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426305" cy="1841448"/>
                    </a:xfrm>
                    <a:prstGeom prst="rect">
                      <a:avLst/>
                    </a:prstGeom>
                  </am3d:spPr>
                  <am3d:camera>
                    <am3d:pos x="0" y="0" z="4943419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455117" d="1000000"/>
                    <am3d:preTrans dx="10169" dy="-18000000" dz="-1014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50029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1" name="3D Model 10" descr="Red Exclamation point">
                <a:extLst>
                  <a:ext uri="{FF2B5EF4-FFF2-40B4-BE49-F238E27FC236}">
                    <a16:creationId xmlns:a16="http://schemas.microsoft.com/office/drawing/2014/main" id="{6E4A6A28-8C77-B793-2809-BBE16A73DA8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27681" y="166449"/>
                <a:ext cx="426305" cy="1841448"/>
              </a:xfrm>
              <a:prstGeom prst="rect">
                <a:avLst/>
              </a:prstGeom>
            </p:spPr>
          </p:pic>
        </mc:Fallback>
      </mc:AlternateContent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8E5F3CE-59BA-9387-64F9-0AA7A0500A19}"/>
              </a:ext>
            </a:extLst>
          </p:cNvPr>
          <p:cNvCxnSpPr>
            <a:cxnSpLocks/>
          </p:cNvCxnSpPr>
          <p:nvPr/>
        </p:nvCxnSpPr>
        <p:spPr>
          <a:xfrm flipV="1">
            <a:off x="4827681" y="5602820"/>
            <a:ext cx="1077819" cy="631884"/>
          </a:xfrm>
          <a:prstGeom prst="straightConnector1">
            <a:avLst/>
          </a:prstGeom>
          <a:ln w="1714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65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25" name="Group 9224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226" name="Rectangle 9225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9227" name="Oval 9226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9228" name="Oval 9227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229" name="Group 9228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9234" name="Rectangle 9233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9235" name="Rectangle 9234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grpSp>
          <p:nvGrpSpPr>
            <p:cNvPr id="9230" name="Group 9229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9232" name="Rectangle 9231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9233" name="Rectangle 9232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sp>
          <p:nvSpPr>
            <p:cNvPr id="9231" name="Rectangle 9230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9237" name="Rectangle 9236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9239" name="Rectangle 9238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241" name="Group 9240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242" name="Rectangle 9241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43" name="Oval 9242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44" name="Oval 9243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9245" name="Group 9244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9250" name="Rectangle 9249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9251" name="Rectangle 9250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9246" name="Group 9245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9248" name="Rectangle 9247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9249" name="Rectangle 9248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9247" name="Rectangle 9246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253" name="Rectangle 9252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grpSp>
        <p:nvGrpSpPr>
          <p:cNvPr id="9255" name="Group 9254">
            <a:extLst>
              <a:ext uri="{FF2B5EF4-FFF2-40B4-BE49-F238E27FC236}">
                <a16:creationId xmlns:a16="http://schemas.microsoft.com/office/drawing/2014/main" id="{3C16EB93-E299-481D-A004-769603D37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37600" y="3600"/>
            <a:ext cx="6854400" cy="6854400"/>
            <a:chOff x="0" y="3600"/>
            <a:chExt cx="6854400" cy="6854400"/>
          </a:xfrm>
        </p:grpSpPr>
        <p:sp>
          <p:nvSpPr>
            <p:cNvPr id="9256" name="Oval 9255">
              <a:extLst>
                <a:ext uri="{FF2B5EF4-FFF2-40B4-BE49-F238E27FC236}">
                  <a16:creationId xmlns:a16="http://schemas.microsoft.com/office/drawing/2014/main" id="{6CD13B55-E709-4E18-924B-655433A92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57" name="Oval 9256">
              <a:extLst>
                <a:ext uri="{FF2B5EF4-FFF2-40B4-BE49-F238E27FC236}">
                  <a16:creationId xmlns:a16="http://schemas.microsoft.com/office/drawing/2014/main" id="{6A3B2E1D-0135-45FF-990A-436697D20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258" name="Oval 9257">
              <a:extLst>
                <a:ext uri="{FF2B5EF4-FFF2-40B4-BE49-F238E27FC236}">
                  <a16:creationId xmlns:a16="http://schemas.microsoft.com/office/drawing/2014/main" id="{62BD9E0F-507C-49AD-B619-B42B4D342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220" name="Picture 4" descr="Understanding the Five Major Areas of the Brain | Holiner Group">
            <a:extLst>
              <a:ext uri="{FF2B5EF4-FFF2-40B4-BE49-F238E27FC236}">
                <a16:creationId xmlns:a16="http://schemas.microsoft.com/office/drawing/2014/main" id="{B6C15EBA-EF2E-7FF3-0816-514A30B385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9" r="12490" b="-1"/>
          <a:stretch/>
        </p:blipFill>
        <p:spPr bwMode="auto">
          <a:xfrm>
            <a:off x="5918727" y="-651416"/>
            <a:ext cx="6723857" cy="6723857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1016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4A60C2-BD4E-41C7-B492-BB0148EECC93}"/>
              </a:ext>
            </a:extLst>
          </p:cNvPr>
          <p:cNvSpPr txBox="1"/>
          <p:nvPr/>
        </p:nvSpPr>
        <p:spPr>
          <a:xfrm>
            <a:off x="355544" y="1323619"/>
            <a:ext cx="7028390" cy="5160323"/>
          </a:xfrm>
          <a:prstGeom prst="rect">
            <a:avLst/>
          </a:prstGeom>
          <a:solidFill>
            <a:schemeClr val="tx1">
              <a:alpha val="14748"/>
            </a:schemeClr>
          </a:solidFill>
          <a:ln w="25400" cap="sq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349610"/>
                      <a:gd name="connsiteY0" fmla="*/ 0 h 4760790"/>
                      <a:gd name="connsiteX1" fmla="*/ 513741 w 6349610"/>
                      <a:gd name="connsiteY1" fmla="*/ 0 h 4760790"/>
                      <a:gd name="connsiteX2" fmla="*/ 900490 w 6349610"/>
                      <a:gd name="connsiteY2" fmla="*/ 0 h 4760790"/>
                      <a:gd name="connsiteX3" fmla="*/ 1604720 w 6349610"/>
                      <a:gd name="connsiteY3" fmla="*/ 0 h 4760790"/>
                      <a:gd name="connsiteX4" fmla="*/ 2118461 w 6349610"/>
                      <a:gd name="connsiteY4" fmla="*/ 0 h 4760790"/>
                      <a:gd name="connsiteX5" fmla="*/ 2632202 w 6349610"/>
                      <a:gd name="connsiteY5" fmla="*/ 0 h 4760790"/>
                      <a:gd name="connsiteX6" fmla="*/ 3336431 w 6349610"/>
                      <a:gd name="connsiteY6" fmla="*/ 0 h 4760790"/>
                      <a:gd name="connsiteX7" fmla="*/ 3786677 w 6349610"/>
                      <a:gd name="connsiteY7" fmla="*/ 0 h 4760790"/>
                      <a:gd name="connsiteX8" fmla="*/ 4490906 w 6349610"/>
                      <a:gd name="connsiteY8" fmla="*/ 0 h 4760790"/>
                      <a:gd name="connsiteX9" fmla="*/ 5195135 w 6349610"/>
                      <a:gd name="connsiteY9" fmla="*/ 0 h 4760790"/>
                      <a:gd name="connsiteX10" fmla="*/ 5772373 w 6349610"/>
                      <a:gd name="connsiteY10" fmla="*/ 0 h 4760790"/>
                      <a:gd name="connsiteX11" fmla="*/ 6349610 w 6349610"/>
                      <a:gd name="connsiteY11" fmla="*/ 0 h 4760790"/>
                      <a:gd name="connsiteX12" fmla="*/ 6349610 w 6349610"/>
                      <a:gd name="connsiteY12" fmla="*/ 547491 h 4760790"/>
                      <a:gd name="connsiteX13" fmla="*/ 6349610 w 6349610"/>
                      <a:gd name="connsiteY13" fmla="*/ 999766 h 4760790"/>
                      <a:gd name="connsiteX14" fmla="*/ 6349610 w 6349610"/>
                      <a:gd name="connsiteY14" fmla="*/ 1594865 h 4760790"/>
                      <a:gd name="connsiteX15" fmla="*/ 6349610 w 6349610"/>
                      <a:gd name="connsiteY15" fmla="*/ 2189963 h 4760790"/>
                      <a:gd name="connsiteX16" fmla="*/ 6349610 w 6349610"/>
                      <a:gd name="connsiteY16" fmla="*/ 2785062 h 4760790"/>
                      <a:gd name="connsiteX17" fmla="*/ 6349610 w 6349610"/>
                      <a:gd name="connsiteY17" fmla="*/ 3427769 h 4760790"/>
                      <a:gd name="connsiteX18" fmla="*/ 6349610 w 6349610"/>
                      <a:gd name="connsiteY18" fmla="*/ 4070475 h 4760790"/>
                      <a:gd name="connsiteX19" fmla="*/ 6349610 w 6349610"/>
                      <a:gd name="connsiteY19" fmla="*/ 4760790 h 4760790"/>
                      <a:gd name="connsiteX20" fmla="*/ 5962861 w 6349610"/>
                      <a:gd name="connsiteY20" fmla="*/ 4760790 h 4760790"/>
                      <a:gd name="connsiteX21" fmla="*/ 5258632 w 6349610"/>
                      <a:gd name="connsiteY21" fmla="*/ 4760790 h 4760790"/>
                      <a:gd name="connsiteX22" fmla="*/ 4681394 w 6349610"/>
                      <a:gd name="connsiteY22" fmla="*/ 4760790 h 4760790"/>
                      <a:gd name="connsiteX23" fmla="*/ 4231149 w 6349610"/>
                      <a:gd name="connsiteY23" fmla="*/ 4760790 h 4760790"/>
                      <a:gd name="connsiteX24" fmla="*/ 3653912 w 6349610"/>
                      <a:gd name="connsiteY24" fmla="*/ 4760790 h 4760790"/>
                      <a:gd name="connsiteX25" fmla="*/ 3267163 w 6349610"/>
                      <a:gd name="connsiteY25" fmla="*/ 4760790 h 4760790"/>
                      <a:gd name="connsiteX26" fmla="*/ 2880414 w 6349610"/>
                      <a:gd name="connsiteY26" fmla="*/ 4760790 h 4760790"/>
                      <a:gd name="connsiteX27" fmla="*/ 2303177 w 6349610"/>
                      <a:gd name="connsiteY27" fmla="*/ 4760790 h 4760790"/>
                      <a:gd name="connsiteX28" fmla="*/ 1852932 w 6349610"/>
                      <a:gd name="connsiteY28" fmla="*/ 4760790 h 4760790"/>
                      <a:gd name="connsiteX29" fmla="*/ 1212198 w 6349610"/>
                      <a:gd name="connsiteY29" fmla="*/ 4760790 h 4760790"/>
                      <a:gd name="connsiteX30" fmla="*/ 761953 w 6349610"/>
                      <a:gd name="connsiteY30" fmla="*/ 4760790 h 4760790"/>
                      <a:gd name="connsiteX31" fmla="*/ 0 w 6349610"/>
                      <a:gd name="connsiteY31" fmla="*/ 4760790 h 4760790"/>
                      <a:gd name="connsiteX32" fmla="*/ 0 w 6349610"/>
                      <a:gd name="connsiteY32" fmla="*/ 4308515 h 4760790"/>
                      <a:gd name="connsiteX33" fmla="*/ 0 w 6349610"/>
                      <a:gd name="connsiteY33" fmla="*/ 3808632 h 4760790"/>
                      <a:gd name="connsiteX34" fmla="*/ 0 w 6349610"/>
                      <a:gd name="connsiteY34" fmla="*/ 3165925 h 4760790"/>
                      <a:gd name="connsiteX35" fmla="*/ 0 w 6349610"/>
                      <a:gd name="connsiteY35" fmla="*/ 2475611 h 4760790"/>
                      <a:gd name="connsiteX36" fmla="*/ 0 w 6349610"/>
                      <a:gd name="connsiteY36" fmla="*/ 1928120 h 4760790"/>
                      <a:gd name="connsiteX37" fmla="*/ 0 w 6349610"/>
                      <a:gd name="connsiteY37" fmla="*/ 1237805 h 4760790"/>
                      <a:gd name="connsiteX38" fmla="*/ 0 w 6349610"/>
                      <a:gd name="connsiteY38" fmla="*/ 737922 h 4760790"/>
                      <a:gd name="connsiteX39" fmla="*/ 0 w 6349610"/>
                      <a:gd name="connsiteY39" fmla="*/ 0 h 47607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</a:cxnLst>
                    <a:rect l="l" t="t" r="r" b="b"/>
                    <a:pathLst>
                      <a:path w="6349610" h="4760790" extrusionOk="0">
                        <a:moveTo>
                          <a:pt x="0" y="0"/>
                        </a:moveTo>
                        <a:cubicBezTo>
                          <a:pt x="223280" y="-26755"/>
                          <a:pt x="308233" y="2877"/>
                          <a:pt x="513741" y="0"/>
                        </a:cubicBezTo>
                        <a:cubicBezTo>
                          <a:pt x="719249" y="-2877"/>
                          <a:pt x="769673" y="17593"/>
                          <a:pt x="900490" y="0"/>
                        </a:cubicBezTo>
                        <a:cubicBezTo>
                          <a:pt x="1031307" y="-17593"/>
                          <a:pt x="1316855" y="36606"/>
                          <a:pt x="1604720" y="0"/>
                        </a:cubicBezTo>
                        <a:cubicBezTo>
                          <a:pt x="1892585" y="-36606"/>
                          <a:pt x="1886052" y="24550"/>
                          <a:pt x="2118461" y="0"/>
                        </a:cubicBezTo>
                        <a:cubicBezTo>
                          <a:pt x="2350870" y="-24550"/>
                          <a:pt x="2377742" y="53220"/>
                          <a:pt x="2632202" y="0"/>
                        </a:cubicBezTo>
                        <a:cubicBezTo>
                          <a:pt x="2886662" y="-53220"/>
                          <a:pt x="3016936" y="47069"/>
                          <a:pt x="3336431" y="0"/>
                        </a:cubicBezTo>
                        <a:cubicBezTo>
                          <a:pt x="3655926" y="-47069"/>
                          <a:pt x="3648893" y="8915"/>
                          <a:pt x="3786677" y="0"/>
                        </a:cubicBezTo>
                        <a:cubicBezTo>
                          <a:pt x="3924461" y="-8915"/>
                          <a:pt x="4331335" y="10432"/>
                          <a:pt x="4490906" y="0"/>
                        </a:cubicBezTo>
                        <a:cubicBezTo>
                          <a:pt x="4650477" y="-10432"/>
                          <a:pt x="5023413" y="46343"/>
                          <a:pt x="5195135" y="0"/>
                        </a:cubicBezTo>
                        <a:cubicBezTo>
                          <a:pt x="5366857" y="-46343"/>
                          <a:pt x="5654736" y="60724"/>
                          <a:pt x="5772373" y="0"/>
                        </a:cubicBezTo>
                        <a:cubicBezTo>
                          <a:pt x="5890010" y="-60724"/>
                          <a:pt x="6113379" y="1699"/>
                          <a:pt x="6349610" y="0"/>
                        </a:cubicBezTo>
                        <a:cubicBezTo>
                          <a:pt x="6365390" y="189500"/>
                          <a:pt x="6292794" y="420369"/>
                          <a:pt x="6349610" y="547491"/>
                        </a:cubicBezTo>
                        <a:cubicBezTo>
                          <a:pt x="6406426" y="674613"/>
                          <a:pt x="6340314" y="899980"/>
                          <a:pt x="6349610" y="999766"/>
                        </a:cubicBezTo>
                        <a:cubicBezTo>
                          <a:pt x="6358906" y="1099552"/>
                          <a:pt x="6323179" y="1451583"/>
                          <a:pt x="6349610" y="1594865"/>
                        </a:cubicBezTo>
                        <a:cubicBezTo>
                          <a:pt x="6376041" y="1738147"/>
                          <a:pt x="6282642" y="1988326"/>
                          <a:pt x="6349610" y="2189963"/>
                        </a:cubicBezTo>
                        <a:cubicBezTo>
                          <a:pt x="6416578" y="2391600"/>
                          <a:pt x="6341872" y="2580846"/>
                          <a:pt x="6349610" y="2785062"/>
                        </a:cubicBezTo>
                        <a:cubicBezTo>
                          <a:pt x="6357348" y="2989278"/>
                          <a:pt x="6346499" y="3143785"/>
                          <a:pt x="6349610" y="3427769"/>
                        </a:cubicBezTo>
                        <a:cubicBezTo>
                          <a:pt x="6352721" y="3711753"/>
                          <a:pt x="6338552" y="3872108"/>
                          <a:pt x="6349610" y="4070475"/>
                        </a:cubicBezTo>
                        <a:cubicBezTo>
                          <a:pt x="6360668" y="4268842"/>
                          <a:pt x="6336165" y="4530822"/>
                          <a:pt x="6349610" y="4760790"/>
                        </a:cubicBezTo>
                        <a:cubicBezTo>
                          <a:pt x="6185879" y="4793257"/>
                          <a:pt x="6090441" y="4738503"/>
                          <a:pt x="5962861" y="4760790"/>
                        </a:cubicBezTo>
                        <a:cubicBezTo>
                          <a:pt x="5835281" y="4783077"/>
                          <a:pt x="5501112" y="4680435"/>
                          <a:pt x="5258632" y="4760790"/>
                        </a:cubicBezTo>
                        <a:cubicBezTo>
                          <a:pt x="5016152" y="4841145"/>
                          <a:pt x="4905605" y="4754855"/>
                          <a:pt x="4681394" y="4760790"/>
                        </a:cubicBezTo>
                        <a:cubicBezTo>
                          <a:pt x="4457183" y="4766725"/>
                          <a:pt x="4393408" y="4757521"/>
                          <a:pt x="4231149" y="4760790"/>
                        </a:cubicBezTo>
                        <a:cubicBezTo>
                          <a:pt x="4068891" y="4764059"/>
                          <a:pt x="3866022" y="4711836"/>
                          <a:pt x="3653912" y="4760790"/>
                        </a:cubicBezTo>
                        <a:cubicBezTo>
                          <a:pt x="3441802" y="4809744"/>
                          <a:pt x="3359079" y="4718818"/>
                          <a:pt x="3267163" y="4760790"/>
                        </a:cubicBezTo>
                        <a:cubicBezTo>
                          <a:pt x="3175247" y="4802762"/>
                          <a:pt x="2968938" y="4727195"/>
                          <a:pt x="2880414" y="4760790"/>
                        </a:cubicBezTo>
                        <a:cubicBezTo>
                          <a:pt x="2791890" y="4794385"/>
                          <a:pt x="2499630" y="4696107"/>
                          <a:pt x="2303177" y="4760790"/>
                        </a:cubicBezTo>
                        <a:cubicBezTo>
                          <a:pt x="2106724" y="4825473"/>
                          <a:pt x="2018089" y="4707955"/>
                          <a:pt x="1852932" y="4760790"/>
                        </a:cubicBezTo>
                        <a:cubicBezTo>
                          <a:pt x="1687775" y="4813625"/>
                          <a:pt x="1373574" y="4693301"/>
                          <a:pt x="1212198" y="4760790"/>
                        </a:cubicBezTo>
                        <a:cubicBezTo>
                          <a:pt x="1050822" y="4828279"/>
                          <a:pt x="959402" y="4735579"/>
                          <a:pt x="761953" y="4760790"/>
                        </a:cubicBezTo>
                        <a:cubicBezTo>
                          <a:pt x="564504" y="4786001"/>
                          <a:pt x="246867" y="4709970"/>
                          <a:pt x="0" y="4760790"/>
                        </a:cubicBezTo>
                        <a:cubicBezTo>
                          <a:pt x="-6944" y="4598686"/>
                          <a:pt x="34672" y="4445703"/>
                          <a:pt x="0" y="4308515"/>
                        </a:cubicBezTo>
                        <a:cubicBezTo>
                          <a:pt x="-34672" y="4171328"/>
                          <a:pt x="25805" y="3944067"/>
                          <a:pt x="0" y="3808632"/>
                        </a:cubicBezTo>
                        <a:cubicBezTo>
                          <a:pt x="-25805" y="3673197"/>
                          <a:pt x="51083" y="3297944"/>
                          <a:pt x="0" y="3165925"/>
                        </a:cubicBezTo>
                        <a:cubicBezTo>
                          <a:pt x="-51083" y="3033906"/>
                          <a:pt x="29423" y="2649552"/>
                          <a:pt x="0" y="2475611"/>
                        </a:cubicBezTo>
                        <a:cubicBezTo>
                          <a:pt x="-29423" y="2301670"/>
                          <a:pt x="31569" y="2142426"/>
                          <a:pt x="0" y="1928120"/>
                        </a:cubicBezTo>
                        <a:cubicBezTo>
                          <a:pt x="-31569" y="1713814"/>
                          <a:pt x="54532" y="1427596"/>
                          <a:pt x="0" y="1237805"/>
                        </a:cubicBezTo>
                        <a:cubicBezTo>
                          <a:pt x="-54532" y="1048015"/>
                          <a:pt x="7678" y="873376"/>
                          <a:pt x="0" y="737922"/>
                        </a:cubicBezTo>
                        <a:cubicBezTo>
                          <a:pt x="-7678" y="602468"/>
                          <a:pt x="63251" y="36127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500" b="1" dirty="0">
                <a:latin typeface="Calibri" panose="020F0502020204030204" pitchFamily="34" charset="0"/>
                <a:cs typeface="Calibri" panose="020F0502020204030204" pitchFamily="34" charset="0"/>
              </a:rPr>
              <a:t>CONSISTENT WITH PREVIOUS RESEARCH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Damasio (1992), Hickok et al. (2000), and Dick and Tremblay (2012) - conduction aphasia is associated with brain areas surrounding the temporoparietal junction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Supported by Yourganov et al. (2015) – Conduction aphasia was linked to damage to Heschl’s Gyrus and adjacent white matter tracts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Lieberman (2002) and Marshall et al. (1998) - Wernicke’s aphasia is associated with Wernicke’s area and its neighboring areas – Supported by Yourganov et al. (2015)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However, Yourganov et al. (2015) also found damage to temporal poles and putamen to be linked to Wernicke’s aphasia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Other findings are consistent with more recent research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500" dirty="0">
                <a:latin typeface="Calibri" panose="020F0502020204030204" pitchFamily="34" charset="0"/>
                <a:cs typeface="Calibri" panose="020F0502020204030204" pitchFamily="34" charset="0"/>
              </a:rPr>
              <a:t>For example, 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Fridriksson et al. (2014) examined the link between brain damage and Broca’s aphasia in 70 patients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Findings: Damage to pars opercularis and Wernicke’s area associated with Broca’s aphasia (Fridriksson at al.,2014)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Consistent findings highlight strong validity, reliability, and generalizability</a:t>
            </a:r>
            <a:endParaRPr lang="en-US" sz="1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Pentagon 19">
            <a:extLst>
              <a:ext uri="{FF2B5EF4-FFF2-40B4-BE49-F238E27FC236}">
                <a16:creationId xmlns:a16="http://schemas.microsoft.com/office/drawing/2014/main" id="{7F577A39-A70C-33C8-552B-04F0D993CF43}"/>
              </a:ext>
            </a:extLst>
          </p:cNvPr>
          <p:cNvSpPr/>
          <p:nvPr/>
        </p:nvSpPr>
        <p:spPr>
          <a:xfrm>
            <a:off x="0" y="212442"/>
            <a:ext cx="5388184" cy="707330"/>
          </a:xfrm>
          <a:prstGeom prst="homePlate">
            <a:avLst/>
          </a:prstGeom>
          <a:solidFill>
            <a:srgbClr val="8C70AD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5EA353D-83A0-917E-D7DC-5561354CAF49}"/>
              </a:ext>
            </a:extLst>
          </p:cNvPr>
          <p:cNvSpPr txBox="1">
            <a:spLocks/>
          </p:cNvSpPr>
          <p:nvPr/>
        </p:nvSpPr>
        <p:spPr>
          <a:xfrm>
            <a:off x="72487" y="282860"/>
            <a:ext cx="5393948" cy="6500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RESULTS &amp; DISCUSSION 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" name="3D Model 2" descr="Green tick mark">
                <a:extLst>
                  <a:ext uri="{FF2B5EF4-FFF2-40B4-BE49-F238E27FC236}">
                    <a16:creationId xmlns:a16="http://schemas.microsoft.com/office/drawing/2014/main" id="{115A5910-8798-75D2-A43E-6EAE23C07CB3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848000053"/>
                  </p:ext>
                </p:extLst>
              </p:nvPr>
            </p:nvGraphicFramePr>
            <p:xfrm>
              <a:off x="6801880" y="607891"/>
              <a:ext cx="1193074" cy="1588569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193074" cy="1588569"/>
                    </a:xfrm>
                    <a:prstGeom prst="rect">
                      <a:avLst/>
                    </a:prstGeom>
                  </am3d:spPr>
                  <am3d:camera>
                    <am3d:pos x="0" y="0" z="6563663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06523" d="1000000"/>
                    <am3d:preTrans dx="0" dy="-14800077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55394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" name="3D Model 2" descr="Green tick mark">
                <a:extLst>
                  <a:ext uri="{FF2B5EF4-FFF2-40B4-BE49-F238E27FC236}">
                    <a16:creationId xmlns:a16="http://schemas.microsoft.com/office/drawing/2014/main" id="{115A5910-8798-75D2-A43E-6EAE23C07CB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801880" y="607891"/>
                <a:ext cx="1193074" cy="158856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90838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8" name="Group 124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249" name="Rectangle 124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250" name="Oval 124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1251" name="Oval 125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252" name="Group 125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257" name="Rectangle 125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1258" name="Rectangle 125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grpSp>
          <p:nvGrpSpPr>
            <p:cNvPr id="1253" name="Group 125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55" name="Rectangle 125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1256" name="Rectangle 125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sp>
          <p:nvSpPr>
            <p:cNvPr id="1254" name="Rectangle 125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1260" name="Rectangle 125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1262" name="Rectangle 1261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64" name="Group 1263">
            <a:extLst>
              <a:ext uri="{FF2B5EF4-FFF2-40B4-BE49-F238E27FC236}">
                <a16:creationId xmlns:a16="http://schemas.microsoft.com/office/drawing/2014/main" id="{6E2935B3-43F9-4F49-AEEE-A09015DD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65" name="Rectangle 1264">
              <a:extLst>
                <a:ext uri="{FF2B5EF4-FFF2-40B4-BE49-F238E27FC236}">
                  <a16:creationId xmlns:a16="http://schemas.microsoft.com/office/drawing/2014/main" id="{823C3E9F-031F-4D06-B2D1-FBDE7797A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66" name="Oval 1265">
              <a:extLst>
                <a:ext uri="{FF2B5EF4-FFF2-40B4-BE49-F238E27FC236}">
                  <a16:creationId xmlns:a16="http://schemas.microsoft.com/office/drawing/2014/main" id="{AD6B24CB-2D97-4762-B34A-9FE40CECA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67" name="Oval 1266">
              <a:extLst>
                <a:ext uri="{FF2B5EF4-FFF2-40B4-BE49-F238E27FC236}">
                  <a16:creationId xmlns:a16="http://schemas.microsoft.com/office/drawing/2014/main" id="{72E85C82-5A92-4169-B806-F7A311C1C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68" name="Group 1267">
              <a:extLst>
                <a:ext uri="{FF2B5EF4-FFF2-40B4-BE49-F238E27FC236}">
                  <a16:creationId xmlns:a16="http://schemas.microsoft.com/office/drawing/2014/main" id="{536DD679-1C6F-4F84-9CA0-27B1ABCF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273" name="Rectangle 1272">
                <a:extLst>
                  <a:ext uri="{FF2B5EF4-FFF2-40B4-BE49-F238E27FC236}">
                    <a16:creationId xmlns:a16="http://schemas.microsoft.com/office/drawing/2014/main" id="{90EBB60D-86C6-45E0-AB7B-8C952F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274" name="Rectangle 1273">
                <a:extLst>
                  <a:ext uri="{FF2B5EF4-FFF2-40B4-BE49-F238E27FC236}">
                    <a16:creationId xmlns:a16="http://schemas.microsoft.com/office/drawing/2014/main" id="{E06710FE-8C5F-4C9D-AF9E-1A7CDAE4C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69" name="Group 1268">
              <a:extLst>
                <a:ext uri="{FF2B5EF4-FFF2-40B4-BE49-F238E27FC236}">
                  <a16:creationId xmlns:a16="http://schemas.microsoft.com/office/drawing/2014/main" id="{38556C1B-E283-4483-ACD0-2808A242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71" name="Rectangle 1270">
                <a:extLst>
                  <a:ext uri="{FF2B5EF4-FFF2-40B4-BE49-F238E27FC236}">
                    <a16:creationId xmlns:a16="http://schemas.microsoft.com/office/drawing/2014/main" id="{6575218D-6500-488D-AB87-B8B426C1CC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272" name="Rectangle 1271">
                <a:extLst>
                  <a:ext uri="{FF2B5EF4-FFF2-40B4-BE49-F238E27FC236}">
                    <a16:creationId xmlns:a16="http://schemas.microsoft.com/office/drawing/2014/main" id="{0859891A-F84B-4F49-B829-12D780F427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270" name="Rectangle 1269">
              <a:extLst>
                <a:ext uri="{FF2B5EF4-FFF2-40B4-BE49-F238E27FC236}">
                  <a16:creationId xmlns:a16="http://schemas.microsoft.com/office/drawing/2014/main" id="{2A4DD948-16D9-47F3-880E-69BF40A2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276" name="Rectangle 1275">
            <a:extLst>
              <a:ext uri="{FF2B5EF4-FFF2-40B4-BE49-F238E27FC236}">
                <a16:creationId xmlns:a16="http://schemas.microsoft.com/office/drawing/2014/main" id="{8CED433A-4441-4EF2-A360-2D5C19C7F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grpSp>
        <p:nvGrpSpPr>
          <p:cNvPr id="1278" name="Group 1277">
            <a:extLst>
              <a:ext uri="{FF2B5EF4-FFF2-40B4-BE49-F238E27FC236}">
                <a16:creationId xmlns:a16="http://schemas.microsoft.com/office/drawing/2014/main" id="{614A0AA1-C9DD-452F-AF3C-8231C0CD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1279" name="Oval 1278">
              <a:extLst>
                <a:ext uri="{FF2B5EF4-FFF2-40B4-BE49-F238E27FC236}">
                  <a16:creationId xmlns:a16="http://schemas.microsoft.com/office/drawing/2014/main" id="{081A3F73-01DC-494A-B9CC-582418F9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80" name="Oval 1279">
              <a:extLst>
                <a:ext uri="{FF2B5EF4-FFF2-40B4-BE49-F238E27FC236}">
                  <a16:creationId xmlns:a16="http://schemas.microsoft.com/office/drawing/2014/main" id="{0C4A7316-203B-47F8-B448-E54B106DB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81" name="Oval 1280">
              <a:extLst>
                <a:ext uri="{FF2B5EF4-FFF2-40B4-BE49-F238E27FC236}">
                  <a16:creationId xmlns:a16="http://schemas.microsoft.com/office/drawing/2014/main" id="{2DFB6685-5F8D-4A29-9735-BF4667A5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28" name="Picture 4" descr="Your Amazing Brain">
            <a:extLst>
              <a:ext uri="{FF2B5EF4-FFF2-40B4-BE49-F238E27FC236}">
                <a16:creationId xmlns:a16="http://schemas.microsoft.com/office/drawing/2014/main" id="{E6A64F1F-72FE-65AA-E31C-411B030722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1" r="8089"/>
          <a:stretch/>
        </p:blipFill>
        <p:spPr bwMode="auto">
          <a:xfrm>
            <a:off x="882930" y="1053802"/>
            <a:ext cx="5504041" cy="5504057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1016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entagon 7">
            <a:extLst>
              <a:ext uri="{FF2B5EF4-FFF2-40B4-BE49-F238E27FC236}">
                <a16:creationId xmlns:a16="http://schemas.microsoft.com/office/drawing/2014/main" id="{D0F3BC78-6F6E-FAA9-984A-B7330E97F916}"/>
              </a:ext>
            </a:extLst>
          </p:cNvPr>
          <p:cNvSpPr/>
          <p:nvPr/>
        </p:nvSpPr>
        <p:spPr>
          <a:xfrm>
            <a:off x="-1" y="228961"/>
            <a:ext cx="4913453" cy="707330"/>
          </a:xfrm>
          <a:prstGeom prst="homePlate">
            <a:avLst/>
          </a:prstGeom>
          <a:solidFill>
            <a:srgbClr val="2E387E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52406B6-7D5E-5992-1B13-2DFB845BC5AD}"/>
              </a:ext>
            </a:extLst>
          </p:cNvPr>
          <p:cNvSpPr txBox="1">
            <a:spLocks/>
          </p:cNvSpPr>
          <p:nvPr/>
        </p:nvSpPr>
        <p:spPr>
          <a:xfrm>
            <a:off x="0" y="153207"/>
            <a:ext cx="5158608" cy="768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DISCUSSION – PART 1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C79355-27F8-ABC9-F534-FE14B967C653}"/>
              </a:ext>
            </a:extLst>
          </p:cNvPr>
          <p:cNvSpPr txBox="1"/>
          <p:nvPr/>
        </p:nvSpPr>
        <p:spPr>
          <a:xfrm>
            <a:off x="6090091" y="271886"/>
            <a:ext cx="5820561" cy="6330451"/>
          </a:xfrm>
          <a:prstGeom prst="rect">
            <a:avLst/>
          </a:prstGeom>
          <a:solidFill>
            <a:schemeClr val="tx1">
              <a:alpha val="14509"/>
            </a:schemeClr>
          </a:solidFill>
          <a:ln w="25400" cap="sq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6349610"/>
                      <a:gd name="connsiteY0" fmla="*/ 0 h 4760790"/>
                      <a:gd name="connsiteX1" fmla="*/ 513741 w 6349610"/>
                      <a:gd name="connsiteY1" fmla="*/ 0 h 4760790"/>
                      <a:gd name="connsiteX2" fmla="*/ 900490 w 6349610"/>
                      <a:gd name="connsiteY2" fmla="*/ 0 h 4760790"/>
                      <a:gd name="connsiteX3" fmla="*/ 1604720 w 6349610"/>
                      <a:gd name="connsiteY3" fmla="*/ 0 h 4760790"/>
                      <a:gd name="connsiteX4" fmla="*/ 2118461 w 6349610"/>
                      <a:gd name="connsiteY4" fmla="*/ 0 h 4760790"/>
                      <a:gd name="connsiteX5" fmla="*/ 2632202 w 6349610"/>
                      <a:gd name="connsiteY5" fmla="*/ 0 h 4760790"/>
                      <a:gd name="connsiteX6" fmla="*/ 3336431 w 6349610"/>
                      <a:gd name="connsiteY6" fmla="*/ 0 h 4760790"/>
                      <a:gd name="connsiteX7" fmla="*/ 3786677 w 6349610"/>
                      <a:gd name="connsiteY7" fmla="*/ 0 h 4760790"/>
                      <a:gd name="connsiteX8" fmla="*/ 4490906 w 6349610"/>
                      <a:gd name="connsiteY8" fmla="*/ 0 h 4760790"/>
                      <a:gd name="connsiteX9" fmla="*/ 5195135 w 6349610"/>
                      <a:gd name="connsiteY9" fmla="*/ 0 h 4760790"/>
                      <a:gd name="connsiteX10" fmla="*/ 5772373 w 6349610"/>
                      <a:gd name="connsiteY10" fmla="*/ 0 h 4760790"/>
                      <a:gd name="connsiteX11" fmla="*/ 6349610 w 6349610"/>
                      <a:gd name="connsiteY11" fmla="*/ 0 h 4760790"/>
                      <a:gd name="connsiteX12" fmla="*/ 6349610 w 6349610"/>
                      <a:gd name="connsiteY12" fmla="*/ 547491 h 4760790"/>
                      <a:gd name="connsiteX13" fmla="*/ 6349610 w 6349610"/>
                      <a:gd name="connsiteY13" fmla="*/ 999766 h 4760790"/>
                      <a:gd name="connsiteX14" fmla="*/ 6349610 w 6349610"/>
                      <a:gd name="connsiteY14" fmla="*/ 1594865 h 4760790"/>
                      <a:gd name="connsiteX15" fmla="*/ 6349610 w 6349610"/>
                      <a:gd name="connsiteY15" fmla="*/ 2189963 h 4760790"/>
                      <a:gd name="connsiteX16" fmla="*/ 6349610 w 6349610"/>
                      <a:gd name="connsiteY16" fmla="*/ 2785062 h 4760790"/>
                      <a:gd name="connsiteX17" fmla="*/ 6349610 w 6349610"/>
                      <a:gd name="connsiteY17" fmla="*/ 3427769 h 4760790"/>
                      <a:gd name="connsiteX18" fmla="*/ 6349610 w 6349610"/>
                      <a:gd name="connsiteY18" fmla="*/ 4070475 h 4760790"/>
                      <a:gd name="connsiteX19" fmla="*/ 6349610 w 6349610"/>
                      <a:gd name="connsiteY19" fmla="*/ 4760790 h 4760790"/>
                      <a:gd name="connsiteX20" fmla="*/ 5962861 w 6349610"/>
                      <a:gd name="connsiteY20" fmla="*/ 4760790 h 4760790"/>
                      <a:gd name="connsiteX21" fmla="*/ 5258632 w 6349610"/>
                      <a:gd name="connsiteY21" fmla="*/ 4760790 h 4760790"/>
                      <a:gd name="connsiteX22" fmla="*/ 4681394 w 6349610"/>
                      <a:gd name="connsiteY22" fmla="*/ 4760790 h 4760790"/>
                      <a:gd name="connsiteX23" fmla="*/ 4231149 w 6349610"/>
                      <a:gd name="connsiteY23" fmla="*/ 4760790 h 4760790"/>
                      <a:gd name="connsiteX24" fmla="*/ 3653912 w 6349610"/>
                      <a:gd name="connsiteY24" fmla="*/ 4760790 h 4760790"/>
                      <a:gd name="connsiteX25" fmla="*/ 3267163 w 6349610"/>
                      <a:gd name="connsiteY25" fmla="*/ 4760790 h 4760790"/>
                      <a:gd name="connsiteX26" fmla="*/ 2880414 w 6349610"/>
                      <a:gd name="connsiteY26" fmla="*/ 4760790 h 4760790"/>
                      <a:gd name="connsiteX27" fmla="*/ 2303177 w 6349610"/>
                      <a:gd name="connsiteY27" fmla="*/ 4760790 h 4760790"/>
                      <a:gd name="connsiteX28" fmla="*/ 1852932 w 6349610"/>
                      <a:gd name="connsiteY28" fmla="*/ 4760790 h 4760790"/>
                      <a:gd name="connsiteX29" fmla="*/ 1212198 w 6349610"/>
                      <a:gd name="connsiteY29" fmla="*/ 4760790 h 4760790"/>
                      <a:gd name="connsiteX30" fmla="*/ 761953 w 6349610"/>
                      <a:gd name="connsiteY30" fmla="*/ 4760790 h 4760790"/>
                      <a:gd name="connsiteX31" fmla="*/ 0 w 6349610"/>
                      <a:gd name="connsiteY31" fmla="*/ 4760790 h 4760790"/>
                      <a:gd name="connsiteX32" fmla="*/ 0 w 6349610"/>
                      <a:gd name="connsiteY32" fmla="*/ 4308515 h 4760790"/>
                      <a:gd name="connsiteX33" fmla="*/ 0 w 6349610"/>
                      <a:gd name="connsiteY33" fmla="*/ 3808632 h 4760790"/>
                      <a:gd name="connsiteX34" fmla="*/ 0 w 6349610"/>
                      <a:gd name="connsiteY34" fmla="*/ 3165925 h 4760790"/>
                      <a:gd name="connsiteX35" fmla="*/ 0 w 6349610"/>
                      <a:gd name="connsiteY35" fmla="*/ 2475611 h 4760790"/>
                      <a:gd name="connsiteX36" fmla="*/ 0 w 6349610"/>
                      <a:gd name="connsiteY36" fmla="*/ 1928120 h 4760790"/>
                      <a:gd name="connsiteX37" fmla="*/ 0 w 6349610"/>
                      <a:gd name="connsiteY37" fmla="*/ 1237805 h 4760790"/>
                      <a:gd name="connsiteX38" fmla="*/ 0 w 6349610"/>
                      <a:gd name="connsiteY38" fmla="*/ 737922 h 4760790"/>
                      <a:gd name="connsiteX39" fmla="*/ 0 w 6349610"/>
                      <a:gd name="connsiteY39" fmla="*/ 0 h 476079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</a:cxnLst>
                    <a:rect l="l" t="t" r="r" b="b"/>
                    <a:pathLst>
                      <a:path w="6349610" h="4760790" extrusionOk="0">
                        <a:moveTo>
                          <a:pt x="0" y="0"/>
                        </a:moveTo>
                        <a:cubicBezTo>
                          <a:pt x="223280" y="-26755"/>
                          <a:pt x="308233" y="2877"/>
                          <a:pt x="513741" y="0"/>
                        </a:cubicBezTo>
                        <a:cubicBezTo>
                          <a:pt x="719249" y="-2877"/>
                          <a:pt x="769673" y="17593"/>
                          <a:pt x="900490" y="0"/>
                        </a:cubicBezTo>
                        <a:cubicBezTo>
                          <a:pt x="1031307" y="-17593"/>
                          <a:pt x="1316855" y="36606"/>
                          <a:pt x="1604720" y="0"/>
                        </a:cubicBezTo>
                        <a:cubicBezTo>
                          <a:pt x="1892585" y="-36606"/>
                          <a:pt x="1886052" y="24550"/>
                          <a:pt x="2118461" y="0"/>
                        </a:cubicBezTo>
                        <a:cubicBezTo>
                          <a:pt x="2350870" y="-24550"/>
                          <a:pt x="2377742" y="53220"/>
                          <a:pt x="2632202" y="0"/>
                        </a:cubicBezTo>
                        <a:cubicBezTo>
                          <a:pt x="2886662" y="-53220"/>
                          <a:pt x="3016936" y="47069"/>
                          <a:pt x="3336431" y="0"/>
                        </a:cubicBezTo>
                        <a:cubicBezTo>
                          <a:pt x="3655926" y="-47069"/>
                          <a:pt x="3648893" y="8915"/>
                          <a:pt x="3786677" y="0"/>
                        </a:cubicBezTo>
                        <a:cubicBezTo>
                          <a:pt x="3924461" y="-8915"/>
                          <a:pt x="4331335" y="10432"/>
                          <a:pt x="4490906" y="0"/>
                        </a:cubicBezTo>
                        <a:cubicBezTo>
                          <a:pt x="4650477" y="-10432"/>
                          <a:pt x="5023413" y="46343"/>
                          <a:pt x="5195135" y="0"/>
                        </a:cubicBezTo>
                        <a:cubicBezTo>
                          <a:pt x="5366857" y="-46343"/>
                          <a:pt x="5654736" y="60724"/>
                          <a:pt x="5772373" y="0"/>
                        </a:cubicBezTo>
                        <a:cubicBezTo>
                          <a:pt x="5890010" y="-60724"/>
                          <a:pt x="6113379" y="1699"/>
                          <a:pt x="6349610" y="0"/>
                        </a:cubicBezTo>
                        <a:cubicBezTo>
                          <a:pt x="6365390" y="189500"/>
                          <a:pt x="6292794" y="420369"/>
                          <a:pt x="6349610" y="547491"/>
                        </a:cubicBezTo>
                        <a:cubicBezTo>
                          <a:pt x="6406426" y="674613"/>
                          <a:pt x="6340314" y="899980"/>
                          <a:pt x="6349610" y="999766"/>
                        </a:cubicBezTo>
                        <a:cubicBezTo>
                          <a:pt x="6358906" y="1099552"/>
                          <a:pt x="6323179" y="1451583"/>
                          <a:pt x="6349610" y="1594865"/>
                        </a:cubicBezTo>
                        <a:cubicBezTo>
                          <a:pt x="6376041" y="1738147"/>
                          <a:pt x="6282642" y="1988326"/>
                          <a:pt x="6349610" y="2189963"/>
                        </a:cubicBezTo>
                        <a:cubicBezTo>
                          <a:pt x="6416578" y="2391600"/>
                          <a:pt x="6341872" y="2580846"/>
                          <a:pt x="6349610" y="2785062"/>
                        </a:cubicBezTo>
                        <a:cubicBezTo>
                          <a:pt x="6357348" y="2989278"/>
                          <a:pt x="6346499" y="3143785"/>
                          <a:pt x="6349610" y="3427769"/>
                        </a:cubicBezTo>
                        <a:cubicBezTo>
                          <a:pt x="6352721" y="3711753"/>
                          <a:pt x="6338552" y="3872108"/>
                          <a:pt x="6349610" y="4070475"/>
                        </a:cubicBezTo>
                        <a:cubicBezTo>
                          <a:pt x="6360668" y="4268842"/>
                          <a:pt x="6336165" y="4530822"/>
                          <a:pt x="6349610" y="4760790"/>
                        </a:cubicBezTo>
                        <a:cubicBezTo>
                          <a:pt x="6185879" y="4793257"/>
                          <a:pt x="6090441" y="4738503"/>
                          <a:pt x="5962861" y="4760790"/>
                        </a:cubicBezTo>
                        <a:cubicBezTo>
                          <a:pt x="5835281" y="4783077"/>
                          <a:pt x="5501112" y="4680435"/>
                          <a:pt x="5258632" y="4760790"/>
                        </a:cubicBezTo>
                        <a:cubicBezTo>
                          <a:pt x="5016152" y="4841145"/>
                          <a:pt x="4905605" y="4754855"/>
                          <a:pt x="4681394" y="4760790"/>
                        </a:cubicBezTo>
                        <a:cubicBezTo>
                          <a:pt x="4457183" y="4766725"/>
                          <a:pt x="4393408" y="4757521"/>
                          <a:pt x="4231149" y="4760790"/>
                        </a:cubicBezTo>
                        <a:cubicBezTo>
                          <a:pt x="4068891" y="4764059"/>
                          <a:pt x="3866022" y="4711836"/>
                          <a:pt x="3653912" y="4760790"/>
                        </a:cubicBezTo>
                        <a:cubicBezTo>
                          <a:pt x="3441802" y="4809744"/>
                          <a:pt x="3359079" y="4718818"/>
                          <a:pt x="3267163" y="4760790"/>
                        </a:cubicBezTo>
                        <a:cubicBezTo>
                          <a:pt x="3175247" y="4802762"/>
                          <a:pt x="2968938" y="4727195"/>
                          <a:pt x="2880414" y="4760790"/>
                        </a:cubicBezTo>
                        <a:cubicBezTo>
                          <a:pt x="2791890" y="4794385"/>
                          <a:pt x="2499630" y="4696107"/>
                          <a:pt x="2303177" y="4760790"/>
                        </a:cubicBezTo>
                        <a:cubicBezTo>
                          <a:pt x="2106724" y="4825473"/>
                          <a:pt x="2018089" y="4707955"/>
                          <a:pt x="1852932" y="4760790"/>
                        </a:cubicBezTo>
                        <a:cubicBezTo>
                          <a:pt x="1687775" y="4813625"/>
                          <a:pt x="1373574" y="4693301"/>
                          <a:pt x="1212198" y="4760790"/>
                        </a:cubicBezTo>
                        <a:cubicBezTo>
                          <a:pt x="1050822" y="4828279"/>
                          <a:pt x="959402" y="4735579"/>
                          <a:pt x="761953" y="4760790"/>
                        </a:cubicBezTo>
                        <a:cubicBezTo>
                          <a:pt x="564504" y="4786001"/>
                          <a:pt x="246867" y="4709970"/>
                          <a:pt x="0" y="4760790"/>
                        </a:cubicBezTo>
                        <a:cubicBezTo>
                          <a:pt x="-6944" y="4598686"/>
                          <a:pt x="34672" y="4445703"/>
                          <a:pt x="0" y="4308515"/>
                        </a:cubicBezTo>
                        <a:cubicBezTo>
                          <a:pt x="-34672" y="4171328"/>
                          <a:pt x="25805" y="3944067"/>
                          <a:pt x="0" y="3808632"/>
                        </a:cubicBezTo>
                        <a:cubicBezTo>
                          <a:pt x="-25805" y="3673197"/>
                          <a:pt x="51083" y="3297944"/>
                          <a:pt x="0" y="3165925"/>
                        </a:cubicBezTo>
                        <a:cubicBezTo>
                          <a:pt x="-51083" y="3033906"/>
                          <a:pt x="29423" y="2649552"/>
                          <a:pt x="0" y="2475611"/>
                        </a:cubicBezTo>
                        <a:cubicBezTo>
                          <a:pt x="-29423" y="2301670"/>
                          <a:pt x="31569" y="2142426"/>
                          <a:pt x="0" y="1928120"/>
                        </a:cubicBezTo>
                        <a:cubicBezTo>
                          <a:pt x="-31569" y="1713814"/>
                          <a:pt x="54532" y="1427596"/>
                          <a:pt x="0" y="1237805"/>
                        </a:cubicBezTo>
                        <a:cubicBezTo>
                          <a:pt x="-54532" y="1048015"/>
                          <a:pt x="7678" y="873376"/>
                          <a:pt x="0" y="737922"/>
                        </a:cubicBezTo>
                        <a:cubicBezTo>
                          <a:pt x="-7678" y="602468"/>
                          <a:pt x="63251" y="36127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700" b="1" dirty="0">
                <a:latin typeface="Calibri" panose="020F0502020204030204" pitchFamily="34" charset="0"/>
                <a:cs typeface="Calibri" panose="020F0502020204030204" pitchFamily="34" charset="0"/>
              </a:rPr>
              <a:t>FINDINGS LEFT UNEXPLAINED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Yourganov et al. (2015) stated that anomic aphasia was easily distinguishable, but were not strongly associated with specific brain areas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Could have referred to previous literature, such as Love et al. (2002)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Love et al. (2022) investigated the neuroanatomical basis for cognitive deficits of a female stroke survivor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Clinical diagnosis of anomic aphasia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In accordance with Yourganov et al. (2015), Love et al. (2002) reported that anomic aphasia was more identifiable by perfusion MRI mapping, rather than structural MRI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Perfusion MRI highlighted a reduction in blood flow to regions such as the angular gyrus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700" dirty="0">
                <a:latin typeface="Calibri" panose="020F0502020204030204" pitchFamily="34" charset="0"/>
                <a:cs typeface="Calibri" panose="020F0502020204030204" pitchFamily="34" charset="0"/>
              </a:rPr>
              <a:t>Could be argued that Yourganov et al. (2015) dismissed such research, leaving their anomic aphasia findings unexplained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" name="3D Model 9" descr="Red Exclamation point">
                <a:extLst>
                  <a:ext uri="{FF2B5EF4-FFF2-40B4-BE49-F238E27FC236}">
                    <a16:creationId xmlns:a16="http://schemas.microsoft.com/office/drawing/2014/main" id="{BC12E760-8313-D631-FF58-58227F060B6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72906803"/>
                  </p:ext>
                </p:extLst>
              </p:nvPr>
            </p:nvGraphicFramePr>
            <p:xfrm>
              <a:off x="11695817" y="91037"/>
              <a:ext cx="426305" cy="1356410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426305" cy="1356410"/>
                    </a:xfrm>
                    <a:prstGeom prst="rect">
                      <a:avLst/>
                    </a:prstGeom>
                  </am3d:spPr>
                  <am3d:camera>
                    <am3d:pos x="0" y="0" z="4943419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455117" d="1000000"/>
                    <am3d:preTrans dx="10169" dy="-18000000" dz="-1014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50029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" name="3D Model 9" descr="Red Exclamation point">
                <a:extLst>
                  <a:ext uri="{FF2B5EF4-FFF2-40B4-BE49-F238E27FC236}">
                    <a16:creationId xmlns:a16="http://schemas.microsoft.com/office/drawing/2014/main" id="{BC12E760-8313-D631-FF58-58227F060B6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695817" y="91037"/>
                <a:ext cx="426305" cy="135641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932916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5" name="Rectangle 3104">
            <a:extLst>
              <a:ext uri="{FF2B5EF4-FFF2-40B4-BE49-F238E27FC236}">
                <a16:creationId xmlns:a16="http://schemas.microsoft.com/office/drawing/2014/main" id="{B4F9B187-EC02-44E0-99C7-5D629D664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107" name="Group 3106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3108" name="Rectangle 3107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09" name="Oval 3108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10" name="Oval 3109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111" name="Group 3110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3116" name="Rectangle 3115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117" name="Rectangle 3116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3112" name="Group 3111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3114" name="Rectangle 3113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3115" name="Rectangle 3114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3113" name="Rectangle 3112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119" name="Rectangle 3118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grpSp>
        <p:nvGrpSpPr>
          <p:cNvPr id="3121" name="Group 3120">
            <a:extLst>
              <a:ext uri="{FF2B5EF4-FFF2-40B4-BE49-F238E27FC236}">
                <a16:creationId xmlns:a16="http://schemas.microsoft.com/office/drawing/2014/main" id="{7B4E221E-E4F3-4D25-8DC8-8A3D08C83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491700" y="811038"/>
            <a:ext cx="6131951" cy="5783897"/>
            <a:chOff x="4925125" y="3600"/>
            <a:chExt cx="7266875" cy="6854400"/>
          </a:xfrm>
        </p:grpSpPr>
        <p:sp>
          <p:nvSpPr>
            <p:cNvPr id="3122" name="Oval 3121">
              <a:extLst>
                <a:ext uri="{FF2B5EF4-FFF2-40B4-BE49-F238E27FC236}">
                  <a16:creationId xmlns:a16="http://schemas.microsoft.com/office/drawing/2014/main" id="{1DCB79C8-6A25-43E7-AC87-D1D7C607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23" name="Oval 3122">
              <a:extLst>
                <a:ext uri="{FF2B5EF4-FFF2-40B4-BE49-F238E27FC236}">
                  <a16:creationId xmlns:a16="http://schemas.microsoft.com/office/drawing/2014/main" id="{2BABC8D9-79F4-4665-99B3-4EA1B520E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24" name="Oval 3123">
              <a:extLst>
                <a:ext uri="{FF2B5EF4-FFF2-40B4-BE49-F238E27FC236}">
                  <a16:creationId xmlns:a16="http://schemas.microsoft.com/office/drawing/2014/main" id="{808BC036-0C59-4D8B-8F96-46D122C90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074" name="Picture 2" descr="How to Prepare for an MRI | Premier Imaging">
            <a:extLst>
              <a:ext uri="{FF2B5EF4-FFF2-40B4-BE49-F238E27FC236}">
                <a16:creationId xmlns:a16="http://schemas.microsoft.com/office/drawing/2014/main" id="{8FC773D0-646D-BFE8-382D-256FF3ADFE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88" r="2161" b="-2"/>
          <a:stretch/>
        </p:blipFill>
        <p:spPr bwMode="auto">
          <a:xfrm>
            <a:off x="-37312" y="359183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1016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4420CFD-47DF-65A0-9E60-70A553E3C7CF}"/>
              </a:ext>
            </a:extLst>
          </p:cNvPr>
          <p:cNvSpPr txBox="1">
            <a:spLocks/>
          </p:cNvSpPr>
          <p:nvPr/>
        </p:nvSpPr>
        <p:spPr>
          <a:xfrm>
            <a:off x="6785130" y="452676"/>
            <a:ext cx="5063235" cy="5968229"/>
          </a:xfrm>
          <a:prstGeom prst="rect">
            <a:avLst/>
          </a:prstGeom>
          <a:solidFill>
            <a:schemeClr val="tx1">
              <a:alpha val="14975"/>
            </a:schemeClr>
          </a:solidFill>
          <a:ln w="254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270000" indent="-270000" algn="l" defTabSz="914400" rtl="0" eaLnBrk="1" latinLnBrk="0" hangingPunct="1">
              <a:lnSpc>
                <a:spcPct val="125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2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00000" indent="-270000" algn="l" defTabSz="914400" rtl="0" eaLnBrk="1" latinLnBrk="0" hangingPunct="1">
              <a:lnSpc>
                <a:spcPct val="125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 spc="5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However, a structural MRI by Love et al. (2002) revealed some brain damage to areas such as the left basal ganglia and surrounding white matter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This does not necessarily mean that it is the main predictor of anomic aphasia, therefore does not contradict Yourganov et al. (2015)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However, it does provide more insight into the brain regions associated with anomic aphasia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As stated, Yourganov et al. (2015) failed to provide this insight</a:t>
            </a:r>
          </a:p>
        </p:txBody>
      </p:sp>
      <p:sp>
        <p:nvSpPr>
          <p:cNvPr id="8" name="Pentagon 7">
            <a:extLst>
              <a:ext uri="{FF2B5EF4-FFF2-40B4-BE49-F238E27FC236}">
                <a16:creationId xmlns:a16="http://schemas.microsoft.com/office/drawing/2014/main" id="{096E9929-3DF4-F3B7-CA99-3EC5BDB1A093}"/>
              </a:ext>
            </a:extLst>
          </p:cNvPr>
          <p:cNvSpPr/>
          <p:nvPr/>
        </p:nvSpPr>
        <p:spPr>
          <a:xfrm>
            <a:off x="-1" y="228961"/>
            <a:ext cx="4913453" cy="707330"/>
          </a:xfrm>
          <a:prstGeom prst="homePlate">
            <a:avLst/>
          </a:prstGeom>
          <a:solidFill>
            <a:srgbClr val="2E387E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EEBFF16-AE8D-2138-0E24-BD0AC09A6C01}"/>
              </a:ext>
            </a:extLst>
          </p:cNvPr>
          <p:cNvSpPr txBox="1">
            <a:spLocks/>
          </p:cNvSpPr>
          <p:nvPr/>
        </p:nvSpPr>
        <p:spPr>
          <a:xfrm>
            <a:off x="0" y="153207"/>
            <a:ext cx="5158608" cy="768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DISCUSSION – PART 2  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0" name="3D Model 9" descr="Red Exclamation point">
                <a:extLst>
                  <a:ext uri="{FF2B5EF4-FFF2-40B4-BE49-F238E27FC236}">
                    <a16:creationId xmlns:a16="http://schemas.microsoft.com/office/drawing/2014/main" id="{31296F47-65A7-06E2-488A-9ED6197B157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40431430"/>
                  </p:ext>
                </p:extLst>
              </p:nvPr>
            </p:nvGraphicFramePr>
            <p:xfrm>
              <a:off x="11635213" y="136641"/>
              <a:ext cx="426305" cy="1356410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426305" cy="1356410"/>
                    </a:xfrm>
                    <a:prstGeom prst="rect">
                      <a:avLst/>
                    </a:prstGeom>
                  </am3d:spPr>
                  <am3d:camera>
                    <am3d:pos x="0" y="0" z="4943419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455117" d="1000000"/>
                    <am3d:preTrans dx="10169" dy="-18000000" dz="-1014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50029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0" name="3D Model 9" descr="Red Exclamation point">
                <a:extLst>
                  <a:ext uri="{FF2B5EF4-FFF2-40B4-BE49-F238E27FC236}">
                    <a16:creationId xmlns:a16="http://schemas.microsoft.com/office/drawing/2014/main" id="{31296F47-65A7-06E2-488A-9ED6197B157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635213" y="136641"/>
                <a:ext cx="426305" cy="135641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84781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03" name="Group 4102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4104" name="Rectangle 4103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4105" name="Oval 4104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sp>
          <p:nvSpPr>
            <p:cNvPr id="4106" name="Oval 4105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4107" name="Group 4106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112" name="Rectangle 4111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4113" name="Rectangle 4112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grpSp>
          <p:nvGrpSpPr>
            <p:cNvPr id="4108" name="Group 4107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110" name="Rectangle 4109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  <p:sp>
            <p:nvSpPr>
              <p:cNvPr id="4111" name="Rectangle 4110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 dirty="0"/>
              </a:p>
            </p:txBody>
          </p:sp>
        </p:grpSp>
        <p:sp>
          <p:nvSpPr>
            <p:cNvPr id="4109" name="Rectangle 4108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</p:grp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4117" name="Rectangle 4116">
            <a:extLst>
              <a:ext uri="{FF2B5EF4-FFF2-40B4-BE49-F238E27FC236}">
                <a16:creationId xmlns:a16="http://schemas.microsoft.com/office/drawing/2014/main" id="{EB9B5A19-3592-48E2-BC31-90E092BD6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119" name="Group 4118">
            <a:extLst>
              <a:ext uri="{FF2B5EF4-FFF2-40B4-BE49-F238E27FC236}">
                <a16:creationId xmlns:a16="http://schemas.microsoft.com/office/drawing/2014/main" id="{E2548C40-4C00-4E91-BFA6-84B4D662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4120" name="Rectangle 4119">
              <a:extLst>
                <a:ext uri="{FF2B5EF4-FFF2-40B4-BE49-F238E27FC236}">
                  <a16:creationId xmlns:a16="http://schemas.microsoft.com/office/drawing/2014/main" id="{B6EE6BCA-C84E-4BED-B084-F599F7EE6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21" name="Oval 4120">
              <a:extLst>
                <a:ext uri="{FF2B5EF4-FFF2-40B4-BE49-F238E27FC236}">
                  <a16:creationId xmlns:a16="http://schemas.microsoft.com/office/drawing/2014/main" id="{24695526-4BAA-4EFE-91C1-1E446117C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22" name="Oval 4121">
              <a:extLst>
                <a:ext uri="{FF2B5EF4-FFF2-40B4-BE49-F238E27FC236}">
                  <a16:creationId xmlns:a16="http://schemas.microsoft.com/office/drawing/2014/main" id="{00DF9B86-7987-40DC-85D6-479F5A2E87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4123" name="Group 4122">
              <a:extLst>
                <a:ext uri="{FF2B5EF4-FFF2-40B4-BE49-F238E27FC236}">
                  <a16:creationId xmlns:a16="http://schemas.microsoft.com/office/drawing/2014/main" id="{A5465368-1AF5-43D6-BAD2-6BE8B04D9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128" name="Rectangle 4127">
                <a:extLst>
                  <a:ext uri="{FF2B5EF4-FFF2-40B4-BE49-F238E27FC236}">
                    <a16:creationId xmlns:a16="http://schemas.microsoft.com/office/drawing/2014/main" id="{CEB28D27-BDED-4D8C-94FC-58E9323571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4129" name="Rectangle 4128">
                <a:extLst>
                  <a:ext uri="{FF2B5EF4-FFF2-40B4-BE49-F238E27FC236}">
                    <a16:creationId xmlns:a16="http://schemas.microsoft.com/office/drawing/2014/main" id="{77AC833D-449C-45F4-9851-216F3681F2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4124" name="Group 4123">
              <a:extLst>
                <a:ext uri="{FF2B5EF4-FFF2-40B4-BE49-F238E27FC236}">
                  <a16:creationId xmlns:a16="http://schemas.microsoft.com/office/drawing/2014/main" id="{09528AAE-A1EB-446C-81BE-BA5E4490E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126" name="Rectangle 4125">
                <a:extLst>
                  <a:ext uri="{FF2B5EF4-FFF2-40B4-BE49-F238E27FC236}">
                    <a16:creationId xmlns:a16="http://schemas.microsoft.com/office/drawing/2014/main" id="{9F7C0F2C-B581-402B-B4C4-6DFB71314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4127" name="Rectangle 4126">
                <a:extLst>
                  <a:ext uri="{FF2B5EF4-FFF2-40B4-BE49-F238E27FC236}">
                    <a16:creationId xmlns:a16="http://schemas.microsoft.com/office/drawing/2014/main" id="{356A6B0D-707F-420B-BF4D-2CB60CCCA0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125" name="Rectangle 4124">
              <a:extLst>
                <a:ext uri="{FF2B5EF4-FFF2-40B4-BE49-F238E27FC236}">
                  <a16:creationId xmlns:a16="http://schemas.microsoft.com/office/drawing/2014/main" id="{F8B7A59E-D61A-4BEB-A38A-1E8E5EBB8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131" name="Rectangle 4130">
            <a:extLst>
              <a:ext uri="{FF2B5EF4-FFF2-40B4-BE49-F238E27FC236}">
                <a16:creationId xmlns:a16="http://schemas.microsoft.com/office/drawing/2014/main" id="{DD99E1B6-CBC4-4306-9DFC-847D6D135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37000">
                <a:schemeClr val="bg2">
                  <a:alpha val="4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grpSp>
        <p:nvGrpSpPr>
          <p:cNvPr id="4133" name="Group 4132">
            <a:extLst>
              <a:ext uri="{FF2B5EF4-FFF2-40B4-BE49-F238E27FC236}">
                <a16:creationId xmlns:a16="http://schemas.microsoft.com/office/drawing/2014/main" id="{3C16EB93-E299-481D-A004-769603D37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37600" y="3600"/>
            <a:ext cx="6854400" cy="6854400"/>
            <a:chOff x="0" y="3600"/>
            <a:chExt cx="6854400" cy="6854400"/>
          </a:xfrm>
        </p:grpSpPr>
        <p:sp>
          <p:nvSpPr>
            <p:cNvPr id="4134" name="Oval 4133">
              <a:extLst>
                <a:ext uri="{FF2B5EF4-FFF2-40B4-BE49-F238E27FC236}">
                  <a16:creationId xmlns:a16="http://schemas.microsoft.com/office/drawing/2014/main" id="{6CD13B55-E709-4E18-924B-655433A92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35" name="Oval 4134">
              <a:extLst>
                <a:ext uri="{FF2B5EF4-FFF2-40B4-BE49-F238E27FC236}">
                  <a16:creationId xmlns:a16="http://schemas.microsoft.com/office/drawing/2014/main" id="{6A3B2E1D-0135-45FF-990A-436697D20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36" name="Oval 4135">
              <a:extLst>
                <a:ext uri="{FF2B5EF4-FFF2-40B4-BE49-F238E27FC236}">
                  <a16:creationId xmlns:a16="http://schemas.microsoft.com/office/drawing/2014/main" id="{62BD9E0F-507C-49AD-B619-B42B4D342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098" name="Picture 2" descr="Clipart Conclusion - Conclusion Clipart Transparent PNG Image | Transparent  PNG Free Download on SeekPNG">
            <a:extLst>
              <a:ext uri="{FF2B5EF4-FFF2-40B4-BE49-F238E27FC236}">
                <a16:creationId xmlns:a16="http://schemas.microsoft.com/office/drawing/2014/main" id="{E9C7B0C0-81DB-7453-778F-7603BE20A5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50"/>
          <a:stretch/>
        </p:blipFill>
        <p:spPr bwMode="auto">
          <a:xfrm>
            <a:off x="5599448" y="360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noFill/>
          <a:effectLst>
            <a:softEdge rad="1016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entagon 6">
            <a:extLst>
              <a:ext uri="{FF2B5EF4-FFF2-40B4-BE49-F238E27FC236}">
                <a16:creationId xmlns:a16="http://schemas.microsoft.com/office/drawing/2014/main" id="{1C86D39F-01B9-B1A2-BED7-1D5E1E3358B7}"/>
              </a:ext>
            </a:extLst>
          </p:cNvPr>
          <p:cNvSpPr/>
          <p:nvPr/>
        </p:nvSpPr>
        <p:spPr>
          <a:xfrm>
            <a:off x="-1" y="228961"/>
            <a:ext cx="3417185" cy="707330"/>
          </a:xfrm>
          <a:prstGeom prst="homePlate">
            <a:avLst/>
          </a:prstGeom>
          <a:solidFill>
            <a:srgbClr val="836C77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0B5F5F7-3302-EDB7-B3B6-1CA85C131C69}"/>
              </a:ext>
            </a:extLst>
          </p:cNvPr>
          <p:cNvSpPr txBox="1">
            <a:spLocks/>
          </p:cNvSpPr>
          <p:nvPr/>
        </p:nvSpPr>
        <p:spPr>
          <a:xfrm>
            <a:off x="0" y="153207"/>
            <a:ext cx="3417184" cy="7685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E35507-3EF1-EBE7-A74A-6A945DD98EE4}"/>
              </a:ext>
            </a:extLst>
          </p:cNvPr>
          <p:cNvSpPr txBox="1"/>
          <p:nvPr/>
        </p:nvSpPr>
        <p:spPr>
          <a:xfrm>
            <a:off x="308530" y="1237636"/>
            <a:ext cx="6018767" cy="5309980"/>
          </a:xfrm>
          <a:prstGeom prst="rect">
            <a:avLst/>
          </a:prstGeom>
          <a:solidFill>
            <a:schemeClr val="tx1">
              <a:alpha val="15000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Overall, a robust study and paper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Engagement with a vast amount of literature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Consideration of research implications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Number of methodology strengths, such as the use of MRI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Some potential limitations, such as the use of the WAB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However, findings were consistent with previous research, suggesting strong reliability and validity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Nevertheless, there was scope to further explain some findings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</a:rPr>
              <a:t>Though, it is appreciated that their word count may have been limited</a:t>
            </a:r>
          </a:p>
        </p:txBody>
      </p:sp>
    </p:spTree>
    <p:extLst>
      <p:ext uri="{BB962C8B-B14F-4D97-AF65-F5344CB8AC3E}">
        <p14:creationId xmlns:p14="http://schemas.microsoft.com/office/powerpoint/2010/main" val="1798180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11BAD9B-DB74-0102-0A3D-A6717493E45A}"/>
              </a:ext>
            </a:extLst>
          </p:cNvPr>
          <p:cNvSpPr txBox="1"/>
          <p:nvPr/>
        </p:nvSpPr>
        <p:spPr>
          <a:xfrm>
            <a:off x="1295400" y="2875002"/>
            <a:ext cx="9601200" cy="1107996"/>
          </a:xfrm>
          <a:prstGeom prst="rect">
            <a:avLst/>
          </a:prstGeom>
          <a:solidFill>
            <a:srgbClr val="054449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6600" dirty="0">
                <a:latin typeface="Calibri" panose="020F0502020204030204" pitchFamily="34" charset="0"/>
                <a:cs typeface="Calibri" panose="020F050202020403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435911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9FB763E-6E0D-5180-73CB-F699533BC0BB}"/>
              </a:ext>
            </a:extLst>
          </p:cNvPr>
          <p:cNvSpPr txBox="1"/>
          <p:nvPr/>
        </p:nvSpPr>
        <p:spPr>
          <a:xfrm>
            <a:off x="527628" y="1333681"/>
            <a:ext cx="11136744" cy="5113323"/>
          </a:xfrm>
          <a:prstGeom prst="rect">
            <a:avLst/>
          </a:prstGeom>
          <a:solidFill>
            <a:schemeClr val="tx1">
              <a:alpha val="14836"/>
            </a:schemeClr>
          </a:solidFill>
          <a:ln w="254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457200" indent="-457200" algn="l">
              <a:lnSpc>
                <a:spcPct val="150000"/>
              </a:lnSpc>
            </a:pP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Altimus, C. M., Marlin, B. J., Charalambakis, N. E., Colón-Rodríguez, A., Glover, E. J., Izbicki, P., Johnson, A., Lourenco, M. V., Makinson, R. A., McQuail, J., Obeso, I., Padilla-Coreano, N., Wells, M. F., &amp; Committee, for T. A. (2020). The next 50 years of neuroscience.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Journal of Neuroscience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40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(1), 101–106. 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https://doi.org/10.1523/JNEUROSCI.0744-19.2019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95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Crinion, J., Holland, A. L., Copland, D. A., Thompson, C. K., &amp; Hillis, A. E. (2013). Neuroimaging in aphasia treatment research: Quantifying brain lesions after stroke. </a:t>
            </a:r>
            <a:r>
              <a:rPr lang="en-GB" sz="9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NeuroImage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73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208–214. </a:t>
            </a:r>
            <a:r>
              <a:rPr lang="en-GB" sz="95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https://doi.org/10.1016/j.neuroimage.2012.07.044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Damasio, A. R. (1992). Aphasia. 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New England Journal of Medicine, 326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(8), 531-539. </a:t>
            </a:r>
            <a:r>
              <a:rPr lang="en-GB" sz="95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https://psycnet.apa.org/doi/10.1056/NEJM199202203260806</a:t>
            </a:r>
            <a:endParaRPr lang="en-GB" sz="950" u="sng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Dick, A. S., &amp; Tremblay, P. (2012). Beyond the arcuate fasciculus: Consensus and controversy in the connectional anatomy of language.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Brain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135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(12), 3529–3550. </a:t>
            </a:r>
            <a:r>
              <a:rPr lang="en-GB" sz="95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5"/>
              </a:rPr>
              <a:t>https://doi.org/10.1093/brain/aws222</a:t>
            </a:r>
            <a:r>
              <a:rPr lang="en-GB" sz="9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en-GB" sz="95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indent="-457200" algn="l">
              <a:lnSpc>
                <a:spcPct val="150000"/>
              </a:lnSpc>
            </a:pP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Fridriksson, J., Fillmore, P., Guo, D., &amp; Rorden, C. (2014). Chronic broca’s aphasia is caused by damage to broca's and wernicke's areas.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Cerebral Cortex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25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(12), 4689–4696. 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https://doi.org/10.1093/cercor/bhu152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9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 algn="l">
              <a:lnSpc>
                <a:spcPct val="150000"/>
              </a:lnSpc>
            </a:pP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Henseler, I., Regenbrecht, F., &amp; Obrig, H. (2014). Lesion correlates of patholinguistic profiles in chronic aphasia: Comparisons of syndrome-, modality- and symptom-level assessment.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Brain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137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(3), 918–930. 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https://doi.org/10.1093/brain/awt374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95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Hickok, G., Erhard, P., Kassubek, J., Helms-Tillery, A. Kate., Naeve-Velguth, S., Strupp, J. P., Strick, P. L., &amp; Ugurbil, K. (2000). A functional magnetic resonance imaging study of the role of left posterior superior temporal gyrus in speech production: Implications for the explanation of conduction aphasia.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Neuroscience Letters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287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(2), 156–160.</a:t>
            </a:r>
            <a:r>
              <a:rPr lang="en-GB" sz="9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sz="95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8"/>
              </a:rPr>
              <a:t>https://doi.org/10.1016/s0304-3940(00)01143-5</a:t>
            </a:r>
            <a:endParaRPr lang="en-GB" sz="950" u="sng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John, A., Javali, M., Mahale, R., Mehta, A., Acharya, P., &amp; Srinivasa, R. (2017). Clinical impression and western aphasia battery classification of aphasia in acute ischemic stroke: Is there a discrepancy?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Journal of Neurosciences in Rural Practice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(1), 74. 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https://doi.org/10.4103/0976-3147.193531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Katti, G., Ara, S. A., &amp; Shireen, A. (2010). Magnetic resonance imaging (MRI) – a review. </a:t>
            </a:r>
            <a:r>
              <a:rPr lang="en-GB" sz="9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International Journal of Dental Clinics, 3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(1), 65-70. 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https://www.researchgate.net/publication/279471369_Magnetic_resonance_imaging_MRI_-_A_review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Kertesz, A. (2020). The western aphasia battery: A systematic review of research and clinical applications.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Aphasiology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36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(1), 1–30</a:t>
            </a:r>
            <a:r>
              <a:rPr lang="en-GB" sz="95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95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11"/>
              </a:rPr>
              <a:t>https://doi.org/10.1080/02687038.2020.1852002</a:t>
            </a:r>
            <a:endParaRPr lang="en-GB" sz="95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necht, S. (2000). Handedness and hemispheric language dominance in healthy humans. </a:t>
            </a:r>
            <a:r>
              <a:rPr lang="en-GB" sz="9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Brain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123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(12), 2512–2518. </a:t>
            </a:r>
            <a:r>
              <a:rPr lang="en-GB" sz="95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2"/>
              </a:rPr>
              <a:t>https://doi.org/10.1093/brain/123.12.2512</a:t>
            </a:r>
            <a:r>
              <a:rPr lang="en-GB" sz="95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95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Lieberman, P. (2002). On the nature and evolution of the neural bases of human language.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American Journal of Physical Anthropology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119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(35), 36–62. </a:t>
            </a:r>
            <a:r>
              <a:rPr lang="en-GB" sz="95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3"/>
              </a:rPr>
              <a:t>https://doi.org/10.1002/ajpa.10171</a:t>
            </a:r>
            <a:r>
              <a:rPr lang="en-GB" sz="9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Love, T., Swinney, D., Wong, E., &amp; Buxton, R. (2002). Perfusion imaging and stroke: A more sensitive measure of the brain bases of cognitive deficits.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Aphasiology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950" b="0" i="1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16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(9), 873–883. 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14"/>
              </a:rPr>
              <a:t>https://doi.org/10.1080/02687030244000356</a:t>
            </a:r>
            <a:r>
              <a:rPr lang="en-GB" sz="95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Marshall, R. S., Lazar, R. M., &amp; Mohr, J. P. (1998). Aphasia.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Medical Update for Psychiatrists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 </a:t>
            </a:r>
            <a:r>
              <a:rPr lang="en-GB" sz="95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3</a:t>
            </a:r>
            <a:r>
              <a:rPr lang="en-GB" sz="95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(5), 132–138. </a:t>
            </a:r>
            <a:r>
              <a:rPr lang="en-GB" sz="95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hlinkClick r:id="rId15"/>
              </a:rPr>
              <a:t>https://doi.org/10.1016/s1082-7579(98)00026-0</a:t>
            </a:r>
            <a:r>
              <a:rPr lang="en-GB" sz="9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95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Matthews, M. P., &amp; Jezzard, P. (2004). Functional magnetic resonance imaging. </a:t>
            </a:r>
            <a:r>
              <a:rPr lang="en-GB" sz="95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Journal of Neurology, Neurosurgery, and Psychiatry, 75</a:t>
            </a:r>
            <a:r>
              <a:rPr lang="en-GB" sz="95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(1), 6–12. </a:t>
            </a:r>
            <a:r>
              <a:rPr lang="en-GB" sz="950" dirty="0">
                <a:effectLst/>
                <a:latin typeface="Calibri" panose="020F0502020204030204" pitchFamily="34" charset="0"/>
                <a:cs typeface="Calibri" panose="020F0502020204030204" pitchFamily="34" charset="0"/>
                <a:hlinkClick r:id="rId16"/>
              </a:rPr>
              <a:t>https://pubmed.ncbi.nlm.nih.gov/14707297/</a:t>
            </a:r>
            <a:r>
              <a:rPr lang="en-GB" sz="95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95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95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Yourganov, G., Smith, K. G., Fridriksson, J., &amp; Rorden, C. (2015). Predicting aphasia type from brain damage measured with structural MRI. </a:t>
            </a:r>
            <a:r>
              <a:rPr lang="en-GB" sz="950" b="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Cortex</a:t>
            </a:r>
            <a:r>
              <a:rPr lang="en-GB" sz="95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73, 203-215.</a:t>
            </a:r>
            <a:r>
              <a:rPr lang="en-GB" sz="95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50" b="0" dirty="0">
                <a:latin typeface="Calibri" panose="020F0502020204030204" pitchFamily="34" charset="0"/>
                <a:cs typeface="Calibri" panose="020F0502020204030204" pitchFamily="34" charset="0"/>
                <a:hlinkClick r:id="rId17"/>
              </a:rPr>
              <a:t>https://doi.org/10.1016/j.cortex.2015.09.005</a:t>
            </a:r>
            <a:endParaRPr lang="en-US" sz="950" b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05116E36-B896-EEE6-41C2-2B8C90B65C21}"/>
              </a:ext>
            </a:extLst>
          </p:cNvPr>
          <p:cNvSpPr/>
          <p:nvPr/>
        </p:nvSpPr>
        <p:spPr>
          <a:xfrm>
            <a:off x="0" y="225592"/>
            <a:ext cx="3205655" cy="707330"/>
          </a:xfrm>
          <a:prstGeom prst="homePlate">
            <a:avLst/>
          </a:prstGeom>
          <a:solidFill>
            <a:srgbClr val="3E5D6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3E47502-202F-E627-B5A1-D0B7B71E7BC3}"/>
              </a:ext>
            </a:extLst>
          </p:cNvPr>
          <p:cNvSpPr txBox="1">
            <a:spLocks/>
          </p:cNvSpPr>
          <p:nvPr/>
        </p:nvSpPr>
        <p:spPr>
          <a:xfrm>
            <a:off x="60838" y="271887"/>
            <a:ext cx="3905506" cy="6500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908562519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6113</TotalTime>
  <Words>2167</Words>
  <Application>Microsoft Macintosh PowerPoint</Application>
  <PresentationFormat>Widescreen</PresentationFormat>
  <Paragraphs>122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Avenir Next LT Pro</vt:lpstr>
      <vt:lpstr>Bell MT</vt:lpstr>
      <vt:lpstr>Calibri</vt:lpstr>
      <vt:lpstr>Wingdings</vt:lpstr>
      <vt:lpstr>GlowVTI</vt:lpstr>
      <vt:lpstr> A CRITICAL REVIEW OF: Yourganov, G., Smith, K. G., Fridriksson, J., &amp; Rorden, C. (2015). Predicting aphasia type from brain damage measured with structural MRI. Cortex, 73, 203-215. https://doi.org/10.1016/j.cortex.2015.09.005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REVIEW OF: Yourganov, G., Smith, K. G., Fridriksson, J., &amp; Rorden, C. (2015). Predicting aphasia type from brain damage measured with structural MRI. Cortex, 73, 203-215. https://doi.org/10.1016/j.cortex.2015.09.005  </dc:title>
  <dc:creator>Hannah Clayton (2003591)</dc:creator>
  <cp:lastModifiedBy>Hannah Clayton (2003591)</cp:lastModifiedBy>
  <cp:revision>57</cp:revision>
  <dcterms:created xsi:type="dcterms:W3CDTF">2023-03-05T18:56:27Z</dcterms:created>
  <dcterms:modified xsi:type="dcterms:W3CDTF">2023-03-13T13:40:56Z</dcterms:modified>
</cp:coreProperties>
</file>