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52" r:id="rId1"/>
  </p:sldMasterIdLst>
  <p:sldIdLst>
    <p:sldId id="256" r:id="rId2"/>
    <p:sldId id="257" r:id="rId3"/>
    <p:sldId id="258" r:id="rId4"/>
    <p:sldId id="266" r:id="rId5"/>
    <p:sldId id="259" r:id="rId6"/>
    <p:sldId id="260" r:id="rId7"/>
    <p:sldId id="261" r:id="rId8"/>
    <p:sldId id="262" r:id="rId9"/>
    <p:sldId id="267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162633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024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48270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5944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943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2940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820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8345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039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157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0287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4717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EB96C-799C-456C-8189-9220E80CEF2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5000" dirty="0"/>
              <a:t>Operating Hotel Facilities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262E01-16B6-4584-BA38-214A082DE9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86840" y="4800600"/>
            <a:ext cx="9418320" cy="1691640"/>
          </a:xfrm>
        </p:spPr>
        <p:txBody>
          <a:bodyPr/>
          <a:lstStyle/>
          <a:p>
            <a:r>
              <a:rPr lang="en-US" dirty="0"/>
              <a:t>BY: Florentina </a:t>
            </a:r>
            <a:r>
              <a:rPr lang="en-US" dirty="0" err="1"/>
              <a:t>Babache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40806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41D3F-9D78-441C-8C95-B0FFDCBF3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FDC01-CE13-435E-955D-1EECE4A703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895061"/>
            <a:ext cx="8595360" cy="4351337"/>
          </a:xfrm>
        </p:spPr>
        <p:txBody>
          <a:bodyPr>
            <a:normAutofit/>
          </a:bodyPr>
          <a:lstStyle/>
          <a:p>
            <a:r>
              <a:rPr lang="en-US" dirty="0"/>
              <a:t>The health and safety guide provides a comprehensive resource for our housekeeping staff, emphasizing the importance of vigilance and adherence of safety protocols. By implementing these precautions and procedures, I aim to provide an environment where health and safety comes first. Some of them includes</a:t>
            </a:r>
          </a:p>
          <a:p>
            <a:r>
              <a:rPr lang="en-US" dirty="0"/>
              <a:t>Advising employees on how to appropriately apply protective equipment, including goggles and gloves. </a:t>
            </a:r>
          </a:p>
          <a:p>
            <a:r>
              <a:rPr lang="en-US" dirty="0"/>
              <a:t>Instructing personnel in the appropriate </a:t>
            </a:r>
            <a:r>
              <a:rPr lang="en-US" dirty="0" err="1"/>
              <a:t>utilisation</a:t>
            </a:r>
            <a:r>
              <a:rPr lang="en-US" dirty="0"/>
              <a:t> and upkeep of protective equipment is essential. </a:t>
            </a:r>
          </a:p>
          <a:p>
            <a:r>
              <a:rPr lang="en-US" dirty="0"/>
              <a:t>Regular tool inspection and maintenance should be carried out  (Donald, Patrick, Moreo, &amp; Gail, 2005).  </a:t>
            </a:r>
          </a:p>
        </p:txBody>
      </p:sp>
    </p:spTree>
    <p:extLst>
      <p:ext uri="{BB962C8B-B14F-4D97-AF65-F5344CB8AC3E}">
        <p14:creationId xmlns:p14="http://schemas.microsoft.com/office/powerpoint/2010/main" val="36332257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3C6B5-22E9-4506-8D5B-FFB53A842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812" y="187325"/>
            <a:ext cx="9692640" cy="1325562"/>
          </a:xfrm>
        </p:spPr>
        <p:txBody>
          <a:bodyPr>
            <a:normAutofit/>
          </a:bodyPr>
          <a:lstStyle/>
          <a:p>
            <a:r>
              <a:rPr lang="en-US" b="1" dirty="0"/>
              <a:t>Identifying Potential Risks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C9E25-CD8E-4D82-9B93-9E989513A4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038" y="1828800"/>
            <a:ext cx="5867798" cy="4518991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lang="en-US" dirty="0"/>
            </a:br>
            <a:r>
              <a:rPr lang="en-US" dirty="0"/>
              <a:t>It is imperative to </a:t>
            </a:r>
            <a:r>
              <a:rPr lang="en-US" dirty="0" err="1"/>
              <a:t>utilise</a:t>
            </a:r>
            <a:r>
              <a:rPr lang="en-US" dirty="0"/>
              <a:t> the appropriate personal protective equipment (PPE) (Anand &amp; Jeffrey, 2019).</a:t>
            </a:r>
          </a:p>
          <a:p>
            <a:pPr marL="0" indent="0">
              <a:buNone/>
            </a:pPr>
            <a:r>
              <a:rPr lang="en-US" dirty="0"/>
              <a:t>The potential risks include torso bend/ Twist.</a:t>
            </a:r>
          </a:p>
          <a:p>
            <a:pPr marL="0" indent="0">
              <a:buNone/>
            </a:pPr>
            <a:r>
              <a:rPr lang="en-US" dirty="0"/>
              <a:t>Slipping and tripping through wet floors.</a:t>
            </a:r>
          </a:p>
          <a:p>
            <a:pPr marL="0" indent="0">
              <a:buNone/>
            </a:pPr>
            <a:r>
              <a:rPr lang="en-US" dirty="0"/>
              <a:t>Excessive work rate makes the employee stressed out.</a:t>
            </a:r>
          </a:p>
          <a:p>
            <a:pPr marL="0" indent="0">
              <a:buNone/>
            </a:pPr>
            <a:r>
              <a:rPr lang="en-US" dirty="0"/>
              <a:t>Not Labeling and storing chemicals appropriately.</a:t>
            </a:r>
          </a:p>
          <a:p>
            <a:pPr marL="0" indent="0">
              <a:buNone/>
            </a:pPr>
            <a:r>
              <a:rPr lang="en-US" dirty="0"/>
              <a:t>Not using gloves and safety masks while disinfecting the areas. </a:t>
            </a:r>
          </a:p>
          <a:p>
            <a:pPr marL="0" indent="0">
              <a:buNone/>
            </a:pPr>
            <a:r>
              <a:rPr lang="en-US" dirty="0"/>
              <a:t> </a:t>
            </a:r>
            <a:br>
              <a:rPr lang="en-US" dirty="0"/>
            </a:br>
            <a:endParaRPr lang="en-US" dirty="0"/>
          </a:p>
        </p:txBody>
      </p:sp>
      <p:pic>
        <p:nvPicPr>
          <p:cNvPr id="1026" name="Picture 2" descr="MSD Risk Factors">
            <a:extLst>
              <a:ext uri="{FF2B5EF4-FFF2-40B4-BE49-F238E27FC236}">
                <a16:creationId xmlns:a16="http://schemas.microsoft.com/office/drawing/2014/main" id="{23146F28-2CF9-437D-BC38-C04C521731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108" y="1630017"/>
            <a:ext cx="6052242" cy="400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8569F94-CE02-4104-B27D-0AD6069DB38E}"/>
              </a:ext>
            </a:extLst>
          </p:cNvPr>
          <p:cNvSpPr/>
          <p:nvPr/>
        </p:nvSpPr>
        <p:spPr>
          <a:xfrm>
            <a:off x="8328255" y="5924585"/>
            <a:ext cx="238116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(Anand &amp; Jeffrey, 2019)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544142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08CBA-B5F5-492A-9163-650203E39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Lifting and transporting procedures.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1F743-A30E-405A-8471-E0784B0D3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1" y="1828800"/>
            <a:ext cx="9445885" cy="4351337"/>
          </a:xfrm>
        </p:spPr>
        <p:txBody>
          <a:bodyPr>
            <a:normAutofit/>
          </a:bodyPr>
          <a:lstStyle/>
          <a:p>
            <a:r>
              <a:rPr lang="en-US" sz="2000" dirty="0"/>
              <a:t>It is vital to adhere to correct lifting procedures (Omer, 2020). </a:t>
            </a:r>
          </a:p>
          <a:p>
            <a:r>
              <a:rPr lang="en-US" sz="2000" dirty="0"/>
              <a:t>When transporting weighty objects, </a:t>
            </a:r>
            <a:r>
              <a:rPr lang="en-US" sz="2000" dirty="0" err="1"/>
              <a:t>utilise</a:t>
            </a:r>
            <a:r>
              <a:rPr lang="en-US" sz="2000" dirty="0"/>
              <a:t> implements like trolleys. </a:t>
            </a:r>
          </a:p>
          <a:p>
            <a:r>
              <a:rPr lang="en-US" sz="2000" dirty="0"/>
              <a:t>Request help if something is exceptionally weighty or difficult to lift. </a:t>
            </a:r>
          </a:p>
          <a:p>
            <a:r>
              <a:rPr lang="en-US" sz="2000" dirty="0"/>
              <a:t>Keep your back straight while lifting by tightening your stomach muscles.</a:t>
            </a:r>
          </a:p>
          <a:p>
            <a:r>
              <a:rPr lang="en-US" sz="2000" dirty="0"/>
              <a:t>Don’t twist or turn around your body when lifting a heavy weight.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7E1013-ACD8-4692-8A97-7E81BE2A65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4768" y="4124826"/>
            <a:ext cx="7141334" cy="256959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E2BACD4-4A57-4E5F-835A-13BB81C81A79}"/>
              </a:ext>
            </a:extLst>
          </p:cNvPr>
          <p:cNvSpPr/>
          <p:nvPr/>
        </p:nvSpPr>
        <p:spPr>
          <a:xfrm>
            <a:off x="9602520" y="6057026"/>
            <a:ext cx="1327608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000" dirty="0"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altLang="en-US" sz="1000" dirty="0" err="1">
                <a:ea typeface="Calibri" panose="020F0502020204030204" pitchFamily="34" charset="0"/>
                <a:cs typeface="Times New Roman" panose="02020603050405020304" pitchFamily="18" charset="0"/>
              </a:rPr>
              <a:t>Handiman</a:t>
            </a:r>
            <a:r>
              <a:rPr lang="en-US" altLang="en-US" sz="1000" dirty="0">
                <a:ea typeface="Calibri" panose="020F0502020204030204" pitchFamily="34" charset="0"/>
                <a:cs typeface="Times New Roman" panose="02020603050405020304" pitchFamily="18" charset="0"/>
              </a:rPr>
              <a:t>, 2023). 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901257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FBF50-7B0F-4AD1-990D-DC1BE2856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235" y="147408"/>
            <a:ext cx="8770024" cy="1325562"/>
          </a:xfrm>
        </p:spPr>
        <p:txBody>
          <a:bodyPr>
            <a:normAutofit/>
          </a:bodyPr>
          <a:lstStyle/>
          <a:p>
            <a:r>
              <a:rPr lang="en-US" b="1" dirty="0"/>
              <a:t>Improvement Initiatives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8A42F-43F7-4144-9191-FA08A5DA9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3790" y="1895061"/>
            <a:ext cx="5923723" cy="4797287"/>
          </a:xfrm>
        </p:spPr>
        <p:txBody>
          <a:bodyPr>
            <a:normAutofit/>
          </a:bodyPr>
          <a:lstStyle/>
          <a:p>
            <a:r>
              <a:rPr lang="en-US" dirty="0"/>
              <a:t>Promote the practice of lifting objects properly among individuals. </a:t>
            </a:r>
          </a:p>
          <a:p>
            <a:r>
              <a:rPr lang="en-US" dirty="0"/>
              <a:t>Provision of adaptive furniture and apparatus is mandatory (Donald, Patrick, Moreo, &amp; Gail, 2005). </a:t>
            </a:r>
          </a:p>
          <a:p>
            <a:r>
              <a:rPr lang="en-US" dirty="0"/>
              <a:t>To prevent muscle strain and fatigue, diversify the work schedule. </a:t>
            </a:r>
          </a:p>
          <a:p>
            <a:r>
              <a:rPr lang="en-US" dirty="0"/>
              <a:t>Inspect plugs and cables regularly and refrain from overloading outlets to ensure electrical safety. </a:t>
            </a:r>
          </a:p>
          <a:p>
            <a:r>
              <a:rPr lang="en-US" dirty="0"/>
              <a:t>The biohazard management section specifies protocols for handling potentially infectious substances.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9434B2-F590-401B-ACCF-F4E68FBB8A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318" y="1895061"/>
            <a:ext cx="3532429" cy="402866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45CA0B2-89F3-4021-90E3-3BEE9C4DEF01}"/>
              </a:ext>
            </a:extLst>
          </p:cNvPr>
          <p:cNvSpPr/>
          <p:nvPr/>
        </p:nvSpPr>
        <p:spPr>
          <a:xfrm>
            <a:off x="1739734" y="6122908"/>
            <a:ext cx="1573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(Europe,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7803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DE983-E59C-4366-A60F-C71605D0A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125" y="365760"/>
            <a:ext cx="9692640" cy="1325562"/>
          </a:xfrm>
        </p:spPr>
        <p:txBody>
          <a:bodyPr>
            <a:normAutofit/>
          </a:bodyPr>
          <a:lstStyle/>
          <a:p>
            <a:r>
              <a:rPr lang="en-US" b="1" dirty="0"/>
              <a:t>Preventing Falls and Slips: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7C8DE-1D95-4C6B-B900-6D1464A1D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585" y="1934817"/>
            <a:ext cx="6821954" cy="4557423"/>
          </a:xfrm>
        </p:spPr>
        <p:txBody>
          <a:bodyPr/>
          <a:lstStyle/>
          <a:p>
            <a:pPr lvl="0"/>
            <a:r>
              <a:rPr lang="en-US" dirty="0"/>
              <a:t>It is advisable to employ "Wet Floor" signs when performing floor washing (Europe, 2019). </a:t>
            </a:r>
          </a:p>
          <a:p>
            <a:pPr lvl="0"/>
            <a:r>
              <a:rPr lang="en-US" dirty="0"/>
              <a:t>Verify the adequacy of the bathroom drains through inspection. </a:t>
            </a:r>
          </a:p>
          <a:p>
            <a:pPr lvl="0"/>
            <a:r>
              <a:rPr lang="en-US" dirty="0"/>
              <a:t>Promptly respond to any instances of leakage or spillage. </a:t>
            </a:r>
          </a:p>
          <a:p>
            <a:pPr lvl="0"/>
            <a:r>
              <a:rPr lang="en-US" dirty="0"/>
              <a:t>An </a:t>
            </a:r>
            <a:r>
              <a:rPr lang="en-US" dirty="0" err="1"/>
              <a:t>organised</a:t>
            </a:r>
            <a:r>
              <a:rPr lang="en-US" dirty="0"/>
              <a:t> lavatory adorned with a 'Wet Floor' sign.</a:t>
            </a:r>
          </a:p>
          <a:p>
            <a:pPr lvl="0"/>
            <a:r>
              <a:rPr lang="en-US" dirty="0"/>
              <a:t>Advising guests not to walk through the wet floors.</a:t>
            </a:r>
          </a:p>
          <a:p>
            <a:pPr lvl="0"/>
            <a:r>
              <a:rPr lang="en-US" dirty="0"/>
              <a:t>Using proper cleaning techniques.</a:t>
            </a:r>
          </a:p>
          <a:p>
            <a:pPr lvl="0"/>
            <a:r>
              <a:rPr lang="en-US" dirty="0"/>
              <a:t>Wearing the correct footwear while cleaning the floor.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4FFCB9-7FBB-4100-BD81-C8F7C428C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4303" y="1842052"/>
            <a:ext cx="2516462" cy="424344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B2E5A63-0494-435F-88AB-B996CE82D062}"/>
              </a:ext>
            </a:extLst>
          </p:cNvPr>
          <p:cNvSpPr/>
          <p:nvPr/>
        </p:nvSpPr>
        <p:spPr>
          <a:xfrm>
            <a:off x="8892836" y="6236229"/>
            <a:ext cx="15359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(Airbnb, 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6042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2DACD-24D6-483F-9044-48504CCFD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359" y="365760"/>
            <a:ext cx="9692640" cy="1325562"/>
          </a:xfrm>
        </p:spPr>
        <p:txBody>
          <a:bodyPr>
            <a:normAutofit/>
          </a:bodyPr>
          <a:lstStyle/>
          <a:p>
            <a:r>
              <a:rPr lang="en-US" b="1" dirty="0"/>
              <a:t>Methods and Chemicals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0D0129-D992-46E9-878E-0F293E92A5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377" y="1828799"/>
            <a:ext cx="4459620" cy="435503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6837E53-7136-4A45-93F2-C92E3F1BBC3D}"/>
              </a:ext>
            </a:extLst>
          </p:cNvPr>
          <p:cNvSpPr/>
          <p:nvPr/>
        </p:nvSpPr>
        <p:spPr>
          <a:xfrm>
            <a:off x="2153788" y="6122908"/>
            <a:ext cx="14167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(Omer, 2020)</a:t>
            </a:r>
            <a:endParaRPr lang="en-US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8AD90098-0A2D-42E3-9FDD-EE11E1A86D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446643" y="1998075"/>
            <a:ext cx="5221356" cy="4185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Wear appropriate personal safety equipment at all times.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replacement and maintenance of personal protective equipment ought to be a top priority.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Carefully adhere to the instructions on the product packaging and the SDS (Kendra, 2021).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When handling potent compounds, ensure that you have an adequate ventilation system.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Ensure the proper locations are designated for the storage of substances (</a:t>
            </a:r>
            <a:r>
              <a:rPr kumimoji="0" lang="en-US" altLang="en-US" sz="19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Nkwnayane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2022). </a:t>
            </a:r>
            <a:endParaRPr kumimoji="0" lang="en-US" altLang="en-US" sz="1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00856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9D48F-E64F-4855-9B25-90EF8A565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871" y="143687"/>
            <a:ext cx="9692640" cy="1325562"/>
          </a:xfrm>
        </p:spPr>
        <p:txBody>
          <a:bodyPr/>
          <a:lstStyle/>
          <a:p>
            <a:r>
              <a:rPr lang="en-US" b="1" dirty="0"/>
              <a:t>Hazard Mitigations:</a:t>
            </a:r>
            <a:endParaRPr lang="en-US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48EF2F2D-8ADF-45B9-9EE8-4FD19F1B2B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91871" y="1589218"/>
            <a:ext cx="9692640" cy="2139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Rely exclusively on branded and approved cleaning products (Parsidi, 2021).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Maintain vigilance over the equipment and ensure that any issues you identify are resolved.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subject matter of this lecture is equipment, particularly tools and safety devices (</a:t>
            </a:r>
            <a:r>
              <a:rPr kumimoji="0" lang="en-US" altLang="en-US" sz="19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Plaxen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2022).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sz="1900" dirty="0">
                <a:latin typeface="+mj-lt"/>
              </a:rPr>
              <a:t>Providing staff with fire extinguishers and exits that are readily accessible should be top priorities, as should educating them on their proper usage. </a:t>
            </a:r>
          </a:p>
        </p:txBody>
      </p:sp>
      <p:pic>
        <p:nvPicPr>
          <p:cNvPr id="2055" name="Picture 7" descr="Hazard Mitigation Planning">
            <a:extLst>
              <a:ext uri="{FF2B5EF4-FFF2-40B4-BE49-F238E27FC236}">
                <a16:creationId xmlns:a16="http://schemas.microsoft.com/office/drawing/2014/main" id="{73B657D8-6200-43E6-82E8-107940220B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4967" y="3861230"/>
            <a:ext cx="9397034" cy="2815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32F65D2-C781-48BB-AE29-54D2200F3B31}"/>
              </a:ext>
            </a:extLst>
          </p:cNvPr>
          <p:cNvSpPr/>
          <p:nvPr/>
        </p:nvSpPr>
        <p:spPr>
          <a:xfrm>
            <a:off x="3369739" y="6411770"/>
            <a:ext cx="1696298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US" sz="1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GoodHousekeeping</a:t>
            </a:r>
            <a:r>
              <a:rPr lang="en-US" sz="1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2014). 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2621985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27373-F459-4060-B95C-3079A19B5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F4BB6-9B34-44CF-B53C-1712CC9137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lvl="1" indent="0" algn="just">
              <a:lnSpc>
                <a:spcPct val="150000"/>
              </a:lnSpc>
              <a:buNone/>
            </a:pPr>
            <a:r>
              <a:rPr lang="en-US" sz="1900" dirty="0">
                <a:latin typeface="+mj-lt"/>
              </a:rPr>
              <a:t>The housekeeping staff will derive substantial advantages from being provided with a health and safety guide. It serves as an all-encompassing reference that underscores the criticality of maintaining a state of constant vigilance and complying with all prescribed safety protocols. We are dedicated to implementing these policies and procedures to foster a secure environment for the employees and guests. Instituting training sessions daily, will foster a transparent communication channel and adhere to established protocols that the Novotel Hotel can cultivate for safety.</a:t>
            </a:r>
          </a:p>
        </p:txBody>
      </p:sp>
    </p:spTree>
    <p:extLst>
      <p:ext uri="{BB962C8B-B14F-4D97-AF65-F5344CB8AC3E}">
        <p14:creationId xmlns:p14="http://schemas.microsoft.com/office/powerpoint/2010/main" val="39301760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B5EE7-B954-49AD-A6E7-EA24FA97D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098" y="348698"/>
            <a:ext cx="9692640" cy="1325562"/>
          </a:xfrm>
        </p:spPr>
        <p:txBody>
          <a:bodyPr/>
          <a:lstStyle/>
          <a:p>
            <a:r>
              <a:rPr lang="en-US" dirty="0"/>
              <a:t>References: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B649F8-236A-448F-99BA-D9AD8498CD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3142" y="1674260"/>
            <a:ext cx="8937624" cy="4241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175375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95</TotalTime>
  <Words>666</Words>
  <Application>Microsoft Office PowerPoint</Application>
  <PresentationFormat>Widescreen</PresentationFormat>
  <Paragraphs>55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Century Schoolbook</vt:lpstr>
      <vt:lpstr>Times New Roman</vt:lpstr>
      <vt:lpstr>Wingdings 2</vt:lpstr>
      <vt:lpstr>View</vt:lpstr>
      <vt:lpstr>Operating Hotel Facilities</vt:lpstr>
      <vt:lpstr>Introduction</vt:lpstr>
      <vt:lpstr>Identifying Potential Risks</vt:lpstr>
      <vt:lpstr>Lifting and transporting procedures. </vt:lpstr>
      <vt:lpstr>Improvement Initiatives</vt:lpstr>
      <vt:lpstr>Preventing Falls and Slips:</vt:lpstr>
      <vt:lpstr>Methods and Chemicals</vt:lpstr>
      <vt:lpstr>Hazard Mitigations:</vt:lpstr>
      <vt:lpstr>Conclusion: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Operating Hotel Facilities</dc:title>
  <dc:creator>Sarfraz Ahmad</dc:creator>
  <cp:lastModifiedBy>Anu</cp:lastModifiedBy>
  <cp:revision>13</cp:revision>
  <dcterms:created xsi:type="dcterms:W3CDTF">2024-02-08T18:46:41Z</dcterms:created>
  <dcterms:modified xsi:type="dcterms:W3CDTF">2024-02-21T22:40:22Z</dcterms:modified>
</cp:coreProperties>
</file>