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xml" ContentType="application/inkml+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2"/>
  </p:notesMasterIdLst>
  <p:sldIdLst>
    <p:sldId id="257" r:id="rId3"/>
    <p:sldId id="256" r:id="rId4"/>
    <p:sldId id="275" r:id="rId5"/>
    <p:sldId id="258" r:id="rId6"/>
    <p:sldId id="276" r:id="rId7"/>
    <p:sldId id="277" r:id="rId8"/>
    <p:sldId id="278" r:id="rId9"/>
    <p:sldId id="279" r:id="rId10"/>
    <p:sldId id="269" r:id="rId11"/>
    <p:sldId id="304" r:id="rId12"/>
    <p:sldId id="327" r:id="rId13"/>
    <p:sldId id="305" r:id="rId14"/>
    <p:sldId id="299" r:id="rId15"/>
    <p:sldId id="272" r:id="rId16"/>
    <p:sldId id="293" r:id="rId17"/>
    <p:sldId id="271" r:id="rId18"/>
    <p:sldId id="273" r:id="rId19"/>
    <p:sldId id="274" r:id="rId20"/>
    <p:sldId id="30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C990F3-F686-407A-AB76-429A38D36286}" v="5" dt="2022-09-21T12:14:22.2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650" autoAdjust="0"/>
    <p:restoredTop sz="80920" autoAdjust="0"/>
  </p:normalViewPr>
  <p:slideViewPr>
    <p:cSldViewPr snapToGrid="0" showGuides="1">
      <p:cViewPr varScale="1">
        <p:scale>
          <a:sx n="93" d="100"/>
          <a:sy n="93" d="100"/>
        </p:scale>
        <p:origin x="597" y="60"/>
      </p:cViewPr>
      <p:guideLst>
        <p:guide orient="horz" pos="2137"/>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13C990F3-F686-407A-AB76-429A38D36286}"/>
    <pc:docChg chg="custSel delSld modSld">
      <pc:chgData name="Ewa Kazimierska" userId="8edb7084-dccb-4d8f-9cfb-38098ea1d667" providerId="ADAL" clId="{13C990F3-F686-407A-AB76-429A38D36286}" dt="2022-09-21T12:29:31.798" v="478" actId="478"/>
      <pc:docMkLst>
        <pc:docMk/>
      </pc:docMkLst>
      <pc:sldChg chg="addSp delSp modSp mod modNotesTx">
        <pc:chgData name="Ewa Kazimierska" userId="8edb7084-dccb-4d8f-9cfb-38098ea1d667" providerId="ADAL" clId="{13C990F3-F686-407A-AB76-429A38D36286}" dt="2022-09-21T11:22:49.047" v="378" actId="1076"/>
        <pc:sldMkLst>
          <pc:docMk/>
          <pc:sldMk cId="2588503687" sldId="258"/>
        </pc:sldMkLst>
        <pc:spChg chg="add mod">
          <ac:chgData name="Ewa Kazimierska" userId="8edb7084-dccb-4d8f-9cfb-38098ea1d667" providerId="ADAL" clId="{13C990F3-F686-407A-AB76-429A38D36286}" dt="2022-09-21T11:22:49.047" v="378" actId="1076"/>
          <ac:spMkLst>
            <pc:docMk/>
            <pc:sldMk cId="2588503687" sldId="258"/>
            <ac:spMk id="2" creationId="{3682A535-4CFA-4F6F-8B22-18C0ED5BCB32}"/>
          </ac:spMkLst>
        </pc:spChg>
        <pc:spChg chg="del">
          <ac:chgData name="Ewa Kazimierska" userId="8edb7084-dccb-4d8f-9cfb-38098ea1d667" providerId="ADAL" clId="{13C990F3-F686-407A-AB76-429A38D36286}" dt="2022-09-21T11:20:24.669" v="329" actId="478"/>
          <ac:spMkLst>
            <pc:docMk/>
            <pc:sldMk cId="2588503687" sldId="258"/>
            <ac:spMk id="8" creationId="{7BEDC9E6-C4EF-49FC-AC85-A0FA39AA3414}"/>
          </ac:spMkLst>
        </pc:spChg>
      </pc:sldChg>
      <pc:sldChg chg="del">
        <pc:chgData name="Ewa Kazimierska" userId="8edb7084-dccb-4d8f-9cfb-38098ea1d667" providerId="ADAL" clId="{13C990F3-F686-407A-AB76-429A38D36286}" dt="2022-09-21T11:05:19.300" v="299" actId="47"/>
        <pc:sldMkLst>
          <pc:docMk/>
          <pc:sldMk cId="0" sldId="266"/>
        </pc:sldMkLst>
      </pc:sldChg>
      <pc:sldChg chg="del">
        <pc:chgData name="Ewa Kazimierska" userId="8edb7084-dccb-4d8f-9cfb-38098ea1d667" providerId="ADAL" clId="{13C990F3-F686-407A-AB76-429A38D36286}" dt="2022-09-21T11:05:19.300" v="299" actId="47"/>
        <pc:sldMkLst>
          <pc:docMk/>
          <pc:sldMk cId="1663763266" sldId="268"/>
        </pc:sldMkLst>
      </pc:sldChg>
      <pc:sldChg chg="modNotesTx">
        <pc:chgData name="Ewa Kazimierska" userId="8edb7084-dccb-4d8f-9cfb-38098ea1d667" providerId="ADAL" clId="{13C990F3-F686-407A-AB76-429A38D36286}" dt="2022-09-21T10:44:47.057" v="2" actId="6549"/>
        <pc:sldMkLst>
          <pc:docMk/>
          <pc:sldMk cId="0" sldId="269"/>
        </pc:sldMkLst>
      </pc:sldChg>
      <pc:sldChg chg="del">
        <pc:chgData name="Ewa Kazimierska" userId="8edb7084-dccb-4d8f-9cfb-38098ea1d667" providerId="ADAL" clId="{13C990F3-F686-407A-AB76-429A38D36286}" dt="2022-09-21T11:05:19.300" v="299" actId="47"/>
        <pc:sldMkLst>
          <pc:docMk/>
          <pc:sldMk cId="4119425507" sldId="270"/>
        </pc:sldMkLst>
      </pc:sldChg>
      <pc:sldChg chg="modNotesTx">
        <pc:chgData name="Ewa Kazimierska" userId="8edb7084-dccb-4d8f-9cfb-38098ea1d667" providerId="ADAL" clId="{13C990F3-F686-407A-AB76-429A38D36286}" dt="2022-09-21T10:45:23.281" v="5" actId="6549"/>
        <pc:sldMkLst>
          <pc:docMk/>
          <pc:sldMk cId="0" sldId="271"/>
        </pc:sldMkLst>
      </pc:sldChg>
      <pc:sldChg chg="modNotesTx">
        <pc:chgData name="Ewa Kazimierska" userId="8edb7084-dccb-4d8f-9cfb-38098ea1d667" providerId="ADAL" clId="{13C990F3-F686-407A-AB76-429A38D36286}" dt="2022-09-21T10:45:30.180" v="6" actId="6549"/>
        <pc:sldMkLst>
          <pc:docMk/>
          <pc:sldMk cId="0" sldId="273"/>
        </pc:sldMkLst>
      </pc:sldChg>
      <pc:sldChg chg="modNotesTx">
        <pc:chgData name="Ewa Kazimierska" userId="8edb7084-dccb-4d8f-9cfb-38098ea1d667" providerId="ADAL" clId="{13C990F3-F686-407A-AB76-429A38D36286}" dt="2022-09-21T10:45:37.101" v="7" actId="6549"/>
        <pc:sldMkLst>
          <pc:docMk/>
          <pc:sldMk cId="0" sldId="274"/>
        </pc:sldMkLst>
      </pc:sldChg>
      <pc:sldChg chg="modSp mod">
        <pc:chgData name="Ewa Kazimierska" userId="8edb7084-dccb-4d8f-9cfb-38098ea1d667" providerId="ADAL" clId="{13C990F3-F686-407A-AB76-429A38D36286}" dt="2022-09-21T12:15:38.970" v="462" actId="1076"/>
        <pc:sldMkLst>
          <pc:docMk/>
          <pc:sldMk cId="2827224857" sldId="276"/>
        </pc:sldMkLst>
        <pc:spChg chg="mod">
          <ac:chgData name="Ewa Kazimierska" userId="8edb7084-dccb-4d8f-9cfb-38098ea1d667" providerId="ADAL" clId="{13C990F3-F686-407A-AB76-429A38D36286}" dt="2022-09-21T12:15:38.970" v="462" actId="1076"/>
          <ac:spMkLst>
            <pc:docMk/>
            <pc:sldMk cId="2827224857" sldId="276"/>
            <ac:spMk id="8" creationId="{E7071C58-EF72-4CD8-8303-5704D72E2FE1}"/>
          </ac:spMkLst>
        </pc:spChg>
        <pc:graphicFrameChg chg="mod">
          <ac:chgData name="Ewa Kazimierska" userId="8edb7084-dccb-4d8f-9cfb-38098ea1d667" providerId="ADAL" clId="{13C990F3-F686-407A-AB76-429A38D36286}" dt="2022-09-21T12:13:58.891" v="379"/>
          <ac:graphicFrameMkLst>
            <pc:docMk/>
            <pc:sldMk cId="2827224857" sldId="276"/>
            <ac:graphicFrameMk id="7" creationId="{DE532CE6-E734-41F6-AE53-2DCC9F686C9F}"/>
          </ac:graphicFrameMkLst>
        </pc:graphicFrameChg>
      </pc:sldChg>
      <pc:sldChg chg="modSp mod">
        <pc:chgData name="Ewa Kazimierska" userId="8edb7084-dccb-4d8f-9cfb-38098ea1d667" providerId="ADAL" clId="{13C990F3-F686-407A-AB76-429A38D36286}" dt="2022-09-21T12:22:44.183" v="473" actId="1076"/>
        <pc:sldMkLst>
          <pc:docMk/>
          <pc:sldMk cId="1905748301" sldId="277"/>
        </pc:sldMkLst>
        <pc:spChg chg="mod">
          <ac:chgData name="Ewa Kazimierska" userId="8edb7084-dccb-4d8f-9cfb-38098ea1d667" providerId="ADAL" clId="{13C990F3-F686-407A-AB76-429A38D36286}" dt="2022-09-21T12:22:37.032" v="471" actId="1076"/>
          <ac:spMkLst>
            <pc:docMk/>
            <pc:sldMk cId="1905748301" sldId="277"/>
            <ac:spMk id="6" creationId="{C30C0568-002B-4038-941E-8CC97323884B}"/>
          </ac:spMkLst>
        </pc:spChg>
        <pc:spChg chg="mod">
          <ac:chgData name="Ewa Kazimierska" userId="8edb7084-dccb-4d8f-9cfb-38098ea1d667" providerId="ADAL" clId="{13C990F3-F686-407A-AB76-429A38D36286}" dt="2022-09-21T12:22:39.910" v="472" actId="1076"/>
          <ac:spMkLst>
            <pc:docMk/>
            <pc:sldMk cId="1905748301" sldId="277"/>
            <ac:spMk id="25" creationId="{C526BEF0-7AA6-41A1-B252-E21C8E769041}"/>
          </ac:spMkLst>
        </pc:spChg>
        <pc:spChg chg="mod">
          <ac:chgData name="Ewa Kazimierska" userId="8edb7084-dccb-4d8f-9cfb-38098ea1d667" providerId="ADAL" clId="{13C990F3-F686-407A-AB76-429A38D36286}" dt="2022-09-21T12:22:44.183" v="473" actId="1076"/>
          <ac:spMkLst>
            <pc:docMk/>
            <pc:sldMk cId="1905748301" sldId="277"/>
            <ac:spMk id="26" creationId="{F90A8E52-DEEA-4395-A7ED-60B526061C04}"/>
          </ac:spMkLst>
        </pc:spChg>
      </pc:sldChg>
      <pc:sldChg chg="modNotesTx">
        <pc:chgData name="Ewa Kazimierska" userId="8edb7084-dccb-4d8f-9cfb-38098ea1d667" providerId="ADAL" clId="{13C990F3-F686-407A-AB76-429A38D36286}" dt="2022-09-21T10:44:39.743" v="1" actId="6549"/>
        <pc:sldMkLst>
          <pc:docMk/>
          <pc:sldMk cId="66463595" sldId="279"/>
        </pc:sldMkLst>
      </pc:sldChg>
      <pc:sldChg chg="del">
        <pc:chgData name="Ewa Kazimierska" userId="8edb7084-dccb-4d8f-9cfb-38098ea1d667" providerId="ADAL" clId="{13C990F3-F686-407A-AB76-429A38D36286}" dt="2022-09-21T11:05:19.300" v="299" actId="47"/>
        <pc:sldMkLst>
          <pc:docMk/>
          <pc:sldMk cId="58124849" sldId="280"/>
        </pc:sldMkLst>
      </pc:sldChg>
      <pc:sldChg chg="del">
        <pc:chgData name="Ewa Kazimierska" userId="8edb7084-dccb-4d8f-9cfb-38098ea1d667" providerId="ADAL" clId="{13C990F3-F686-407A-AB76-429A38D36286}" dt="2022-09-21T11:05:19.300" v="299" actId="47"/>
        <pc:sldMkLst>
          <pc:docMk/>
          <pc:sldMk cId="2265901266" sldId="281"/>
        </pc:sldMkLst>
      </pc:sldChg>
      <pc:sldChg chg="del">
        <pc:chgData name="Ewa Kazimierska" userId="8edb7084-dccb-4d8f-9cfb-38098ea1d667" providerId="ADAL" clId="{13C990F3-F686-407A-AB76-429A38D36286}" dt="2022-09-21T11:05:19.300" v="299" actId="47"/>
        <pc:sldMkLst>
          <pc:docMk/>
          <pc:sldMk cId="2682789041" sldId="282"/>
        </pc:sldMkLst>
      </pc:sldChg>
      <pc:sldChg chg="del">
        <pc:chgData name="Ewa Kazimierska" userId="8edb7084-dccb-4d8f-9cfb-38098ea1d667" providerId="ADAL" clId="{13C990F3-F686-407A-AB76-429A38D36286}" dt="2022-09-21T11:05:19.300" v="299" actId="47"/>
        <pc:sldMkLst>
          <pc:docMk/>
          <pc:sldMk cId="3017120051" sldId="283"/>
        </pc:sldMkLst>
      </pc:sldChg>
      <pc:sldChg chg="del">
        <pc:chgData name="Ewa Kazimierska" userId="8edb7084-dccb-4d8f-9cfb-38098ea1d667" providerId="ADAL" clId="{13C990F3-F686-407A-AB76-429A38D36286}" dt="2022-09-21T11:05:19.300" v="299" actId="47"/>
        <pc:sldMkLst>
          <pc:docMk/>
          <pc:sldMk cId="1280844430" sldId="284"/>
        </pc:sldMkLst>
      </pc:sldChg>
      <pc:sldChg chg="del">
        <pc:chgData name="Ewa Kazimierska" userId="8edb7084-dccb-4d8f-9cfb-38098ea1d667" providerId="ADAL" clId="{13C990F3-F686-407A-AB76-429A38D36286}" dt="2022-09-21T11:05:19.300" v="299" actId="47"/>
        <pc:sldMkLst>
          <pc:docMk/>
          <pc:sldMk cId="2633021700" sldId="285"/>
        </pc:sldMkLst>
      </pc:sldChg>
      <pc:sldChg chg="del">
        <pc:chgData name="Ewa Kazimierska" userId="8edb7084-dccb-4d8f-9cfb-38098ea1d667" providerId="ADAL" clId="{13C990F3-F686-407A-AB76-429A38D36286}" dt="2022-09-21T11:05:19.300" v="299" actId="47"/>
        <pc:sldMkLst>
          <pc:docMk/>
          <pc:sldMk cId="3587540754" sldId="286"/>
        </pc:sldMkLst>
      </pc:sldChg>
      <pc:sldChg chg="del">
        <pc:chgData name="Ewa Kazimierska" userId="8edb7084-dccb-4d8f-9cfb-38098ea1d667" providerId="ADAL" clId="{13C990F3-F686-407A-AB76-429A38D36286}" dt="2022-09-21T11:05:19.300" v="299" actId="47"/>
        <pc:sldMkLst>
          <pc:docMk/>
          <pc:sldMk cId="4000685279" sldId="287"/>
        </pc:sldMkLst>
      </pc:sldChg>
      <pc:sldChg chg="del">
        <pc:chgData name="Ewa Kazimierska" userId="8edb7084-dccb-4d8f-9cfb-38098ea1d667" providerId="ADAL" clId="{13C990F3-F686-407A-AB76-429A38D36286}" dt="2022-09-21T11:05:19.300" v="299" actId="47"/>
        <pc:sldMkLst>
          <pc:docMk/>
          <pc:sldMk cId="3155409022" sldId="288"/>
        </pc:sldMkLst>
      </pc:sldChg>
      <pc:sldChg chg="del">
        <pc:chgData name="Ewa Kazimierska" userId="8edb7084-dccb-4d8f-9cfb-38098ea1d667" providerId="ADAL" clId="{13C990F3-F686-407A-AB76-429A38D36286}" dt="2022-09-21T11:05:19.300" v="299" actId="47"/>
        <pc:sldMkLst>
          <pc:docMk/>
          <pc:sldMk cId="3615407382" sldId="289"/>
        </pc:sldMkLst>
      </pc:sldChg>
      <pc:sldChg chg="del">
        <pc:chgData name="Ewa Kazimierska" userId="8edb7084-dccb-4d8f-9cfb-38098ea1d667" providerId="ADAL" clId="{13C990F3-F686-407A-AB76-429A38D36286}" dt="2022-09-21T11:05:19.300" v="299" actId="47"/>
        <pc:sldMkLst>
          <pc:docMk/>
          <pc:sldMk cId="1403964169" sldId="290"/>
        </pc:sldMkLst>
      </pc:sldChg>
      <pc:sldChg chg="del">
        <pc:chgData name="Ewa Kazimierska" userId="8edb7084-dccb-4d8f-9cfb-38098ea1d667" providerId="ADAL" clId="{13C990F3-F686-407A-AB76-429A38D36286}" dt="2022-09-21T11:05:19.300" v="299" actId="47"/>
        <pc:sldMkLst>
          <pc:docMk/>
          <pc:sldMk cId="2292574817" sldId="291"/>
        </pc:sldMkLst>
      </pc:sldChg>
      <pc:sldChg chg="del">
        <pc:chgData name="Ewa Kazimierska" userId="8edb7084-dccb-4d8f-9cfb-38098ea1d667" providerId="ADAL" clId="{13C990F3-F686-407A-AB76-429A38D36286}" dt="2022-09-21T11:05:19.300" v="299" actId="47"/>
        <pc:sldMkLst>
          <pc:docMk/>
          <pc:sldMk cId="4195254049" sldId="292"/>
        </pc:sldMkLst>
      </pc:sldChg>
      <pc:sldChg chg="del">
        <pc:chgData name="Ewa Kazimierska" userId="8edb7084-dccb-4d8f-9cfb-38098ea1d667" providerId="ADAL" clId="{13C990F3-F686-407A-AB76-429A38D36286}" dt="2022-09-21T11:05:19.300" v="299" actId="47"/>
        <pc:sldMkLst>
          <pc:docMk/>
          <pc:sldMk cId="1336700757" sldId="294"/>
        </pc:sldMkLst>
      </pc:sldChg>
      <pc:sldChg chg="del">
        <pc:chgData name="Ewa Kazimierska" userId="8edb7084-dccb-4d8f-9cfb-38098ea1d667" providerId="ADAL" clId="{13C990F3-F686-407A-AB76-429A38D36286}" dt="2022-09-21T11:05:19.300" v="299" actId="47"/>
        <pc:sldMkLst>
          <pc:docMk/>
          <pc:sldMk cId="969051885" sldId="295"/>
        </pc:sldMkLst>
      </pc:sldChg>
      <pc:sldChg chg="del">
        <pc:chgData name="Ewa Kazimierska" userId="8edb7084-dccb-4d8f-9cfb-38098ea1d667" providerId="ADAL" clId="{13C990F3-F686-407A-AB76-429A38D36286}" dt="2022-09-21T11:05:19.300" v="299" actId="47"/>
        <pc:sldMkLst>
          <pc:docMk/>
          <pc:sldMk cId="1458401685" sldId="296"/>
        </pc:sldMkLst>
      </pc:sldChg>
      <pc:sldChg chg="del">
        <pc:chgData name="Ewa Kazimierska" userId="8edb7084-dccb-4d8f-9cfb-38098ea1d667" providerId="ADAL" clId="{13C990F3-F686-407A-AB76-429A38D36286}" dt="2022-09-21T11:05:19.300" v="299" actId="47"/>
        <pc:sldMkLst>
          <pc:docMk/>
          <pc:sldMk cId="2955926216" sldId="297"/>
        </pc:sldMkLst>
      </pc:sldChg>
      <pc:sldChg chg="del">
        <pc:chgData name="Ewa Kazimierska" userId="8edb7084-dccb-4d8f-9cfb-38098ea1d667" providerId="ADAL" clId="{13C990F3-F686-407A-AB76-429A38D36286}" dt="2022-09-21T11:05:19.300" v="299" actId="47"/>
        <pc:sldMkLst>
          <pc:docMk/>
          <pc:sldMk cId="2557510400" sldId="298"/>
        </pc:sldMkLst>
      </pc:sldChg>
      <pc:sldChg chg="del">
        <pc:chgData name="Ewa Kazimierska" userId="8edb7084-dccb-4d8f-9cfb-38098ea1d667" providerId="ADAL" clId="{13C990F3-F686-407A-AB76-429A38D36286}" dt="2022-09-21T11:05:19.300" v="299" actId="47"/>
        <pc:sldMkLst>
          <pc:docMk/>
          <pc:sldMk cId="2472384450" sldId="300"/>
        </pc:sldMkLst>
      </pc:sldChg>
      <pc:sldChg chg="addSp modSp mod">
        <pc:chgData name="Ewa Kazimierska" userId="8edb7084-dccb-4d8f-9cfb-38098ea1d667" providerId="ADAL" clId="{13C990F3-F686-407A-AB76-429A38D36286}" dt="2022-09-21T11:06:02.688" v="328" actId="20577"/>
        <pc:sldMkLst>
          <pc:docMk/>
          <pc:sldMk cId="4088802822" sldId="301"/>
        </pc:sldMkLst>
        <pc:spChg chg="add mod">
          <ac:chgData name="Ewa Kazimierska" userId="8edb7084-dccb-4d8f-9cfb-38098ea1d667" providerId="ADAL" clId="{13C990F3-F686-407A-AB76-429A38D36286}" dt="2022-09-21T11:06:02.688" v="328" actId="20577"/>
          <ac:spMkLst>
            <pc:docMk/>
            <pc:sldMk cId="4088802822" sldId="301"/>
            <ac:spMk id="2" creationId="{5B1F1BA1-5D21-4E4E-B5FB-565D872A45B2}"/>
          </ac:spMkLst>
        </pc:spChg>
        <pc:spChg chg="mod">
          <ac:chgData name="Ewa Kazimierska" userId="8edb7084-dccb-4d8f-9cfb-38098ea1d667" providerId="ADAL" clId="{13C990F3-F686-407A-AB76-429A38D36286}" dt="2022-09-21T10:45:50.295" v="14" actId="20577"/>
          <ac:spMkLst>
            <pc:docMk/>
            <pc:sldMk cId="4088802822" sldId="301"/>
            <ac:spMk id="3" creationId="{D06B9977-A2C1-45A8-87D6-6EE2A1243E84}"/>
          </ac:spMkLst>
        </pc:spChg>
      </pc:sldChg>
      <pc:sldChg chg="del">
        <pc:chgData name="Ewa Kazimierska" userId="8edb7084-dccb-4d8f-9cfb-38098ea1d667" providerId="ADAL" clId="{13C990F3-F686-407A-AB76-429A38D36286}" dt="2022-09-21T11:05:19.300" v="299" actId="47"/>
        <pc:sldMkLst>
          <pc:docMk/>
          <pc:sldMk cId="36102773" sldId="302"/>
        </pc:sldMkLst>
      </pc:sldChg>
      <pc:sldChg chg="del">
        <pc:chgData name="Ewa Kazimierska" userId="8edb7084-dccb-4d8f-9cfb-38098ea1d667" providerId="ADAL" clId="{13C990F3-F686-407A-AB76-429A38D36286}" dt="2022-09-21T11:05:19.300" v="299" actId="47"/>
        <pc:sldMkLst>
          <pc:docMk/>
          <pc:sldMk cId="2027290386" sldId="303"/>
        </pc:sldMkLst>
      </pc:sldChg>
      <pc:sldChg chg="modNotesTx">
        <pc:chgData name="Ewa Kazimierska" userId="8edb7084-dccb-4d8f-9cfb-38098ea1d667" providerId="ADAL" clId="{13C990F3-F686-407A-AB76-429A38D36286}" dt="2022-09-21T10:44:54.037" v="3" actId="6549"/>
        <pc:sldMkLst>
          <pc:docMk/>
          <pc:sldMk cId="1706282638" sldId="304"/>
        </pc:sldMkLst>
      </pc:sldChg>
      <pc:sldChg chg="modNotesTx">
        <pc:chgData name="Ewa Kazimierska" userId="8edb7084-dccb-4d8f-9cfb-38098ea1d667" providerId="ADAL" clId="{13C990F3-F686-407A-AB76-429A38D36286}" dt="2022-09-21T10:45:04.433" v="4" actId="6549"/>
        <pc:sldMkLst>
          <pc:docMk/>
          <pc:sldMk cId="4085543466" sldId="305"/>
        </pc:sldMkLst>
      </pc:sldChg>
      <pc:sldChg chg="del">
        <pc:chgData name="Ewa Kazimierska" userId="8edb7084-dccb-4d8f-9cfb-38098ea1d667" providerId="ADAL" clId="{13C990F3-F686-407A-AB76-429A38D36286}" dt="2022-09-21T11:05:19.300" v="299" actId="47"/>
        <pc:sldMkLst>
          <pc:docMk/>
          <pc:sldMk cId="2604222642" sldId="306"/>
        </pc:sldMkLst>
      </pc:sldChg>
      <pc:sldChg chg="del">
        <pc:chgData name="Ewa Kazimierska" userId="8edb7084-dccb-4d8f-9cfb-38098ea1d667" providerId="ADAL" clId="{13C990F3-F686-407A-AB76-429A38D36286}" dt="2022-09-21T11:05:19.300" v="299" actId="47"/>
        <pc:sldMkLst>
          <pc:docMk/>
          <pc:sldMk cId="3960793950" sldId="307"/>
        </pc:sldMkLst>
      </pc:sldChg>
      <pc:sldChg chg="del">
        <pc:chgData name="Ewa Kazimierska" userId="8edb7084-dccb-4d8f-9cfb-38098ea1d667" providerId="ADAL" clId="{13C990F3-F686-407A-AB76-429A38D36286}" dt="2022-09-21T11:05:19.300" v="299" actId="47"/>
        <pc:sldMkLst>
          <pc:docMk/>
          <pc:sldMk cId="3589839497" sldId="308"/>
        </pc:sldMkLst>
      </pc:sldChg>
      <pc:sldChg chg="del">
        <pc:chgData name="Ewa Kazimierska" userId="8edb7084-dccb-4d8f-9cfb-38098ea1d667" providerId="ADAL" clId="{13C990F3-F686-407A-AB76-429A38D36286}" dt="2022-09-21T11:05:19.300" v="299" actId="47"/>
        <pc:sldMkLst>
          <pc:docMk/>
          <pc:sldMk cId="2492125716" sldId="309"/>
        </pc:sldMkLst>
      </pc:sldChg>
      <pc:sldChg chg="del">
        <pc:chgData name="Ewa Kazimierska" userId="8edb7084-dccb-4d8f-9cfb-38098ea1d667" providerId="ADAL" clId="{13C990F3-F686-407A-AB76-429A38D36286}" dt="2022-09-21T11:05:19.300" v="299" actId="47"/>
        <pc:sldMkLst>
          <pc:docMk/>
          <pc:sldMk cId="3187792143" sldId="311"/>
        </pc:sldMkLst>
      </pc:sldChg>
      <pc:sldChg chg="del">
        <pc:chgData name="Ewa Kazimierska" userId="8edb7084-dccb-4d8f-9cfb-38098ea1d667" providerId="ADAL" clId="{13C990F3-F686-407A-AB76-429A38D36286}" dt="2022-09-21T11:05:19.300" v="299" actId="47"/>
        <pc:sldMkLst>
          <pc:docMk/>
          <pc:sldMk cId="4031297359" sldId="312"/>
        </pc:sldMkLst>
      </pc:sldChg>
      <pc:sldChg chg="del">
        <pc:chgData name="Ewa Kazimierska" userId="8edb7084-dccb-4d8f-9cfb-38098ea1d667" providerId="ADAL" clId="{13C990F3-F686-407A-AB76-429A38D36286}" dt="2022-09-21T11:05:19.300" v="299" actId="47"/>
        <pc:sldMkLst>
          <pc:docMk/>
          <pc:sldMk cId="1742333116" sldId="313"/>
        </pc:sldMkLst>
      </pc:sldChg>
      <pc:sldChg chg="del">
        <pc:chgData name="Ewa Kazimierska" userId="8edb7084-dccb-4d8f-9cfb-38098ea1d667" providerId="ADAL" clId="{13C990F3-F686-407A-AB76-429A38D36286}" dt="2022-09-21T11:05:19.300" v="299" actId="47"/>
        <pc:sldMkLst>
          <pc:docMk/>
          <pc:sldMk cId="2891505535" sldId="314"/>
        </pc:sldMkLst>
      </pc:sldChg>
      <pc:sldChg chg="del">
        <pc:chgData name="Ewa Kazimierska" userId="8edb7084-dccb-4d8f-9cfb-38098ea1d667" providerId="ADAL" clId="{13C990F3-F686-407A-AB76-429A38D36286}" dt="2022-09-21T11:05:19.300" v="299" actId="47"/>
        <pc:sldMkLst>
          <pc:docMk/>
          <pc:sldMk cId="4163985692" sldId="315"/>
        </pc:sldMkLst>
      </pc:sldChg>
      <pc:sldChg chg="del">
        <pc:chgData name="Ewa Kazimierska" userId="8edb7084-dccb-4d8f-9cfb-38098ea1d667" providerId="ADAL" clId="{13C990F3-F686-407A-AB76-429A38D36286}" dt="2022-09-21T11:05:19.300" v="299" actId="47"/>
        <pc:sldMkLst>
          <pc:docMk/>
          <pc:sldMk cId="5405209" sldId="316"/>
        </pc:sldMkLst>
      </pc:sldChg>
      <pc:sldChg chg="del">
        <pc:chgData name="Ewa Kazimierska" userId="8edb7084-dccb-4d8f-9cfb-38098ea1d667" providerId="ADAL" clId="{13C990F3-F686-407A-AB76-429A38D36286}" dt="2022-09-21T11:05:19.300" v="299" actId="47"/>
        <pc:sldMkLst>
          <pc:docMk/>
          <pc:sldMk cId="3277601786" sldId="317"/>
        </pc:sldMkLst>
      </pc:sldChg>
      <pc:sldChg chg="del">
        <pc:chgData name="Ewa Kazimierska" userId="8edb7084-dccb-4d8f-9cfb-38098ea1d667" providerId="ADAL" clId="{13C990F3-F686-407A-AB76-429A38D36286}" dt="2022-09-21T11:05:19.300" v="299" actId="47"/>
        <pc:sldMkLst>
          <pc:docMk/>
          <pc:sldMk cId="2204761710" sldId="318"/>
        </pc:sldMkLst>
      </pc:sldChg>
      <pc:sldChg chg="del">
        <pc:chgData name="Ewa Kazimierska" userId="8edb7084-dccb-4d8f-9cfb-38098ea1d667" providerId="ADAL" clId="{13C990F3-F686-407A-AB76-429A38D36286}" dt="2022-09-21T11:05:19.300" v="299" actId="47"/>
        <pc:sldMkLst>
          <pc:docMk/>
          <pc:sldMk cId="50235743" sldId="319"/>
        </pc:sldMkLst>
      </pc:sldChg>
      <pc:sldChg chg="del">
        <pc:chgData name="Ewa Kazimierska" userId="8edb7084-dccb-4d8f-9cfb-38098ea1d667" providerId="ADAL" clId="{13C990F3-F686-407A-AB76-429A38D36286}" dt="2022-09-21T11:05:19.300" v="299" actId="47"/>
        <pc:sldMkLst>
          <pc:docMk/>
          <pc:sldMk cId="1996758701" sldId="320"/>
        </pc:sldMkLst>
      </pc:sldChg>
      <pc:sldChg chg="del">
        <pc:chgData name="Ewa Kazimierska" userId="8edb7084-dccb-4d8f-9cfb-38098ea1d667" providerId="ADAL" clId="{13C990F3-F686-407A-AB76-429A38D36286}" dt="2022-09-21T11:05:19.300" v="299" actId="47"/>
        <pc:sldMkLst>
          <pc:docMk/>
          <pc:sldMk cId="544280354" sldId="321"/>
        </pc:sldMkLst>
      </pc:sldChg>
      <pc:sldChg chg="del">
        <pc:chgData name="Ewa Kazimierska" userId="8edb7084-dccb-4d8f-9cfb-38098ea1d667" providerId="ADAL" clId="{13C990F3-F686-407A-AB76-429A38D36286}" dt="2022-09-21T11:05:19.300" v="299" actId="47"/>
        <pc:sldMkLst>
          <pc:docMk/>
          <pc:sldMk cId="626230723" sldId="322"/>
        </pc:sldMkLst>
      </pc:sldChg>
      <pc:sldChg chg="del">
        <pc:chgData name="Ewa Kazimierska" userId="8edb7084-dccb-4d8f-9cfb-38098ea1d667" providerId="ADAL" clId="{13C990F3-F686-407A-AB76-429A38D36286}" dt="2022-09-21T11:05:19.300" v="299" actId="47"/>
        <pc:sldMkLst>
          <pc:docMk/>
          <pc:sldMk cId="1262044407" sldId="323"/>
        </pc:sldMkLst>
      </pc:sldChg>
      <pc:sldChg chg="del">
        <pc:chgData name="Ewa Kazimierska" userId="8edb7084-dccb-4d8f-9cfb-38098ea1d667" providerId="ADAL" clId="{13C990F3-F686-407A-AB76-429A38D36286}" dt="2022-09-21T11:05:19.300" v="299" actId="47"/>
        <pc:sldMkLst>
          <pc:docMk/>
          <pc:sldMk cId="763650211" sldId="324"/>
        </pc:sldMkLst>
      </pc:sldChg>
      <pc:sldChg chg="del">
        <pc:chgData name="Ewa Kazimierska" userId="8edb7084-dccb-4d8f-9cfb-38098ea1d667" providerId="ADAL" clId="{13C990F3-F686-407A-AB76-429A38D36286}" dt="2022-09-21T11:05:19.300" v="299" actId="47"/>
        <pc:sldMkLst>
          <pc:docMk/>
          <pc:sldMk cId="823783517" sldId="325"/>
        </pc:sldMkLst>
      </pc:sldChg>
      <pc:sldChg chg="del">
        <pc:chgData name="Ewa Kazimierska" userId="8edb7084-dccb-4d8f-9cfb-38098ea1d667" providerId="ADAL" clId="{13C990F3-F686-407A-AB76-429A38D36286}" dt="2022-09-21T11:05:19.300" v="299" actId="47"/>
        <pc:sldMkLst>
          <pc:docMk/>
          <pc:sldMk cId="223597446" sldId="326"/>
        </pc:sldMkLst>
      </pc:sldChg>
      <pc:sldChg chg="delSp mod">
        <pc:chgData name="Ewa Kazimierska" userId="8edb7084-dccb-4d8f-9cfb-38098ea1d667" providerId="ADAL" clId="{13C990F3-F686-407A-AB76-429A38D36286}" dt="2022-09-21T12:29:31.798" v="478" actId="478"/>
        <pc:sldMkLst>
          <pc:docMk/>
          <pc:sldMk cId="3506672715" sldId="327"/>
        </pc:sldMkLst>
        <pc:spChg chg="del">
          <ac:chgData name="Ewa Kazimierska" userId="8edb7084-dccb-4d8f-9cfb-38098ea1d667" providerId="ADAL" clId="{13C990F3-F686-407A-AB76-429A38D36286}" dt="2022-09-21T12:29:29.579" v="477" actId="478"/>
          <ac:spMkLst>
            <pc:docMk/>
            <pc:sldMk cId="3506672715" sldId="327"/>
            <ac:spMk id="20" creationId="{5352759B-B548-41D4-B582-45A906389585}"/>
          </ac:spMkLst>
        </pc:spChg>
        <pc:spChg chg="del">
          <ac:chgData name="Ewa Kazimierska" userId="8edb7084-dccb-4d8f-9cfb-38098ea1d667" providerId="ADAL" clId="{13C990F3-F686-407A-AB76-429A38D36286}" dt="2022-09-21T12:29:19.538" v="475" actId="478"/>
          <ac:spMkLst>
            <pc:docMk/>
            <pc:sldMk cId="3506672715" sldId="327"/>
            <ac:spMk id="21" creationId="{F2D73C47-B44B-4198-A260-C1DB77C99AB9}"/>
          </ac:spMkLst>
        </pc:spChg>
        <pc:spChg chg="del">
          <ac:chgData name="Ewa Kazimierska" userId="8edb7084-dccb-4d8f-9cfb-38098ea1d667" providerId="ADAL" clId="{13C990F3-F686-407A-AB76-429A38D36286}" dt="2022-09-21T12:29:31.798" v="478" actId="478"/>
          <ac:spMkLst>
            <pc:docMk/>
            <pc:sldMk cId="3506672715" sldId="327"/>
            <ac:spMk id="23" creationId="{B34077A5-2D12-4B3F-8DAD-5FA6F093E127}"/>
          </ac:spMkLst>
        </pc:spChg>
        <pc:spChg chg="del">
          <ac:chgData name="Ewa Kazimierska" userId="8edb7084-dccb-4d8f-9cfb-38098ea1d667" providerId="ADAL" clId="{13C990F3-F686-407A-AB76-429A38D36286}" dt="2022-09-21T12:29:19.538" v="475" actId="478"/>
          <ac:spMkLst>
            <pc:docMk/>
            <pc:sldMk cId="3506672715" sldId="327"/>
            <ac:spMk id="24" creationId="{03DFFD76-A5EB-46BC-848A-46FAEDA46037}"/>
          </ac:spMkLst>
        </pc:spChg>
        <pc:spChg chg="del">
          <ac:chgData name="Ewa Kazimierska" userId="8edb7084-dccb-4d8f-9cfb-38098ea1d667" providerId="ADAL" clId="{13C990F3-F686-407A-AB76-429A38D36286}" dt="2022-09-21T12:29:25.317" v="476" actId="478"/>
          <ac:spMkLst>
            <pc:docMk/>
            <pc:sldMk cId="3506672715" sldId="327"/>
            <ac:spMk id="25" creationId="{21F9296F-8033-4668-B28B-BF2483870CC8}"/>
          </ac:spMkLst>
        </pc:spChg>
        <pc:spChg chg="del">
          <ac:chgData name="Ewa Kazimierska" userId="8edb7084-dccb-4d8f-9cfb-38098ea1d667" providerId="ADAL" clId="{13C990F3-F686-407A-AB76-429A38D36286}" dt="2022-09-21T12:29:11.699" v="474" actId="478"/>
          <ac:spMkLst>
            <pc:docMk/>
            <pc:sldMk cId="3506672715" sldId="327"/>
            <ac:spMk id="27" creationId="{32D32D37-3FC0-4E6A-B688-C6D6E5BE3AC7}"/>
          </ac:spMkLst>
        </pc:spChg>
        <pc:spChg chg="del">
          <ac:chgData name="Ewa Kazimierska" userId="8edb7084-dccb-4d8f-9cfb-38098ea1d667" providerId="ADAL" clId="{13C990F3-F686-407A-AB76-429A38D36286}" dt="2022-09-21T12:29:19.538" v="475" actId="478"/>
          <ac:spMkLst>
            <pc:docMk/>
            <pc:sldMk cId="3506672715" sldId="327"/>
            <ac:spMk id="29" creationId="{F20FD361-DE3B-47BA-B42F-1CDCE66DEF25}"/>
          </ac:spMkLst>
        </pc:spChg>
        <pc:spChg chg="del">
          <ac:chgData name="Ewa Kazimierska" userId="8edb7084-dccb-4d8f-9cfb-38098ea1d667" providerId="ADAL" clId="{13C990F3-F686-407A-AB76-429A38D36286}" dt="2022-09-21T12:29:11.699" v="474" actId="478"/>
          <ac:spMkLst>
            <pc:docMk/>
            <pc:sldMk cId="3506672715" sldId="327"/>
            <ac:spMk id="30" creationId="{5A1CA62F-24A7-40FC-8F2C-55274E52C31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5-23T14:17:12.796"/>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411 154,'-10'3,"1"0,-1 0,1 1,-15 9,21-10,0-1,0 1,1 0,-1 0,1 1,-1-1,1 0,0 1,1 0,-1-1,1 1,-1 0,1 0,0 0,0 0,1 0,-1 0,1 0,0 7,0 3,1-1,0 0,1 0,6 24,-6-32,0 1,1-1,0 1,0-1,0 0,0 0,1-1,0 1,0-1,9 7,-12-9,1-1,0 1,-1-1,1 0,0 1,0-1,0 0,0 0,0 0,0-1,0 1,0 0,0-1,0 0,0 1,1-1,-1 0,0 0,0 0,0 0,0 0,1-1,-1 1,0-1,0 1,0-1,0 0,0 0,0 0,0 0,0 0,2-2,-4 3,0 0,1-1,-1 1,1 0,-1 0,0-1,1 1,-1 0,0-1,1 1,-1 0,0-1,0 1,1-1,-1 1,0-1,0 1,0 0,0-1,1 1,-1-1,0 1,0-1,0 1,0-1,0 1,0-1,0 1,0-1,-1 1,1-1,0 1,0-1,0 1,0 0,-1-1,1 1,0-1,-1 0,-20-9,-30 2,25 7,15 2,0-1,1 0,-1-1,1-1,0 0,-15-4,23 5,0 0,0 0,0 0,0 0,0-1,0 1,0-1,1 1,-1-1,0 0,1 1,0-1,-1 0,1 0,0 0,0 0,0 0,0-1,0 1,1 0,-1 0,1-1,-1 1,1 0,0 0,0-1,0 1,0 0,0-1,1 1,-1 0,1-1,-1 1,1 0,1-3,0-2,1 0,0 0,1 0,-1 1,1-1,0 1,1 0,-1 0,1 0,1 1,-1 0,12-9,-8 6,0 0,0-1,14-19,-13 15,0 1,24-22,10-11,-41 42,0-1,1 1,-1 0,1 1,0-1,0 1,0 0,0 0,1 0,-1 0,0 1,8-2,61-8,-46 8,-14 2,-1-1,1 2,0 0,0 0,0 1,0 1,20 5,-24-4,0 0,-1 1,1 0,-1 0,0 1,0 1,-1-1,0 1,0 0,0 1,8 9,-7-7,0 0,0 0,-1 1,0 0,-1 0,0 1,-1 0,0 0,0 0,-1 0,-1 1,0-1,0 1,-2 0,2 16,-5 243,2-267,0 1,-1-1,0 0,0 1,0-1,0 0,-1 0,0 0,1 0,-2 0,1 0,0 0,-1 0,1-1,-1 0,0 1,-5 3,-7 5,0-1,-33 19,-8 6,56-36,-13 11,0-1,-27 15,33-22,1 0,-1 0,0-1,0 0,-1-1,1 0,0 0,0 0,-8-1,-39 1,0-3,-102-16,141 15,-1-1,1 0,1-1,-1-1,1 0,0-1,0-1,1 0,0-1,1 0,-1-1,2 0,-1-1,-15-21,17 20,0 0,1-1,1-1,0 1,1-1,1 0,0-1,1 0,-7-29,3-1,-8-47,16 83,1 0,-1 0,2 1,-1-1,1 0,1 0,0 1,3-12,-3 16,1-1,-1 1,1 0,0-1,0 2,1-1,-1 0,1 0,0 1,0 0,0 0,0 0,0 0,1 1,-1 0,1 0,0 0,0 0,0 1,-1 0,1 0,9-1,13-1,0 1,0 2,29 2,-24 0,68-3,45 4,-139-2,-1 1,1 0,0 0,-1 1,0 0,1 0,-1 0,-1 0,1 1,0 0,-1 0,1 0,-1 1,-1-1,1 1,3 5,0 0,0 0,-1 1,0-1,-1 1,0 0,-1 1,3 13,-2 12,-3-1,0 1,-3 0,-5 37,6-69,-1 0,1-1,-1 1,0 0,-1 0,1-1,-1 1,0-1,0 1,-1-1,1 0,-1 0,0 0,0 0,0 0,0-1,-1 1,1-1,-1 0,0 0,-8 4,-3 0,0-1,-1-1,0 0,0-1,-19 2,-41 12,71-15,0-1,0 2,0-1,0 0,1 1,-1 0,1 0,0 0,0 1,0-1,1 1,-6 9,-24 27,32-40,-1 0,1 0,0 0,-1 0,1 0,0 0,0 1,0-1,0 1,0-1,0 1,0-1,1 1,-1-1,0 1,1 0,-1-1,1 1,0 2,0-3,0 0,1 0,-1 0,1 0,0 0,-1-1,1 1,0 0,-1 0,1-1,0 1,0 0,0-1,-1 1,1-1,0 1,0-1,0 0,0 1,0-1,0 0,0 0,2 1,11 1,0-1,0 0,23-2,-26 1,-2 0,0-1,-1 1,1-1,0-1,-1 0,0 0,15-6,-17 5,-1 0,0 0,-1-1,1 0,0 0,-1 0,0 0,0-1,0 1,-1-1,0 0,4-7,12-25,21-59,-24 55,-11 28,2 0,-1 0,1 0,1 1,16-18,-19 23,1 1,0 0,0 1,0 0,1 0,0 0,0 1,0 0,1 0,-1 0,10-2,4 0,-4 2,0-1,0-1,-1 0,22-12,-33 15,-1 0,0 0,0 0,0 0,-1 0,1-1,-1 0,0 0,0 0,0 0,0 0,-1-1,0 1,1-1,-2 1,1-1,-1 0,1 0,-1 0,0-5,0 0,0 0,0 1,-1-1,0 0,-1 0,0 1,-1-1,0 1,0-1,-1 1,-6-14,6 17,-1 1,0 0,0-1,0 1,-1 1,0-1,0 1,0-1,0 2,-1-1,1 0,-1 1,0 0,0 1,0-1,0 1,-12-2,-31-10,20 5,-1 1,-1 2,1 1,-37-2,-45 8,82-1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975E66-5B0F-4A90-AFA7-C01D2353B387}" type="datetimeFigureOut">
              <a:rPr lang="en-GB" smtClean="0"/>
              <a:t>21/09/2022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C304D9-CD07-4CA7-97BE-DAC6C2F2505A}" type="slidenum">
              <a:rPr lang="en-GB" smtClean="0"/>
              <a:t>‹#›</a:t>
            </a:fld>
            <a:endParaRPr lang="en-GB"/>
          </a:p>
        </p:txBody>
      </p:sp>
    </p:spTree>
    <p:extLst>
      <p:ext uri="{BB962C8B-B14F-4D97-AF65-F5344CB8AC3E}">
        <p14:creationId xmlns:p14="http://schemas.microsoft.com/office/powerpoint/2010/main" val="3241606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4</a:t>
            </a:fld>
            <a:endParaRPr lang="en-GB"/>
          </a:p>
        </p:txBody>
      </p:sp>
    </p:spTree>
    <p:extLst>
      <p:ext uri="{BB962C8B-B14F-4D97-AF65-F5344CB8AC3E}">
        <p14:creationId xmlns:p14="http://schemas.microsoft.com/office/powerpoint/2010/main" val="633078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5</a:t>
            </a:fld>
            <a:endParaRPr lang="en-GB"/>
          </a:p>
        </p:txBody>
      </p:sp>
    </p:spTree>
    <p:extLst>
      <p:ext uri="{BB962C8B-B14F-4D97-AF65-F5344CB8AC3E}">
        <p14:creationId xmlns:p14="http://schemas.microsoft.com/office/powerpoint/2010/main" val="808514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6</a:t>
            </a:fld>
            <a:endParaRPr lang="en-GB"/>
          </a:p>
        </p:txBody>
      </p:sp>
    </p:spTree>
    <p:extLst>
      <p:ext uri="{BB962C8B-B14F-4D97-AF65-F5344CB8AC3E}">
        <p14:creationId xmlns:p14="http://schemas.microsoft.com/office/powerpoint/2010/main" val="3744314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8</a:t>
            </a:fld>
            <a:endParaRPr lang="en-GB"/>
          </a:p>
        </p:txBody>
      </p:sp>
    </p:spTree>
    <p:extLst>
      <p:ext uri="{BB962C8B-B14F-4D97-AF65-F5344CB8AC3E}">
        <p14:creationId xmlns:p14="http://schemas.microsoft.com/office/powerpoint/2010/main" val="245100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9</a:t>
            </a:fld>
            <a:endParaRPr lang="en-GB"/>
          </a:p>
        </p:txBody>
      </p:sp>
    </p:spTree>
    <p:extLst>
      <p:ext uri="{BB962C8B-B14F-4D97-AF65-F5344CB8AC3E}">
        <p14:creationId xmlns:p14="http://schemas.microsoft.com/office/powerpoint/2010/main" val="815174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10</a:t>
            </a:fld>
            <a:endParaRPr lang="en-GB"/>
          </a:p>
        </p:txBody>
      </p:sp>
    </p:spTree>
    <p:extLst>
      <p:ext uri="{BB962C8B-B14F-4D97-AF65-F5344CB8AC3E}">
        <p14:creationId xmlns:p14="http://schemas.microsoft.com/office/powerpoint/2010/main" val="1786887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11</a:t>
            </a:fld>
            <a:endParaRPr lang="en-GB"/>
          </a:p>
        </p:txBody>
      </p:sp>
    </p:spTree>
    <p:extLst>
      <p:ext uri="{BB962C8B-B14F-4D97-AF65-F5344CB8AC3E}">
        <p14:creationId xmlns:p14="http://schemas.microsoft.com/office/powerpoint/2010/main" val="3081394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12</a:t>
            </a:fld>
            <a:endParaRPr lang="en-GB"/>
          </a:p>
        </p:txBody>
      </p:sp>
    </p:spTree>
    <p:extLst>
      <p:ext uri="{BB962C8B-B14F-4D97-AF65-F5344CB8AC3E}">
        <p14:creationId xmlns:p14="http://schemas.microsoft.com/office/powerpoint/2010/main" val="2301387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13</a:t>
            </a:fld>
            <a:endParaRPr lang="en-GB"/>
          </a:p>
        </p:txBody>
      </p:sp>
    </p:spTree>
    <p:extLst>
      <p:ext uri="{BB962C8B-B14F-4D97-AF65-F5344CB8AC3E}">
        <p14:creationId xmlns:p14="http://schemas.microsoft.com/office/powerpoint/2010/main" val="2715432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16</a:t>
            </a:fld>
            <a:endParaRPr lang="en-GB"/>
          </a:p>
        </p:txBody>
      </p:sp>
    </p:spTree>
    <p:extLst>
      <p:ext uri="{BB962C8B-B14F-4D97-AF65-F5344CB8AC3E}">
        <p14:creationId xmlns:p14="http://schemas.microsoft.com/office/powerpoint/2010/main" val="1055965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17</a:t>
            </a:fld>
            <a:endParaRPr lang="en-GB"/>
          </a:p>
        </p:txBody>
      </p:sp>
    </p:spTree>
    <p:extLst>
      <p:ext uri="{BB962C8B-B14F-4D97-AF65-F5344CB8AC3E}">
        <p14:creationId xmlns:p14="http://schemas.microsoft.com/office/powerpoint/2010/main" val="100843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18</a:t>
            </a:fld>
            <a:endParaRPr lang="en-GB"/>
          </a:p>
        </p:txBody>
      </p:sp>
    </p:spTree>
    <p:extLst>
      <p:ext uri="{BB962C8B-B14F-4D97-AF65-F5344CB8AC3E}">
        <p14:creationId xmlns:p14="http://schemas.microsoft.com/office/powerpoint/2010/main" val="3615962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54AC7-EFE5-42EC-B35D-20CC64C751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DA8E69-ABA3-4A0D-85CE-4D6623D790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AB450B-6E1D-448F-8EEF-3A587628C673}"/>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5" name="Footer Placeholder 4">
            <a:extLst>
              <a:ext uri="{FF2B5EF4-FFF2-40B4-BE49-F238E27FC236}">
                <a16:creationId xmlns:a16="http://schemas.microsoft.com/office/drawing/2014/main" id="{8F79E703-053B-400A-9A4F-EA4A62B8E8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693602-09DF-44E1-84BD-350BD111B3F9}"/>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2194370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733BF-61F1-4DE8-BB48-27943F2338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AC6F45-0F25-46FC-9105-13AB80B611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276E01-12E2-48D3-B283-E7AB6C23230A}"/>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5" name="Footer Placeholder 4">
            <a:extLst>
              <a:ext uri="{FF2B5EF4-FFF2-40B4-BE49-F238E27FC236}">
                <a16:creationId xmlns:a16="http://schemas.microsoft.com/office/drawing/2014/main" id="{F804A18C-CD69-4899-B548-B0F743DB42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FB8F9D-EEDB-412D-8A3C-8234EF95A403}"/>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2997046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DB12E-5EAA-4FE1-B2DF-BBD1A53376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429E3C-C61A-4CD7-85E6-D0FB9A7A9D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3664CC-9FD2-4306-958E-2CCC08F3D473}"/>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5" name="Footer Placeholder 4">
            <a:extLst>
              <a:ext uri="{FF2B5EF4-FFF2-40B4-BE49-F238E27FC236}">
                <a16:creationId xmlns:a16="http://schemas.microsoft.com/office/drawing/2014/main" id="{6B72F0D0-F108-481A-BF24-259B679199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E4326-01AC-494F-BA8A-BE9726B88AAF}"/>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2471693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E6838-17EA-47EE-9D27-B063619BAB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AB1F82-D4D3-4BED-82F0-7B4E6DA81D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7CD5F7-465A-4F32-95EE-7AC6701FB5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B8BD44-BA1F-476D-9A5B-4B216A3D0351}"/>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6" name="Footer Placeholder 5">
            <a:extLst>
              <a:ext uri="{FF2B5EF4-FFF2-40B4-BE49-F238E27FC236}">
                <a16:creationId xmlns:a16="http://schemas.microsoft.com/office/drawing/2014/main" id="{13951A7E-EAAE-446A-BEB8-668FEAF00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7AC9-93B7-475A-981E-A6DFC70AB357}"/>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3793642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92212-A498-45D6-ADC5-0788255D6C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B17D1-7443-4AB8-A49B-5C3D05C361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6A7014-E90F-4756-A326-4FAE196E9A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C6E1D6-C10B-487C-B5BA-2795766A17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F600AC-49D2-47EA-A19F-2A3936E43C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62894D-F4C2-4CD9-8D3F-6B29BB9B4B27}"/>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8" name="Footer Placeholder 7">
            <a:extLst>
              <a:ext uri="{FF2B5EF4-FFF2-40B4-BE49-F238E27FC236}">
                <a16:creationId xmlns:a16="http://schemas.microsoft.com/office/drawing/2014/main" id="{571C3B12-9D94-4346-853F-238D1712BD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6B22EF-E386-48DE-906E-CEB2A25E0BE5}"/>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3316680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CCDD4-251A-4545-9522-8E571ED9B5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3ED489-E3B3-453D-A44C-22636EB0F08F}"/>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4" name="Footer Placeholder 3">
            <a:extLst>
              <a:ext uri="{FF2B5EF4-FFF2-40B4-BE49-F238E27FC236}">
                <a16:creationId xmlns:a16="http://schemas.microsoft.com/office/drawing/2014/main" id="{94A38B4D-9350-4F53-962D-38414B457F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BAF0C4-C468-45E6-9B9E-C072797FA4DD}"/>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3170994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44A318-213C-48A7-AB22-1242C9B937EA}"/>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3" name="Footer Placeholder 2">
            <a:extLst>
              <a:ext uri="{FF2B5EF4-FFF2-40B4-BE49-F238E27FC236}">
                <a16:creationId xmlns:a16="http://schemas.microsoft.com/office/drawing/2014/main" id="{066F4C92-174C-40F4-B0EC-86B46AEDA2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DF869-247F-41B0-AAA3-CA51FCF27A5F}"/>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2449847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9D17F-DD71-4CE5-B2E5-0F340AC272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6BE9B6-0E51-473C-AB00-82217E2B19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F658F2-EA35-4D3D-8006-B5D53DFB8C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799A33-9201-4BEB-978A-6CBDA0F1E1D9}"/>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6" name="Footer Placeholder 5">
            <a:extLst>
              <a:ext uri="{FF2B5EF4-FFF2-40B4-BE49-F238E27FC236}">
                <a16:creationId xmlns:a16="http://schemas.microsoft.com/office/drawing/2014/main" id="{18E0237B-30F7-4E7D-B024-AD3800355C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6C20CD-1641-422E-9A86-ABDD98DE848E}"/>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415595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14821-90DD-410C-99C0-3F5B2A3002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7A5FB8-955D-4E07-BD89-D94A39D4B4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ACA444-D4FE-4D51-9FC6-9947919DFC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A2D2DF-2C8A-44CB-8790-3A7B198FDD32}"/>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6" name="Footer Placeholder 5">
            <a:extLst>
              <a:ext uri="{FF2B5EF4-FFF2-40B4-BE49-F238E27FC236}">
                <a16:creationId xmlns:a16="http://schemas.microsoft.com/office/drawing/2014/main" id="{2676828F-D3CB-4B3D-9308-1F267123A9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19EF73-CA3A-4DC3-9180-466D78420E8D}"/>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581057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0504A-7491-460B-864A-DB339CC2DC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E60727-9B34-498D-99E8-790D4D4E9D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0C0F36-EA33-462F-8F87-D9B0E931177B}"/>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5" name="Footer Placeholder 4">
            <a:extLst>
              <a:ext uri="{FF2B5EF4-FFF2-40B4-BE49-F238E27FC236}">
                <a16:creationId xmlns:a16="http://schemas.microsoft.com/office/drawing/2014/main" id="{B2B81C80-4D0A-4292-BA60-F814582D98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870163-BD82-4619-81F1-CC81A67027BD}"/>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3402508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4902B0-B0E4-49BC-91F1-B07816ABA0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8D7337-0CBC-49CD-9B5F-487B3B14C2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F7F179-38A4-4111-8F16-D06FDBF8E22B}"/>
              </a:ext>
            </a:extLst>
          </p:cNvPr>
          <p:cNvSpPr>
            <a:spLocks noGrp="1"/>
          </p:cNvSpPr>
          <p:nvPr>
            <p:ph type="dt" sz="half" idx="10"/>
          </p:nvPr>
        </p:nvSpPr>
        <p:spPr/>
        <p:txBody>
          <a:bodyPr/>
          <a:lstStyle/>
          <a:p>
            <a:fld id="{36B601D4-F8AA-4A48-AA7E-13C914B54A3C}" type="datetimeFigureOut">
              <a:rPr lang="en-GB" smtClean="0"/>
              <a:t>21/09/2022</a:t>
            </a:fld>
            <a:endParaRPr lang="en-GB"/>
          </a:p>
        </p:txBody>
      </p:sp>
      <p:sp>
        <p:nvSpPr>
          <p:cNvPr id="5" name="Footer Placeholder 4">
            <a:extLst>
              <a:ext uri="{FF2B5EF4-FFF2-40B4-BE49-F238E27FC236}">
                <a16:creationId xmlns:a16="http://schemas.microsoft.com/office/drawing/2014/main" id="{02FA1981-FE41-4470-BECF-6A9E5AF102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C18EB-B163-4C91-B323-BDBFDEE56C73}"/>
              </a:ext>
            </a:extLst>
          </p:cNvPr>
          <p:cNvSpPr>
            <a:spLocks noGrp="1"/>
          </p:cNvSpPr>
          <p:nvPr>
            <p:ph type="sldNum" sz="quarter" idx="12"/>
          </p:nvPr>
        </p:nvSpPr>
        <p:spPr/>
        <p:txBody>
          <a:bodyPr/>
          <a:lstStyle/>
          <a:p>
            <a:fld id="{4A34E490-646C-41F5-B9DF-1B67C643048C}" type="slidenum">
              <a:rPr lang="en-GB" smtClean="0"/>
              <a:t>‹#›</a:t>
            </a:fld>
            <a:endParaRPr lang="en-GB"/>
          </a:p>
        </p:txBody>
      </p:sp>
    </p:spTree>
    <p:extLst>
      <p:ext uri="{BB962C8B-B14F-4D97-AF65-F5344CB8AC3E}">
        <p14:creationId xmlns:p14="http://schemas.microsoft.com/office/powerpoint/2010/main" val="13047579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1CE1AC0C-4748-44CB-B708-5A6948DEE16B}"/>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FE5C3400-A6B0-4E2F-A6E4-296A3C5FB84D}"/>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49E10930-F712-4041-9C59-BA897DA82713}"/>
              </a:ext>
            </a:extLst>
          </p:cNvPr>
          <p:cNvSpPr>
            <a:spLocks noGrp="1" noChangeArrowheads="1"/>
          </p:cNvSpPr>
          <p:nvPr>
            <p:ph type="sldNum" sz="quarter" idx="12"/>
          </p:nvPr>
        </p:nvSpPr>
        <p:spPr>
          <a:ln/>
        </p:spPr>
        <p:txBody>
          <a:bodyPr/>
          <a:lstStyle>
            <a:lvl1pPr>
              <a:defRPr/>
            </a:lvl1pPr>
          </a:lstStyle>
          <a:p>
            <a:pPr>
              <a:defRPr/>
            </a:pPr>
            <a:fld id="{B143330B-7446-4D60-9428-E129D70D16EC}" type="slidenum">
              <a:rPr lang="es-ES" altLang="en-US"/>
              <a:pPr>
                <a:defRPr/>
              </a:pPr>
              <a:t>‹#›</a:t>
            </a:fld>
            <a:endParaRPr lang="es-ES" altLang="en-US"/>
          </a:p>
        </p:txBody>
      </p:sp>
    </p:spTree>
    <p:extLst>
      <p:ext uri="{BB962C8B-B14F-4D97-AF65-F5344CB8AC3E}">
        <p14:creationId xmlns:p14="http://schemas.microsoft.com/office/powerpoint/2010/main" val="1375555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C11158D-A28D-493B-A175-72E0A1206A17}"/>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1F03C7C7-28D2-41F4-A564-F1A04CCD69B4}"/>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AB52D8DB-2BD1-4585-83C6-4D5AEB6949E7}"/>
              </a:ext>
            </a:extLst>
          </p:cNvPr>
          <p:cNvSpPr>
            <a:spLocks noGrp="1" noChangeArrowheads="1"/>
          </p:cNvSpPr>
          <p:nvPr>
            <p:ph type="sldNum" sz="quarter" idx="12"/>
          </p:nvPr>
        </p:nvSpPr>
        <p:spPr>
          <a:ln/>
        </p:spPr>
        <p:txBody>
          <a:bodyPr/>
          <a:lstStyle>
            <a:lvl1pPr>
              <a:defRPr/>
            </a:lvl1pPr>
          </a:lstStyle>
          <a:p>
            <a:pPr>
              <a:defRPr/>
            </a:pPr>
            <a:fld id="{BDC95FCB-5FB6-46F4-9975-B4FC2BA5648A}" type="slidenum">
              <a:rPr lang="es-ES" altLang="en-US"/>
              <a:pPr>
                <a:defRPr/>
              </a:pPr>
              <a:t>‹#›</a:t>
            </a:fld>
            <a:endParaRPr lang="es-ES" altLang="en-US"/>
          </a:p>
        </p:txBody>
      </p:sp>
    </p:spTree>
    <p:extLst>
      <p:ext uri="{BB962C8B-B14F-4D97-AF65-F5344CB8AC3E}">
        <p14:creationId xmlns:p14="http://schemas.microsoft.com/office/powerpoint/2010/main" val="38904962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9DA06666-F7B0-42C7-B743-A3BBAF3DACE0}"/>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0986DA4E-17C9-4195-9268-83357F9EB3A5}"/>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F56C995B-35BD-4050-A044-48DDB99C304E}"/>
              </a:ext>
            </a:extLst>
          </p:cNvPr>
          <p:cNvSpPr>
            <a:spLocks noGrp="1" noChangeArrowheads="1"/>
          </p:cNvSpPr>
          <p:nvPr>
            <p:ph type="sldNum" sz="quarter" idx="12"/>
          </p:nvPr>
        </p:nvSpPr>
        <p:spPr>
          <a:ln/>
        </p:spPr>
        <p:txBody>
          <a:bodyPr/>
          <a:lstStyle>
            <a:lvl1pPr>
              <a:defRPr/>
            </a:lvl1pPr>
          </a:lstStyle>
          <a:p>
            <a:pPr>
              <a:defRPr/>
            </a:pPr>
            <a:fld id="{F766FB47-1B55-46F6-8C60-270D9930C3CC}" type="slidenum">
              <a:rPr lang="es-ES" altLang="en-US"/>
              <a:pPr>
                <a:defRPr/>
              </a:pPr>
              <a:t>‹#›</a:t>
            </a:fld>
            <a:endParaRPr lang="es-ES" altLang="en-US"/>
          </a:p>
        </p:txBody>
      </p:sp>
    </p:spTree>
    <p:extLst>
      <p:ext uri="{BB962C8B-B14F-4D97-AF65-F5344CB8AC3E}">
        <p14:creationId xmlns:p14="http://schemas.microsoft.com/office/powerpoint/2010/main" val="23804890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1358BA2E-94A2-4CB6-978E-48E7076D5C0E}"/>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57484549-86B2-4925-B1AA-3CF027A91861}"/>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BA89B8A7-BFCF-4936-96A1-F9114F402978}"/>
              </a:ext>
            </a:extLst>
          </p:cNvPr>
          <p:cNvSpPr>
            <a:spLocks noGrp="1" noChangeArrowheads="1"/>
          </p:cNvSpPr>
          <p:nvPr>
            <p:ph type="sldNum" sz="quarter" idx="12"/>
          </p:nvPr>
        </p:nvSpPr>
        <p:spPr>
          <a:ln/>
        </p:spPr>
        <p:txBody>
          <a:bodyPr/>
          <a:lstStyle>
            <a:lvl1pPr>
              <a:defRPr/>
            </a:lvl1pPr>
          </a:lstStyle>
          <a:p>
            <a:pPr>
              <a:defRPr/>
            </a:pPr>
            <a:fld id="{265A9760-6FEC-4F9C-9327-47206FC43C49}" type="slidenum">
              <a:rPr lang="es-ES" altLang="en-US"/>
              <a:pPr>
                <a:defRPr/>
              </a:pPr>
              <a:t>‹#›</a:t>
            </a:fld>
            <a:endParaRPr lang="es-ES" altLang="en-US"/>
          </a:p>
        </p:txBody>
      </p:sp>
    </p:spTree>
    <p:extLst>
      <p:ext uri="{BB962C8B-B14F-4D97-AF65-F5344CB8AC3E}">
        <p14:creationId xmlns:p14="http://schemas.microsoft.com/office/powerpoint/2010/main" val="615880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D0D52AB2-6B9D-4E74-8CCD-76533F83C665}"/>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8" name="Rectangle 5">
            <a:extLst>
              <a:ext uri="{FF2B5EF4-FFF2-40B4-BE49-F238E27FC236}">
                <a16:creationId xmlns:a16="http://schemas.microsoft.com/office/drawing/2014/main" id="{0A340ECB-C205-4B59-8A1F-3D1192A21D35}"/>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9" name="Rectangle 6">
            <a:extLst>
              <a:ext uri="{FF2B5EF4-FFF2-40B4-BE49-F238E27FC236}">
                <a16:creationId xmlns:a16="http://schemas.microsoft.com/office/drawing/2014/main" id="{9719F6FD-B278-4BA8-95A0-A0F4FED94E72}"/>
              </a:ext>
            </a:extLst>
          </p:cNvPr>
          <p:cNvSpPr>
            <a:spLocks noGrp="1" noChangeArrowheads="1"/>
          </p:cNvSpPr>
          <p:nvPr>
            <p:ph type="sldNum" sz="quarter" idx="12"/>
          </p:nvPr>
        </p:nvSpPr>
        <p:spPr>
          <a:ln/>
        </p:spPr>
        <p:txBody>
          <a:bodyPr/>
          <a:lstStyle>
            <a:lvl1pPr>
              <a:defRPr/>
            </a:lvl1pPr>
          </a:lstStyle>
          <a:p>
            <a:pPr>
              <a:defRPr/>
            </a:pPr>
            <a:fld id="{4D7D721D-341A-4A94-AB29-D527D317BE63}" type="slidenum">
              <a:rPr lang="es-ES" altLang="en-US"/>
              <a:pPr>
                <a:defRPr/>
              </a:pPr>
              <a:t>‹#›</a:t>
            </a:fld>
            <a:endParaRPr lang="es-ES" altLang="en-US"/>
          </a:p>
        </p:txBody>
      </p:sp>
    </p:spTree>
    <p:extLst>
      <p:ext uri="{BB962C8B-B14F-4D97-AF65-F5344CB8AC3E}">
        <p14:creationId xmlns:p14="http://schemas.microsoft.com/office/powerpoint/2010/main" val="2046250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A6B3FF5C-A3F4-4026-A532-96E59D252EAE}"/>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4" name="Rectangle 5">
            <a:extLst>
              <a:ext uri="{FF2B5EF4-FFF2-40B4-BE49-F238E27FC236}">
                <a16:creationId xmlns:a16="http://schemas.microsoft.com/office/drawing/2014/main" id="{C062557E-DF13-46E0-BAC5-4896EC3B11EC}"/>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5" name="Rectangle 6">
            <a:extLst>
              <a:ext uri="{FF2B5EF4-FFF2-40B4-BE49-F238E27FC236}">
                <a16:creationId xmlns:a16="http://schemas.microsoft.com/office/drawing/2014/main" id="{0CF1A1AE-4599-48E9-9406-C2EC5896E509}"/>
              </a:ext>
            </a:extLst>
          </p:cNvPr>
          <p:cNvSpPr>
            <a:spLocks noGrp="1" noChangeArrowheads="1"/>
          </p:cNvSpPr>
          <p:nvPr>
            <p:ph type="sldNum" sz="quarter" idx="12"/>
          </p:nvPr>
        </p:nvSpPr>
        <p:spPr>
          <a:ln/>
        </p:spPr>
        <p:txBody>
          <a:bodyPr/>
          <a:lstStyle>
            <a:lvl1pPr>
              <a:defRPr/>
            </a:lvl1pPr>
          </a:lstStyle>
          <a:p>
            <a:pPr>
              <a:defRPr/>
            </a:pPr>
            <a:fld id="{ACF7C6A5-C3DB-4C5C-B4E2-7974515F7192}" type="slidenum">
              <a:rPr lang="es-ES" altLang="en-US"/>
              <a:pPr>
                <a:defRPr/>
              </a:pPr>
              <a:t>‹#›</a:t>
            </a:fld>
            <a:endParaRPr lang="es-ES" altLang="en-US"/>
          </a:p>
        </p:txBody>
      </p:sp>
    </p:spTree>
    <p:extLst>
      <p:ext uri="{BB962C8B-B14F-4D97-AF65-F5344CB8AC3E}">
        <p14:creationId xmlns:p14="http://schemas.microsoft.com/office/powerpoint/2010/main" val="588645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11AEAA0-16B7-4995-9C0D-76CCD49E5CDC}"/>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3" name="Rectangle 5">
            <a:extLst>
              <a:ext uri="{FF2B5EF4-FFF2-40B4-BE49-F238E27FC236}">
                <a16:creationId xmlns:a16="http://schemas.microsoft.com/office/drawing/2014/main" id="{6406C0D4-674F-4A1D-81CB-C95A6EB0957E}"/>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4" name="Rectangle 6">
            <a:extLst>
              <a:ext uri="{FF2B5EF4-FFF2-40B4-BE49-F238E27FC236}">
                <a16:creationId xmlns:a16="http://schemas.microsoft.com/office/drawing/2014/main" id="{300DCE59-8C27-4C40-9706-22F198B49535}"/>
              </a:ext>
            </a:extLst>
          </p:cNvPr>
          <p:cNvSpPr>
            <a:spLocks noGrp="1" noChangeArrowheads="1"/>
          </p:cNvSpPr>
          <p:nvPr>
            <p:ph type="sldNum" sz="quarter" idx="12"/>
          </p:nvPr>
        </p:nvSpPr>
        <p:spPr>
          <a:ln/>
        </p:spPr>
        <p:txBody>
          <a:bodyPr/>
          <a:lstStyle>
            <a:lvl1pPr>
              <a:defRPr/>
            </a:lvl1pPr>
          </a:lstStyle>
          <a:p>
            <a:pPr>
              <a:defRPr/>
            </a:pPr>
            <a:fld id="{FA76FF79-F5D0-4518-AC2F-96B2F70ED495}" type="slidenum">
              <a:rPr lang="es-ES" altLang="en-US"/>
              <a:pPr>
                <a:defRPr/>
              </a:pPr>
              <a:t>‹#›</a:t>
            </a:fld>
            <a:endParaRPr lang="es-ES" altLang="en-US"/>
          </a:p>
        </p:txBody>
      </p:sp>
    </p:spTree>
    <p:extLst>
      <p:ext uri="{BB962C8B-B14F-4D97-AF65-F5344CB8AC3E}">
        <p14:creationId xmlns:p14="http://schemas.microsoft.com/office/powerpoint/2010/main" val="1846124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14D1FFC3-1CD1-4B25-89F2-177E93B6AF6A}"/>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F526A066-13BE-434A-AB2B-FC5F0721FAFD}"/>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A45779A3-0A9D-40EB-B56D-7B25B55DD58F}"/>
              </a:ext>
            </a:extLst>
          </p:cNvPr>
          <p:cNvSpPr>
            <a:spLocks noGrp="1" noChangeArrowheads="1"/>
          </p:cNvSpPr>
          <p:nvPr>
            <p:ph type="sldNum" sz="quarter" idx="12"/>
          </p:nvPr>
        </p:nvSpPr>
        <p:spPr>
          <a:ln/>
        </p:spPr>
        <p:txBody>
          <a:bodyPr/>
          <a:lstStyle>
            <a:lvl1pPr>
              <a:defRPr/>
            </a:lvl1pPr>
          </a:lstStyle>
          <a:p>
            <a:pPr>
              <a:defRPr/>
            </a:pPr>
            <a:fld id="{6DB042DA-5C6B-4C55-A7CA-7590690B0EAD}" type="slidenum">
              <a:rPr lang="es-ES" altLang="en-US"/>
              <a:pPr>
                <a:defRPr/>
              </a:pPr>
              <a:t>‹#›</a:t>
            </a:fld>
            <a:endParaRPr lang="es-ES" altLang="en-US"/>
          </a:p>
        </p:txBody>
      </p:sp>
    </p:spTree>
    <p:extLst>
      <p:ext uri="{BB962C8B-B14F-4D97-AF65-F5344CB8AC3E}">
        <p14:creationId xmlns:p14="http://schemas.microsoft.com/office/powerpoint/2010/main" val="329274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235E1D13-30EC-4BFB-84FD-8EBBF123876D}"/>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a:extLst>
              <a:ext uri="{FF2B5EF4-FFF2-40B4-BE49-F238E27FC236}">
                <a16:creationId xmlns:a16="http://schemas.microsoft.com/office/drawing/2014/main" id="{B26FC53A-D0A2-4041-A38F-2375F817C6B4}"/>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a:extLst>
              <a:ext uri="{FF2B5EF4-FFF2-40B4-BE49-F238E27FC236}">
                <a16:creationId xmlns:a16="http://schemas.microsoft.com/office/drawing/2014/main" id="{5A604504-EB3C-4A90-806A-95E4DC6F2382}"/>
              </a:ext>
            </a:extLst>
          </p:cNvPr>
          <p:cNvSpPr>
            <a:spLocks noGrp="1" noChangeArrowheads="1"/>
          </p:cNvSpPr>
          <p:nvPr>
            <p:ph type="sldNum" sz="quarter" idx="12"/>
          </p:nvPr>
        </p:nvSpPr>
        <p:spPr>
          <a:ln/>
        </p:spPr>
        <p:txBody>
          <a:bodyPr/>
          <a:lstStyle>
            <a:lvl1pPr>
              <a:defRPr/>
            </a:lvl1pPr>
          </a:lstStyle>
          <a:p>
            <a:pPr>
              <a:defRPr/>
            </a:pPr>
            <a:fld id="{FF5B2A0B-B218-44AC-999E-B2568A0C18C3}" type="slidenum">
              <a:rPr lang="es-ES" altLang="en-US"/>
              <a:pPr>
                <a:defRPr/>
              </a:pPr>
              <a:t>‹#›</a:t>
            </a:fld>
            <a:endParaRPr lang="es-ES" altLang="en-US"/>
          </a:p>
        </p:txBody>
      </p:sp>
    </p:spTree>
    <p:extLst>
      <p:ext uri="{BB962C8B-B14F-4D97-AF65-F5344CB8AC3E}">
        <p14:creationId xmlns:p14="http://schemas.microsoft.com/office/powerpoint/2010/main" val="1722318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287F507-616A-4A57-A96A-A458F0481B44}"/>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A6E475D4-E7D2-4E56-90BA-276D1FA779F1}"/>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71860474-3D5D-43CE-AEF5-1EBBB766ACD0}"/>
              </a:ext>
            </a:extLst>
          </p:cNvPr>
          <p:cNvSpPr>
            <a:spLocks noGrp="1" noChangeArrowheads="1"/>
          </p:cNvSpPr>
          <p:nvPr>
            <p:ph type="sldNum" sz="quarter" idx="12"/>
          </p:nvPr>
        </p:nvSpPr>
        <p:spPr>
          <a:ln/>
        </p:spPr>
        <p:txBody>
          <a:bodyPr/>
          <a:lstStyle>
            <a:lvl1pPr>
              <a:defRPr/>
            </a:lvl1pPr>
          </a:lstStyle>
          <a:p>
            <a:pPr>
              <a:defRPr/>
            </a:pPr>
            <a:fld id="{0AE6F0B1-7E5F-488F-8CB4-67937A1C41D4}" type="slidenum">
              <a:rPr lang="es-ES" altLang="en-US"/>
              <a:pPr>
                <a:defRPr/>
              </a:pPr>
              <a:t>‹#›</a:t>
            </a:fld>
            <a:endParaRPr lang="es-ES" altLang="en-US"/>
          </a:p>
        </p:txBody>
      </p:sp>
    </p:spTree>
    <p:extLst>
      <p:ext uri="{BB962C8B-B14F-4D97-AF65-F5344CB8AC3E}">
        <p14:creationId xmlns:p14="http://schemas.microsoft.com/office/powerpoint/2010/main" val="26813428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3A0A8DA-FABB-4725-82BE-6552C7D8C77C}"/>
              </a:ext>
            </a:extLst>
          </p:cNvPr>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a:extLst>
              <a:ext uri="{FF2B5EF4-FFF2-40B4-BE49-F238E27FC236}">
                <a16:creationId xmlns:a16="http://schemas.microsoft.com/office/drawing/2014/main" id="{01D77F0E-F346-494B-9FDE-4F598EA5198E}"/>
              </a:ext>
            </a:extLst>
          </p:cNvPr>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a:extLst>
              <a:ext uri="{FF2B5EF4-FFF2-40B4-BE49-F238E27FC236}">
                <a16:creationId xmlns:a16="http://schemas.microsoft.com/office/drawing/2014/main" id="{B1E48E4D-6C3F-4B68-84FE-A3CD74DD3B31}"/>
              </a:ext>
            </a:extLst>
          </p:cNvPr>
          <p:cNvSpPr>
            <a:spLocks noGrp="1" noChangeArrowheads="1"/>
          </p:cNvSpPr>
          <p:nvPr>
            <p:ph type="sldNum" sz="quarter" idx="12"/>
          </p:nvPr>
        </p:nvSpPr>
        <p:spPr>
          <a:ln/>
        </p:spPr>
        <p:txBody>
          <a:bodyPr/>
          <a:lstStyle>
            <a:lvl1pPr>
              <a:defRPr/>
            </a:lvl1pPr>
          </a:lstStyle>
          <a:p>
            <a:pPr>
              <a:defRPr/>
            </a:pPr>
            <a:fld id="{D1D67B19-38C2-4A91-A83B-7F691B475332}" type="slidenum">
              <a:rPr lang="es-ES" altLang="en-US"/>
              <a:pPr>
                <a:defRPr/>
              </a:pPr>
              <a:t>‹#›</a:t>
            </a:fld>
            <a:endParaRPr lang="es-ES" altLang="en-US"/>
          </a:p>
        </p:txBody>
      </p:sp>
    </p:spTree>
    <p:extLst>
      <p:ext uri="{BB962C8B-B14F-4D97-AF65-F5344CB8AC3E}">
        <p14:creationId xmlns:p14="http://schemas.microsoft.com/office/powerpoint/2010/main" val="2282158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7000"/>
            <a:lum/>
          </a:blip>
          <a:srcRect/>
          <a:stretch>
            <a:fillRect t="-14000" r="-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245320-7AAF-4DB4-81CF-B9F089B921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68218D-28CA-4DC3-8444-2F655D73EC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D9AD3-1F07-4346-898E-32B5F07098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B601D4-F8AA-4A48-AA7E-13C914B54A3C}" type="datetimeFigureOut">
              <a:rPr lang="en-GB" smtClean="0"/>
              <a:t>21/09/2022</a:t>
            </a:fld>
            <a:endParaRPr lang="en-GB"/>
          </a:p>
        </p:txBody>
      </p:sp>
      <p:sp>
        <p:nvSpPr>
          <p:cNvPr id="5" name="Footer Placeholder 4">
            <a:extLst>
              <a:ext uri="{FF2B5EF4-FFF2-40B4-BE49-F238E27FC236}">
                <a16:creationId xmlns:a16="http://schemas.microsoft.com/office/drawing/2014/main" id="{C3D3946E-4C75-4ACC-A46A-18725FDAC3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D66678-7829-418A-9269-6F29B6B4B7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34E490-646C-41F5-B9DF-1B67C643048C}" type="slidenum">
              <a:rPr lang="en-GB" smtClean="0"/>
              <a:t>‹#›</a:t>
            </a:fld>
            <a:endParaRPr lang="en-GB"/>
          </a:p>
        </p:txBody>
      </p:sp>
    </p:spTree>
    <p:extLst>
      <p:ext uri="{BB962C8B-B14F-4D97-AF65-F5344CB8AC3E}">
        <p14:creationId xmlns:p14="http://schemas.microsoft.com/office/powerpoint/2010/main" val="2116422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40886BF-9249-4A3E-87F2-F0F789462EBB}"/>
              </a:ext>
            </a:extLst>
          </p:cNvPr>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8D7F9E53-FCB1-4789-BCC6-0AB140AF4345}"/>
              </a:ext>
            </a:extLst>
          </p:cNvPr>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86023C1F-4416-47B0-8122-9BA25672846B}"/>
              </a:ext>
            </a:extLst>
          </p:cNvPr>
          <p:cNvSpPr>
            <a:spLocks noGrp="1" noChangeArrowheads="1"/>
          </p:cNvSpPr>
          <p:nvPr>
            <p:ph type="dt" sz="half" idx="2"/>
          </p:nvPr>
        </p:nvSpPr>
        <p:spPr bwMode="auto">
          <a:xfrm>
            <a:off x="609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s-ES" altLang="en-US"/>
          </a:p>
        </p:txBody>
      </p:sp>
      <p:sp>
        <p:nvSpPr>
          <p:cNvPr id="1029" name="Rectangle 5">
            <a:extLst>
              <a:ext uri="{FF2B5EF4-FFF2-40B4-BE49-F238E27FC236}">
                <a16:creationId xmlns:a16="http://schemas.microsoft.com/office/drawing/2014/main" id="{DAF442EE-3D57-4627-85E8-F6B59B962E21}"/>
              </a:ext>
            </a:extLst>
          </p:cNvPr>
          <p:cNvSpPr>
            <a:spLocks noGrp="1" noChangeArrowheads="1"/>
          </p:cNvSpPr>
          <p:nvPr>
            <p:ph type="ftr" sz="quarter" idx="3"/>
          </p:nvPr>
        </p:nvSpPr>
        <p:spPr bwMode="auto">
          <a:xfrm>
            <a:off x="4165600" y="6245225"/>
            <a:ext cx="3860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s-ES" altLang="en-US"/>
          </a:p>
        </p:txBody>
      </p:sp>
      <p:sp>
        <p:nvSpPr>
          <p:cNvPr id="1030" name="Rectangle 6">
            <a:extLst>
              <a:ext uri="{FF2B5EF4-FFF2-40B4-BE49-F238E27FC236}">
                <a16:creationId xmlns:a16="http://schemas.microsoft.com/office/drawing/2014/main" id="{8F932157-A64D-4EC3-B5E4-4714A10BBED4}"/>
              </a:ext>
            </a:extLst>
          </p:cNvPr>
          <p:cNvSpPr>
            <a:spLocks noGrp="1" noChangeArrowheads="1"/>
          </p:cNvSpPr>
          <p:nvPr>
            <p:ph type="sldNum" sz="quarter" idx="4"/>
          </p:nvPr>
        </p:nvSpPr>
        <p:spPr bwMode="auto">
          <a:xfrm>
            <a:off x="8737600" y="6245225"/>
            <a:ext cx="28448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14DB26AC-F7B3-4D2B-9DBC-5E1EAEDE6A3D}" type="slidenum">
              <a:rPr lang="es-ES" altLang="en-US"/>
              <a:pPr>
                <a:defRPr/>
              </a:pPr>
              <a:t>‹#›</a:t>
            </a:fld>
            <a:endParaRPr lang="es-ES" altLang="en-US"/>
          </a:p>
        </p:txBody>
      </p:sp>
    </p:spTree>
    <p:extLst>
      <p:ext uri="{BB962C8B-B14F-4D97-AF65-F5344CB8AC3E}">
        <p14:creationId xmlns:p14="http://schemas.microsoft.com/office/powerpoint/2010/main" val="3358764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hyperlink" Target="https://librarysearch.uwtsd.ac.uk/discovery/fulldisplay?docid=alma99100447301802421&amp;context=L&amp;vid=44WHELF_UWTSD:44WHELF_UWTSD_VU1&amp;lang=en&amp;search_scope=Search_ELEC&amp;adaptor=Local%20Search%20Engine&amp;tab=Everything&amp;query=any%2Ccontains%2Chigh%20explosives%20propellants%20pyrotechnics%20ernst%20christian%20koch" TargetMode="External"/><Relationship Id="rId3" Type="http://schemas.openxmlformats.org/officeDocument/2006/relationships/hyperlink" Target="https://librarysearch.uwtsd.ac.uk/discovery/fulldisplay?docid=alma99100470902802421&amp;context=L&amp;vid=44WHELF_UWTSD:44WHELF_UWTSD_VU1&amp;lang=en&amp;adaptor=Local%20Search%20Engine&amp;tab=Everything&amp;query=any%2Ccontains%2Cchemistry%20of%20explosives" TargetMode="External"/><Relationship Id="rId7" Type="http://schemas.openxmlformats.org/officeDocument/2006/relationships/image" Target="../media/image10.png"/><Relationship Id="rId2" Type="http://schemas.openxmlformats.org/officeDocument/2006/relationships/hyperlink" Target="https://librarysearch.uwtsd.ac.uk/discovery/fulldisplay?docid=alma99100449101202421&amp;context=L&amp;vid=44WHELF_UWTSD:44WHELF_UWTSD_VU1&amp;lang=en&amp;search_scope=MyInst_and_CI&amp;adaptor=Local%20Search%20Engine&amp;tab=Everything&amp;query=any%2Ccontains%2Cthe%20properties%20of%20energetic%20materials" TargetMode="External"/><Relationship Id="rId1" Type="http://schemas.openxmlformats.org/officeDocument/2006/relationships/slideLayout" Target="../slideLayouts/slideLayout7.xml"/><Relationship Id="rId6" Type="http://schemas.openxmlformats.org/officeDocument/2006/relationships/hyperlink" Target="https://librarysearch.uwtsd.ac.uk/discovery/fulldisplay?docid=alma99100449101102421&amp;context=L&amp;vid=44WHELF_UWTSD:44WHELF_UWTSD_VU1&amp;lang=en&amp;search_scope=MyInst_and_CI&amp;adaptor=Local%20Search%20Engine&amp;tab=Everything&amp;query=title%2Ccontains%2Cenergetic%20compounds&amp;pfilter=rtype%2Cexact%2Cbooks&amp;offset=0" TargetMode="External"/><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customXml" Target="../ink/ink1.xml"/><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2">
            <a:extLst>
              <a:ext uri="{FF2B5EF4-FFF2-40B4-BE49-F238E27FC236}">
                <a16:creationId xmlns:a16="http://schemas.microsoft.com/office/drawing/2014/main" id="{3E46614C-B6BE-4780-8585-A417F6CFE008}"/>
              </a:ext>
            </a:extLst>
          </p:cNvPr>
          <p:cNvSpPr>
            <a:spLocks noGrp="1" noChangeArrowheads="1"/>
          </p:cNvSpPr>
          <p:nvPr>
            <p:ph type="ctrTitle"/>
          </p:nvPr>
        </p:nvSpPr>
        <p:spPr>
          <a:xfrm>
            <a:off x="3114675" y="2100090"/>
            <a:ext cx="5962650" cy="1470025"/>
          </a:xfrm>
        </p:spPr>
        <p:txBody>
          <a:bodyPr anchor="ctr"/>
          <a:lstStyle/>
          <a:p>
            <a:pPr eaLnBrk="1" hangingPunct="1">
              <a:lnSpc>
                <a:spcPct val="150000"/>
              </a:lnSpc>
            </a:pPr>
            <a:r>
              <a:rPr lang="es-UY" altLang="en-US" sz="4400" dirty="0">
                <a:solidFill>
                  <a:schemeClr val="tx1"/>
                </a:solidFill>
              </a:rPr>
              <a:t>INTRODUCTION TO OME CHEMISTRY</a:t>
            </a:r>
            <a:br>
              <a:rPr lang="es-UY" altLang="en-US" sz="4400" dirty="0">
                <a:solidFill>
                  <a:schemeClr val="tx1"/>
                </a:solidFill>
              </a:rPr>
            </a:br>
            <a:br>
              <a:rPr lang="es-UY" altLang="en-US" sz="4400" dirty="0">
                <a:solidFill>
                  <a:schemeClr val="tx1"/>
                </a:solidFill>
              </a:rPr>
            </a:br>
            <a:endParaRPr lang="es-ES" altLang="en-US" sz="4400" dirty="0">
              <a:solidFill>
                <a:schemeClr val="tx1"/>
              </a:solidFill>
            </a:endParaRPr>
          </a:p>
        </p:txBody>
      </p:sp>
      <p:sp>
        <p:nvSpPr>
          <p:cNvPr id="2052" name="TextBox 5">
            <a:extLst>
              <a:ext uri="{FF2B5EF4-FFF2-40B4-BE49-F238E27FC236}">
                <a16:creationId xmlns:a16="http://schemas.microsoft.com/office/drawing/2014/main" id="{6E89E3B2-6428-44E5-A636-A32178CEC35A}"/>
              </a:ext>
            </a:extLst>
          </p:cNvPr>
          <p:cNvSpPr txBox="1">
            <a:spLocks noChangeArrowheads="1"/>
          </p:cNvSpPr>
          <p:nvPr/>
        </p:nvSpPr>
        <p:spPr bwMode="auto">
          <a:xfrm>
            <a:off x="4971307" y="5617262"/>
            <a:ext cx="2408237" cy="862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r>
              <a:rPr lang="en-GB" altLang="en-US" dirty="0">
                <a:solidFill>
                  <a:srgbClr val="000000"/>
                </a:solidFill>
              </a:rPr>
              <a:t>Dr Ewa Kazimierska</a:t>
            </a:r>
          </a:p>
          <a:p>
            <a:pPr fontAlgn="base">
              <a:spcBef>
                <a:spcPct val="0"/>
              </a:spcBef>
              <a:spcAft>
                <a:spcPct val="0"/>
              </a:spcAft>
            </a:pPr>
            <a:endParaRPr lang="en-GB" altLang="en-US" dirty="0">
              <a:solidFill>
                <a:srgbClr val="000000"/>
              </a:solidFill>
            </a:endParaRPr>
          </a:p>
          <a:p>
            <a:pPr fontAlgn="base">
              <a:spcBef>
                <a:spcPct val="0"/>
              </a:spcBef>
              <a:spcAft>
                <a:spcPct val="0"/>
              </a:spcAft>
            </a:pPr>
            <a:r>
              <a:rPr lang="en-GB" altLang="en-US" sz="1400" dirty="0">
                <a:solidFill>
                  <a:srgbClr val="000000"/>
                </a:solidFill>
              </a:rPr>
              <a:t>e.kazimierska@uwtsd.ac.uk</a:t>
            </a:r>
          </a:p>
        </p:txBody>
      </p:sp>
      <p:pic>
        <p:nvPicPr>
          <p:cNvPr id="5" name="Picture 8">
            <a:extLst>
              <a:ext uri="{FF2B5EF4-FFF2-40B4-BE49-F238E27FC236}">
                <a16:creationId xmlns:a16="http://schemas.microsoft.com/office/drawing/2014/main" id="{A83B07AC-F9B2-455A-84B0-A3B2656C72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3073" y="5810250"/>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45F1EF5-6DED-4FA6-BA00-4B67C794F767}"/>
              </a:ext>
            </a:extLst>
          </p:cNvPr>
          <p:cNvSpPr txBox="1"/>
          <p:nvPr/>
        </p:nvSpPr>
        <p:spPr>
          <a:xfrm>
            <a:off x="11084004" y="0"/>
            <a:ext cx="1107996" cy="369332"/>
          </a:xfrm>
          <a:prstGeom prst="rect">
            <a:avLst/>
          </a:prstGeom>
          <a:noFill/>
        </p:spPr>
        <p:txBody>
          <a:bodyPr wrap="none" rtlCol="0">
            <a:spAutoFit/>
          </a:bodyPr>
          <a:lstStyle/>
          <a:p>
            <a:pPr eaLnBrk="0" fontAlgn="base" hangingPunct="0">
              <a:spcBef>
                <a:spcPct val="0"/>
              </a:spcBef>
              <a:spcAft>
                <a:spcPct val="0"/>
              </a:spcAft>
            </a:pPr>
            <a:r>
              <a:rPr lang="en-GB" dirty="0">
                <a:solidFill>
                  <a:srgbClr val="000000"/>
                </a:solidFill>
                <a:latin typeface="Arial" panose="020B0604020202020204" pitchFamily="34" charset="0"/>
                <a:cs typeface="Arial" panose="020B0604020202020204" pitchFamily="34" charset="0"/>
              </a:rPr>
              <a:t>Y2, 2022</a:t>
            </a:r>
          </a:p>
        </p:txBody>
      </p:sp>
      <p:sp>
        <p:nvSpPr>
          <p:cNvPr id="6" name="TextBox 5">
            <a:extLst>
              <a:ext uri="{FF2B5EF4-FFF2-40B4-BE49-F238E27FC236}">
                <a16:creationId xmlns:a16="http://schemas.microsoft.com/office/drawing/2014/main" id="{B27481C2-F32C-43D0-95A9-35EFA52FD3AC}"/>
              </a:ext>
            </a:extLst>
          </p:cNvPr>
          <p:cNvSpPr txBox="1"/>
          <p:nvPr/>
        </p:nvSpPr>
        <p:spPr>
          <a:xfrm>
            <a:off x="0" y="0"/>
            <a:ext cx="1321708" cy="369332"/>
          </a:xfrm>
          <a:prstGeom prst="rect">
            <a:avLst/>
          </a:prstGeom>
          <a:noFill/>
        </p:spPr>
        <p:txBody>
          <a:bodyPr wrap="none" rtlCol="0">
            <a:spAutoFit/>
          </a:bodyPr>
          <a:lstStyle/>
          <a:p>
            <a:pPr eaLnBrk="0" fontAlgn="base" hangingPunct="0">
              <a:spcBef>
                <a:spcPct val="0"/>
              </a:spcBef>
              <a:spcAft>
                <a:spcPct val="0"/>
              </a:spcAft>
            </a:pPr>
            <a:r>
              <a:rPr lang="en-GB" dirty="0">
                <a:solidFill>
                  <a:srgbClr val="000000"/>
                </a:solidFill>
                <a:latin typeface="Arial" panose="020B0604020202020204" pitchFamily="34" charset="0"/>
                <a:cs typeface="Arial" panose="020B0604020202020204" pitchFamily="34" charset="0"/>
              </a:rPr>
              <a:t>ACDB4011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1C9B98-D466-4082-8C3B-117E69835090}"/>
              </a:ext>
            </a:extLst>
          </p:cNvPr>
          <p:cNvSpPr txBox="1"/>
          <p:nvPr/>
        </p:nvSpPr>
        <p:spPr>
          <a:xfrm>
            <a:off x="22554" y="32627"/>
            <a:ext cx="8264442"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AIM OF THE ACDB 4011 OME CHEMISTRY MODULE</a:t>
            </a:r>
          </a:p>
        </p:txBody>
      </p:sp>
      <p:sp>
        <p:nvSpPr>
          <p:cNvPr id="5" name="TextBox 4">
            <a:extLst>
              <a:ext uri="{FF2B5EF4-FFF2-40B4-BE49-F238E27FC236}">
                <a16:creationId xmlns:a16="http://schemas.microsoft.com/office/drawing/2014/main" id="{47378FB0-DC74-4779-892D-F265BA372A4E}"/>
              </a:ext>
            </a:extLst>
          </p:cNvPr>
          <p:cNvSpPr txBox="1"/>
          <p:nvPr/>
        </p:nvSpPr>
        <p:spPr>
          <a:xfrm>
            <a:off x="1426679" y="1076689"/>
            <a:ext cx="9338642" cy="2352311"/>
          </a:xfrm>
          <a:prstGeom prst="rect">
            <a:avLst/>
          </a:prstGeom>
          <a:noFill/>
        </p:spPr>
        <p:txBody>
          <a:bodyPr wrap="square" rtlCol="0">
            <a:spAutoFit/>
          </a:bodyPr>
          <a:lstStyle/>
          <a:p>
            <a:pPr lvl="0" algn="just">
              <a:lnSpc>
                <a:spcPct val="130000"/>
              </a:lnSpc>
              <a:spcBef>
                <a:spcPts val="1200"/>
              </a:spcBef>
              <a:spcAft>
                <a:spcPts val="0"/>
              </a:spcAft>
            </a:pPr>
            <a:r>
              <a:rPr lang="en-GB" sz="2800" dirty="0">
                <a:effectLst/>
                <a:latin typeface="Calibri" panose="020F0502020204030204" pitchFamily="34" charset="0"/>
                <a:ea typeface="Times New Roman" panose="02020603050405020304" pitchFamily="18" charset="0"/>
                <a:cs typeface="Calibri" panose="020F0502020204030204" pitchFamily="34" charset="0"/>
              </a:rPr>
              <a:t>To develop in the students an understanding of the basic chemistry and chemical mechanisms involved in the broad range of energetic and related materials used in OME</a:t>
            </a:r>
          </a:p>
          <a:p>
            <a:pPr>
              <a:lnSpc>
                <a:spcPct val="150000"/>
              </a:lnSpc>
            </a:pPr>
            <a:endParaRPr lang="en-GB" sz="2800" dirty="0"/>
          </a:p>
        </p:txBody>
      </p:sp>
      <p:sp>
        <p:nvSpPr>
          <p:cNvPr id="6" name="TextBox 5">
            <a:extLst>
              <a:ext uri="{FF2B5EF4-FFF2-40B4-BE49-F238E27FC236}">
                <a16:creationId xmlns:a16="http://schemas.microsoft.com/office/drawing/2014/main" id="{EBA645E8-3C5E-462D-A65E-847ABD3043D4}"/>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Tree>
    <p:extLst>
      <p:ext uri="{BB962C8B-B14F-4D97-AF65-F5344CB8AC3E}">
        <p14:creationId xmlns:p14="http://schemas.microsoft.com/office/powerpoint/2010/main" val="1721613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22554" y="32627"/>
            <a:ext cx="3774880"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LEARNING OUTCOMES</a:t>
            </a:r>
          </a:p>
        </p:txBody>
      </p:sp>
      <p:sp>
        <p:nvSpPr>
          <p:cNvPr id="4" name="TextBox 3">
            <a:extLst>
              <a:ext uri="{FF2B5EF4-FFF2-40B4-BE49-F238E27FC236}">
                <a16:creationId xmlns:a16="http://schemas.microsoft.com/office/drawing/2014/main" id="{F3494821-B808-4252-BC4B-F7B2A03715ED}"/>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5" name="TextBox 4">
            <a:extLst>
              <a:ext uri="{FF2B5EF4-FFF2-40B4-BE49-F238E27FC236}">
                <a16:creationId xmlns:a16="http://schemas.microsoft.com/office/drawing/2014/main" id="{7968E5DC-B28A-4E44-AA5D-CE1CD7304BA1}"/>
              </a:ext>
            </a:extLst>
          </p:cNvPr>
          <p:cNvSpPr txBox="1"/>
          <p:nvPr/>
        </p:nvSpPr>
        <p:spPr>
          <a:xfrm>
            <a:off x="22554" y="764739"/>
            <a:ext cx="6157912" cy="4093428"/>
          </a:xfrm>
          <a:prstGeom prst="rect">
            <a:avLst/>
          </a:prstGeom>
          <a:noFill/>
        </p:spPr>
        <p:txBody>
          <a:bodyPr wrap="square">
            <a:spAutoFit/>
          </a:bodyPr>
          <a:lstStyle/>
          <a:p>
            <a:r>
              <a:rPr lang="en-GB" sz="2600" dirty="0"/>
              <a:t>Upon the successful completion of this module, the student should be able to:</a:t>
            </a:r>
          </a:p>
          <a:p>
            <a:r>
              <a:rPr lang="en-GB" sz="2600" dirty="0"/>
              <a:t>• Evaluate and communicate an understanding of reaction chemistry, the concepts of fuels and oxidisers, oxygen balance, energy, heat flow, and energy release</a:t>
            </a:r>
          </a:p>
          <a:p>
            <a:r>
              <a:rPr lang="en-GB" sz="2600" dirty="0"/>
              <a:t>• Utilise data and information to formulate a plan that delivers the desired effect from an OME device</a:t>
            </a:r>
          </a:p>
        </p:txBody>
      </p:sp>
      <p:sp>
        <p:nvSpPr>
          <p:cNvPr id="6" name="TextBox 5">
            <a:extLst>
              <a:ext uri="{FF2B5EF4-FFF2-40B4-BE49-F238E27FC236}">
                <a16:creationId xmlns:a16="http://schemas.microsoft.com/office/drawing/2014/main" id="{9D57FCA9-76D9-4944-9E48-68A456392779}"/>
              </a:ext>
            </a:extLst>
          </p:cNvPr>
          <p:cNvSpPr txBox="1"/>
          <p:nvPr/>
        </p:nvSpPr>
        <p:spPr>
          <a:xfrm>
            <a:off x="6180466" y="32627"/>
            <a:ext cx="3622274"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INDICATIVE CONTENT</a:t>
            </a:r>
          </a:p>
        </p:txBody>
      </p:sp>
      <p:sp>
        <p:nvSpPr>
          <p:cNvPr id="8" name="TextBox 7">
            <a:extLst>
              <a:ext uri="{FF2B5EF4-FFF2-40B4-BE49-F238E27FC236}">
                <a16:creationId xmlns:a16="http://schemas.microsoft.com/office/drawing/2014/main" id="{38606738-3CC7-4689-AAD5-0904F845064D}"/>
              </a:ext>
            </a:extLst>
          </p:cNvPr>
          <p:cNvSpPr txBox="1"/>
          <p:nvPr/>
        </p:nvSpPr>
        <p:spPr>
          <a:xfrm>
            <a:off x="6297774" y="764353"/>
            <a:ext cx="5757868" cy="5693866"/>
          </a:xfrm>
          <a:prstGeom prst="rect">
            <a:avLst/>
          </a:prstGeom>
          <a:noFill/>
        </p:spPr>
        <p:txBody>
          <a:bodyPr wrap="square">
            <a:spAutoFit/>
          </a:bodyPr>
          <a:lstStyle/>
          <a:p>
            <a:r>
              <a:rPr lang="en-GB" sz="2600" dirty="0"/>
              <a:t>• Atomic and molecular structures </a:t>
            </a:r>
          </a:p>
          <a:p>
            <a:r>
              <a:rPr lang="en-GB" sz="2600" dirty="0"/>
              <a:t>	Solid, liquid and gaseous states </a:t>
            </a:r>
          </a:p>
          <a:p>
            <a:r>
              <a:rPr lang="en-GB" sz="2600" dirty="0"/>
              <a:t>	Phase transformations </a:t>
            </a:r>
          </a:p>
          <a:p>
            <a:r>
              <a:rPr lang="en-GB" sz="2600" dirty="0"/>
              <a:t>	Bonding </a:t>
            </a:r>
          </a:p>
          <a:p>
            <a:r>
              <a:rPr lang="en-GB" sz="2600" dirty="0"/>
              <a:t>• Chemical reactions. </a:t>
            </a:r>
          </a:p>
          <a:p>
            <a:r>
              <a:rPr lang="en-GB" sz="2600" dirty="0"/>
              <a:t>• Fuels, oxidising agents and related materials used in OME </a:t>
            </a:r>
          </a:p>
          <a:p>
            <a:r>
              <a:rPr lang="en-GB" sz="2600" dirty="0"/>
              <a:t>• Physical and chemical mechanisms and kinetics involved in OME </a:t>
            </a:r>
          </a:p>
          <a:p>
            <a:r>
              <a:rPr lang="en-GB" sz="2600" dirty="0"/>
              <a:t>• Introduction to Materials Science </a:t>
            </a:r>
          </a:p>
          <a:p>
            <a:r>
              <a:rPr lang="en-GB" sz="2600" dirty="0"/>
              <a:t>• Introduction to materials selection for OME devices </a:t>
            </a:r>
          </a:p>
          <a:p>
            <a:r>
              <a:rPr lang="en-GB" sz="2600" dirty="0"/>
              <a:t>• OME effects: Flame, heat, light, sound and pressure effects </a:t>
            </a:r>
          </a:p>
        </p:txBody>
      </p:sp>
    </p:spTree>
    <p:extLst>
      <p:ext uri="{BB962C8B-B14F-4D97-AF65-F5344CB8AC3E}">
        <p14:creationId xmlns:p14="http://schemas.microsoft.com/office/powerpoint/2010/main" val="3703388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22554" y="32627"/>
            <a:ext cx="2112501"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ASSESMENT</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pic>
        <p:nvPicPr>
          <p:cNvPr id="6" name="Picture 5">
            <a:extLst>
              <a:ext uri="{FF2B5EF4-FFF2-40B4-BE49-F238E27FC236}">
                <a16:creationId xmlns:a16="http://schemas.microsoft.com/office/drawing/2014/main" id="{D8262EFB-8AC0-4161-8CB2-F9FE8A18D7A8}"/>
              </a:ext>
            </a:extLst>
          </p:cNvPr>
          <p:cNvPicPr>
            <a:picLocks noChangeAspect="1"/>
          </p:cNvPicPr>
          <p:nvPr/>
        </p:nvPicPr>
        <p:blipFill>
          <a:blip r:embed="rId3"/>
          <a:stretch>
            <a:fillRect/>
          </a:stretch>
        </p:blipFill>
        <p:spPr>
          <a:xfrm>
            <a:off x="619103" y="690554"/>
            <a:ext cx="10953793" cy="4486010"/>
          </a:xfrm>
          <a:prstGeom prst="rect">
            <a:avLst/>
          </a:prstGeom>
        </p:spPr>
      </p:pic>
      <p:sp>
        <p:nvSpPr>
          <p:cNvPr id="2" name="TextBox 1">
            <a:extLst>
              <a:ext uri="{FF2B5EF4-FFF2-40B4-BE49-F238E27FC236}">
                <a16:creationId xmlns:a16="http://schemas.microsoft.com/office/drawing/2014/main" id="{3682A535-4CFA-4F6F-8B22-18C0ED5BCB32}"/>
              </a:ext>
            </a:extLst>
          </p:cNvPr>
          <p:cNvSpPr txBox="1"/>
          <p:nvPr/>
        </p:nvSpPr>
        <p:spPr>
          <a:xfrm>
            <a:off x="3912966" y="5470074"/>
            <a:ext cx="4366067" cy="954107"/>
          </a:xfrm>
          <a:prstGeom prst="rect">
            <a:avLst/>
          </a:prstGeom>
          <a:noFill/>
        </p:spPr>
        <p:txBody>
          <a:bodyPr wrap="none" rtlCol="0">
            <a:spAutoFit/>
          </a:bodyPr>
          <a:lstStyle/>
          <a:p>
            <a:r>
              <a:rPr lang="en-GB" sz="2800" b="1" dirty="0">
                <a:solidFill>
                  <a:srgbClr val="00B0F0"/>
                </a:solidFill>
              </a:rPr>
              <a:t>Portfolio: 	quizzes 30%</a:t>
            </a:r>
          </a:p>
          <a:p>
            <a:r>
              <a:rPr lang="en-GB" sz="2800" b="1" dirty="0">
                <a:solidFill>
                  <a:srgbClr val="00B0F0"/>
                </a:solidFill>
              </a:rPr>
              <a:t> 		lab reports 20%</a:t>
            </a:r>
          </a:p>
        </p:txBody>
      </p:sp>
    </p:spTree>
    <p:extLst>
      <p:ext uri="{BB962C8B-B14F-4D97-AF65-F5344CB8AC3E}">
        <p14:creationId xmlns:p14="http://schemas.microsoft.com/office/powerpoint/2010/main" val="2588503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22554" y="32627"/>
            <a:ext cx="1960986"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TIMETABLE</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graphicFrame>
        <p:nvGraphicFramePr>
          <p:cNvPr id="7" name="Object 6">
            <a:extLst>
              <a:ext uri="{FF2B5EF4-FFF2-40B4-BE49-F238E27FC236}">
                <a16:creationId xmlns:a16="http://schemas.microsoft.com/office/drawing/2014/main" id="{DE532CE6-E734-41F6-AE53-2DCC9F686C9F}"/>
              </a:ext>
            </a:extLst>
          </p:cNvPr>
          <p:cNvGraphicFramePr>
            <a:graphicFrameLocks noChangeAspect="1"/>
          </p:cNvGraphicFramePr>
          <p:nvPr>
            <p:extLst>
              <p:ext uri="{D42A27DB-BD31-4B8C-83A1-F6EECF244321}">
                <p14:modId xmlns:p14="http://schemas.microsoft.com/office/powerpoint/2010/main" val="4059943490"/>
              </p:ext>
            </p:extLst>
          </p:nvPr>
        </p:nvGraphicFramePr>
        <p:xfrm>
          <a:off x="390525" y="579438"/>
          <a:ext cx="11801475" cy="4962525"/>
        </p:xfrm>
        <a:graphic>
          <a:graphicData uri="http://schemas.openxmlformats.org/presentationml/2006/ole">
            <mc:AlternateContent xmlns:mc="http://schemas.openxmlformats.org/markup-compatibility/2006">
              <mc:Choice xmlns:v="urn:schemas-microsoft-com:vml" Requires="v">
                <p:oleObj name="Worksheet" r:id="rId3" imgW="11801475" imgH="4962525" progId="Excel.Sheet.12">
                  <p:embed/>
                </p:oleObj>
              </mc:Choice>
              <mc:Fallback>
                <p:oleObj name="Worksheet" r:id="rId3" imgW="11801475" imgH="4962525" progId="Excel.Sheet.12">
                  <p:embed/>
                  <p:pic>
                    <p:nvPicPr>
                      <p:cNvPr id="7" name="Object 6">
                        <a:extLst>
                          <a:ext uri="{FF2B5EF4-FFF2-40B4-BE49-F238E27FC236}">
                            <a16:creationId xmlns:a16="http://schemas.microsoft.com/office/drawing/2014/main" id="{DE532CE6-E734-41F6-AE53-2DCC9F686C9F}"/>
                          </a:ext>
                        </a:extLst>
                      </p:cNvPr>
                      <p:cNvPicPr/>
                      <p:nvPr/>
                    </p:nvPicPr>
                    <p:blipFill>
                      <a:blip r:embed="rId4"/>
                      <a:stretch>
                        <a:fillRect/>
                      </a:stretch>
                    </p:blipFill>
                    <p:spPr>
                      <a:xfrm>
                        <a:off x="390525" y="579438"/>
                        <a:ext cx="11801475" cy="4962525"/>
                      </a:xfrm>
                      <a:prstGeom prst="rect">
                        <a:avLst/>
                      </a:prstGeom>
                      <a:ln>
                        <a:solidFill>
                          <a:srgbClr val="002060"/>
                        </a:solidFill>
                      </a:ln>
                    </p:spPr>
                  </p:pic>
                </p:oleObj>
              </mc:Fallback>
            </mc:AlternateContent>
          </a:graphicData>
        </a:graphic>
      </p:graphicFrame>
      <p:sp>
        <p:nvSpPr>
          <p:cNvPr id="8" name="TextBox 7">
            <a:extLst>
              <a:ext uri="{FF2B5EF4-FFF2-40B4-BE49-F238E27FC236}">
                <a16:creationId xmlns:a16="http://schemas.microsoft.com/office/drawing/2014/main" id="{E7071C58-EF72-4CD8-8303-5704D72E2FE1}"/>
              </a:ext>
            </a:extLst>
          </p:cNvPr>
          <p:cNvSpPr txBox="1"/>
          <p:nvPr/>
        </p:nvSpPr>
        <p:spPr>
          <a:xfrm>
            <a:off x="2348391" y="5681841"/>
            <a:ext cx="8454237" cy="954107"/>
          </a:xfrm>
          <a:prstGeom prst="rect">
            <a:avLst/>
          </a:prstGeom>
          <a:noFill/>
        </p:spPr>
        <p:txBody>
          <a:bodyPr wrap="none" rtlCol="0">
            <a:spAutoFit/>
          </a:bodyPr>
          <a:lstStyle/>
          <a:p>
            <a:r>
              <a:rPr lang="en-GB" sz="2800" b="1" dirty="0">
                <a:solidFill>
                  <a:srgbClr val="00B0F0"/>
                </a:solidFill>
              </a:rPr>
              <a:t>“Office hour” – BLOCK 1: Thursday 12-1 in the main hall</a:t>
            </a:r>
          </a:p>
          <a:p>
            <a:r>
              <a:rPr lang="en-GB" sz="2800" b="1" dirty="0">
                <a:solidFill>
                  <a:srgbClr val="00B0F0"/>
                </a:solidFill>
              </a:rPr>
              <a:t>		      BLOCK 2: TBC</a:t>
            </a:r>
          </a:p>
        </p:txBody>
      </p:sp>
    </p:spTree>
    <p:extLst>
      <p:ext uri="{BB962C8B-B14F-4D97-AF65-F5344CB8AC3E}">
        <p14:creationId xmlns:p14="http://schemas.microsoft.com/office/powerpoint/2010/main" val="2827224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22554" y="32627"/>
            <a:ext cx="2378728"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READING LIST</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6" name="TextBox 5">
            <a:extLst>
              <a:ext uri="{FF2B5EF4-FFF2-40B4-BE49-F238E27FC236}">
                <a16:creationId xmlns:a16="http://schemas.microsoft.com/office/drawing/2014/main" id="{C30C0568-002B-4038-941E-8CC97323884B}"/>
              </a:ext>
            </a:extLst>
          </p:cNvPr>
          <p:cNvSpPr txBox="1"/>
          <p:nvPr/>
        </p:nvSpPr>
        <p:spPr>
          <a:xfrm>
            <a:off x="7952872" y="4350279"/>
            <a:ext cx="4333101" cy="1938992"/>
          </a:xfrm>
          <a:prstGeom prst="rect">
            <a:avLst/>
          </a:prstGeom>
          <a:noFill/>
        </p:spPr>
        <p:txBody>
          <a:bodyPr wrap="square" rtlCol="0">
            <a:spAutoFit/>
          </a:bodyPr>
          <a:lstStyle/>
          <a:p>
            <a:r>
              <a:rPr lang="en-GB" sz="2400" b="1" dirty="0">
                <a:solidFill>
                  <a:srgbClr val="00B0F0"/>
                </a:solidFill>
                <a:latin typeface="Calibri" panose="020F0502020204030204" pitchFamily="34" charset="0"/>
                <a:cs typeface="Calibri" panose="020F0502020204030204" pitchFamily="34" charset="0"/>
              </a:rPr>
              <a:t>any general chemistry textbook and online sources; </a:t>
            </a:r>
          </a:p>
          <a:p>
            <a:endParaRPr lang="en-GB" sz="2400" b="1" dirty="0">
              <a:solidFill>
                <a:srgbClr val="00B0F0"/>
              </a:solidFill>
              <a:latin typeface="Calibri" panose="020F0502020204030204" pitchFamily="34" charset="0"/>
              <a:cs typeface="Calibri" panose="020F0502020204030204" pitchFamily="34" charset="0"/>
            </a:endParaRPr>
          </a:p>
          <a:p>
            <a:r>
              <a:rPr lang="en-GB" sz="2400" b="1" dirty="0">
                <a:solidFill>
                  <a:srgbClr val="00B0F0"/>
                </a:solidFill>
                <a:latin typeface="Calibri" panose="020F0502020204030204" pitchFamily="34" charset="0"/>
                <a:cs typeface="Calibri" panose="020F0502020204030204" pitchFamily="34" charset="0"/>
              </a:rPr>
              <a:t>https://openstax.org/details/books/chemistry-2e </a:t>
            </a:r>
          </a:p>
        </p:txBody>
      </p:sp>
      <p:grpSp>
        <p:nvGrpSpPr>
          <p:cNvPr id="12" name="Group 11">
            <a:extLst>
              <a:ext uri="{FF2B5EF4-FFF2-40B4-BE49-F238E27FC236}">
                <a16:creationId xmlns:a16="http://schemas.microsoft.com/office/drawing/2014/main" id="{832BBA52-2462-4509-9FCA-8FB0A24F4408}"/>
              </a:ext>
            </a:extLst>
          </p:cNvPr>
          <p:cNvGrpSpPr/>
          <p:nvPr/>
        </p:nvGrpSpPr>
        <p:grpSpPr>
          <a:xfrm>
            <a:off x="430016" y="586625"/>
            <a:ext cx="7413994" cy="6060341"/>
            <a:chOff x="616335" y="0"/>
            <a:chExt cx="11309063" cy="9046506"/>
          </a:xfrm>
        </p:grpSpPr>
        <p:pic>
          <p:nvPicPr>
            <p:cNvPr id="7" name="Picture 6">
              <a:extLst>
                <a:ext uri="{FF2B5EF4-FFF2-40B4-BE49-F238E27FC236}">
                  <a16:creationId xmlns:a16="http://schemas.microsoft.com/office/drawing/2014/main" id="{E52DC65E-8E95-434B-BAE8-2417495FED4C}"/>
                </a:ext>
              </a:extLst>
            </p:cNvPr>
            <p:cNvPicPr>
              <a:picLocks noChangeAspect="1"/>
            </p:cNvPicPr>
            <p:nvPr/>
          </p:nvPicPr>
          <p:blipFill>
            <a:blip r:embed="rId3"/>
            <a:stretch>
              <a:fillRect/>
            </a:stretch>
          </p:blipFill>
          <p:spPr>
            <a:xfrm>
              <a:off x="619140" y="0"/>
              <a:ext cx="11306258" cy="5153063"/>
            </a:xfrm>
            <a:prstGeom prst="rect">
              <a:avLst/>
            </a:prstGeom>
          </p:spPr>
        </p:pic>
        <p:pic>
          <p:nvPicPr>
            <p:cNvPr id="11" name="Picture 10">
              <a:extLst>
                <a:ext uri="{FF2B5EF4-FFF2-40B4-BE49-F238E27FC236}">
                  <a16:creationId xmlns:a16="http://schemas.microsoft.com/office/drawing/2014/main" id="{44BB0EED-B1A5-455A-A954-C17ADC73CF4F}"/>
                </a:ext>
              </a:extLst>
            </p:cNvPr>
            <p:cNvPicPr>
              <a:picLocks noChangeAspect="1"/>
            </p:cNvPicPr>
            <p:nvPr/>
          </p:nvPicPr>
          <p:blipFill rotWithShape="1">
            <a:blip r:embed="rId4"/>
            <a:srcRect t="2351"/>
            <a:stretch/>
          </p:blipFill>
          <p:spPr>
            <a:xfrm>
              <a:off x="616335" y="5084207"/>
              <a:ext cx="11292258" cy="3962299"/>
            </a:xfrm>
            <a:prstGeom prst="rect">
              <a:avLst/>
            </a:prstGeom>
          </p:spPr>
        </p:pic>
      </p:grpSp>
      <p:sp>
        <p:nvSpPr>
          <p:cNvPr id="21" name="Rectangle 20">
            <a:extLst>
              <a:ext uri="{FF2B5EF4-FFF2-40B4-BE49-F238E27FC236}">
                <a16:creationId xmlns:a16="http://schemas.microsoft.com/office/drawing/2014/main" id="{7184F472-2B8F-4C1E-9860-C8DF6B2D09C5}"/>
              </a:ext>
            </a:extLst>
          </p:cNvPr>
          <p:cNvSpPr/>
          <p:nvPr/>
        </p:nvSpPr>
        <p:spPr>
          <a:xfrm>
            <a:off x="430016" y="1299990"/>
            <a:ext cx="7402977" cy="936434"/>
          </a:xfrm>
          <a:prstGeom prst="rect">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C526BEF0-7AA6-41A1-B252-E21C8E769041}"/>
              </a:ext>
            </a:extLst>
          </p:cNvPr>
          <p:cNvSpPr txBox="1"/>
          <p:nvPr/>
        </p:nvSpPr>
        <p:spPr>
          <a:xfrm>
            <a:off x="7918838" y="2607658"/>
            <a:ext cx="4188883" cy="1569660"/>
          </a:xfrm>
          <a:prstGeom prst="rect">
            <a:avLst/>
          </a:prstGeom>
          <a:noFill/>
        </p:spPr>
        <p:txBody>
          <a:bodyPr wrap="square">
            <a:spAutoFit/>
          </a:bodyPr>
          <a:lstStyle/>
          <a:p>
            <a:r>
              <a:rPr lang="en-GB" sz="2400" b="1" dirty="0">
                <a:solidFill>
                  <a:srgbClr val="800080"/>
                </a:solidFill>
                <a:effectLst/>
                <a:latin typeface="Calibri" panose="020F0502020204030204" pitchFamily="34" charset="0"/>
                <a:ea typeface="DengXian" panose="02010600030101010101" pitchFamily="2" charset="-122"/>
              </a:rPr>
              <a:t>JSP 333 </a:t>
            </a:r>
            <a:r>
              <a:rPr lang="en-GB" sz="2400" dirty="0">
                <a:solidFill>
                  <a:srgbClr val="800080"/>
                </a:solidFill>
                <a:effectLst/>
                <a:latin typeface="Calibri" panose="020F0502020204030204" pitchFamily="34" charset="0"/>
                <a:ea typeface="DengXian" panose="02010600030101010101" pitchFamily="2" charset="-122"/>
              </a:rPr>
              <a:t>AVAILABLE on Moodle </a:t>
            </a:r>
            <a:r>
              <a:rPr lang="en-GB" sz="2400" dirty="0">
                <a:solidFill>
                  <a:srgbClr val="800080"/>
                </a:solidFill>
                <a:effectLst/>
                <a:latin typeface="Calibri" panose="020F0502020204030204" pitchFamily="34" charset="0"/>
                <a:ea typeface="DengXian" panose="02010600030101010101" pitchFamily="2" charset="-122"/>
                <a:sym typeface="Wingdings" panose="05000000000000000000" pitchFamily="2" charset="2"/>
              </a:rPr>
              <a:t> </a:t>
            </a:r>
            <a:r>
              <a:rPr lang="en-GB" sz="2400" dirty="0">
                <a:solidFill>
                  <a:srgbClr val="800080"/>
                </a:solidFill>
                <a:effectLst/>
                <a:latin typeface="Calibri" panose="020F0502020204030204" pitchFamily="34" charset="0"/>
                <a:ea typeface="DengXian" panose="02010600030101010101" pitchFamily="2" charset="-122"/>
              </a:rPr>
              <a:t>OME </a:t>
            </a:r>
            <a:r>
              <a:rPr lang="en-GB" sz="2400" dirty="0">
                <a:solidFill>
                  <a:srgbClr val="800080"/>
                </a:solidFill>
                <a:latin typeface="Calibri" panose="020F0502020204030204" pitchFamily="34" charset="0"/>
                <a:ea typeface="DengXian" panose="02010600030101010101" pitchFamily="2" charset="-122"/>
              </a:rPr>
              <a:t>D</a:t>
            </a:r>
            <a:r>
              <a:rPr lang="en-GB" sz="2400" dirty="0">
                <a:solidFill>
                  <a:srgbClr val="800080"/>
                </a:solidFill>
                <a:effectLst/>
                <a:latin typeface="Calibri" panose="020F0502020204030204" pitchFamily="34" charset="0"/>
                <a:ea typeface="DengXian" panose="02010600030101010101" pitchFamily="2" charset="-122"/>
              </a:rPr>
              <a:t>egree </a:t>
            </a:r>
            <a:r>
              <a:rPr lang="en-GB" sz="2400" dirty="0">
                <a:solidFill>
                  <a:srgbClr val="800080"/>
                </a:solidFill>
                <a:latin typeface="Calibri" panose="020F0502020204030204" pitchFamily="34" charset="0"/>
                <a:ea typeface="DengXian" panose="02010600030101010101" pitchFamily="2" charset="-122"/>
              </a:rPr>
              <a:t>A</a:t>
            </a:r>
            <a:r>
              <a:rPr lang="en-GB" sz="2400" dirty="0">
                <a:solidFill>
                  <a:srgbClr val="800080"/>
                </a:solidFill>
                <a:effectLst/>
                <a:latin typeface="Calibri" panose="020F0502020204030204" pitchFamily="34" charset="0"/>
                <a:ea typeface="DengXian" panose="02010600030101010101" pitchFamily="2" charset="-122"/>
              </a:rPr>
              <a:t>pprenticeships </a:t>
            </a:r>
            <a:r>
              <a:rPr lang="en-GB" sz="2400" dirty="0">
                <a:solidFill>
                  <a:srgbClr val="800080"/>
                </a:solidFill>
                <a:latin typeface="Calibri" panose="020F0502020204030204" pitchFamily="34" charset="0"/>
                <a:ea typeface="DengXian" panose="02010600030101010101" pitchFamily="2" charset="-122"/>
              </a:rPr>
              <a:t>G</a:t>
            </a:r>
            <a:r>
              <a:rPr lang="en-GB" sz="2400" dirty="0">
                <a:solidFill>
                  <a:srgbClr val="800080"/>
                </a:solidFill>
                <a:effectLst/>
                <a:latin typeface="Calibri" panose="020F0502020204030204" pitchFamily="34" charset="0"/>
                <a:ea typeface="DengXian" panose="02010600030101010101" pitchFamily="2" charset="-122"/>
              </a:rPr>
              <a:t>eneral </a:t>
            </a:r>
            <a:r>
              <a:rPr lang="en-GB" sz="2400" dirty="0">
                <a:solidFill>
                  <a:srgbClr val="800080"/>
                </a:solidFill>
                <a:latin typeface="Calibri" panose="020F0502020204030204" pitchFamily="34" charset="0"/>
                <a:ea typeface="DengXian" panose="02010600030101010101" pitchFamily="2" charset="-122"/>
              </a:rPr>
              <a:t>I</a:t>
            </a:r>
            <a:r>
              <a:rPr lang="en-GB" sz="2400" dirty="0">
                <a:solidFill>
                  <a:srgbClr val="800080"/>
                </a:solidFill>
                <a:effectLst/>
                <a:latin typeface="Calibri" panose="020F0502020204030204" pitchFamily="34" charset="0"/>
                <a:ea typeface="DengXian" panose="02010600030101010101" pitchFamily="2" charset="-122"/>
              </a:rPr>
              <a:t>nfo </a:t>
            </a:r>
            <a:r>
              <a:rPr lang="en-GB" sz="2400" dirty="0">
                <a:solidFill>
                  <a:srgbClr val="800080"/>
                </a:solidFill>
                <a:effectLst/>
                <a:latin typeface="Calibri" panose="020F0502020204030204" pitchFamily="34" charset="0"/>
                <a:ea typeface="DengXian" panose="02010600030101010101" pitchFamily="2" charset="-122"/>
                <a:sym typeface="Wingdings" panose="05000000000000000000" pitchFamily="2" charset="2"/>
              </a:rPr>
              <a:t> A</a:t>
            </a:r>
            <a:r>
              <a:rPr lang="en-GB" sz="2400" dirty="0">
                <a:solidFill>
                  <a:srgbClr val="800080"/>
                </a:solidFill>
                <a:effectLst/>
                <a:latin typeface="Calibri" panose="020F0502020204030204" pitchFamily="34" charset="0"/>
                <a:ea typeface="DengXian" panose="02010600030101010101" pitchFamily="2" charset="-122"/>
              </a:rPr>
              <a:t>dditional </a:t>
            </a:r>
            <a:r>
              <a:rPr lang="en-GB" sz="2400" dirty="0">
                <a:solidFill>
                  <a:srgbClr val="800080"/>
                </a:solidFill>
                <a:latin typeface="Calibri" panose="020F0502020204030204" pitchFamily="34" charset="0"/>
                <a:ea typeface="DengXian" panose="02010600030101010101" pitchFamily="2" charset="-122"/>
              </a:rPr>
              <a:t>R</a:t>
            </a:r>
            <a:r>
              <a:rPr lang="en-GB" sz="2400" dirty="0">
                <a:solidFill>
                  <a:srgbClr val="800080"/>
                </a:solidFill>
                <a:effectLst/>
                <a:latin typeface="Calibri" panose="020F0502020204030204" pitchFamily="34" charset="0"/>
                <a:ea typeface="DengXian" panose="02010600030101010101" pitchFamily="2" charset="-122"/>
              </a:rPr>
              <a:t>esources </a:t>
            </a:r>
            <a:endParaRPr lang="en-GB" sz="2400" dirty="0">
              <a:solidFill>
                <a:srgbClr val="800080"/>
              </a:solidFill>
            </a:endParaRPr>
          </a:p>
        </p:txBody>
      </p:sp>
      <p:sp>
        <p:nvSpPr>
          <p:cNvPr id="26" name="TextBox 25">
            <a:extLst>
              <a:ext uri="{FF2B5EF4-FFF2-40B4-BE49-F238E27FC236}">
                <a16:creationId xmlns:a16="http://schemas.microsoft.com/office/drawing/2014/main" id="{F90A8E52-DEEA-4395-A7ED-60B526061C04}"/>
              </a:ext>
            </a:extLst>
          </p:cNvPr>
          <p:cNvSpPr txBox="1"/>
          <p:nvPr/>
        </p:nvSpPr>
        <p:spPr>
          <a:xfrm>
            <a:off x="7918838" y="743008"/>
            <a:ext cx="4120816" cy="1569660"/>
          </a:xfrm>
          <a:prstGeom prst="rect">
            <a:avLst/>
          </a:prstGeom>
          <a:noFill/>
        </p:spPr>
        <p:txBody>
          <a:bodyPr wrap="square" rtlCol="0">
            <a:spAutoFit/>
          </a:bodyPr>
          <a:lstStyle/>
          <a:p>
            <a:r>
              <a:rPr lang="en-GB" sz="2400" b="1" dirty="0">
                <a:solidFill>
                  <a:srgbClr val="00B0F0"/>
                </a:solidFill>
                <a:latin typeface="Calibri" panose="020F0502020204030204" pitchFamily="34" charset="0"/>
                <a:cs typeface="Calibri" panose="020F0502020204030204" pitchFamily="34" charset="0"/>
              </a:rPr>
              <a:t>electronic course notes will be provided in Moodle</a:t>
            </a:r>
          </a:p>
          <a:p>
            <a:r>
              <a:rPr lang="en-GB" sz="2400" b="1" dirty="0">
                <a:solidFill>
                  <a:srgbClr val="00B0F0"/>
                </a:solidFill>
                <a:latin typeface="Calibri" panose="020F0502020204030204" pitchFamily="34" charset="0"/>
                <a:cs typeface="Calibri" panose="020F0502020204030204" pitchFamily="34" charset="0"/>
              </a:rPr>
              <a:t>Practice problems will be available</a:t>
            </a:r>
          </a:p>
        </p:txBody>
      </p:sp>
    </p:spTree>
    <p:extLst>
      <p:ext uri="{BB962C8B-B14F-4D97-AF65-F5344CB8AC3E}">
        <p14:creationId xmlns:p14="http://schemas.microsoft.com/office/powerpoint/2010/main" val="1905748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22554" y="32627"/>
            <a:ext cx="3557384"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NEW IN THE LIBRARY</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5" name="TextBox 4">
            <a:extLst>
              <a:ext uri="{FF2B5EF4-FFF2-40B4-BE49-F238E27FC236}">
                <a16:creationId xmlns:a16="http://schemas.microsoft.com/office/drawing/2014/main" id="{61187CEF-EFB4-4276-9B10-43AFBC0C04B3}"/>
              </a:ext>
            </a:extLst>
          </p:cNvPr>
          <p:cNvSpPr txBox="1"/>
          <p:nvPr/>
        </p:nvSpPr>
        <p:spPr>
          <a:xfrm>
            <a:off x="273447" y="2180038"/>
            <a:ext cx="8734699" cy="1200329"/>
          </a:xfrm>
          <a:prstGeom prst="rect">
            <a:avLst/>
          </a:prstGeom>
          <a:noFill/>
        </p:spPr>
        <p:txBody>
          <a:bodyPr wrap="square">
            <a:spAutoFit/>
          </a:bodyPr>
          <a:lstStyle/>
          <a:p>
            <a:pPr algn="l"/>
            <a:r>
              <a:rPr lang="en-GB" b="1" i="0" u="none" strike="noStrike" dirty="0">
                <a:solidFill>
                  <a:srgbClr val="0070C0"/>
                </a:solidFill>
                <a:effectLst/>
                <a:latin typeface="Source Sans Pro" panose="020B0503030403020204" pitchFamily="34" charset="0"/>
                <a:hlinkClick r:id="rId2">
                  <a:extLst>
                    <a:ext uri="{A12FA001-AC4F-418D-AE19-62706E023703}">
                      <ahyp:hlinkClr xmlns:ahyp="http://schemas.microsoft.com/office/drawing/2018/hyperlinkcolor" val="tx"/>
                    </a:ext>
                  </a:extLst>
                </a:hlinkClick>
              </a:rPr>
              <a:t>The properties of energetic materials : sensitivity, physical and thermodynamic properties</a:t>
            </a:r>
            <a:endParaRPr lang="en-GB" b="1" i="0" dirty="0">
              <a:solidFill>
                <a:srgbClr val="0070C0"/>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 Mohammad H Keshavarz (Mohammad Hossein) 1966- author</a:t>
            </a:r>
          </a:p>
          <a:p>
            <a:pPr algn="l"/>
            <a:r>
              <a:rPr lang="en-GB" b="0" i="0" dirty="0">
                <a:solidFill>
                  <a:srgbClr val="3A3A3A"/>
                </a:solidFill>
                <a:effectLst/>
                <a:latin typeface="Source Sans Pro" panose="020B0503030403020204" pitchFamily="34" charset="0"/>
              </a:rPr>
              <a:t>2nd edition.; 2021; De Gruyter</a:t>
            </a:r>
          </a:p>
        </p:txBody>
      </p:sp>
      <p:sp>
        <p:nvSpPr>
          <p:cNvPr id="6" name="TextBox 5">
            <a:extLst>
              <a:ext uri="{FF2B5EF4-FFF2-40B4-BE49-F238E27FC236}">
                <a16:creationId xmlns:a16="http://schemas.microsoft.com/office/drawing/2014/main" id="{4392DD8E-20FA-4FBE-8591-5CF62064DB87}"/>
              </a:ext>
            </a:extLst>
          </p:cNvPr>
          <p:cNvSpPr txBox="1"/>
          <p:nvPr/>
        </p:nvSpPr>
        <p:spPr>
          <a:xfrm>
            <a:off x="273447" y="820214"/>
            <a:ext cx="3777110" cy="923330"/>
          </a:xfrm>
          <a:prstGeom prst="rect">
            <a:avLst/>
          </a:prstGeom>
          <a:noFill/>
        </p:spPr>
        <p:txBody>
          <a:bodyPr wrap="square">
            <a:spAutoFit/>
          </a:bodyPr>
          <a:lstStyle/>
          <a:p>
            <a:pPr algn="l"/>
            <a:r>
              <a:rPr lang="en-GB" b="1" i="0" u="none" strike="noStrike" dirty="0">
                <a:solidFill>
                  <a:srgbClr val="0070C0"/>
                </a:solidFill>
                <a:effectLst/>
                <a:latin typeface="Source Sans Pro" panose="020B0503030403020204" pitchFamily="34" charset="0"/>
                <a:hlinkClick r:id="rId3">
                  <a:extLst>
                    <a:ext uri="{A12FA001-AC4F-418D-AE19-62706E023703}">
                      <ahyp:hlinkClr xmlns:ahyp="http://schemas.microsoft.com/office/drawing/2018/hyperlinkcolor" val="tx"/>
                    </a:ext>
                  </a:extLst>
                </a:hlinkClick>
              </a:rPr>
              <a:t>Chemistry of high-energy materials</a:t>
            </a:r>
            <a:endParaRPr lang="en-GB" b="1" i="0" dirty="0">
              <a:solidFill>
                <a:srgbClr val="0070C0"/>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a:t>
            </a:r>
          </a:p>
          <a:p>
            <a:pPr algn="l"/>
            <a:r>
              <a:rPr lang="en-GB" b="0" i="0" dirty="0">
                <a:solidFill>
                  <a:srgbClr val="3A3A3A"/>
                </a:solidFill>
                <a:effectLst/>
                <a:latin typeface="Source Sans Pro" panose="020B0503030403020204" pitchFamily="34" charset="0"/>
              </a:rPr>
              <a:t>Sixth edition.; 2022; De Gruyter</a:t>
            </a:r>
          </a:p>
        </p:txBody>
      </p:sp>
      <p:pic>
        <p:nvPicPr>
          <p:cNvPr id="7" name="Picture 6">
            <a:extLst>
              <a:ext uri="{FF2B5EF4-FFF2-40B4-BE49-F238E27FC236}">
                <a16:creationId xmlns:a16="http://schemas.microsoft.com/office/drawing/2014/main" id="{EE372C07-88E9-4388-BA3D-0DC443417CE7}"/>
              </a:ext>
            </a:extLst>
          </p:cNvPr>
          <p:cNvPicPr>
            <a:picLocks noChangeAspect="1"/>
          </p:cNvPicPr>
          <p:nvPr/>
        </p:nvPicPr>
        <p:blipFill>
          <a:blip r:embed="rId4"/>
          <a:stretch>
            <a:fillRect/>
          </a:stretch>
        </p:blipFill>
        <p:spPr>
          <a:xfrm>
            <a:off x="4259830" y="-6682"/>
            <a:ext cx="1574233" cy="2174409"/>
          </a:xfrm>
          <a:prstGeom prst="rect">
            <a:avLst/>
          </a:prstGeom>
        </p:spPr>
      </p:pic>
      <p:pic>
        <p:nvPicPr>
          <p:cNvPr id="8" name="Picture 7">
            <a:extLst>
              <a:ext uri="{FF2B5EF4-FFF2-40B4-BE49-F238E27FC236}">
                <a16:creationId xmlns:a16="http://schemas.microsoft.com/office/drawing/2014/main" id="{CBEB11D2-7623-43ED-B739-9CD5312726D6}"/>
              </a:ext>
            </a:extLst>
          </p:cNvPr>
          <p:cNvPicPr>
            <a:picLocks noChangeAspect="1"/>
          </p:cNvPicPr>
          <p:nvPr/>
        </p:nvPicPr>
        <p:blipFill>
          <a:blip r:embed="rId5"/>
          <a:stretch>
            <a:fillRect/>
          </a:stretch>
        </p:blipFill>
        <p:spPr>
          <a:xfrm>
            <a:off x="9079143" y="1154406"/>
            <a:ext cx="1542132" cy="2176335"/>
          </a:xfrm>
          <a:prstGeom prst="rect">
            <a:avLst/>
          </a:prstGeom>
        </p:spPr>
      </p:pic>
      <p:sp>
        <p:nvSpPr>
          <p:cNvPr id="10" name="TextBox 9">
            <a:extLst>
              <a:ext uri="{FF2B5EF4-FFF2-40B4-BE49-F238E27FC236}">
                <a16:creationId xmlns:a16="http://schemas.microsoft.com/office/drawing/2014/main" id="{5D502C68-A629-4C00-8FEC-68C3FBC2298C}"/>
              </a:ext>
            </a:extLst>
          </p:cNvPr>
          <p:cNvSpPr txBox="1"/>
          <p:nvPr/>
        </p:nvSpPr>
        <p:spPr>
          <a:xfrm>
            <a:off x="1699754" y="5205764"/>
            <a:ext cx="6163936" cy="1477328"/>
          </a:xfrm>
          <a:prstGeom prst="rect">
            <a:avLst/>
          </a:prstGeom>
          <a:noFill/>
        </p:spPr>
        <p:txBody>
          <a:bodyPr wrap="square">
            <a:spAutoFit/>
          </a:bodyPr>
          <a:lstStyle/>
          <a:p>
            <a:pPr algn="l"/>
            <a:r>
              <a:rPr lang="en-GB" b="1" i="0" u="none" strike="noStrike" dirty="0">
                <a:solidFill>
                  <a:srgbClr val="44707B"/>
                </a:solidFill>
                <a:effectLst/>
                <a:latin typeface="Source Sans Pro" panose="020B0503030403020204" pitchFamily="34" charset="0"/>
                <a:hlinkClick r:id="rId6"/>
              </a:rPr>
              <a:t>Energetic compounds : methods for prediction of their performance</a:t>
            </a:r>
            <a:endParaRPr lang="en-GB" b="1" i="0" dirty="0">
              <a:solidFill>
                <a:srgbClr val="44707B"/>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 Mohammad H Keshavarz (Mohammad Hossein) 1966- author</a:t>
            </a:r>
          </a:p>
          <a:p>
            <a:pPr algn="l"/>
            <a:r>
              <a:rPr lang="en-GB" b="0" i="0" dirty="0">
                <a:solidFill>
                  <a:srgbClr val="3A3A3A"/>
                </a:solidFill>
                <a:effectLst/>
                <a:latin typeface="Source Sans Pro" panose="020B0503030403020204" pitchFamily="34" charset="0"/>
              </a:rPr>
              <a:t>2nd edition.; 2020; Walter de Gruyter GmbH</a:t>
            </a:r>
          </a:p>
        </p:txBody>
      </p:sp>
      <p:pic>
        <p:nvPicPr>
          <p:cNvPr id="11" name="Picture 10">
            <a:extLst>
              <a:ext uri="{FF2B5EF4-FFF2-40B4-BE49-F238E27FC236}">
                <a16:creationId xmlns:a16="http://schemas.microsoft.com/office/drawing/2014/main" id="{63C28FAE-9C97-4D1A-A9C0-A518D90FA5EA}"/>
              </a:ext>
            </a:extLst>
          </p:cNvPr>
          <p:cNvPicPr>
            <a:picLocks noChangeAspect="1"/>
          </p:cNvPicPr>
          <p:nvPr/>
        </p:nvPicPr>
        <p:blipFill>
          <a:blip r:embed="rId7"/>
          <a:stretch>
            <a:fillRect/>
          </a:stretch>
        </p:blipFill>
        <p:spPr>
          <a:xfrm>
            <a:off x="7749389" y="4368971"/>
            <a:ext cx="1542135" cy="2174409"/>
          </a:xfrm>
          <a:prstGeom prst="rect">
            <a:avLst/>
          </a:prstGeom>
        </p:spPr>
      </p:pic>
      <p:sp>
        <p:nvSpPr>
          <p:cNvPr id="14" name="TextBox 13">
            <a:extLst>
              <a:ext uri="{FF2B5EF4-FFF2-40B4-BE49-F238E27FC236}">
                <a16:creationId xmlns:a16="http://schemas.microsoft.com/office/drawing/2014/main" id="{E6E22AA7-7FCC-4E3F-A0D6-9218F2D81A13}"/>
              </a:ext>
            </a:extLst>
          </p:cNvPr>
          <p:cNvSpPr txBox="1"/>
          <p:nvPr/>
        </p:nvSpPr>
        <p:spPr>
          <a:xfrm>
            <a:off x="332183" y="3734462"/>
            <a:ext cx="6163936" cy="1200329"/>
          </a:xfrm>
          <a:prstGeom prst="rect">
            <a:avLst/>
          </a:prstGeom>
          <a:noFill/>
        </p:spPr>
        <p:txBody>
          <a:bodyPr wrap="square">
            <a:spAutoFit/>
          </a:bodyPr>
          <a:lstStyle/>
          <a:p>
            <a:pPr algn="l"/>
            <a:r>
              <a:rPr lang="en-GB" b="1" i="0" u="none" strike="noStrike" dirty="0">
                <a:solidFill>
                  <a:srgbClr val="44707B"/>
                </a:solidFill>
                <a:effectLst/>
                <a:latin typeface="Source Sans Pro" panose="020B0503030403020204" pitchFamily="34" charset="0"/>
                <a:hlinkClick r:id="rId8"/>
              </a:rPr>
              <a:t>High explosives, propellants, pyrotechnics</a:t>
            </a:r>
            <a:endParaRPr lang="en-GB" b="1" i="0" dirty="0">
              <a:solidFill>
                <a:srgbClr val="44707B"/>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Ernst-Christian Koch author</a:t>
            </a:r>
          </a:p>
          <a:p>
            <a:pPr algn="l"/>
            <a:r>
              <a:rPr lang="en-GB" b="0" i="0" dirty="0">
                <a:solidFill>
                  <a:srgbClr val="3A3A3A"/>
                </a:solidFill>
                <a:effectLst/>
                <a:latin typeface="Source Sans Pro" panose="020B0503030403020204" pitchFamily="34" charset="0"/>
              </a:rPr>
              <a:t>2021; De Gruyter</a:t>
            </a:r>
          </a:p>
          <a:p>
            <a:pPr algn="l"/>
            <a:r>
              <a:rPr lang="en-GB" i="1" dirty="0">
                <a:solidFill>
                  <a:srgbClr val="3A3A3A"/>
                </a:solidFill>
                <a:latin typeface="Source Sans Pro" panose="020B0503030403020204" pitchFamily="34" charset="0"/>
              </a:rPr>
              <a:t>available online</a:t>
            </a:r>
            <a:endParaRPr lang="en-GB" b="0" i="1" dirty="0">
              <a:solidFill>
                <a:srgbClr val="3A3A3A"/>
              </a:solidFill>
              <a:effectLst/>
              <a:latin typeface="Source Sans Pro" panose="020B0503030403020204" pitchFamily="34" charset="0"/>
            </a:endParaRPr>
          </a:p>
        </p:txBody>
      </p:sp>
      <p:pic>
        <p:nvPicPr>
          <p:cNvPr id="13" name="Picture 12">
            <a:extLst>
              <a:ext uri="{FF2B5EF4-FFF2-40B4-BE49-F238E27FC236}">
                <a16:creationId xmlns:a16="http://schemas.microsoft.com/office/drawing/2014/main" id="{F94CDA13-467C-45D6-96CB-38FBD813055E}"/>
              </a:ext>
            </a:extLst>
          </p:cNvPr>
          <p:cNvPicPr>
            <a:picLocks noChangeAspect="1"/>
          </p:cNvPicPr>
          <p:nvPr/>
        </p:nvPicPr>
        <p:blipFill>
          <a:blip r:embed="rId9"/>
          <a:stretch>
            <a:fillRect/>
          </a:stretch>
        </p:blipFill>
        <p:spPr>
          <a:xfrm>
            <a:off x="5389447" y="3063950"/>
            <a:ext cx="1542135" cy="2174409"/>
          </a:xfrm>
          <a:prstGeom prst="rect">
            <a:avLst/>
          </a:prstGeom>
        </p:spPr>
      </p:pic>
    </p:spTree>
    <p:extLst>
      <p:ext uri="{BB962C8B-B14F-4D97-AF65-F5344CB8AC3E}">
        <p14:creationId xmlns:p14="http://schemas.microsoft.com/office/powerpoint/2010/main" val="2032008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22554" y="32627"/>
            <a:ext cx="3695242"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WHAT IS CHEMISTRY?</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5" name="TextBox 4">
            <a:extLst>
              <a:ext uri="{FF2B5EF4-FFF2-40B4-BE49-F238E27FC236}">
                <a16:creationId xmlns:a16="http://schemas.microsoft.com/office/drawing/2014/main" id="{CFDE98D6-3755-4277-87AA-F26AC471BB3E}"/>
              </a:ext>
            </a:extLst>
          </p:cNvPr>
          <p:cNvSpPr txBox="1"/>
          <p:nvPr/>
        </p:nvSpPr>
        <p:spPr>
          <a:xfrm>
            <a:off x="178171" y="673172"/>
            <a:ext cx="12013829" cy="830997"/>
          </a:xfrm>
          <a:prstGeom prst="rect">
            <a:avLst/>
          </a:prstGeom>
          <a:noFill/>
        </p:spPr>
        <p:txBody>
          <a:bodyPr wrap="square">
            <a:spAutoFit/>
          </a:bodyPr>
          <a:lstStyle/>
          <a:p>
            <a:pPr marL="84138" lvl="1"/>
            <a:r>
              <a:rPr lang="en-GB" sz="2400" b="1" i="0" dirty="0">
                <a:solidFill>
                  <a:srgbClr val="202124"/>
                </a:solidFill>
                <a:effectLst/>
                <a:cs typeface="Calibri" panose="020F0502020204030204" pitchFamily="34" charset="0"/>
              </a:rPr>
              <a:t>branch of science concerned with </a:t>
            </a:r>
            <a:r>
              <a:rPr lang="en-GB" sz="2400" b="1" i="0" dirty="0">
                <a:solidFill>
                  <a:srgbClr val="00B0F0"/>
                </a:solidFill>
                <a:effectLst/>
                <a:cs typeface="Calibri" panose="020F0502020204030204" pitchFamily="34" charset="0"/>
              </a:rPr>
              <a:t>substances</a:t>
            </a:r>
            <a:r>
              <a:rPr lang="en-GB" sz="2400" b="1" i="0" dirty="0">
                <a:solidFill>
                  <a:srgbClr val="202124"/>
                </a:solidFill>
                <a:effectLst/>
                <a:cs typeface="Calibri" panose="020F0502020204030204" pitchFamily="34" charset="0"/>
              </a:rPr>
              <a:t> of which </a:t>
            </a:r>
            <a:r>
              <a:rPr lang="en-GB" sz="2400" b="1" i="0" dirty="0">
                <a:solidFill>
                  <a:srgbClr val="7030A0"/>
                </a:solidFill>
                <a:effectLst/>
                <a:cs typeface="Calibri" panose="020F0502020204030204" pitchFamily="34" charset="0"/>
              </a:rPr>
              <a:t>matter</a:t>
            </a:r>
            <a:r>
              <a:rPr lang="en-GB" sz="2400" b="1" i="0" dirty="0">
                <a:solidFill>
                  <a:srgbClr val="202124"/>
                </a:solidFill>
                <a:effectLst/>
                <a:cs typeface="Calibri" panose="020F0502020204030204" pitchFamily="34" charset="0"/>
              </a:rPr>
              <a:t> is composed, investigation of their properties and reactions, and use of such reactions to form new </a:t>
            </a:r>
            <a:r>
              <a:rPr lang="en-GB" sz="2400" b="1" i="0" dirty="0">
                <a:solidFill>
                  <a:srgbClr val="00B0F0"/>
                </a:solidFill>
                <a:effectLst/>
                <a:cs typeface="Calibri" panose="020F0502020204030204" pitchFamily="34" charset="0"/>
              </a:rPr>
              <a:t>substances</a:t>
            </a:r>
            <a:endParaRPr lang="en-GB" sz="2400" b="1" dirty="0">
              <a:cs typeface="Calibri" panose="020F0502020204030204" pitchFamily="34" charset="0"/>
            </a:endParaRPr>
          </a:p>
        </p:txBody>
      </p:sp>
      <p:sp>
        <p:nvSpPr>
          <p:cNvPr id="13" name="TextBox 12">
            <a:extLst>
              <a:ext uri="{FF2B5EF4-FFF2-40B4-BE49-F238E27FC236}">
                <a16:creationId xmlns:a16="http://schemas.microsoft.com/office/drawing/2014/main" id="{D751537D-0C5C-48AA-8F73-30ACF97D8BF2}"/>
              </a:ext>
            </a:extLst>
          </p:cNvPr>
          <p:cNvSpPr txBox="1"/>
          <p:nvPr/>
        </p:nvSpPr>
        <p:spPr>
          <a:xfrm>
            <a:off x="536259" y="1680186"/>
            <a:ext cx="11297652" cy="923330"/>
          </a:xfrm>
          <a:prstGeom prst="rect">
            <a:avLst/>
          </a:prstGeom>
          <a:noFill/>
        </p:spPr>
        <p:txBody>
          <a:bodyPr wrap="square" rtlCol="0">
            <a:spAutoFit/>
          </a:bodyPr>
          <a:lstStyle/>
          <a:p>
            <a:r>
              <a:rPr lang="en-GB" b="1" dirty="0">
                <a:solidFill>
                  <a:srgbClr val="7030A0"/>
                </a:solidFill>
              </a:rPr>
              <a:t>matter</a:t>
            </a:r>
            <a:r>
              <a:rPr lang="en-GB" dirty="0"/>
              <a:t> – anything that takes up space and has </a:t>
            </a:r>
            <a:r>
              <a:rPr lang="en-GB" dirty="0">
                <a:solidFill>
                  <a:srgbClr val="00B050"/>
                </a:solidFill>
              </a:rPr>
              <a:t>mass</a:t>
            </a:r>
            <a:r>
              <a:rPr lang="en-GB" dirty="0"/>
              <a:t>; a physical substance that everything in the world is made of</a:t>
            </a:r>
          </a:p>
          <a:p>
            <a:r>
              <a:rPr lang="en-GB" b="1" dirty="0">
                <a:solidFill>
                  <a:srgbClr val="00B050"/>
                </a:solidFill>
              </a:rPr>
              <a:t>mass</a:t>
            </a:r>
            <a:r>
              <a:rPr lang="en-GB" dirty="0"/>
              <a:t> – the amount of </a:t>
            </a:r>
            <a:r>
              <a:rPr lang="en-GB" dirty="0">
                <a:solidFill>
                  <a:srgbClr val="7030A0"/>
                </a:solidFill>
              </a:rPr>
              <a:t>matter</a:t>
            </a:r>
            <a:r>
              <a:rPr lang="en-GB" dirty="0"/>
              <a:t> in a </a:t>
            </a:r>
            <a:r>
              <a:rPr lang="en-GB" dirty="0">
                <a:solidFill>
                  <a:srgbClr val="00B0F0"/>
                </a:solidFill>
              </a:rPr>
              <a:t>substance</a:t>
            </a:r>
          </a:p>
          <a:p>
            <a:r>
              <a:rPr lang="en-GB" b="1" dirty="0">
                <a:solidFill>
                  <a:srgbClr val="00B0F0"/>
                </a:solidFill>
              </a:rPr>
              <a:t>substance</a:t>
            </a:r>
            <a:r>
              <a:rPr lang="en-GB" dirty="0"/>
              <a:t> – any </a:t>
            </a:r>
            <a:r>
              <a:rPr lang="en-GB" dirty="0">
                <a:solidFill>
                  <a:srgbClr val="7030A0"/>
                </a:solidFill>
              </a:rPr>
              <a:t>matter</a:t>
            </a:r>
            <a:r>
              <a:rPr lang="en-GB" dirty="0"/>
              <a:t> or chemical that can undergo a </a:t>
            </a:r>
            <a:r>
              <a:rPr lang="en-GB" b="1" dirty="0">
                <a:solidFill>
                  <a:srgbClr val="C00000"/>
                </a:solidFill>
              </a:rPr>
              <a:t>change</a:t>
            </a:r>
          </a:p>
        </p:txBody>
      </p:sp>
      <p:grpSp>
        <p:nvGrpSpPr>
          <p:cNvPr id="15" name="Group 14">
            <a:extLst>
              <a:ext uri="{FF2B5EF4-FFF2-40B4-BE49-F238E27FC236}">
                <a16:creationId xmlns:a16="http://schemas.microsoft.com/office/drawing/2014/main" id="{CF7CF749-2739-464B-BB7B-3F5827214D28}"/>
              </a:ext>
            </a:extLst>
          </p:cNvPr>
          <p:cNvGrpSpPr/>
          <p:nvPr/>
        </p:nvGrpSpPr>
        <p:grpSpPr>
          <a:xfrm>
            <a:off x="178171" y="2866341"/>
            <a:ext cx="11386407" cy="3566801"/>
            <a:chOff x="402064" y="1850883"/>
            <a:chExt cx="11386407" cy="3566801"/>
          </a:xfrm>
        </p:grpSpPr>
        <p:sp>
          <p:nvSpPr>
            <p:cNvPr id="16" name="TextBox 15">
              <a:extLst>
                <a:ext uri="{FF2B5EF4-FFF2-40B4-BE49-F238E27FC236}">
                  <a16:creationId xmlns:a16="http://schemas.microsoft.com/office/drawing/2014/main" id="{A90FBAAF-7EC2-4F7F-B87A-B8050CC3E0E1}"/>
                </a:ext>
              </a:extLst>
            </p:cNvPr>
            <p:cNvSpPr txBox="1"/>
            <p:nvPr/>
          </p:nvSpPr>
          <p:spPr>
            <a:xfrm>
              <a:off x="4419520" y="3206333"/>
              <a:ext cx="3452676" cy="461665"/>
            </a:xfrm>
            <a:prstGeom prst="rect">
              <a:avLst/>
            </a:prstGeom>
            <a:noFill/>
            <a:ln>
              <a:solidFill>
                <a:schemeClr val="accent1">
                  <a:shade val="50000"/>
                </a:schemeClr>
              </a:solidFill>
            </a:ln>
          </p:spPr>
          <p:txBody>
            <a:bodyPr wrap="none" rtlCol="0">
              <a:spAutoFit/>
            </a:bodyPr>
            <a:lstStyle/>
            <a:p>
              <a:r>
                <a:rPr lang="en-GB" sz="2400" b="1" dirty="0">
                  <a:solidFill>
                    <a:srgbClr val="0070C0"/>
                  </a:solidFill>
                </a:rPr>
                <a:t>BRANCHES of CHEMISTRY</a:t>
              </a:r>
            </a:p>
          </p:txBody>
        </p:sp>
        <p:sp>
          <p:nvSpPr>
            <p:cNvPr id="17" name="TextBox 16">
              <a:extLst>
                <a:ext uri="{FF2B5EF4-FFF2-40B4-BE49-F238E27FC236}">
                  <a16:creationId xmlns:a16="http://schemas.microsoft.com/office/drawing/2014/main" id="{733582B5-2C1B-46AE-9072-7C13F2097923}"/>
                </a:ext>
              </a:extLst>
            </p:cNvPr>
            <p:cNvSpPr txBox="1"/>
            <p:nvPr/>
          </p:nvSpPr>
          <p:spPr>
            <a:xfrm>
              <a:off x="6568176" y="2258671"/>
              <a:ext cx="1404872" cy="461665"/>
            </a:xfrm>
            <a:prstGeom prst="rect">
              <a:avLst/>
            </a:prstGeom>
            <a:noFill/>
            <a:ln>
              <a:solidFill>
                <a:schemeClr val="tx1"/>
              </a:solidFill>
            </a:ln>
          </p:spPr>
          <p:txBody>
            <a:bodyPr wrap="none" rtlCol="0">
              <a:spAutoFit/>
            </a:bodyPr>
            <a:lstStyle/>
            <a:p>
              <a:r>
                <a:rPr lang="en-GB" sz="2400" b="1" dirty="0">
                  <a:solidFill>
                    <a:srgbClr val="FF0000"/>
                  </a:solidFill>
                </a:rPr>
                <a:t>PHYSICAL</a:t>
              </a:r>
            </a:p>
          </p:txBody>
        </p:sp>
        <p:sp>
          <p:nvSpPr>
            <p:cNvPr id="18" name="TextBox 17">
              <a:extLst>
                <a:ext uri="{FF2B5EF4-FFF2-40B4-BE49-F238E27FC236}">
                  <a16:creationId xmlns:a16="http://schemas.microsoft.com/office/drawing/2014/main" id="{1A717264-2E0D-4D0A-8F5A-1F5C78EC7447}"/>
                </a:ext>
              </a:extLst>
            </p:cNvPr>
            <p:cNvSpPr txBox="1"/>
            <p:nvPr/>
          </p:nvSpPr>
          <p:spPr>
            <a:xfrm>
              <a:off x="4188047" y="2264726"/>
              <a:ext cx="1392497" cy="461665"/>
            </a:xfrm>
            <a:prstGeom prst="rect">
              <a:avLst/>
            </a:prstGeom>
            <a:noFill/>
            <a:ln>
              <a:solidFill>
                <a:schemeClr val="accent1">
                  <a:shade val="50000"/>
                </a:schemeClr>
              </a:solidFill>
            </a:ln>
          </p:spPr>
          <p:txBody>
            <a:bodyPr wrap="none" rtlCol="0">
              <a:spAutoFit/>
            </a:bodyPr>
            <a:lstStyle/>
            <a:p>
              <a:r>
                <a:rPr lang="en-GB" sz="2400" b="1" dirty="0"/>
                <a:t>ORGANIC</a:t>
              </a:r>
            </a:p>
          </p:txBody>
        </p:sp>
        <p:sp>
          <p:nvSpPr>
            <p:cNvPr id="19" name="TextBox 18">
              <a:extLst>
                <a:ext uri="{FF2B5EF4-FFF2-40B4-BE49-F238E27FC236}">
                  <a16:creationId xmlns:a16="http://schemas.microsoft.com/office/drawing/2014/main" id="{7BA8E3A7-8FBB-4337-B40E-E26EB89CFF48}"/>
                </a:ext>
              </a:extLst>
            </p:cNvPr>
            <p:cNvSpPr txBox="1"/>
            <p:nvPr/>
          </p:nvSpPr>
          <p:spPr>
            <a:xfrm>
              <a:off x="6620312" y="4171189"/>
              <a:ext cx="1676228" cy="461665"/>
            </a:xfrm>
            <a:prstGeom prst="rect">
              <a:avLst/>
            </a:prstGeom>
            <a:noFill/>
            <a:ln>
              <a:solidFill>
                <a:schemeClr val="tx1"/>
              </a:solidFill>
            </a:ln>
          </p:spPr>
          <p:txBody>
            <a:bodyPr wrap="none" rtlCol="0">
              <a:spAutoFit/>
            </a:bodyPr>
            <a:lstStyle/>
            <a:p>
              <a:r>
                <a:rPr lang="en-GB" sz="2400" b="1" dirty="0">
                  <a:solidFill>
                    <a:srgbClr val="00B050"/>
                  </a:solidFill>
                </a:rPr>
                <a:t>INORGANIC</a:t>
              </a:r>
            </a:p>
          </p:txBody>
        </p:sp>
        <p:sp>
          <p:nvSpPr>
            <p:cNvPr id="20" name="TextBox 19">
              <a:extLst>
                <a:ext uri="{FF2B5EF4-FFF2-40B4-BE49-F238E27FC236}">
                  <a16:creationId xmlns:a16="http://schemas.microsoft.com/office/drawing/2014/main" id="{2E66BEB8-68B6-4DD2-9ADD-9529D42CE302}"/>
                </a:ext>
              </a:extLst>
            </p:cNvPr>
            <p:cNvSpPr txBox="1"/>
            <p:nvPr/>
          </p:nvSpPr>
          <p:spPr>
            <a:xfrm>
              <a:off x="8129813" y="1859340"/>
              <a:ext cx="3285708" cy="1569660"/>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Studies the behaviour of materials at an atomic and molecular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Investigates the mechanism, rate, and energy transfer that occurs when matter undergoes change</a:t>
              </a:r>
            </a:p>
            <a:p>
              <a:endParaRPr lang="en-GB" sz="1600" dirty="0"/>
            </a:p>
          </p:txBody>
        </p:sp>
        <p:sp>
          <p:nvSpPr>
            <p:cNvPr id="21" name="TextBox 20">
              <a:extLst>
                <a:ext uri="{FF2B5EF4-FFF2-40B4-BE49-F238E27FC236}">
                  <a16:creationId xmlns:a16="http://schemas.microsoft.com/office/drawing/2014/main" id="{6C2EFBCD-F037-4212-A249-A4CE5E6C90F1}"/>
                </a:ext>
              </a:extLst>
            </p:cNvPr>
            <p:cNvSpPr txBox="1"/>
            <p:nvPr/>
          </p:nvSpPr>
          <p:spPr>
            <a:xfrm>
              <a:off x="402064" y="1850883"/>
              <a:ext cx="3651906" cy="1815882"/>
            </a:xfrm>
            <a:prstGeom prst="rect">
              <a:avLst/>
            </a:prstGeom>
            <a:noFill/>
            <a:ln w="19050">
              <a:solidFill>
                <a:schemeClr val="tx1"/>
              </a:solidFill>
            </a:ln>
          </p:spPr>
          <p:txBody>
            <a:bodyPr wrap="square" rtlCol="0">
              <a:spAutoFit/>
            </a:bodyPr>
            <a:lstStyle/>
            <a:p>
              <a:pPr marL="0" lvl="1"/>
              <a:r>
                <a:rPr lang="en-GB" sz="1600" dirty="0">
                  <a:latin typeface="Calibri" panose="020F0502020204030204" pitchFamily="34" charset="0"/>
                  <a:cs typeface="Calibri" panose="020F0502020204030204" pitchFamily="34" charset="0"/>
                </a:rPr>
                <a:t>Focused on organic compounds which contain carbon in covalent bonding</a:t>
              </a:r>
            </a:p>
            <a:p>
              <a:pPr marL="285750" lvl="1"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structure: chemical composition and formula</a:t>
              </a:r>
            </a:p>
            <a:p>
              <a:pPr marL="285750" lvl="1"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properties: physical and chemical, chemical reactivity</a:t>
              </a:r>
            </a:p>
            <a:p>
              <a:pPr marL="285750" lvl="1"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chemical synthesis, theoretical studies</a:t>
              </a:r>
              <a:endParaRPr lang="en-GB" sz="1600" dirty="0"/>
            </a:p>
          </p:txBody>
        </p:sp>
        <p:sp>
          <p:nvSpPr>
            <p:cNvPr id="22" name="TextBox 21">
              <a:extLst>
                <a:ext uri="{FF2B5EF4-FFF2-40B4-BE49-F238E27FC236}">
                  <a16:creationId xmlns:a16="http://schemas.microsoft.com/office/drawing/2014/main" id="{997477E4-D548-40EE-8DB9-C0653A9A8366}"/>
                </a:ext>
              </a:extLst>
            </p:cNvPr>
            <p:cNvSpPr txBox="1"/>
            <p:nvPr/>
          </p:nvSpPr>
          <p:spPr>
            <a:xfrm>
              <a:off x="8440525" y="4087909"/>
              <a:ext cx="3347946" cy="830997"/>
            </a:xfrm>
            <a:prstGeom prst="rect">
              <a:avLst/>
            </a:prstGeom>
            <a:noFill/>
            <a:ln w="19050">
              <a:solidFill>
                <a:srgbClr val="00B050"/>
              </a:solidFill>
            </a:ln>
          </p:spPr>
          <p:txBody>
            <a:bodyPr wrap="square" rtlCol="0">
              <a:spAutoFit/>
            </a:bodyPr>
            <a:lstStyle/>
            <a:p>
              <a:r>
                <a:rPr lang="en-GB" sz="1600" dirty="0"/>
                <a:t>Analyses the structure, synthesis and properties of inorganic compounds (contain metals)</a:t>
              </a:r>
            </a:p>
          </p:txBody>
        </p:sp>
        <p:sp>
          <p:nvSpPr>
            <p:cNvPr id="23" name="TextBox 22">
              <a:extLst>
                <a:ext uri="{FF2B5EF4-FFF2-40B4-BE49-F238E27FC236}">
                  <a16:creationId xmlns:a16="http://schemas.microsoft.com/office/drawing/2014/main" id="{D42FEE1B-AB83-4D91-87A8-209053710879}"/>
                </a:ext>
              </a:extLst>
            </p:cNvPr>
            <p:cNvSpPr txBox="1"/>
            <p:nvPr/>
          </p:nvSpPr>
          <p:spPr>
            <a:xfrm>
              <a:off x="3719217" y="3848024"/>
              <a:ext cx="1812932" cy="1569660"/>
            </a:xfrm>
            <a:prstGeom prst="rect">
              <a:avLst/>
            </a:prstGeom>
            <a:noFill/>
            <a:ln>
              <a:solidFill>
                <a:schemeClr val="tx1"/>
              </a:solidFill>
            </a:ln>
          </p:spPr>
          <p:txBody>
            <a:bodyPr wrap="none" rtlCol="0">
              <a:spAutoFit/>
            </a:bodyPr>
            <a:lstStyle/>
            <a:p>
              <a:r>
                <a:rPr lang="en-GB" sz="2400" dirty="0"/>
                <a:t>Analytical</a:t>
              </a:r>
            </a:p>
            <a:p>
              <a:r>
                <a:rPr lang="en-GB" sz="2400" dirty="0"/>
                <a:t>Biochemistry</a:t>
              </a:r>
            </a:p>
            <a:p>
              <a:r>
                <a:rPr lang="en-GB" sz="2400" dirty="0"/>
                <a:t>Nuclear</a:t>
              </a:r>
            </a:p>
            <a:p>
              <a:r>
                <a:rPr lang="en-GB" sz="2400" dirty="0"/>
                <a:t>Quantum</a:t>
              </a:r>
            </a:p>
          </p:txBody>
        </p:sp>
        <p:sp>
          <p:nvSpPr>
            <p:cNvPr id="24" name="Arrow: Bent 23">
              <a:extLst>
                <a:ext uri="{FF2B5EF4-FFF2-40B4-BE49-F238E27FC236}">
                  <a16:creationId xmlns:a16="http://schemas.microsoft.com/office/drawing/2014/main" id="{2115B414-FC57-4567-87FE-E191605CE002}"/>
                </a:ext>
              </a:extLst>
            </p:cNvPr>
            <p:cNvSpPr/>
            <p:nvPr/>
          </p:nvSpPr>
          <p:spPr>
            <a:xfrm>
              <a:off x="6361908" y="2436873"/>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Bent 24">
              <a:extLst>
                <a:ext uri="{FF2B5EF4-FFF2-40B4-BE49-F238E27FC236}">
                  <a16:creationId xmlns:a16="http://schemas.microsoft.com/office/drawing/2014/main" id="{A0527D14-CF3F-44E0-8C5B-29FDFF5703E7}"/>
                </a:ext>
              </a:extLst>
            </p:cNvPr>
            <p:cNvSpPr/>
            <p:nvPr/>
          </p:nvSpPr>
          <p:spPr>
            <a:xfrm rot="10800000">
              <a:off x="5618909" y="3676085"/>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6" name="Arrow: Bent 25">
              <a:extLst>
                <a:ext uri="{FF2B5EF4-FFF2-40B4-BE49-F238E27FC236}">
                  <a16:creationId xmlns:a16="http://schemas.microsoft.com/office/drawing/2014/main" id="{3C7DC087-2B87-48BC-8664-C4FEA91E9CEB}"/>
                </a:ext>
              </a:extLst>
            </p:cNvPr>
            <p:cNvSpPr/>
            <p:nvPr/>
          </p:nvSpPr>
          <p:spPr>
            <a:xfrm flipH="1">
              <a:off x="5587093" y="2421712"/>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7" name="Arrow: Bent 26">
              <a:extLst>
                <a:ext uri="{FF2B5EF4-FFF2-40B4-BE49-F238E27FC236}">
                  <a16:creationId xmlns:a16="http://schemas.microsoft.com/office/drawing/2014/main" id="{3FD01747-EAC8-4405-99E7-BFB9E38CDFF2}"/>
                </a:ext>
              </a:extLst>
            </p:cNvPr>
            <p:cNvSpPr/>
            <p:nvPr/>
          </p:nvSpPr>
          <p:spPr>
            <a:xfrm rot="10800000" flipH="1">
              <a:off x="6382614" y="3669165"/>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extLst>
      <p:ext uri="{BB962C8B-B14F-4D97-AF65-F5344CB8AC3E}">
        <p14:creationId xmlns:p14="http://schemas.microsoft.com/office/powerpoint/2010/main" val="66463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504FFC9-FBE4-4994-A424-9BC5DDA463E5}"/>
              </a:ext>
            </a:extLst>
          </p:cNvPr>
          <p:cNvPicPr>
            <a:picLocks noChangeAspect="1"/>
          </p:cNvPicPr>
          <p:nvPr/>
        </p:nvPicPr>
        <p:blipFill>
          <a:blip r:embed="rId3"/>
          <a:stretch>
            <a:fillRect/>
          </a:stretch>
        </p:blipFill>
        <p:spPr>
          <a:xfrm>
            <a:off x="1028282" y="1327127"/>
            <a:ext cx="10135436" cy="1316403"/>
          </a:xfrm>
          <a:prstGeom prst="rect">
            <a:avLst/>
          </a:prstGeom>
        </p:spPr>
      </p:pic>
      <p:grpSp>
        <p:nvGrpSpPr>
          <p:cNvPr id="3" name="Group 2">
            <a:extLst>
              <a:ext uri="{FF2B5EF4-FFF2-40B4-BE49-F238E27FC236}">
                <a16:creationId xmlns:a16="http://schemas.microsoft.com/office/drawing/2014/main" id="{1178B1CC-4C6B-4992-8678-4C79A55BCE83}"/>
              </a:ext>
            </a:extLst>
          </p:cNvPr>
          <p:cNvGrpSpPr/>
          <p:nvPr/>
        </p:nvGrpSpPr>
        <p:grpSpPr>
          <a:xfrm>
            <a:off x="1114793" y="2791868"/>
            <a:ext cx="10031157" cy="4066132"/>
            <a:chOff x="1027267" y="2238398"/>
            <a:chExt cx="10031157" cy="4066132"/>
          </a:xfrm>
        </p:grpSpPr>
        <p:grpSp>
          <p:nvGrpSpPr>
            <p:cNvPr id="5" name="Group 4">
              <a:extLst>
                <a:ext uri="{FF2B5EF4-FFF2-40B4-BE49-F238E27FC236}">
                  <a16:creationId xmlns:a16="http://schemas.microsoft.com/office/drawing/2014/main" id="{7480E823-7E7D-4BD9-A8CF-2D0AD998D2AE}"/>
                </a:ext>
              </a:extLst>
            </p:cNvPr>
            <p:cNvGrpSpPr/>
            <p:nvPr/>
          </p:nvGrpSpPr>
          <p:grpSpPr>
            <a:xfrm>
              <a:off x="1028281" y="2238398"/>
              <a:ext cx="10030143" cy="4066132"/>
              <a:chOff x="342404" y="2648522"/>
              <a:chExt cx="8550076" cy="3309663"/>
            </a:xfrm>
          </p:grpSpPr>
          <p:sp>
            <p:nvSpPr>
              <p:cNvPr id="4" name="TextBox 3">
                <a:extLst>
                  <a:ext uri="{FF2B5EF4-FFF2-40B4-BE49-F238E27FC236}">
                    <a16:creationId xmlns:a16="http://schemas.microsoft.com/office/drawing/2014/main" id="{92A56B3B-0268-466D-98E3-FDC822CED246}"/>
                  </a:ext>
                </a:extLst>
              </p:cNvPr>
              <p:cNvSpPr txBox="1"/>
              <p:nvPr/>
            </p:nvSpPr>
            <p:spPr>
              <a:xfrm>
                <a:off x="1634327" y="5496520"/>
                <a:ext cx="5782160" cy="461665"/>
              </a:xfrm>
              <a:prstGeom prst="rect">
                <a:avLst/>
              </a:prstGeom>
              <a:noFill/>
            </p:spPr>
            <p:txBody>
              <a:bodyPr wrap="none" rtlCol="0">
                <a:spAutoFit/>
              </a:bodyPr>
              <a:lstStyle/>
              <a:p>
                <a:r>
                  <a:rPr lang="en-GB" sz="2400" b="1" dirty="0">
                    <a:solidFill>
                      <a:srgbClr val="00B0F0"/>
                    </a:solidFill>
                    <a:latin typeface="Calibri" panose="020F0502020204030204" pitchFamily="34" charset="0"/>
                    <a:cs typeface="Calibri" panose="020F0502020204030204" pitchFamily="34" charset="0"/>
                  </a:rPr>
                  <a:t>OME effects…Obtaining energy to do work !</a:t>
                </a:r>
              </a:p>
            </p:txBody>
          </p:sp>
          <p:pic>
            <p:nvPicPr>
              <p:cNvPr id="10" name="Picture 9">
                <a:extLst>
                  <a:ext uri="{FF2B5EF4-FFF2-40B4-BE49-F238E27FC236}">
                    <a16:creationId xmlns:a16="http://schemas.microsoft.com/office/drawing/2014/main" id="{EAEAC8D9-EA5D-466F-B982-F6896346BC09}"/>
                  </a:ext>
                </a:extLst>
              </p:cNvPr>
              <p:cNvPicPr>
                <a:picLocks noChangeAspect="1"/>
              </p:cNvPicPr>
              <p:nvPr/>
            </p:nvPicPr>
            <p:blipFill rotWithShape="1">
              <a:blip r:embed="rId4"/>
              <a:srcRect l="788" t="2951" r="70862" b="22181"/>
              <a:stretch/>
            </p:blipFill>
            <p:spPr>
              <a:xfrm>
                <a:off x="342404" y="2648522"/>
                <a:ext cx="2664296" cy="2516280"/>
              </a:xfrm>
              <a:prstGeom prst="rect">
                <a:avLst/>
              </a:prstGeom>
            </p:spPr>
          </p:pic>
          <p:pic>
            <p:nvPicPr>
              <p:cNvPr id="11" name="Picture 10">
                <a:extLst>
                  <a:ext uri="{FF2B5EF4-FFF2-40B4-BE49-F238E27FC236}">
                    <a16:creationId xmlns:a16="http://schemas.microsoft.com/office/drawing/2014/main" id="{07344321-4C93-4727-B519-1C7697DD19CF}"/>
                  </a:ext>
                </a:extLst>
              </p:cNvPr>
              <p:cNvPicPr>
                <a:picLocks noChangeAspect="1"/>
              </p:cNvPicPr>
              <p:nvPr/>
            </p:nvPicPr>
            <p:blipFill rotWithShape="1">
              <a:blip r:embed="rId4"/>
              <a:srcRect l="35825" t="1556" r="35825" b="21374"/>
              <a:stretch/>
            </p:blipFill>
            <p:spPr>
              <a:xfrm>
                <a:off x="3347866" y="2648681"/>
                <a:ext cx="2592288" cy="2520281"/>
              </a:xfrm>
              <a:prstGeom prst="rect">
                <a:avLst/>
              </a:prstGeom>
            </p:spPr>
          </p:pic>
          <p:pic>
            <p:nvPicPr>
              <p:cNvPr id="12" name="Picture 11">
                <a:extLst>
                  <a:ext uri="{FF2B5EF4-FFF2-40B4-BE49-F238E27FC236}">
                    <a16:creationId xmlns:a16="http://schemas.microsoft.com/office/drawing/2014/main" id="{9E1E2A28-5F64-485A-BADE-E95EA509B376}"/>
                  </a:ext>
                </a:extLst>
              </p:cNvPr>
              <p:cNvPicPr>
                <a:picLocks noChangeAspect="1"/>
              </p:cNvPicPr>
              <p:nvPr/>
            </p:nvPicPr>
            <p:blipFill rotWithShape="1">
              <a:blip r:embed="rId4"/>
              <a:srcRect l="70475" t="1556" r="388" b="21374"/>
              <a:stretch/>
            </p:blipFill>
            <p:spPr>
              <a:xfrm>
                <a:off x="6228184" y="2654677"/>
                <a:ext cx="2664296" cy="2520281"/>
              </a:xfrm>
              <a:prstGeom prst="rect">
                <a:avLst/>
              </a:prstGeom>
            </p:spPr>
          </p:pic>
          <p:sp>
            <p:nvSpPr>
              <p:cNvPr id="13" name="TextBox 12">
                <a:extLst>
                  <a:ext uri="{FF2B5EF4-FFF2-40B4-BE49-F238E27FC236}">
                    <a16:creationId xmlns:a16="http://schemas.microsoft.com/office/drawing/2014/main" id="{DDA22EC9-A6AB-4294-8B4C-CFB7C226DAA9}"/>
                  </a:ext>
                </a:extLst>
              </p:cNvPr>
              <p:cNvSpPr txBox="1"/>
              <p:nvPr/>
            </p:nvSpPr>
            <p:spPr>
              <a:xfrm>
                <a:off x="1010947" y="5134292"/>
                <a:ext cx="1246759" cy="375776"/>
              </a:xfrm>
              <a:prstGeom prst="rect">
                <a:avLst/>
              </a:prstGeom>
              <a:noFill/>
            </p:spPr>
            <p:txBody>
              <a:bodyPr wrap="none" rtlCol="0">
                <a:spAutoFit/>
              </a:bodyPr>
              <a:lstStyle/>
              <a:p>
                <a:r>
                  <a:rPr lang="en-GB" sz="2400" dirty="0"/>
                  <a:t>explosives</a:t>
                </a:r>
              </a:p>
            </p:txBody>
          </p:sp>
          <p:sp>
            <p:nvSpPr>
              <p:cNvPr id="14" name="TextBox 13">
                <a:extLst>
                  <a:ext uri="{FF2B5EF4-FFF2-40B4-BE49-F238E27FC236}">
                    <a16:creationId xmlns:a16="http://schemas.microsoft.com/office/drawing/2014/main" id="{46384491-51E5-43DE-9B91-C1D808DC4CD7}"/>
                  </a:ext>
                </a:extLst>
              </p:cNvPr>
              <p:cNvSpPr txBox="1"/>
              <p:nvPr/>
            </p:nvSpPr>
            <p:spPr>
              <a:xfrm>
                <a:off x="3941058" y="5153192"/>
                <a:ext cx="1361432" cy="375776"/>
              </a:xfrm>
              <a:prstGeom prst="rect">
                <a:avLst/>
              </a:prstGeom>
              <a:noFill/>
            </p:spPr>
            <p:txBody>
              <a:bodyPr wrap="none" rtlCol="0">
                <a:spAutoFit/>
              </a:bodyPr>
              <a:lstStyle/>
              <a:p>
                <a:r>
                  <a:rPr lang="en-GB" sz="2400" dirty="0"/>
                  <a:t>propellants</a:t>
                </a:r>
              </a:p>
            </p:txBody>
          </p:sp>
          <p:sp>
            <p:nvSpPr>
              <p:cNvPr id="15" name="TextBox 14">
                <a:extLst>
                  <a:ext uri="{FF2B5EF4-FFF2-40B4-BE49-F238E27FC236}">
                    <a16:creationId xmlns:a16="http://schemas.microsoft.com/office/drawing/2014/main" id="{B350495B-F5DC-4481-BB60-3865A2094486}"/>
                  </a:ext>
                </a:extLst>
              </p:cNvPr>
              <p:cNvSpPr txBox="1"/>
              <p:nvPr/>
            </p:nvSpPr>
            <p:spPr>
              <a:xfrm>
                <a:off x="6910516" y="5147900"/>
                <a:ext cx="1522511" cy="375776"/>
              </a:xfrm>
              <a:prstGeom prst="rect">
                <a:avLst/>
              </a:prstGeom>
              <a:noFill/>
            </p:spPr>
            <p:txBody>
              <a:bodyPr wrap="none" rtlCol="0">
                <a:spAutoFit/>
              </a:bodyPr>
              <a:lstStyle/>
              <a:p>
                <a:r>
                  <a:rPr lang="en-GB" sz="2400" dirty="0"/>
                  <a:t>pyrotechnics</a:t>
                </a:r>
              </a:p>
            </p:txBody>
          </p:sp>
        </p:grpSp>
        <p:pic>
          <p:nvPicPr>
            <p:cNvPr id="1026" name="Picture 2" descr="gun powder explosion">
              <a:extLst>
                <a:ext uri="{FF2B5EF4-FFF2-40B4-BE49-F238E27FC236}">
                  <a16:creationId xmlns:a16="http://schemas.microsoft.com/office/drawing/2014/main" id="{99C913E7-F9FF-4C00-806C-0772C2305C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847" r="27147" b="27778"/>
            <a:stretch/>
          </p:blipFill>
          <p:spPr bwMode="auto">
            <a:xfrm>
              <a:off x="1027267" y="2238398"/>
              <a:ext cx="3273257" cy="3091410"/>
            </a:xfrm>
            <a:prstGeom prst="rect">
              <a:avLst/>
            </a:prstGeom>
            <a:noFill/>
            <a:extLst>
              <a:ext uri="{909E8E84-426E-40DD-AFC4-6F175D3DCCD1}">
                <a14:hiddenFill xmlns:a14="http://schemas.microsoft.com/office/drawing/2010/main">
                  <a:solidFill>
                    <a:srgbClr val="FFFFFF"/>
                  </a:solidFill>
                </a14:hiddenFill>
              </a:ext>
            </a:extLst>
          </p:spPr>
        </p:pic>
      </p:grpSp>
      <p:sp>
        <p:nvSpPr>
          <p:cNvPr id="17" name="TextBox 16">
            <a:extLst>
              <a:ext uri="{FF2B5EF4-FFF2-40B4-BE49-F238E27FC236}">
                <a16:creationId xmlns:a16="http://schemas.microsoft.com/office/drawing/2014/main" id="{6D29162F-C5C2-47E6-B6ED-C5EEDC6AA70D}"/>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20" name="TextBox 19">
            <a:extLst>
              <a:ext uri="{FF2B5EF4-FFF2-40B4-BE49-F238E27FC236}">
                <a16:creationId xmlns:a16="http://schemas.microsoft.com/office/drawing/2014/main" id="{3E56DEC6-87D4-4983-B1E0-404D5BA0E79E}"/>
              </a:ext>
            </a:extLst>
          </p:cNvPr>
          <p:cNvSpPr txBox="1"/>
          <p:nvPr/>
        </p:nvSpPr>
        <p:spPr>
          <a:xfrm>
            <a:off x="0" y="-15904"/>
            <a:ext cx="9108504" cy="553998"/>
          </a:xfrm>
          <a:prstGeom prst="rect">
            <a:avLst/>
          </a:prstGeom>
          <a:noFill/>
        </p:spPr>
        <p:txBody>
          <a:bodyPr wrap="square" rtlCol="0">
            <a:spAutoFit/>
          </a:bodyPr>
          <a:lstStyle/>
          <a:p>
            <a:r>
              <a:rPr lang="en-GB" sz="3000" b="1" dirty="0">
                <a:solidFill>
                  <a:srgbClr val="0070C0"/>
                </a:solidFill>
                <a:effectLst>
                  <a:outerShdw blurRad="38100" dist="38100" dir="2700000" algn="tl">
                    <a:srgbClr val="000000">
                      <a:alpha val="43137"/>
                    </a:srgbClr>
                  </a:outerShdw>
                </a:effectLst>
              </a:rPr>
              <a:t>WHY DO OME SPECIALISTS NEED CHEMISTRY?</a:t>
            </a:r>
          </a:p>
        </p:txBody>
      </p:sp>
      <p:sp>
        <p:nvSpPr>
          <p:cNvPr id="22" name="TextBox 21">
            <a:extLst>
              <a:ext uri="{FF2B5EF4-FFF2-40B4-BE49-F238E27FC236}">
                <a16:creationId xmlns:a16="http://schemas.microsoft.com/office/drawing/2014/main" id="{45A11663-887A-4C0D-B602-75AD19D75E76}"/>
              </a:ext>
            </a:extLst>
          </p:cNvPr>
          <p:cNvSpPr txBox="1"/>
          <p:nvPr/>
        </p:nvSpPr>
        <p:spPr>
          <a:xfrm>
            <a:off x="1900079" y="483206"/>
            <a:ext cx="9380120" cy="830997"/>
          </a:xfrm>
          <a:prstGeom prst="rect">
            <a:avLst/>
          </a:prstGeom>
          <a:noFill/>
        </p:spPr>
        <p:txBody>
          <a:bodyPr wrap="square">
            <a:spAutoFit/>
          </a:bodyPr>
          <a:lstStyle/>
          <a:p>
            <a:r>
              <a:rPr lang="en-GB" sz="2400" b="1" dirty="0">
                <a:solidFill>
                  <a:srgbClr val="00B0F0"/>
                </a:solidFill>
                <a:latin typeface="Calibri" panose="020F0502020204030204" pitchFamily="34" charset="0"/>
                <a:cs typeface="Calibri" panose="020F0502020204030204" pitchFamily="34" charset="0"/>
              </a:rPr>
              <a:t>All materials are made up of chemical elements in  different proportions</a:t>
            </a:r>
          </a:p>
          <a:p>
            <a:r>
              <a:rPr lang="en-GB" sz="2400" b="1" dirty="0">
                <a:solidFill>
                  <a:srgbClr val="00B0F0"/>
                </a:solidFill>
                <a:latin typeface="Calibri" panose="020F0502020204030204" pitchFamily="34" charset="0"/>
                <a:cs typeface="Calibri" panose="020F0502020204030204" pitchFamily="34" charset="0"/>
              </a:rPr>
              <a:t>	Chemical properties control their behaviour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22554" y="32627"/>
            <a:ext cx="3085845"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WHAT IS ENERGY?</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2" name="TextBox 1">
            <a:extLst>
              <a:ext uri="{FF2B5EF4-FFF2-40B4-BE49-F238E27FC236}">
                <a16:creationId xmlns:a16="http://schemas.microsoft.com/office/drawing/2014/main" id="{7486B1FD-3000-4F8B-9507-988DD0539F46}"/>
              </a:ext>
            </a:extLst>
          </p:cNvPr>
          <p:cNvSpPr txBox="1"/>
          <p:nvPr/>
        </p:nvSpPr>
        <p:spPr>
          <a:xfrm>
            <a:off x="228600" y="663544"/>
            <a:ext cx="11875168" cy="461665"/>
          </a:xfrm>
          <a:prstGeom prst="rect">
            <a:avLst/>
          </a:prstGeom>
          <a:noFill/>
        </p:spPr>
        <p:txBody>
          <a:bodyPr wrap="square" rtlCol="0">
            <a:spAutoFit/>
          </a:bodyPr>
          <a:lstStyle/>
          <a:p>
            <a:r>
              <a:rPr lang="en-GB" sz="2400" b="1" dirty="0">
                <a:solidFill>
                  <a:srgbClr val="C00000"/>
                </a:solidFill>
              </a:rPr>
              <a:t>energy</a:t>
            </a:r>
            <a:r>
              <a:rPr lang="en-GB" sz="2400" b="1" dirty="0"/>
              <a:t> is the capacity to do </a:t>
            </a:r>
            <a:r>
              <a:rPr lang="en-GB" sz="2400" b="1" dirty="0">
                <a:solidFill>
                  <a:srgbClr val="00B0F0"/>
                </a:solidFill>
              </a:rPr>
              <a:t>work</a:t>
            </a:r>
            <a:r>
              <a:rPr lang="en-GB" sz="2400" b="1" dirty="0"/>
              <a:t> </a:t>
            </a:r>
          </a:p>
        </p:txBody>
      </p:sp>
      <p:sp>
        <p:nvSpPr>
          <p:cNvPr id="5" name="TextBox 4">
            <a:extLst>
              <a:ext uri="{FF2B5EF4-FFF2-40B4-BE49-F238E27FC236}">
                <a16:creationId xmlns:a16="http://schemas.microsoft.com/office/drawing/2014/main" id="{C49CBF6C-9904-4C58-8353-8C8F9DD5BDC4}"/>
              </a:ext>
            </a:extLst>
          </p:cNvPr>
          <p:cNvSpPr txBox="1"/>
          <p:nvPr/>
        </p:nvSpPr>
        <p:spPr>
          <a:xfrm>
            <a:off x="1010653" y="1229695"/>
            <a:ext cx="6291402" cy="461665"/>
          </a:xfrm>
          <a:prstGeom prst="rect">
            <a:avLst/>
          </a:prstGeom>
          <a:noFill/>
        </p:spPr>
        <p:txBody>
          <a:bodyPr wrap="none" rtlCol="0">
            <a:spAutoFit/>
          </a:bodyPr>
          <a:lstStyle/>
          <a:p>
            <a:r>
              <a:rPr lang="en-GB" sz="2400" b="1" dirty="0">
                <a:solidFill>
                  <a:srgbClr val="00B0F0"/>
                </a:solidFill>
              </a:rPr>
              <a:t>work</a:t>
            </a:r>
            <a:r>
              <a:rPr lang="en-GB" sz="2400" dirty="0">
                <a:solidFill>
                  <a:srgbClr val="00B0F0"/>
                </a:solidFill>
              </a:rPr>
              <a:t> </a:t>
            </a:r>
            <a:r>
              <a:rPr lang="en-GB" sz="2400" dirty="0"/>
              <a:t>is done when motion occurs against a force</a:t>
            </a:r>
          </a:p>
        </p:txBody>
      </p:sp>
      <p:sp>
        <p:nvSpPr>
          <p:cNvPr id="6" name="TextBox 5">
            <a:extLst>
              <a:ext uri="{FF2B5EF4-FFF2-40B4-BE49-F238E27FC236}">
                <a16:creationId xmlns:a16="http://schemas.microsoft.com/office/drawing/2014/main" id="{4676294A-EAF9-40E4-ADE6-94535562EFCA}"/>
              </a:ext>
            </a:extLst>
          </p:cNvPr>
          <p:cNvSpPr txBox="1"/>
          <p:nvPr/>
        </p:nvSpPr>
        <p:spPr>
          <a:xfrm>
            <a:off x="228600" y="1844425"/>
            <a:ext cx="11598442" cy="461665"/>
          </a:xfrm>
          <a:prstGeom prst="rect">
            <a:avLst/>
          </a:prstGeom>
          <a:noFill/>
        </p:spPr>
        <p:txBody>
          <a:bodyPr wrap="square" rtlCol="0">
            <a:spAutoFit/>
          </a:bodyPr>
          <a:lstStyle/>
          <a:p>
            <a:r>
              <a:rPr lang="en-GB" sz="2400" dirty="0"/>
              <a:t>the unit for energy is the </a:t>
            </a:r>
            <a:r>
              <a:rPr lang="en-GB" sz="2400" b="1" dirty="0">
                <a:solidFill>
                  <a:srgbClr val="C00000"/>
                </a:solidFill>
              </a:rPr>
              <a:t>Joule</a:t>
            </a:r>
            <a:r>
              <a:rPr lang="en-GB" sz="2400" dirty="0"/>
              <a:t>, </a:t>
            </a:r>
            <a:r>
              <a:rPr lang="en-GB" sz="2400" b="1" dirty="0">
                <a:solidFill>
                  <a:srgbClr val="C00000"/>
                </a:solidFill>
              </a:rPr>
              <a:t>J</a:t>
            </a:r>
            <a:r>
              <a:rPr lang="en-GB" sz="2400" dirty="0"/>
              <a:t>             </a:t>
            </a:r>
            <a:r>
              <a:rPr lang="en-GB" sz="2400" b="1" dirty="0">
                <a:solidFill>
                  <a:srgbClr val="C00000"/>
                </a:solidFill>
              </a:rPr>
              <a:t>1 J</a:t>
            </a:r>
            <a:r>
              <a:rPr lang="en-GB" sz="2400" dirty="0"/>
              <a:t> = 1 N m = 1 (kg m s</a:t>
            </a:r>
            <a:r>
              <a:rPr lang="en-GB" sz="2400" baseline="30000" dirty="0"/>
              <a:t>-2</a:t>
            </a:r>
            <a:r>
              <a:rPr lang="en-GB" sz="2400" dirty="0"/>
              <a:t>) m = </a:t>
            </a:r>
            <a:r>
              <a:rPr lang="en-GB" sz="2400" b="1" dirty="0">
                <a:solidFill>
                  <a:srgbClr val="C00000"/>
                </a:solidFill>
              </a:rPr>
              <a:t>1 kg m</a:t>
            </a:r>
            <a:r>
              <a:rPr lang="en-GB" sz="2400" b="1" baseline="30000" dirty="0">
                <a:solidFill>
                  <a:srgbClr val="C00000"/>
                </a:solidFill>
              </a:rPr>
              <a:t>2</a:t>
            </a:r>
            <a:r>
              <a:rPr lang="en-GB" sz="2400" b="1" dirty="0">
                <a:solidFill>
                  <a:srgbClr val="C00000"/>
                </a:solidFill>
              </a:rPr>
              <a:t> s</a:t>
            </a:r>
            <a:r>
              <a:rPr lang="en-GB" sz="2400" b="1" baseline="30000" dirty="0">
                <a:solidFill>
                  <a:srgbClr val="C00000"/>
                </a:solidFill>
              </a:rPr>
              <a:t>-2</a:t>
            </a:r>
          </a:p>
        </p:txBody>
      </p:sp>
      <p:sp>
        <p:nvSpPr>
          <p:cNvPr id="8" name="TextBox 7">
            <a:extLst>
              <a:ext uri="{FF2B5EF4-FFF2-40B4-BE49-F238E27FC236}">
                <a16:creationId xmlns:a16="http://schemas.microsoft.com/office/drawing/2014/main" id="{1B883C08-5187-4F0F-AD89-5FBAB976527A}"/>
              </a:ext>
            </a:extLst>
          </p:cNvPr>
          <p:cNvSpPr txBox="1"/>
          <p:nvPr/>
        </p:nvSpPr>
        <p:spPr>
          <a:xfrm>
            <a:off x="956464" y="2512325"/>
            <a:ext cx="10142621" cy="1200329"/>
          </a:xfrm>
          <a:prstGeom prst="rect">
            <a:avLst/>
          </a:prstGeom>
          <a:noFill/>
          <a:ln w="19050">
            <a:solidFill>
              <a:srgbClr val="C00000"/>
            </a:solidFill>
          </a:ln>
        </p:spPr>
        <p:txBody>
          <a:bodyPr wrap="square">
            <a:spAutoFit/>
          </a:bodyPr>
          <a:lstStyle/>
          <a:p>
            <a:r>
              <a:rPr lang="en-GB" sz="2400" b="1" i="0" dirty="0">
                <a:effectLst/>
              </a:rPr>
              <a:t>LAW OF CONSERVATION ENERGY</a:t>
            </a:r>
            <a:r>
              <a:rPr lang="en-GB" sz="2400" b="0" i="0" dirty="0">
                <a:effectLst/>
              </a:rPr>
              <a:t>:</a:t>
            </a:r>
          </a:p>
          <a:p>
            <a:r>
              <a:rPr lang="en-GB" sz="2400" dirty="0"/>
              <a:t>E</a:t>
            </a:r>
            <a:r>
              <a:rPr lang="en-GB" sz="2400" b="0" i="0" dirty="0">
                <a:effectLst/>
              </a:rPr>
              <a:t>nergy cannot be created or destroyed. Energy can neither appear out of nowhere nor vanish into nowhere.</a:t>
            </a:r>
            <a:endParaRPr lang="en-GB" sz="2400" dirty="0"/>
          </a:p>
        </p:txBody>
      </p:sp>
      <p:grpSp>
        <p:nvGrpSpPr>
          <p:cNvPr id="19" name="Group 18">
            <a:extLst>
              <a:ext uri="{FF2B5EF4-FFF2-40B4-BE49-F238E27FC236}">
                <a16:creationId xmlns:a16="http://schemas.microsoft.com/office/drawing/2014/main" id="{19AC9DA3-5EB4-48C4-A837-DC35B0E3CD8C}"/>
              </a:ext>
            </a:extLst>
          </p:cNvPr>
          <p:cNvGrpSpPr/>
          <p:nvPr/>
        </p:nvGrpSpPr>
        <p:grpSpPr>
          <a:xfrm>
            <a:off x="1854670" y="4170078"/>
            <a:ext cx="8346208" cy="2281567"/>
            <a:chOff x="1825809" y="797383"/>
            <a:chExt cx="8346208" cy="2281567"/>
          </a:xfrm>
        </p:grpSpPr>
        <p:sp>
          <p:nvSpPr>
            <p:cNvPr id="20" name="TextBox 19">
              <a:extLst>
                <a:ext uri="{FF2B5EF4-FFF2-40B4-BE49-F238E27FC236}">
                  <a16:creationId xmlns:a16="http://schemas.microsoft.com/office/drawing/2014/main" id="{8E2B1A32-94D8-4487-99F0-BF9938ABC2DD}"/>
                </a:ext>
              </a:extLst>
            </p:cNvPr>
            <p:cNvSpPr txBox="1"/>
            <p:nvPr/>
          </p:nvSpPr>
          <p:spPr>
            <a:xfrm>
              <a:off x="4905770" y="797383"/>
              <a:ext cx="2380460" cy="461665"/>
            </a:xfrm>
            <a:prstGeom prst="rect">
              <a:avLst/>
            </a:prstGeom>
            <a:noFill/>
            <a:ln>
              <a:solidFill>
                <a:schemeClr val="accent1">
                  <a:shade val="50000"/>
                </a:schemeClr>
              </a:solidFill>
            </a:ln>
          </p:spPr>
          <p:txBody>
            <a:bodyPr wrap="none" rtlCol="0">
              <a:spAutoFit/>
            </a:bodyPr>
            <a:lstStyle/>
            <a:p>
              <a:r>
                <a:rPr lang="en-GB" sz="2400" b="1" dirty="0">
                  <a:solidFill>
                    <a:srgbClr val="0070C0"/>
                  </a:solidFill>
                </a:rPr>
                <a:t>TYPES of ENERGY</a:t>
              </a:r>
            </a:p>
          </p:txBody>
        </p:sp>
        <p:sp>
          <p:nvSpPr>
            <p:cNvPr id="21" name="TextBox 20">
              <a:extLst>
                <a:ext uri="{FF2B5EF4-FFF2-40B4-BE49-F238E27FC236}">
                  <a16:creationId xmlns:a16="http://schemas.microsoft.com/office/drawing/2014/main" id="{06ABD515-9045-47DE-B0D8-4CB29187DCFD}"/>
                </a:ext>
              </a:extLst>
            </p:cNvPr>
            <p:cNvSpPr txBox="1"/>
            <p:nvPr/>
          </p:nvSpPr>
          <p:spPr>
            <a:xfrm>
              <a:off x="3980237" y="1709324"/>
              <a:ext cx="1604606" cy="461665"/>
            </a:xfrm>
            <a:prstGeom prst="rect">
              <a:avLst/>
            </a:prstGeom>
            <a:noFill/>
            <a:ln>
              <a:solidFill>
                <a:schemeClr val="accent1">
                  <a:shade val="50000"/>
                </a:schemeClr>
              </a:solidFill>
            </a:ln>
          </p:spPr>
          <p:txBody>
            <a:bodyPr wrap="none" rtlCol="0">
              <a:spAutoFit/>
            </a:bodyPr>
            <a:lstStyle/>
            <a:p>
              <a:r>
                <a:rPr lang="en-GB" sz="2400" b="1" dirty="0"/>
                <a:t>POTENTIAL</a:t>
              </a:r>
            </a:p>
          </p:txBody>
        </p:sp>
        <p:sp>
          <p:nvSpPr>
            <p:cNvPr id="22" name="TextBox 21">
              <a:extLst>
                <a:ext uri="{FF2B5EF4-FFF2-40B4-BE49-F238E27FC236}">
                  <a16:creationId xmlns:a16="http://schemas.microsoft.com/office/drawing/2014/main" id="{E18F7A69-2D43-4E1D-AD31-49C69762E4FB}"/>
                </a:ext>
              </a:extLst>
            </p:cNvPr>
            <p:cNvSpPr txBox="1"/>
            <p:nvPr/>
          </p:nvSpPr>
          <p:spPr>
            <a:xfrm>
              <a:off x="6940222" y="1766945"/>
              <a:ext cx="1184940" cy="461665"/>
            </a:xfrm>
            <a:prstGeom prst="rect">
              <a:avLst/>
            </a:prstGeom>
            <a:noFill/>
            <a:ln>
              <a:solidFill>
                <a:schemeClr val="tx1"/>
              </a:solidFill>
            </a:ln>
          </p:spPr>
          <p:txBody>
            <a:bodyPr wrap="none" rtlCol="0">
              <a:spAutoFit/>
            </a:bodyPr>
            <a:lstStyle/>
            <a:p>
              <a:r>
                <a:rPr lang="en-GB" sz="2400" b="1" dirty="0">
                  <a:solidFill>
                    <a:srgbClr val="00B050"/>
                  </a:solidFill>
                </a:rPr>
                <a:t>KINETIC</a:t>
              </a:r>
            </a:p>
          </p:txBody>
        </p:sp>
        <p:sp>
          <p:nvSpPr>
            <p:cNvPr id="23" name="Arrow: Bent 22">
              <a:extLst>
                <a:ext uri="{FF2B5EF4-FFF2-40B4-BE49-F238E27FC236}">
                  <a16:creationId xmlns:a16="http://schemas.microsoft.com/office/drawing/2014/main" id="{82FEEF6A-8642-4B8B-B861-2B39AB4C0D4F}"/>
                </a:ext>
              </a:extLst>
            </p:cNvPr>
            <p:cNvSpPr/>
            <p:nvPr/>
          </p:nvSpPr>
          <p:spPr>
            <a:xfrm rot="16200000" flipH="1">
              <a:off x="4397896" y="1214876"/>
              <a:ext cx="769289" cy="24646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TextBox 23">
              <a:extLst>
                <a:ext uri="{FF2B5EF4-FFF2-40B4-BE49-F238E27FC236}">
                  <a16:creationId xmlns:a16="http://schemas.microsoft.com/office/drawing/2014/main" id="{3E7763A9-8267-48AB-991E-9B89A1EC759E}"/>
                </a:ext>
              </a:extLst>
            </p:cNvPr>
            <p:cNvSpPr txBox="1"/>
            <p:nvPr/>
          </p:nvSpPr>
          <p:spPr>
            <a:xfrm>
              <a:off x="1825809" y="2228610"/>
              <a:ext cx="3191360" cy="830997"/>
            </a:xfrm>
            <a:prstGeom prst="rect">
              <a:avLst/>
            </a:prstGeom>
            <a:noFill/>
          </p:spPr>
          <p:txBody>
            <a:bodyPr wrap="square">
              <a:spAutoFit/>
            </a:bodyPr>
            <a:lstStyle/>
            <a:p>
              <a:r>
                <a:rPr lang="en-GB" sz="2400" dirty="0"/>
                <a:t>stored energy – energy that is ready to go </a:t>
              </a:r>
              <a:endParaRPr lang="en-GB" sz="2400" dirty="0">
                <a:solidFill>
                  <a:srgbClr val="000000"/>
                </a:solidFill>
              </a:endParaRPr>
            </a:p>
          </p:txBody>
        </p:sp>
        <p:sp>
          <p:nvSpPr>
            <p:cNvPr id="25" name="TextBox 24">
              <a:extLst>
                <a:ext uri="{FF2B5EF4-FFF2-40B4-BE49-F238E27FC236}">
                  <a16:creationId xmlns:a16="http://schemas.microsoft.com/office/drawing/2014/main" id="{29EAA296-3CA1-4600-8B38-A13A04A20AE6}"/>
                </a:ext>
              </a:extLst>
            </p:cNvPr>
            <p:cNvSpPr txBox="1"/>
            <p:nvPr/>
          </p:nvSpPr>
          <p:spPr>
            <a:xfrm>
              <a:off x="7271675" y="2247953"/>
              <a:ext cx="2900342" cy="830997"/>
            </a:xfrm>
            <a:prstGeom prst="rect">
              <a:avLst/>
            </a:prstGeom>
            <a:noFill/>
          </p:spPr>
          <p:txBody>
            <a:bodyPr wrap="square">
              <a:spAutoFit/>
            </a:bodyPr>
            <a:lstStyle/>
            <a:p>
              <a:r>
                <a:rPr lang="en-GB" sz="2400" b="0" i="0" dirty="0">
                  <a:solidFill>
                    <a:srgbClr val="21242C"/>
                  </a:solidFill>
                  <a:effectLst/>
                </a:rPr>
                <a:t>associated with an object’s motion </a:t>
              </a:r>
              <a:endParaRPr lang="en-GB" sz="2400" dirty="0"/>
            </a:p>
          </p:txBody>
        </p:sp>
        <p:sp>
          <p:nvSpPr>
            <p:cNvPr id="26" name="Arrow: Bent 25">
              <a:extLst>
                <a:ext uri="{FF2B5EF4-FFF2-40B4-BE49-F238E27FC236}">
                  <a16:creationId xmlns:a16="http://schemas.microsoft.com/office/drawing/2014/main" id="{A36A2471-69AF-4F26-9120-BAA888E7025C}"/>
                </a:ext>
              </a:extLst>
            </p:cNvPr>
            <p:cNvSpPr/>
            <p:nvPr/>
          </p:nvSpPr>
          <p:spPr>
            <a:xfrm rot="16200000" flipH="1" flipV="1">
              <a:off x="7024817" y="1239727"/>
              <a:ext cx="769289" cy="24646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extLst>
      <p:ext uri="{BB962C8B-B14F-4D97-AF65-F5344CB8AC3E}">
        <p14:creationId xmlns:p14="http://schemas.microsoft.com/office/powerpoint/2010/main" val="170628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38533" y="14592"/>
            <a:ext cx="3242939"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FORMS OF ENERGY</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2698944" cy="461665"/>
          </a:xfrm>
          <a:prstGeom prst="rect">
            <a:avLst/>
          </a:prstGeom>
          <a:noFill/>
          <a:ln>
            <a:solidFill>
              <a:schemeClr val="accent1">
                <a:shade val="50000"/>
              </a:schemeClr>
            </a:solidFill>
          </a:ln>
        </p:spPr>
        <p:txBody>
          <a:bodyPr wrap="none" rtlCol="0">
            <a:spAutoFit/>
          </a:bodyPr>
          <a:lstStyle/>
          <a:p>
            <a:r>
              <a:rPr lang="en-GB" sz="2400" b="1" dirty="0"/>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2279278" cy="461665"/>
          </a:xfrm>
          <a:prstGeom prst="rect">
            <a:avLst/>
          </a:prstGeom>
          <a:noFill/>
          <a:ln>
            <a:solidFill>
              <a:schemeClr val="tx1"/>
            </a:solidFill>
          </a:ln>
        </p:spPr>
        <p:txBody>
          <a:bodyPr wrap="none" rtlCol="0">
            <a:spAutoFit/>
          </a:bodyPr>
          <a:lstStyle/>
          <a:p>
            <a:r>
              <a:rPr lang="en-GB" sz="2400" b="1" dirty="0">
                <a:solidFill>
                  <a:srgbClr val="00B050"/>
                </a:solidFill>
              </a:rPr>
              <a:t>KINETIC ENERGY</a:t>
            </a:r>
          </a:p>
        </p:txBody>
      </p:sp>
      <p:sp>
        <p:nvSpPr>
          <p:cNvPr id="5" name="TextBox 4">
            <a:extLst>
              <a:ext uri="{FF2B5EF4-FFF2-40B4-BE49-F238E27FC236}">
                <a16:creationId xmlns:a16="http://schemas.microsoft.com/office/drawing/2014/main" id="{67F10B8F-E1A3-4030-A1AE-DE2D73CE99DB}"/>
              </a:ext>
            </a:extLst>
          </p:cNvPr>
          <p:cNvSpPr txBox="1"/>
          <p:nvPr/>
        </p:nvSpPr>
        <p:spPr>
          <a:xfrm>
            <a:off x="1065121" y="1395672"/>
            <a:ext cx="2566472" cy="1477328"/>
          </a:xfrm>
          <a:prstGeom prst="rect">
            <a:avLst/>
          </a:prstGeom>
          <a:noFill/>
        </p:spPr>
        <p:txBody>
          <a:bodyPr wrap="none" rtlCol="0">
            <a:spAutoFit/>
          </a:bodyPr>
          <a:lstStyle/>
          <a:p>
            <a:r>
              <a:rPr lang="en-GB" dirty="0"/>
              <a:t>Energy in chemical bonds</a:t>
            </a:r>
          </a:p>
          <a:p>
            <a:r>
              <a:rPr lang="en-GB" dirty="0"/>
              <a:t>CHEMICAL ENERGY</a:t>
            </a:r>
          </a:p>
          <a:p>
            <a:r>
              <a:rPr lang="en-GB" dirty="0"/>
              <a:t>Combustion</a:t>
            </a:r>
          </a:p>
          <a:p>
            <a:r>
              <a:rPr lang="en-GB" dirty="0"/>
              <a:t>Respiration</a:t>
            </a:r>
          </a:p>
          <a:p>
            <a:r>
              <a:rPr lang="en-GB" dirty="0"/>
              <a:t>Digestion </a:t>
            </a:r>
          </a:p>
        </p:txBody>
      </p:sp>
      <p:sp>
        <p:nvSpPr>
          <p:cNvPr id="16" name="TextBox 15">
            <a:extLst>
              <a:ext uri="{FF2B5EF4-FFF2-40B4-BE49-F238E27FC236}">
                <a16:creationId xmlns:a16="http://schemas.microsoft.com/office/drawing/2014/main" id="{495088F0-654A-4027-910D-C5C400024232}"/>
              </a:ext>
            </a:extLst>
          </p:cNvPr>
          <p:cNvSpPr txBox="1"/>
          <p:nvPr/>
        </p:nvSpPr>
        <p:spPr>
          <a:xfrm>
            <a:off x="1190643" y="3393588"/>
            <a:ext cx="2090829" cy="369332"/>
          </a:xfrm>
          <a:prstGeom prst="rect">
            <a:avLst/>
          </a:prstGeom>
          <a:noFill/>
        </p:spPr>
        <p:txBody>
          <a:bodyPr wrap="none" rtlCol="0">
            <a:spAutoFit/>
          </a:bodyPr>
          <a:lstStyle/>
          <a:p>
            <a:r>
              <a:rPr lang="en-GB" dirty="0"/>
              <a:t>gravitational energy.</a:t>
            </a:r>
          </a:p>
        </p:txBody>
      </p:sp>
      <p:sp>
        <p:nvSpPr>
          <p:cNvPr id="19" name="TextBox 18">
            <a:extLst>
              <a:ext uri="{FF2B5EF4-FFF2-40B4-BE49-F238E27FC236}">
                <a16:creationId xmlns:a16="http://schemas.microsoft.com/office/drawing/2014/main" id="{4659E5C9-EFED-48FF-ACD7-F8B662152A9A}"/>
              </a:ext>
            </a:extLst>
          </p:cNvPr>
          <p:cNvSpPr txBox="1"/>
          <p:nvPr/>
        </p:nvSpPr>
        <p:spPr>
          <a:xfrm>
            <a:off x="1190643" y="4129019"/>
            <a:ext cx="1650708" cy="369332"/>
          </a:xfrm>
          <a:prstGeom prst="rect">
            <a:avLst/>
          </a:prstGeom>
          <a:noFill/>
        </p:spPr>
        <p:txBody>
          <a:bodyPr wrap="none" rtlCol="0">
            <a:spAutoFit/>
          </a:bodyPr>
          <a:lstStyle/>
          <a:p>
            <a:r>
              <a:rPr lang="en-GB" dirty="0"/>
              <a:t>Nuclear energy.</a:t>
            </a:r>
          </a:p>
        </p:txBody>
      </p:sp>
      <p:sp>
        <p:nvSpPr>
          <p:cNvPr id="22" name="TextBox 21">
            <a:extLst>
              <a:ext uri="{FF2B5EF4-FFF2-40B4-BE49-F238E27FC236}">
                <a16:creationId xmlns:a16="http://schemas.microsoft.com/office/drawing/2014/main" id="{034BAEA2-5387-4C08-8496-C4D7D0EC7DEE}"/>
              </a:ext>
            </a:extLst>
          </p:cNvPr>
          <p:cNvSpPr txBox="1"/>
          <p:nvPr/>
        </p:nvSpPr>
        <p:spPr>
          <a:xfrm>
            <a:off x="8004619" y="2382357"/>
            <a:ext cx="596125" cy="369332"/>
          </a:xfrm>
          <a:prstGeom prst="rect">
            <a:avLst/>
          </a:prstGeom>
          <a:noFill/>
        </p:spPr>
        <p:txBody>
          <a:bodyPr wrap="none" rtlCol="0">
            <a:spAutoFit/>
          </a:bodyPr>
          <a:lstStyle/>
          <a:p>
            <a:r>
              <a:rPr lang="en-GB" dirty="0"/>
              <a:t>light</a:t>
            </a:r>
          </a:p>
        </p:txBody>
      </p:sp>
      <p:sp>
        <p:nvSpPr>
          <p:cNvPr id="26" name="TextBox 25">
            <a:extLst>
              <a:ext uri="{FF2B5EF4-FFF2-40B4-BE49-F238E27FC236}">
                <a16:creationId xmlns:a16="http://schemas.microsoft.com/office/drawing/2014/main" id="{1CEBA229-DAA4-4C57-A6C1-C102E04998C5}"/>
              </a:ext>
            </a:extLst>
          </p:cNvPr>
          <p:cNvSpPr txBox="1"/>
          <p:nvPr/>
        </p:nvSpPr>
        <p:spPr>
          <a:xfrm>
            <a:off x="8071012" y="3119660"/>
            <a:ext cx="1035540" cy="369332"/>
          </a:xfrm>
          <a:prstGeom prst="rect">
            <a:avLst/>
          </a:prstGeom>
          <a:noFill/>
        </p:spPr>
        <p:txBody>
          <a:bodyPr wrap="none" rtlCol="0">
            <a:spAutoFit/>
          </a:bodyPr>
          <a:lstStyle/>
          <a:p>
            <a:r>
              <a:rPr lang="en-GB" dirty="0"/>
              <a:t>electrical</a:t>
            </a:r>
          </a:p>
        </p:txBody>
      </p:sp>
      <p:sp>
        <p:nvSpPr>
          <p:cNvPr id="28" name="TextBox 27">
            <a:extLst>
              <a:ext uri="{FF2B5EF4-FFF2-40B4-BE49-F238E27FC236}">
                <a16:creationId xmlns:a16="http://schemas.microsoft.com/office/drawing/2014/main" id="{0F63E2B3-AFA8-4605-BDFB-11B16588AD5D}"/>
              </a:ext>
            </a:extLst>
          </p:cNvPr>
          <p:cNvSpPr txBox="1"/>
          <p:nvPr/>
        </p:nvSpPr>
        <p:spPr>
          <a:xfrm>
            <a:off x="1236135" y="4983627"/>
            <a:ext cx="1999843" cy="369332"/>
          </a:xfrm>
          <a:prstGeom prst="rect">
            <a:avLst/>
          </a:prstGeom>
          <a:noFill/>
        </p:spPr>
        <p:txBody>
          <a:bodyPr wrap="none" rtlCol="0">
            <a:spAutoFit/>
          </a:bodyPr>
          <a:lstStyle/>
          <a:p>
            <a:r>
              <a:rPr lang="en-GB" dirty="0"/>
              <a:t>Mechanical energy.</a:t>
            </a:r>
          </a:p>
        </p:txBody>
      </p:sp>
      <p:sp>
        <p:nvSpPr>
          <p:cNvPr id="31" name="TextBox 30">
            <a:extLst>
              <a:ext uri="{FF2B5EF4-FFF2-40B4-BE49-F238E27FC236}">
                <a16:creationId xmlns:a16="http://schemas.microsoft.com/office/drawing/2014/main" id="{A33FCEB5-0085-479B-A227-427038833824}"/>
              </a:ext>
            </a:extLst>
          </p:cNvPr>
          <p:cNvSpPr txBox="1"/>
          <p:nvPr/>
        </p:nvSpPr>
        <p:spPr>
          <a:xfrm>
            <a:off x="8207908" y="3856963"/>
            <a:ext cx="761747" cy="369332"/>
          </a:xfrm>
          <a:prstGeom prst="rect">
            <a:avLst/>
          </a:prstGeom>
          <a:noFill/>
        </p:spPr>
        <p:txBody>
          <a:bodyPr wrap="none" rtlCol="0">
            <a:spAutoFit/>
          </a:bodyPr>
          <a:lstStyle/>
          <a:p>
            <a:r>
              <a:rPr lang="en-GB" dirty="0"/>
              <a:t>sound</a:t>
            </a:r>
          </a:p>
        </p:txBody>
      </p:sp>
      <p:sp>
        <p:nvSpPr>
          <p:cNvPr id="32" name="TextBox 31">
            <a:extLst>
              <a:ext uri="{FF2B5EF4-FFF2-40B4-BE49-F238E27FC236}">
                <a16:creationId xmlns:a16="http://schemas.microsoft.com/office/drawing/2014/main" id="{63F14291-CA2E-4190-B5A2-5EAD50E875CD}"/>
              </a:ext>
            </a:extLst>
          </p:cNvPr>
          <p:cNvSpPr txBox="1"/>
          <p:nvPr/>
        </p:nvSpPr>
        <p:spPr>
          <a:xfrm>
            <a:off x="8004619" y="1685368"/>
            <a:ext cx="1675395" cy="369332"/>
          </a:xfrm>
          <a:prstGeom prst="rect">
            <a:avLst/>
          </a:prstGeom>
          <a:noFill/>
        </p:spPr>
        <p:txBody>
          <a:bodyPr wrap="none" rtlCol="0">
            <a:spAutoFit/>
          </a:bodyPr>
          <a:lstStyle/>
          <a:p>
            <a:r>
              <a:rPr lang="en-GB" dirty="0"/>
              <a:t>thermal energy</a:t>
            </a:r>
          </a:p>
        </p:txBody>
      </p:sp>
    </p:spTree>
    <p:extLst>
      <p:ext uri="{BB962C8B-B14F-4D97-AF65-F5344CB8AC3E}">
        <p14:creationId xmlns:p14="http://schemas.microsoft.com/office/powerpoint/2010/main" val="3506672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38533" y="14592"/>
            <a:ext cx="3242939"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FORMS OF ENERGY</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2" name="TextBox 1">
            <a:extLst>
              <a:ext uri="{FF2B5EF4-FFF2-40B4-BE49-F238E27FC236}">
                <a16:creationId xmlns:a16="http://schemas.microsoft.com/office/drawing/2014/main" id="{8907EA22-F586-4822-8614-CEE13848EA93}"/>
              </a:ext>
            </a:extLst>
          </p:cNvPr>
          <p:cNvSpPr txBox="1"/>
          <p:nvPr/>
        </p:nvSpPr>
        <p:spPr>
          <a:xfrm>
            <a:off x="148501" y="1426471"/>
            <a:ext cx="5775158" cy="1077218"/>
          </a:xfrm>
          <a:prstGeom prst="rect">
            <a:avLst/>
          </a:prstGeom>
          <a:noFill/>
          <a:ln w="28575">
            <a:solidFill>
              <a:srgbClr val="00B0F0"/>
            </a:solidFill>
          </a:ln>
        </p:spPr>
        <p:txBody>
          <a:bodyPr wrap="square" rtlCol="0">
            <a:spAutoFit/>
          </a:bodyPr>
          <a:lstStyle/>
          <a:p>
            <a:r>
              <a:rPr lang="en-GB" sz="1600" b="1" dirty="0"/>
              <a:t>Chemical energy - </a:t>
            </a:r>
            <a:r>
              <a:rPr lang="en-GB" sz="1600" dirty="0"/>
              <a:t>energy stored in the chemical bonds between atoms and molecules. Can be converted to thermal energy. R</a:t>
            </a:r>
            <a:r>
              <a:rPr lang="en-GB" sz="1600" b="0" i="0" dirty="0">
                <a:solidFill>
                  <a:srgbClr val="21242C"/>
                </a:solidFill>
                <a:effectLst/>
              </a:rPr>
              <a:t>elated to the structure of the molecule and the positions of its atoms relative to one another. </a:t>
            </a:r>
            <a:endParaRPr lang="en-GB" sz="1600" dirty="0"/>
          </a:p>
        </p:txBody>
      </p:sp>
      <p:sp>
        <p:nvSpPr>
          <p:cNvPr id="6" name="TextBox 5">
            <a:extLst>
              <a:ext uri="{FF2B5EF4-FFF2-40B4-BE49-F238E27FC236}">
                <a16:creationId xmlns:a16="http://schemas.microsoft.com/office/drawing/2014/main" id="{8CFEA2C1-83B5-4F90-827A-19176554C379}"/>
              </a:ext>
            </a:extLst>
          </p:cNvPr>
          <p:cNvSpPr txBox="1"/>
          <p:nvPr/>
        </p:nvSpPr>
        <p:spPr>
          <a:xfrm>
            <a:off x="224642" y="2696609"/>
            <a:ext cx="6015677" cy="830997"/>
          </a:xfrm>
          <a:prstGeom prst="rect">
            <a:avLst/>
          </a:prstGeom>
          <a:noFill/>
        </p:spPr>
        <p:txBody>
          <a:bodyPr wrap="square" rtlCol="0">
            <a:spAutoFit/>
          </a:bodyPr>
          <a:lstStyle/>
          <a:p>
            <a:r>
              <a:rPr lang="en-GB" sz="1600" b="1" dirty="0"/>
              <a:t>Mechanical energy -</a:t>
            </a:r>
            <a:r>
              <a:rPr lang="en-GB" sz="1600" dirty="0"/>
              <a:t> energy stored in objects by tension. Compressed spring and stretched rubber bands are examples of stored mechanical energy</a:t>
            </a:r>
          </a:p>
        </p:txBody>
      </p:sp>
      <p:sp>
        <p:nvSpPr>
          <p:cNvPr id="7" name="TextBox 6">
            <a:extLst>
              <a:ext uri="{FF2B5EF4-FFF2-40B4-BE49-F238E27FC236}">
                <a16:creationId xmlns:a16="http://schemas.microsoft.com/office/drawing/2014/main" id="{1C455B16-9CAC-4C63-89B6-3128274D15E7}"/>
              </a:ext>
            </a:extLst>
          </p:cNvPr>
          <p:cNvSpPr txBox="1"/>
          <p:nvPr/>
        </p:nvSpPr>
        <p:spPr>
          <a:xfrm>
            <a:off x="216568" y="3708404"/>
            <a:ext cx="5879432" cy="830997"/>
          </a:xfrm>
          <a:prstGeom prst="rect">
            <a:avLst/>
          </a:prstGeom>
          <a:noFill/>
        </p:spPr>
        <p:txBody>
          <a:bodyPr wrap="square" rtlCol="0">
            <a:spAutoFit/>
          </a:bodyPr>
          <a:lstStyle/>
          <a:p>
            <a:r>
              <a:rPr lang="en-GB" sz="1600" b="1" dirty="0"/>
              <a:t>Nuclear energy - </a:t>
            </a:r>
            <a:r>
              <a:rPr lang="en-GB" sz="1600" dirty="0"/>
              <a:t>energy stored in the nucleus of an atom – the energy that holds the nucleus together. Large amounts of energy can be released when the nuclei are combined or split apart.</a:t>
            </a:r>
          </a:p>
        </p:txBody>
      </p:sp>
      <p:sp>
        <p:nvSpPr>
          <p:cNvPr id="8" name="TextBox 7">
            <a:extLst>
              <a:ext uri="{FF2B5EF4-FFF2-40B4-BE49-F238E27FC236}">
                <a16:creationId xmlns:a16="http://schemas.microsoft.com/office/drawing/2014/main" id="{AAA46CFE-CAAF-4F77-8A96-DA0AED1D69B4}"/>
              </a:ext>
            </a:extLst>
          </p:cNvPr>
          <p:cNvSpPr txBox="1"/>
          <p:nvPr/>
        </p:nvSpPr>
        <p:spPr>
          <a:xfrm>
            <a:off x="216568" y="4662486"/>
            <a:ext cx="5879432" cy="584775"/>
          </a:xfrm>
          <a:prstGeom prst="rect">
            <a:avLst/>
          </a:prstGeom>
          <a:noFill/>
        </p:spPr>
        <p:txBody>
          <a:bodyPr wrap="square" rtlCol="0">
            <a:spAutoFit/>
          </a:bodyPr>
          <a:lstStyle/>
          <a:p>
            <a:r>
              <a:rPr lang="en-GB" sz="1600" b="1" dirty="0"/>
              <a:t>Gravitational energy -</a:t>
            </a:r>
            <a:r>
              <a:rPr lang="en-GB" sz="1600" dirty="0"/>
              <a:t> energy stored in an object’s height. The higher and heavier the object the more gravitational energy is stored. </a:t>
            </a:r>
          </a:p>
        </p:txBody>
      </p:sp>
      <p:sp>
        <p:nvSpPr>
          <p:cNvPr id="10" name="TextBox 9">
            <a:extLst>
              <a:ext uri="{FF2B5EF4-FFF2-40B4-BE49-F238E27FC236}">
                <a16:creationId xmlns:a16="http://schemas.microsoft.com/office/drawing/2014/main" id="{2A78A263-0AEA-4A30-9056-F1FD46937873}"/>
              </a:ext>
            </a:extLst>
          </p:cNvPr>
          <p:cNvSpPr txBox="1"/>
          <p:nvPr/>
        </p:nvSpPr>
        <p:spPr>
          <a:xfrm>
            <a:off x="6164178" y="1431862"/>
            <a:ext cx="6164179" cy="830997"/>
          </a:xfrm>
          <a:prstGeom prst="rect">
            <a:avLst/>
          </a:prstGeom>
          <a:noFill/>
        </p:spPr>
        <p:txBody>
          <a:bodyPr wrap="square" rtlCol="0">
            <a:spAutoFit/>
          </a:bodyPr>
          <a:lstStyle/>
          <a:p>
            <a:r>
              <a:rPr lang="en-GB" sz="1600" b="1" dirty="0">
                <a:solidFill>
                  <a:srgbClr val="00B050"/>
                </a:solidFill>
              </a:rPr>
              <a:t>Radiant energy -</a:t>
            </a:r>
            <a:r>
              <a:rPr lang="en-GB" sz="1600" dirty="0"/>
              <a:t> electromagnetic energy that travels in waves. Radiant energy includes visible light, x-ray, gamma rays, and radio waves. Light is one type of radiant energy. </a:t>
            </a:r>
          </a:p>
        </p:txBody>
      </p:sp>
      <p:sp>
        <p:nvSpPr>
          <p:cNvPr id="11" name="TextBox 10">
            <a:extLst>
              <a:ext uri="{FF2B5EF4-FFF2-40B4-BE49-F238E27FC236}">
                <a16:creationId xmlns:a16="http://schemas.microsoft.com/office/drawing/2014/main" id="{6DD9FCA2-81E0-4B95-A75D-4BBF8EC90121}"/>
              </a:ext>
            </a:extLst>
          </p:cNvPr>
          <p:cNvSpPr txBox="1"/>
          <p:nvPr/>
        </p:nvSpPr>
        <p:spPr>
          <a:xfrm>
            <a:off x="6164178" y="2338784"/>
            <a:ext cx="5658853" cy="830997"/>
          </a:xfrm>
          <a:prstGeom prst="rect">
            <a:avLst/>
          </a:prstGeom>
          <a:noFill/>
        </p:spPr>
        <p:txBody>
          <a:bodyPr wrap="square" rtlCol="0">
            <a:spAutoFit/>
          </a:bodyPr>
          <a:lstStyle/>
          <a:p>
            <a:r>
              <a:rPr lang="en-GB" sz="1600" b="1" dirty="0">
                <a:solidFill>
                  <a:srgbClr val="00B050"/>
                </a:solidFill>
              </a:rPr>
              <a:t>Thermal energy - </a:t>
            </a:r>
            <a:r>
              <a:rPr lang="en-GB" sz="1600" dirty="0"/>
              <a:t>heat is energy that comes from the movement of the atoms and molecules in a substance. Heat increases when these particles move faster. </a:t>
            </a:r>
          </a:p>
        </p:txBody>
      </p:sp>
      <p:sp>
        <p:nvSpPr>
          <p:cNvPr id="12" name="TextBox 11">
            <a:extLst>
              <a:ext uri="{FF2B5EF4-FFF2-40B4-BE49-F238E27FC236}">
                <a16:creationId xmlns:a16="http://schemas.microsoft.com/office/drawing/2014/main" id="{6661FA4C-9D1E-4209-BE62-9F14FE597C30}"/>
              </a:ext>
            </a:extLst>
          </p:cNvPr>
          <p:cNvSpPr txBox="1"/>
          <p:nvPr/>
        </p:nvSpPr>
        <p:spPr>
          <a:xfrm>
            <a:off x="6220103" y="4217949"/>
            <a:ext cx="5959753" cy="584775"/>
          </a:xfrm>
          <a:prstGeom prst="rect">
            <a:avLst/>
          </a:prstGeom>
          <a:noFill/>
        </p:spPr>
        <p:txBody>
          <a:bodyPr wrap="square" rtlCol="0">
            <a:spAutoFit/>
          </a:bodyPr>
          <a:lstStyle/>
          <a:p>
            <a:r>
              <a:rPr lang="en-GB" sz="1600" b="1" dirty="0">
                <a:solidFill>
                  <a:srgbClr val="00B050"/>
                </a:solidFill>
              </a:rPr>
              <a:t>Motion energy </a:t>
            </a:r>
            <a:r>
              <a:rPr lang="en-GB" sz="1600" dirty="0"/>
              <a:t>- energy stored in the movement of objects. The faster they move, the more energy is stored. </a:t>
            </a:r>
          </a:p>
        </p:txBody>
      </p:sp>
      <p:sp>
        <p:nvSpPr>
          <p:cNvPr id="13" name="TextBox 12">
            <a:extLst>
              <a:ext uri="{FF2B5EF4-FFF2-40B4-BE49-F238E27FC236}">
                <a16:creationId xmlns:a16="http://schemas.microsoft.com/office/drawing/2014/main" id="{68439D86-6752-490B-B162-83A16C6D8ABC}"/>
              </a:ext>
            </a:extLst>
          </p:cNvPr>
          <p:cNvSpPr txBox="1"/>
          <p:nvPr/>
        </p:nvSpPr>
        <p:spPr>
          <a:xfrm>
            <a:off x="6244501" y="4928862"/>
            <a:ext cx="6083856" cy="1323439"/>
          </a:xfrm>
          <a:prstGeom prst="rect">
            <a:avLst/>
          </a:prstGeom>
          <a:noFill/>
        </p:spPr>
        <p:txBody>
          <a:bodyPr wrap="square" rtlCol="0">
            <a:spAutoFit/>
          </a:bodyPr>
          <a:lstStyle/>
          <a:p>
            <a:r>
              <a:rPr lang="en-GB" sz="1600" b="1" dirty="0">
                <a:solidFill>
                  <a:srgbClr val="00B050"/>
                </a:solidFill>
              </a:rPr>
              <a:t>Sound</a:t>
            </a:r>
            <a:r>
              <a:rPr lang="en-GB" sz="1600" dirty="0"/>
              <a:t> - the movement of energy through substances in longitudinal (compression/rarefaction) waves. Sound is produced when a force causes an object or substance to vibrate. The energy is transferred through the substance in a wave. Typically, the energy in sound is smaller than other forms of energy.</a:t>
            </a:r>
          </a:p>
        </p:txBody>
      </p:sp>
      <p:sp>
        <p:nvSpPr>
          <p:cNvPr id="14" name="TextBox 13">
            <a:extLst>
              <a:ext uri="{FF2B5EF4-FFF2-40B4-BE49-F238E27FC236}">
                <a16:creationId xmlns:a16="http://schemas.microsoft.com/office/drawing/2014/main" id="{4C7EE85E-409B-4732-A242-BA65FB9A13E1}"/>
              </a:ext>
            </a:extLst>
          </p:cNvPr>
          <p:cNvSpPr txBox="1"/>
          <p:nvPr/>
        </p:nvSpPr>
        <p:spPr>
          <a:xfrm>
            <a:off x="6164179" y="3274628"/>
            <a:ext cx="5197642" cy="830997"/>
          </a:xfrm>
          <a:prstGeom prst="rect">
            <a:avLst/>
          </a:prstGeom>
          <a:noFill/>
        </p:spPr>
        <p:txBody>
          <a:bodyPr wrap="square" rtlCol="0">
            <a:spAutoFit/>
          </a:bodyPr>
          <a:lstStyle/>
          <a:p>
            <a:r>
              <a:rPr lang="en-GB" sz="1600" b="1" dirty="0">
                <a:solidFill>
                  <a:srgbClr val="00B050"/>
                </a:solidFill>
              </a:rPr>
              <a:t>Electrical energy</a:t>
            </a:r>
            <a:r>
              <a:rPr lang="en-GB" sz="1600" dirty="0"/>
              <a:t> - delivered by charged particles, electrons, moving through a wire. Lighting is an example of electrical energy in nature. </a:t>
            </a:r>
          </a:p>
        </p:txBody>
      </p:sp>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2698944" cy="461665"/>
          </a:xfrm>
          <a:prstGeom prst="rect">
            <a:avLst/>
          </a:prstGeom>
          <a:noFill/>
          <a:ln>
            <a:solidFill>
              <a:schemeClr val="accent1">
                <a:shade val="50000"/>
              </a:schemeClr>
            </a:solidFill>
          </a:ln>
        </p:spPr>
        <p:txBody>
          <a:bodyPr wrap="none" rtlCol="0">
            <a:spAutoFit/>
          </a:bodyPr>
          <a:lstStyle/>
          <a:p>
            <a:r>
              <a:rPr lang="en-GB" sz="2400" b="1" dirty="0"/>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2279278" cy="461665"/>
          </a:xfrm>
          <a:prstGeom prst="rect">
            <a:avLst/>
          </a:prstGeom>
          <a:noFill/>
          <a:ln>
            <a:solidFill>
              <a:schemeClr val="tx1"/>
            </a:solidFill>
          </a:ln>
        </p:spPr>
        <p:txBody>
          <a:bodyPr wrap="none" rtlCol="0">
            <a:spAutoFit/>
          </a:bodyPr>
          <a:lstStyle/>
          <a:p>
            <a:r>
              <a:rPr lang="en-GB" sz="2400" b="1" dirty="0">
                <a:solidFill>
                  <a:srgbClr val="00B050"/>
                </a:solidFill>
              </a:rPr>
              <a:t>KINETIC ENERGY</a:t>
            </a:r>
          </a:p>
        </p:txBody>
      </p:sp>
    </p:spTree>
    <p:extLst>
      <p:ext uri="{BB962C8B-B14F-4D97-AF65-F5344CB8AC3E}">
        <p14:creationId xmlns:p14="http://schemas.microsoft.com/office/powerpoint/2010/main" val="4085543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pic>
        <p:nvPicPr>
          <p:cNvPr id="6146" name="Picture 2" descr=" ">
            <a:extLst>
              <a:ext uri="{FF2B5EF4-FFF2-40B4-BE49-F238E27FC236}">
                <a16:creationId xmlns:a16="http://schemas.microsoft.com/office/drawing/2014/main" id="{4F3109C5-AFB8-4807-A536-93E0799372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564" t="46986" b="6114"/>
          <a:stretch/>
        </p:blipFill>
        <p:spPr bwMode="auto">
          <a:xfrm>
            <a:off x="4854435" y="3657098"/>
            <a:ext cx="2155190" cy="30560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 ">
            <a:extLst>
              <a:ext uri="{FF2B5EF4-FFF2-40B4-BE49-F238E27FC236}">
                <a16:creationId xmlns:a16="http://schemas.microsoft.com/office/drawing/2014/main" id="{89FB9500-3EA5-495A-B69D-E086BB7259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623" t="46986" r="30202" b="6114"/>
          <a:stretch/>
        </p:blipFill>
        <p:spPr bwMode="auto">
          <a:xfrm>
            <a:off x="1452440" y="3657098"/>
            <a:ext cx="3044975" cy="30560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 ">
            <a:extLst>
              <a:ext uri="{FF2B5EF4-FFF2-40B4-BE49-F238E27FC236}">
                <a16:creationId xmlns:a16="http://schemas.microsoft.com/office/drawing/2014/main" id="{E2939A07-92D5-4D89-92AE-626E0122A7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0" t="50092" r="73162" b="10190"/>
          <a:stretch/>
        </p:blipFill>
        <p:spPr bwMode="auto">
          <a:xfrm>
            <a:off x="8389009" y="750494"/>
            <a:ext cx="1909758" cy="258801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 ">
            <a:extLst>
              <a:ext uri="{FF2B5EF4-FFF2-40B4-BE49-F238E27FC236}">
                <a16:creationId xmlns:a16="http://schemas.microsoft.com/office/drawing/2014/main" id="{7DFC6A8F-8907-4CA1-B3E0-2E6B786D99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965" b="60282"/>
          <a:stretch/>
        </p:blipFill>
        <p:spPr bwMode="auto">
          <a:xfrm>
            <a:off x="4684980" y="750494"/>
            <a:ext cx="3413222" cy="258801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 ">
            <a:extLst>
              <a:ext uri="{FF2B5EF4-FFF2-40B4-BE49-F238E27FC236}">
                <a16:creationId xmlns:a16="http://schemas.microsoft.com/office/drawing/2014/main" id="{DA6EE4EA-95D7-4275-84C0-3366A69180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8" r="49012" b="60282"/>
          <a:stretch/>
        </p:blipFill>
        <p:spPr bwMode="auto">
          <a:xfrm>
            <a:off x="577982" y="750494"/>
            <a:ext cx="3816191" cy="25880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9ECAA0-1515-470D-927E-2561CD10DC49}"/>
              </a:ext>
            </a:extLst>
          </p:cNvPr>
          <p:cNvSpPr txBox="1"/>
          <p:nvPr/>
        </p:nvSpPr>
        <p:spPr>
          <a:xfrm>
            <a:off x="7168461" y="3554322"/>
            <a:ext cx="5008924" cy="3093154"/>
          </a:xfrm>
          <a:prstGeom prst="rect">
            <a:avLst/>
          </a:prstGeom>
          <a:noFill/>
        </p:spPr>
        <p:txBody>
          <a:bodyPr wrap="square" rtlCol="0">
            <a:spAutoFit/>
          </a:bodyPr>
          <a:lstStyle/>
          <a:p>
            <a:pPr marL="342900" indent="-342900">
              <a:buAutoNum type="alphaLcParenR"/>
            </a:pPr>
            <a:r>
              <a:rPr lang="en-GB" sz="1500" i="1" dirty="0"/>
              <a:t>Thermal energy </a:t>
            </a:r>
            <a:r>
              <a:rPr lang="en-GB" sz="1500" dirty="0"/>
              <a:t>results from atomic and molecular motion; molten steel at  2000degC has a very high thermal energy content</a:t>
            </a:r>
          </a:p>
          <a:p>
            <a:pPr marL="342900" indent="-342900">
              <a:buAutoNum type="alphaLcParenR"/>
            </a:pPr>
            <a:r>
              <a:rPr lang="en-GB" sz="1500" i="1" dirty="0"/>
              <a:t>Radiant energy </a:t>
            </a:r>
            <a:r>
              <a:rPr lang="en-GB" sz="1500" dirty="0"/>
              <a:t>(e.g. from the sun) is the energy in light, microwaves, and radio waves</a:t>
            </a:r>
          </a:p>
          <a:p>
            <a:pPr marL="342900" indent="-342900">
              <a:buAutoNum type="alphaLcParenR"/>
            </a:pPr>
            <a:r>
              <a:rPr lang="en-GB" sz="1500" i="1" dirty="0"/>
              <a:t>Electrical energy </a:t>
            </a:r>
            <a:r>
              <a:rPr lang="en-GB" sz="1500" dirty="0"/>
              <a:t>(lighting) is due to the flow of electrically charged particles</a:t>
            </a:r>
          </a:p>
          <a:p>
            <a:pPr marL="342900" indent="-342900">
              <a:buAutoNum type="alphaLcParenR"/>
            </a:pPr>
            <a:r>
              <a:rPr lang="en-GB" sz="1500" i="1" dirty="0"/>
              <a:t>Nuclear energy </a:t>
            </a:r>
            <a:r>
              <a:rPr lang="en-GB" sz="1500" dirty="0"/>
              <a:t>is released when particles in the </a:t>
            </a:r>
            <a:r>
              <a:rPr lang="en-GB" sz="1500" dirty="0" err="1"/>
              <a:t>nucleous</a:t>
            </a:r>
            <a:r>
              <a:rPr lang="en-GB" sz="1500" dirty="0"/>
              <a:t> of the atom are rearranged</a:t>
            </a:r>
          </a:p>
          <a:p>
            <a:pPr marL="342900" indent="-342900">
              <a:buAutoNum type="alphaLcParenR"/>
            </a:pPr>
            <a:r>
              <a:rPr lang="en-GB" sz="1500" i="1" dirty="0"/>
              <a:t>Chemical energy </a:t>
            </a:r>
            <a:r>
              <a:rPr lang="en-GB" sz="1500" dirty="0"/>
              <a:t>results from the particular arrangement of atoms in a chemical compound. The heat and light produced in this reaction are due to energy released during the breaking and reforming of chemical </a:t>
            </a:r>
            <a:r>
              <a:rPr lang="en-GB" sz="1500" dirty="0" err="1"/>
              <a:t>vonds</a:t>
            </a:r>
            <a:r>
              <a:rPr lang="en-GB" sz="1500" dirty="0"/>
              <a:t>. </a:t>
            </a:r>
            <a:endParaRPr lang="en-GB" sz="1500" i="1" dirty="0"/>
          </a:p>
        </p:txBody>
      </p:sp>
      <p:sp>
        <p:nvSpPr>
          <p:cNvPr id="11" name="TextBox 10">
            <a:extLst>
              <a:ext uri="{FF2B5EF4-FFF2-40B4-BE49-F238E27FC236}">
                <a16:creationId xmlns:a16="http://schemas.microsoft.com/office/drawing/2014/main" id="{7CA98B8B-E4EF-4724-B5F7-0B22F4A06794}"/>
              </a:ext>
            </a:extLst>
          </p:cNvPr>
          <p:cNvSpPr txBox="1"/>
          <p:nvPr/>
        </p:nvSpPr>
        <p:spPr>
          <a:xfrm>
            <a:off x="16307" y="31381"/>
            <a:ext cx="3242939"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FORMS OF ENERGY</a:t>
            </a:r>
          </a:p>
        </p:txBody>
      </p:sp>
      <p:sp>
        <p:nvSpPr>
          <p:cNvPr id="10" name="TextBox 9">
            <a:extLst>
              <a:ext uri="{FF2B5EF4-FFF2-40B4-BE49-F238E27FC236}">
                <a16:creationId xmlns:a16="http://schemas.microsoft.com/office/drawing/2014/main" id="{23D42E93-21CB-4A2E-AC86-38061FD7E089}"/>
              </a:ext>
            </a:extLst>
          </p:cNvPr>
          <p:cNvSpPr txBox="1"/>
          <p:nvPr/>
        </p:nvSpPr>
        <p:spPr>
          <a:xfrm>
            <a:off x="3940035" y="699428"/>
            <a:ext cx="914400" cy="461665"/>
          </a:xfrm>
          <a:prstGeom prst="rect">
            <a:avLst/>
          </a:prstGeom>
          <a:noFill/>
        </p:spPr>
        <p:txBody>
          <a:bodyPr wrap="square" rtlCol="0">
            <a:spAutoFit/>
          </a:bodyPr>
          <a:lstStyle/>
          <a:p>
            <a:r>
              <a:rPr lang="en-GB" sz="2400" b="1" dirty="0">
                <a:solidFill>
                  <a:schemeClr val="bg1"/>
                </a:solidFill>
              </a:rPr>
              <a:t>a)</a:t>
            </a:r>
          </a:p>
        </p:txBody>
      </p:sp>
      <p:sp>
        <p:nvSpPr>
          <p:cNvPr id="18" name="TextBox 17">
            <a:extLst>
              <a:ext uri="{FF2B5EF4-FFF2-40B4-BE49-F238E27FC236}">
                <a16:creationId xmlns:a16="http://schemas.microsoft.com/office/drawing/2014/main" id="{E316E403-F512-44EF-859A-0E61DD7B5664}"/>
              </a:ext>
            </a:extLst>
          </p:cNvPr>
          <p:cNvSpPr txBox="1"/>
          <p:nvPr/>
        </p:nvSpPr>
        <p:spPr>
          <a:xfrm>
            <a:off x="7641002" y="669097"/>
            <a:ext cx="914400" cy="461665"/>
          </a:xfrm>
          <a:prstGeom prst="rect">
            <a:avLst/>
          </a:prstGeom>
          <a:noFill/>
        </p:spPr>
        <p:txBody>
          <a:bodyPr wrap="square" rtlCol="0">
            <a:spAutoFit/>
          </a:bodyPr>
          <a:lstStyle/>
          <a:p>
            <a:r>
              <a:rPr lang="en-GB" sz="2400" b="1" dirty="0">
                <a:solidFill>
                  <a:schemeClr val="bg1"/>
                </a:solidFill>
              </a:rPr>
              <a:t>b)</a:t>
            </a:r>
          </a:p>
        </p:txBody>
      </p:sp>
      <p:sp>
        <p:nvSpPr>
          <p:cNvPr id="19" name="TextBox 18">
            <a:extLst>
              <a:ext uri="{FF2B5EF4-FFF2-40B4-BE49-F238E27FC236}">
                <a16:creationId xmlns:a16="http://schemas.microsoft.com/office/drawing/2014/main" id="{044921CF-C064-4E32-AE97-77CDD0F8706B}"/>
              </a:ext>
            </a:extLst>
          </p:cNvPr>
          <p:cNvSpPr txBox="1"/>
          <p:nvPr/>
        </p:nvSpPr>
        <p:spPr>
          <a:xfrm>
            <a:off x="9841567" y="699427"/>
            <a:ext cx="914400" cy="461665"/>
          </a:xfrm>
          <a:prstGeom prst="rect">
            <a:avLst/>
          </a:prstGeom>
          <a:noFill/>
        </p:spPr>
        <p:txBody>
          <a:bodyPr wrap="square" rtlCol="0">
            <a:spAutoFit/>
          </a:bodyPr>
          <a:lstStyle/>
          <a:p>
            <a:r>
              <a:rPr lang="en-GB" sz="2400" b="1" dirty="0">
                <a:solidFill>
                  <a:schemeClr val="bg1"/>
                </a:solidFill>
              </a:rPr>
              <a:t>c)</a:t>
            </a:r>
          </a:p>
        </p:txBody>
      </p:sp>
      <p:sp>
        <p:nvSpPr>
          <p:cNvPr id="20" name="TextBox 19">
            <a:extLst>
              <a:ext uri="{FF2B5EF4-FFF2-40B4-BE49-F238E27FC236}">
                <a16:creationId xmlns:a16="http://schemas.microsoft.com/office/drawing/2014/main" id="{5B8E8BC6-514C-4A2C-BB6C-37D4CCCC1B60}"/>
              </a:ext>
            </a:extLst>
          </p:cNvPr>
          <p:cNvSpPr txBox="1"/>
          <p:nvPr/>
        </p:nvSpPr>
        <p:spPr>
          <a:xfrm>
            <a:off x="4040215" y="3657098"/>
            <a:ext cx="914400" cy="461665"/>
          </a:xfrm>
          <a:prstGeom prst="rect">
            <a:avLst/>
          </a:prstGeom>
          <a:noFill/>
        </p:spPr>
        <p:txBody>
          <a:bodyPr wrap="square" rtlCol="0">
            <a:spAutoFit/>
          </a:bodyPr>
          <a:lstStyle/>
          <a:p>
            <a:r>
              <a:rPr lang="en-GB" sz="2400" b="1" dirty="0"/>
              <a:t>d)</a:t>
            </a:r>
          </a:p>
        </p:txBody>
      </p:sp>
      <p:sp>
        <p:nvSpPr>
          <p:cNvPr id="21" name="TextBox 20">
            <a:extLst>
              <a:ext uri="{FF2B5EF4-FFF2-40B4-BE49-F238E27FC236}">
                <a16:creationId xmlns:a16="http://schemas.microsoft.com/office/drawing/2014/main" id="{20DE90F7-C732-4A91-BDC9-85C1B38E0BBA}"/>
              </a:ext>
            </a:extLst>
          </p:cNvPr>
          <p:cNvSpPr txBox="1"/>
          <p:nvPr/>
        </p:nvSpPr>
        <p:spPr>
          <a:xfrm>
            <a:off x="6627990" y="3652558"/>
            <a:ext cx="914400" cy="461665"/>
          </a:xfrm>
          <a:prstGeom prst="rect">
            <a:avLst/>
          </a:prstGeom>
          <a:noFill/>
        </p:spPr>
        <p:txBody>
          <a:bodyPr wrap="square" rtlCol="0">
            <a:spAutoFit/>
          </a:bodyPr>
          <a:lstStyle/>
          <a:p>
            <a:r>
              <a:rPr lang="en-GB" sz="2400" b="1" dirty="0">
                <a:solidFill>
                  <a:schemeClr val="bg1"/>
                </a:solidFill>
              </a:rPr>
              <a:t>e)</a:t>
            </a:r>
          </a:p>
        </p:txBody>
      </p:sp>
    </p:spTree>
    <p:extLst>
      <p:ext uri="{BB962C8B-B14F-4D97-AF65-F5344CB8AC3E}">
        <p14:creationId xmlns:p14="http://schemas.microsoft.com/office/powerpoint/2010/main" val="2884739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5A650E0-CEDF-4047-B0E2-69CF979B110F}"/>
              </a:ext>
            </a:extLst>
          </p:cNvPr>
          <p:cNvSpPr txBox="1"/>
          <p:nvPr/>
        </p:nvSpPr>
        <p:spPr>
          <a:xfrm>
            <a:off x="228600" y="-29625"/>
            <a:ext cx="3328668"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cs typeface="Calibri" panose="020F0502020204030204" pitchFamily="34" charset="0"/>
              </a:rPr>
              <a:t>POTENTIAL ENERGY</a:t>
            </a:r>
          </a:p>
        </p:txBody>
      </p:sp>
      <p:sp>
        <p:nvSpPr>
          <p:cNvPr id="8" name="TextBox 7">
            <a:extLst>
              <a:ext uri="{FF2B5EF4-FFF2-40B4-BE49-F238E27FC236}">
                <a16:creationId xmlns:a16="http://schemas.microsoft.com/office/drawing/2014/main" id="{78C951A7-E8EB-42A7-8C9C-BE9ECDD4F181}"/>
              </a:ext>
            </a:extLst>
          </p:cNvPr>
          <p:cNvSpPr txBox="1"/>
          <p:nvPr/>
        </p:nvSpPr>
        <p:spPr>
          <a:xfrm>
            <a:off x="228600" y="569760"/>
            <a:ext cx="11839074" cy="2680862"/>
          </a:xfrm>
          <a:prstGeom prst="rect">
            <a:avLst/>
          </a:prstGeom>
          <a:noFill/>
        </p:spPr>
        <p:txBody>
          <a:bodyPr wrap="square">
            <a:spAutoFit/>
          </a:bodyPr>
          <a:lstStyle/>
          <a:p>
            <a:pPr>
              <a:lnSpc>
                <a:spcPct val="150000"/>
              </a:lnSpc>
            </a:pPr>
            <a:r>
              <a:rPr lang="en-GB" sz="2400" b="1" dirty="0">
                <a:solidFill>
                  <a:srgbClr val="1A1A1A"/>
                </a:solidFill>
                <a:latin typeface="Calibri" panose="020F0502020204030204" pitchFamily="34" charset="0"/>
                <a:cs typeface="Calibri" panose="020F0502020204030204" pitchFamily="34" charset="0"/>
              </a:rPr>
              <a:t>Potential energy </a:t>
            </a:r>
            <a:r>
              <a:rPr lang="en-GB" sz="2400" dirty="0">
                <a:solidFill>
                  <a:srgbClr val="1A1A1A"/>
                </a:solidFill>
                <a:latin typeface="Calibri" panose="020F0502020204030204" pitchFamily="34" charset="0"/>
                <a:cs typeface="Calibri" panose="020F0502020204030204" pitchFamily="34" charset="0"/>
              </a:rPr>
              <a:t>is a stored energy that depends upon the relative position of objects. </a:t>
            </a:r>
          </a:p>
          <a:p>
            <a:pPr>
              <a:lnSpc>
                <a:spcPct val="150000"/>
              </a:lnSpc>
            </a:pPr>
            <a:r>
              <a:rPr lang="en-GB" sz="2400" b="1" dirty="0">
                <a:solidFill>
                  <a:srgbClr val="002060"/>
                </a:solidFill>
                <a:latin typeface="Calibri" panose="020F0502020204030204" pitchFamily="34" charset="0"/>
                <a:cs typeface="Calibri" panose="020F0502020204030204" pitchFamily="34" charset="0"/>
              </a:rPr>
              <a:t>The bonds that hold the atoms of molecules together have potential energy.</a:t>
            </a:r>
          </a:p>
          <a:p>
            <a:pPr>
              <a:lnSpc>
                <a:spcPct val="150000"/>
              </a:lnSpc>
            </a:pPr>
            <a:r>
              <a:rPr lang="en-GB" sz="2400" b="1" dirty="0">
                <a:solidFill>
                  <a:srgbClr val="002060"/>
                </a:solidFill>
                <a:latin typeface="Calibri" panose="020F0502020204030204" pitchFamily="34" charset="0"/>
                <a:cs typeface="Calibri" panose="020F0502020204030204" pitchFamily="34" charset="0"/>
              </a:rPr>
              <a:t>When electrons are excited they move to a higher energy level farther away from the centre and their potential energy increases</a:t>
            </a:r>
          </a:p>
          <a:p>
            <a:pPr>
              <a:lnSpc>
                <a:spcPct val="150000"/>
              </a:lnSpc>
            </a:pP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E4187C95-6894-4F2E-8CB6-E23BF2CC6EBB}"/>
                  </a:ext>
                </a:extLst>
              </p:cNvPr>
              <p:cNvSpPr txBox="1"/>
              <p:nvPr/>
            </p:nvSpPr>
            <p:spPr>
              <a:xfrm>
                <a:off x="2257157" y="3086941"/>
                <a:ext cx="3826368"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m:rPr>
                        <m:sty m:val="p"/>
                      </m:rPr>
                      <a:rPr lang="en-GB" sz="3600">
                        <a:latin typeface="Cambria Math" panose="02040503050406030204" pitchFamily="18" charset="0"/>
                      </a:rPr>
                      <m:t>h</m:t>
                    </m:r>
                  </m:oMath>
                </a14:m>
                <a:r>
                  <a:rPr lang="en-GB" sz="3600" dirty="0"/>
                  <a:t>    [J]</a:t>
                </a:r>
                <a:endParaRPr lang="en-GB" sz="3600" baseline="30000" dirty="0"/>
              </a:p>
            </p:txBody>
          </p:sp>
        </mc:Choice>
        <mc:Fallback xmlns="">
          <p:sp>
            <p:nvSpPr>
              <p:cNvPr id="9" name="TextBox 8">
                <a:extLst>
                  <a:ext uri="{FF2B5EF4-FFF2-40B4-BE49-F238E27FC236}">
                    <a16:creationId xmlns:a16="http://schemas.microsoft.com/office/drawing/2014/main" id="{E4187C95-6894-4F2E-8CB6-E23BF2CC6EBB}"/>
                  </a:ext>
                </a:extLst>
              </p:cNvPr>
              <p:cNvSpPr txBox="1">
                <a:spLocks noRot="1" noChangeAspect="1" noMove="1" noResize="1" noEditPoints="1" noAdjustHandles="1" noChangeArrowheads="1" noChangeShapeType="1" noTextEdit="1"/>
              </p:cNvSpPr>
              <p:nvPr/>
            </p:nvSpPr>
            <p:spPr>
              <a:xfrm>
                <a:off x="2257157" y="3086941"/>
                <a:ext cx="3826368" cy="553998"/>
              </a:xfrm>
              <a:prstGeom prst="rect">
                <a:avLst/>
              </a:prstGeom>
              <a:blipFill>
                <a:blip r:embed="rId2"/>
                <a:stretch>
                  <a:fillRect t="-25275" r="-6369" b="-49451"/>
                </a:stretch>
              </a:blipFill>
            </p:spPr>
            <p:txBody>
              <a:bodyPr/>
              <a:lstStyle/>
              <a:p>
                <a:r>
                  <a:rPr lang="en-GB">
                    <a:noFill/>
                  </a:rPr>
                  <a:t> </a:t>
                </a:r>
              </a:p>
            </p:txBody>
          </p:sp>
        </mc:Fallback>
      </mc:AlternateContent>
      <p:sp>
        <p:nvSpPr>
          <p:cNvPr id="10" name="TextBox 9">
            <a:extLst>
              <a:ext uri="{FF2B5EF4-FFF2-40B4-BE49-F238E27FC236}">
                <a16:creationId xmlns:a16="http://schemas.microsoft.com/office/drawing/2014/main" id="{C94754F1-EBEF-4D24-9090-E31083F640F1}"/>
              </a:ext>
            </a:extLst>
          </p:cNvPr>
          <p:cNvSpPr txBox="1"/>
          <p:nvPr/>
        </p:nvSpPr>
        <p:spPr>
          <a:xfrm>
            <a:off x="7155234" y="2858028"/>
            <a:ext cx="3514937"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m – mass of the object (kg)</a:t>
            </a:r>
          </a:p>
          <a:p>
            <a:r>
              <a:rPr lang="en-GB" dirty="0">
                <a:latin typeface="Calibri" panose="020F0502020204030204" pitchFamily="34" charset="0"/>
                <a:cs typeface="Calibri" panose="020F0502020204030204" pitchFamily="34" charset="0"/>
              </a:rPr>
              <a:t>g – gravitational acceleration (m/s</a:t>
            </a:r>
            <a:r>
              <a:rPr lang="en-GB" baseline="30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a:t>
            </a:r>
          </a:p>
          <a:p>
            <a:r>
              <a:rPr lang="en-GB" dirty="0">
                <a:latin typeface="Calibri" panose="020F0502020204030204" pitchFamily="34" charset="0"/>
                <a:cs typeface="Calibri" panose="020F0502020204030204" pitchFamily="34" charset="0"/>
              </a:rPr>
              <a:t>h – hight  (m)</a:t>
            </a:r>
          </a:p>
        </p:txBody>
      </p:sp>
      <p:cxnSp>
        <p:nvCxnSpPr>
          <p:cNvPr id="12" name="Straight Connector 11">
            <a:extLst>
              <a:ext uri="{FF2B5EF4-FFF2-40B4-BE49-F238E27FC236}">
                <a16:creationId xmlns:a16="http://schemas.microsoft.com/office/drawing/2014/main" id="{3CE7A726-72D1-4968-BB05-83524EFD7BD9}"/>
              </a:ext>
            </a:extLst>
          </p:cNvPr>
          <p:cNvCxnSpPr>
            <a:cxnSpLocks/>
          </p:cNvCxnSpPr>
          <p:nvPr/>
        </p:nvCxnSpPr>
        <p:spPr>
          <a:xfrm>
            <a:off x="2742388" y="5753905"/>
            <a:ext cx="6048672"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DF541B3-7481-4CD4-A9C0-FDA466012D8C}"/>
              </a:ext>
            </a:extLst>
          </p:cNvPr>
          <p:cNvSpPr/>
          <p:nvPr/>
        </p:nvSpPr>
        <p:spPr>
          <a:xfrm>
            <a:off x="3923250" y="3982658"/>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1 kg </a:t>
            </a:r>
          </a:p>
        </p:txBody>
      </p:sp>
      <p:sp>
        <p:nvSpPr>
          <p:cNvPr id="2" name="Rectangle 1">
            <a:extLst>
              <a:ext uri="{FF2B5EF4-FFF2-40B4-BE49-F238E27FC236}">
                <a16:creationId xmlns:a16="http://schemas.microsoft.com/office/drawing/2014/main" id="{78F04385-D6D8-4EFB-9EF5-7EF40D54DB14}"/>
              </a:ext>
            </a:extLst>
          </p:cNvPr>
          <p:cNvSpPr/>
          <p:nvPr/>
        </p:nvSpPr>
        <p:spPr>
          <a:xfrm>
            <a:off x="3237990" y="4457761"/>
            <a:ext cx="1351077" cy="129460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rgbClr val="00B050"/>
                </a:solidFill>
                <a:latin typeface="Calibri" panose="020F0502020204030204" pitchFamily="34" charset="0"/>
                <a:cs typeface="Calibri" panose="020F0502020204030204" pitchFamily="34" charset="0"/>
              </a:rPr>
              <a:t>E</a:t>
            </a:r>
            <a:r>
              <a:rPr lang="en-GB" sz="1600" b="1" baseline="-25000" dirty="0">
                <a:solidFill>
                  <a:srgbClr val="00B050"/>
                </a:solidFill>
                <a:latin typeface="Calibri" panose="020F0502020204030204" pitchFamily="34" charset="0"/>
                <a:cs typeface="Calibri" panose="020F0502020204030204" pitchFamily="34" charset="0"/>
              </a:rPr>
              <a:t>P</a:t>
            </a:r>
            <a:r>
              <a:rPr lang="en-GB" sz="1600" b="1" dirty="0">
                <a:solidFill>
                  <a:srgbClr val="00B050"/>
                </a:solidFill>
                <a:latin typeface="Calibri" panose="020F0502020204030204" pitchFamily="34" charset="0"/>
                <a:cs typeface="Calibri" panose="020F0502020204030204" pitchFamily="34" charset="0"/>
              </a:rPr>
              <a:t> =m × g × h</a:t>
            </a:r>
          </a:p>
          <a:p>
            <a:pPr algn="ctr"/>
            <a:r>
              <a:rPr lang="en-GB" sz="1600" b="1" dirty="0">
                <a:solidFill>
                  <a:srgbClr val="00B050"/>
                </a:solidFill>
                <a:latin typeface="Calibri" panose="020F0502020204030204" pitchFamily="34" charset="0"/>
                <a:cs typeface="Calibri" panose="020F0502020204030204" pitchFamily="34" charset="0"/>
              </a:rPr>
              <a:t>= 1 ×9.8 ×(-1) </a:t>
            </a:r>
          </a:p>
          <a:p>
            <a:pPr algn="ctr"/>
            <a:r>
              <a:rPr lang="en-GB" sz="1600" b="1" dirty="0">
                <a:solidFill>
                  <a:srgbClr val="00B050"/>
                </a:solidFill>
                <a:latin typeface="Calibri" panose="020F0502020204030204" pitchFamily="34" charset="0"/>
                <a:cs typeface="Calibri" panose="020F0502020204030204" pitchFamily="34" charset="0"/>
              </a:rPr>
              <a:t>= - 9.8 J</a:t>
            </a:r>
          </a:p>
        </p:txBody>
      </p:sp>
      <p:cxnSp>
        <p:nvCxnSpPr>
          <p:cNvPr id="4" name="Straight Arrow Connector 3">
            <a:extLst>
              <a:ext uri="{FF2B5EF4-FFF2-40B4-BE49-F238E27FC236}">
                <a16:creationId xmlns:a16="http://schemas.microsoft.com/office/drawing/2014/main" id="{C7A2A29B-54B8-4744-AAE9-9A22F1706360}"/>
              </a:ext>
            </a:extLst>
          </p:cNvPr>
          <p:cNvCxnSpPr>
            <a:cxnSpLocks/>
          </p:cNvCxnSpPr>
          <p:nvPr/>
        </p:nvCxnSpPr>
        <p:spPr>
          <a:xfrm>
            <a:off x="3166344" y="4486235"/>
            <a:ext cx="0" cy="1266135"/>
          </a:xfrm>
          <a:prstGeom prst="straightConnector1">
            <a:avLst/>
          </a:prstGeom>
          <a:ln w="28575">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DC8B285-F3AE-4F12-B79F-38A13220E1A6}"/>
              </a:ext>
            </a:extLst>
          </p:cNvPr>
          <p:cNvSpPr txBox="1"/>
          <p:nvPr/>
        </p:nvSpPr>
        <p:spPr>
          <a:xfrm rot="16200000">
            <a:off x="2757978" y="4952285"/>
            <a:ext cx="542136" cy="369332"/>
          </a:xfrm>
          <a:prstGeom prst="rect">
            <a:avLst/>
          </a:prstGeom>
          <a:noFill/>
        </p:spPr>
        <p:txBody>
          <a:bodyPr wrap="none" rtlCol="0">
            <a:spAutoFit/>
          </a:bodyPr>
          <a:lstStyle/>
          <a:p>
            <a:r>
              <a:rPr lang="en-GB" b="1" dirty="0">
                <a:solidFill>
                  <a:srgbClr val="00B050"/>
                </a:solidFill>
              </a:rPr>
              <a:t>1 m</a:t>
            </a:r>
          </a:p>
        </p:txBody>
      </p:sp>
      <p:sp>
        <p:nvSpPr>
          <p:cNvPr id="18" name="Rectangle 17">
            <a:extLst>
              <a:ext uri="{FF2B5EF4-FFF2-40B4-BE49-F238E27FC236}">
                <a16:creationId xmlns:a16="http://schemas.microsoft.com/office/drawing/2014/main" id="{9C413814-8205-4CE9-A42B-50161E065497}"/>
              </a:ext>
            </a:extLst>
          </p:cNvPr>
          <p:cNvSpPr/>
          <p:nvPr/>
        </p:nvSpPr>
        <p:spPr>
          <a:xfrm>
            <a:off x="6215006" y="5233325"/>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1 kg </a:t>
            </a:r>
          </a:p>
        </p:txBody>
      </p:sp>
      <p:cxnSp>
        <p:nvCxnSpPr>
          <p:cNvPr id="20" name="Straight Arrow Connector 19">
            <a:extLst>
              <a:ext uri="{FF2B5EF4-FFF2-40B4-BE49-F238E27FC236}">
                <a16:creationId xmlns:a16="http://schemas.microsoft.com/office/drawing/2014/main" id="{3773EA9D-16B4-4726-8826-4B7D4A36DB03}"/>
              </a:ext>
            </a:extLst>
          </p:cNvPr>
          <p:cNvCxnSpPr/>
          <p:nvPr/>
        </p:nvCxnSpPr>
        <p:spPr>
          <a:xfrm>
            <a:off x="8359012" y="4457762"/>
            <a:ext cx="0" cy="1266135"/>
          </a:xfrm>
          <a:prstGeom prst="straightConnector1">
            <a:avLst/>
          </a:prstGeom>
          <a:ln w="28575">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CC28EB28-5657-40C7-AE3E-3B8F8952C9BB}"/>
              </a:ext>
            </a:extLst>
          </p:cNvPr>
          <p:cNvSpPr txBox="1"/>
          <p:nvPr/>
        </p:nvSpPr>
        <p:spPr>
          <a:xfrm rot="16200000">
            <a:off x="8216786" y="4906161"/>
            <a:ext cx="542136" cy="369332"/>
          </a:xfrm>
          <a:prstGeom prst="rect">
            <a:avLst/>
          </a:prstGeom>
          <a:noFill/>
        </p:spPr>
        <p:txBody>
          <a:bodyPr wrap="none" rtlCol="0">
            <a:spAutoFit/>
          </a:bodyPr>
          <a:lstStyle/>
          <a:p>
            <a:r>
              <a:rPr lang="en-GB" b="1" dirty="0">
                <a:solidFill>
                  <a:srgbClr val="00B050"/>
                </a:solidFill>
              </a:rPr>
              <a:t>1 m</a:t>
            </a:r>
          </a:p>
        </p:txBody>
      </p:sp>
      <p:sp>
        <p:nvSpPr>
          <p:cNvPr id="23" name="Rectangle 22">
            <a:extLst>
              <a:ext uri="{FF2B5EF4-FFF2-40B4-BE49-F238E27FC236}">
                <a16:creationId xmlns:a16="http://schemas.microsoft.com/office/drawing/2014/main" id="{5ADD2435-4071-4B10-B471-270760745B57}"/>
              </a:ext>
            </a:extLst>
          </p:cNvPr>
          <p:cNvSpPr/>
          <p:nvPr/>
        </p:nvSpPr>
        <p:spPr>
          <a:xfrm>
            <a:off x="6908461" y="4471103"/>
            <a:ext cx="1351077" cy="126057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rgbClr val="00B050"/>
              </a:solidFill>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9AF86131-6DA0-486F-81DE-D78B20F1B783}"/>
                  </a:ext>
                </a:extLst>
              </p:cNvPr>
              <p:cNvSpPr txBox="1"/>
              <p:nvPr/>
            </p:nvSpPr>
            <p:spPr>
              <a:xfrm>
                <a:off x="4091431" y="6288241"/>
                <a:ext cx="3218317" cy="369332"/>
              </a:xfrm>
              <a:prstGeom prst="rect">
                <a:avLst/>
              </a:prstGeom>
              <a:noFill/>
            </p:spPr>
            <p:txBody>
              <a:bodyPr wrap="none" rtlCol="0">
                <a:spAutoFit/>
              </a:bodyPr>
              <a:lstStyle/>
              <a:p>
                <a:r>
                  <a:rPr lang="en-GB" dirty="0"/>
                  <a:t>[kg </a:t>
                </a:r>
                <a14:m>
                  <m:oMath xmlns:m="http://schemas.openxmlformats.org/officeDocument/2006/math">
                    <m:r>
                      <a:rPr lang="en-GB" i="1">
                        <a:latin typeface="Cambria Math" panose="02040503050406030204" pitchFamily="18" charset="0"/>
                      </a:rPr>
                      <m:t>× </m:t>
                    </m:r>
                  </m:oMath>
                </a14:m>
                <a:r>
                  <a:rPr lang="en-GB" dirty="0"/>
                  <a:t>m/s</a:t>
                </a:r>
                <a:r>
                  <a:rPr lang="en-GB" baseline="30000" dirty="0"/>
                  <a:t>2</a:t>
                </a:r>
                <a:r>
                  <a:rPr lang="en-GB" dirty="0"/>
                  <a:t> </a:t>
                </a:r>
                <a14:m>
                  <m:oMath xmlns:m="http://schemas.openxmlformats.org/officeDocument/2006/math">
                    <m:r>
                      <a:rPr lang="en-GB" i="1">
                        <a:latin typeface="Cambria Math" panose="02040503050406030204" pitchFamily="18" charset="0"/>
                      </a:rPr>
                      <m:t>×</m:t>
                    </m:r>
                  </m:oMath>
                </a14:m>
                <a:r>
                  <a:rPr lang="en-GB" dirty="0"/>
                  <a:t> m = kg </a:t>
                </a:r>
                <a14:m>
                  <m:oMath xmlns:m="http://schemas.openxmlformats.org/officeDocument/2006/math">
                    <m:r>
                      <a:rPr lang="en-GB" i="1">
                        <a:latin typeface="Cambria Math" panose="02040503050406030204" pitchFamily="18" charset="0"/>
                      </a:rPr>
                      <m:t>×</m:t>
                    </m:r>
                  </m:oMath>
                </a14:m>
                <a:r>
                  <a:rPr lang="en-GB" dirty="0"/>
                  <a:t> m</a:t>
                </a:r>
                <a:r>
                  <a:rPr lang="en-GB" baseline="30000" dirty="0"/>
                  <a:t>2</a:t>
                </a:r>
                <a:r>
                  <a:rPr lang="en-GB" dirty="0"/>
                  <a:t>/s</a:t>
                </a:r>
                <a:r>
                  <a:rPr lang="en-GB" baseline="30000" dirty="0"/>
                  <a:t>2</a:t>
                </a:r>
                <a:r>
                  <a:rPr lang="en-GB" dirty="0"/>
                  <a:t> = J]</a:t>
                </a:r>
              </a:p>
            </p:txBody>
          </p:sp>
        </mc:Choice>
        <mc:Fallback xmlns="">
          <p:sp>
            <p:nvSpPr>
              <p:cNvPr id="15" name="TextBox 14">
                <a:extLst>
                  <a:ext uri="{FF2B5EF4-FFF2-40B4-BE49-F238E27FC236}">
                    <a16:creationId xmlns:a16="http://schemas.microsoft.com/office/drawing/2014/main" id="{9AF86131-6DA0-486F-81DE-D78B20F1B783}"/>
                  </a:ext>
                </a:extLst>
              </p:cNvPr>
              <p:cNvSpPr txBox="1">
                <a:spLocks noRot="1" noChangeAspect="1" noMove="1" noResize="1" noEditPoints="1" noAdjustHandles="1" noChangeArrowheads="1" noChangeShapeType="1" noTextEdit="1"/>
              </p:cNvSpPr>
              <p:nvPr/>
            </p:nvSpPr>
            <p:spPr>
              <a:xfrm>
                <a:off x="4091431" y="6288241"/>
                <a:ext cx="3218317" cy="369332"/>
              </a:xfrm>
              <a:prstGeom prst="rect">
                <a:avLst/>
              </a:prstGeom>
              <a:blipFill>
                <a:blip r:embed="rId3"/>
                <a:stretch>
                  <a:fillRect l="-1515" t="-10000" r="-947" b="-26667"/>
                </a:stretch>
              </a:blipFill>
            </p:spPr>
            <p:txBody>
              <a:bodyPr/>
              <a:lstStyle/>
              <a:p>
                <a:r>
                  <a:rPr lang="en-GB">
                    <a:noFill/>
                  </a:rPr>
                  <a:t> </a:t>
                </a:r>
              </a:p>
            </p:txBody>
          </p:sp>
        </mc:Fallback>
      </mc:AlternateContent>
      <p:sp>
        <p:nvSpPr>
          <p:cNvPr id="27" name="TextBox 26">
            <a:extLst>
              <a:ext uri="{FF2B5EF4-FFF2-40B4-BE49-F238E27FC236}">
                <a16:creationId xmlns:a16="http://schemas.microsoft.com/office/drawing/2014/main" id="{BC61D13B-08CD-43B3-91AF-8E1C2D8E795D}"/>
              </a:ext>
            </a:extLst>
          </p:cNvPr>
          <p:cNvSpPr txBox="1"/>
          <p:nvPr/>
        </p:nvSpPr>
        <p:spPr>
          <a:xfrm>
            <a:off x="6765034" y="4703803"/>
            <a:ext cx="1637928" cy="830997"/>
          </a:xfrm>
          <a:prstGeom prst="rect">
            <a:avLst/>
          </a:prstGeom>
          <a:noFill/>
        </p:spPr>
        <p:txBody>
          <a:bodyPr wrap="square">
            <a:spAutoFit/>
          </a:bodyPr>
          <a:lstStyle/>
          <a:p>
            <a:pPr algn="ctr"/>
            <a:r>
              <a:rPr lang="en-GB" sz="1600" b="1" dirty="0">
                <a:solidFill>
                  <a:srgbClr val="00B050"/>
                </a:solidFill>
                <a:latin typeface="Calibri" panose="020F0502020204030204" pitchFamily="34" charset="0"/>
                <a:cs typeface="Calibri" panose="020F0502020204030204" pitchFamily="34" charset="0"/>
              </a:rPr>
              <a:t>E</a:t>
            </a:r>
            <a:r>
              <a:rPr lang="en-GB" sz="1600" b="1" baseline="-25000" dirty="0">
                <a:solidFill>
                  <a:srgbClr val="00B050"/>
                </a:solidFill>
                <a:latin typeface="Calibri" panose="020F0502020204030204" pitchFamily="34" charset="0"/>
                <a:cs typeface="Calibri" panose="020F0502020204030204" pitchFamily="34" charset="0"/>
              </a:rPr>
              <a:t>P</a:t>
            </a:r>
            <a:r>
              <a:rPr lang="en-GB" sz="1600" b="1" dirty="0">
                <a:solidFill>
                  <a:srgbClr val="00B050"/>
                </a:solidFill>
                <a:latin typeface="Calibri" panose="020F0502020204030204" pitchFamily="34" charset="0"/>
                <a:cs typeface="Calibri" panose="020F0502020204030204" pitchFamily="34" charset="0"/>
              </a:rPr>
              <a:t> =m × g × h</a:t>
            </a:r>
          </a:p>
          <a:p>
            <a:pPr algn="ctr"/>
            <a:r>
              <a:rPr lang="en-GB" sz="1600" b="1" dirty="0">
                <a:solidFill>
                  <a:srgbClr val="00B050"/>
                </a:solidFill>
                <a:latin typeface="Calibri" panose="020F0502020204030204" pitchFamily="34" charset="0"/>
                <a:cs typeface="Calibri" panose="020F0502020204030204" pitchFamily="34" charset="0"/>
              </a:rPr>
              <a:t>= 1 ×9.8 ×(+1) </a:t>
            </a:r>
          </a:p>
          <a:p>
            <a:pPr algn="ctr"/>
            <a:r>
              <a:rPr lang="en-GB" sz="1600" b="1" dirty="0">
                <a:solidFill>
                  <a:srgbClr val="00B050"/>
                </a:solidFill>
                <a:latin typeface="Calibri" panose="020F0502020204030204" pitchFamily="34" charset="0"/>
                <a:cs typeface="Calibri" panose="020F0502020204030204" pitchFamily="34" charset="0"/>
              </a:rPr>
              <a:t>= + 9.8 J</a:t>
            </a:r>
          </a:p>
        </p:txBody>
      </p:sp>
      <p:sp>
        <p:nvSpPr>
          <p:cNvPr id="22" name="TextBox 21">
            <a:extLst>
              <a:ext uri="{FF2B5EF4-FFF2-40B4-BE49-F238E27FC236}">
                <a16:creationId xmlns:a16="http://schemas.microsoft.com/office/drawing/2014/main" id="{E2144067-DB72-41B3-A73C-C686F2291E2F}"/>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grpId="0" nodeType="clickEffect">
                                  <p:stCondLst>
                                    <p:cond delay="0"/>
                                  </p:stCondLst>
                                  <p:childTnLst>
                                    <p:animMotion origin="layout" path="M -3.05556E-6 -3.7037E-6 L 0.03976 -3.7037E-6 C 0.05764 -3.7037E-6 0.07969 0.0507 0.07969 0.0919 L 0.07969 0.1838 " pathEditMode="relative" rAng="0" ptsTypes="AAAA">
                                      <p:cBhvr>
                                        <p:cTn id="6" dur="2000" fill="hold"/>
                                        <p:tgtEl>
                                          <p:spTgt spid="13"/>
                                        </p:tgtEl>
                                        <p:attrNameLst>
                                          <p:attrName>ppt_x</p:attrName>
                                          <p:attrName>ppt_y</p:attrName>
                                        </p:attrNameLst>
                                      </p:cBhvr>
                                      <p:rCtr x="3976" y="919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57" presetClass="path" presetSubtype="0" accel="50000" decel="50000" fill="hold" grpId="0" nodeType="clickEffect">
                                  <p:stCondLst>
                                    <p:cond delay="0"/>
                                  </p:stCondLst>
                                  <p:childTnLst>
                                    <p:animMotion origin="layout" path="M 1.875E-6 -1.11111E-6 L 1.875E-6 -0.09236 C 1.875E-6 -0.1338 0.03034 -0.18472 0.05534 -0.18472 L 0.11081 -0.18472 " pathEditMode="relative" rAng="0" ptsTypes="AAAA">
                                      <p:cBhvr>
                                        <p:cTn id="14" dur="2000" fill="hold"/>
                                        <p:tgtEl>
                                          <p:spTgt spid="18"/>
                                        </p:tgtEl>
                                        <p:attrNameLst>
                                          <p:attrName>ppt_x</p:attrName>
                                          <p:attrName>ppt_y</p:attrName>
                                        </p:attrNameLst>
                                      </p:cBhvr>
                                      <p:rCtr x="5534" y="-9236"/>
                                    </p:animMotion>
                                  </p:childTnLst>
                                </p:cTn>
                              </p:par>
                              <p:par>
                                <p:cTn id="15" presetID="1"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8" grpId="0" animBg="1"/>
      <p:bldP spid="21" grpId="0"/>
      <p:bldP spid="23" grpId="0" animBg="1"/>
      <p:bldP spid="15" grpId="0"/>
      <p:bldP spid="2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9670DB-AAC2-4EC9-B6CA-C72CECAE1197}"/>
              </a:ext>
            </a:extLst>
          </p:cNvPr>
          <p:cNvSpPr txBox="1"/>
          <p:nvPr/>
        </p:nvSpPr>
        <p:spPr>
          <a:xfrm>
            <a:off x="0" y="52836"/>
            <a:ext cx="2632387"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KINETIC ENERGY</a:t>
            </a:r>
          </a:p>
        </p:txBody>
      </p:sp>
      <p:sp>
        <p:nvSpPr>
          <p:cNvPr id="8" name="TextBox 7">
            <a:extLst>
              <a:ext uri="{FF2B5EF4-FFF2-40B4-BE49-F238E27FC236}">
                <a16:creationId xmlns:a16="http://schemas.microsoft.com/office/drawing/2014/main" id="{CA7A69D8-A6BD-4E96-8098-91B02CC11F00}"/>
              </a:ext>
            </a:extLst>
          </p:cNvPr>
          <p:cNvSpPr txBox="1"/>
          <p:nvPr/>
        </p:nvSpPr>
        <p:spPr>
          <a:xfrm>
            <a:off x="366741" y="587841"/>
            <a:ext cx="11782926" cy="2805063"/>
          </a:xfrm>
          <a:prstGeom prst="rect">
            <a:avLst/>
          </a:prstGeom>
          <a:noFill/>
        </p:spPr>
        <p:txBody>
          <a:bodyPr wrap="square">
            <a:spAutoFit/>
          </a:bodyPr>
          <a:lstStyle/>
          <a:p>
            <a:pPr>
              <a:lnSpc>
                <a:spcPct val="150000"/>
              </a:lnSpc>
            </a:pPr>
            <a:r>
              <a:rPr lang="en-GB" sz="2400" b="1" dirty="0">
                <a:solidFill>
                  <a:srgbClr val="00B050"/>
                </a:solidFill>
                <a:latin typeface="Calibri" panose="020F0502020204030204" pitchFamily="34" charset="0"/>
                <a:cs typeface="Calibri" panose="020F0502020204030204" pitchFamily="34" charset="0"/>
              </a:rPr>
              <a:t>Kinetic energy </a:t>
            </a:r>
            <a:r>
              <a:rPr lang="en-GB" sz="2400" dirty="0">
                <a:solidFill>
                  <a:srgbClr val="202124"/>
                </a:solidFill>
                <a:latin typeface="Calibri" panose="020F0502020204030204" pitchFamily="34" charset="0"/>
                <a:cs typeface="Calibri" panose="020F0502020204030204" pitchFamily="34" charset="0"/>
              </a:rPr>
              <a:t>is a form of energy that an object or a particle has by reason of its </a:t>
            </a:r>
            <a:r>
              <a:rPr lang="en-GB" sz="2400" b="1" dirty="0">
                <a:solidFill>
                  <a:srgbClr val="202124"/>
                </a:solidFill>
                <a:latin typeface="Calibri" panose="020F0502020204030204" pitchFamily="34" charset="0"/>
                <a:cs typeface="Calibri" panose="020F0502020204030204" pitchFamily="34" charset="0"/>
              </a:rPr>
              <a:t>motion</a:t>
            </a:r>
            <a:r>
              <a:rPr lang="en-GB" sz="2400" dirty="0">
                <a:solidFill>
                  <a:srgbClr val="202124"/>
                </a:solidFill>
                <a:latin typeface="Calibri" panose="020F0502020204030204" pitchFamily="34" charset="0"/>
                <a:cs typeface="Calibri" panose="020F0502020204030204" pitchFamily="34" charset="0"/>
              </a:rPr>
              <a:t>.</a:t>
            </a:r>
          </a:p>
          <a:p>
            <a:pPr>
              <a:lnSpc>
                <a:spcPct val="150000"/>
              </a:lnSpc>
            </a:pPr>
            <a:r>
              <a:rPr lang="en-GB" sz="2400" dirty="0">
                <a:solidFill>
                  <a:srgbClr val="202124"/>
                </a:solidFill>
                <a:latin typeface="Calibri" panose="020F0502020204030204" pitchFamily="34" charset="0"/>
                <a:cs typeface="Calibri" panose="020F0502020204030204" pitchFamily="34" charset="0"/>
              </a:rPr>
              <a:t>If </a:t>
            </a:r>
            <a:r>
              <a:rPr lang="en-GB" sz="2400" b="1" dirty="0">
                <a:solidFill>
                  <a:srgbClr val="00B0F0"/>
                </a:solidFill>
                <a:latin typeface="Calibri" panose="020F0502020204030204" pitchFamily="34" charset="0"/>
                <a:cs typeface="Calibri" panose="020F0502020204030204" pitchFamily="34" charset="0"/>
              </a:rPr>
              <a:t>work</a:t>
            </a:r>
            <a:r>
              <a:rPr lang="en-GB" sz="2400" dirty="0">
                <a:solidFill>
                  <a:srgbClr val="202124"/>
                </a:solidFill>
                <a:latin typeface="Calibri" panose="020F0502020204030204" pitchFamily="34" charset="0"/>
                <a:cs typeface="Calibri" panose="020F0502020204030204" pitchFamily="34" charset="0"/>
              </a:rPr>
              <a:t>, which transfers energy, is done on an object by applying a net force, the object speeds up and thereby gains </a:t>
            </a:r>
            <a:r>
              <a:rPr lang="en-GB" sz="2400" dirty="0">
                <a:solidFill>
                  <a:srgbClr val="00B050"/>
                </a:solidFill>
                <a:latin typeface="Calibri" panose="020F0502020204030204" pitchFamily="34" charset="0"/>
                <a:cs typeface="Calibri" panose="020F0502020204030204" pitchFamily="34" charset="0"/>
              </a:rPr>
              <a:t>kinetic energy</a:t>
            </a:r>
            <a:r>
              <a:rPr lang="en-GB" sz="2400" dirty="0">
                <a:solidFill>
                  <a:srgbClr val="202124"/>
                </a:solidFill>
                <a:latin typeface="Calibri" panose="020F0502020204030204" pitchFamily="34" charset="0"/>
                <a:cs typeface="Calibri" panose="020F0502020204030204" pitchFamily="34" charset="0"/>
              </a:rPr>
              <a:t>.</a:t>
            </a:r>
          </a:p>
          <a:p>
            <a:pPr>
              <a:lnSpc>
                <a:spcPct val="150000"/>
              </a:lnSpc>
            </a:pPr>
            <a:r>
              <a:rPr lang="en-GB" sz="2400" b="1" dirty="0">
                <a:solidFill>
                  <a:srgbClr val="002060"/>
                </a:solidFill>
                <a:latin typeface="Calibri" panose="020F0502020204030204" pitchFamily="34" charset="0"/>
                <a:cs typeface="Calibri" panose="020F0502020204030204" pitchFamily="34" charset="0"/>
              </a:rPr>
              <a:t>When electrons move from a higher energy level to a low energy state, they release kinetic energy.</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1974B7F-D53D-4168-9391-FDD5BC3F4187}"/>
                  </a:ext>
                </a:extLst>
              </p:cNvPr>
              <p:cNvSpPr txBox="1"/>
              <p:nvPr/>
            </p:nvSpPr>
            <p:spPr>
              <a:xfrm>
                <a:off x="3291045" y="3550306"/>
                <a:ext cx="2967159" cy="782330"/>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K</m:t>
                    </m:r>
                    <m:r>
                      <a:rPr lang="en-GB" sz="3600">
                        <a:latin typeface="Cambria Math" panose="02040503050406030204" pitchFamily="18" charset="0"/>
                      </a:rPr>
                      <m:t>=</m:t>
                    </m:r>
                    <m:f>
                      <m:fPr>
                        <m:ctrlPr>
                          <a:rPr lang="en-GB" sz="3600" i="1">
                            <a:latin typeface="Cambria Math" panose="02040503050406030204" pitchFamily="18" charset="0"/>
                          </a:rPr>
                        </m:ctrlPr>
                      </m:fPr>
                      <m:num>
                        <m:r>
                          <a:rPr lang="en-GB" sz="3600">
                            <a:latin typeface="Cambria Math" panose="02040503050406030204" pitchFamily="18" charset="0"/>
                          </a:rPr>
                          <m:t>1</m:t>
                        </m:r>
                      </m:num>
                      <m:den>
                        <m:r>
                          <a:rPr lang="en-GB" sz="3600">
                            <a:latin typeface="Cambria Math" panose="02040503050406030204" pitchFamily="18" charset="0"/>
                          </a:rPr>
                          <m:t>2</m:t>
                        </m:r>
                      </m:den>
                    </m:f>
                    <m:r>
                      <m:rPr>
                        <m:sty m:val="p"/>
                      </m:rPr>
                      <a:rPr lang="en-GB" sz="3600">
                        <a:latin typeface="Cambria Math" panose="02040503050406030204" pitchFamily="18" charset="0"/>
                      </a:rPr>
                      <m:t>mv</m:t>
                    </m:r>
                    <m:r>
                      <a:rPr lang="en-GB" sz="3600" baseline="30000">
                        <a:latin typeface="Cambria Math" panose="02040503050406030204" pitchFamily="18" charset="0"/>
                      </a:rPr>
                      <m:t>2</m:t>
                    </m:r>
                  </m:oMath>
                </a14:m>
                <a:r>
                  <a:rPr lang="en-GB" sz="3600" dirty="0"/>
                  <a:t>    [J]</a:t>
                </a:r>
                <a:endParaRPr lang="en-GB" sz="3600" baseline="30000" dirty="0"/>
              </a:p>
            </p:txBody>
          </p:sp>
        </mc:Choice>
        <mc:Fallback xmlns="">
          <p:sp>
            <p:nvSpPr>
              <p:cNvPr id="4" name="TextBox 3">
                <a:extLst>
                  <a:ext uri="{FF2B5EF4-FFF2-40B4-BE49-F238E27FC236}">
                    <a16:creationId xmlns:a16="http://schemas.microsoft.com/office/drawing/2014/main" id="{01974B7F-D53D-4168-9391-FDD5BC3F4187}"/>
                  </a:ext>
                </a:extLst>
              </p:cNvPr>
              <p:cNvSpPr txBox="1">
                <a:spLocks noRot="1" noChangeAspect="1" noMove="1" noResize="1" noEditPoints="1" noAdjustHandles="1" noChangeArrowheads="1" noChangeShapeType="1" noTextEdit="1"/>
              </p:cNvSpPr>
              <p:nvPr/>
            </p:nvSpPr>
            <p:spPr>
              <a:xfrm>
                <a:off x="3291045" y="3550306"/>
                <a:ext cx="2967159" cy="782330"/>
              </a:xfrm>
              <a:prstGeom prst="rect">
                <a:avLst/>
              </a:prstGeom>
              <a:blipFill>
                <a:blip r:embed="rId2"/>
                <a:stretch>
                  <a:fillRect t="-3101" r="-8419" b="-20155"/>
                </a:stretch>
              </a:blipFill>
            </p:spPr>
            <p:txBody>
              <a:bodyPr/>
              <a:lstStyle/>
              <a:p>
                <a:r>
                  <a:rPr lang="en-GB">
                    <a:noFill/>
                  </a:rPr>
                  <a:t> </a:t>
                </a:r>
              </a:p>
            </p:txBody>
          </p:sp>
        </mc:Fallback>
      </mc:AlternateContent>
      <p:sp>
        <p:nvSpPr>
          <p:cNvPr id="5" name="TextBox 4">
            <a:extLst>
              <a:ext uri="{FF2B5EF4-FFF2-40B4-BE49-F238E27FC236}">
                <a16:creationId xmlns:a16="http://schemas.microsoft.com/office/drawing/2014/main" id="{D8F9E605-3169-46E8-91E5-A2092F9EC917}"/>
              </a:ext>
            </a:extLst>
          </p:cNvPr>
          <p:cNvSpPr txBox="1"/>
          <p:nvPr/>
        </p:nvSpPr>
        <p:spPr>
          <a:xfrm>
            <a:off x="5638801" y="2975611"/>
            <a:ext cx="65" cy="276999"/>
          </a:xfrm>
          <a:prstGeom prst="rect">
            <a:avLst/>
          </a:prstGeom>
          <a:noFill/>
        </p:spPr>
        <p:txBody>
          <a:bodyPr wrap="none" lIns="0" tIns="0" rIns="0" bIns="0" rtlCol="0">
            <a:spAutoFit/>
          </a:bodyPr>
          <a:lstStyle/>
          <a:p>
            <a:endParaRPr lang="en-GB" dirty="0"/>
          </a:p>
        </p:txBody>
      </p:sp>
      <p:sp>
        <p:nvSpPr>
          <p:cNvPr id="7" name="TextBox 6">
            <a:extLst>
              <a:ext uri="{FF2B5EF4-FFF2-40B4-BE49-F238E27FC236}">
                <a16:creationId xmlns:a16="http://schemas.microsoft.com/office/drawing/2014/main" id="{31C6BF37-92ED-485C-90C5-098A0C42E51F}"/>
              </a:ext>
            </a:extLst>
          </p:cNvPr>
          <p:cNvSpPr txBox="1"/>
          <p:nvPr/>
        </p:nvSpPr>
        <p:spPr>
          <a:xfrm>
            <a:off x="7464154" y="3602605"/>
            <a:ext cx="2725426" cy="646331"/>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m – mass of the object (kg)</a:t>
            </a:r>
          </a:p>
          <a:p>
            <a:r>
              <a:rPr lang="en-GB" dirty="0">
                <a:latin typeface="Calibri" panose="020F0502020204030204" pitchFamily="34" charset="0"/>
                <a:cs typeface="Calibri" panose="020F0502020204030204" pitchFamily="34" charset="0"/>
              </a:rPr>
              <a:t>v – speed (m/s)</a:t>
            </a:r>
          </a:p>
        </p:txBody>
      </p:sp>
      <p:cxnSp>
        <p:nvCxnSpPr>
          <p:cNvPr id="6" name="Straight Connector 5">
            <a:extLst>
              <a:ext uri="{FF2B5EF4-FFF2-40B4-BE49-F238E27FC236}">
                <a16:creationId xmlns:a16="http://schemas.microsoft.com/office/drawing/2014/main" id="{22C72904-689D-4C11-AA31-4858DB54C30F}"/>
              </a:ext>
            </a:extLst>
          </p:cNvPr>
          <p:cNvCxnSpPr/>
          <p:nvPr/>
        </p:nvCxnSpPr>
        <p:spPr>
          <a:xfrm>
            <a:off x="2901034" y="5112332"/>
            <a:ext cx="5040560"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BBEC4D61-8153-4E29-B439-D7A9979216E4}"/>
              </a:ext>
            </a:extLst>
          </p:cNvPr>
          <p:cNvSpPr/>
          <p:nvPr/>
        </p:nvSpPr>
        <p:spPr>
          <a:xfrm>
            <a:off x="3333082" y="4464261"/>
            <a:ext cx="648072" cy="633159"/>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1 kg </a:t>
            </a:r>
          </a:p>
        </p:txBody>
      </p:sp>
      <p:sp>
        <p:nvSpPr>
          <p:cNvPr id="10" name="TextBox 9">
            <a:extLst>
              <a:ext uri="{FF2B5EF4-FFF2-40B4-BE49-F238E27FC236}">
                <a16:creationId xmlns:a16="http://schemas.microsoft.com/office/drawing/2014/main" id="{5241A06B-99C1-4B34-9839-CC0B904ECABC}"/>
              </a:ext>
            </a:extLst>
          </p:cNvPr>
          <p:cNvSpPr txBox="1"/>
          <p:nvPr/>
        </p:nvSpPr>
        <p:spPr>
          <a:xfrm>
            <a:off x="3008079" y="5185736"/>
            <a:ext cx="1920077" cy="707886"/>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1 kg mass at rest</a:t>
            </a:r>
          </a:p>
          <a:p>
            <a:r>
              <a:rPr lang="en-GB" sz="2000" dirty="0">
                <a:latin typeface="Calibri" panose="020F0502020204030204" pitchFamily="34" charset="0"/>
                <a:cs typeface="Calibri" panose="020F0502020204030204" pitchFamily="34" charset="0"/>
              </a:rPr>
              <a:t>E</a:t>
            </a:r>
            <a:r>
              <a:rPr lang="en-GB" sz="2000" baseline="-25000" dirty="0">
                <a:latin typeface="Calibri" panose="020F0502020204030204" pitchFamily="34" charset="0"/>
                <a:cs typeface="Calibri" panose="020F0502020204030204" pitchFamily="34" charset="0"/>
              </a:rPr>
              <a:t>K</a:t>
            </a:r>
            <a:r>
              <a:rPr lang="en-GB" sz="2000" dirty="0">
                <a:latin typeface="Calibri" panose="020F0502020204030204" pitchFamily="34" charset="0"/>
                <a:cs typeface="Calibri" panose="020F0502020204030204" pitchFamily="34" charset="0"/>
              </a:rPr>
              <a:t> = 0 J</a:t>
            </a:r>
          </a:p>
        </p:txBody>
      </p:sp>
      <p:sp>
        <p:nvSpPr>
          <p:cNvPr id="18" name="TextBox 17">
            <a:extLst>
              <a:ext uri="{FF2B5EF4-FFF2-40B4-BE49-F238E27FC236}">
                <a16:creationId xmlns:a16="http://schemas.microsoft.com/office/drawing/2014/main" id="{709B869D-2F90-4316-A6C5-6CAE595436D9}"/>
              </a:ext>
            </a:extLst>
          </p:cNvPr>
          <p:cNvSpPr txBox="1"/>
          <p:nvPr/>
        </p:nvSpPr>
        <p:spPr>
          <a:xfrm>
            <a:off x="6211927" y="5135501"/>
            <a:ext cx="2238883" cy="707886"/>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1 kg mass at 10 m/s</a:t>
            </a:r>
          </a:p>
          <a:p>
            <a:r>
              <a:rPr lang="en-GB" sz="2000" dirty="0">
                <a:latin typeface="Calibri" panose="020F0502020204030204" pitchFamily="34" charset="0"/>
                <a:cs typeface="Calibri" panose="020F0502020204030204" pitchFamily="34" charset="0"/>
              </a:rPr>
              <a:t>E</a:t>
            </a:r>
            <a:r>
              <a:rPr lang="en-GB" sz="2000" baseline="-25000" dirty="0">
                <a:latin typeface="Calibri" panose="020F0502020204030204" pitchFamily="34" charset="0"/>
                <a:cs typeface="Calibri" panose="020F0502020204030204" pitchFamily="34" charset="0"/>
              </a:rPr>
              <a:t>K </a:t>
            </a:r>
            <a:r>
              <a:rPr lang="en-GB" sz="2000" dirty="0">
                <a:latin typeface="Calibri" panose="020F0502020204030204" pitchFamily="34" charset="0"/>
                <a:cs typeface="Calibri" panose="020F0502020204030204" pitchFamily="34" charset="0"/>
              </a:rPr>
              <a:t>= 50 J</a:t>
            </a:r>
          </a:p>
        </p:txBody>
      </p:sp>
      <p:sp>
        <p:nvSpPr>
          <p:cNvPr id="11" name="TextBox 10">
            <a:extLst>
              <a:ext uri="{FF2B5EF4-FFF2-40B4-BE49-F238E27FC236}">
                <a16:creationId xmlns:a16="http://schemas.microsoft.com/office/drawing/2014/main" id="{FA9CE2C6-81B6-4BA5-A312-BB04C397F0F7}"/>
              </a:ext>
            </a:extLst>
          </p:cNvPr>
          <p:cNvSpPr txBox="1"/>
          <p:nvPr/>
        </p:nvSpPr>
        <p:spPr>
          <a:xfrm>
            <a:off x="2711624" y="6058179"/>
            <a:ext cx="740093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E</a:t>
            </a:r>
            <a:r>
              <a:rPr lang="en-GB" sz="2400" baseline="-25000" dirty="0">
                <a:latin typeface="Calibri" panose="020F0502020204030204" pitchFamily="34" charset="0"/>
                <a:cs typeface="Calibri" panose="020F0502020204030204" pitchFamily="34" charset="0"/>
              </a:rPr>
              <a:t>K</a:t>
            </a:r>
            <a:r>
              <a:rPr lang="en-GB" sz="2400" dirty="0">
                <a:latin typeface="Calibri" panose="020F0502020204030204" pitchFamily="34" charset="0"/>
                <a:cs typeface="Calibri" panose="020F0502020204030204" pitchFamily="34" charset="0"/>
              </a:rPr>
              <a:t> = ½ × 1 × (10)</a:t>
            </a:r>
            <a:r>
              <a:rPr lang="en-GB" sz="2400" baseline="30000" dirty="0">
                <a:latin typeface="Calibri" panose="020F0502020204030204" pitchFamily="34" charset="0"/>
                <a:cs typeface="Calibri" panose="020F0502020204030204" pitchFamily="34" charset="0"/>
              </a:rPr>
              <a:t>2 </a:t>
            </a:r>
            <a:r>
              <a:rPr lang="en-GB" sz="2400" dirty="0">
                <a:latin typeface="Calibri" panose="020F0502020204030204" pitchFamily="34" charset="0"/>
                <a:cs typeface="Calibri" panose="020F0502020204030204" pitchFamily="34" charset="0"/>
              </a:rPr>
              <a:t> = 50 J	[kg × (m/s)</a:t>
            </a:r>
            <a:r>
              <a:rPr lang="en-GB" sz="2400" baseline="30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 kg × m</a:t>
            </a:r>
            <a:r>
              <a:rPr lang="en-GB" sz="2400" baseline="30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/s</a:t>
            </a:r>
            <a:r>
              <a:rPr lang="en-GB" sz="2400" baseline="30000" dirty="0">
                <a:latin typeface="Calibri" panose="020F0502020204030204" pitchFamily="34" charset="0"/>
                <a:cs typeface="Calibri" panose="020F0502020204030204" pitchFamily="34" charset="0"/>
              </a:rPr>
              <a:t>2 </a:t>
            </a:r>
            <a:r>
              <a:rPr lang="en-GB" sz="2400" dirty="0">
                <a:latin typeface="Calibri" panose="020F0502020204030204" pitchFamily="34" charset="0"/>
                <a:cs typeface="Calibri" panose="020F0502020204030204" pitchFamily="34" charset="0"/>
              </a:rPr>
              <a:t>= J] </a:t>
            </a:r>
          </a:p>
        </p:txBody>
      </p:sp>
      <p:sp>
        <p:nvSpPr>
          <p:cNvPr id="16" name="TextBox 15">
            <a:extLst>
              <a:ext uri="{FF2B5EF4-FFF2-40B4-BE49-F238E27FC236}">
                <a16:creationId xmlns:a16="http://schemas.microsoft.com/office/drawing/2014/main" id="{98513A29-470B-46CB-91B9-02652A6782D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Tree>
    <p:extLst>
      <p:ext uri="{BB962C8B-B14F-4D97-AF65-F5344CB8AC3E}">
        <p14:creationId xmlns:p14="http://schemas.microsoft.com/office/powerpoint/2010/main" val="225490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grpId="0" nodeType="clickEffect">
                                  <p:stCondLst>
                                    <p:cond delay="0"/>
                                  </p:stCondLst>
                                  <p:childTnLst>
                                    <p:animMotion origin="layout" path="M -3.33333E-6 -7.40741E-7 L 0.38594 -7.40741E-7 " pathEditMode="relative" rAng="0" ptsTypes="AA">
                                      <p:cBhvr>
                                        <p:cTn id="6" dur="2000" fill="hold"/>
                                        <p:tgtEl>
                                          <p:spTgt spid="9"/>
                                        </p:tgtEl>
                                        <p:attrNameLst>
                                          <p:attrName>ppt_x</p:attrName>
                                          <p:attrName>ppt_y</p:attrName>
                                        </p:attrNameLst>
                                      </p:cBhvr>
                                      <p:rCtr x="19288" y="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B18F96F-7F33-4C23-8698-AC03B29CAAA6}"/>
              </a:ext>
            </a:extLst>
          </p:cNvPr>
          <p:cNvSpPr txBox="1"/>
          <p:nvPr/>
        </p:nvSpPr>
        <p:spPr>
          <a:xfrm>
            <a:off x="0" y="0"/>
            <a:ext cx="3223318"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CHEMICAL ENERGY</a:t>
            </a:r>
          </a:p>
        </p:txBody>
      </p:sp>
      <p:sp>
        <p:nvSpPr>
          <p:cNvPr id="2" name="TextBox 1">
            <a:extLst>
              <a:ext uri="{FF2B5EF4-FFF2-40B4-BE49-F238E27FC236}">
                <a16:creationId xmlns:a16="http://schemas.microsoft.com/office/drawing/2014/main" id="{1EBB3D02-5015-421C-BCA2-64D06616151E}"/>
              </a:ext>
            </a:extLst>
          </p:cNvPr>
          <p:cNvSpPr txBox="1"/>
          <p:nvPr/>
        </p:nvSpPr>
        <p:spPr>
          <a:xfrm>
            <a:off x="221942" y="1028673"/>
            <a:ext cx="4728474" cy="3108543"/>
          </a:xfrm>
          <a:prstGeom prst="rect">
            <a:avLst/>
          </a:prstGeom>
          <a:noFill/>
        </p:spPr>
        <p:txBody>
          <a:bodyPr wrap="none" rtlCol="0">
            <a:spAutoFit/>
          </a:bodyPr>
          <a:lstStyle/>
          <a:p>
            <a:r>
              <a:rPr lang="en-GB" sz="2800" b="1" dirty="0">
                <a:solidFill>
                  <a:srgbClr val="00B0F0"/>
                </a:solidFill>
                <a:latin typeface="Calibri" panose="020F0502020204030204" pitchFamily="34" charset="0"/>
                <a:cs typeface="Calibri" panose="020F0502020204030204" pitchFamily="34" charset="0"/>
              </a:rPr>
              <a:t>What is it?</a:t>
            </a:r>
          </a:p>
          <a:p>
            <a:endParaRPr lang="en-GB" sz="2800" b="1" dirty="0">
              <a:latin typeface="Calibri" panose="020F0502020204030204" pitchFamily="34" charset="0"/>
              <a:cs typeface="Calibri" panose="020F0502020204030204" pitchFamily="34" charset="0"/>
            </a:endParaRPr>
          </a:p>
          <a:p>
            <a:r>
              <a:rPr lang="en-GB" sz="2800" b="1" dirty="0">
                <a:solidFill>
                  <a:srgbClr val="0070C0"/>
                </a:solidFill>
                <a:latin typeface="Calibri" panose="020F0502020204030204" pitchFamily="34" charset="0"/>
                <a:cs typeface="Calibri" panose="020F0502020204030204" pitchFamily="34" charset="0"/>
              </a:rPr>
              <a:t>How much of it can we get?</a:t>
            </a:r>
          </a:p>
          <a:p>
            <a:endParaRPr lang="en-GB" sz="2800" b="1" dirty="0">
              <a:latin typeface="Calibri" panose="020F0502020204030204" pitchFamily="34" charset="0"/>
              <a:cs typeface="Calibri" panose="020F0502020204030204" pitchFamily="34" charset="0"/>
            </a:endParaRPr>
          </a:p>
          <a:p>
            <a:r>
              <a:rPr lang="en-GB" sz="2800" b="1" dirty="0">
                <a:solidFill>
                  <a:srgbClr val="7030A0"/>
                </a:solidFill>
                <a:latin typeface="Calibri" panose="020F0502020204030204" pitchFamily="34" charset="0"/>
                <a:cs typeface="Calibri" panose="020F0502020204030204" pitchFamily="34" charset="0"/>
              </a:rPr>
              <a:t>How easily can we get it?</a:t>
            </a:r>
          </a:p>
          <a:p>
            <a:endParaRPr lang="en-GB" sz="2800" b="1" dirty="0">
              <a:latin typeface="Calibri" panose="020F0502020204030204" pitchFamily="34" charset="0"/>
              <a:cs typeface="Calibri" panose="020F0502020204030204" pitchFamily="34" charset="0"/>
            </a:endParaRPr>
          </a:p>
          <a:p>
            <a:r>
              <a:rPr lang="en-GB" sz="2800" b="1" dirty="0">
                <a:solidFill>
                  <a:srgbClr val="800080"/>
                </a:solidFill>
                <a:latin typeface="Calibri" panose="020F0502020204030204" pitchFamily="34" charset="0"/>
                <a:cs typeface="Calibri" panose="020F0502020204030204" pitchFamily="34" charset="0"/>
              </a:rPr>
              <a:t>How quickly will it all happen?</a:t>
            </a:r>
          </a:p>
        </p:txBody>
      </p:sp>
      <p:grpSp>
        <p:nvGrpSpPr>
          <p:cNvPr id="19" name="Group 18">
            <a:extLst>
              <a:ext uri="{FF2B5EF4-FFF2-40B4-BE49-F238E27FC236}">
                <a16:creationId xmlns:a16="http://schemas.microsoft.com/office/drawing/2014/main" id="{DD4F5F9E-0344-4906-B127-68DB34350055}"/>
              </a:ext>
            </a:extLst>
          </p:cNvPr>
          <p:cNvGrpSpPr/>
          <p:nvPr/>
        </p:nvGrpSpPr>
        <p:grpSpPr>
          <a:xfrm>
            <a:off x="2153653" y="295916"/>
            <a:ext cx="9816405" cy="3046988"/>
            <a:chOff x="2153653" y="295916"/>
            <a:chExt cx="9816405" cy="3046988"/>
          </a:xfrm>
        </p:grpSpPr>
        <p:sp>
          <p:nvSpPr>
            <p:cNvPr id="9" name="TextBox 8">
              <a:extLst>
                <a:ext uri="{FF2B5EF4-FFF2-40B4-BE49-F238E27FC236}">
                  <a16:creationId xmlns:a16="http://schemas.microsoft.com/office/drawing/2014/main" id="{2B21AA86-FBBD-4205-A742-9359068F1404}"/>
                </a:ext>
              </a:extLst>
            </p:cNvPr>
            <p:cNvSpPr txBox="1"/>
            <p:nvPr/>
          </p:nvSpPr>
          <p:spPr>
            <a:xfrm>
              <a:off x="6370000" y="295916"/>
              <a:ext cx="5600058" cy="3046988"/>
            </a:xfrm>
            <a:prstGeom prst="rect">
              <a:avLst/>
            </a:prstGeom>
            <a:noFill/>
            <a:ln w="12700">
              <a:solidFill>
                <a:srgbClr val="002060"/>
              </a:solidFill>
            </a:ln>
          </p:spPr>
          <p:txBody>
            <a:bodyPr wrap="square">
              <a:spAutoFit/>
            </a:bodyPr>
            <a:lstStyle/>
            <a:p>
              <a:pPr marL="342900" indent="-342900">
                <a:buFontTx/>
                <a:buChar char="-"/>
              </a:pPr>
              <a:r>
                <a:rPr lang="en-GB" sz="2400" b="1" dirty="0">
                  <a:solidFill>
                    <a:srgbClr val="00B0F0"/>
                  </a:solidFill>
                  <a:latin typeface="Calibri" panose="020F0502020204030204" pitchFamily="34" charset="0"/>
                  <a:cs typeface="Calibri" panose="020F0502020204030204" pitchFamily="34" charset="0"/>
                </a:rPr>
                <a:t>Potential energy that can be converted to other forms of energy, primarily heat and light, when bonds between atoms or molecules form.</a:t>
              </a:r>
            </a:p>
            <a:p>
              <a:pPr marL="342900" indent="-342900">
                <a:buFontTx/>
                <a:buChar char="-"/>
              </a:pPr>
              <a:r>
                <a:rPr lang="en-GB" sz="2400" b="1" dirty="0">
                  <a:solidFill>
                    <a:srgbClr val="00B0F0"/>
                  </a:solidFill>
                  <a:latin typeface="Calibri" panose="020F0502020204030204" pitchFamily="34" charset="0"/>
                  <a:cs typeface="Calibri" panose="020F0502020204030204" pitchFamily="34" charset="0"/>
                </a:rPr>
                <a:t>It can be found in:</a:t>
              </a:r>
            </a:p>
            <a:p>
              <a:pPr marL="800100" lvl="1" indent="-342900">
                <a:buFontTx/>
                <a:buChar char="-"/>
              </a:pPr>
              <a:r>
                <a:rPr lang="en-GB" sz="2400" b="1" dirty="0">
                  <a:solidFill>
                    <a:srgbClr val="00B0F0"/>
                  </a:solidFill>
                  <a:latin typeface="Calibri" panose="020F0502020204030204" pitchFamily="34" charset="0"/>
                  <a:cs typeface="Calibri" panose="020F0502020204030204" pitchFamily="34" charset="0"/>
                </a:rPr>
                <a:t>the atom</a:t>
              </a:r>
            </a:p>
            <a:p>
              <a:pPr marL="800100" lvl="1" indent="-342900">
                <a:buFontTx/>
                <a:buChar char="-"/>
              </a:pPr>
              <a:r>
                <a:rPr lang="en-GB" sz="2400" b="1" dirty="0">
                  <a:solidFill>
                    <a:srgbClr val="00B0F0"/>
                  </a:solidFill>
                  <a:latin typeface="Calibri" panose="020F0502020204030204" pitchFamily="34" charset="0"/>
                  <a:cs typeface="Calibri" panose="020F0502020204030204" pitchFamily="34" charset="0"/>
                </a:rPr>
                <a:t>energy levels and electrons</a:t>
              </a:r>
            </a:p>
            <a:p>
              <a:pPr marL="800100" lvl="1" indent="-342900">
                <a:buFontTx/>
                <a:buChar char="-"/>
              </a:pPr>
              <a:r>
                <a:rPr lang="en-GB" sz="2400" b="1" dirty="0">
                  <a:solidFill>
                    <a:srgbClr val="00B0F0"/>
                  </a:solidFill>
                  <a:latin typeface="Calibri" panose="020F0502020204030204" pitchFamily="34" charset="0"/>
                  <a:cs typeface="Calibri" panose="020F0502020204030204" pitchFamily="34" charset="0"/>
                </a:rPr>
                <a:t>molecular bonds</a:t>
              </a:r>
            </a:p>
          </p:txBody>
        </p:sp>
        <p:cxnSp>
          <p:nvCxnSpPr>
            <p:cNvPr id="8" name="Straight Arrow Connector 7">
              <a:extLst>
                <a:ext uri="{FF2B5EF4-FFF2-40B4-BE49-F238E27FC236}">
                  <a16:creationId xmlns:a16="http://schemas.microsoft.com/office/drawing/2014/main" id="{5A1615B8-204B-4DD1-929C-17CAC277F037}"/>
                </a:ext>
              </a:extLst>
            </p:cNvPr>
            <p:cNvCxnSpPr/>
            <p:nvPr/>
          </p:nvCxnSpPr>
          <p:spPr>
            <a:xfrm>
              <a:off x="2153653" y="1275347"/>
              <a:ext cx="4216347" cy="0"/>
            </a:xfrm>
            <a:prstGeom prst="straightConnector1">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0DB337A3-F07D-46AC-A230-98528C9A7DA3}"/>
              </a:ext>
            </a:extLst>
          </p:cNvPr>
          <p:cNvGrpSpPr/>
          <p:nvPr/>
        </p:nvGrpSpPr>
        <p:grpSpPr>
          <a:xfrm>
            <a:off x="4523874" y="2200478"/>
            <a:ext cx="7446184" cy="2245599"/>
            <a:chOff x="4523874" y="2200478"/>
            <a:chExt cx="7446184" cy="2245599"/>
          </a:xfrm>
        </p:grpSpPr>
        <p:sp>
          <p:nvSpPr>
            <p:cNvPr id="13" name="TextBox 12">
              <a:extLst>
                <a:ext uri="{FF2B5EF4-FFF2-40B4-BE49-F238E27FC236}">
                  <a16:creationId xmlns:a16="http://schemas.microsoft.com/office/drawing/2014/main" id="{A34ED1B4-A11A-4351-9AE1-B2CF7BD75FA1}"/>
                </a:ext>
              </a:extLst>
            </p:cNvPr>
            <p:cNvSpPr txBox="1"/>
            <p:nvPr/>
          </p:nvSpPr>
          <p:spPr>
            <a:xfrm>
              <a:off x="6370000" y="3615080"/>
              <a:ext cx="5600058" cy="830997"/>
            </a:xfrm>
            <a:prstGeom prst="rect">
              <a:avLst/>
            </a:prstGeom>
            <a:noFill/>
            <a:ln w="12700">
              <a:solidFill>
                <a:srgbClr val="002060"/>
              </a:solidFill>
            </a:ln>
          </p:spPr>
          <p:txBody>
            <a:bodyPr wrap="square">
              <a:spAutoFit/>
            </a:bodyPr>
            <a:lstStyle/>
            <a:p>
              <a:pPr marL="342900" indent="-342900">
                <a:buFontTx/>
                <a:buChar char="-"/>
              </a:pPr>
              <a:r>
                <a:rPr lang="en-GB" sz="2400" b="1" dirty="0">
                  <a:solidFill>
                    <a:srgbClr val="0070C0"/>
                  </a:solidFill>
                  <a:latin typeface="Calibri" panose="020F0502020204030204" pitchFamily="34" charset="0"/>
                  <a:cs typeface="Calibri" panose="020F0502020204030204" pitchFamily="34" charset="0"/>
                </a:rPr>
                <a:t>The stronger the bond the more chemical energy that can be converted.</a:t>
              </a:r>
            </a:p>
          </p:txBody>
        </p:sp>
        <p:cxnSp>
          <p:nvCxnSpPr>
            <p:cNvPr id="16" name="Straight Arrow Connector 15">
              <a:extLst>
                <a:ext uri="{FF2B5EF4-FFF2-40B4-BE49-F238E27FC236}">
                  <a16:creationId xmlns:a16="http://schemas.microsoft.com/office/drawing/2014/main" id="{B319F6D9-730B-4895-B907-1D0CA23F47B1}"/>
                </a:ext>
              </a:extLst>
            </p:cNvPr>
            <p:cNvCxnSpPr>
              <a:cxnSpLocks/>
            </p:cNvCxnSpPr>
            <p:nvPr/>
          </p:nvCxnSpPr>
          <p:spPr>
            <a:xfrm>
              <a:off x="4523874" y="2200478"/>
              <a:ext cx="1846126" cy="1830101"/>
            </a:xfrm>
            <a:prstGeom prst="bentConnector3">
              <a:avLst>
                <a:gd name="adj1" fmla="val 50000"/>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sp>
        <p:nvSpPr>
          <p:cNvPr id="25" name="TextBox 24">
            <a:extLst>
              <a:ext uri="{FF2B5EF4-FFF2-40B4-BE49-F238E27FC236}">
                <a16:creationId xmlns:a16="http://schemas.microsoft.com/office/drawing/2014/main" id="{5E609890-E39B-4145-B54F-1DAECB5F476F}"/>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F9DD6A-77C0-409F-8CEC-5DE424A3056B}"/>
              </a:ext>
            </a:extLst>
          </p:cNvPr>
          <p:cNvSpPr txBox="1"/>
          <p:nvPr/>
        </p:nvSpPr>
        <p:spPr>
          <a:xfrm>
            <a:off x="114570" y="33394"/>
            <a:ext cx="6602641"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CHEMICAL ENERGY TO ELECTRICAL ENERGY</a:t>
            </a:r>
          </a:p>
        </p:txBody>
      </p:sp>
      <p:sp>
        <p:nvSpPr>
          <p:cNvPr id="9" name="TextBox 8">
            <a:extLst>
              <a:ext uri="{FF2B5EF4-FFF2-40B4-BE49-F238E27FC236}">
                <a16:creationId xmlns:a16="http://schemas.microsoft.com/office/drawing/2014/main" id="{D6ED5BD9-3AAF-418C-AE62-9F2C41D761F8}"/>
              </a:ext>
            </a:extLst>
          </p:cNvPr>
          <p:cNvSpPr txBox="1"/>
          <p:nvPr/>
        </p:nvSpPr>
        <p:spPr>
          <a:xfrm>
            <a:off x="215900" y="731569"/>
            <a:ext cx="11706726" cy="830997"/>
          </a:xfrm>
          <a:prstGeom prst="rect">
            <a:avLst/>
          </a:prstGeom>
          <a:noFill/>
        </p:spPr>
        <p:txBody>
          <a:bodyPr wrap="square">
            <a:spAutoFit/>
          </a:bodyPr>
          <a:lstStyle/>
          <a:p>
            <a:r>
              <a:rPr lang="en-GB" sz="2400" dirty="0">
                <a:solidFill>
                  <a:srgbClr val="202124"/>
                </a:solidFill>
                <a:latin typeface="Calibri" panose="020F0502020204030204" pitchFamily="34" charset="0"/>
                <a:cs typeface="Calibri" panose="020F0502020204030204" pitchFamily="34" charset="0"/>
              </a:rPr>
              <a:t>Electrical energy is the power an atom's charged particles have to cause an action or move an object. The movement of electrons from one atom to another results in electrical energy.</a:t>
            </a:r>
            <a:endParaRPr lang="en-GB" sz="2400"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447D9E39-82B6-4F6C-81BF-2C481065F3A6}"/>
                  </a:ext>
                </a:extLst>
              </p:cNvPr>
              <p:cNvSpPr txBox="1"/>
              <p:nvPr/>
            </p:nvSpPr>
            <p:spPr>
              <a:xfrm>
                <a:off x="509915" y="2725726"/>
                <a:ext cx="3511539" cy="553998"/>
              </a:xfrm>
              <a:prstGeom prst="rect">
                <a:avLst/>
              </a:prstGeom>
              <a:noFill/>
            </p:spPr>
            <p:txBody>
              <a:bodyPr wrap="none" lIns="0" tIns="0" rIns="0" bIns="0" rtlCol="0">
                <a:spAutoFit/>
              </a:bodyPr>
              <a:lstStyle/>
              <a:p>
                <a14:m>
                  <m:oMath xmlns:m="http://schemas.openxmlformats.org/officeDocument/2006/math">
                    <m:r>
                      <a:rPr lang="en-GB" sz="3600" i="1">
                        <a:latin typeface="Cambria Math" panose="02040503050406030204" pitchFamily="18" charset="0"/>
                      </a:rPr>
                      <m:t>𝐸</m:t>
                    </m:r>
                    <m:r>
                      <a:rPr lang="en-GB" sz="3600" i="1">
                        <a:latin typeface="Cambria Math" panose="02040503050406030204" pitchFamily="18" charset="0"/>
                      </a:rPr>
                      <m:t>=</m:t>
                    </m:r>
                    <m:r>
                      <a:rPr lang="en-GB" sz="3600" i="1">
                        <a:latin typeface="Cambria Math" panose="02040503050406030204" pitchFamily="18" charset="0"/>
                      </a:rPr>
                      <m:t>𝐼</m:t>
                    </m:r>
                    <m:r>
                      <a:rPr lang="en-GB" sz="3600" i="1">
                        <a:latin typeface="Cambria Math" panose="02040503050406030204" pitchFamily="18" charset="0"/>
                      </a:rPr>
                      <m:t>×</m:t>
                    </m:r>
                    <m:r>
                      <a:rPr lang="en-GB" sz="3600" i="1">
                        <a:latin typeface="Cambria Math" panose="02040503050406030204" pitchFamily="18" charset="0"/>
                      </a:rPr>
                      <m:t>𝑉</m:t>
                    </m:r>
                    <m:r>
                      <a:rPr lang="en-GB" sz="3600" i="1">
                        <a:latin typeface="Cambria Math" panose="02040503050406030204" pitchFamily="18" charset="0"/>
                      </a:rPr>
                      <m:t>×</m:t>
                    </m:r>
                    <m:r>
                      <a:rPr lang="en-GB" sz="3600" i="1">
                        <a:latin typeface="Cambria Math" panose="02040503050406030204" pitchFamily="18" charset="0"/>
                      </a:rPr>
                      <m:t>𝑡</m:t>
                    </m:r>
                  </m:oMath>
                </a14:m>
                <a:r>
                  <a:rPr lang="en-GB" sz="3600" dirty="0"/>
                  <a:t>    [J]</a:t>
                </a:r>
                <a:endParaRPr lang="en-GB" sz="3600" baseline="30000" dirty="0"/>
              </a:p>
            </p:txBody>
          </p:sp>
        </mc:Choice>
        <mc:Fallback xmlns="">
          <p:sp>
            <p:nvSpPr>
              <p:cNvPr id="10" name="TextBox 9">
                <a:extLst>
                  <a:ext uri="{FF2B5EF4-FFF2-40B4-BE49-F238E27FC236}">
                    <a16:creationId xmlns:a16="http://schemas.microsoft.com/office/drawing/2014/main" id="{447D9E39-82B6-4F6C-81BF-2C481065F3A6}"/>
                  </a:ext>
                </a:extLst>
              </p:cNvPr>
              <p:cNvSpPr txBox="1">
                <a:spLocks noRot="1" noChangeAspect="1" noMove="1" noResize="1" noEditPoints="1" noAdjustHandles="1" noChangeArrowheads="1" noChangeShapeType="1" noTextEdit="1"/>
              </p:cNvSpPr>
              <p:nvPr/>
            </p:nvSpPr>
            <p:spPr>
              <a:xfrm>
                <a:off x="509915" y="2725726"/>
                <a:ext cx="3511539" cy="553998"/>
              </a:xfrm>
              <a:prstGeom prst="rect">
                <a:avLst/>
              </a:prstGeom>
              <a:blipFill>
                <a:blip r:embed="rId3"/>
                <a:stretch>
                  <a:fillRect t="-25275" r="-6944" b="-49451"/>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0BD93942-8A94-44FA-9719-BB62880D4A33}"/>
              </a:ext>
            </a:extLst>
          </p:cNvPr>
          <p:cNvSpPr txBox="1"/>
          <p:nvPr/>
        </p:nvSpPr>
        <p:spPr>
          <a:xfrm>
            <a:off x="4481439" y="2594849"/>
            <a:ext cx="3572232" cy="923330"/>
          </a:xfrm>
          <a:prstGeom prst="rect">
            <a:avLst/>
          </a:prstGeom>
          <a:noFill/>
        </p:spPr>
        <p:txBody>
          <a:bodyPr wrap="square" rtlCol="0">
            <a:spAutoFit/>
          </a:bodyPr>
          <a:lstStyle/>
          <a:p>
            <a:r>
              <a:rPr lang="en-GB" dirty="0"/>
              <a:t>I – current (A = C/s)</a:t>
            </a:r>
          </a:p>
          <a:p>
            <a:r>
              <a:rPr lang="en-GB" dirty="0"/>
              <a:t>V – potential difference (V = J/C)</a:t>
            </a:r>
          </a:p>
          <a:p>
            <a:r>
              <a:rPr lang="en-GB" dirty="0"/>
              <a:t>t – time (s)</a:t>
            </a:r>
          </a:p>
        </p:txBody>
      </p:sp>
      <p:sp>
        <p:nvSpPr>
          <p:cNvPr id="12" name="TextBox 11">
            <a:extLst>
              <a:ext uri="{FF2B5EF4-FFF2-40B4-BE49-F238E27FC236}">
                <a16:creationId xmlns:a16="http://schemas.microsoft.com/office/drawing/2014/main" id="{9EBCBDDA-B3D1-4606-BACD-5E7C0EC3E6CA}"/>
              </a:ext>
            </a:extLst>
          </p:cNvPr>
          <p:cNvSpPr txBox="1"/>
          <p:nvPr/>
        </p:nvSpPr>
        <p:spPr>
          <a:xfrm>
            <a:off x="314498" y="1763780"/>
            <a:ext cx="11585742" cy="461665"/>
          </a:xfrm>
          <a:prstGeom prst="rect">
            <a:avLst/>
          </a:prstGeom>
          <a:noFill/>
        </p:spPr>
        <p:txBody>
          <a:bodyPr wrap="square">
            <a:spAutoFit/>
          </a:bodyPr>
          <a:lstStyle/>
          <a:p>
            <a:r>
              <a:rPr lang="en-GB" sz="2400" b="1" dirty="0">
                <a:solidFill>
                  <a:srgbClr val="002060"/>
                </a:solidFill>
                <a:latin typeface="Calibri" panose="020F0502020204030204" pitchFamily="34" charset="0"/>
                <a:cs typeface="Calibri" panose="020F0502020204030204" pitchFamily="34" charset="0"/>
              </a:rPr>
              <a:t>Using electrolysis, the chemical energy in a battery may also provide electrical fuel.</a:t>
            </a:r>
          </a:p>
        </p:txBody>
      </p:sp>
      <p:pic>
        <p:nvPicPr>
          <p:cNvPr id="3" name="Graphic 2" descr="Lightbulb with solid fill">
            <a:extLst>
              <a:ext uri="{FF2B5EF4-FFF2-40B4-BE49-F238E27FC236}">
                <a16:creationId xmlns:a16="http://schemas.microsoft.com/office/drawing/2014/main" id="{B85828BD-3B5E-4ED9-97BD-C214B5250D5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43594" y="3910809"/>
            <a:ext cx="914400" cy="914400"/>
          </a:xfrm>
          <a:prstGeom prst="rect">
            <a:avLst/>
          </a:prstGeom>
        </p:spPr>
      </p:pic>
      <p:grpSp>
        <p:nvGrpSpPr>
          <p:cNvPr id="40" name="Group 39">
            <a:extLst>
              <a:ext uri="{FF2B5EF4-FFF2-40B4-BE49-F238E27FC236}">
                <a16:creationId xmlns:a16="http://schemas.microsoft.com/office/drawing/2014/main" id="{6EC2A902-5745-4A5A-8C6A-B168843F987E}"/>
              </a:ext>
            </a:extLst>
          </p:cNvPr>
          <p:cNvGrpSpPr/>
          <p:nvPr/>
        </p:nvGrpSpPr>
        <p:grpSpPr>
          <a:xfrm>
            <a:off x="4836930" y="3910910"/>
            <a:ext cx="914400" cy="914400"/>
            <a:chOff x="7574632" y="2853452"/>
            <a:chExt cx="914400" cy="914400"/>
          </a:xfrm>
        </p:grpSpPr>
        <p:pic>
          <p:nvPicPr>
            <p:cNvPr id="14" name="Graphic 13" descr="Lightbulb with solid fill">
              <a:extLst>
                <a:ext uri="{FF2B5EF4-FFF2-40B4-BE49-F238E27FC236}">
                  <a16:creationId xmlns:a16="http://schemas.microsoft.com/office/drawing/2014/main" id="{0C43142B-2C35-4671-B033-33D8B92757C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4632" y="2853452"/>
              <a:ext cx="914400" cy="914400"/>
            </a:xfrm>
            <a:prstGeom prst="rect">
              <a:avLst/>
            </a:prstGeom>
          </p:spPr>
        </p:pic>
        <mc:AlternateContent xmlns:mc="http://schemas.openxmlformats.org/markup-compatibility/2006" xmlns:p14="http://schemas.microsoft.com/office/powerpoint/2010/main">
          <mc:Choice Requires="p14">
            <p:contentPart p14:bwMode="auto" r:id="rId6">
              <p14:nvContentPartPr>
                <p14:cNvPr id="19" name="Ink 18">
                  <a:extLst>
                    <a:ext uri="{FF2B5EF4-FFF2-40B4-BE49-F238E27FC236}">
                      <a16:creationId xmlns:a16="http://schemas.microsoft.com/office/drawing/2014/main" id="{F67FFB43-DAFF-49BC-9572-67BF9F14BF80}"/>
                    </a:ext>
                  </a:extLst>
                </p14:cNvPr>
                <p14:cNvContentPartPr/>
                <p14:nvPr/>
              </p14:nvContentPartPr>
              <p14:xfrm>
                <a:off x="7847003" y="3010995"/>
                <a:ext cx="344880" cy="299520"/>
              </p14:xfrm>
            </p:contentPart>
          </mc:Choice>
          <mc:Fallback xmlns="">
            <p:pic>
              <p:nvPicPr>
                <p:cNvPr id="19" name="Ink 18">
                  <a:extLst>
                    <a:ext uri="{FF2B5EF4-FFF2-40B4-BE49-F238E27FC236}">
                      <a16:creationId xmlns:a16="http://schemas.microsoft.com/office/drawing/2014/main" id="{F67FFB43-DAFF-49BC-9572-67BF9F14BF80}"/>
                    </a:ext>
                  </a:extLst>
                </p:cNvPr>
                <p:cNvPicPr/>
                <p:nvPr/>
              </p:nvPicPr>
              <p:blipFill>
                <a:blip r:embed="rId9"/>
                <a:stretch>
                  <a:fillRect/>
                </a:stretch>
              </p:blipFill>
              <p:spPr>
                <a:xfrm>
                  <a:off x="7811003" y="2939355"/>
                  <a:ext cx="416520" cy="443160"/>
                </a:xfrm>
                <a:prstGeom prst="rect">
                  <a:avLst/>
                </a:prstGeom>
              </p:spPr>
            </p:pic>
          </mc:Fallback>
        </mc:AlternateContent>
      </p:grpSp>
      <p:cxnSp>
        <p:nvCxnSpPr>
          <p:cNvPr id="24" name="Straight Connector 23">
            <a:extLst>
              <a:ext uri="{FF2B5EF4-FFF2-40B4-BE49-F238E27FC236}">
                <a16:creationId xmlns:a16="http://schemas.microsoft.com/office/drawing/2014/main" id="{C039E0B6-5AB4-41D5-8B60-83E819F70F6D}"/>
              </a:ext>
            </a:extLst>
          </p:cNvPr>
          <p:cNvCxnSpPr>
            <a:cxnSpLocks/>
          </p:cNvCxnSpPr>
          <p:nvPr/>
        </p:nvCxnSpPr>
        <p:spPr>
          <a:xfrm>
            <a:off x="2861459" y="4632556"/>
            <a:ext cx="2319990"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7754D41-6164-4D5A-A894-2A4CDA129566}"/>
              </a:ext>
            </a:extLst>
          </p:cNvPr>
          <p:cNvCxnSpPr>
            <a:cxnSpLocks/>
          </p:cNvCxnSpPr>
          <p:nvPr/>
        </p:nvCxnSpPr>
        <p:spPr>
          <a:xfrm>
            <a:off x="5300795" y="4825209"/>
            <a:ext cx="1885991"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4220AB8-16BE-4386-9AC6-25CC22556AE2}"/>
              </a:ext>
            </a:extLst>
          </p:cNvPr>
          <p:cNvCxnSpPr>
            <a:cxnSpLocks/>
          </p:cNvCxnSpPr>
          <p:nvPr/>
        </p:nvCxnSpPr>
        <p:spPr>
          <a:xfrm>
            <a:off x="2861459" y="6072716"/>
            <a:ext cx="1877054"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94AF56C-419C-4C69-873A-DC7E0748A1E3}"/>
              </a:ext>
            </a:extLst>
          </p:cNvPr>
          <p:cNvCxnSpPr>
            <a:cxnSpLocks/>
          </p:cNvCxnSpPr>
          <p:nvPr/>
        </p:nvCxnSpPr>
        <p:spPr>
          <a:xfrm flipV="1">
            <a:off x="2888077" y="4632556"/>
            <a:ext cx="0" cy="144016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ED6FC5D-CBBB-4EFC-90AB-7FD7E53FDFC2}"/>
              </a:ext>
            </a:extLst>
          </p:cNvPr>
          <p:cNvCxnSpPr>
            <a:cxnSpLocks/>
          </p:cNvCxnSpPr>
          <p:nvPr/>
        </p:nvCxnSpPr>
        <p:spPr>
          <a:xfrm flipV="1">
            <a:off x="7174224" y="5640668"/>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E82AD6E-4BB1-4F04-B66A-6E67F02D3A40}"/>
              </a:ext>
            </a:extLst>
          </p:cNvPr>
          <p:cNvCxnSpPr>
            <a:cxnSpLocks/>
          </p:cNvCxnSpPr>
          <p:nvPr/>
        </p:nvCxnSpPr>
        <p:spPr>
          <a:xfrm>
            <a:off x="5305262" y="6072716"/>
            <a:ext cx="1877054"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5DFB5DE-B7C5-49D3-8103-C026971228FC}"/>
              </a:ext>
            </a:extLst>
          </p:cNvPr>
          <p:cNvCxnSpPr>
            <a:cxnSpLocks/>
          </p:cNvCxnSpPr>
          <p:nvPr/>
        </p:nvCxnSpPr>
        <p:spPr>
          <a:xfrm flipV="1">
            <a:off x="7182317" y="5352636"/>
            <a:ext cx="364509" cy="31235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2754CCD-71AF-4818-8C1A-D5BD2B9AF00E}"/>
              </a:ext>
            </a:extLst>
          </p:cNvPr>
          <p:cNvCxnSpPr>
            <a:cxnSpLocks/>
          </p:cNvCxnSpPr>
          <p:nvPr/>
        </p:nvCxnSpPr>
        <p:spPr>
          <a:xfrm flipV="1">
            <a:off x="7174224" y="4825209"/>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28DDDA8-C692-4045-92CA-4DB68749124C}"/>
              </a:ext>
            </a:extLst>
          </p:cNvPr>
          <p:cNvCxnSpPr>
            <a:cxnSpLocks/>
          </p:cNvCxnSpPr>
          <p:nvPr/>
        </p:nvCxnSpPr>
        <p:spPr>
          <a:xfrm flipV="1">
            <a:off x="7174224" y="5257257"/>
            <a:ext cx="0" cy="432048"/>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28B37EF0-B290-4C90-8212-936A069EAADB}"/>
              </a:ext>
            </a:extLst>
          </p:cNvPr>
          <p:cNvSpPr/>
          <p:nvPr/>
        </p:nvSpPr>
        <p:spPr>
          <a:xfrm>
            <a:off x="4692714" y="5828214"/>
            <a:ext cx="627052" cy="489004"/>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latin typeface="Calibri" panose="020F0502020204030204" pitchFamily="34" charset="0"/>
                <a:cs typeface="Calibri" panose="020F0502020204030204" pitchFamily="34" charset="0"/>
              </a:rPr>
              <a:t>+    -</a:t>
            </a:r>
          </a:p>
        </p:txBody>
      </p:sp>
      <p:sp>
        <p:nvSpPr>
          <p:cNvPr id="43" name="TextBox 42">
            <a:extLst>
              <a:ext uri="{FF2B5EF4-FFF2-40B4-BE49-F238E27FC236}">
                <a16:creationId xmlns:a16="http://schemas.microsoft.com/office/drawing/2014/main" id="{F05CF707-5A66-464A-B99B-2BEAFED0426A}"/>
              </a:ext>
            </a:extLst>
          </p:cNvPr>
          <p:cNvSpPr txBox="1"/>
          <p:nvPr/>
        </p:nvSpPr>
        <p:spPr>
          <a:xfrm>
            <a:off x="3672079" y="5029471"/>
            <a:ext cx="2576026" cy="646331"/>
          </a:xfrm>
          <a:prstGeom prst="rect">
            <a:avLst/>
          </a:prstGeom>
          <a:noFill/>
        </p:spPr>
        <p:txBody>
          <a:bodyPr wrap="none" rtlCol="0">
            <a:spAutoFit/>
          </a:bodyPr>
          <a:lstStyle/>
          <a:p>
            <a:r>
              <a:rPr lang="en-GB" dirty="0"/>
              <a:t>Electrical energy over 10s</a:t>
            </a:r>
          </a:p>
          <a:p>
            <a:r>
              <a:rPr lang="en-GB" dirty="0"/>
              <a:t>E = 1 × 12 × 10 = 120 J</a:t>
            </a:r>
          </a:p>
        </p:txBody>
      </p:sp>
      <p:sp>
        <p:nvSpPr>
          <p:cNvPr id="50" name="TextBox 49">
            <a:extLst>
              <a:ext uri="{FF2B5EF4-FFF2-40B4-BE49-F238E27FC236}">
                <a16:creationId xmlns:a16="http://schemas.microsoft.com/office/drawing/2014/main" id="{3BB38F2D-B85F-4AE7-B8AC-CF4ACBAF9C83}"/>
              </a:ext>
            </a:extLst>
          </p:cNvPr>
          <p:cNvSpPr txBox="1"/>
          <p:nvPr/>
        </p:nvSpPr>
        <p:spPr>
          <a:xfrm>
            <a:off x="8210796" y="3414222"/>
            <a:ext cx="3689443" cy="1077218"/>
          </a:xfrm>
          <a:prstGeom prst="rect">
            <a:avLst/>
          </a:prstGeom>
          <a:noFill/>
        </p:spPr>
        <p:txBody>
          <a:bodyPr wrap="square">
            <a:spAutoFit/>
          </a:bodyPr>
          <a:lstStyle/>
          <a:p>
            <a:r>
              <a:rPr lang="en-GB" sz="1600" dirty="0"/>
              <a:t>1 V - the electric potential between two points of a conducting wire when an electric current of one ampere dissipates one watt of power between those points. </a:t>
            </a:r>
          </a:p>
        </p:txBody>
      </p:sp>
      <p:sp>
        <p:nvSpPr>
          <p:cNvPr id="52" name="TextBox 51">
            <a:extLst>
              <a:ext uri="{FF2B5EF4-FFF2-40B4-BE49-F238E27FC236}">
                <a16:creationId xmlns:a16="http://schemas.microsoft.com/office/drawing/2014/main" id="{ECDAB541-EFBE-4D30-918B-C55B9085A5BF}"/>
              </a:ext>
            </a:extLst>
          </p:cNvPr>
          <p:cNvSpPr txBox="1"/>
          <p:nvPr/>
        </p:nvSpPr>
        <p:spPr>
          <a:xfrm>
            <a:off x="8259326" y="2653591"/>
            <a:ext cx="3327085" cy="584775"/>
          </a:xfrm>
          <a:prstGeom prst="rect">
            <a:avLst/>
          </a:prstGeom>
          <a:noFill/>
        </p:spPr>
        <p:txBody>
          <a:bodyPr wrap="square">
            <a:spAutoFit/>
          </a:bodyPr>
          <a:lstStyle/>
          <a:p>
            <a:r>
              <a:rPr lang="en-GB" sz="1600" dirty="0"/>
              <a:t>1 A - one coulomb of charge going past a given point per second</a:t>
            </a:r>
          </a:p>
        </p:txBody>
      </p:sp>
      <p:grpSp>
        <p:nvGrpSpPr>
          <p:cNvPr id="66" name="Group 65">
            <a:extLst>
              <a:ext uri="{FF2B5EF4-FFF2-40B4-BE49-F238E27FC236}">
                <a16:creationId xmlns:a16="http://schemas.microsoft.com/office/drawing/2014/main" id="{03329FC2-0353-47BA-98B8-0C85A2FBBD35}"/>
              </a:ext>
            </a:extLst>
          </p:cNvPr>
          <p:cNvGrpSpPr/>
          <p:nvPr/>
        </p:nvGrpSpPr>
        <p:grpSpPr>
          <a:xfrm>
            <a:off x="4876708" y="3771514"/>
            <a:ext cx="843180" cy="370235"/>
            <a:chOff x="3702083" y="4008117"/>
            <a:chExt cx="843180" cy="370235"/>
          </a:xfrm>
        </p:grpSpPr>
        <p:cxnSp>
          <p:nvCxnSpPr>
            <p:cNvPr id="57" name="Straight Connector 56">
              <a:extLst>
                <a:ext uri="{FF2B5EF4-FFF2-40B4-BE49-F238E27FC236}">
                  <a16:creationId xmlns:a16="http://schemas.microsoft.com/office/drawing/2014/main" id="{B726544F-BEA6-4F72-9460-9D52EF96999A}"/>
                </a:ext>
              </a:extLst>
            </p:cNvPr>
            <p:cNvCxnSpPr>
              <a:cxnSpLocks/>
            </p:cNvCxnSpPr>
            <p:nvPr/>
          </p:nvCxnSpPr>
          <p:spPr>
            <a:xfrm flipV="1">
              <a:off x="4394949" y="4304019"/>
              <a:ext cx="150314" cy="74333"/>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AC0D0FB-89C0-4E33-944A-1BDF2B90AAC0}"/>
                </a:ext>
              </a:extLst>
            </p:cNvPr>
            <p:cNvCxnSpPr>
              <a:cxnSpLocks/>
            </p:cNvCxnSpPr>
            <p:nvPr/>
          </p:nvCxnSpPr>
          <p:spPr>
            <a:xfrm>
              <a:off x="3702083" y="4290417"/>
              <a:ext cx="142236" cy="87935"/>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7EB62B-AD91-4733-9FDE-5638311E3529}"/>
                </a:ext>
              </a:extLst>
            </p:cNvPr>
            <p:cNvCxnSpPr>
              <a:cxnSpLocks/>
            </p:cNvCxnSpPr>
            <p:nvPr/>
          </p:nvCxnSpPr>
          <p:spPr>
            <a:xfrm flipH="1" flipV="1">
              <a:off x="4107116" y="4008117"/>
              <a:ext cx="11569" cy="135649"/>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BCE7804-B404-4198-8425-0E284F5F9D09}"/>
                </a:ext>
              </a:extLst>
            </p:cNvPr>
            <p:cNvCxnSpPr>
              <a:cxnSpLocks/>
            </p:cNvCxnSpPr>
            <p:nvPr/>
          </p:nvCxnSpPr>
          <p:spPr>
            <a:xfrm flipV="1">
              <a:off x="4286568" y="4112304"/>
              <a:ext cx="92168" cy="99254"/>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0501A6C-C001-4425-96DE-11B56A828B30}"/>
                </a:ext>
              </a:extLst>
            </p:cNvPr>
            <p:cNvCxnSpPr>
              <a:cxnSpLocks/>
            </p:cNvCxnSpPr>
            <p:nvPr/>
          </p:nvCxnSpPr>
          <p:spPr>
            <a:xfrm flipH="1" flipV="1">
              <a:off x="3821447" y="4112304"/>
              <a:ext cx="98832" cy="99253"/>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grpSp>
      <p:sp>
        <p:nvSpPr>
          <p:cNvPr id="35" name="TextBox 34">
            <a:extLst>
              <a:ext uri="{FF2B5EF4-FFF2-40B4-BE49-F238E27FC236}">
                <a16:creationId xmlns:a16="http://schemas.microsoft.com/office/drawing/2014/main" id="{B303D6FD-B19E-4595-9BA5-499D108CD170}"/>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39"/>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A4D80CB-0E47-4B58-8114-C18580AF4AD6}"/>
              </a:ext>
            </a:extLst>
          </p:cNvPr>
          <p:cNvSpPr txBox="1"/>
          <p:nvPr/>
        </p:nvSpPr>
        <p:spPr>
          <a:xfrm>
            <a:off x="0" y="41085"/>
            <a:ext cx="6383607"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NUCLEAR ENERGY TO CHEMICAL ENERGY</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F5516138-DC58-42F3-B769-A1E261842844}"/>
                  </a:ext>
                </a:extLst>
              </p:cNvPr>
              <p:cNvSpPr txBox="1"/>
              <p:nvPr/>
            </p:nvSpPr>
            <p:spPr>
              <a:xfrm>
                <a:off x="2019584" y="4803676"/>
                <a:ext cx="3089435" cy="677108"/>
              </a:xfrm>
              <a:prstGeom prst="rect">
                <a:avLst/>
              </a:prstGeom>
              <a:noFill/>
            </p:spPr>
            <p:txBody>
              <a:bodyPr wrap="none" lIns="0" tIns="0" rIns="0" bIns="0" rtlCol="0">
                <a:spAutoFit/>
              </a:bodyPr>
              <a:lstStyle/>
              <a:p>
                <a14:m>
                  <m:oMath xmlns:m="http://schemas.openxmlformats.org/officeDocument/2006/math">
                    <m:r>
                      <a:rPr lang="en-GB" sz="4400" i="1">
                        <a:latin typeface="Cambria Math" panose="02040503050406030204" pitchFamily="18" charset="0"/>
                      </a:rPr>
                      <m:t>𝐸</m:t>
                    </m:r>
                    <m:r>
                      <a:rPr lang="en-GB" sz="4400" i="1">
                        <a:latin typeface="Cambria Math" panose="02040503050406030204" pitchFamily="18" charset="0"/>
                      </a:rPr>
                      <m:t>=</m:t>
                    </m:r>
                    <m:r>
                      <a:rPr lang="en-GB" sz="4400" i="1">
                        <a:latin typeface="Cambria Math" panose="02040503050406030204" pitchFamily="18" charset="0"/>
                      </a:rPr>
                      <m:t>𝑚𝑐</m:t>
                    </m:r>
                    <m:r>
                      <a:rPr lang="en-GB" sz="4400" i="1" baseline="30000">
                        <a:latin typeface="Cambria Math" panose="02040503050406030204" pitchFamily="18" charset="0"/>
                      </a:rPr>
                      <m:t>2</m:t>
                    </m:r>
                  </m:oMath>
                </a14:m>
                <a:r>
                  <a:rPr lang="en-GB" sz="4400" dirty="0"/>
                  <a:t>    [J]</a:t>
                </a:r>
                <a:endParaRPr lang="en-GB" sz="4400" baseline="30000" dirty="0"/>
              </a:p>
            </p:txBody>
          </p:sp>
        </mc:Choice>
        <mc:Fallback xmlns="">
          <p:sp>
            <p:nvSpPr>
              <p:cNvPr id="9" name="TextBox 8">
                <a:extLst>
                  <a:ext uri="{FF2B5EF4-FFF2-40B4-BE49-F238E27FC236}">
                    <a16:creationId xmlns:a16="http://schemas.microsoft.com/office/drawing/2014/main" id="{F5516138-DC58-42F3-B769-A1E261842844}"/>
                  </a:ext>
                </a:extLst>
              </p:cNvPr>
              <p:cNvSpPr txBox="1">
                <a:spLocks noRot="1" noChangeAspect="1" noMove="1" noResize="1" noEditPoints="1" noAdjustHandles="1" noChangeArrowheads="1" noChangeShapeType="1" noTextEdit="1"/>
              </p:cNvSpPr>
              <p:nvPr/>
            </p:nvSpPr>
            <p:spPr>
              <a:xfrm>
                <a:off x="2019584" y="4803676"/>
                <a:ext cx="3089435" cy="677108"/>
              </a:xfrm>
              <a:prstGeom prst="rect">
                <a:avLst/>
              </a:prstGeom>
              <a:blipFill>
                <a:blip r:embed="rId3"/>
                <a:stretch>
                  <a:fillRect t="-25225" r="-9862" b="-49550"/>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47EA9916-051A-406F-9FF7-3FA1AC9E3569}"/>
              </a:ext>
            </a:extLst>
          </p:cNvPr>
          <p:cNvSpPr txBox="1"/>
          <p:nvPr/>
        </p:nvSpPr>
        <p:spPr>
          <a:xfrm>
            <a:off x="6113955" y="4834453"/>
            <a:ext cx="2912849" cy="646331"/>
          </a:xfrm>
          <a:prstGeom prst="rect">
            <a:avLst/>
          </a:prstGeom>
          <a:noFill/>
        </p:spPr>
        <p:txBody>
          <a:bodyPr wrap="none" rtlCol="0">
            <a:spAutoFit/>
          </a:bodyPr>
          <a:lstStyle/>
          <a:p>
            <a:r>
              <a:rPr lang="en-GB" dirty="0"/>
              <a:t>m – mass of the object (kg)</a:t>
            </a:r>
          </a:p>
          <a:p>
            <a:r>
              <a:rPr lang="en-GB" dirty="0"/>
              <a:t>c – speed of light (3x10</a:t>
            </a:r>
            <a:r>
              <a:rPr lang="en-GB" baseline="30000" dirty="0"/>
              <a:t>8</a:t>
            </a:r>
            <a:r>
              <a:rPr lang="en-GB" dirty="0"/>
              <a:t> m/s)</a:t>
            </a:r>
          </a:p>
        </p:txBody>
      </p:sp>
      <p:sp>
        <p:nvSpPr>
          <p:cNvPr id="13" name="TextBox 12">
            <a:extLst>
              <a:ext uri="{FF2B5EF4-FFF2-40B4-BE49-F238E27FC236}">
                <a16:creationId xmlns:a16="http://schemas.microsoft.com/office/drawing/2014/main" id="{8CF564AC-9837-408E-8B27-ADC3B49C9AD8}"/>
              </a:ext>
            </a:extLst>
          </p:cNvPr>
          <p:cNvSpPr txBox="1"/>
          <p:nvPr/>
        </p:nvSpPr>
        <p:spPr>
          <a:xfrm>
            <a:off x="143746" y="4067934"/>
            <a:ext cx="11904506" cy="646331"/>
          </a:xfrm>
          <a:prstGeom prst="rect">
            <a:avLst/>
          </a:prstGeom>
          <a:noFill/>
        </p:spPr>
        <p:txBody>
          <a:bodyPr wrap="square">
            <a:spAutoFit/>
          </a:bodyPr>
          <a:lstStyle/>
          <a:p>
            <a:r>
              <a:rPr lang="en-GB" dirty="0">
                <a:solidFill>
                  <a:srgbClr val="3A3A3A"/>
                </a:solidFill>
                <a:latin typeface="-apple-system"/>
              </a:rPr>
              <a:t>One of the striking results of </a:t>
            </a:r>
            <a:r>
              <a:rPr lang="en-GB" b="1" dirty="0">
                <a:solidFill>
                  <a:srgbClr val="3A3A3A"/>
                </a:solidFill>
                <a:latin typeface="-apple-system"/>
              </a:rPr>
              <a:t>Einstein’s theory of relativity</a:t>
            </a:r>
            <a:r>
              <a:rPr lang="en-GB" dirty="0">
                <a:solidFill>
                  <a:srgbClr val="3A3A3A"/>
                </a:solidFill>
                <a:latin typeface="-apple-system"/>
              </a:rPr>
              <a:t> is that </a:t>
            </a:r>
            <a:r>
              <a:rPr lang="en-GB" b="1" dirty="0">
                <a:solidFill>
                  <a:srgbClr val="3A3A3A"/>
                </a:solidFill>
                <a:latin typeface="-apple-system"/>
              </a:rPr>
              <a:t>mass and energy are equivalent and convertible</a:t>
            </a:r>
            <a:r>
              <a:rPr lang="en-GB" dirty="0">
                <a:solidFill>
                  <a:srgbClr val="3A3A3A"/>
                </a:solidFill>
                <a:latin typeface="-apple-system"/>
              </a:rPr>
              <a:t>, one into the other. Einstein’s famous formula describes equivalence of the mass and energy.</a:t>
            </a:r>
            <a:endParaRPr lang="en-GB" dirty="0"/>
          </a:p>
        </p:txBody>
      </p:sp>
      <p:sp>
        <p:nvSpPr>
          <p:cNvPr id="16" name="TextBox 15">
            <a:extLst>
              <a:ext uri="{FF2B5EF4-FFF2-40B4-BE49-F238E27FC236}">
                <a16:creationId xmlns:a16="http://schemas.microsoft.com/office/drawing/2014/main" id="{BA6F6BE5-12FC-4A23-B57B-A963DDC6D825}"/>
              </a:ext>
            </a:extLst>
          </p:cNvPr>
          <p:cNvSpPr txBox="1"/>
          <p:nvPr/>
        </p:nvSpPr>
        <p:spPr>
          <a:xfrm>
            <a:off x="1314805" y="5538362"/>
            <a:ext cx="10877195" cy="1200329"/>
          </a:xfrm>
          <a:prstGeom prst="rect">
            <a:avLst/>
          </a:prstGeom>
          <a:noFill/>
        </p:spPr>
        <p:txBody>
          <a:bodyPr wrap="square">
            <a:spAutoFit/>
          </a:bodyPr>
          <a:lstStyle/>
          <a:p>
            <a:pPr lvl="1" algn="l"/>
            <a:r>
              <a:rPr lang="en-GB" b="0" i="0" dirty="0">
                <a:solidFill>
                  <a:srgbClr val="800080"/>
                </a:solidFill>
                <a:effectLst/>
                <a:latin typeface="Arial" panose="020B0604020202020204" pitchFamily="34" charset="0"/>
              </a:rPr>
              <a:t>The amount of chemical energy typically released (or converted) in a chemical explosion is:</a:t>
            </a:r>
            <a:br>
              <a:rPr lang="en-GB" b="0" i="0" dirty="0">
                <a:solidFill>
                  <a:srgbClr val="800080"/>
                </a:solidFill>
                <a:effectLst/>
                <a:latin typeface="Arial" panose="020B0604020202020204" pitchFamily="34" charset="0"/>
              </a:rPr>
            </a:br>
            <a:r>
              <a:rPr lang="en-GB" b="1" i="0" dirty="0">
                <a:solidFill>
                  <a:srgbClr val="800080"/>
                </a:solidFill>
                <a:effectLst/>
                <a:latin typeface="Arial" panose="020B0604020202020204" pitchFamily="34" charset="0"/>
              </a:rPr>
              <a:t>5 kJ for each gram of TNT</a:t>
            </a:r>
            <a:endParaRPr lang="en-GB" b="0" i="0" dirty="0">
              <a:solidFill>
                <a:srgbClr val="800080"/>
              </a:solidFill>
              <a:effectLst/>
              <a:latin typeface="Arial" panose="020B0604020202020204" pitchFamily="34" charset="0"/>
            </a:endParaRPr>
          </a:p>
          <a:p>
            <a:pPr lvl="1" algn="l"/>
            <a:r>
              <a:rPr lang="en-GB" b="0" i="0" dirty="0">
                <a:solidFill>
                  <a:srgbClr val="800080"/>
                </a:solidFill>
                <a:effectLst/>
                <a:latin typeface="Arial" panose="020B0604020202020204" pitchFamily="34" charset="0"/>
              </a:rPr>
              <a:t>The amount of nuclear energy typically released by an atomic bomb is:</a:t>
            </a:r>
            <a:br>
              <a:rPr lang="en-GB" b="0" i="0" dirty="0">
                <a:solidFill>
                  <a:srgbClr val="800080"/>
                </a:solidFill>
                <a:effectLst/>
                <a:latin typeface="Arial" panose="020B0604020202020204" pitchFamily="34" charset="0"/>
              </a:rPr>
            </a:br>
            <a:r>
              <a:rPr lang="en-GB" b="1" i="0" dirty="0">
                <a:solidFill>
                  <a:srgbClr val="800080"/>
                </a:solidFill>
                <a:effectLst/>
                <a:latin typeface="Arial" panose="020B0604020202020204" pitchFamily="34" charset="0"/>
              </a:rPr>
              <a:t>100,000,000 kJ for each gram of uranium or plutonium</a:t>
            </a:r>
            <a:endParaRPr lang="en-GB" b="0" i="0" dirty="0">
              <a:solidFill>
                <a:srgbClr val="800080"/>
              </a:solidFill>
              <a:effectLst/>
              <a:latin typeface="Arial" panose="020B0604020202020204" pitchFamily="34" charset="0"/>
            </a:endParaRPr>
          </a:p>
        </p:txBody>
      </p:sp>
      <p:sp>
        <p:nvSpPr>
          <p:cNvPr id="18" name="TextBox 17">
            <a:extLst>
              <a:ext uri="{FF2B5EF4-FFF2-40B4-BE49-F238E27FC236}">
                <a16:creationId xmlns:a16="http://schemas.microsoft.com/office/drawing/2014/main" id="{55F9ACB6-060A-437B-8B5C-6E5C4F69725B}"/>
              </a:ext>
            </a:extLst>
          </p:cNvPr>
          <p:cNvSpPr txBox="1"/>
          <p:nvPr/>
        </p:nvSpPr>
        <p:spPr>
          <a:xfrm>
            <a:off x="6438549" y="570152"/>
            <a:ext cx="5615628" cy="1938992"/>
          </a:xfrm>
          <a:prstGeom prst="rect">
            <a:avLst/>
          </a:prstGeom>
          <a:noFill/>
          <a:ln>
            <a:solidFill>
              <a:srgbClr val="800080"/>
            </a:solidFill>
          </a:ln>
        </p:spPr>
        <p:txBody>
          <a:bodyPr wrap="square">
            <a:spAutoFit/>
          </a:bodyPr>
          <a:lstStyle/>
          <a:p>
            <a:r>
              <a:rPr lang="en-GB" sz="2400" b="1" i="0" dirty="0">
                <a:solidFill>
                  <a:srgbClr val="002060"/>
                </a:solidFill>
                <a:effectLst/>
              </a:rPr>
              <a:t>The simplest way is to use nuclear energy to generate electricity, and use that to e.g. split water into hydrogen and oxygen. Hydrogen gas is a very rich form of chemical energy.</a:t>
            </a:r>
            <a:endParaRPr lang="en-GB" sz="2400" b="1" dirty="0">
              <a:solidFill>
                <a:srgbClr val="002060"/>
              </a:solidFill>
            </a:endParaRPr>
          </a:p>
        </p:txBody>
      </p:sp>
      <p:sp>
        <p:nvSpPr>
          <p:cNvPr id="19" name="TextBox 18">
            <a:extLst>
              <a:ext uri="{FF2B5EF4-FFF2-40B4-BE49-F238E27FC236}">
                <a16:creationId xmlns:a16="http://schemas.microsoft.com/office/drawing/2014/main" id="{BEECC79B-32CD-4128-B247-F2532A2B7817}"/>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21" name="TextBox 20">
            <a:extLst>
              <a:ext uri="{FF2B5EF4-FFF2-40B4-BE49-F238E27FC236}">
                <a16:creationId xmlns:a16="http://schemas.microsoft.com/office/drawing/2014/main" id="{F3D2AAC0-2D7C-4E21-8C01-D3D5824D5951}"/>
              </a:ext>
            </a:extLst>
          </p:cNvPr>
          <p:cNvSpPr txBox="1"/>
          <p:nvPr/>
        </p:nvSpPr>
        <p:spPr>
          <a:xfrm>
            <a:off x="1" y="564305"/>
            <a:ext cx="6281206" cy="2308324"/>
          </a:xfrm>
          <a:prstGeom prst="rect">
            <a:avLst/>
          </a:prstGeom>
          <a:noFill/>
        </p:spPr>
        <p:txBody>
          <a:bodyPr wrap="square">
            <a:spAutoFit/>
          </a:bodyPr>
          <a:lstStyle/>
          <a:p>
            <a:pPr marL="342900" lvl="1" indent="-342900">
              <a:buFont typeface="Arial" panose="020B0604020202020204" pitchFamily="34" charset="0"/>
              <a:buChar char="•"/>
            </a:pPr>
            <a:r>
              <a:rPr lang="en-GB" sz="2400" i="0" dirty="0">
                <a:effectLst/>
              </a:rPr>
              <a:t>NOT chemical energy</a:t>
            </a:r>
            <a:endParaRPr lang="en-GB" sz="2400" dirty="0">
              <a:cs typeface="Calibri" panose="020F0502020204030204" pitchFamily="34" charset="0"/>
            </a:endParaRPr>
          </a:p>
          <a:p>
            <a:pPr marL="342900" lvl="1" indent="-342900">
              <a:buFont typeface="Arial" panose="020B0604020202020204" pitchFamily="34" charset="0"/>
              <a:buChar char="•"/>
            </a:pPr>
            <a:r>
              <a:rPr lang="en-GB" sz="2400" dirty="0">
                <a:cs typeface="Calibri" panose="020F0502020204030204" pitchFamily="34" charset="0"/>
              </a:rPr>
              <a:t>related to the binding energy that is stored in the centre of an atom and holds it together</a:t>
            </a:r>
          </a:p>
          <a:p>
            <a:pPr marL="342900" lvl="1" indent="-342900" algn="l">
              <a:buFont typeface="Arial" panose="020B0604020202020204" pitchFamily="34" charset="0"/>
              <a:buChar char="•"/>
            </a:pPr>
            <a:r>
              <a:rPr lang="en-GB" sz="2400" dirty="0"/>
              <a:t>t</a:t>
            </a:r>
            <a:r>
              <a:rPr lang="en-GB" sz="2400" i="0" dirty="0">
                <a:effectLst/>
              </a:rPr>
              <a:t>he nuclear change can be :</a:t>
            </a:r>
          </a:p>
          <a:p>
            <a:pPr marL="0" lvl="1" algn="l"/>
            <a:r>
              <a:rPr lang="en-GB" sz="2400" dirty="0"/>
              <a:t>	- </a:t>
            </a:r>
            <a:r>
              <a:rPr lang="en-GB" sz="2400" i="0" dirty="0">
                <a:effectLst/>
              </a:rPr>
              <a:t>Splitting of the nucleus</a:t>
            </a:r>
          </a:p>
          <a:p>
            <a:pPr marL="396875" lvl="2" algn="l"/>
            <a:r>
              <a:rPr lang="en-GB" sz="2400" dirty="0"/>
              <a:t>	- </a:t>
            </a:r>
            <a:r>
              <a:rPr lang="en-GB" sz="2400" i="0" dirty="0">
                <a:effectLst/>
              </a:rPr>
              <a:t>Fusing two nuclei to form a new nucleus</a:t>
            </a:r>
          </a:p>
        </p:txBody>
      </p:sp>
      <p:sp>
        <p:nvSpPr>
          <p:cNvPr id="23" name="TextBox 22">
            <a:extLst>
              <a:ext uri="{FF2B5EF4-FFF2-40B4-BE49-F238E27FC236}">
                <a16:creationId xmlns:a16="http://schemas.microsoft.com/office/drawing/2014/main" id="{A1D2D940-8D17-4F5E-8B15-DADB91361D6B}"/>
              </a:ext>
            </a:extLst>
          </p:cNvPr>
          <p:cNvSpPr txBox="1"/>
          <p:nvPr/>
        </p:nvSpPr>
        <p:spPr>
          <a:xfrm>
            <a:off x="510071" y="2775733"/>
            <a:ext cx="11207767" cy="830997"/>
          </a:xfrm>
          <a:prstGeom prst="rect">
            <a:avLst/>
          </a:prstGeom>
          <a:noFill/>
        </p:spPr>
        <p:txBody>
          <a:bodyPr wrap="square">
            <a:spAutoFit/>
          </a:bodyPr>
          <a:lstStyle/>
          <a:p>
            <a:pPr marL="396875" lvl="2" algn="l"/>
            <a:r>
              <a:rPr lang="en-GB" sz="2400" dirty="0"/>
              <a:t>- </a:t>
            </a:r>
            <a:r>
              <a:rPr lang="en-GB" sz="2400" i="0" dirty="0">
                <a:effectLst/>
              </a:rPr>
              <a:t>Releasing high energy electromagnetic radiation (gamma rays) to form a more stable version of the same nucleus.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6B9977-A2C1-45A8-87D6-6EE2A1243E84}"/>
              </a:ext>
            </a:extLst>
          </p:cNvPr>
          <p:cNvSpPr txBox="1"/>
          <p:nvPr/>
        </p:nvSpPr>
        <p:spPr>
          <a:xfrm>
            <a:off x="22554" y="32627"/>
            <a:ext cx="1932837" cy="553998"/>
          </a:xfrm>
          <a:prstGeom prst="rect">
            <a:avLst/>
          </a:prstGeom>
          <a:noFill/>
        </p:spPr>
        <p:txBody>
          <a:bodyPr wrap="none" rtlCol="0">
            <a:spAutoFit/>
          </a:bodyPr>
          <a:lstStyle/>
          <a:p>
            <a:r>
              <a:rPr lang="en-GB" sz="3000" b="1" dirty="0">
                <a:solidFill>
                  <a:srgbClr val="0070C0"/>
                </a:solidFill>
                <a:effectLst>
                  <a:outerShdw blurRad="38100" dist="38100" dir="2700000" algn="tl">
                    <a:srgbClr val="000000">
                      <a:alpha val="43137"/>
                    </a:srgbClr>
                  </a:outerShdw>
                </a:effectLst>
              </a:rPr>
              <a:t>SUMMARY</a:t>
            </a:r>
          </a:p>
        </p:txBody>
      </p:sp>
      <p:sp>
        <p:nvSpPr>
          <p:cNvPr id="4" name="TextBox 3">
            <a:extLst>
              <a:ext uri="{FF2B5EF4-FFF2-40B4-BE49-F238E27FC236}">
                <a16:creationId xmlns:a16="http://schemas.microsoft.com/office/drawing/2014/main" id="{C3C0E144-24DD-48B7-BCC0-D9C98207A09E}"/>
              </a:ext>
            </a:extLst>
          </p:cNvPr>
          <p:cNvSpPr txBox="1"/>
          <p:nvPr/>
        </p:nvSpPr>
        <p:spPr>
          <a:xfrm>
            <a:off x="5304629" y="6635948"/>
            <a:ext cx="1582741" cy="307777"/>
          </a:xfrm>
          <a:prstGeom prst="rect">
            <a:avLst/>
          </a:prstGeom>
          <a:noFill/>
        </p:spPr>
        <p:txBody>
          <a:bodyPr wrap="none" rtlCol="0">
            <a:spAutoFit/>
          </a:bodyPr>
          <a:lstStyle/>
          <a:p>
            <a:r>
              <a:rPr lang="en-GB" sz="1400" dirty="0"/>
              <a:t>ACDB4011 Y2 2022</a:t>
            </a:r>
          </a:p>
        </p:txBody>
      </p:sp>
      <p:sp>
        <p:nvSpPr>
          <p:cNvPr id="2" name="TextBox 1">
            <a:extLst>
              <a:ext uri="{FF2B5EF4-FFF2-40B4-BE49-F238E27FC236}">
                <a16:creationId xmlns:a16="http://schemas.microsoft.com/office/drawing/2014/main" id="{5B1F1BA1-5D21-4E4E-B5FB-565D872A45B2}"/>
              </a:ext>
            </a:extLst>
          </p:cNvPr>
          <p:cNvSpPr txBox="1"/>
          <p:nvPr/>
        </p:nvSpPr>
        <p:spPr>
          <a:xfrm>
            <a:off x="1489753" y="1613043"/>
            <a:ext cx="8589195" cy="1964512"/>
          </a:xfrm>
          <a:prstGeom prst="rect">
            <a:avLst/>
          </a:prstGeom>
          <a:noFill/>
        </p:spPr>
        <p:txBody>
          <a:bodyPr wrap="square" rtlCol="0">
            <a:spAutoFit/>
          </a:bodyPr>
          <a:lstStyle/>
          <a:p>
            <a:pPr>
              <a:lnSpc>
                <a:spcPct val="150000"/>
              </a:lnSpc>
            </a:pPr>
            <a:r>
              <a:rPr lang="en-GB" sz="2800" b="1" dirty="0">
                <a:solidFill>
                  <a:srgbClr val="00B0F0"/>
                </a:solidFill>
              </a:rPr>
              <a:t>Chemistry is all around us and it plays a crucial role in explaining the properties, </a:t>
            </a:r>
            <a:r>
              <a:rPr lang="en-GB" sz="2800" b="1" dirty="0" err="1">
                <a:solidFill>
                  <a:srgbClr val="00B0F0"/>
                </a:solidFill>
              </a:rPr>
              <a:t>behavior</a:t>
            </a:r>
            <a:r>
              <a:rPr lang="en-GB" sz="2800" b="1" dirty="0">
                <a:solidFill>
                  <a:srgbClr val="00B0F0"/>
                </a:solidFill>
              </a:rPr>
              <a:t>, and applications for certain effects of high-energy materials </a:t>
            </a:r>
          </a:p>
        </p:txBody>
      </p:sp>
    </p:spTree>
    <p:extLst>
      <p:ext uri="{BB962C8B-B14F-4D97-AF65-F5344CB8AC3E}">
        <p14:creationId xmlns:p14="http://schemas.microsoft.com/office/powerpoint/2010/main" val="4088802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1932</Words>
  <Application>Microsoft Office PowerPoint</Application>
  <PresentationFormat>Widescreen</PresentationFormat>
  <Paragraphs>230</Paragraphs>
  <Slides>19</Slides>
  <Notes>12</Notes>
  <HiddenSlides>0</HiddenSlides>
  <MMClips>0</MMClips>
  <ScaleCrop>false</ScaleCrop>
  <HeadingPairs>
    <vt:vector size="8" baseType="variant">
      <vt:variant>
        <vt:lpstr>Fonts Used</vt:lpstr>
      </vt:variant>
      <vt:variant>
        <vt:i4>6</vt:i4>
      </vt:variant>
      <vt:variant>
        <vt:lpstr>Theme</vt:lpstr>
      </vt:variant>
      <vt:variant>
        <vt:i4>2</vt:i4>
      </vt:variant>
      <vt:variant>
        <vt:lpstr>Embedded OLE Servers</vt:lpstr>
      </vt:variant>
      <vt:variant>
        <vt:i4>1</vt:i4>
      </vt:variant>
      <vt:variant>
        <vt:lpstr>Slide Titles</vt:lpstr>
      </vt:variant>
      <vt:variant>
        <vt:i4>19</vt:i4>
      </vt:variant>
    </vt:vector>
  </HeadingPairs>
  <TitlesOfParts>
    <vt:vector size="28" baseType="lpstr">
      <vt:lpstr>-apple-system</vt:lpstr>
      <vt:lpstr>Arial</vt:lpstr>
      <vt:lpstr>Calibri</vt:lpstr>
      <vt:lpstr>Calibri Light</vt:lpstr>
      <vt:lpstr>Cambria Math</vt:lpstr>
      <vt:lpstr>Source Sans Pro</vt:lpstr>
      <vt:lpstr>Office Theme</vt:lpstr>
      <vt:lpstr>Diseño predeterminado</vt:lpstr>
      <vt:lpstr>Microsoft Excel Worksheet</vt:lpstr>
      <vt:lpstr>INTRODUCTION TO OME CHEMISTRY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OME CHEMISTRY  </dc:title>
  <dc:creator>Ewa Kazimierska</dc:creator>
  <cp:lastModifiedBy>Ewa Kazimierska</cp:lastModifiedBy>
  <cp:revision>2</cp:revision>
  <dcterms:created xsi:type="dcterms:W3CDTF">2022-09-12T12:44:12Z</dcterms:created>
  <dcterms:modified xsi:type="dcterms:W3CDTF">2022-09-21T12:29:41Z</dcterms:modified>
</cp:coreProperties>
</file>