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2"/>
  </p:notesMasterIdLst>
  <p:sldIdLst>
    <p:sldId id="364" r:id="rId3"/>
    <p:sldId id="415" r:id="rId4"/>
    <p:sldId id="416" r:id="rId5"/>
    <p:sldId id="417" r:id="rId6"/>
    <p:sldId id="418" r:id="rId7"/>
    <p:sldId id="419" r:id="rId8"/>
    <p:sldId id="420" r:id="rId9"/>
    <p:sldId id="421" r:id="rId10"/>
    <p:sldId id="406" r:id="rId11"/>
    <p:sldId id="407" r:id="rId12"/>
    <p:sldId id="408" r:id="rId13"/>
    <p:sldId id="411" r:id="rId14"/>
    <p:sldId id="409" r:id="rId15"/>
    <p:sldId id="410" r:id="rId16"/>
    <p:sldId id="412" r:id="rId17"/>
    <p:sldId id="413" r:id="rId18"/>
    <p:sldId id="414" r:id="rId19"/>
    <p:sldId id="404" r:id="rId20"/>
    <p:sldId id="38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415"/>
            <p14:sldId id="416"/>
            <p14:sldId id="417"/>
            <p14:sldId id="418"/>
            <p14:sldId id="419"/>
            <p14:sldId id="420"/>
            <p14:sldId id="421"/>
            <p14:sldId id="406"/>
            <p14:sldId id="407"/>
            <p14:sldId id="408"/>
            <p14:sldId id="411"/>
            <p14:sldId id="409"/>
            <p14:sldId id="410"/>
            <p14:sldId id="412"/>
            <p14:sldId id="413"/>
            <p14:sldId id="414"/>
            <p14:sldId id="404"/>
            <p14:sldId id="3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1F629A2-7A90-17B6-A4E3-858DD8BF5897}" name="Sioned Pugh" initials="SP" userId="S::sioned.pugh@uwtsd.ac.uk::6e082d88-6df8-4745-ace5-3137a35ed32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3EB431-E621-4F4E-9C44-366C15B9F2D5}" v="7" dt="2026-09-07T09:28:59.9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91" autoAdjust="0"/>
    <p:restoredTop sz="94660"/>
  </p:normalViewPr>
  <p:slideViewPr>
    <p:cSldViewPr snapToGrid="0">
      <p:cViewPr varScale="1">
        <p:scale>
          <a:sx n="77" d="100"/>
          <a:sy n="77" d="100"/>
        </p:scale>
        <p:origin x="126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585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Members" TargetMode="External"/><Relationship Id="rId2" Type="http://schemas.openxmlformats.org/officeDocument/2006/relationships/hyperlink" Target="https://uwtsd.careercentre.me/welcome/uwtsd?returnUrl=%2fMembers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Members" TargetMode="External"/><Relationship Id="rId2" Type="http://schemas.openxmlformats.org/officeDocument/2006/relationships/hyperlink" Target="https://uwtsd.careercentre.me/welcome/uwtsd?returnUrl=%2fMembers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professional-learning/supporting-professional-development/professional-standards/" TargetMode="External"/><Relationship Id="rId3" Type="http://schemas.openxmlformats.org/officeDocument/2006/relationships/hyperlink" Target="https://educators.wales/professional-development-blog" TargetMode="External"/><Relationship Id="rId7" Type="http://schemas.openxmlformats.org/officeDocument/2006/relationships/hyperlink" Target="https://www.uwtsd.ac.uk/graduate-attributes-framework" TargetMode="External"/><Relationship Id="rId2" Type="http://schemas.openxmlformats.org/officeDocument/2006/relationships/hyperlink" Target="https://addysgwyr.cymru/blog-datblygiad-proffesiynol?_gl=1*17qhqit*_gcl_au*NDEzNTIwOTc1LjE3ODQxMjg3MjQ.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uwtsd.ac.uk/cy/fframwaith-priodoleddau-graddedigion" TargetMode="External"/><Relationship Id="rId5" Type="http://schemas.openxmlformats.org/officeDocument/2006/relationships/hyperlink" Target="https://help.open.ac.uk/developing-your-career/personal-development-plan" TargetMode="External"/><Relationship Id="rId4" Type="http://schemas.openxmlformats.org/officeDocument/2006/relationships/hyperlink" Target="https://hwb.gov.wales/api/storage/fc420cab-f7cf-4dbc-9794-f17f435ddccb/safonau-proffesiynol-ar-gyfer-cynorthwyo-addysgu-pdf-rhyngweithiol-ar-gyfer-cyfrifiaduron-persono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6176" y="3265865"/>
            <a:ext cx="9144000" cy="1655762"/>
          </a:xfrm>
        </p:spPr>
        <p:txBody>
          <a:bodyPr>
            <a:normAutofit/>
          </a:bodyPr>
          <a:lstStyle/>
          <a:p>
            <a:r>
              <a:rPr lang="en-US" sz="2800" b="1" i="1" dirty="0" err="1">
                <a:solidFill>
                  <a:schemeClr val="bg1"/>
                </a:solidFill>
              </a:rPr>
              <a:t>Datblygiad</a:t>
            </a:r>
            <a:r>
              <a:rPr lang="en-US" sz="2800" b="1" i="1" dirty="0">
                <a:solidFill>
                  <a:schemeClr val="bg1"/>
                </a:solidFill>
              </a:rPr>
              <a:t> </a:t>
            </a:r>
            <a:r>
              <a:rPr lang="en-US" sz="2800" b="1" i="1" dirty="0" err="1">
                <a:solidFill>
                  <a:schemeClr val="bg1"/>
                </a:solidFill>
              </a:rPr>
              <a:t>Personol</a:t>
            </a:r>
            <a:r>
              <a:rPr lang="en-US" sz="2800" b="1" i="1" dirty="0">
                <a:solidFill>
                  <a:schemeClr val="bg1"/>
                </a:solidFill>
              </a:rPr>
              <a:t> a </a:t>
            </a:r>
            <a:r>
              <a:rPr lang="en-US" sz="2800" b="1" i="1" dirty="0" err="1">
                <a:solidFill>
                  <a:schemeClr val="bg1"/>
                </a:solidFill>
              </a:rPr>
              <a:t>Phroffesiynol</a:t>
            </a:r>
            <a:r>
              <a:rPr lang="en-US" sz="2800" b="1" i="1" dirty="0">
                <a:solidFill>
                  <a:schemeClr val="bg1"/>
                </a:solidFill>
              </a:rPr>
              <a:t> </a:t>
            </a:r>
            <a:br>
              <a:rPr lang="en-US" sz="2800" b="1" i="1" dirty="0">
                <a:solidFill>
                  <a:schemeClr val="bg1"/>
                </a:solidFill>
              </a:rPr>
            </a:br>
            <a:r>
              <a:rPr lang="en-US" sz="2800" b="1" i="1" dirty="0">
                <a:solidFill>
                  <a:schemeClr val="bg1"/>
                </a:solidFill>
              </a:rPr>
              <a:t>Personal and Professional Development ECIE5015 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26BDA-1B95-3DEF-1C4D-74DCFFD4F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Nod y Modwl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EE49F-F0FD-4CDB-BFE7-5FB38DD72F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Adeiladu’r sgiliau a’r cymwyseddau sy’n angenrheidiol ar gyfer gwytnwch gyrfa a datblygiad proffesiynol ar gyfer y cyd-destun gwaith yn y dyfodol.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64F120-4108-FEEA-AFCA-FB71127BCB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build the skills and competencies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necessary for career resilience and professional development for the future work context. </a:t>
            </a:r>
            <a:endParaRPr lang="en-GB" i="1" dirty="0">
              <a:solidFill>
                <a:schemeClr val="accent1">
                  <a:lumMod val="75000"/>
                </a:schemeClr>
              </a:solidFill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98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98C4C-31EE-0D30-2D62-F7400A080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noProof="0" dirty="0"/>
              <a:t>Deilliannau Dysgu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EEA78-E18D-5E2E-FFD5-54749F0670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Gwerthuso sgiliau cyflogadwyedd personol a’u cyfathiant â’r sgiliau sy’n ofynnol ar gyfer arfer proffesiynol</a:t>
            </a:r>
          </a:p>
          <a:p>
            <a:r>
              <a:rPr lang="cy-GB" dirty="0"/>
              <a:t>Dadansoddi’n feirniadol y sgiliau sy’n ofynnol i ddatblygu o fewn gyrfa ddewisol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D2999-A546-C569-598B-30BC15E0DD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Evaluate personal employability skills and their congruence with the skills required for professional practice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analyse the skills required to develop within a chosen career</a:t>
            </a:r>
          </a:p>
        </p:txBody>
      </p:sp>
    </p:spTree>
    <p:extLst>
      <p:ext uri="{BB962C8B-B14F-4D97-AF65-F5344CB8AC3E}">
        <p14:creationId xmlns:p14="http://schemas.microsoft.com/office/powerpoint/2010/main" val="1994985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6753B-B7D9-2CF5-2D4C-9BAA6E7A1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: </a:t>
            </a:r>
            <a:r>
              <a:rPr lang="en-GB" b="1" dirty="0" err="1"/>
              <a:t>Cydran</a:t>
            </a:r>
            <a:r>
              <a:rPr lang="en-GB" b="1" dirty="0"/>
              <a:t> 1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Assessment: Component 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AE336-1DB3-885B-E657-B47E7B709B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(3 elements)</a:t>
            </a:r>
          </a:p>
          <a:p>
            <a:pPr marL="514350" indent="-514350">
              <a:buAutoNum type="arabicPeriod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Self-assessment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(using Welsh Government’s Professional Standards for Assisting Teaching, 2019)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2.Professional Development Plan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3. Curriculum Vitae (CV)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Equivalent to 2000 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Due 01/11/2026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31F1435-A4ED-444D-09E7-CB933BE689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>
            <a:normAutofit fontScale="92500" lnSpcReduction="20000"/>
          </a:bodyPr>
          <a:lstStyle/>
          <a:p>
            <a:r>
              <a:rPr lang="cy-GB" b="1" u="sng" noProof="0" dirty="0"/>
              <a:t>Portffolio</a:t>
            </a:r>
            <a:r>
              <a:rPr lang="cy-GB" u="sng" noProof="0" dirty="0"/>
              <a:t> (3 elfen)</a:t>
            </a:r>
          </a:p>
          <a:p>
            <a:pPr marL="514350" indent="-514350">
              <a:buAutoNum type="arabicPeriod"/>
            </a:pPr>
            <a:r>
              <a:rPr lang="cy-GB" noProof="0" dirty="0"/>
              <a:t>Hunan asesiad </a:t>
            </a:r>
            <a:r>
              <a:rPr lang="cy-GB" sz="1400" i="1" noProof="0" dirty="0"/>
              <a:t>(gan ddefnyddio Safonau Proffesiynol ar gyfer Cynorthwyo Addysgu, 2019 </a:t>
            </a:r>
            <a:r>
              <a:rPr lang="cy-GB" sz="1400" i="1" dirty="0"/>
              <a:t>Llywodraeth Cymru</a:t>
            </a:r>
            <a:r>
              <a:rPr lang="cy-GB" sz="1400" i="1" noProof="0" dirty="0"/>
              <a:t>)</a:t>
            </a:r>
          </a:p>
          <a:p>
            <a:pPr marL="514350" indent="-514350">
              <a:buAutoNum type="arabicPeriod"/>
            </a:pPr>
            <a:r>
              <a:rPr lang="cy-GB" noProof="0" dirty="0"/>
              <a:t>Cynllun Datblygu Proffesiynol</a:t>
            </a:r>
          </a:p>
          <a:p>
            <a:pPr marL="514350" indent="-514350">
              <a:buAutoNum type="arabicPeriod"/>
            </a:pPr>
            <a:r>
              <a:rPr lang="cy-GB" noProof="0" dirty="0" err="1"/>
              <a:t>Curriculum</a:t>
            </a:r>
            <a:r>
              <a:rPr lang="cy-GB" noProof="0" dirty="0"/>
              <a:t> </a:t>
            </a:r>
            <a:r>
              <a:rPr lang="cy-GB" noProof="0" dirty="0" err="1"/>
              <a:t>Vita</a:t>
            </a:r>
            <a:r>
              <a:rPr lang="cy-GB" noProof="0" dirty="0"/>
              <a:t> (CV)</a:t>
            </a:r>
          </a:p>
          <a:p>
            <a:r>
              <a:rPr lang="cy-GB" noProof="0" dirty="0"/>
              <a:t>Tua 2000 o eiriau</a:t>
            </a:r>
          </a:p>
          <a:p>
            <a:r>
              <a:rPr lang="cy-GB" noProof="0" dirty="0"/>
              <a:t>Erbyn 01/11/2026</a:t>
            </a:r>
          </a:p>
          <a:p>
            <a:endParaRPr lang="cy-GB" noProof="0" dirty="0"/>
          </a:p>
          <a:p>
            <a:pPr marL="0" indent="0" algn="ctr">
              <a:buNone/>
            </a:pPr>
            <a:r>
              <a:rPr lang="cy-GB" sz="1700" noProof="0" dirty="0"/>
              <a:t>Am ragor o wybodaeth ac arweiniad, edrychwch ar y taflenni a’r templedi manyleb aseiniad ar </a:t>
            </a:r>
            <a:r>
              <a:rPr lang="cy-GB" sz="1700" noProof="0" dirty="0" err="1"/>
              <a:t>Moodle</a:t>
            </a:r>
            <a:r>
              <a:rPr lang="cy-GB" sz="1700" noProof="0" dirty="0"/>
              <a:t> a Teams</a:t>
            </a:r>
          </a:p>
        </p:txBody>
      </p:sp>
    </p:spTree>
    <p:extLst>
      <p:ext uri="{BB962C8B-B14F-4D97-AF65-F5344CB8AC3E}">
        <p14:creationId xmlns:p14="http://schemas.microsoft.com/office/powerpoint/2010/main" val="929235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7B4E50-AEEA-38F3-E2A8-CFD18C8D9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0E520-525F-6CCF-D436-69367086E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r>
              <a:rPr lang="en-GB" b="1" dirty="0"/>
              <a:t>: Adran 2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Assessment: Component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533F039-1E3F-CDC9-932C-28BFF0C6A9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Reflection on your </a:t>
            </a:r>
          </a:p>
          <a:p>
            <a:pPr marL="0" indent="0" algn="ctr">
              <a:buNone/>
            </a:pP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professional development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Drawing on module learning, professional standards, workplace experiences and relevant literature.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2000 words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Due 01/11/2026 </a:t>
            </a:r>
          </a:p>
          <a:p>
            <a:pPr marL="0" indent="0" algn="ctr">
              <a:buNone/>
            </a:pPr>
            <a:r>
              <a:rPr lang="en-GB" sz="17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marL="0" indent="0" algn="ctr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83CC181-E590-F560-8F1C-3CEDD75509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100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y-GB" b="1" u="sng" noProof="0" dirty="0"/>
              <a:t>Adfyfyrio ar eich datblygiad proffesiynol</a:t>
            </a:r>
          </a:p>
          <a:p>
            <a:pPr marL="0" indent="0">
              <a:buNone/>
            </a:pPr>
            <a:r>
              <a:rPr lang="cy-GB" noProof="0" dirty="0"/>
              <a:t>Gan dynnu ar ddysgu modiwl, safonau proffesiynol, profiadau yn y gweithle a llenyddiaeth berthnasol.</a:t>
            </a:r>
          </a:p>
          <a:p>
            <a:r>
              <a:rPr lang="cy-GB" noProof="0" dirty="0"/>
              <a:t>2000 o eiriau</a:t>
            </a:r>
          </a:p>
          <a:p>
            <a:r>
              <a:rPr lang="cy-GB" noProof="0" dirty="0"/>
              <a:t>Erbyn 01/11/2026</a:t>
            </a:r>
          </a:p>
          <a:p>
            <a:endParaRPr lang="cy-GB" noProof="0" dirty="0"/>
          </a:p>
          <a:p>
            <a:pPr marL="0" indent="0" algn="ctr">
              <a:buNone/>
            </a:pPr>
            <a:r>
              <a:rPr lang="cy-GB" sz="1600" noProof="0" dirty="0"/>
              <a:t>Am ragor o wybodaeth ac arweiniad, edrychwch ar y taflenni manyleb a'r templedi aseiniad ar </a:t>
            </a:r>
            <a:r>
              <a:rPr lang="cy-GB" sz="1600" noProof="0" dirty="0" err="1"/>
              <a:t>Moodle</a:t>
            </a:r>
            <a:r>
              <a:rPr lang="cy-GB" sz="1600" noProof="0" dirty="0"/>
              <a:t> a </a:t>
            </a:r>
            <a:r>
              <a:rPr lang="cy-GB" sz="1600" noProof="0" dirty="0" err="1"/>
              <a:t>Teams</a:t>
            </a:r>
            <a:endParaRPr lang="cy-GB" sz="1600" noProof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392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F78B-C69C-246F-A853-98AB39D9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Cynnwys</a:t>
            </a:r>
            <a:r>
              <a:rPr lang="en-GB" b="1" dirty="0"/>
              <a:t> y </a:t>
            </a:r>
            <a:r>
              <a:rPr lang="en-GB" b="1" dirty="0" err="1"/>
              <a:t>Modwl</a:t>
            </a:r>
            <a:r>
              <a:rPr lang="en-GB" b="1" dirty="0"/>
              <a:t> 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content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48E49-95F0-410F-68E6-EAA02DCADC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1: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Introduction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Standards for Assisting Teaching </a:t>
            </a:r>
            <a:r>
              <a:rPr lang="en-GB" sz="700" i="1" dirty="0">
                <a:solidFill>
                  <a:schemeClr val="accent1">
                    <a:lumMod val="75000"/>
                  </a:schemeClr>
                </a:solidFill>
              </a:rPr>
              <a:t>(WG, 2019)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2: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Personal Development Plans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Writing a curriculum vitae (cv)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3: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networking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Jasper’s ERA reflection model </a:t>
            </a:r>
            <a:r>
              <a:rPr lang="en-GB" sz="1100" i="1" dirty="0">
                <a:solidFill>
                  <a:schemeClr val="accent1">
                    <a:lumMod val="75000"/>
                  </a:schemeClr>
                </a:solidFill>
              </a:rPr>
              <a:t>(2013)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4: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Practice 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DFE36E6-6B35-DF24-2CCC-91A465C3C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257800" cy="3810000"/>
          </a:xfrm>
        </p:spPr>
        <p:txBody>
          <a:bodyPr>
            <a:normAutofit fontScale="62500" lnSpcReduction="20000"/>
          </a:bodyPr>
          <a:lstStyle/>
          <a:p>
            <a:r>
              <a:rPr lang="cy-GB" b="1" noProof="0" dirty="0"/>
              <a:t>Wythnos 1:</a:t>
            </a:r>
          </a:p>
          <a:p>
            <a:pPr marL="0" indent="0">
              <a:buNone/>
            </a:pPr>
            <a:r>
              <a:rPr lang="cy-GB" noProof="0" dirty="0"/>
              <a:t>Cyflwyniad</a:t>
            </a:r>
          </a:p>
          <a:p>
            <a:pPr marL="0" indent="0">
              <a:buNone/>
            </a:pPr>
            <a:r>
              <a:rPr lang="cy-GB" noProof="0" dirty="0"/>
              <a:t>Safonau Proffesiynol ar gyfer Cynorthwyo Addysgu</a:t>
            </a:r>
            <a:r>
              <a:rPr lang="en-GB" sz="800" i="1" dirty="0"/>
              <a:t>(</a:t>
            </a:r>
            <a:r>
              <a:rPr lang="en-GB" sz="800" i="1" dirty="0" err="1"/>
              <a:t>LlC</a:t>
            </a:r>
            <a:r>
              <a:rPr lang="en-GB" sz="800" i="1" dirty="0"/>
              <a:t>, 2019)</a:t>
            </a:r>
            <a:endParaRPr lang="cy-GB" noProof="0" dirty="0"/>
          </a:p>
          <a:p>
            <a:r>
              <a:rPr lang="cy-GB" b="1" noProof="0" dirty="0"/>
              <a:t>Wythnos 2:</a:t>
            </a:r>
          </a:p>
          <a:p>
            <a:pPr marL="0" indent="0">
              <a:buNone/>
            </a:pPr>
            <a:r>
              <a:rPr lang="cy-GB" noProof="0" dirty="0"/>
              <a:t>Cynlluniau Datblygiad Personol</a:t>
            </a:r>
          </a:p>
          <a:p>
            <a:pPr marL="0" indent="0">
              <a:buNone/>
            </a:pPr>
            <a:r>
              <a:rPr lang="cy-GB" noProof="0" dirty="0"/>
              <a:t>Ysgrifennu </a:t>
            </a:r>
            <a:r>
              <a:rPr lang="cy-GB" noProof="0" dirty="0" err="1"/>
              <a:t>curriculum</a:t>
            </a:r>
            <a:r>
              <a:rPr lang="cy-GB" noProof="0" dirty="0"/>
              <a:t> </a:t>
            </a:r>
            <a:r>
              <a:rPr lang="cy-GB" noProof="0" dirty="0" err="1"/>
              <a:t>vitae</a:t>
            </a:r>
            <a:r>
              <a:rPr lang="cy-GB" noProof="0" dirty="0"/>
              <a:t> (</a:t>
            </a:r>
            <a:r>
              <a:rPr lang="cy-GB" noProof="0" dirty="0" err="1"/>
              <a:t>cv</a:t>
            </a:r>
            <a:r>
              <a:rPr lang="cy-GB" noProof="0" dirty="0"/>
              <a:t>)</a:t>
            </a:r>
          </a:p>
          <a:p>
            <a:r>
              <a:rPr lang="cy-GB" b="1" noProof="0" dirty="0"/>
              <a:t>Wythnos 3:</a:t>
            </a:r>
          </a:p>
          <a:p>
            <a:pPr marL="0" indent="0">
              <a:buNone/>
            </a:pPr>
            <a:r>
              <a:rPr lang="cy-GB" noProof="0" dirty="0"/>
              <a:t>Rhwydweithio proffesiynol</a:t>
            </a:r>
          </a:p>
          <a:p>
            <a:pPr marL="0" indent="0">
              <a:buNone/>
            </a:pPr>
            <a:r>
              <a:rPr lang="cy-GB" noProof="0" dirty="0"/>
              <a:t>Model adfyfyrio ERA </a:t>
            </a:r>
            <a:r>
              <a:rPr lang="cy-GB" noProof="0" dirty="0" err="1"/>
              <a:t>Jasper</a:t>
            </a:r>
            <a:r>
              <a:rPr lang="cy-GB" noProof="0" dirty="0"/>
              <a:t> </a:t>
            </a:r>
            <a:r>
              <a:rPr lang="cy-GB" sz="1000" noProof="0" dirty="0"/>
              <a:t>(2013)</a:t>
            </a:r>
          </a:p>
          <a:p>
            <a:r>
              <a:rPr lang="cy-GB" b="1" noProof="0" dirty="0"/>
              <a:t>Wythnos 4:</a:t>
            </a:r>
          </a:p>
          <a:p>
            <a:pPr marL="0" indent="0">
              <a:buNone/>
            </a:pPr>
            <a:r>
              <a:rPr lang="cy-GB" dirty="0"/>
              <a:t>A</a:t>
            </a:r>
            <a:r>
              <a:rPr lang="cy-GB" noProof="0" dirty="0" err="1"/>
              <a:t>rfer</a:t>
            </a:r>
            <a:r>
              <a:rPr lang="cy-GB" noProof="0" dirty="0"/>
              <a:t> Proffesiynol</a:t>
            </a:r>
          </a:p>
        </p:txBody>
      </p:sp>
    </p:spTree>
    <p:extLst>
      <p:ext uri="{BB962C8B-B14F-4D97-AF65-F5344CB8AC3E}">
        <p14:creationId xmlns:p14="http://schemas.microsoft.com/office/powerpoint/2010/main" val="336241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68088-6539-F081-25C3-82EBBB297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200" b="1" noProof="0" dirty="0"/>
              <a:t>Yr wythnos diwethaf                                   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Last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59952-9787-9829-8152-AD8EAE1B1B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Safonau Proffesiynol ar gyfer Cynorthwyo Addysgu (</a:t>
            </a:r>
            <a:r>
              <a:rPr lang="cy-GB" noProof="0" dirty="0" err="1"/>
              <a:t>LlC</a:t>
            </a:r>
            <a:r>
              <a:rPr lang="cy-GB" noProof="0" dirty="0"/>
              <a:t>, 2019)</a:t>
            </a:r>
          </a:p>
          <a:p>
            <a:r>
              <a:rPr lang="cy-GB" noProof="0" dirty="0"/>
              <a:t>Meysydd cryfder a nodwyd yn eich arfer</a:t>
            </a:r>
          </a:p>
          <a:p>
            <a:r>
              <a:rPr lang="cy-GB" noProof="0" dirty="0"/>
              <a:t>Meysydd a nodwyd i'w datblygu ymhellach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9DDA86-679A-08FE-99C4-605D0BEF4F4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Professional Standards for Assisting Teaching (WG, 2019)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Identified areas of strength in your practice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Identified areas to be developed further</a:t>
            </a:r>
          </a:p>
          <a:p>
            <a:pPr marL="457200" indent="-457200"/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/>
            <a:endParaRPr lang="en-GB" i="1" dirty="0">
              <a:solidFill>
                <a:schemeClr val="accent1">
                  <a:lumMod val="75000"/>
                </a:schemeClr>
              </a:solidFill>
              <a:cs typeface="Segoe UI"/>
            </a:endParaRPr>
          </a:p>
          <a:p>
            <a:pPr marL="457200" indent="-457200"/>
            <a:endParaRPr lang="en-GB" i="1" dirty="0">
              <a:solidFill>
                <a:schemeClr val="accent1">
                  <a:lumMod val="75000"/>
                </a:schemeClr>
              </a:solidFill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0930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DE6DF-DB48-E0E5-B3F0-6A6D41A10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1974" y="365126"/>
            <a:ext cx="5021826" cy="1325563"/>
          </a:xfrm>
        </p:spPr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 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A393F-E5AB-F803-0DDB-4164B109BC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noProof="0" dirty="0"/>
              <a:t>Diben ac elfennau Cynllun Datblygu Proffesiynol (CDP)</a:t>
            </a:r>
          </a:p>
          <a:p>
            <a:r>
              <a:rPr lang="cy-GB" noProof="0" dirty="0"/>
              <a:t>Gwerthuso eich sgiliau, cryfderau a meysydd i'w datblygu ar hyn o bryd.</a:t>
            </a:r>
          </a:p>
          <a:p>
            <a:r>
              <a:rPr lang="cy-GB" noProof="0" dirty="0"/>
              <a:t>Gosod nodau datblygu proffesiynol CAMPUS.</a:t>
            </a:r>
          </a:p>
          <a:p>
            <a:r>
              <a:rPr lang="cy-GB" noProof="0" dirty="0"/>
              <a:t>Dadansoddi strwythur a chynnwys CV effeithiol yn feirniadol.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3D2D5-43E4-9621-668B-925A2B1AFE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Purpose and components of a Professional Development Plan (PDP)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Evaluate your current skills, strengths and areas for development.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Set SMART professional development goals.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Critically analyse the structure and content of an effective CV. 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8BB90D1-4943-F21A-A969-792FABAB79E8}"/>
              </a:ext>
            </a:extLst>
          </p:cNvPr>
          <p:cNvSpPr txBox="1">
            <a:spLocks/>
          </p:cNvSpPr>
          <p:nvPr/>
        </p:nvSpPr>
        <p:spPr>
          <a:xfrm>
            <a:off x="231058" y="365126"/>
            <a:ext cx="502182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 </a:t>
            </a:r>
            <a:r>
              <a:rPr lang="cy-GB" b="1" noProof="0" dirty="0"/>
              <a:t>Yr wythnos hon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55491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25D15-5F98-640F-8A25-537BDF198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 err="1"/>
              <a:t>Datblygiad</a:t>
            </a:r>
            <a:r>
              <a:rPr lang="en-GB" sz="3200" b="1" dirty="0"/>
              <a:t> </a:t>
            </a:r>
            <a:r>
              <a:rPr lang="en-GB" sz="3200" b="1" dirty="0" err="1"/>
              <a:t>Proffesiynol</a:t>
            </a: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57F0D-8F3C-33B5-E612-FF3E726FA8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8081" y="1840263"/>
            <a:ext cx="6300849" cy="3809862"/>
          </a:xfrm>
        </p:spPr>
        <p:txBody>
          <a:bodyPr/>
          <a:lstStyle/>
          <a:p>
            <a:r>
              <a:rPr lang="cy-GB" noProof="0" dirty="0"/>
              <a:t>Beth yw datblygiad </a:t>
            </a:r>
            <a:br>
              <a:rPr lang="cy-GB" noProof="0" dirty="0"/>
            </a:br>
            <a:r>
              <a:rPr lang="cy-GB" noProof="0" dirty="0"/>
              <a:t>proffesiynol?</a:t>
            </a:r>
          </a:p>
          <a:p>
            <a:r>
              <a:rPr lang="cy-GB" noProof="0" dirty="0"/>
              <a:t>Beth yw "priodoleddau graddedigion"? </a:t>
            </a:r>
          </a:p>
          <a:p>
            <a:r>
              <a:rPr lang="cy-GB" noProof="0" dirty="0"/>
              <a:t>Pam mae datblygiad parhaus yn bwysig yn y farchnad swyddi sydd ohoni?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B8E61-EB10-94A1-89CE-3B3116070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90426" y="1789999"/>
            <a:ext cx="5156200" cy="3809862"/>
          </a:xfrm>
        </p:spPr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is professional development?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are "graduate attributes"?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Why is continuous development important in today’s job market?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287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8FCCD-5B4A-A172-0D41-68698B5FD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65126"/>
            <a:ext cx="5257800" cy="1325563"/>
          </a:xfrm>
        </p:spPr>
        <p:txBody>
          <a:bodyPr>
            <a:normAutofit/>
          </a:bodyPr>
          <a:lstStyle/>
          <a:p>
            <a:pPr algn="ctr"/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                       What is a Professional Development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AEE48-7C0A-0FFB-9D81-FBB188B09A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1386" y="1825625"/>
            <a:ext cx="5257799" cy="3809862"/>
          </a:xfrm>
        </p:spPr>
        <p:txBody>
          <a:bodyPr>
            <a:normAutofit fontScale="62500" lnSpcReduction="20000"/>
          </a:bodyPr>
          <a:lstStyle/>
          <a:p>
            <a:r>
              <a:rPr lang="cy-GB" noProof="0" dirty="0"/>
              <a:t>Fframwaith strwythuredig y gallwch ei ddefnyddio i:</a:t>
            </a:r>
          </a:p>
          <a:p>
            <a:r>
              <a:rPr lang="cy-GB" noProof="0" dirty="0"/>
              <a:t>ddod yn ymwybodol o'r sgiliau sydd gennych</a:t>
            </a:r>
          </a:p>
          <a:p>
            <a:r>
              <a:rPr lang="cy-GB" noProof="0" dirty="0"/>
              <a:t>nodi a datblygu'r sgiliau sydd eu hangen arnoch</a:t>
            </a:r>
          </a:p>
          <a:p>
            <a:r>
              <a:rPr lang="cy-GB" noProof="0" dirty="0"/>
              <a:t>gweithio allan beth rydych chi am ei gyflawni a sut i'w gyflawni</a:t>
            </a:r>
          </a:p>
          <a:p>
            <a:r>
              <a:rPr lang="cy-GB" noProof="0" dirty="0"/>
              <a:t>canolbwyntio ar opsiynau a nodau astudio, gyrfa a datblygiad personol posibl</a:t>
            </a:r>
          </a:p>
          <a:p>
            <a:r>
              <a:rPr lang="cy-GB" noProof="0" dirty="0"/>
              <a:t>datblygu ffynhonnell wybodaeth ar gyfer </a:t>
            </a:r>
            <a:r>
              <a:rPr lang="cy-GB" noProof="0" dirty="0" err="1"/>
              <a:t>CVs</a:t>
            </a:r>
            <a:r>
              <a:rPr lang="cy-GB" noProof="0" dirty="0"/>
              <a:t>, ceisiadau am swyddi, cyfweliadau a gwerthusiadau yn y gwaith</a:t>
            </a:r>
          </a:p>
          <a:p>
            <a:r>
              <a:rPr lang="cy-GB" noProof="0" dirty="0"/>
              <a:t>dangos eich parodrwydd ar gyfer dyrchafiad neu gyfleoedd datblygu</a:t>
            </a:r>
            <a:br>
              <a:rPr lang="cy-GB" noProof="0" dirty="0"/>
            </a:br>
            <a:r>
              <a:rPr lang="cy-GB" noProof="0" dirty="0"/>
              <a:t>                                                                    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(Open University, 2026)</a:t>
            </a:r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F32D76-0499-CBF5-9831-14F0176A2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4413" y="1825625"/>
            <a:ext cx="5156200" cy="380986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structured framework you can use to: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become aware of skills you have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and develop skills you need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work out what you want to achieve and how to achieve it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focus on potential study, career and personal development options and goals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develop a source of information for CVs, job applications, interviews and appraisals at work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demonstrate your readiness for promotion or for development opportunities</a:t>
            </a:r>
          </a:p>
          <a:p>
            <a:pPr marL="0" indent="0" algn="r">
              <a:buNone/>
            </a:pP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(Open University, 2026)</a:t>
            </a: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0971A0C-7C92-FFE9-4601-A1A9CB314CE8}"/>
              </a:ext>
            </a:extLst>
          </p:cNvPr>
          <p:cNvSpPr txBox="1">
            <a:spLocks/>
          </p:cNvSpPr>
          <p:nvPr/>
        </p:nvSpPr>
        <p:spPr>
          <a:xfrm>
            <a:off x="736600" y="471898"/>
            <a:ext cx="52578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b="1" noProof="0" dirty="0"/>
              <a:t>Beth yw Cynllun Datblygu Proffesiynol</a:t>
            </a:r>
            <a:r>
              <a:rPr lang="en-GB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93066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0B69B-4989-3C3B-C33A-D0D75816A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i="1" dirty="0" err="1">
                <a:solidFill>
                  <a:schemeClr val="accent1">
                    <a:lumMod val="75000"/>
                  </a:schemeClr>
                </a:solidFill>
              </a:rPr>
              <a:t>Cydrannau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 CDP</a:t>
            </a: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Components of a PDP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09775-0A7E-335A-6447-BA36E4EA43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y-GB" sz="2200" b="1" noProof="0" dirty="0"/>
              <a:t>Hunanasesiad: </a:t>
            </a:r>
            <a:r>
              <a:rPr lang="cy-GB" sz="2200" noProof="0" dirty="0"/>
              <a:t>Gwerthusiad gonest o'ch sgiliau, cryfderau a gwendidau presennol.</a:t>
            </a:r>
          </a:p>
          <a:p>
            <a:r>
              <a:rPr lang="cy-GB" sz="2200" b="1" noProof="0" dirty="0"/>
              <a:t>Nodau: </a:t>
            </a:r>
            <a:r>
              <a:rPr lang="cy-GB" sz="2200" noProof="0" dirty="0"/>
              <a:t>Amcanion clir, mesuradwy yr hoffech eu cyflawni (yn aml gan ddefnyddio'r fframwaith CAMPUS).</a:t>
            </a:r>
          </a:p>
          <a:p>
            <a:r>
              <a:rPr lang="cy-GB" sz="2200" b="1" noProof="0" dirty="0"/>
              <a:t>Strategaethau: </a:t>
            </a:r>
            <a:r>
              <a:rPr lang="cy-GB" sz="2200" noProof="0" dirty="0"/>
              <a:t>Y camau, yr hyfforddiant neu'r profiadau ymarferol y byddwch yn eu cymryd i gyrraedd y nodau hynny.</a:t>
            </a:r>
          </a:p>
          <a:p>
            <a:r>
              <a:rPr lang="cy-GB" sz="2200" b="1" noProof="0" dirty="0"/>
              <a:t>Adnoddau ac Amserlen: </a:t>
            </a:r>
            <a:r>
              <a:rPr lang="cy-GB" sz="2200" noProof="0" dirty="0"/>
              <a:t>Y dyddiad cau sydd ei angen i'ch cadw'n atebol ac olrhain eich cynnydd.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9202EC-C07B-A595-8C84-C40227DB1F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Self-Assessment: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 An honest evaluation of your current skills, strengths and weaknesses.</a:t>
            </a:r>
          </a:p>
          <a:p>
            <a:pPr lvl="0"/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Goals: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 Clear, measurable objectives you want to achieve (often using the SMART framework).</a:t>
            </a:r>
          </a:p>
          <a:p>
            <a:pPr lvl="0"/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Strategies: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 The actionable steps, training or experiences you will undertake to reach those goals.</a:t>
            </a:r>
          </a:p>
          <a:p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Resources &amp; Timeline: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 The deadline required to keep you accountable and track your progress.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549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262AB-06CD-E0ED-34E2-76F98378D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Nodau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Fframwaith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CAMPUS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SMART Goals Framework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2115B-BC3C-2F2C-B173-C5C4D9249CB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noProof="0" dirty="0"/>
              <a:t>Cyraeddadwy</a:t>
            </a:r>
          </a:p>
          <a:p>
            <a:r>
              <a:rPr lang="cy-GB" noProof="0" dirty="0"/>
              <a:t>Amserol</a:t>
            </a:r>
          </a:p>
          <a:p>
            <a:r>
              <a:rPr lang="cy-GB" noProof="0" dirty="0"/>
              <a:t>Mesuradwy</a:t>
            </a:r>
          </a:p>
          <a:p>
            <a:r>
              <a:rPr lang="cy-GB" noProof="0" dirty="0"/>
              <a:t>Penodol</a:t>
            </a:r>
          </a:p>
          <a:p>
            <a:r>
              <a:rPr lang="cy-GB" noProof="0" dirty="0"/>
              <a:t>Uchelgeisiol</a:t>
            </a:r>
          </a:p>
          <a:p>
            <a:r>
              <a:rPr lang="cy-GB" noProof="0" dirty="0"/>
              <a:t>Synhwyrol</a:t>
            </a:r>
          </a:p>
          <a:p>
            <a:endParaRPr lang="cy-GB" noProof="0" dirty="0"/>
          </a:p>
          <a:p>
            <a:r>
              <a:rPr lang="cy-GB" noProof="0" dirty="0"/>
              <a:t>Enghreifftiau?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AA781D-F70C-FFEF-7046-E64B15A1651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Specific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Measurable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Achievable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Relevant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Time-bound</a:t>
            </a:r>
          </a:p>
          <a:p>
            <a:pPr lvl="0"/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Examples?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3368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25968-B5F2-F2AD-40A1-F1058E5A7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Asesiad</a:t>
            </a:r>
            <a:r>
              <a:rPr lang="en-GB" dirty="0"/>
              <a:t>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1800" b="1" dirty="0" err="1"/>
              <a:t>Cydran</a:t>
            </a:r>
            <a:r>
              <a:rPr lang="en-GB" sz="1800" b="1" dirty="0"/>
              <a:t> 1 Elfen 2  				</a:t>
            </a:r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Component 1 Element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1C005-20A8-803B-0CD4-CF50DBA751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b="1" noProof="0" dirty="0"/>
              <a:t>Cynllun Datblygu Proffesiynol</a:t>
            </a:r>
          </a:p>
          <a:p>
            <a:r>
              <a:rPr lang="cy-GB" noProof="0" dirty="0"/>
              <a:t>Meddyliwch am eich hunanasesiad o Sgiliau a Phrofiad Proffesiynol gan ddefnyddio'r Safonau ar gyfer Cynorthwyo Addysgu (Llywodraeth Cymru, 2019)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00" i="1" dirty="0">
                <a:solidFill>
                  <a:schemeClr val="accent1">
                    <a:lumMod val="75000"/>
                  </a:schemeClr>
                </a:solidFill>
              </a:rPr>
              <a:t>(Welsh Government, 2019)</a:t>
            </a:r>
            <a:endParaRPr lang="cy-GB" noProof="0" dirty="0"/>
          </a:p>
          <a:p>
            <a:r>
              <a:rPr lang="cy-GB" noProof="0" dirty="0"/>
              <a:t>Nodwch eich 5 maes blaenoriaeth ar gyfer datblygiad proffesiynol i greu Cynllun Datblygu Personol</a:t>
            </a:r>
          </a:p>
          <a:p>
            <a:r>
              <a:rPr lang="cy-GB" b="1" noProof="0" dirty="0"/>
              <a:t>Edrychwch ar y templed a ddarparwyd (</a:t>
            </a:r>
            <a:r>
              <a:rPr lang="cy-GB" b="1" noProof="0" dirty="0" err="1"/>
              <a:t>Moodle</a:t>
            </a:r>
            <a:r>
              <a:rPr lang="cy-GB" b="1" noProof="0" dirty="0"/>
              <a:t> a Teams)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A9FEB3-14EC-7215-8B8D-2BD4C18FE0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Professional Development Plan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Think about your self-assessment of Professional Skills and Experience using the Standards for Assisting Teaching  </a:t>
            </a:r>
            <a:r>
              <a:rPr lang="en-GB" sz="1300" i="1" dirty="0">
                <a:solidFill>
                  <a:schemeClr val="accent1">
                    <a:lumMod val="75000"/>
                  </a:schemeClr>
                </a:solidFill>
              </a:rPr>
              <a:t>(Welsh Government, 2019)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your 5 priority areas for professional development to create a Personal Development Plan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Look at the template provided (Moodle and Teams)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7403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8DAF8-9AAB-30E8-901C-17D564585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Curriculum Vitae (CV)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07CA7-4927-00E4-5749-AC72E8FFB9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Marchnata eich hun yn broffesiynol</a:t>
            </a:r>
          </a:p>
          <a:p>
            <a:r>
              <a:rPr lang="cy-GB" noProof="0" dirty="0"/>
              <a:t>Dangos eich addasrwydd ar gyfer rôl</a:t>
            </a:r>
          </a:p>
          <a:p>
            <a:r>
              <a:rPr lang="cy-GB" noProof="0" dirty="0"/>
              <a:t>Creu argraff gyntaf gadarnhaol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1B929-20CF-003F-DB1B-535D794AA1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Marketing yourself professionally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Demonstrating your suitability for a role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Creating a positive first impression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653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E6A10-E0DA-0580-734F-670FFB513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       </a:t>
            </a:r>
            <a:r>
              <a:rPr lang="en-GB" b="1" dirty="0"/>
              <a:t>Dylai CV </a:t>
            </a:r>
            <a:r>
              <a:rPr lang="en-GB" b="1" dirty="0" err="1"/>
              <a:t>fod</a:t>
            </a:r>
            <a:r>
              <a:rPr lang="en-GB" b="1" dirty="0"/>
              <a:t>          		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 CV should be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41BCA-44F6-937E-9D27-0048D9A186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/>
              <a:t>Yn berthnasol</a:t>
            </a:r>
          </a:p>
          <a:p>
            <a:r>
              <a:rPr lang="cy-GB" noProof="0" dirty="0"/>
              <a:t>Yn glir</a:t>
            </a:r>
          </a:p>
          <a:p>
            <a:pPr>
              <a:lnSpc>
                <a:spcPct val="100000"/>
              </a:lnSpc>
            </a:pPr>
            <a:r>
              <a:rPr lang="cy-GB" noProof="0" dirty="0"/>
              <a:t>Yn </a:t>
            </a:r>
            <a:r>
              <a:rPr lang="cy-GB" dirty="0"/>
              <a:t>dangos tystiolaeth o </a:t>
            </a:r>
            <a:r>
              <a:rPr lang="cy-GB" noProof="0" dirty="0"/>
              <a:t>gyflawniadau </a:t>
            </a:r>
            <a:r>
              <a:rPr lang="cy-GB" sz="1800" noProof="0" dirty="0"/>
              <a:t>(e.e. trwy ddangos beth wnaethoch chi ei gyflawni, sut y gwnaethoch gyfrannu a pha effaith a gawsoch)</a:t>
            </a:r>
          </a:p>
          <a:p>
            <a:pPr>
              <a:lnSpc>
                <a:spcPct val="100000"/>
              </a:lnSpc>
            </a:pPr>
            <a:r>
              <a:rPr lang="cy-GB" noProof="0" dirty="0"/>
              <a:t>Wedi’i gyflwyno’n broffesiynol</a:t>
            </a:r>
          </a:p>
          <a:p>
            <a:pPr>
              <a:lnSpc>
                <a:spcPct val="100000"/>
              </a:lnSpc>
            </a:pPr>
            <a:endParaRPr lang="cy-GB" noProof="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cy-GB" b="1" noProof="0" dirty="0"/>
              <a:t>Edrychwch ar y templed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cy-GB" noProof="0" dirty="0"/>
              <a:t>(ar gael ar </a:t>
            </a:r>
            <a:r>
              <a:rPr lang="cy-GB" noProof="0" dirty="0" err="1"/>
              <a:t>Moodle</a:t>
            </a:r>
            <a:r>
              <a:rPr lang="cy-GB" noProof="0" dirty="0"/>
              <a:t> a </a:t>
            </a:r>
            <a:r>
              <a:rPr lang="cy-GB" noProof="0" dirty="0" err="1"/>
              <a:t>Teams</a:t>
            </a:r>
            <a:r>
              <a:rPr lang="cy-GB" noProof="0" dirty="0"/>
              <a:t>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799E21-9E26-DC27-206B-8A1F3AD2A1F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Relevant </a:t>
            </a:r>
          </a:p>
          <a:p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Clear </a:t>
            </a:r>
          </a:p>
          <a:p>
            <a:pPr lvl="0"/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Evidence achievemen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t 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(e.g. by demonstrating what you accomplished, how you contributed and what impact you had)</a:t>
            </a:r>
          </a:p>
          <a:p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Professionally presented </a:t>
            </a:r>
          </a:p>
          <a:p>
            <a:pPr marL="0" indent="0">
              <a:buNone/>
            </a:pPr>
            <a:endParaRPr lang="en-GB" sz="32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Look at the template </a:t>
            </a:r>
          </a:p>
          <a:p>
            <a:pPr marL="0" indent="0" algn="ctr">
              <a:buNone/>
            </a:pP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(available on </a:t>
            </a:r>
          </a:p>
          <a:p>
            <a:pPr marL="0" indent="0" algn="ctr">
              <a:buNone/>
            </a:pP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Moodle and Teams)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7763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B206A-38F7-FC5C-D741-6C95F2687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60" y="352600"/>
            <a:ext cx="4321479" cy="1325563"/>
          </a:xfrm>
        </p:spPr>
        <p:txBody>
          <a:bodyPr/>
          <a:lstStyle/>
          <a:p>
            <a:pPr algn="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Badly written CVs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3358B-07B1-E2DB-1AAC-C2E3121992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Rhy generig </a:t>
            </a:r>
          </a:p>
          <a:p>
            <a:r>
              <a:rPr lang="cy-GB" noProof="0" dirty="0"/>
              <a:t>Gwallau sillafu a gramadeg</a:t>
            </a:r>
          </a:p>
          <a:p>
            <a:r>
              <a:rPr lang="cy-GB" noProof="0" dirty="0"/>
              <a:t>Fformatio gwael </a:t>
            </a:r>
          </a:p>
          <a:p>
            <a:r>
              <a:rPr lang="cy-GB" noProof="0" dirty="0"/>
              <a:t>Rhy hir</a:t>
            </a:r>
          </a:p>
          <a:p>
            <a:r>
              <a:rPr lang="cy-GB" noProof="0" dirty="0"/>
              <a:t>Diffyg tystiolaeth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9100CD-CE03-52C3-6BEC-089CA8276A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Too generic 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Spelling and grammar errors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Poor formatting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Excessive length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Lack of evidence</a:t>
            </a: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87A9E46-67D5-74B3-50D1-E50D502CC0FD}"/>
              </a:ext>
            </a:extLst>
          </p:cNvPr>
          <p:cNvSpPr txBox="1">
            <a:spLocks/>
          </p:cNvSpPr>
          <p:nvPr/>
        </p:nvSpPr>
        <p:spPr>
          <a:xfrm>
            <a:off x="541924" y="352599"/>
            <a:ext cx="43214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noProof="0" dirty="0">
                <a:latin typeface="+mn-lt"/>
              </a:rPr>
              <a:t>CV</a:t>
            </a:r>
            <a:r>
              <a:rPr lang="cy-GB" dirty="0">
                <a:latin typeface="+mn-lt"/>
              </a:rPr>
              <a:t>s</a:t>
            </a:r>
            <a:r>
              <a:rPr lang="cy-GB" noProof="0" dirty="0">
                <a:latin typeface="+mn-lt"/>
              </a:rPr>
              <a:t> wedi’u hysgrifennu'n wael</a:t>
            </a:r>
            <a:endParaRPr lang="cy-GB" b="1" i="1" noProof="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003253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39818-650F-9190-E238-A1EEBD5A3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1320" y="365126"/>
            <a:ext cx="4702479" cy="1325563"/>
          </a:xfrm>
        </p:spPr>
        <p:txBody>
          <a:bodyPr/>
          <a:lstStyle/>
          <a:p>
            <a:pPr algn="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CV writing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1A68C-551E-DDAC-E989-4467386747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noProof="0" dirty="0"/>
              <a:t>Dilynwch y ddolen ar wefan PCYDDS i’r Hafan Gyrfaoedd:</a:t>
            </a:r>
          </a:p>
          <a:p>
            <a:pPr marL="0" indent="0">
              <a:buNone/>
            </a:pPr>
            <a:r>
              <a:rPr lang="en-GB" dirty="0" err="1">
                <a:hlinkClick r:id="rId2"/>
              </a:rPr>
              <a:t>Prifysgol</a:t>
            </a:r>
            <a:r>
              <a:rPr lang="en-GB" dirty="0">
                <a:hlinkClick r:id="rId2"/>
              </a:rPr>
              <a:t> Cymru Y </a:t>
            </a:r>
            <a:r>
              <a:rPr lang="en-GB" dirty="0" err="1">
                <a:hlinkClick r:id="rId2"/>
              </a:rPr>
              <a:t>Drindod</a:t>
            </a:r>
            <a:r>
              <a:rPr lang="en-GB" dirty="0">
                <a:hlinkClick r:id="rId2"/>
              </a:rPr>
              <a:t> Dewi Sant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/>
              <a:t>(Cliciwch ar y deilsen </a:t>
            </a:r>
            <a:r>
              <a:rPr lang="cy-GB" dirty="0"/>
              <a:t>o’r enw </a:t>
            </a:r>
            <a:r>
              <a:rPr lang="cy-GB" noProof="0" dirty="0" err="1"/>
              <a:t>CVs</a:t>
            </a:r>
            <a:r>
              <a:rPr lang="cy-GB" noProof="0" dirty="0"/>
              <a:t> a Cheisiadau)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30A1BF-8E3D-2726-B5C4-663F97E49E1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Follow the link on the UWTSD website to the Careers Homepage: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University of Wales Trinity Saint David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(Click on the tile labelled CVs and Applications)</a:t>
            </a:r>
          </a:p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86F0927-EEA8-2347-40E6-49BE3745912A}"/>
              </a:ext>
            </a:extLst>
          </p:cNvPr>
          <p:cNvSpPr txBox="1">
            <a:spLocks/>
          </p:cNvSpPr>
          <p:nvPr/>
        </p:nvSpPr>
        <p:spPr>
          <a:xfrm>
            <a:off x="665966" y="365125"/>
            <a:ext cx="51562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y-GB" b="1" noProof="0" dirty="0"/>
              <a:t>Canllaw ysgrifennu CV</a:t>
            </a:r>
          </a:p>
        </p:txBody>
      </p:sp>
    </p:spTree>
    <p:extLst>
      <p:ext uri="{BB962C8B-B14F-4D97-AF65-F5344CB8AC3E}">
        <p14:creationId xmlns:p14="http://schemas.microsoft.com/office/powerpoint/2010/main" val="16462131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3E1D4-AF14-BFBA-043B-E4CA9B3B3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Asesiad</a:t>
            </a:r>
            <a:r>
              <a:rPr lang="en-GB" dirty="0"/>
              <a:t>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b="1" dirty="0" err="1"/>
              <a:t>Cydran</a:t>
            </a:r>
            <a:r>
              <a:rPr lang="en-GB" sz="2000" b="1" dirty="0"/>
              <a:t> 1 Elfen 3 	</a:t>
            </a:r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</a:rPr>
              <a:t>		Component 1 Element 3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21317-DBF0-202B-9EDC-E6C13B1FCD8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b="1" noProof="0" dirty="0"/>
              <a:t>3.Creu CV cyfredol  </a:t>
            </a:r>
          </a:p>
          <a:p>
            <a:pPr marL="0" indent="0">
              <a:buNone/>
            </a:pPr>
            <a:r>
              <a:rPr lang="cy-GB" b="1" noProof="0" dirty="0"/>
              <a:t>Gallwch ddefnyddio'r templed a ddarparwyd </a:t>
            </a:r>
          </a:p>
          <a:p>
            <a:pPr marL="0" indent="0">
              <a:buNone/>
            </a:pPr>
            <a:r>
              <a:rPr lang="cy-GB" b="1" noProof="0" dirty="0"/>
              <a:t>NEU </a:t>
            </a:r>
          </a:p>
          <a:p>
            <a:pPr marL="0" indent="0">
              <a:buNone/>
            </a:pPr>
            <a:r>
              <a:rPr lang="cy-GB" b="1" dirty="0"/>
              <a:t>ddefnyddio’r</a:t>
            </a:r>
            <a:r>
              <a:rPr lang="cy-GB" b="1" noProof="0" dirty="0"/>
              <a:t> ddolen ar wefan PCYDDS</a:t>
            </a:r>
          </a:p>
          <a:p>
            <a:pPr marL="0" indent="0">
              <a:buNone/>
            </a:pPr>
            <a:r>
              <a:rPr lang="cy-GB" noProof="0" dirty="0">
                <a:hlinkClick r:id="rId2"/>
              </a:rPr>
              <a:t>Prifysgol Cymru Y Drindod Dewi Sant</a:t>
            </a:r>
            <a:endParaRPr lang="cy-GB" noProof="0" dirty="0"/>
          </a:p>
          <a:p>
            <a:pPr marL="0" indent="0">
              <a:buNone/>
            </a:pPr>
            <a:r>
              <a:rPr lang="cy-GB" noProof="0" dirty="0"/>
              <a:t>(Cliciwch ar y deilsen o’r enw </a:t>
            </a:r>
            <a:r>
              <a:rPr lang="cy-GB" noProof="0" dirty="0" err="1"/>
              <a:t>CVs</a:t>
            </a:r>
            <a:r>
              <a:rPr lang="cy-GB" noProof="0" dirty="0"/>
              <a:t> </a:t>
            </a:r>
            <a:r>
              <a:rPr lang="cy-GB" noProof="0" dirty="0" err="1"/>
              <a:t>and</a:t>
            </a:r>
            <a:r>
              <a:rPr lang="cy-GB" noProof="0" dirty="0"/>
              <a:t> </a:t>
            </a:r>
            <a:r>
              <a:rPr lang="cy-GB" noProof="0" dirty="0" err="1"/>
              <a:t>Applications</a:t>
            </a:r>
            <a:r>
              <a:rPr lang="cy-GB" noProof="0" dirty="0"/>
              <a:t>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A25DAF-4D29-9A8D-34D3-69C56A5EFC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8223" y="1285298"/>
            <a:ext cx="5156200" cy="3809862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3.Create an up-to-date Curriculum Vitae (CV) 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You can use the template provided 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OR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the link on the UWTSD website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University of Wales Trinity Saint David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(Click on the tile labelled CVs and Applications)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6019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7A32-DBDD-8B1E-4001-216A0623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0312"/>
            <a:ext cx="10515600" cy="113116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Rhestr</a:t>
            </a:r>
            <a:r>
              <a:rPr lang="en-GB" dirty="0"/>
              <a:t> G</a:t>
            </a:r>
            <a:r>
              <a:rPr lang="en-GB"/>
              <a:t>yfeirnodau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AA7F-DBAA-039B-F65B-364428DD1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3338" y="1341120"/>
            <a:ext cx="11025188" cy="4125403"/>
          </a:xfrm>
        </p:spPr>
        <p:txBody>
          <a:bodyPr>
            <a:noAutofit/>
          </a:bodyPr>
          <a:lstStyle/>
          <a:p>
            <a:pPr indent="0" algn="just">
              <a:lnSpc>
                <a:spcPct val="150000"/>
              </a:lnSpc>
              <a:buNone/>
            </a:pPr>
            <a:r>
              <a:rPr lang="en-GB" sz="1200" dirty="0" err="1"/>
              <a:t>Addysgwyr</a:t>
            </a:r>
            <a:r>
              <a:rPr lang="en-GB" sz="1200" dirty="0"/>
              <a:t> Cymru (2026) </a:t>
            </a:r>
            <a:r>
              <a:rPr lang="en-GB" sz="1200" i="1" dirty="0"/>
              <a:t>Beth </a:t>
            </a:r>
            <a:r>
              <a:rPr lang="en-GB" sz="1200" i="1" dirty="0" err="1"/>
              <a:t>yw</a:t>
            </a:r>
            <a:r>
              <a:rPr lang="en-GB" sz="1200" i="1" dirty="0"/>
              <a:t> </a:t>
            </a:r>
            <a:r>
              <a:rPr lang="en-GB" sz="1200" i="1" dirty="0" err="1"/>
              <a:t>Datblygiad</a:t>
            </a:r>
            <a:r>
              <a:rPr lang="en-GB" sz="1200" i="1" dirty="0"/>
              <a:t> </a:t>
            </a:r>
            <a:r>
              <a:rPr lang="en-GB" sz="1200" i="1" dirty="0" err="1"/>
              <a:t>Proffesiynol</a:t>
            </a:r>
            <a:r>
              <a:rPr lang="en-GB" sz="1200" i="1" dirty="0"/>
              <a:t> a </a:t>
            </a:r>
            <a:r>
              <a:rPr lang="en-GB" sz="1200" i="1" dirty="0" err="1"/>
              <a:t>pham</a:t>
            </a:r>
            <a:r>
              <a:rPr lang="en-GB" sz="1200" i="1" dirty="0"/>
              <a:t> </a:t>
            </a:r>
            <a:r>
              <a:rPr lang="en-GB" sz="1200" i="1" dirty="0" err="1"/>
              <a:t>ei</a:t>
            </a:r>
            <a:r>
              <a:rPr lang="en-GB" sz="1200" i="1" dirty="0"/>
              <a:t> </a:t>
            </a:r>
            <a:r>
              <a:rPr lang="en-GB" sz="1200" i="1" dirty="0" err="1"/>
              <a:t>fod</a:t>
            </a:r>
            <a:r>
              <a:rPr lang="en-GB" sz="1200" i="1" dirty="0"/>
              <a:t> </a:t>
            </a:r>
            <a:r>
              <a:rPr lang="en-GB" sz="1200" i="1" dirty="0" err="1"/>
              <a:t>yn</a:t>
            </a:r>
            <a:r>
              <a:rPr lang="en-GB" sz="1200" i="1" dirty="0"/>
              <a:t> </a:t>
            </a:r>
            <a:r>
              <a:rPr lang="en-GB" sz="1200" i="1" dirty="0" err="1"/>
              <a:t>bwysig</a:t>
            </a:r>
            <a:r>
              <a:rPr lang="en-GB" sz="1200" i="1" dirty="0"/>
              <a:t>?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>
                <a:hlinkClick r:id="rId2"/>
              </a:rPr>
              <a:t>Beth </a:t>
            </a:r>
            <a:r>
              <a:rPr lang="en-GB" sz="1200" dirty="0" err="1">
                <a:hlinkClick r:id="rId2"/>
              </a:rPr>
              <a:t>yw</a:t>
            </a:r>
            <a:r>
              <a:rPr lang="en-GB" sz="1200" dirty="0">
                <a:hlinkClick r:id="rId2"/>
              </a:rPr>
              <a:t> </a:t>
            </a:r>
            <a:r>
              <a:rPr lang="en-GB" sz="1200" dirty="0" err="1">
                <a:hlinkClick r:id="rId2"/>
              </a:rPr>
              <a:t>Datblygiad</a:t>
            </a:r>
            <a:r>
              <a:rPr lang="en-GB" sz="1200" dirty="0">
                <a:hlinkClick r:id="rId2"/>
              </a:rPr>
              <a:t> </a:t>
            </a:r>
            <a:r>
              <a:rPr lang="en-GB" sz="1200" dirty="0" err="1">
                <a:hlinkClick r:id="rId2"/>
              </a:rPr>
              <a:t>Proffesiynol</a:t>
            </a:r>
            <a:r>
              <a:rPr lang="en-GB" sz="1200" dirty="0">
                <a:hlinkClick r:id="rId2"/>
              </a:rPr>
              <a:t> a </a:t>
            </a:r>
            <a:r>
              <a:rPr lang="en-GB" sz="1200" dirty="0" err="1">
                <a:hlinkClick r:id="rId2"/>
              </a:rPr>
              <a:t>pham</a:t>
            </a:r>
            <a:r>
              <a:rPr lang="en-GB" sz="1200" dirty="0">
                <a:hlinkClick r:id="rId2"/>
              </a:rPr>
              <a:t> </a:t>
            </a:r>
            <a:r>
              <a:rPr lang="en-GB" sz="1200" dirty="0" err="1">
                <a:hlinkClick r:id="rId2"/>
              </a:rPr>
              <a:t>ei</a:t>
            </a:r>
            <a:r>
              <a:rPr lang="en-GB" sz="1200" dirty="0">
                <a:hlinkClick r:id="rId2"/>
              </a:rPr>
              <a:t> </a:t>
            </a:r>
            <a:r>
              <a:rPr lang="en-GB" sz="1200" dirty="0" err="1">
                <a:hlinkClick r:id="rId2"/>
              </a:rPr>
              <a:t>fod</a:t>
            </a:r>
            <a:r>
              <a:rPr lang="en-GB" sz="1200" dirty="0">
                <a:hlinkClick r:id="rId2"/>
              </a:rPr>
              <a:t> </a:t>
            </a:r>
            <a:r>
              <a:rPr lang="en-GB" sz="1200" dirty="0" err="1">
                <a:hlinkClick r:id="rId2"/>
              </a:rPr>
              <a:t>yn</a:t>
            </a:r>
            <a:r>
              <a:rPr lang="en-GB" sz="1200" dirty="0">
                <a:hlinkClick r:id="rId2"/>
              </a:rPr>
              <a:t> </a:t>
            </a:r>
            <a:r>
              <a:rPr lang="en-GB" sz="1200" dirty="0" err="1">
                <a:hlinkClick r:id="rId2"/>
              </a:rPr>
              <a:t>bwysig</a:t>
            </a:r>
            <a:r>
              <a:rPr lang="en-GB" sz="1200" dirty="0">
                <a:hlinkClick r:id="rId2"/>
              </a:rPr>
              <a:t>? | Educators </a:t>
            </a:r>
            <a:r>
              <a:rPr lang="en-GB" sz="1200" dirty="0" err="1">
                <a:hlinkClick r:id="rId2"/>
              </a:rPr>
              <a:t>wales</a:t>
            </a:r>
            <a:r>
              <a:rPr lang="en-GB" sz="1200" dirty="0"/>
              <a:t> (</a:t>
            </a:r>
            <a:r>
              <a:rPr lang="en-GB" sz="1200" dirty="0" err="1"/>
              <a:t>Cyrchwyd</a:t>
            </a:r>
            <a:r>
              <a:rPr lang="en-GB" sz="1200" dirty="0"/>
              <a:t> 15.07.2026)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Educators Wales (2026) </a:t>
            </a:r>
            <a:r>
              <a:rPr lang="en-GB" sz="1200" i="1" dirty="0"/>
              <a:t>What is a Professional Development Plan and why is it important? </a:t>
            </a:r>
            <a:r>
              <a:rPr lang="en-GB" sz="1200" dirty="0"/>
              <a:t>Available at </a:t>
            </a:r>
            <a:r>
              <a:rPr lang="en-GB" sz="1200" dirty="0">
                <a:hlinkClick r:id="rId3"/>
              </a:rPr>
              <a:t>What is Professional Development and why is it important? | Educators </a:t>
            </a:r>
            <a:r>
              <a:rPr lang="en-GB" sz="1200" dirty="0" err="1">
                <a:hlinkClick r:id="rId3"/>
              </a:rPr>
              <a:t>wales</a:t>
            </a:r>
            <a:r>
              <a:rPr lang="en-GB" sz="1200" dirty="0"/>
              <a:t> Accessed 15.07.2026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 err="1"/>
              <a:t>Llywodraeth</a:t>
            </a:r>
            <a:r>
              <a:rPr lang="en-GB" sz="1200" dirty="0"/>
              <a:t> Cymru (2019) </a:t>
            </a:r>
            <a:r>
              <a:rPr lang="en-GB" sz="1200" i="1" dirty="0" err="1"/>
              <a:t>Safonau</a:t>
            </a:r>
            <a:r>
              <a:rPr lang="en-GB" sz="1200" i="1" dirty="0"/>
              <a:t> </a:t>
            </a:r>
            <a:r>
              <a:rPr lang="en-GB" sz="1200" i="1" dirty="0" err="1"/>
              <a:t>Proffesiynol</a:t>
            </a:r>
            <a:r>
              <a:rPr lang="en-GB" sz="1200" i="1" dirty="0"/>
              <a:t> </a:t>
            </a:r>
            <a:r>
              <a:rPr lang="en-GB" sz="1200" i="1" dirty="0" err="1"/>
              <a:t>ar</a:t>
            </a:r>
            <a:r>
              <a:rPr lang="en-GB" sz="1200" i="1" dirty="0"/>
              <a:t> </a:t>
            </a:r>
            <a:r>
              <a:rPr lang="en-GB" sz="1200" i="1" dirty="0" err="1"/>
              <a:t>gyfer</a:t>
            </a:r>
            <a:r>
              <a:rPr lang="en-GB" sz="1200" i="1" dirty="0"/>
              <a:t> </a:t>
            </a:r>
            <a:r>
              <a:rPr lang="en-GB" sz="1200" i="1" dirty="0" err="1"/>
              <a:t>cynorthwyo</a:t>
            </a:r>
            <a:r>
              <a:rPr lang="en-GB" sz="1200" i="1" dirty="0"/>
              <a:t> </a:t>
            </a:r>
            <a:r>
              <a:rPr lang="en-GB" sz="1200" i="1" dirty="0" err="1"/>
              <a:t>addysgu</a:t>
            </a:r>
            <a:r>
              <a:rPr lang="en-GB" sz="1200" i="1" dirty="0"/>
              <a:t>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 </a:t>
            </a:r>
            <a:r>
              <a:rPr lang="en-GB" sz="1200" dirty="0">
                <a:hlinkClick r:id="rId4"/>
              </a:rPr>
              <a:t>safonau-proffesiynol-ar-gyfer-cynorthwyo-addysgu-pdf-rhyngweithiol-ar-gyfer-cyfrifiaduron-personol.pdf</a:t>
            </a:r>
            <a:r>
              <a:rPr lang="en-GB" sz="1200" dirty="0"/>
              <a:t> (</a:t>
            </a:r>
            <a:r>
              <a:rPr lang="cy-GB" sz="1200" dirty="0"/>
              <a:t>Cyrchwyd/ </a:t>
            </a:r>
            <a:r>
              <a:rPr lang="cy-GB" sz="1200" dirty="0" err="1"/>
              <a:t>Accessed</a:t>
            </a:r>
            <a:r>
              <a:rPr lang="en-GB" sz="1200" dirty="0"/>
              <a:t> 15.07.2026)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Open University (2026) </a:t>
            </a:r>
            <a:r>
              <a:rPr lang="en-GB" sz="1200" i="1" dirty="0"/>
              <a:t>Personal Development Plan.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/Available at </a:t>
            </a:r>
            <a:r>
              <a:rPr lang="en-GB" sz="1200" dirty="0">
                <a:hlinkClick r:id="rId5"/>
              </a:rPr>
              <a:t>Personal development plan (PDP): Developing your career | Help Centre | The Open University</a:t>
            </a:r>
            <a:r>
              <a:rPr lang="en-GB" sz="1200" dirty="0"/>
              <a:t> (</a:t>
            </a:r>
            <a:r>
              <a:rPr lang="en-GB" sz="1200" dirty="0" err="1"/>
              <a:t>Cyrchwyd</a:t>
            </a:r>
            <a:r>
              <a:rPr lang="en-GB" sz="1200" dirty="0"/>
              <a:t>/Accessed 15.07.2026)</a:t>
            </a:r>
            <a:endParaRPr lang="en-GB" sz="1200" i="1" dirty="0"/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 err="1"/>
              <a:t>Prifysgol</a:t>
            </a:r>
            <a:r>
              <a:rPr lang="en-GB" sz="1200" dirty="0"/>
              <a:t> Cymru Y </a:t>
            </a:r>
            <a:r>
              <a:rPr lang="en-GB" sz="1200" dirty="0" err="1"/>
              <a:t>Drindod</a:t>
            </a:r>
            <a:r>
              <a:rPr lang="en-GB" sz="1200" dirty="0"/>
              <a:t> Dewi Sant (2026) </a:t>
            </a:r>
            <a:r>
              <a:rPr lang="en-GB" sz="1200" i="1" dirty="0" err="1"/>
              <a:t>Fframwaith</a:t>
            </a:r>
            <a:r>
              <a:rPr lang="en-GB" sz="1200" i="1" dirty="0"/>
              <a:t> </a:t>
            </a:r>
            <a:r>
              <a:rPr lang="en-GB" sz="1200" i="1" dirty="0" err="1"/>
              <a:t>Priodolddau</a:t>
            </a:r>
            <a:r>
              <a:rPr lang="en-GB" sz="1200" i="1" dirty="0"/>
              <a:t> </a:t>
            </a:r>
            <a:r>
              <a:rPr lang="en-GB" sz="1200" i="1" dirty="0" err="1"/>
              <a:t>Graddedigion</a:t>
            </a:r>
            <a:r>
              <a:rPr lang="en-GB" sz="1200" i="1" dirty="0"/>
              <a:t>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>
                <a:hlinkClick r:id="rId6"/>
              </a:rPr>
              <a:t>Fframwaith</a:t>
            </a:r>
            <a:r>
              <a:rPr lang="en-GB" sz="1200" dirty="0">
                <a:hlinkClick r:id="rId6"/>
              </a:rPr>
              <a:t> </a:t>
            </a:r>
            <a:r>
              <a:rPr lang="en-GB" sz="1200" dirty="0" err="1">
                <a:hlinkClick r:id="rId6"/>
              </a:rPr>
              <a:t>Priodoleddau</a:t>
            </a:r>
            <a:r>
              <a:rPr lang="en-GB" sz="1200" dirty="0">
                <a:hlinkClick r:id="rId6"/>
              </a:rPr>
              <a:t> </a:t>
            </a:r>
            <a:r>
              <a:rPr lang="en-GB" sz="1200" dirty="0" err="1">
                <a:hlinkClick r:id="rId6"/>
              </a:rPr>
              <a:t>Graddedigion</a:t>
            </a:r>
            <a:r>
              <a:rPr lang="en-GB" sz="1200" dirty="0">
                <a:hlinkClick r:id="rId6"/>
              </a:rPr>
              <a:t> | </a:t>
            </a:r>
            <a:r>
              <a:rPr lang="en-GB" sz="1200" dirty="0" err="1">
                <a:hlinkClick r:id="rId6"/>
              </a:rPr>
              <a:t>Prifysgol</a:t>
            </a:r>
            <a:r>
              <a:rPr lang="en-GB" sz="1200" dirty="0">
                <a:hlinkClick r:id="rId6"/>
              </a:rPr>
              <a:t> Cymru Y </a:t>
            </a:r>
            <a:r>
              <a:rPr lang="en-GB" sz="1200" dirty="0" err="1">
                <a:hlinkClick r:id="rId6"/>
              </a:rPr>
              <a:t>Drindod</a:t>
            </a:r>
            <a:r>
              <a:rPr lang="en-GB" sz="1200" dirty="0">
                <a:hlinkClick r:id="rId6"/>
              </a:rPr>
              <a:t> Dewi Sant</a:t>
            </a:r>
            <a:r>
              <a:rPr lang="en-GB" sz="1200" dirty="0"/>
              <a:t> (</a:t>
            </a:r>
            <a:r>
              <a:rPr lang="en-GB" sz="1200" dirty="0" err="1"/>
              <a:t>Cyrchwyd</a:t>
            </a:r>
            <a:r>
              <a:rPr lang="en-GB" sz="1200" dirty="0"/>
              <a:t> 15.07.2026)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University of Wales Trinity Saint David (2026) </a:t>
            </a:r>
            <a:r>
              <a:rPr lang="en-GB" sz="1200" i="1" dirty="0"/>
              <a:t>Graduate Attributes Framework. </a:t>
            </a:r>
            <a:r>
              <a:rPr lang="en-GB" sz="1200" dirty="0"/>
              <a:t>Available at </a:t>
            </a:r>
            <a:r>
              <a:rPr lang="en-GB" sz="1200" dirty="0">
                <a:hlinkClick r:id="rId7"/>
              </a:rPr>
              <a:t>Graduate Attributes Framework | University of Wales Trinity Saint David</a:t>
            </a:r>
            <a:r>
              <a:rPr lang="en-GB" sz="1200" dirty="0"/>
              <a:t> (Accessed 15.07.2026)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Welsh Government (2019) </a:t>
            </a:r>
            <a:r>
              <a:rPr lang="en-GB" sz="1200" i="1" dirty="0"/>
              <a:t>Professional Standards for Assisting Teaching. </a:t>
            </a:r>
            <a:r>
              <a:rPr lang="en-GB" sz="1200" dirty="0"/>
              <a:t>Available at </a:t>
            </a:r>
            <a:r>
              <a:rPr lang="en-GB" sz="1200" dirty="0">
                <a:hlinkClick r:id="rId8"/>
              </a:rPr>
              <a:t>Professional standards – Hwb</a:t>
            </a:r>
            <a:r>
              <a:rPr lang="en-GB" sz="1200" dirty="0"/>
              <a:t> (Accessed 15.07.2026)</a:t>
            </a:r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33158241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1589</Words>
  <Application>Microsoft Office PowerPoint</Application>
  <PresentationFormat>Widescreen</PresentationFormat>
  <Paragraphs>203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Segoe UI</vt:lpstr>
      <vt:lpstr>UWTSD Holding Page</vt:lpstr>
      <vt:lpstr>Accessible 2</vt:lpstr>
      <vt:lpstr>PowerPoint Presentation</vt:lpstr>
      <vt:lpstr>Nod y Modwl Module Aim</vt:lpstr>
      <vt:lpstr>Deilliannau Dysgu Learning Outcomes</vt:lpstr>
      <vt:lpstr>Asesiad: Cydran 1 Assessment: Component 1</vt:lpstr>
      <vt:lpstr>Asesiad: Adran 2 Assessment: Component 2</vt:lpstr>
      <vt:lpstr>Cynnwys y Modwl  Module content</vt:lpstr>
      <vt:lpstr>Yr wythnos diwethaf                                   Last week</vt:lpstr>
      <vt:lpstr>                                          This week</vt:lpstr>
      <vt:lpstr>Datblygiad Proffesiynol Professional Development</vt:lpstr>
      <vt:lpstr>                                                                        What is a Professional Development Plan?</vt:lpstr>
      <vt:lpstr>Cydrannau CDP Components of a PDP</vt:lpstr>
      <vt:lpstr> Nodau Fframwaith CAMPUS SMART Goals Framework </vt:lpstr>
      <vt:lpstr>Asesiad                     Assessment Cydran 1 Elfen 2      Component 1 Element 2</vt:lpstr>
      <vt:lpstr> Curriculum Vitae (CV)</vt:lpstr>
      <vt:lpstr>        Dylai CV fod            A CV should be</vt:lpstr>
      <vt:lpstr>Badly written CVs </vt:lpstr>
      <vt:lpstr>CV writing guidance </vt:lpstr>
      <vt:lpstr>Asesiad                     Assessment Cydran 1 Elfen 3    Component 1 Element 3</vt:lpstr>
      <vt:lpstr>Rhestr Gyfeirnodau 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Sioned Bowen</cp:lastModifiedBy>
  <cp:revision>20</cp:revision>
  <dcterms:created xsi:type="dcterms:W3CDTF">2022-06-22T10:03:12Z</dcterms:created>
  <dcterms:modified xsi:type="dcterms:W3CDTF">2026-09-07T10:20:05Z</dcterms:modified>
</cp:coreProperties>
</file>