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6"/>
  </p:notesMasterIdLst>
  <p:handoutMasterIdLst>
    <p:handoutMasterId r:id="rId27"/>
  </p:handoutMasterIdLst>
  <p:sldIdLst>
    <p:sldId id="256" r:id="rId2"/>
    <p:sldId id="304" r:id="rId3"/>
    <p:sldId id="306" r:id="rId4"/>
    <p:sldId id="309" r:id="rId5"/>
    <p:sldId id="336" r:id="rId6"/>
    <p:sldId id="348" r:id="rId7"/>
    <p:sldId id="330" r:id="rId8"/>
    <p:sldId id="349" r:id="rId9"/>
    <p:sldId id="310" r:id="rId10"/>
    <p:sldId id="312" r:id="rId11"/>
    <p:sldId id="301" r:id="rId12"/>
    <p:sldId id="347" r:id="rId13"/>
    <p:sldId id="351" r:id="rId14"/>
    <p:sldId id="320" r:id="rId15"/>
    <p:sldId id="321" r:id="rId16"/>
    <p:sldId id="322" r:id="rId17"/>
    <p:sldId id="323" r:id="rId18"/>
    <p:sldId id="324" r:id="rId19"/>
    <p:sldId id="325" r:id="rId20"/>
    <p:sldId id="327" r:id="rId21"/>
    <p:sldId id="328" r:id="rId22"/>
    <p:sldId id="329" r:id="rId23"/>
    <p:sldId id="350" r:id="rId24"/>
    <p:sldId id="296"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31" autoAdjust="0"/>
    <p:restoredTop sz="94660"/>
  </p:normalViewPr>
  <p:slideViewPr>
    <p:cSldViewPr>
      <p:cViewPr varScale="1">
        <p:scale>
          <a:sx n="74" d="100"/>
          <a:sy n="74" d="100"/>
        </p:scale>
        <p:origin x="1062" y="72"/>
      </p:cViewPr>
      <p:guideLst>
        <p:guide orient="horz" pos="2160"/>
        <p:guide pos="2880"/>
      </p:guideLst>
    </p:cSldViewPr>
  </p:slideViewPr>
  <p:notesTextViewPr>
    <p:cViewPr>
      <p:scale>
        <a:sx n="1" d="1"/>
        <a:sy n="1" d="1"/>
      </p:scale>
      <p:origin x="0" y="0"/>
    </p:cViewPr>
  </p:notesTextViewPr>
  <p:notesViewPr>
    <p:cSldViewPr>
      <p:cViewPr varScale="1">
        <p:scale>
          <a:sx n="76" d="100"/>
          <a:sy n="76" d="100"/>
        </p:scale>
        <p:origin x="-2166" y="-96"/>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06E29B-5305-4FAD-AACE-BA5BD034B8B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73CB4EA0-9510-429C-A708-689488C9EAEC}">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In order to undertake your research you need to identify the design you will be adopting — </a:t>
          </a:r>
        </a:p>
        <a:p>
          <a:pPr lvl="0" defTabSz="1778000">
            <a:lnSpc>
              <a:spcPct val="90000"/>
            </a:lnSpc>
            <a:spcBef>
              <a:spcPct val="0"/>
            </a:spcBef>
            <a:spcAft>
              <a:spcPct val="35000"/>
            </a:spcAft>
          </a:pPr>
          <a:endParaRPr lang="en-GB" dirty="0"/>
        </a:p>
      </dgm:t>
    </dgm:pt>
    <dgm:pt modelId="{4BDD8F1E-A815-4936-9199-C0E29BFF5212}" type="parTrans" cxnId="{AD0685D8-91CA-456E-8217-1F8EAA1C7833}">
      <dgm:prSet/>
      <dgm:spPr/>
      <dgm:t>
        <a:bodyPr/>
        <a:lstStyle/>
        <a:p>
          <a:endParaRPr lang="en-GB"/>
        </a:p>
      </dgm:t>
    </dgm:pt>
    <dgm:pt modelId="{A4025A36-4CB7-4FE7-92DB-090ABC9E7B60}" type="sibTrans" cxnId="{AD0685D8-91CA-456E-8217-1F8EAA1C7833}">
      <dgm:prSet/>
      <dgm:spPr/>
      <dgm:t>
        <a:bodyPr/>
        <a:lstStyle/>
        <a:p>
          <a:endParaRPr lang="en-GB"/>
        </a:p>
      </dgm:t>
    </dgm:pt>
    <dgm:pt modelId="{D8DDE655-4E44-4C69-8FE3-DF4BA430684B}">
      <dgm:prSet phldrT="[Text]" phldr="1"/>
      <dgm:spPr/>
      <dgm:t>
        <a:bodyPr/>
        <a:lstStyle/>
        <a:p>
          <a:endParaRPr lang="en-GB" dirty="0"/>
        </a:p>
      </dgm:t>
    </dgm:pt>
    <dgm:pt modelId="{92B3D963-6DB8-465E-8A42-95885A66C519}" type="parTrans" cxnId="{BAA360F3-5BDA-4896-B374-90B8868327FE}">
      <dgm:prSet/>
      <dgm:spPr/>
      <dgm:t>
        <a:bodyPr/>
        <a:lstStyle/>
        <a:p>
          <a:endParaRPr lang="en-GB"/>
        </a:p>
      </dgm:t>
    </dgm:pt>
    <dgm:pt modelId="{38E0F213-1229-4AC0-B25E-FA487E7DBAE0}" type="sibTrans" cxnId="{BAA360F3-5BDA-4896-B374-90B8868327FE}">
      <dgm:prSet/>
      <dgm:spPr/>
      <dgm:t>
        <a:bodyPr/>
        <a:lstStyle/>
        <a:p>
          <a:endParaRPr lang="en-GB"/>
        </a:p>
      </dgm:t>
    </dgm:pt>
    <dgm:pt modelId="{A298B455-97D7-46D0-A3BD-D9C4432321BE}">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design is concerned with how you will turn research questions into projects and is closely linked to the purpose of your research. </a:t>
          </a:r>
        </a:p>
        <a:p>
          <a:pPr lvl="0" defTabSz="977900">
            <a:lnSpc>
              <a:spcPct val="90000"/>
            </a:lnSpc>
            <a:spcBef>
              <a:spcPct val="0"/>
            </a:spcBef>
            <a:spcAft>
              <a:spcPct val="35000"/>
            </a:spcAft>
          </a:pPr>
          <a:endParaRPr lang="en-GB" dirty="0"/>
        </a:p>
      </dgm:t>
    </dgm:pt>
    <dgm:pt modelId="{313AF34F-EA19-414C-943D-5BF2FEAC1796}" type="parTrans" cxnId="{84D3E056-42DA-4382-AC76-D53C2D882C50}">
      <dgm:prSet/>
      <dgm:spPr/>
      <dgm:t>
        <a:bodyPr/>
        <a:lstStyle/>
        <a:p>
          <a:endParaRPr lang="en-GB"/>
        </a:p>
      </dgm:t>
    </dgm:pt>
    <dgm:pt modelId="{5CABEA44-14BB-4F64-B8B8-8805A00BE2BB}" type="sibTrans" cxnId="{84D3E056-42DA-4382-AC76-D53C2D882C50}">
      <dgm:prSet/>
      <dgm:spPr/>
      <dgm:t>
        <a:bodyPr/>
        <a:lstStyle/>
        <a:p>
          <a:endParaRPr lang="en-GB"/>
        </a:p>
      </dgm:t>
    </dgm:pt>
    <dgm:pt modelId="{3D4AE518-EB99-487D-9F41-8B6741B706B9}">
      <dgm:prSet phldrT="[Text]" phldr="1"/>
      <dgm:spPr/>
      <dgm:t>
        <a:bodyPr/>
        <a:lstStyle/>
        <a:p>
          <a:endParaRPr lang="en-GB"/>
        </a:p>
      </dgm:t>
    </dgm:pt>
    <dgm:pt modelId="{F0FFC9BB-2564-47A7-ABFA-F2C8AABD5ADE}" type="parTrans" cxnId="{45626EA6-AE62-45BA-A5D0-C6C94E8A3294}">
      <dgm:prSet/>
      <dgm:spPr/>
      <dgm:t>
        <a:bodyPr/>
        <a:lstStyle/>
        <a:p>
          <a:endParaRPr lang="en-GB"/>
        </a:p>
      </dgm:t>
    </dgm:pt>
    <dgm:pt modelId="{AA9A0334-15CA-4F45-91C6-3F865A976A41}" type="sibTrans" cxnId="{45626EA6-AE62-45BA-A5D0-C6C94E8A3294}">
      <dgm:prSet/>
      <dgm:spPr/>
      <dgm:t>
        <a:bodyPr/>
        <a:lstStyle/>
        <a:p>
          <a:endParaRPr lang="en-GB"/>
        </a:p>
      </dgm:t>
    </dgm:pt>
    <dgm:pt modelId="{1CAA9CCA-68B3-466F-ACF8-82BA95460617}" type="pres">
      <dgm:prSet presAssocID="{7206E29B-5305-4FAD-AACE-BA5BD034B8B5}" presName="linear" presStyleCnt="0">
        <dgm:presLayoutVars>
          <dgm:animLvl val="lvl"/>
          <dgm:resizeHandles val="exact"/>
        </dgm:presLayoutVars>
      </dgm:prSet>
      <dgm:spPr/>
      <dgm:t>
        <a:bodyPr/>
        <a:lstStyle/>
        <a:p>
          <a:endParaRPr lang="en-GB"/>
        </a:p>
      </dgm:t>
    </dgm:pt>
    <dgm:pt modelId="{3EE9CACA-F669-4C2C-AC6D-F46F9A6447F5}" type="pres">
      <dgm:prSet presAssocID="{73CB4EA0-9510-429C-A708-689488C9EAEC}" presName="parentText" presStyleLbl="node1" presStyleIdx="0" presStyleCnt="2">
        <dgm:presLayoutVars>
          <dgm:chMax val="0"/>
          <dgm:bulletEnabled val="1"/>
        </dgm:presLayoutVars>
      </dgm:prSet>
      <dgm:spPr/>
      <dgm:t>
        <a:bodyPr/>
        <a:lstStyle/>
        <a:p>
          <a:endParaRPr lang="en-GB"/>
        </a:p>
      </dgm:t>
    </dgm:pt>
    <dgm:pt modelId="{779DE190-75AC-46BC-8DEA-A1CB8170AEFD}" type="pres">
      <dgm:prSet presAssocID="{73CB4EA0-9510-429C-A708-689488C9EAEC}" presName="childText" presStyleLbl="revTx" presStyleIdx="0" presStyleCnt="2">
        <dgm:presLayoutVars>
          <dgm:bulletEnabled val="1"/>
        </dgm:presLayoutVars>
      </dgm:prSet>
      <dgm:spPr/>
      <dgm:t>
        <a:bodyPr/>
        <a:lstStyle/>
        <a:p>
          <a:endParaRPr lang="en-GB"/>
        </a:p>
      </dgm:t>
    </dgm:pt>
    <dgm:pt modelId="{14351F6E-95F0-4BA7-8CDB-C3847C61D441}" type="pres">
      <dgm:prSet presAssocID="{A298B455-97D7-46D0-A3BD-D9C4432321BE}" presName="parentText" presStyleLbl="node1" presStyleIdx="1" presStyleCnt="2">
        <dgm:presLayoutVars>
          <dgm:chMax val="0"/>
          <dgm:bulletEnabled val="1"/>
        </dgm:presLayoutVars>
      </dgm:prSet>
      <dgm:spPr/>
      <dgm:t>
        <a:bodyPr/>
        <a:lstStyle/>
        <a:p>
          <a:endParaRPr lang="en-GB"/>
        </a:p>
      </dgm:t>
    </dgm:pt>
    <dgm:pt modelId="{CD0E512B-33D8-4045-A75A-7DB7C12B4F95}" type="pres">
      <dgm:prSet presAssocID="{A298B455-97D7-46D0-A3BD-D9C4432321BE}" presName="childText" presStyleLbl="revTx" presStyleIdx="1" presStyleCnt="2">
        <dgm:presLayoutVars>
          <dgm:bulletEnabled val="1"/>
        </dgm:presLayoutVars>
      </dgm:prSet>
      <dgm:spPr/>
      <dgm:t>
        <a:bodyPr/>
        <a:lstStyle/>
        <a:p>
          <a:endParaRPr lang="en-GB"/>
        </a:p>
      </dgm:t>
    </dgm:pt>
  </dgm:ptLst>
  <dgm:cxnLst>
    <dgm:cxn modelId="{AD0685D8-91CA-456E-8217-1F8EAA1C7833}" srcId="{7206E29B-5305-4FAD-AACE-BA5BD034B8B5}" destId="{73CB4EA0-9510-429C-A708-689488C9EAEC}" srcOrd="0" destOrd="0" parTransId="{4BDD8F1E-A815-4936-9199-C0E29BFF5212}" sibTransId="{A4025A36-4CB7-4FE7-92DB-090ABC9E7B60}"/>
    <dgm:cxn modelId="{76D493EF-16D3-4B45-8C04-71BF1607AD42}" type="presOf" srcId="{73CB4EA0-9510-429C-A708-689488C9EAEC}" destId="{3EE9CACA-F669-4C2C-AC6D-F46F9A6447F5}" srcOrd="0" destOrd="0" presId="urn:microsoft.com/office/officeart/2005/8/layout/vList2"/>
    <dgm:cxn modelId="{84D3E056-42DA-4382-AC76-D53C2D882C50}" srcId="{7206E29B-5305-4FAD-AACE-BA5BD034B8B5}" destId="{A298B455-97D7-46D0-A3BD-D9C4432321BE}" srcOrd="1" destOrd="0" parTransId="{313AF34F-EA19-414C-943D-5BF2FEAC1796}" sibTransId="{5CABEA44-14BB-4F64-B8B8-8805A00BE2BB}"/>
    <dgm:cxn modelId="{978ECE0C-5E1B-4DAC-8288-8D81208D9D9D}" type="presOf" srcId="{D8DDE655-4E44-4C69-8FE3-DF4BA430684B}" destId="{779DE190-75AC-46BC-8DEA-A1CB8170AEFD}" srcOrd="0" destOrd="0" presId="urn:microsoft.com/office/officeart/2005/8/layout/vList2"/>
    <dgm:cxn modelId="{BAA360F3-5BDA-4896-B374-90B8868327FE}" srcId="{73CB4EA0-9510-429C-A708-689488C9EAEC}" destId="{D8DDE655-4E44-4C69-8FE3-DF4BA430684B}" srcOrd="0" destOrd="0" parTransId="{92B3D963-6DB8-465E-8A42-95885A66C519}" sibTransId="{38E0F213-1229-4AC0-B25E-FA487E7DBAE0}"/>
    <dgm:cxn modelId="{628608CA-8C91-44A8-B53A-20260C7C8553}" type="presOf" srcId="{7206E29B-5305-4FAD-AACE-BA5BD034B8B5}" destId="{1CAA9CCA-68B3-466F-ACF8-82BA95460617}" srcOrd="0" destOrd="0" presId="urn:microsoft.com/office/officeart/2005/8/layout/vList2"/>
    <dgm:cxn modelId="{F325809D-A49C-4B49-B425-DAB244759BF3}" type="presOf" srcId="{3D4AE518-EB99-487D-9F41-8B6741B706B9}" destId="{CD0E512B-33D8-4045-A75A-7DB7C12B4F95}" srcOrd="0" destOrd="0" presId="urn:microsoft.com/office/officeart/2005/8/layout/vList2"/>
    <dgm:cxn modelId="{45626EA6-AE62-45BA-A5D0-C6C94E8A3294}" srcId="{A298B455-97D7-46D0-A3BD-D9C4432321BE}" destId="{3D4AE518-EB99-487D-9F41-8B6741B706B9}" srcOrd="0" destOrd="0" parTransId="{F0FFC9BB-2564-47A7-ABFA-F2C8AABD5ADE}" sibTransId="{AA9A0334-15CA-4F45-91C6-3F865A976A41}"/>
    <dgm:cxn modelId="{A43C37A3-7788-4B61-95CC-66D977799FD6}" type="presOf" srcId="{A298B455-97D7-46D0-A3BD-D9C4432321BE}" destId="{14351F6E-95F0-4BA7-8CDB-C3847C61D441}" srcOrd="0" destOrd="0" presId="urn:microsoft.com/office/officeart/2005/8/layout/vList2"/>
    <dgm:cxn modelId="{DC08DD1E-0D0F-4C82-A321-073828E5B0F2}" type="presParOf" srcId="{1CAA9CCA-68B3-466F-ACF8-82BA95460617}" destId="{3EE9CACA-F669-4C2C-AC6D-F46F9A6447F5}" srcOrd="0" destOrd="0" presId="urn:microsoft.com/office/officeart/2005/8/layout/vList2"/>
    <dgm:cxn modelId="{1595C967-C146-481B-9D42-F9694239F487}" type="presParOf" srcId="{1CAA9CCA-68B3-466F-ACF8-82BA95460617}" destId="{779DE190-75AC-46BC-8DEA-A1CB8170AEFD}" srcOrd="1" destOrd="0" presId="urn:microsoft.com/office/officeart/2005/8/layout/vList2"/>
    <dgm:cxn modelId="{88BA0D2C-4B6B-4BAC-B62D-AE5250A811D3}" type="presParOf" srcId="{1CAA9CCA-68B3-466F-ACF8-82BA95460617}" destId="{14351F6E-95F0-4BA7-8CDB-C3847C61D441}" srcOrd="2" destOrd="0" presId="urn:microsoft.com/office/officeart/2005/8/layout/vList2"/>
    <dgm:cxn modelId="{A3C9EE9B-9205-42E5-90A1-A9A7D966FAAF}" type="presParOf" srcId="{1CAA9CCA-68B3-466F-ACF8-82BA95460617}" destId="{CD0E512B-33D8-4045-A75A-7DB7C12B4F95}"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985D4B-D837-4B76-B2E3-3A54ABFC9D2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18178FD-DA1C-4FBE-A9C4-E9AB82A9FCB5}">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What are your philosophical assumptions / world views?</a:t>
          </a:r>
        </a:p>
        <a:p>
          <a:pPr defTabSz="2355850">
            <a:lnSpc>
              <a:spcPct val="90000"/>
            </a:lnSpc>
            <a:spcBef>
              <a:spcPct val="0"/>
            </a:spcBef>
            <a:spcAft>
              <a:spcPct val="35000"/>
            </a:spcAft>
          </a:pPr>
          <a:endParaRPr lang="en-GB" dirty="0"/>
        </a:p>
      </dgm:t>
    </dgm:pt>
    <dgm:pt modelId="{1480B799-8216-4573-B410-E82AD8BE468E}" type="parTrans" cxnId="{B749EF47-3A17-4CE5-9D84-188E3B497AEB}">
      <dgm:prSet/>
      <dgm:spPr/>
      <dgm:t>
        <a:bodyPr/>
        <a:lstStyle/>
        <a:p>
          <a:endParaRPr lang="en-GB"/>
        </a:p>
      </dgm:t>
    </dgm:pt>
    <dgm:pt modelId="{86BDFF76-A344-42E9-AB6D-4F18EC4AE47A}" type="sibTrans" cxnId="{B749EF47-3A17-4CE5-9D84-188E3B497AEB}">
      <dgm:prSet/>
      <dgm:spPr/>
      <dgm:t>
        <a:bodyPr/>
        <a:lstStyle/>
        <a:p>
          <a:endParaRPr lang="en-GB"/>
        </a:p>
      </dgm:t>
    </dgm:pt>
    <dgm:pt modelId="{93D1F11D-1433-4EF4-9C43-260F22719EB0}">
      <dgm:prSet phldrT="[Text]"/>
      <dgm:spPr/>
      <dgm:t>
        <a:bodyPr/>
        <a:lstStyle/>
        <a:p>
          <a:r>
            <a:rPr lang="en-GB" dirty="0" smtClean="0"/>
            <a:t>What will be your procedures of inquiry / research design? </a:t>
          </a:r>
          <a:endParaRPr lang="en-GB" dirty="0"/>
        </a:p>
      </dgm:t>
    </dgm:pt>
    <dgm:pt modelId="{17DC905D-E4CD-4C65-B49E-6762AB6E0F85}" type="parTrans" cxnId="{A865DD92-0A1E-4C93-8C0B-BE89596DCCE4}">
      <dgm:prSet/>
      <dgm:spPr/>
      <dgm:t>
        <a:bodyPr/>
        <a:lstStyle/>
        <a:p>
          <a:endParaRPr lang="en-GB"/>
        </a:p>
      </dgm:t>
    </dgm:pt>
    <dgm:pt modelId="{F16A1530-C749-4189-BD9F-84CF0D159293}" type="sibTrans" cxnId="{A865DD92-0A1E-4C93-8C0B-BE89596DCCE4}">
      <dgm:prSet/>
      <dgm:spPr/>
      <dgm:t>
        <a:bodyPr/>
        <a:lstStyle/>
        <a:p>
          <a:endParaRPr lang="en-GB"/>
        </a:p>
      </dgm:t>
    </dgm:pt>
    <dgm:pt modelId="{2FDD65B2-9091-411D-BBC0-42ACF4295973}">
      <dgm:prSet phldrT="[Text]"/>
      <dgm:spPr/>
      <dgm:t>
        <a:bodyPr/>
        <a:lstStyle/>
        <a:p>
          <a:r>
            <a:rPr lang="en-GB" dirty="0" smtClean="0"/>
            <a:t>What research methods (data collection, analysis interpretation) will I follow? </a:t>
          </a:r>
          <a:endParaRPr lang="en-GB" dirty="0"/>
        </a:p>
      </dgm:t>
    </dgm:pt>
    <dgm:pt modelId="{47728979-B0A1-444B-94F5-834819FE8468}" type="parTrans" cxnId="{5AF29351-51BB-484A-88B3-F202FA4CC0EC}">
      <dgm:prSet/>
      <dgm:spPr/>
      <dgm:t>
        <a:bodyPr/>
        <a:lstStyle/>
        <a:p>
          <a:endParaRPr lang="en-GB"/>
        </a:p>
      </dgm:t>
    </dgm:pt>
    <dgm:pt modelId="{9F7377A2-5A51-43BD-BAD9-D0B54A4FBDB9}" type="sibTrans" cxnId="{5AF29351-51BB-484A-88B3-F202FA4CC0EC}">
      <dgm:prSet/>
      <dgm:spPr/>
      <dgm:t>
        <a:bodyPr/>
        <a:lstStyle/>
        <a:p>
          <a:endParaRPr lang="en-GB"/>
        </a:p>
      </dgm:t>
    </dgm:pt>
    <dgm:pt modelId="{27F1E1EF-E7D0-441C-A00C-31DE54D44FC2}">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What is the nature of the research problem? </a:t>
          </a:r>
        </a:p>
        <a:p>
          <a:pPr defTabSz="666750">
            <a:lnSpc>
              <a:spcPct val="90000"/>
            </a:lnSpc>
            <a:spcBef>
              <a:spcPct val="0"/>
            </a:spcBef>
            <a:spcAft>
              <a:spcPct val="35000"/>
            </a:spcAft>
          </a:pPr>
          <a:endParaRPr lang="en-GB" dirty="0"/>
        </a:p>
      </dgm:t>
    </dgm:pt>
    <dgm:pt modelId="{4C3C0EED-F82C-43AD-9405-C4617CE0E194}" type="parTrans" cxnId="{A398E40A-312C-4319-9AB1-6681FF9F8AAC}">
      <dgm:prSet/>
      <dgm:spPr/>
      <dgm:t>
        <a:bodyPr/>
        <a:lstStyle/>
        <a:p>
          <a:endParaRPr lang="en-GB"/>
        </a:p>
      </dgm:t>
    </dgm:pt>
    <dgm:pt modelId="{C4FD3F5D-D566-4C06-B081-2541186FBFB5}" type="sibTrans" cxnId="{A398E40A-312C-4319-9AB1-6681FF9F8AAC}">
      <dgm:prSet/>
      <dgm:spPr/>
      <dgm:t>
        <a:bodyPr/>
        <a:lstStyle/>
        <a:p>
          <a:endParaRPr lang="en-GB"/>
        </a:p>
      </dgm:t>
    </dgm:pt>
    <dgm:pt modelId="{933D2BDE-A7BA-4115-ACFA-AB5AF4BDE21D}">
      <dgm:prSet phldrT="[Text]"/>
      <dgm:spPr/>
      <dgm:t>
        <a:bodyPr/>
        <a:lstStyle/>
        <a:p>
          <a:r>
            <a:rPr lang="en-GB" dirty="0" smtClean="0"/>
            <a:t>You need to first  consider some questions:</a:t>
          </a:r>
          <a:endParaRPr lang="en-GB" dirty="0"/>
        </a:p>
      </dgm:t>
    </dgm:pt>
    <dgm:pt modelId="{9FA4F7D2-BEEB-4B67-AFBD-5CB54AD00187}" type="parTrans" cxnId="{5F2AD7A7-7556-4E44-A4D4-6D0743BAC9EF}">
      <dgm:prSet/>
      <dgm:spPr/>
      <dgm:t>
        <a:bodyPr/>
        <a:lstStyle/>
        <a:p>
          <a:endParaRPr lang="en-GB"/>
        </a:p>
      </dgm:t>
    </dgm:pt>
    <dgm:pt modelId="{D0F3EA27-644C-4888-8B53-F47BDECF265C}" type="sibTrans" cxnId="{5F2AD7A7-7556-4E44-A4D4-6D0743BAC9EF}">
      <dgm:prSet/>
      <dgm:spPr/>
      <dgm:t>
        <a:bodyPr/>
        <a:lstStyle/>
        <a:p>
          <a:endParaRPr lang="en-GB"/>
        </a:p>
      </dgm:t>
    </dgm:pt>
    <dgm:pt modelId="{B39F31A2-8E1A-49CA-A2A2-5466E1E7C05C}" type="pres">
      <dgm:prSet presAssocID="{C3985D4B-D837-4B76-B2E3-3A54ABFC9D2C}" presName="diagram" presStyleCnt="0">
        <dgm:presLayoutVars>
          <dgm:dir/>
          <dgm:resizeHandles val="exact"/>
        </dgm:presLayoutVars>
      </dgm:prSet>
      <dgm:spPr/>
      <dgm:t>
        <a:bodyPr/>
        <a:lstStyle/>
        <a:p>
          <a:endParaRPr lang="en-GB"/>
        </a:p>
      </dgm:t>
    </dgm:pt>
    <dgm:pt modelId="{59C9BC86-92A4-4CDE-A114-1768319DD660}" type="pres">
      <dgm:prSet presAssocID="{518178FD-DA1C-4FBE-A9C4-E9AB82A9FCB5}" presName="node" presStyleLbl="node1" presStyleIdx="0" presStyleCnt="5" custLinFactX="3834" custLinFactY="6252" custLinFactNeighborX="100000" custLinFactNeighborY="100000">
        <dgm:presLayoutVars>
          <dgm:bulletEnabled val="1"/>
        </dgm:presLayoutVars>
      </dgm:prSet>
      <dgm:spPr/>
      <dgm:t>
        <a:bodyPr/>
        <a:lstStyle/>
        <a:p>
          <a:endParaRPr lang="en-GB"/>
        </a:p>
      </dgm:t>
    </dgm:pt>
    <dgm:pt modelId="{A8D78655-FD78-431A-8D9F-7AE241F0B5BC}" type="pres">
      <dgm:prSet presAssocID="{86BDFF76-A344-42E9-AB6D-4F18EC4AE47A}" presName="sibTrans" presStyleCnt="0"/>
      <dgm:spPr/>
    </dgm:pt>
    <dgm:pt modelId="{D615791C-112B-4FB5-B6F5-1FACECA64C80}" type="pres">
      <dgm:prSet presAssocID="{93D1F11D-1433-4EF4-9C43-260F22719EB0}" presName="node" presStyleLbl="node1" presStyleIdx="1" presStyleCnt="5" custLinFactX="-33864" custLinFactY="100000" custLinFactNeighborX="-100000" custLinFactNeighborY="112667">
        <dgm:presLayoutVars>
          <dgm:bulletEnabled val="1"/>
        </dgm:presLayoutVars>
      </dgm:prSet>
      <dgm:spPr/>
      <dgm:t>
        <a:bodyPr/>
        <a:lstStyle/>
        <a:p>
          <a:endParaRPr lang="en-GB"/>
        </a:p>
      </dgm:t>
    </dgm:pt>
    <dgm:pt modelId="{E48E8450-95AF-486C-90FD-6F74DBDF780B}" type="pres">
      <dgm:prSet presAssocID="{F16A1530-C749-4189-BD9F-84CF0D159293}" presName="sibTrans" presStyleCnt="0"/>
      <dgm:spPr/>
    </dgm:pt>
    <dgm:pt modelId="{297C6FDD-236B-4FB6-A369-435AD7CF224F}" type="pres">
      <dgm:prSet presAssocID="{2FDD65B2-9091-411D-BBC0-42ACF4295973}" presName="node" presStyleLbl="node1" presStyleIdx="2" presStyleCnt="5" custLinFactX="3834" custLinFactNeighborX="100000" custLinFactNeighborY="96000">
        <dgm:presLayoutVars>
          <dgm:bulletEnabled val="1"/>
        </dgm:presLayoutVars>
      </dgm:prSet>
      <dgm:spPr/>
      <dgm:t>
        <a:bodyPr/>
        <a:lstStyle/>
        <a:p>
          <a:endParaRPr lang="en-GB"/>
        </a:p>
      </dgm:t>
    </dgm:pt>
    <dgm:pt modelId="{8B61E3BD-0B3A-4163-8F20-E0C548B38419}" type="pres">
      <dgm:prSet presAssocID="{9F7377A2-5A51-43BD-BAD9-D0B54A4FBDB9}" presName="sibTrans" presStyleCnt="0"/>
      <dgm:spPr/>
    </dgm:pt>
    <dgm:pt modelId="{382277DA-18E0-4653-8C39-4D3F72BBA182}" type="pres">
      <dgm:prSet presAssocID="{27F1E1EF-E7D0-441C-A00C-31DE54D44FC2}" presName="node" presStyleLbl="node1" presStyleIdx="3" presStyleCnt="5" custLinFactX="-33864" custLinFactNeighborX="-100000" custLinFactNeighborY="-10415">
        <dgm:presLayoutVars>
          <dgm:bulletEnabled val="1"/>
        </dgm:presLayoutVars>
      </dgm:prSet>
      <dgm:spPr/>
      <dgm:t>
        <a:bodyPr/>
        <a:lstStyle/>
        <a:p>
          <a:endParaRPr lang="en-GB"/>
        </a:p>
      </dgm:t>
    </dgm:pt>
    <dgm:pt modelId="{9ECF35BB-2A9E-4F54-B9B4-4F2B7E395A2F}" type="pres">
      <dgm:prSet presAssocID="{C4FD3F5D-D566-4C06-B081-2541186FBFB5}" presName="sibTrans" presStyleCnt="0"/>
      <dgm:spPr/>
    </dgm:pt>
    <dgm:pt modelId="{1F41C402-884D-4C9B-B9F9-0BEF1FFDCA82}" type="pres">
      <dgm:prSet presAssocID="{933D2BDE-A7BA-4115-ACFA-AB5AF4BDE21D}" presName="node" presStyleLbl="node1" presStyleIdx="4" presStyleCnt="5" custLinFactY="-109952" custLinFactNeighborX="-7920" custLinFactNeighborY="-200000">
        <dgm:presLayoutVars>
          <dgm:bulletEnabled val="1"/>
        </dgm:presLayoutVars>
      </dgm:prSet>
      <dgm:spPr/>
      <dgm:t>
        <a:bodyPr/>
        <a:lstStyle/>
        <a:p>
          <a:endParaRPr lang="en-GB"/>
        </a:p>
      </dgm:t>
    </dgm:pt>
  </dgm:ptLst>
  <dgm:cxnLst>
    <dgm:cxn modelId="{5F2AD7A7-7556-4E44-A4D4-6D0743BAC9EF}" srcId="{C3985D4B-D837-4B76-B2E3-3A54ABFC9D2C}" destId="{933D2BDE-A7BA-4115-ACFA-AB5AF4BDE21D}" srcOrd="4" destOrd="0" parTransId="{9FA4F7D2-BEEB-4B67-AFBD-5CB54AD00187}" sibTransId="{D0F3EA27-644C-4888-8B53-F47BDECF265C}"/>
    <dgm:cxn modelId="{A865DD92-0A1E-4C93-8C0B-BE89596DCCE4}" srcId="{C3985D4B-D837-4B76-B2E3-3A54ABFC9D2C}" destId="{93D1F11D-1433-4EF4-9C43-260F22719EB0}" srcOrd="1" destOrd="0" parTransId="{17DC905D-E4CD-4C65-B49E-6762AB6E0F85}" sibTransId="{F16A1530-C749-4189-BD9F-84CF0D159293}"/>
    <dgm:cxn modelId="{B749EF47-3A17-4CE5-9D84-188E3B497AEB}" srcId="{C3985D4B-D837-4B76-B2E3-3A54ABFC9D2C}" destId="{518178FD-DA1C-4FBE-A9C4-E9AB82A9FCB5}" srcOrd="0" destOrd="0" parTransId="{1480B799-8216-4573-B410-E82AD8BE468E}" sibTransId="{86BDFF76-A344-42E9-AB6D-4F18EC4AE47A}"/>
    <dgm:cxn modelId="{82EDCEDA-F025-47ED-B21D-7EB32E18D4BE}" type="presOf" srcId="{933D2BDE-A7BA-4115-ACFA-AB5AF4BDE21D}" destId="{1F41C402-884D-4C9B-B9F9-0BEF1FFDCA82}" srcOrd="0" destOrd="0" presId="urn:microsoft.com/office/officeart/2005/8/layout/default"/>
    <dgm:cxn modelId="{69FAA999-7C01-4A89-A38B-6CEF57871C52}" type="presOf" srcId="{2FDD65B2-9091-411D-BBC0-42ACF4295973}" destId="{297C6FDD-236B-4FB6-A369-435AD7CF224F}" srcOrd="0" destOrd="0" presId="urn:microsoft.com/office/officeart/2005/8/layout/default"/>
    <dgm:cxn modelId="{C42F98C5-E9E7-4C14-AF72-012F457AF774}" type="presOf" srcId="{93D1F11D-1433-4EF4-9C43-260F22719EB0}" destId="{D615791C-112B-4FB5-B6F5-1FACECA64C80}" srcOrd="0" destOrd="0" presId="urn:microsoft.com/office/officeart/2005/8/layout/default"/>
    <dgm:cxn modelId="{A398E40A-312C-4319-9AB1-6681FF9F8AAC}" srcId="{C3985D4B-D837-4B76-B2E3-3A54ABFC9D2C}" destId="{27F1E1EF-E7D0-441C-A00C-31DE54D44FC2}" srcOrd="3" destOrd="0" parTransId="{4C3C0EED-F82C-43AD-9405-C4617CE0E194}" sibTransId="{C4FD3F5D-D566-4C06-B081-2541186FBFB5}"/>
    <dgm:cxn modelId="{0717854F-2FF4-4FB2-BCD9-A1B4C9B22F5C}" type="presOf" srcId="{518178FD-DA1C-4FBE-A9C4-E9AB82A9FCB5}" destId="{59C9BC86-92A4-4CDE-A114-1768319DD660}" srcOrd="0" destOrd="0" presId="urn:microsoft.com/office/officeart/2005/8/layout/default"/>
    <dgm:cxn modelId="{2B84CE7B-F8C8-4E9F-89BF-A80E74F16B4B}" type="presOf" srcId="{27F1E1EF-E7D0-441C-A00C-31DE54D44FC2}" destId="{382277DA-18E0-4653-8C39-4D3F72BBA182}" srcOrd="0" destOrd="0" presId="urn:microsoft.com/office/officeart/2005/8/layout/default"/>
    <dgm:cxn modelId="{A8E0F59B-3E29-48AE-84FC-F92C76FB4DF7}" type="presOf" srcId="{C3985D4B-D837-4B76-B2E3-3A54ABFC9D2C}" destId="{B39F31A2-8E1A-49CA-A2A2-5466E1E7C05C}" srcOrd="0" destOrd="0" presId="urn:microsoft.com/office/officeart/2005/8/layout/default"/>
    <dgm:cxn modelId="{5AF29351-51BB-484A-88B3-F202FA4CC0EC}" srcId="{C3985D4B-D837-4B76-B2E3-3A54ABFC9D2C}" destId="{2FDD65B2-9091-411D-BBC0-42ACF4295973}" srcOrd="2" destOrd="0" parTransId="{47728979-B0A1-444B-94F5-834819FE8468}" sibTransId="{9F7377A2-5A51-43BD-BAD9-D0B54A4FBDB9}"/>
    <dgm:cxn modelId="{58703ED7-1996-4162-A17E-2C4DD5552130}" type="presParOf" srcId="{B39F31A2-8E1A-49CA-A2A2-5466E1E7C05C}" destId="{59C9BC86-92A4-4CDE-A114-1768319DD660}" srcOrd="0" destOrd="0" presId="urn:microsoft.com/office/officeart/2005/8/layout/default"/>
    <dgm:cxn modelId="{06CAE59B-D814-4B92-8BB4-E5681CBD7ADE}" type="presParOf" srcId="{B39F31A2-8E1A-49CA-A2A2-5466E1E7C05C}" destId="{A8D78655-FD78-431A-8D9F-7AE241F0B5BC}" srcOrd="1" destOrd="0" presId="urn:microsoft.com/office/officeart/2005/8/layout/default"/>
    <dgm:cxn modelId="{EB40F96A-9E42-46D1-983F-B097ED766CA4}" type="presParOf" srcId="{B39F31A2-8E1A-49CA-A2A2-5466E1E7C05C}" destId="{D615791C-112B-4FB5-B6F5-1FACECA64C80}" srcOrd="2" destOrd="0" presId="urn:microsoft.com/office/officeart/2005/8/layout/default"/>
    <dgm:cxn modelId="{00DCB65A-8D2A-417E-922E-1468466C31A0}" type="presParOf" srcId="{B39F31A2-8E1A-49CA-A2A2-5466E1E7C05C}" destId="{E48E8450-95AF-486C-90FD-6F74DBDF780B}" srcOrd="3" destOrd="0" presId="urn:microsoft.com/office/officeart/2005/8/layout/default"/>
    <dgm:cxn modelId="{9A0CE891-6076-4DAC-AFA3-ABEAA76E191F}" type="presParOf" srcId="{B39F31A2-8E1A-49CA-A2A2-5466E1E7C05C}" destId="{297C6FDD-236B-4FB6-A369-435AD7CF224F}" srcOrd="4" destOrd="0" presId="urn:microsoft.com/office/officeart/2005/8/layout/default"/>
    <dgm:cxn modelId="{3E7080EE-0198-484D-82AC-D20753E216A8}" type="presParOf" srcId="{B39F31A2-8E1A-49CA-A2A2-5466E1E7C05C}" destId="{8B61E3BD-0B3A-4163-8F20-E0C548B38419}" srcOrd="5" destOrd="0" presId="urn:microsoft.com/office/officeart/2005/8/layout/default"/>
    <dgm:cxn modelId="{80D5FB29-33D3-4114-9A3A-05D47567A768}" type="presParOf" srcId="{B39F31A2-8E1A-49CA-A2A2-5466E1E7C05C}" destId="{382277DA-18E0-4653-8C39-4D3F72BBA182}" srcOrd="6" destOrd="0" presId="urn:microsoft.com/office/officeart/2005/8/layout/default"/>
    <dgm:cxn modelId="{1125AC43-10C5-4193-B81B-B51CEA432BA3}" type="presParOf" srcId="{B39F31A2-8E1A-49CA-A2A2-5466E1E7C05C}" destId="{9ECF35BB-2A9E-4F54-B9B4-4F2B7E395A2F}" srcOrd="7" destOrd="0" presId="urn:microsoft.com/office/officeart/2005/8/layout/default"/>
    <dgm:cxn modelId="{681D8004-F5FB-44DC-8536-EC17E52EA1DF}" type="presParOf" srcId="{B39F31A2-8E1A-49CA-A2A2-5466E1E7C05C}" destId="{1F41C402-884D-4C9B-B9F9-0BEF1FFDCA8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8B3CCD-7F27-4911-A2FA-A537169A2573}"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29BF8B39-84A2-4815-93A6-A6120387067E}">
      <dgm:prSet/>
      <dgm:spPr/>
      <dgm:t>
        <a:bodyPr/>
        <a:lstStyle/>
        <a:p>
          <a:pPr rtl="0"/>
          <a:r>
            <a:rPr lang="en-GB" smtClean="0"/>
            <a:t>Positivistic </a:t>
          </a:r>
          <a:endParaRPr lang="en-GB"/>
        </a:p>
      </dgm:t>
    </dgm:pt>
    <dgm:pt modelId="{E37F8DB1-C334-42A7-98FB-0E7A3A4BB96A}" type="parTrans" cxnId="{B4EEAE6C-CE15-4F61-8D65-4F8EC8D09401}">
      <dgm:prSet/>
      <dgm:spPr/>
      <dgm:t>
        <a:bodyPr/>
        <a:lstStyle/>
        <a:p>
          <a:endParaRPr lang="en-US"/>
        </a:p>
      </dgm:t>
    </dgm:pt>
    <dgm:pt modelId="{C9006B68-B5DE-432E-96AF-7B8575291236}" type="sibTrans" cxnId="{B4EEAE6C-CE15-4F61-8D65-4F8EC8D09401}">
      <dgm:prSet/>
      <dgm:spPr/>
      <dgm:t>
        <a:bodyPr/>
        <a:lstStyle/>
        <a:p>
          <a:endParaRPr lang="en-US"/>
        </a:p>
      </dgm:t>
    </dgm:pt>
    <dgm:pt modelId="{35D6B42B-8A87-4CBB-B7F2-24975AD5023B}">
      <dgm:prSet/>
      <dgm:spPr/>
      <dgm:t>
        <a:bodyPr/>
        <a:lstStyle/>
        <a:p>
          <a:pPr rtl="0"/>
          <a:r>
            <a:rPr lang="en-GB" smtClean="0"/>
            <a:t>Constructivist </a:t>
          </a:r>
          <a:endParaRPr lang="en-GB"/>
        </a:p>
      </dgm:t>
    </dgm:pt>
    <dgm:pt modelId="{EBB9E9DA-D542-455E-8FB0-AC8C62212736}" type="parTrans" cxnId="{005197C0-23F7-470B-B29B-03792F843F0F}">
      <dgm:prSet/>
      <dgm:spPr/>
      <dgm:t>
        <a:bodyPr/>
        <a:lstStyle/>
        <a:p>
          <a:endParaRPr lang="en-US"/>
        </a:p>
      </dgm:t>
    </dgm:pt>
    <dgm:pt modelId="{77D8F719-06F0-4B3C-93D3-DCCBC9277D5A}" type="sibTrans" cxnId="{005197C0-23F7-470B-B29B-03792F843F0F}">
      <dgm:prSet/>
      <dgm:spPr/>
      <dgm:t>
        <a:bodyPr/>
        <a:lstStyle/>
        <a:p>
          <a:endParaRPr lang="en-US"/>
        </a:p>
      </dgm:t>
    </dgm:pt>
    <dgm:pt modelId="{4C0CE9C4-3281-4F18-B407-A6C979C24631}">
      <dgm:prSet/>
      <dgm:spPr/>
      <dgm:t>
        <a:bodyPr/>
        <a:lstStyle/>
        <a:p>
          <a:pPr rtl="0"/>
          <a:r>
            <a:rPr lang="en-GB" smtClean="0"/>
            <a:t>Pragmatic </a:t>
          </a:r>
          <a:endParaRPr lang="en-GB"/>
        </a:p>
      </dgm:t>
    </dgm:pt>
    <dgm:pt modelId="{D574B839-0978-4860-AF05-D27D409C9E07}" type="parTrans" cxnId="{FCE66A15-06AB-4370-BF83-E1C6932E2413}">
      <dgm:prSet/>
      <dgm:spPr/>
      <dgm:t>
        <a:bodyPr/>
        <a:lstStyle/>
        <a:p>
          <a:endParaRPr lang="en-US"/>
        </a:p>
      </dgm:t>
    </dgm:pt>
    <dgm:pt modelId="{FC35497E-BD01-4CF5-9865-A92132D040BE}" type="sibTrans" cxnId="{FCE66A15-06AB-4370-BF83-E1C6932E2413}">
      <dgm:prSet/>
      <dgm:spPr/>
      <dgm:t>
        <a:bodyPr/>
        <a:lstStyle/>
        <a:p>
          <a:endParaRPr lang="en-US"/>
        </a:p>
      </dgm:t>
    </dgm:pt>
    <dgm:pt modelId="{6410A52D-810B-448A-810A-F23FC8E3E6B3}">
      <dgm:prSet/>
      <dgm:spPr/>
      <dgm:t>
        <a:bodyPr/>
        <a:lstStyle/>
        <a:p>
          <a:r>
            <a:rPr lang="en-US" dirty="0" smtClean="0"/>
            <a:t>Quantitative </a:t>
          </a:r>
          <a:endParaRPr lang="en-US" dirty="0"/>
        </a:p>
      </dgm:t>
    </dgm:pt>
    <dgm:pt modelId="{CAC6CF35-3E5F-4116-9843-7F45C6141BF4}" type="parTrans" cxnId="{E37ADC95-2A84-4439-AB4A-B574E640DA53}">
      <dgm:prSet/>
      <dgm:spPr/>
      <dgm:t>
        <a:bodyPr/>
        <a:lstStyle/>
        <a:p>
          <a:endParaRPr lang="en-US"/>
        </a:p>
      </dgm:t>
    </dgm:pt>
    <dgm:pt modelId="{AA37D68E-D136-4466-8672-47952B95EF73}" type="sibTrans" cxnId="{E37ADC95-2A84-4439-AB4A-B574E640DA53}">
      <dgm:prSet/>
      <dgm:spPr/>
      <dgm:t>
        <a:bodyPr/>
        <a:lstStyle/>
        <a:p>
          <a:endParaRPr lang="en-US"/>
        </a:p>
      </dgm:t>
    </dgm:pt>
    <dgm:pt modelId="{92E0C9DC-D1BC-4CAF-AE1D-1407DF6D679F}">
      <dgm:prSet/>
      <dgm:spPr/>
      <dgm:t>
        <a:bodyPr/>
        <a:lstStyle/>
        <a:p>
          <a:r>
            <a:rPr lang="en-US" dirty="0" smtClean="0"/>
            <a:t>Qualitative  </a:t>
          </a:r>
          <a:endParaRPr lang="en-US" dirty="0"/>
        </a:p>
      </dgm:t>
    </dgm:pt>
    <dgm:pt modelId="{161918C4-1C35-4653-AEC3-84159F29ECDE}" type="parTrans" cxnId="{A8BED371-9F48-41D5-B2DE-45E07BC33776}">
      <dgm:prSet/>
      <dgm:spPr/>
      <dgm:t>
        <a:bodyPr/>
        <a:lstStyle/>
        <a:p>
          <a:endParaRPr lang="en-US"/>
        </a:p>
      </dgm:t>
    </dgm:pt>
    <dgm:pt modelId="{14CCE480-70DB-41F9-84C3-A660AE71FC55}" type="sibTrans" cxnId="{A8BED371-9F48-41D5-B2DE-45E07BC33776}">
      <dgm:prSet/>
      <dgm:spPr/>
      <dgm:t>
        <a:bodyPr/>
        <a:lstStyle/>
        <a:p>
          <a:endParaRPr lang="en-US"/>
        </a:p>
      </dgm:t>
    </dgm:pt>
    <dgm:pt modelId="{07F99B9C-FC5D-4C17-A8C7-7CCEF6D2D0F6}">
      <dgm:prSet/>
      <dgm:spPr/>
      <dgm:t>
        <a:bodyPr/>
        <a:lstStyle/>
        <a:p>
          <a:r>
            <a:rPr lang="en-US" dirty="0" smtClean="0"/>
            <a:t>Mixed Methods</a:t>
          </a:r>
          <a:endParaRPr lang="en-US" dirty="0"/>
        </a:p>
      </dgm:t>
    </dgm:pt>
    <dgm:pt modelId="{5B1CC123-2C62-41DE-B141-4B7BD029364E}" type="parTrans" cxnId="{7C00A2C5-9892-4186-8F77-5E9552B610E0}">
      <dgm:prSet/>
      <dgm:spPr/>
      <dgm:t>
        <a:bodyPr/>
        <a:lstStyle/>
        <a:p>
          <a:endParaRPr lang="en-US"/>
        </a:p>
      </dgm:t>
    </dgm:pt>
    <dgm:pt modelId="{6B4FC645-5F05-48C8-BEF7-2FADE2DF3A1E}" type="sibTrans" cxnId="{7C00A2C5-9892-4186-8F77-5E9552B610E0}">
      <dgm:prSet/>
      <dgm:spPr/>
      <dgm:t>
        <a:bodyPr/>
        <a:lstStyle/>
        <a:p>
          <a:endParaRPr lang="en-US"/>
        </a:p>
      </dgm:t>
    </dgm:pt>
    <dgm:pt modelId="{C5A65B39-2DB0-4F3E-8CA7-260D4FEDD407}" type="pres">
      <dgm:prSet presAssocID="{B58B3CCD-7F27-4911-A2FA-A537169A2573}" presName="linearFlow" presStyleCnt="0">
        <dgm:presLayoutVars>
          <dgm:dir/>
          <dgm:animLvl val="lvl"/>
          <dgm:resizeHandles val="exact"/>
        </dgm:presLayoutVars>
      </dgm:prSet>
      <dgm:spPr/>
      <dgm:t>
        <a:bodyPr/>
        <a:lstStyle/>
        <a:p>
          <a:endParaRPr lang="en-US"/>
        </a:p>
      </dgm:t>
    </dgm:pt>
    <dgm:pt modelId="{1354FC06-9128-4402-AD26-71D2EE9BB9EB}" type="pres">
      <dgm:prSet presAssocID="{29BF8B39-84A2-4815-93A6-A6120387067E}" presName="composite" presStyleCnt="0"/>
      <dgm:spPr/>
    </dgm:pt>
    <dgm:pt modelId="{65669329-7C84-497D-9631-C91675908FDF}" type="pres">
      <dgm:prSet presAssocID="{29BF8B39-84A2-4815-93A6-A6120387067E}" presName="parentText" presStyleLbl="alignNode1" presStyleIdx="0" presStyleCnt="3">
        <dgm:presLayoutVars>
          <dgm:chMax val="1"/>
          <dgm:bulletEnabled val="1"/>
        </dgm:presLayoutVars>
      </dgm:prSet>
      <dgm:spPr/>
      <dgm:t>
        <a:bodyPr/>
        <a:lstStyle/>
        <a:p>
          <a:endParaRPr lang="en-US"/>
        </a:p>
      </dgm:t>
    </dgm:pt>
    <dgm:pt modelId="{80FE4FAB-8C2E-4203-BF53-BFC8A633D873}" type="pres">
      <dgm:prSet presAssocID="{29BF8B39-84A2-4815-93A6-A6120387067E}" presName="descendantText" presStyleLbl="alignAcc1" presStyleIdx="0" presStyleCnt="3">
        <dgm:presLayoutVars>
          <dgm:bulletEnabled val="1"/>
        </dgm:presLayoutVars>
      </dgm:prSet>
      <dgm:spPr/>
      <dgm:t>
        <a:bodyPr/>
        <a:lstStyle/>
        <a:p>
          <a:endParaRPr lang="en-US"/>
        </a:p>
      </dgm:t>
    </dgm:pt>
    <dgm:pt modelId="{4CDDE694-97A3-41A2-AFE0-574C647D594B}" type="pres">
      <dgm:prSet presAssocID="{C9006B68-B5DE-432E-96AF-7B8575291236}" presName="sp" presStyleCnt="0"/>
      <dgm:spPr/>
    </dgm:pt>
    <dgm:pt modelId="{FB0FDFB3-A1AF-4130-92D7-DA1162C46468}" type="pres">
      <dgm:prSet presAssocID="{35D6B42B-8A87-4CBB-B7F2-24975AD5023B}" presName="composite" presStyleCnt="0"/>
      <dgm:spPr/>
    </dgm:pt>
    <dgm:pt modelId="{40DDC8E1-DCAA-4CB6-B4A7-5D8CADBD8856}" type="pres">
      <dgm:prSet presAssocID="{35D6B42B-8A87-4CBB-B7F2-24975AD5023B}" presName="parentText" presStyleLbl="alignNode1" presStyleIdx="1" presStyleCnt="3">
        <dgm:presLayoutVars>
          <dgm:chMax val="1"/>
          <dgm:bulletEnabled val="1"/>
        </dgm:presLayoutVars>
      </dgm:prSet>
      <dgm:spPr/>
      <dgm:t>
        <a:bodyPr/>
        <a:lstStyle/>
        <a:p>
          <a:endParaRPr lang="en-US"/>
        </a:p>
      </dgm:t>
    </dgm:pt>
    <dgm:pt modelId="{8DF72D4D-72A6-479F-9424-CFC615D557BF}" type="pres">
      <dgm:prSet presAssocID="{35D6B42B-8A87-4CBB-B7F2-24975AD5023B}" presName="descendantText" presStyleLbl="alignAcc1" presStyleIdx="1" presStyleCnt="3">
        <dgm:presLayoutVars>
          <dgm:bulletEnabled val="1"/>
        </dgm:presLayoutVars>
      </dgm:prSet>
      <dgm:spPr/>
      <dgm:t>
        <a:bodyPr/>
        <a:lstStyle/>
        <a:p>
          <a:endParaRPr lang="en-US"/>
        </a:p>
      </dgm:t>
    </dgm:pt>
    <dgm:pt modelId="{A78C8F8C-01BE-4EB3-A72B-88E4C676AC49}" type="pres">
      <dgm:prSet presAssocID="{77D8F719-06F0-4B3C-93D3-DCCBC9277D5A}" presName="sp" presStyleCnt="0"/>
      <dgm:spPr/>
    </dgm:pt>
    <dgm:pt modelId="{67572957-CB25-45CF-B838-EAFB61FE4E11}" type="pres">
      <dgm:prSet presAssocID="{4C0CE9C4-3281-4F18-B407-A6C979C24631}" presName="composite" presStyleCnt="0"/>
      <dgm:spPr/>
    </dgm:pt>
    <dgm:pt modelId="{42826B4C-D01D-4F30-93A3-2B23CC5EFBA7}" type="pres">
      <dgm:prSet presAssocID="{4C0CE9C4-3281-4F18-B407-A6C979C24631}" presName="parentText" presStyleLbl="alignNode1" presStyleIdx="2" presStyleCnt="3">
        <dgm:presLayoutVars>
          <dgm:chMax val="1"/>
          <dgm:bulletEnabled val="1"/>
        </dgm:presLayoutVars>
      </dgm:prSet>
      <dgm:spPr/>
      <dgm:t>
        <a:bodyPr/>
        <a:lstStyle/>
        <a:p>
          <a:endParaRPr lang="en-US"/>
        </a:p>
      </dgm:t>
    </dgm:pt>
    <dgm:pt modelId="{872E3370-0F1A-4875-B31B-98016765BAE6}" type="pres">
      <dgm:prSet presAssocID="{4C0CE9C4-3281-4F18-B407-A6C979C24631}" presName="descendantText" presStyleLbl="alignAcc1" presStyleIdx="2" presStyleCnt="3" custLinFactNeighborX="-270" custLinFactNeighborY="-5230">
        <dgm:presLayoutVars>
          <dgm:bulletEnabled val="1"/>
        </dgm:presLayoutVars>
      </dgm:prSet>
      <dgm:spPr/>
      <dgm:t>
        <a:bodyPr/>
        <a:lstStyle/>
        <a:p>
          <a:endParaRPr lang="en-US"/>
        </a:p>
      </dgm:t>
    </dgm:pt>
  </dgm:ptLst>
  <dgm:cxnLst>
    <dgm:cxn modelId="{F6347F26-D77E-47AB-9DB6-E13302F2DB85}" type="presOf" srcId="{6410A52D-810B-448A-810A-F23FC8E3E6B3}" destId="{80FE4FAB-8C2E-4203-BF53-BFC8A633D873}" srcOrd="0" destOrd="0" presId="urn:microsoft.com/office/officeart/2005/8/layout/chevron2"/>
    <dgm:cxn modelId="{B4EEAE6C-CE15-4F61-8D65-4F8EC8D09401}" srcId="{B58B3CCD-7F27-4911-A2FA-A537169A2573}" destId="{29BF8B39-84A2-4815-93A6-A6120387067E}" srcOrd="0" destOrd="0" parTransId="{E37F8DB1-C334-42A7-98FB-0E7A3A4BB96A}" sibTransId="{C9006B68-B5DE-432E-96AF-7B8575291236}"/>
    <dgm:cxn modelId="{FCE66A15-06AB-4370-BF83-E1C6932E2413}" srcId="{B58B3CCD-7F27-4911-A2FA-A537169A2573}" destId="{4C0CE9C4-3281-4F18-B407-A6C979C24631}" srcOrd="2" destOrd="0" parTransId="{D574B839-0978-4860-AF05-D27D409C9E07}" sibTransId="{FC35497E-BD01-4CF5-9865-A92132D040BE}"/>
    <dgm:cxn modelId="{A8BED371-9F48-41D5-B2DE-45E07BC33776}" srcId="{35D6B42B-8A87-4CBB-B7F2-24975AD5023B}" destId="{92E0C9DC-D1BC-4CAF-AE1D-1407DF6D679F}" srcOrd="0" destOrd="0" parTransId="{161918C4-1C35-4653-AEC3-84159F29ECDE}" sibTransId="{14CCE480-70DB-41F9-84C3-A660AE71FC55}"/>
    <dgm:cxn modelId="{E37ADC95-2A84-4439-AB4A-B574E640DA53}" srcId="{29BF8B39-84A2-4815-93A6-A6120387067E}" destId="{6410A52D-810B-448A-810A-F23FC8E3E6B3}" srcOrd="0" destOrd="0" parTransId="{CAC6CF35-3E5F-4116-9843-7F45C6141BF4}" sibTransId="{AA37D68E-D136-4466-8672-47952B95EF73}"/>
    <dgm:cxn modelId="{7DB1963A-18B8-4557-BD2C-6B142C69D923}" type="presOf" srcId="{B58B3CCD-7F27-4911-A2FA-A537169A2573}" destId="{C5A65B39-2DB0-4F3E-8CA7-260D4FEDD407}" srcOrd="0" destOrd="0" presId="urn:microsoft.com/office/officeart/2005/8/layout/chevron2"/>
    <dgm:cxn modelId="{DD663BAB-FC96-448F-BC81-328EED77A981}" type="presOf" srcId="{07F99B9C-FC5D-4C17-A8C7-7CCEF6D2D0F6}" destId="{872E3370-0F1A-4875-B31B-98016765BAE6}" srcOrd="0" destOrd="0" presId="urn:microsoft.com/office/officeart/2005/8/layout/chevron2"/>
    <dgm:cxn modelId="{5D948E54-5299-4706-A083-3214D9544AB2}" type="presOf" srcId="{35D6B42B-8A87-4CBB-B7F2-24975AD5023B}" destId="{40DDC8E1-DCAA-4CB6-B4A7-5D8CADBD8856}" srcOrd="0" destOrd="0" presId="urn:microsoft.com/office/officeart/2005/8/layout/chevron2"/>
    <dgm:cxn modelId="{EEE5490E-4197-414C-889B-9F5EE8DE1A10}" type="presOf" srcId="{4C0CE9C4-3281-4F18-B407-A6C979C24631}" destId="{42826B4C-D01D-4F30-93A3-2B23CC5EFBA7}" srcOrd="0" destOrd="0" presId="urn:microsoft.com/office/officeart/2005/8/layout/chevron2"/>
    <dgm:cxn modelId="{7C00A2C5-9892-4186-8F77-5E9552B610E0}" srcId="{4C0CE9C4-3281-4F18-B407-A6C979C24631}" destId="{07F99B9C-FC5D-4C17-A8C7-7CCEF6D2D0F6}" srcOrd="0" destOrd="0" parTransId="{5B1CC123-2C62-41DE-B141-4B7BD029364E}" sibTransId="{6B4FC645-5F05-48C8-BEF7-2FADE2DF3A1E}"/>
    <dgm:cxn modelId="{7D00155F-6263-4D91-81DF-BDF47684B5A7}" type="presOf" srcId="{92E0C9DC-D1BC-4CAF-AE1D-1407DF6D679F}" destId="{8DF72D4D-72A6-479F-9424-CFC615D557BF}" srcOrd="0" destOrd="0" presId="urn:microsoft.com/office/officeart/2005/8/layout/chevron2"/>
    <dgm:cxn modelId="{005197C0-23F7-470B-B29B-03792F843F0F}" srcId="{B58B3CCD-7F27-4911-A2FA-A537169A2573}" destId="{35D6B42B-8A87-4CBB-B7F2-24975AD5023B}" srcOrd="1" destOrd="0" parTransId="{EBB9E9DA-D542-455E-8FB0-AC8C62212736}" sibTransId="{77D8F719-06F0-4B3C-93D3-DCCBC9277D5A}"/>
    <dgm:cxn modelId="{F6CD7EC3-71C1-465C-A291-7116F75C892A}" type="presOf" srcId="{29BF8B39-84A2-4815-93A6-A6120387067E}" destId="{65669329-7C84-497D-9631-C91675908FDF}" srcOrd="0" destOrd="0" presId="urn:microsoft.com/office/officeart/2005/8/layout/chevron2"/>
    <dgm:cxn modelId="{B5CF1409-7918-4D15-BD5C-1A9A7D462B83}" type="presParOf" srcId="{C5A65B39-2DB0-4F3E-8CA7-260D4FEDD407}" destId="{1354FC06-9128-4402-AD26-71D2EE9BB9EB}" srcOrd="0" destOrd="0" presId="urn:microsoft.com/office/officeart/2005/8/layout/chevron2"/>
    <dgm:cxn modelId="{03C1DA80-3601-47CE-A770-88FD28F6B283}" type="presParOf" srcId="{1354FC06-9128-4402-AD26-71D2EE9BB9EB}" destId="{65669329-7C84-497D-9631-C91675908FDF}" srcOrd="0" destOrd="0" presId="urn:microsoft.com/office/officeart/2005/8/layout/chevron2"/>
    <dgm:cxn modelId="{76617D66-6793-4B6D-92C8-F00CF0AA1A9F}" type="presParOf" srcId="{1354FC06-9128-4402-AD26-71D2EE9BB9EB}" destId="{80FE4FAB-8C2E-4203-BF53-BFC8A633D873}" srcOrd="1" destOrd="0" presId="urn:microsoft.com/office/officeart/2005/8/layout/chevron2"/>
    <dgm:cxn modelId="{AD410293-06EE-4373-89BB-448F5B009F88}" type="presParOf" srcId="{C5A65B39-2DB0-4F3E-8CA7-260D4FEDD407}" destId="{4CDDE694-97A3-41A2-AFE0-574C647D594B}" srcOrd="1" destOrd="0" presId="urn:microsoft.com/office/officeart/2005/8/layout/chevron2"/>
    <dgm:cxn modelId="{67DA25D2-4A10-4F4F-AFAD-BFA92DC36F1D}" type="presParOf" srcId="{C5A65B39-2DB0-4F3E-8CA7-260D4FEDD407}" destId="{FB0FDFB3-A1AF-4130-92D7-DA1162C46468}" srcOrd="2" destOrd="0" presId="urn:microsoft.com/office/officeart/2005/8/layout/chevron2"/>
    <dgm:cxn modelId="{55AA7AA7-AD1D-4CC1-BC4C-D7CF7FE5EBC0}" type="presParOf" srcId="{FB0FDFB3-A1AF-4130-92D7-DA1162C46468}" destId="{40DDC8E1-DCAA-4CB6-B4A7-5D8CADBD8856}" srcOrd="0" destOrd="0" presId="urn:microsoft.com/office/officeart/2005/8/layout/chevron2"/>
    <dgm:cxn modelId="{7E403E25-EC32-4845-AC18-A56A1FAD2494}" type="presParOf" srcId="{FB0FDFB3-A1AF-4130-92D7-DA1162C46468}" destId="{8DF72D4D-72A6-479F-9424-CFC615D557BF}" srcOrd="1" destOrd="0" presId="urn:microsoft.com/office/officeart/2005/8/layout/chevron2"/>
    <dgm:cxn modelId="{73E14E45-FEEE-4D4B-831A-DD456AB5940B}" type="presParOf" srcId="{C5A65B39-2DB0-4F3E-8CA7-260D4FEDD407}" destId="{A78C8F8C-01BE-4EB3-A72B-88E4C676AC49}" srcOrd="3" destOrd="0" presId="urn:microsoft.com/office/officeart/2005/8/layout/chevron2"/>
    <dgm:cxn modelId="{A1A781E1-8C3A-460A-A4EE-1668C51BDC9E}" type="presParOf" srcId="{C5A65B39-2DB0-4F3E-8CA7-260D4FEDD407}" destId="{67572957-CB25-45CF-B838-EAFB61FE4E11}" srcOrd="4" destOrd="0" presId="urn:microsoft.com/office/officeart/2005/8/layout/chevron2"/>
    <dgm:cxn modelId="{4C8B3C2A-8E07-4824-9690-A28E8B385E22}" type="presParOf" srcId="{67572957-CB25-45CF-B838-EAFB61FE4E11}" destId="{42826B4C-D01D-4F30-93A3-2B23CC5EFBA7}" srcOrd="0" destOrd="0" presId="urn:microsoft.com/office/officeart/2005/8/layout/chevron2"/>
    <dgm:cxn modelId="{1500809F-D6D6-43C2-9F58-0D02B61B5FAB}" type="presParOf" srcId="{67572957-CB25-45CF-B838-EAFB61FE4E11}" destId="{872E3370-0F1A-4875-B31B-98016765BAE6}"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029FE0-7A52-4E60-BCE4-DE1DB6066155}"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9638C694-981A-49F7-AB49-503C69A2107F}">
      <dgm:prSet/>
      <dgm:spPr/>
      <dgm:t>
        <a:bodyPr/>
        <a:lstStyle/>
        <a:p>
          <a:pPr rtl="0"/>
          <a:r>
            <a:rPr lang="en-US" b="1" smtClean="0"/>
            <a:t>Objectivism</a:t>
          </a:r>
          <a:endParaRPr lang="en-GB"/>
        </a:p>
      </dgm:t>
    </dgm:pt>
    <dgm:pt modelId="{38F1C13F-9803-4AFD-9C23-3BD8073192BE}" type="parTrans" cxnId="{64940FBB-0767-4D45-B228-EE2074B4745A}">
      <dgm:prSet/>
      <dgm:spPr/>
      <dgm:t>
        <a:bodyPr/>
        <a:lstStyle/>
        <a:p>
          <a:endParaRPr lang="en-US"/>
        </a:p>
      </dgm:t>
    </dgm:pt>
    <dgm:pt modelId="{8C035847-896B-4F76-A5D4-7F6FEEFA6F07}" type="sibTrans" cxnId="{64940FBB-0767-4D45-B228-EE2074B4745A}">
      <dgm:prSet/>
      <dgm:spPr/>
      <dgm:t>
        <a:bodyPr/>
        <a:lstStyle/>
        <a:p>
          <a:endParaRPr lang="en-US"/>
        </a:p>
      </dgm:t>
    </dgm:pt>
    <dgm:pt modelId="{6731E493-CFD3-4D3E-81EA-63B24A0B3B5E}">
      <dgm:prSet/>
      <dgm:spPr/>
      <dgm:t>
        <a:bodyPr/>
        <a:lstStyle/>
        <a:p>
          <a:pPr rtl="0"/>
          <a:r>
            <a:rPr lang="en-US" smtClean="0"/>
            <a:t>is the philosophical position which holds that social entities exist in reality external to social actors. QUANTITATIVE</a:t>
          </a:r>
          <a:endParaRPr lang="en-GB"/>
        </a:p>
      </dgm:t>
    </dgm:pt>
    <dgm:pt modelId="{80A099DF-1850-4911-9A7D-A6DD314E4B4E}" type="parTrans" cxnId="{05B94EE1-628B-4657-9896-108DBC3AA0AC}">
      <dgm:prSet/>
      <dgm:spPr/>
      <dgm:t>
        <a:bodyPr/>
        <a:lstStyle/>
        <a:p>
          <a:endParaRPr lang="en-US"/>
        </a:p>
      </dgm:t>
    </dgm:pt>
    <dgm:pt modelId="{08828D86-E4DE-4B20-8634-BB1A031884C9}" type="sibTrans" cxnId="{05B94EE1-628B-4657-9896-108DBC3AA0AC}">
      <dgm:prSet/>
      <dgm:spPr/>
      <dgm:t>
        <a:bodyPr/>
        <a:lstStyle/>
        <a:p>
          <a:endParaRPr lang="en-US"/>
        </a:p>
      </dgm:t>
    </dgm:pt>
    <dgm:pt modelId="{B59532A1-4B18-4B62-AA5E-5BBAB2CA20CD}">
      <dgm:prSet/>
      <dgm:spPr/>
      <dgm:t>
        <a:bodyPr/>
        <a:lstStyle/>
        <a:p>
          <a:pPr rtl="0"/>
          <a:r>
            <a:rPr lang="en-US" b="1" smtClean="0"/>
            <a:t>Subjectivist </a:t>
          </a:r>
          <a:endParaRPr lang="en-GB"/>
        </a:p>
      </dgm:t>
    </dgm:pt>
    <dgm:pt modelId="{0EEA35BD-F33B-4D25-A1B4-73E3786443F7}" type="parTrans" cxnId="{A5FF74DA-B699-4143-8B3D-143B5CFD4F7A}">
      <dgm:prSet/>
      <dgm:spPr/>
      <dgm:t>
        <a:bodyPr/>
        <a:lstStyle/>
        <a:p>
          <a:endParaRPr lang="en-US"/>
        </a:p>
      </dgm:t>
    </dgm:pt>
    <dgm:pt modelId="{3E70B468-1996-45E9-B7C7-BB894C88E980}" type="sibTrans" cxnId="{A5FF74DA-B699-4143-8B3D-143B5CFD4F7A}">
      <dgm:prSet/>
      <dgm:spPr/>
      <dgm:t>
        <a:bodyPr/>
        <a:lstStyle/>
        <a:p>
          <a:endParaRPr lang="en-US"/>
        </a:p>
      </dgm:t>
    </dgm:pt>
    <dgm:pt modelId="{223AF5FD-1D9C-41D0-9DDD-BF7B5A86D4BE}">
      <dgm:prSet/>
      <dgm:spPr/>
      <dgm:t>
        <a:bodyPr/>
        <a:lstStyle/>
        <a:p>
          <a:pPr rtl="0"/>
          <a:r>
            <a:rPr lang="en-US" smtClean="0"/>
            <a:t>view is that social phenomena are created from the perceptions and consequent actions of social actors. QUALITATIVE</a:t>
          </a:r>
          <a:endParaRPr lang="en-GB"/>
        </a:p>
      </dgm:t>
    </dgm:pt>
    <dgm:pt modelId="{BCDE8B00-4664-41FB-A352-96A09F35AF9B}" type="parTrans" cxnId="{06DF1B81-D3E8-4BDF-8F39-73D737135C5E}">
      <dgm:prSet/>
      <dgm:spPr/>
      <dgm:t>
        <a:bodyPr/>
        <a:lstStyle/>
        <a:p>
          <a:endParaRPr lang="en-US"/>
        </a:p>
      </dgm:t>
    </dgm:pt>
    <dgm:pt modelId="{14F4AECB-3C5B-405D-A915-4F87B229C173}" type="sibTrans" cxnId="{06DF1B81-D3E8-4BDF-8F39-73D737135C5E}">
      <dgm:prSet/>
      <dgm:spPr/>
      <dgm:t>
        <a:bodyPr/>
        <a:lstStyle/>
        <a:p>
          <a:endParaRPr lang="en-US"/>
        </a:p>
      </dgm:t>
    </dgm:pt>
    <dgm:pt modelId="{C004E167-C629-4173-832E-F31E9995334A}">
      <dgm:prSet/>
      <dgm:spPr/>
      <dgm:t>
        <a:bodyPr/>
        <a:lstStyle/>
        <a:p>
          <a:pPr rtl="0"/>
          <a:r>
            <a:rPr lang="en-US" b="1" smtClean="0"/>
            <a:t>Pragmatism </a:t>
          </a:r>
          <a:endParaRPr lang="en-GB"/>
        </a:p>
      </dgm:t>
    </dgm:pt>
    <dgm:pt modelId="{919842B0-5E5D-472E-99AD-B68291ED3160}" type="parTrans" cxnId="{ED9C4EFC-61D8-47C1-9412-0E5390AC0D9C}">
      <dgm:prSet/>
      <dgm:spPr/>
      <dgm:t>
        <a:bodyPr/>
        <a:lstStyle/>
        <a:p>
          <a:endParaRPr lang="en-US"/>
        </a:p>
      </dgm:t>
    </dgm:pt>
    <dgm:pt modelId="{66733D52-305B-4364-A775-09D0D88C37EF}" type="sibTrans" cxnId="{ED9C4EFC-61D8-47C1-9412-0E5390AC0D9C}">
      <dgm:prSet/>
      <dgm:spPr/>
      <dgm:t>
        <a:bodyPr/>
        <a:lstStyle/>
        <a:p>
          <a:endParaRPr lang="en-US"/>
        </a:p>
      </dgm:t>
    </dgm:pt>
    <dgm:pt modelId="{34B129B7-E982-4922-8BA4-D5231F6E9200}">
      <dgm:prSet/>
      <dgm:spPr/>
      <dgm:t>
        <a:bodyPr/>
        <a:lstStyle/>
        <a:p>
          <a:pPr rtl="0"/>
          <a:r>
            <a:rPr lang="en-US" b="0" dirty="0" smtClean="0"/>
            <a:t>holds that the most important determinant of the research philosophy adopted is the research question.</a:t>
          </a:r>
          <a:endParaRPr lang="en-GB" b="0" dirty="0"/>
        </a:p>
      </dgm:t>
    </dgm:pt>
    <dgm:pt modelId="{9DC0115F-9EC3-4E8F-B49D-6BFB8457137D}" type="parTrans" cxnId="{CC9D7882-9A24-45A2-B9AF-E7E93A6FF712}">
      <dgm:prSet/>
      <dgm:spPr/>
      <dgm:t>
        <a:bodyPr/>
        <a:lstStyle/>
        <a:p>
          <a:endParaRPr lang="en-US"/>
        </a:p>
      </dgm:t>
    </dgm:pt>
    <dgm:pt modelId="{F0BC9FD0-2266-4CBC-82F3-91D910367FD4}" type="sibTrans" cxnId="{CC9D7882-9A24-45A2-B9AF-E7E93A6FF712}">
      <dgm:prSet/>
      <dgm:spPr/>
      <dgm:t>
        <a:bodyPr/>
        <a:lstStyle/>
        <a:p>
          <a:endParaRPr lang="en-US"/>
        </a:p>
      </dgm:t>
    </dgm:pt>
    <dgm:pt modelId="{6C685DFC-7725-474A-8BE0-D607605B4610}" type="pres">
      <dgm:prSet presAssocID="{2C029FE0-7A52-4E60-BCE4-DE1DB6066155}" presName="Name0" presStyleCnt="0">
        <dgm:presLayoutVars>
          <dgm:dir/>
          <dgm:animLvl val="lvl"/>
          <dgm:resizeHandles val="exact"/>
        </dgm:presLayoutVars>
      </dgm:prSet>
      <dgm:spPr/>
      <dgm:t>
        <a:bodyPr/>
        <a:lstStyle/>
        <a:p>
          <a:endParaRPr lang="en-US"/>
        </a:p>
      </dgm:t>
    </dgm:pt>
    <dgm:pt modelId="{7FF6A594-7167-4A20-B775-DA6F5C531D1B}" type="pres">
      <dgm:prSet presAssocID="{9638C694-981A-49F7-AB49-503C69A2107F}" presName="linNode" presStyleCnt="0"/>
      <dgm:spPr/>
    </dgm:pt>
    <dgm:pt modelId="{D2367049-CF5B-49E8-A2FB-D18875B41C5B}" type="pres">
      <dgm:prSet presAssocID="{9638C694-981A-49F7-AB49-503C69A2107F}" presName="parentText" presStyleLbl="node1" presStyleIdx="0" presStyleCnt="3">
        <dgm:presLayoutVars>
          <dgm:chMax val="1"/>
          <dgm:bulletEnabled val="1"/>
        </dgm:presLayoutVars>
      </dgm:prSet>
      <dgm:spPr/>
      <dgm:t>
        <a:bodyPr/>
        <a:lstStyle/>
        <a:p>
          <a:endParaRPr lang="en-US"/>
        </a:p>
      </dgm:t>
    </dgm:pt>
    <dgm:pt modelId="{48A9B890-39FC-49D5-97FE-ADFF9DED82D8}" type="pres">
      <dgm:prSet presAssocID="{9638C694-981A-49F7-AB49-503C69A2107F}" presName="descendantText" presStyleLbl="alignAccFollowNode1" presStyleIdx="0" presStyleCnt="3">
        <dgm:presLayoutVars>
          <dgm:bulletEnabled val="1"/>
        </dgm:presLayoutVars>
      </dgm:prSet>
      <dgm:spPr/>
      <dgm:t>
        <a:bodyPr/>
        <a:lstStyle/>
        <a:p>
          <a:endParaRPr lang="en-US"/>
        </a:p>
      </dgm:t>
    </dgm:pt>
    <dgm:pt modelId="{300E9175-FC71-4B1A-9408-5C75A7629209}" type="pres">
      <dgm:prSet presAssocID="{8C035847-896B-4F76-A5D4-7F6FEEFA6F07}" presName="sp" presStyleCnt="0"/>
      <dgm:spPr/>
    </dgm:pt>
    <dgm:pt modelId="{7351ED4A-1F3E-4D1D-A2F2-F9E6CE899187}" type="pres">
      <dgm:prSet presAssocID="{B59532A1-4B18-4B62-AA5E-5BBAB2CA20CD}" presName="linNode" presStyleCnt="0"/>
      <dgm:spPr/>
    </dgm:pt>
    <dgm:pt modelId="{4A5B2A20-BDD9-4752-AACA-4A3413588E97}" type="pres">
      <dgm:prSet presAssocID="{B59532A1-4B18-4B62-AA5E-5BBAB2CA20CD}" presName="parentText" presStyleLbl="node1" presStyleIdx="1" presStyleCnt="3">
        <dgm:presLayoutVars>
          <dgm:chMax val="1"/>
          <dgm:bulletEnabled val="1"/>
        </dgm:presLayoutVars>
      </dgm:prSet>
      <dgm:spPr/>
      <dgm:t>
        <a:bodyPr/>
        <a:lstStyle/>
        <a:p>
          <a:endParaRPr lang="en-US"/>
        </a:p>
      </dgm:t>
    </dgm:pt>
    <dgm:pt modelId="{31E58497-D245-44AE-A1BF-EF20F75DD51D}" type="pres">
      <dgm:prSet presAssocID="{B59532A1-4B18-4B62-AA5E-5BBAB2CA20CD}" presName="descendantText" presStyleLbl="alignAccFollowNode1" presStyleIdx="1" presStyleCnt="3">
        <dgm:presLayoutVars>
          <dgm:bulletEnabled val="1"/>
        </dgm:presLayoutVars>
      </dgm:prSet>
      <dgm:spPr/>
      <dgm:t>
        <a:bodyPr/>
        <a:lstStyle/>
        <a:p>
          <a:endParaRPr lang="en-US"/>
        </a:p>
      </dgm:t>
    </dgm:pt>
    <dgm:pt modelId="{2D24D902-07BB-4ABF-B50C-063D52D20C03}" type="pres">
      <dgm:prSet presAssocID="{3E70B468-1996-45E9-B7C7-BB894C88E980}" presName="sp" presStyleCnt="0"/>
      <dgm:spPr/>
    </dgm:pt>
    <dgm:pt modelId="{335643FB-612B-4120-8166-D84455062ED5}" type="pres">
      <dgm:prSet presAssocID="{C004E167-C629-4173-832E-F31E9995334A}" presName="linNode" presStyleCnt="0"/>
      <dgm:spPr/>
    </dgm:pt>
    <dgm:pt modelId="{3C1DE677-1E22-4E9F-922D-EC5B74BA9DF7}" type="pres">
      <dgm:prSet presAssocID="{C004E167-C629-4173-832E-F31E9995334A}" presName="parentText" presStyleLbl="node1" presStyleIdx="2" presStyleCnt="3">
        <dgm:presLayoutVars>
          <dgm:chMax val="1"/>
          <dgm:bulletEnabled val="1"/>
        </dgm:presLayoutVars>
      </dgm:prSet>
      <dgm:spPr/>
      <dgm:t>
        <a:bodyPr/>
        <a:lstStyle/>
        <a:p>
          <a:endParaRPr lang="en-US"/>
        </a:p>
      </dgm:t>
    </dgm:pt>
    <dgm:pt modelId="{22AF1059-CFDF-4056-B917-27B1776DED3D}" type="pres">
      <dgm:prSet presAssocID="{C004E167-C629-4173-832E-F31E9995334A}" presName="descendantText" presStyleLbl="alignAccFollowNode1" presStyleIdx="2" presStyleCnt="3">
        <dgm:presLayoutVars>
          <dgm:bulletEnabled val="1"/>
        </dgm:presLayoutVars>
      </dgm:prSet>
      <dgm:spPr/>
      <dgm:t>
        <a:bodyPr/>
        <a:lstStyle/>
        <a:p>
          <a:endParaRPr lang="en-US"/>
        </a:p>
      </dgm:t>
    </dgm:pt>
  </dgm:ptLst>
  <dgm:cxnLst>
    <dgm:cxn modelId="{C3536A6D-B3B7-47DF-B69F-9335A42FB44B}" type="presOf" srcId="{223AF5FD-1D9C-41D0-9DDD-BF7B5A86D4BE}" destId="{31E58497-D245-44AE-A1BF-EF20F75DD51D}" srcOrd="0" destOrd="0" presId="urn:microsoft.com/office/officeart/2005/8/layout/vList5"/>
    <dgm:cxn modelId="{CC9D7882-9A24-45A2-B9AF-E7E93A6FF712}" srcId="{C004E167-C629-4173-832E-F31E9995334A}" destId="{34B129B7-E982-4922-8BA4-D5231F6E9200}" srcOrd="0" destOrd="0" parTransId="{9DC0115F-9EC3-4E8F-B49D-6BFB8457137D}" sibTransId="{F0BC9FD0-2266-4CBC-82F3-91D910367FD4}"/>
    <dgm:cxn modelId="{B83296F7-8703-4801-B7B1-6093BD02C87A}" type="presOf" srcId="{9638C694-981A-49F7-AB49-503C69A2107F}" destId="{D2367049-CF5B-49E8-A2FB-D18875B41C5B}" srcOrd="0" destOrd="0" presId="urn:microsoft.com/office/officeart/2005/8/layout/vList5"/>
    <dgm:cxn modelId="{73097BC4-C42E-4B7A-BEF4-AA627BC820C9}" type="presOf" srcId="{C004E167-C629-4173-832E-F31E9995334A}" destId="{3C1DE677-1E22-4E9F-922D-EC5B74BA9DF7}" srcOrd="0" destOrd="0" presId="urn:microsoft.com/office/officeart/2005/8/layout/vList5"/>
    <dgm:cxn modelId="{06DF1B81-D3E8-4BDF-8F39-73D737135C5E}" srcId="{B59532A1-4B18-4B62-AA5E-5BBAB2CA20CD}" destId="{223AF5FD-1D9C-41D0-9DDD-BF7B5A86D4BE}" srcOrd="0" destOrd="0" parTransId="{BCDE8B00-4664-41FB-A352-96A09F35AF9B}" sibTransId="{14F4AECB-3C5B-405D-A915-4F87B229C173}"/>
    <dgm:cxn modelId="{9D2FE480-34EC-491D-B7C8-64A33CB60BF6}" type="presOf" srcId="{2C029FE0-7A52-4E60-BCE4-DE1DB6066155}" destId="{6C685DFC-7725-474A-8BE0-D607605B4610}" srcOrd="0" destOrd="0" presId="urn:microsoft.com/office/officeart/2005/8/layout/vList5"/>
    <dgm:cxn modelId="{ED9C4EFC-61D8-47C1-9412-0E5390AC0D9C}" srcId="{2C029FE0-7A52-4E60-BCE4-DE1DB6066155}" destId="{C004E167-C629-4173-832E-F31E9995334A}" srcOrd="2" destOrd="0" parTransId="{919842B0-5E5D-472E-99AD-B68291ED3160}" sibTransId="{66733D52-305B-4364-A775-09D0D88C37EF}"/>
    <dgm:cxn modelId="{550795A2-5DC9-447F-BA18-16A8ECB8E2B5}" type="presOf" srcId="{6731E493-CFD3-4D3E-81EA-63B24A0B3B5E}" destId="{48A9B890-39FC-49D5-97FE-ADFF9DED82D8}" srcOrd="0" destOrd="0" presId="urn:microsoft.com/office/officeart/2005/8/layout/vList5"/>
    <dgm:cxn modelId="{A5FF74DA-B699-4143-8B3D-143B5CFD4F7A}" srcId="{2C029FE0-7A52-4E60-BCE4-DE1DB6066155}" destId="{B59532A1-4B18-4B62-AA5E-5BBAB2CA20CD}" srcOrd="1" destOrd="0" parTransId="{0EEA35BD-F33B-4D25-A1B4-73E3786443F7}" sibTransId="{3E70B468-1996-45E9-B7C7-BB894C88E980}"/>
    <dgm:cxn modelId="{64940FBB-0767-4D45-B228-EE2074B4745A}" srcId="{2C029FE0-7A52-4E60-BCE4-DE1DB6066155}" destId="{9638C694-981A-49F7-AB49-503C69A2107F}" srcOrd="0" destOrd="0" parTransId="{38F1C13F-9803-4AFD-9C23-3BD8073192BE}" sibTransId="{8C035847-896B-4F76-A5D4-7F6FEEFA6F07}"/>
    <dgm:cxn modelId="{05B94EE1-628B-4657-9896-108DBC3AA0AC}" srcId="{9638C694-981A-49F7-AB49-503C69A2107F}" destId="{6731E493-CFD3-4D3E-81EA-63B24A0B3B5E}" srcOrd="0" destOrd="0" parTransId="{80A099DF-1850-4911-9A7D-A6DD314E4B4E}" sibTransId="{08828D86-E4DE-4B20-8634-BB1A031884C9}"/>
    <dgm:cxn modelId="{70304618-EAF9-4079-80BA-D82554BF10D5}" type="presOf" srcId="{34B129B7-E982-4922-8BA4-D5231F6E9200}" destId="{22AF1059-CFDF-4056-B917-27B1776DED3D}" srcOrd="0" destOrd="0" presId="urn:microsoft.com/office/officeart/2005/8/layout/vList5"/>
    <dgm:cxn modelId="{AB64EA10-3053-46E6-A30F-EFC7AE44B699}" type="presOf" srcId="{B59532A1-4B18-4B62-AA5E-5BBAB2CA20CD}" destId="{4A5B2A20-BDD9-4752-AACA-4A3413588E97}" srcOrd="0" destOrd="0" presId="urn:microsoft.com/office/officeart/2005/8/layout/vList5"/>
    <dgm:cxn modelId="{2371DC01-A58D-42DE-96AE-D78E90D36827}" type="presParOf" srcId="{6C685DFC-7725-474A-8BE0-D607605B4610}" destId="{7FF6A594-7167-4A20-B775-DA6F5C531D1B}" srcOrd="0" destOrd="0" presId="urn:microsoft.com/office/officeart/2005/8/layout/vList5"/>
    <dgm:cxn modelId="{AA88DDCA-A012-449D-BAAB-7CEBCEBB28C8}" type="presParOf" srcId="{7FF6A594-7167-4A20-B775-DA6F5C531D1B}" destId="{D2367049-CF5B-49E8-A2FB-D18875B41C5B}" srcOrd="0" destOrd="0" presId="urn:microsoft.com/office/officeart/2005/8/layout/vList5"/>
    <dgm:cxn modelId="{C32E9232-2D3C-4F22-9981-3B2CB0E20A8A}" type="presParOf" srcId="{7FF6A594-7167-4A20-B775-DA6F5C531D1B}" destId="{48A9B890-39FC-49D5-97FE-ADFF9DED82D8}" srcOrd="1" destOrd="0" presId="urn:microsoft.com/office/officeart/2005/8/layout/vList5"/>
    <dgm:cxn modelId="{19490A26-9E9D-4D2C-9731-9C7C3DFD19D2}" type="presParOf" srcId="{6C685DFC-7725-474A-8BE0-D607605B4610}" destId="{300E9175-FC71-4B1A-9408-5C75A7629209}" srcOrd="1" destOrd="0" presId="urn:microsoft.com/office/officeart/2005/8/layout/vList5"/>
    <dgm:cxn modelId="{94F331B6-BE13-4B36-90C0-97A2D56E1A7B}" type="presParOf" srcId="{6C685DFC-7725-474A-8BE0-D607605B4610}" destId="{7351ED4A-1F3E-4D1D-A2F2-F9E6CE899187}" srcOrd="2" destOrd="0" presId="urn:microsoft.com/office/officeart/2005/8/layout/vList5"/>
    <dgm:cxn modelId="{6D0383D5-5DA7-4BD1-A4A6-FE7D78EA7707}" type="presParOf" srcId="{7351ED4A-1F3E-4D1D-A2F2-F9E6CE899187}" destId="{4A5B2A20-BDD9-4752-AACA-4A3413588E97}" srcOrd="0" destOrd="0" presId="urn:microsoft.com/office/officeart/2005/8/layout/vList5"/>
    <dgm:cxn modelId="{E37EFFD8-008D-4575-9DAF-6DFDA7526F7F}" type="presParOf" srcId="{7351ED4A-1F3E-4D1D-A2F2-F9E6CE899187}" destId="{31E58497-D245-44AE-A1BF-EF20F75DD51D}" srcOrd="1" destOrd="0" presId="urn:microsoft.com/office/officeart/2005/8/layout/vList5"/>
    <dgm:cxn modelId="{CF48F821-8A83-49C2-978A-5D82AEA13839}" type="presParOf" srcId="{6C685DFC-7725-474A-8BE0-D607605B4610}" destId="{2D24D902-07BB-4ABF-B50C-063D52D20C03}" srcOrd="3" destOrd="0" presId="urn:microsoft.com/office/officeart/2005/8/layout/vList5"/>
    <dgm:cxn modelId="{031ADFCF-F8DE-4702-9588-8A830A076505}" type="presParOf" srcId="{6C685DFC-7725-474A-8BE0-D607605B4610}" destId="{335643FB-612B-4120-8166-D84455062ED5}" srcOrd="4" destOrd="0" presId="urn:microsoft.com/office/officeart/2005/8/layout/vList5"/>
    <dgm:cxn modelId="{2168AA42-B0F4-48A6-9CEA-34346FCF3853}" type="presParOf" srcId="{335643FB-612B-4120-8166-D84455062ED5}" destId="{3C1DE677-1E22-4E9F-922D-EC5B74BA9DF7}" srcOrd="0" destOrd="0" presId="urn:microsoft.com/office/officeart/2005/8/layout/vList5"/>
    <dgm:cxn modelId="{59F75BEF-34F7-4299-868C-6ADD4CEC5491}" type="presParOf" srcId="{335643FB-612B-4120-8166-D84455062ED5}" destId="{22AF1059-CFDF-4056-B917-27B1776DED3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AAC47C3-6213-40C7-B2F1-07B07320DC55}"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0D76A526-62AB-4149-A360-4E7C57403E2C}">
      <dgm:prSet/>
      <dgm:spPr/>
      <dgm:t>
        <a:bodyPr/>
        <a:lstStyle/>
        <a:p>
          <a:pPr rtl="0"/>
          <a:r>
            <a:rPr lang="en-GB" smtClean="0"/>
            <a:t>Convergent parallel designs </a:t>
          </a:r>
          <a:endParaRPr lang="en-GB"/>
        </a:p>
      </dgm:t>
    </dgm:pt>
    <dgm:pt modelId="{59B73164-F7EF-4646-ABE3-58224FA2AA86}" type="parTrans" cxnId="{0DDDCC98-EBBE-4DD7-9597-916303B942F5}">
      <dgm:prSet/>
      <dgm:spPr/>
      <dgm:t>
        <a:bodyPr/>
        <a:lstStyle/>
        <a:p>
          <a:endParaRPr lang="en-US"/>
        </a:p>
      </dgm:t>
    </dgm:pt>
    <dgm:pt modelId="{41357FCC-ABFC-4288-ABB1-F4E09AB0B4A0}" type="sibTrans" cxnId="{0DDDCC98-EBBE-4DD7-9597-916303B942F5}">
      <dgm:prSet/>
      <dgm:spPr/>
      <dgm:t>
        <a:bodyPr/>
        <a:lstStyle/>
        <a:p>
          <a:endParaRPr lang="en-US"/>
        </a:p>
      </dgm:t>
    </dgm:pt>
    <dgm:pt modelId="{79243976-8453-48FB-BC54-4ED6D3294574}">
      <dgm:prSet/>
      <dgm:spPr/>
      <dgm:t>
        <a:bodyPr/>
        <a:lstStyle/>
        <a:p>
          <a:pPr rtl="0"/>
          <a:r>
            <a:rPr lang="en-GB" smtClean="0"/>
            <a:t>Merges quantitative and qualitative data </a:t>
          </a:r>
          <a:endParaRPr lang="en-GB"/>
        </a:p>
      </dgm:t>
    </dgm:pt>
    <dgm:pt modelId="{15EEDAD4-C3B6-4E47-8AC5-57C89126C3BF}" type="parTrans" cxnId="{5496B792-F8DA-4794-A163-8E612ECD165E}">
      <dgm:prSet/>
      <dgm:spPr/>
      <dgm:t>
        <a:bodyPr/>
        <a:lstStyle/>
        <a:p>
          <a:endParaRPr lang="en-US"/>
        </a:p>
      </dgm:t>
    </dgm:pt>
    <dgm:pt modelId="{607725DE-896B-4632-A9CF-8A8778357545}" type="sibTrans" cxnId="{5496B792-F8DA-4794-A163-8E612ECD165E}">
      <dgm:prSet/>
      <dgm:spPr/>
      <dgm:t>
        <a:bodyPr/>
        <a:lstStyle/>
        <a:p>
          <a:endParaRPr lang="en-US"/>
        </a:p>
      </dgm:t>
    </dgm:pt>
    <dgm:pt modelId="{1934A1B1-FC0A-4789-819F-575F497832CA}">
      <dgm:prSet/>
      <dgm:spPr/>
      <dgm:t>
        <a:bodyPr/>
        <a:lstStyle/>
        <a:p>
          <a:pPr rtl="0"/>
          <a:r>
            <a:rPr lang="en-GB" smtClean="0"/>
            <a:t>Explanatory sequential </a:t>
          </a:r>
          <a:endParaRPr lang="en-GB"/>
        </a:p>
      </dgm:t>
    </dgm:pt>
    <dgm:pt modelId="{5C814347-D1CF-401B-986E-1CC2EBF5D811}" type="parTrans" cxnId="{F7951053-2827-47A2-96B2-6AF4EC37CD88}">
      <dgm:prSet/>
      <dgm:spPr/>
      <dgm:t>
        <a:bodyPr/>
        <a:lstStyle/>
        <a:p>
          <a:endParaRPr lang="en-US"/>
        </a:p>
      </dgm:t>
    </dgm:pt>
    <dgm:pt modelId="{414FE336-2AC9-4572-89F2-1AC9A5EC959C}" type="sibTrans" cxnId="{F7951053-2827-47A2-96B2-6AF4EC37CD88}">
      <dgm:prSet/>
      <dgm:spPr/>
      <dgm:t>
        <a:bodyPr/>
        <a:lstStyle/>
        <a:p>
          <a:endParaRPr lang="en-US"/>
        </a:p>
      </dgm:t>
    </dgm:pt>
    <dgm:pt modelId="{446012DD-E133-46D0-9339-E31CDA037A73}">
      <dgm:prSet/>
      <dgm:spPr/>
      <dgm:t>
        <a:bodyPr/>
        <a:lstStyle/>
        <a:p>
          <a:pPr rtl="0"/>
          <a:r>
            <a:rPr lang="en-GB" smtClean="0"/>
            <a:t>First conducts quantitative research , fills in the detail with qualitative </a:t>
          </a:r>
          <a:endParaRPr lang="en-GB"/>
        </a:p>
      </dgm:t>
    </dgm:pt>
    <dgm:pt modelId="{C0DF87D7-25AD-49EA-A1AE-D2959E1B1C0B}" type="parTrans" cxnId="{7FCF4C01-4DAC-49F8-A5D1-FD6E42CE92B6}">
      <dgm:prSet/>
      <dgm:spPr/>
      <dgm:t>
        <a:bodyPr/>
        <a:lstStyle/>
        <a:p>
          <a:endParaRPr lang="en-US"/>
        </a:p>
      </dgm:t>
    </dgm:pt>
    <dgm:pt modelId="{550F1AE3-CCF1-49B8-B4A3-C91DA4E6C603}" type="sibTrans" cxnId="{7FCF4C01-4DAC-49F8-A5D1-FD6E42CE92B6}">
      <dgm:prSet/>
      <dgm:spPr/>
      <dgm:t>
        <a:bodyPr/>
        <a:lstStyle/>
        <a:p>
          <a:endParaRPr lang="en-US"/>
        </a:p>
      </dgm:t>
    </dgm:pt>
    <dgm:pt modelId="{3242D8CD-A4E1-4750-AED5-A6C9C0966396}">
      <dgm:prSet/>
      <dgm:spPr/>
      <dgm:t>
        <a:bodyPr/>
        <a:lstStyle/>
        <a:p>
          <a:pPr rtl="0"/>
          <a:r>
            <a:rPr lang="en-GB" smtClean="0"/>
            <a:t>Exploratory sequential </a:t>
          </a:r>
          <a:endParaRPr lang="en-GB"/>
        </a:p>
      </dgm:t>
    </dgm:pt>
    <dgm:pt modelId="{223ED44A-A93E-4417-AE24-711938F4B5D8}" type="parTrans" cxnId="{61C85E8A-EEFC-49B5-830C-5E031AEF3566}">
      <dgm:prSet/>
      <dgm:spPr/>
      <dgm:t>
        <a:bodyPr/>
        <a:lstStyle/>
        <a:p>
          <a:endParaRPr lang="en-US"/>
        </a:p>
      </dgm:t>
    </dgm:pt>
    <dgm:pt modelId="{EBFB39A7-A359-41C4-8A20-EF5739A62CA8}" type="sibTrans" cxnId="{61C85E8A-EEFC-49B5-830C-5E031AEF3566}">
      <dgm:prSet/>
      <dgm:spPr/>
      <dgm:t>
        <a:bodyPr/>
        <a:lstStyle/>
        <a:p>
          <a:endParaRPr lang="en-US"/>
        </a:p>
      </dgm:t>
    </dgm:pt>
    <dgm:pt modelId="{8777E2C5-F5C3-4D94-95BD-07580B8E46A3}">
      <dgm:prSet/>
      <dgm:spPr/>
      <dgm:t>
        <a:bodyPr/>
        <a:lstStyle/>
        <a:p>
          <a:pPr rtl="0"/>
          <a:r>
            <a:rPr lang="en-GB" smtClean="0"/>
            <a:t>Reverse to explanatory</a:t>
          </a:r>
          <a:endParaRPr lang="en-GB"/>
        </a:p>
      </dgm:t>
    </dgm:pt>
    <dgm:pt modelId="{1032C74D-FA61-4C3D-BC73-9ACE04647A5A}" type="parTrans" cxnId="{2961EFC3-31A0-4779-BDD9-CBD8C865B982}">
      <dgm:prSet/>
      <dgm:spPr/>
      <dgm:t>
        <a:bodyPr/>
        <a:lstStyle/>
        <a:p>
          <a:endParaRPr lang="en-US"/>
        </a:p>
      </dgm:t>
    </dgm:pt>
    <dgm:pt modelId="{A4B718F5-C545-42C6-B3DB-5F721A0926DE}" type="sibTrans" cxnId="{2961EFC3-31A0-4779-BDD9-CBD8C865B982}">
      <dgm:prSet/>
      <dgm:spPr/>
      <dgm:t>
        <a:bodyPr/>
        <a:lstStyle/>
        <a:p>
          <a:endParaRPr lang="en-US"/>
        </a:p>
      </dgm:t>
    </dgm:pt>
    <dgm:pt modelId="{E357AF03-F3E4-4FEF-B5B6-6D6D46921C57}">
      <dgm:prSet/>
      <dgm:spPr/>
      <dgm:t>
        <a:bodyPr/>
        <a:lstStyle/>
        <a:p>
          <a:pPr rtl="0"/>
          <a:r>
            <a:rPr lang="en-GB" smtClean="0"/>
            <a:t>Transformative embedded or multi purpose 	</a:t>
          </a:r>
          <a:endParaRPr lang="en-GB"/>
        </a:p>
      </dgm:t>
    </dgm:pt>
    <dgm:pt modelId="{BADCB726-43CB-4ADD-88A8-E32CB691E957}" type="parTrans" cxnId="{A76B3C2F-C933-4E91-8CDB-9DD15B833516}">
      <dgm:prSet/>
      <dgm:spPr/>
      <dgm:t>
        <a:bodyPr/>
        <a:lstStyle/>
        <a:p>
          <a:endParaRPr lang="en-US"/>
        </a:p>
      </dgm:t>
    </dgm:pt>
    <dgm:pt modelId="{B2AB8FB4-836E-4A41-B450-FEBECC427AA4}" type="sibTrans" cxnId="{A76B3C2F-C933-4E91-8CDB-9DD15B833516}">
      <dgm:prSet/>
      <dgm:spPr/>
      <dgm:t>
        <a:bodyPr/>
        <a:lstStyle/>
        <a:p>
          <a:endParaRPr lang="en-US"/>
        </a:p>
      </dgm:t>
    </dgm:pt>
    <dgm:pt modelId="{40D0A0A1-44F3-463B-9ED7-45C063B29ED8}">
      <dgm:prSet/>
      <dgm:spPr/>
      <dgm:t>
        <a:bodyPr/>
        <a:lstStyle/>
        <a:p>
          <a:pPr rtl="0"/>
          <a:r>
            <a:rPr lang="en-GB" smtClean="0"/>
            <a:t>Involves utilising a theoretical perspective, both data is used to build on each other. </a:t>
          </a:r>
          <a:endParaRPr lang="en-GB"/>
        </a:p>
      </dgm:t>
    </dgm:pt>
    <dgm:pt modelId="{77F6F9EA-B9EB-4187-91E4-8E524FFF39FE}" type="parTrans" cxnId="{F73B600D-3F11-43BE-8919-CAA98105C5BE}">
      <dgm:prSet/>
      <dgm:spPr/>
      <dgm:t>
        <a:bodyPr/>
        <a:lstStyle/>
        <a:p>
          <a:endParaRPr lang="en-US"/>
        </a:p>
      </dgm:t>
    </dgm:pt>
    <dgm:pt modelId="{A01324F3-E970-4FA1-BAEC-9F3CF9B292EF}" type="sibTrans" cxnId="{F73B600D-3F11-43BE-8919-CAA98105C5BE}">
      <dgm:prSet/>
      <dgm:spPr/>
      <dgm:t>
        <a:bodyPr/>
        <a:lstStyle/>
        <a:p>
          <a:endParaRPr lang="en-US"/>
        </a:p>
      </dgm:t>
    </dgm:pt>
    <dgm:pt modelId="{8BBCC183-70C7-45BD-B2E2-0C9CFAA16C6A}" type="pres">
      <dgm:prSet presAssocID="{4AAC47C3-6213-40C7-B2F1-07B07320DC55}" presName="Name0" presStyleCnt="0">
        <dgm:presLayoutVars>
          <dgm:dir/>
          <dgm:animLvl val="lvl"/>
          <dgm:resizeHandles val="exact"/>
        </dgm:presLayoutVars>
      </dgm:prSet>
      <dgm:spPr/>
      <dgm:t>
        <a:bodyPr/>
        <a:lstStyle/>
        <a:p>
          <a:endParaRPr lang="en-US"/>
        </a:p>
      </dgm:t>
    </dgm:pt>
    <dgm:pt modelId="{C7D58A17-CFBB-4A9C-98CC-2C674A6F807D}" type="pres">
      <dgm:prSet presAssocID="{0D76A526-62AB-4149-A360-4E7C57403E2C}" presName="linNode" presStyleCnt="0"/>
      <dgm:spPr/>
    </dgm:pt>
    <dgm:pt modelId="{CEEE94FD-0E5E-4460-96AC-1331BB84706D}" type="pres">
      <dgm:prSet presAssocID="{0D76A526-62AB-4149-A360-4E7C57403E2C}" presName="parentText" presStyleLbl="node1" presStyleIdx="0" presStyleCnt="4">
        <dgm:presLayoutVars>
          <dgm:chMax val="1"/>
          <dgm:bulletEnabled val="1"/>
        </dgm:presLayoutVars>
      </dgm:prSet>
      <dgm:spPr/>
      <dgm:t>
        <a:bodyPr/>
        <a:lstStyle/>
        <a:p>
          <a:endParaRPr lang="en-US"/>
        </a:p>
      </dgm:t>
    </dgm:pt>
    <dgm:pt modelId="{4C08B562-B969-4D9C-8DE0-BCD045D747B7}" type="pres">
      <dgm:prSet presAssocID="{0D76A526-62AB-4149-A360-4E7C57403E2C}" presName="descendantText" presStyleLbl="alignAccFollowNode1" presStyleIdx="0" presStyleCnt="4">
        <dgm:presLayoutVars>
          <dgm:bulletEnabled val="1"/>
        </dgm:presLayoutVars>
      </dgm:prSet>
      <dgm:spPr/>
      <dgm:t>
        <a:bodyPr/>
        <a:lstStyle/>
        <a:p>
          <a:endParaRPr lang="en-US"/>
        </a:p>
      </dgm:t>
    </dgm:pt>
    <dgm:pt modelId="{1F6F779B-8463-4F03-A7FD-B362C09C7AC6}" type="pres">
      <dgm:prSet presAssocID="{41357FCC-ABFC-4288-ABB1-F4E09AB0B4A0}" presName="sp" presStyleCnt="0"/>
      <dgm:spPr/>
    </dgm:pt>
    <dgm:pt modelId="{F317A5C7-E72D-4B51-8B5D-D6FFBABBDFDF}" type="pres">
      <dgm:prSet presAssocID="{1934A1B1-FC0A-4789-819F-575F497832CA}" presName="linNode" presStyleCnt="0"/>
      <dgm:spPr/>
    </dgm:pt>
    <dgm:pt modelId="{A0CA5EE2-3456-4AA4-9973-30238B018FCB}" type="pres">
      <dgm:prSet presAssocID="{1934A1B1-FC0A-4789-819F-575F497832CA}" presName="parentText" presStyleLbl="node1" presStyleIdx="1" presStyleCnt="4">
        <dgm:presLayoutVars>
          <dgm:chMax val="1"/>
          <dgm:bulletEnabled val="1"/>
        </dgm:presLayoutVars>
      </dgm:prSet>
      <dgm:spPr/>
      <dgm:t>
        <a:bodyPr/>
        <a:lstStyle/>
        <a:p>
          <a:endParaRPr lang="en-US"/>
        </a:p>
      </dgm:t>
    </dgm:pt>
    <dgm:pt modelId="{67DF9444-85B2-44B5-85C4-815697928AC8}" type="pres">
      <dgm:prSet presAssocID="{1934A1B1-FC0A-4789-819F-575F497832CA}" presName="descendantText" presStyleLbl="alignAccFollowNode1" presStyleIdx="1" presStyleCnt="4">
        <dgm:presLayoutVars>
          <dgm:bulletEnabled val="1"/>
        </dgm:presLayoutVars>
      </dgm:prSet>
      <dgm:spPr/>
      <dgm:t>
        <a:bodyPr/>
        <a:lstStyle/>
        <a:p>
          <a:endParaRPr lang="en-US"/>
        </a:p>
      </dgm:t>
    </dgm:pt>
    <dgm:pt modelId="{29FC77CA-411A-422C-BAC4-5A33F3F5AE13}" type="pres">
      <dgm:prSet presAssocID="{414FE336-2AC9-4572-89F2-1AC9A5EC959C}" presName="sp" presStyleCnt="0"/>
      <dgm:spPr/>
    </dgm:pt>
    <dgm:pt modelId="{64337106-098D-458B-8297-2AFEC05FC09B}" type="pres">
      <dgm:prSet presAssocID="{3242D8CD-A4E1-4750-AED5-A6C9C0966396}" presName="linNode" presStyleCnt="0"/>
      <dgm:spPr/>
    </dgm:pt>
    <dgm:pt modelId="{61504621-D683-49CC-A920-6E4E50D9F769}" type="pres">
      <dgm:prSet presAssocID="{3242D8CD-A4E1-4750-AED5-A6C9C0966396}" presName="parentText" presStyleLbl="node1" presStyleIdx="2" presStyleCnt="4">
        <dgm:presLayoutVars>
          <dgm:chMax val="1"/>
          <dgm:bulletEnabled val="1"/>
        </dgm:presLayoutVars>
      </dgm:prSet>
      <dgm:spPr/>
      <dgm:t>
        <a:bodyPr/>
        <a:lstStyle/>
        <a:p>
          <a:endParaRPr lang="en-US"/>
        </a:p>
      </dgm:t>
    </dgm:pt>
    <dgm:pt modelId="{C308131E-03C9-4808-9066-2B7C2C8058D7}" type="pres">
      <dgm:prSet presAssocID="{3242D8CD-A4E1-4750-AED5-A6C9C0966396}" presName="descendantText" presStyleLbl="alignAccFollowNode1" presStyleIdx="2" presStyleCnt="4">
        <dgm:presLayoutVars>
          <dgm:bulletEnabled val="1"/>
        </dgm:presLayoutVars>
      </dgm:prSet>
      <dgm:spPr/>
      <dgm:t>
        <a:bodyPr/>
        <a:lstStyle/>
        <a:p>
          <a:endParaRPr lang="en-US"/>
        </a:p>
      </dgm:t>
    </dgm:pt>
    <dgm:pt modelId="{A77585D1-3392-4206-B725-51D2CBC0C8ED}" type="pres">
      <dgm:prSet presAssocID="{EBFB39A7-A359-41C4-8A20-EF5739A62CA8}" presName="sp" presStyleCnt="0"/>
      <dgm:spPr/>
    </dgm:pt>
    <dgm:pt modelId="{FA664205-3C50-4CDB-B24F-15472311F973}" type="pres">
      <dgm:prSet presAssocID="{E357AF03-F3E4-4FEF-B5B6-6D6D46921C57}" presName="linNode" presStyleCnt="0"/>
      <dgm:spPr/>
    </dgm:pt>
    <dgm:pt modelId="{C70B3F7C-4151-4BDD-BE71-C0FA7A6D4543}" type="pres">
      <dgm:prSet presAssocID="{E357AF03-F3E4-4FEF-B5B6-6D6D46921C57}" presName="parentText" presStyleLbl="node1" presStyleIdx="3" presStyleCnt="4">
        <dgm:presLayoutVars>
          <dgm:chMax val="1"/>
          <dgm:bulletEnabled val="1"/>
        </dgm:presLayoutVars>
      </dgm:prSet>
      <dgm:spPr/>
      <dgm:t>
        <a:bodyPr/>
        <a:lstStyle/>
        <a:p>
          <a:endParaRPr lang="en-US"/>
        </a:p>
      </dgm:t>
    </dgm:pt>
    <dgm:pt modelId="{FC43A200-3B35-44C6-BA31-79F1E6C723F1}" type="pres">
      <dgm:prSet presAssocID="{E357AF03-F3E4-4FEF-B5B6-6D6D46921C57}" presName="descendantText" presStyleLbl="alignAccFollowNode1" presStyleIdx="3" presStyleCnt="4">
        <dgm:presLayoutVars>
          <dgm:bulletEnabled val="1"/>
        </dgm:presLayoutVars>
      </dgm:prSet>
      <dgm:spPr/>
      <dgm:t>
        <a:bodyPr/>
        <a:lstStyle/>
        <a:p>
          <a:endParaRPr lang="en-US"/>
        </a:p>
      </dgm:t>
    </dgm:pt>
  </dgm:ptLst>
  <dgm:cxnLst>
    <dgm:cxn modelId="{5A97D398-B195-44E1-ADAC-231EEB082026}" type="presOf" srcId="{8777E2C5-F5C3-4D94-95BD-07580B8E46A3}" destId="{C308131E-03C9-4808-9066-2B7C2C8058D7}" srcOrd="0" destOrd="0" presId="urn:microsoft.com/office/officeart/2005/8/layout/vList5"/>
    <dgm:cxn modelId="{F7951053-2827-47A2-96B2-6AF4EC37CD88}" srcId="{4AAC47C3-6213-40C7-B2F1-07B07320DC55}" destId="{1934A1B1-FC0A-4789-819F-575F497832CA}" srcOrd="1" destOrd="0" parTransId="{5C814347-D1CF-401B-986E-1CC2EBF5D811}" sibTransId="{414FE336-2AC9-4572-89F2-1AC9A5EC959C}"/>
    <dgm:cxn modelId="{7FCF4C01-4DAC-49F8-A5D1-FD6E42CE92B6}" srcId="{1934A1B1-FC0A-4789-819F-575F497832CA}" destId="{446012DD-E133-46D0-9339-E31CDA037A73}" srcOrd="0" destOrd="0" parTransId="{C0DF87D7-25AD-49EA-A1AE-D2959E1B1C0B}" sibTransId="{550F1AE3-CCF1-49B8-B4A3-C91DA4E6C603}"/>
    <dgm:cxn modelId="{BD79E29B-B894-47B6-9D4D-200B65694924}" type="presOf" srcId="{0D76A526-62AB-4149-A360-4E7C57403E2C}" destId="{CEEE94FD-0E5E-4460-96AC-1331BB84706D}" srcOrd="0" destOrd="0" presId="urn:microsoft.com/office/officeart/2005/8/layout/vList5"/>
    <dgm:cxn modelId="{A76B3C2F-C933-4E91-8CDB-9DD15B833516}" srcId="{4AAC47C3-6213-40C7-B2F1-07B07320DC55}" destId="{E357AF03-F3E4-4FEF-B5B6-6D6D46921C57}" srcOrd="3" destOrd="0" parTransId="{BADCB726-43CB-4ADD-88A8-E32CB691E957}" sibTransId="{B2AB8FB4-836E-4A41-B450-FEBECC427AA4}"/>
    <dgm:cxn modelId="{0DDDCC98-EBBE-4DD7-9597-916303B942F5}" srcId="{4AAC47C3-6213-40C7-B2F1-07B07320DC55}" destId="{0D76A526-62AB-4149-A360-4E7C57403E2C}" srcOrd="0" destOrd="0" parTransId="{59B73164-F7EF-4646-ABE3-58224FA2AA86}" sibTransId="{41357FCC-ABFC-4288-ABB1-F4E09AB0B4A0}"/>
    <dgm:cxn modelId="{5496B792-F8DA-4794-A163-8E612ECD165E}" srcId="{0D76A526-62AB-4149-A360-4E7C57403E2C}" destId="{79243976-8453-48FB-BC54-4ED6D3294574}" srcOrd="0" destOrd="0" parTransId="{15EEDAD4-C3B6-4E47-8AC5-57C89126C3BF}" sibTransId="{607725DE-896B-4632-A9CF-8A8778357545}"/>
    <dgm:cxn modelId="{C5297398-4E87-40C8-A7EA-A7F34E7F20D2}" type="presOf" srcId="{3242D8CD-A4E1-4750-AED5-A6C9C0966396}" destId="{61504621-D683-49CC-A920-6E4E50D9F769}" srcOrd="0" destOrd="0" presId="urn:microsoft.com/office/officeart/2005/8/layout/vList5"/>
    <dgm:cxn modelId="{F73B600D-3F11-43BE-8919-CAA98105C5BE}" srcId="{E357AF03-F3E4-4FEF-B5B6-6D6D46921C57}" destId="{40D0A0A1-44F3-463B-9ED7-45C063B29ED8}" srcOrd="0" destOrd="0" parTransId="{77F6F9EA-B9EB-4187-91E4-8E524FFF39FE}" sibTransId="{A01324F3-E970-4FA1-BAEC-9F3CF9B292EF}"/>
    <dgm:cxn modelId="{D48FEABE-77CA-4128-9DDC-4B7B5C418C9F}" type="presOf" srcId="{1934A1B1-FC0A-4789-819F-575F497832CA}" destId="{A0CA5EE2-3456-4AA4-9973-30238B018FCB}" srcOrd="0" destOrd="0" presId="urn:microsoft.com/office/officeart/2005/8/layout/vList5"/>
    <dgm:cxn modelId="{61C85E8A-EEFC-49B5-830C-5E031AEF3566}" srcId="{4AAC47C3-6213-40C7-B2F1-07B07320DC55}" destId="{3242D8CD-A4E1-4750-AED5-A6C9C0966396}" srcOrd="2" destOrd="0" parTransId="{223ED44A-A93E-4417-AE24-711938F4B5D8}" sibTransId="{EBFB39A7-A359-41C4-8A20-EF5739A62CA8}"/>
    <dgm:cxn modelId="{52E3E083-8C2B-4FF1-87F8-7EBC00FA83DB}" type="presOf" srcId="{79243976-8453-48FB-BC54-4ED6D3294574}" destId="{4C08B562-B969-4D9C-8DE0-BCD045D747B7}" srcOrd="0" destOrd="0" presId="urn:microsoft.com/office/officeart/2005/8/layout/vList5"/>
    <dgm:cxn modelId="{8E78BFA0-7C15-4AE5-A346-688FBF4C1B11}" type="presOf" srcId="{E357AF03-F3E4-4FEF-B5B6-6D6D46921C57}" destId="{C70B3F7C-4151-4BDD-BE71-C0FA7A6D4543}" srcOrd="0" destOrd="0" presId="urn:microsoft.com/office/officeart/2005/8/layout/vList5"/>
    <dgm:cxn modelId="{5B755F30-E6C1-4BCD-B2C9-738E00FD3331}" type="presOf" srcId="{446012DD-E133-46D0-9339-E31CDA037A73}" destId="{67DF9444-85B2-44B5-85C4-815697928AC8}" srcOrd="0" destOrd="0" presId="urn:microsoft.com/office/officeart/2005/8/layout/vList5"/>
    <dgm:cxn modelId="{2961EFC3-31A0-4779-BDD9-CBD8C865B982}" srcId="{3242D8CD-A4E1-4750-AED5-A6C9C0966396}" destId="{8777E2C5-F5C3-4D94-95BD-07580B8E46A3}" srcOrd="0" destOrd="0" parTransId="{1032C74D-FA61-4C3D-BC73-9ACE04647A5A}" sibTransId="{A4B718F5-C545-42C6-B3DB-5F721A0926DE}"/>
    <dgm:cxn modelId="{12FA2297-CD43-4F92-B385-598824F99085}" type="presOf" srcId="{4AAC47C3-6213-40C7-B2F1-07B07320DC55}" destId="{8BBCC183-70C7-45BD-B2E2-0C9CFAA16C6A}" srcOrd="0" destOrd="0" presId="urn:microsoft.com/office/officeart/2005/8/layout/vList5"/>
    <dgm:cxn modelId="{59D5D4C0-AA41-46F6-908C-5241BAB06D09}" type="presOf" srcId="{40D0A0A1-44F3-463B-9ED7-45C063B29ED8}" destId="{FC43A200-3B35-44C6-BA31-79F1E6C723F1}" srcOrd="0" destOrd="0" presId="urn:microsoft.com/office/officeart/2005/8/layout/vList5"/>
    <dgm:cxn modelId="{E9A5DAA8-A6F9-4FEC-A77D-84439CDDDE33}" type="presParOf" srcId="{8BBCC183-70C7-45BD-B2E2-0C9CFAA16C6A}" destId="{C7D58A17-CFBB-4A9C-98CC-2C674A6F807D}" srcOrd="0" destOrd="0" presId="urn:microsoft.com/office/officeart/2005/8/layout/vList5"/>
    <dgm:cxn modelId="{946336DC-2F79-49BC-9873-21AB6EC378E7}" type="presParOf" srcId="{C7D58A17-CFBB-4A9C-98CC-2C674A6F807D}" destId="{CEEE94FD-0E5E-4460-96AC-1331BB84706D}" srcOrd="0" destOrd="0" presId="urn:microsoft.com/office/officeart/2005/8/layout/vList5"/>
    <dgm:cxn modelId="{174A3B52-E105-470A-86D1-F2B8C2DAF738}" type="presParOf" srcId="{C7D58A17-CFBB-4A9C-98CC-2C674A6F807D}" destId="{4C08B562-B969-4D9C-8DE0-BCD045D747B7}" srcOrd="1" destOrd="0" presId="urn:microsoft.com/office/officeart/2005/8/layout/vList5"/>
    <dgm:cxn modelId="{9F3633EA-783F-4276-803B-6B9646CEC394}" type="presParOf" srcId="{8BBCC183-70C7-45BD-B2E2-0C9CFAA16C6A}" destId="{1F6F779B-8463-4F03-A7FD-B362C09C7AC6}" srcOrd="1" destOrd="0" presId="urn:microsoft.com/office/officeart/2005/8/layout/vList5"/>
    <dgm:cxn modelId="{A384D2C9-EE6E-475C-978A-CCE9243C2668}" type="presParOf" srcId="{8BBCC183-70C7-45BD-B2E2-0C9CFAA16C6A}" destId="{F317A5C7-E72D-4B51-8B5D-D6FFBABBDFDF}" srcOrd="2" destOrd="0" presId="urn:microsoft.com/office/officeart/2005/8/layout/vList5"/>
    <dgm:cxn modelId="{B55FE67C-80D6-4C6F-9F26-F7D76F23E02D}" type="presParOf" srcId="{F317A5C7-E72D-4B51-8B5D-D6FFBABBDFDF}" destId="{A0CA5EE2-3456-4AA4-9973-30238B018FCB}" srcOrd="0" destOrd="0" presId="urn:microsoft.com/office/officeart/2005/8/layout/vList5"/>
    <dgm:cxn modelId="{90416BD9-85B2-44A9-B16E-477DDFE575E1}" type="presParOf" srcId="{F317A5C7-E72D-4B51-8B5D-D6FFBABBDFDF}" destId="{67DF9444-85B2-44B5-85C4-815697928AC8}" srcOrd="1" destOrd="0" presId="urn:microsoft.com/office/officeart/2005/8/layout/vList5"/>
    <dgm:cxn modelId="{FB745FED-7133-46EA-962D-79A4FB4FC655}" type="presParOf" srcId="{8BBCC183-70C7-45BD-B2E2-0C9CFAA16C6A}" destId="{29FC77CA-411A-422C-BAC4-5A33F3F5AE13}" srcOrd="3" destOrd="0" presId="urn:microsoft.com/office/officeart/2005/8/layout/vList5"/>
    <dgm:cxn modelId="{6C65A429-81D3-4312-BFD4-F9867F2F33D0}" type="presParOf" srcId="{8BBCC183-70C7-45BD-B2E2-0C9CFAA16C6A}" destId="{64337106-098D-458B-8297-2AFEC05FC09B}" srcOrd="4" destOrd="0" presId="urn:microsoft.com/office/officeart/2005/8/layout/vList5"/>
    <dgm:cxn modelId="{B4BD3759-7D40-4181-89D8-A8D6B557E2B3}" type="presParOf" srcId="{64337106-098D-458B-8297-2AFEC05FC09B}" destId="{61504621-D683-49CC-A920-6E4E50D9F769}" srcOrd="0" destOrd="0" presId="urn:microsoft.com/office/officeart/2005/8/layout/vList5"/>
    <dgm:cxn modelId="{3B7995B7-D88C-456C-A598-F14368102BAC}" type="presParOf" srcId="{64337106-098D-458B-8297-2AFEC05FC09B}" destId="{C308131E-03C9-4808-9066-2B7C2C8058D7}" srcOrd="1" destOrd="0" presId="urn:microsoft.com/office/officeart/2005/8/layout/vList5"/>
    <dgm:cxn modelId="{ADA6F6A7-57B5-4BD4-832B-69809F308473}" type="presParOf" srcId="{8BBCC183-70C7-45BD-B2E2-0C9CFAA16C6A}" destId="{A77585D1-3392-4206-B725-51D2CBC0C8ED}" srcOrd="5" destOrd="0" presId="urn:microsoft.com/office/officeart/2005/8/layout/vList5"/>
    <dgm:cxn modelId="{859D972C-58E4-4290-BA54-AA3A3FC62041}" type="presParOf" srcId="{8BBCC183-70C7-45BD-B2E2-0C9CFAA16C6A}" destId="{FA664205-3C50-4CDB-B24F-15472311F973}" srcOrd="6" destOrd="0" presId="urn:microsoft.com/office/officeart/2005/8/layout/vList5"/>
    <dgm:cxn modelId="{D60419FD-AE03-423F-8F21-EA95881FA469}" type="presParOf" srcId="{FA664205-3C50-4CDB-B24F-15472311F973}" destId="{C70B3F7C-4151-4BDD-BE71-C0FA7A6D4543}" srcOrd="0" destOrd="0" presId="urn:microsoft.com/office/officeart/2005/8/layout/vList5"/>
    <dgm:cxn modelId="{43AEC2AE-72AC-4A4D-8232-2E62F90D1153}" type="presParOf" srcId="{FA664205-3C50-4CDB-B24F-15472311F973}" destId="{FC43A200-3B35-44C6-BA31-79F1E6C723F1}"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BAFF2D7-595C-4B58-904F-4EB19844067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59A272B-E0A3-429C-AC60-AD478538D2D0}">
      <dgm:prSet/>
      <dgm:spPr/>
      <dgm:t>
        <a:bodyPr/>
        <a:lstStyle/>
        <a:p>
          <a:pPr rtl="0"/>
          <a:r>
            <a:rPr lang="en-GB" dirty="0" smtClean="0"/>
            <a:t>1. Consider  what your research focus might be </a:t>
          </a:r>
          <a:endParaRPr lang="en-GB" dirty="0"/>
        </a:p>
      </dgm:t>
    </dgm:pt>
    <dgm:pt modelId="{25960EEE-9D46-44FE-98B5-2BAA610D8633}" type="parTrans" cxnId="{CA858A7B-5E0D-4F23-8364-E2F8FC4C4F4B}">
      <dgm:prSet/>
      <dgm:spPr/>
      <dgm:t>
        <a:bodyPr/>
        <a:lstStyle/>
        <a:p>
          <a:endParaRPr lang="en-US"/>
        </a:p>
      </dgm:t>
    </dgm:pt>
    <dgm:pt modelId="{C3A5221E-83D4-4529-AC13-F45850255C72}" type="sibTrans" cxnId="{CA858A7B-5E0D-4F23-8364-E2F8FC4C4F4B}">
      <dgm:prSet/>
      <dgm:spPr/>
      <dgm:t>
        <a:bodyPr/>
        <a:lstStyle/>
        <a:p>
          <a:endParaRPr lang="en-US"/>
        </a:p>
      </dgm:t>
    </dgm:pt>
    <dgm:pt modelId="{65A51C60-5CB2-460B-8D5B-8B67B21A14DD}">
      <dgm:prSet/>
      <dgm:spPr/>
      <dgm:t>
        <a:bodyPr/>
        <a:lstStyle/>
        <a:p>
          <a:pPr rtl="0"/>
          <a:r>
            <a:rPr lang="en-GB" smtClean="0"/>
            <a:t>2. Review he handout which identifies various research paradigms and research approaches. </a:t>
          </a:r>
          <a:endParaRPr lang="en-GB"/>
        </a:p>
      </dgm:t>
    </dgm:pt>
    <dgm:pt modelId="{B1C79BB6-FA77-4501-9058-99B61B720017}" type="parTrans" cxnId="{AFF72497-7C6E-47D4-8F46-D62E4987D05D}">
      <dgm:prSet/>
      <dgm:spPr/>
      <dgm:t>
        <a:bodyPr/>
        <a:lstStyle/>
        <a:p>
          <a:endParaRPr lang="en-US"/>
        </a:p>
      </dgm:t>
    </dgm:pt>
    <dgm:pt modelId="{0A0F952C-E4D0-4586-9CF4-1981852F40B3}" type="sibTrans" cxnId="{AFF72497-7C6E-47D4-8F46-D62E4987D05D}">
      <dgm:prSet/>
      <dgm:spPr/>
      <dgm:t>
        <a:bodyPr/>
        <a:lstStyle/>
        <a:p>
          <a:endParaRPr lang="en-US"/>
        </a:p>
      </dgm:t>
    </dgm:pt>
    <dgm:pt modelId="{D209C9E0-4225-44A2-B613-ABA91BD6CFE6}">
      <dgm:prSet/>
      <dgm:spPr/>
      <dgm:t>
        <a:bodyPr/>
        <a:lstStyle/>
        <a:p>
          <a:pPr rtl="0"/>
          <a:r>
            <a:rPr lang="en-GB" smtClean="0"/>
            <a:t>3. In your groups discuss your preferences and which paradigm  you would like to possibly adopt. </a:t>
          </a:r>
          <a:endParaRPr lang="en-GB"/>
        </a:p>
      </dgm:t>
    </dgm:pt>
    <dgm:pt modelId="{1A83BAA4-FAFA-4688-B01A-5FBA09B2DC8F}" type="parTrans" cxnId="{FD1DE8AF-757A-4875-8404-18D02A94DCB3}">
      <dgm:prSet/>
      <dgm:spPr/>
      <dgm:t>
        <a:bodyPr/>
        <a:lstStyle/>
        <a:p>
          <a:endParaRPr lang="en-US"/>
        </a:p>
      </dgm:t>
    </dgm:pt>
    <dgm:pt modelId="{07FCC8A3-27A2-4FCE-8854-BFCEB7BFD6DA}" type="sibTrans" cxnId="{FD1DE8AF-757A-4875-8404-18D02A94DCB3}">
      <dgm:prSet/>
      <dgm:spPr/>
      <dgm:t>
        <a:bodyPr/>
        <a:lstStyle/>
        <a:p>
          <a:endParaRPr lang="en-US"/>
        </a:p>
      </dgm:t>
    </dgm:pt>
    <dgm:pt modelId="{293133E3-3192-4C9C-B466-3E48886D3973}" type="pres">
      <dgm:prSet presAssocID="{CBAFF2D7-595C-4B58-904F-4EB198440678}" presName="linear" presStyleCnt="0">
        <dgm:presLayoutVars>
          <dgm:animLvl val="lvl"/>
          <dgm:resizeHandles val="exact"/>
        </dgm:presLayoutVars>
      </dgm:prSet>
      <dgm:spPr/>
      <dgm:t>
        <a:bodyPr/>
        <a:lstStyle/>
        <a:p>
          <a:endParaRPr lang="en-US"/>
        </a:p>
      </dgm:t>
    </dgm:pt>
    <dgm:pt modelId="{52A0E7E5-C4CD-4575-AA41-CCCFB7C640FC}" type="pres">
      <dgm:prSet presAssocID="{F59A272B-E0A3-429C-AC60-AD478538D2D0}" presName="parentText" presStyleLbl="node1" presStyleIdx="0" presStyleCnt="3">
        <dgm:presLayoutVars>
          <dgm:chMax val="0"/>
          <dgm:bulletEnabled val="1"/>
        </dgm:presLayoutVars>
      </dgm:prSet>
      <dgm:spPr/>
      <dgm:t>
        <a:bodyPr/>
        <a:lstStyle/>
        <a:p>
          <a:endParaRPr lang="en-US"/>
        </a:p>
      </dgm:t>
    </dgm:pt>
    <dgm:pt modelId="{92F70E12-23AD-42E4-82AD-CADE200146CC}" type="pres">
      <dgm:prSet presAssocID="{C3A5221E-83D4-4529-AC13-F45850255C72}" presName="spacer" presStyleCnt="0"/>
      <dgm:spPr/>
    </dgm:pt>
    <dgm:pt modelId="{D39076D0-EF80-4886-87A0-3F493139BBB3}" type="pres">
      <dgm:prSet presAssocID="{65A51C60-5CB2-460B-8D5B-8B67B21A14DD}" presName="parentText" presStyleLbl="node1" presStyleIdx="1" presStyleCnt="3">
        <dgm:presLayoutVars>
          <dgm:chMax val="0"/>
          <dgm:bulletEnabled val="1"/>
        </dgm:presLayoutVars>
      </dgm:prSet>
      <dgm:spPr/>
      <dgm:t>
        <a:bodyPr/>
        <a:lstStyle/>
        <a:p>
          <a:endParaRPr lang="en-US"/>
        </a:p>
      </dgm:t>
    </dgm:pt>
    <dgm:pt modelId="{8898B0A4-61EF-493C-B1D4-8E89F7C638BE}" type="pres">
      <dgm:prSet presAssocID="{0A0F952C-E4D0-4586-9CF4-1981852F40B3}" presName="spacer" presStyleCnt="0"/>
      <dgm:spPr/>
    </dgm:pt>
    <dgm:pt modelId="{EC239870-1BC6-4097-897C-D50409B2AFBF}" type="pres">
      <dgm:prSet presAssocID="{D209C9E0-4225-44A2-B613-ABA91BD6CFE6}" presName="parentText" presStyleLbl="node1" presStyleIdx="2" presStyleCnt="3">
        <dgm:presLayoutVars>
          <dgm:chMax val="0"/>
          <dgm:bulletEnabled val="1"/>
        </dgm:presLayoutVars>
      </dgm:prSet>
      <dgm:spPr/>
      <dgm:t>
        <a:bodyPr/>
        <a:lstStyle/>
        <a:p>
          <a:endParaRPr lang="en-US"/>
        </a:p>
      </dgm:t>
    </dgm:pt>
  </dgm:ptLst>
  <dgm:cxnLst>
    <dgm:cxn modelId="{FD1DE8AF-757A-4875-8404-18D02A94DCB3}" srcId="{CBAFF2D7-595C-4B58-904F-4EB198440678}" destId="{D209C9E0-4225-44A2-B613-ABA91BD6CFE6}" srcOrd="2" destOrd="0" parTransId="{1A83BAA4-FAFA-4688-B01A-5FBA09B2DC8F}" sibTransId="{07FCC8A3-27A2-4FCE-8854-BFCEB7BFD6DA}"/>
    <dgm:cxn modelId="{CA858A7B-5E0D-4F23-8364-E2F8FC4C4F4B}" srcId="{CBAFF2D7-595C-4B58-904F-4EB198440678}" destId="{F59A272B-E0A3-429C-AC60-AD478538D2D0}" srcOrd="0" destOrd="0" parTransId="{25960EEE-9D46-44FE-98B5-2BAA610D8633}" sibTransId="{C3A5221E-83D4-4529-AC13-F45850255C72}"/>
    <dgm:cxn modelId="{F3D2A389-6710-4A0B-B17F-945D1CBA84CF}" type="presOf" srcId="{D209C9E0-4225-44A2-B613-ABA91BD6CFE6}" destId="{EC239870-1BC6-4097-897C-D50409B2AFBF}" srcOrd="0" destOrd="0" presId="urn:microsoft.com/office/officeart/2005/8/layout/vList2"/>
    <dgm:cxn modelId="{06A554BA-EB5F-4A9E-ACE7-38FA51A604D6}" type="presOf" srcId="{CBAFF2D7-595C-4B58-904F-4EB198440678}" destId="{293133E3-3192-4C9C-B466-3E48886D3973}" srcOrd="0" destOrd="0" presId="urn:microsoft.com/office/officeart/2005/8/layout/vList2"/>
    <dgm:cxn modelId="{AFF72497-7C6E-47D4-8F46-D62E4987D05D}" srcId="{CBAFF2D7-595C-4B58-904F-4EB198440678}" destId="{65A51C60-5CB2-460B-8D5B-8B67B21A14DD}" srcOrd="1" destOrd="0" parTransId="{B1C79BB6-FA77-4501-9058-99B61B720017}" sibTransId="{0A0F952C-E4D0-4586-9CF4-1981852F40B3}"/>
    <dgm:cxn modelId="{925F225D-B88A-4D65-9BCE-21FFFD857885}" type="presOf" srcId="{F59A272B-E0A3-429C-AC60-AD478538D2D0}" destId="{52A0E7E5-C4CD-4575-AA41-CCCFB7C640FC}" srcOrd="0" destOrd="0" presId="urn:microsoft.com/office/officeart/2005/8/layout/vList2"/>
    <dgm:cxn modelId="{8D014A6A-0CA0-4338-9EAC-80C5C70FA374}" type="presOf" srcId="{65A51C60-5CB2-460B-8D5B-8B67B21A14DD}" destId="{D39076D0-EF80-4886-87A0-3F493139BBB3}" srcOrd="0" destOrd="0" presId="urn:microsoft.com/office/officeart/2005/8/layout/vList2"/>
    <dgm:cxn modelId="{89E3E3A7-E66E-44BB-B3C4-8E7C23F8AB7D}" type="presParOf" srcId="{293133E3-3192-4C9C-B466-3E48886D3973}" destId="{52A0E7E5-C4CD-4575-AA41-CCCFB7C640FC}" srcOrd="0" destOrd="0" presId="urn:microsoft.com/office/officeart/2005/8/layout/vList2"/>
    <dgm:cxn modelId="{9C04BB3C-E446-4D67-88EA-05D031C8A0FF}" type="presParOf" srcId="{293133E3-3192-4C9C-B466-3E48886D3973}" destId="{92F70E12-23AD-42E4-82AD-CADE200146CC}" srcOrd="1" destOrd="0" presId="urn:microsoft.com/office/officeart/2005/8/layout/vList2"/>
    <dgm:cxn modelId="{2E5BFBEC-772F-47B3-8EAC-DEA467A7F4F2}" type="presParOf" srcId="{293133E3-3192-4C9C-B466-3E48886D3973}" destId="{D39076D0-EF80-4886-87A0-3F493139BBB3}" srcOrd="2" destOrd="0" presId="urn:microsoft.com/office/officeart/2005/8/layout/vList2"/>
    <dgm:cxn modelId="{D0A1DDE8-D297-4C9C-A604-066719E86FD5}" type="presParOf" srcId="{293133E3-3192-4C9C-B466-3E48886D3973}" destId="{8898B0A4-61EF-493C-B1D4-8E89F7C638BE}" srcOrd="3" destOrd="0" presId="urn:microsoft.com/office/officeart/2005/8/layout/vList2"/>
    <dgm:cxn modelId="{7C75E217-527B-4A32-85B3-C59F22D82045}" type="presParOf" srcId="{293133E3-3192-4C9C-B466-3E48886D3973}" destId="{EC239870-1BC6-4097-897C-D50409B2AFB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0A6D92-FA11-48F9-9072-38D731441FC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12826B-5498-44C3-93B3-ADF1482C2D63}">
      <dgm:prSet/>
      <dgm:spPr/>
      <dgm:t>
        <a:bodyPr/>
        <a:lstStyle/>
        <a:p>
          <a:pPr rtl="0"/>
          <a:r>
            <a:rPr lang="en-GB" smtClean="0"/>
            <a:t>Research the different Research Approaches and consider which one is suitable for your Research.</a:t>
          </a:r>
          <a:endParaRPr lang="en-GB"/>
        </a:p>
      </dgm:t>
    </dgm:pt>
    <dgm:pt modelId="{C5F05757-4FC2-4E6B-83AA-02EA25709097}" type="parTrans" cxnId="{99A4ED49-886B-4BC4-B172-07DCF49CE7AA}">
      <dgm:prSet/>
      <dgm:spPr/>
      <dgm:t>
        <a:bodyPr/>
        <a:lstStyle/>
        <a:p>
          <a:endParaRPr lang="en-US"/>
        </a:p>
      </dgm:t>
    </dgm:pt>
    <dgm:pt modelId="{2D4EC5D8-D560-462C-8CFF-63FB7B20FC70}" type="sibTrans" cxnId="{99A4ED49-886B-4BC4-B172-07DCF49CE7AA}">
      <dgm:prSet/>
      <dgm:spPr/>
      <dgm:t>
        <a:bodyPr/>
        <a:lstStyle/>
        <a:p>
          <a:endParaRPr lang="en-US"/>
        </a:p>
      </dgm:t>
    </dgm:pt>
    <dgm:pt modelId="{FE0002DD-9066-4090-8791-DE0E66348671}">
      <dgm:prSet/>
      <dgm:spPr/>
      <dgm:t>
        <a:bodyPr/>
        <a:lstStyle/>
        <a:p>
          <a:pPr rtl="0"/>
          <a:r>
            <a:rPr lang="en-GB" smtClean="0"/>
            <a:t>Read the  Chapter on Moodle Qualitative Research Design </a:t>
          </a:r>
          <a:endParaRPr lang="en-GB"/>
        </a:p>
      </dgm:t>
    </dgm:pt>
    <dgm:pt modelId="{651CFB3D-B45A-448A-B247-A0EE59B2DDA0}" type="parTrans" cxnId="{32E1F640-9CBB-4452-96F2-96F3AAC05711}">
      <dgm:prSet/>
      <dgm:spPr/>
      <dgm:t>
        <a:bodyPr/>
        <a:lstStyle/>
        <a:p>
          <a:endParaRPr lang="en-US"/>
        </a:p>
      </dgm:t>
    </dgm:pt>
    <dgm:pt modelId="{6C4DD71A-7272-4A05-BB1E-828B7C3FBF7B}" type="sibTrans" cxnId="{32E1F640-9CBB-4452-96F2-96F3AAC05711}">
      <dgm:prSet/>
      <dgm:spPr/>
      <dgm:t>
        <a:bodyPr/>
        <a:lstStyle/>
        <a:p>
          <a:endParaRPr lang="en-US"/>
        </a:p>
      </dgm:t>
    </dgm:pt>
    <dgm:pt modelId="{951D8877-2EC3-46EF-8317-4B929B5B718E}" type="pres">
      <dgm:prSet presAssocID="{F00A6D92-FA11-48F9-9072-38D731441FCB}" presName="linear" presStyleCnt="0">
        <dgm:presLayoutVars>
          <dgm:animLvl val="lvl"/>
          <dgm:resizeHandles val="exact"/>
        </dgm:presLayoutVars>
      </dgm:prSet>
      <dgm:spPr/>
    </dgm:pt>
    <dgm:pt modelId="{728029EE-9187-4CDB-995B-0924BA871D8C}" type="pres">
      <dgm:prSet presAssocID="{2812826B-5498-44C3-93B3-ADF1482C2D63}" presName="parentText" presStyleLbl="node1" presStyleIdx="0" presStyleCnt="2">
        <dgm:presLayoutVars>
          <dgm:chMax val="0"/>
          <dgm:bulletEnabled val="1"/>
        </dgm:presLayoutVars>
      </dgm:prSet>
      <dgm:spPr/>
    </dgm:pt>
    <dgm:pt modelId="{0524DCED-A991-4A92-ACA8-CFDACC741C1E}" type="pres">
      <dgm:prSet presAssocID="{2D4EC5D8-D560-462C-8CFF-63FB7B20FC70}" presName="spacer" presStyleCnt="0"/>
      <dgm:spPr/>
    </dgm:pt>
    <dgm:pt modelId="{E744B189-1338-4C3F-BF2F-077C29DB8631}" type="pres">
      <dgm:prSet presAssocID="{FE0002DD-9066-4090-8791-DE0E66348671}" presName="parentText" presStyleLbl="node1" presStyleIdx="1" presStyleCnt="2">
        <dgm:presLayoutVars>
          <dgm:chMax val="0"/>
          <dgm:bulletEnabled val="1"/>
        </dgm:presLayoutVars>
      </dgm:prSet>
      <dgm:spPr/>
    </dgm:pt>
  </dgm:ptLst>
  <dgm:cxnLst>
    <dgm:cxn modelId="{AC8AEC32-B00C-4FBE-A51D-6BD170518020}" type="presOf" srcId="{2812826B-5498-44C3-93B3-ADF1482C2D63}" destId="{728029EE-9187-4CDB-995B-0924BA871D8C}" srcOrd="0" destOrd="0" presId="urn:microsoft.com/office/officeart/2005/8/layout/vList2"/>
    <dgm:cxn modelId="{32E1F640-9CBB-4452-96F2-96F3AAC05711}" srcId="{F00A6D92-FA11-48F9-9072-38D731441FCB}" destId="{FE0002DD-9066-4090-8791-DE0E66348671}" srcOrd="1" destOrd="0" parTransId="{651CFB3D-B45A-448A-B247-A0EE59B2DDA0}" sibTransId="{6C4DD71A-7272-4A05-BB1E-828B7C3FBF7B}"/>
    <dgm:cxn modelId="{99A4ED49-886B-4BC4-B172-07DCF49CE7AA}" srcId="{F00A6D92-FA11-48F9-9072-38D731441FCB}" destId="{2812826B-5498-44C3-93B3-ADF1482C2D63}" srcOrd="0" destOrd="0" parTransId="{C5F05757-4FC2-4E6B-83AA-02EA25709097}" sibTransId="{2D4EC5D8-D560-462C-8CFF-63FB7B20FC70}"/>
    <dgm:cxn modelId="{81B492DB-2120-46D3-919A-43A988A79B04}" type="presOf" srcId="{FE0002DD-9066-4090-8791-DE0E66348671}" destId="{E744B189-1338-4C3F-BF2F-077C29DB8631}" srcOrd="0" destOrd="0" presId="urn:microsoft.com/office/officeart/2005/8/layout/vList2"/>
    <dgm:cxn modelId="{0188420E-5EBE-4F0C-9DE0-A7094D3BEAED}" type="presOf" srcId="{F00A6D92-FA11-48F9-9072-38D731441FCB}" destId="{951D8877-2EC3-46EF-8317-4B929B5B718E}" srcOrd="0" destOrd="0" presId="urn:microsoft.com/office/officeart/2005/8/layout/vList2"/>
    <dgm:cxn modelId="{1D1FB9C1-2223-43B8-93FC-294953A1E95A}" type="presParOf" srcId="{951D8877-2EC3-46EF-8317-4B929B5B718E}" destId="{728029EE-9187-4CDB-995B-0924BA871D8C}" srcOrd="0" destOrd="0" presId="urn:microsoft.com/office/officeart/2005/8/layout/vList2"/>
    <dgm:cxn modelId="{B4ACE369-EBEA-42BF-B932-C37275FA3CB7}" type="presParOf" srcId="{951D8877-2EC3-46EF-8317-4B929B5B718E}" destId="{0524DCED-A991-4A92-ACA8-CFDACC741C1E}" srcOrd="1" destOrd="0" presId="urn:microsoft.com/office/officeart/2005/8/layout/vList2"/>
    <dgm:cxn modelId="{17C0CC8F-F684-4C18-84FC-6EF0688A2681}" type="presParOf" srcId="{951D8877-2EC3-46EF-8317-4B929B5B718E}" destId="{E744B189-1338-4C3F-BF2F-077C29DB863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9CACA-F669-4C2C-AC6D-F46F9A6447F5}">
      <dsp:nvSpPr>
        <dsp:cNvPr id="0" name=""/>
        <dsp:cNvSpPr/>
      </dsp:nvSpPr>
      <dsp:spPr>
        <a:xfrm>
          <a:off x="0" y="38869"/>
          <a:ext cx="7560840" cy="18708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US" sz="2600" kern="1200" dirty="0" smtClean="0"/>
            <a:t>In order to undertake your research you need to identify the design you will be adopting — </a:t>
          </a:r>
        </a:p>
        <a:p>
          <a:pPr lvl="0" algn="l" defTabSz="1778000">
            <a:lnSpc>
              <a:spcPct val="90000"/>
            </a:lnSpc>
            <a:spcBef>
              <a:spcPct val="0"/>
            </a:spcBef>
            <a:spcAft>
              <a:spcPct val="35000"/>
            </a:spcAft>
          </a:pPr>
          <a:endParaRPr lang="en-GB" sz="2600" kern="1200" dirty="0"/>
        </a:p>
      </dsp:txBody>
      <dsp:txXfrm>
        <a:off x="91326" y="130195"/>
        <a:ext cx="7378188" cy="1688178"/>
      </dsp:txXfrm>
    </dsp:sp>
    <dsp:sp modelId="{779DE190-75AC-46BC-8DEA-A1CB8170AEFD}">
      <dsp:nvSpPr>
        <dsp:cNvPr id="0" name=""/>
        <dsp:cNvSpPr/>
      </dsp:nvSpPr>
      <dsp:spPr>
        <a:xfrm>
          <a:off x="0" y="1909700"/>
          <a:ext cx="756084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57" tIns="33020" rIns="184912" bIns="33020" numCol="1" spcCol="1270" anchor="t" anchorCtr="0">
          <a:noAutofit/>
        </a:bodyPr>
        <a:lstStyle/>
        <a:p>
          <a:pPr marL="228600" lvl="1" indent="-228600" algn="l" defTabSz="889000">
            <a:lnSpc>
              <a:spcPct val="90000"/>
            </a:lnSpc>
            <a:spcBef>
              <a:spcPct val="0"/>
            </a:spcBef>
            <a:spcAft>
              <a:spcPct val="20000"/>
            </a:spcAft>
            <a:buChar char="••"/>
          </a:pPr>
          <a:endParaRPr lang="en-GB" sz="2000" kern="1200" dirty="0"/>
        </a:p>
      </dsp:txBody>
      <dsp:txXfrm>
        <a:off x="0" y="1909700"/>
        <a:ext cx="7560840" cy="430560"/>
      </dsp:txXfrm>
    </dsp:sp>
    <dsp:sp modelId="{14351F6E-95F0-4BA7-8CDB-C3847C61D441}">
      <dsp:nvSpPr>
        <dsp:cNvPr id="0" name=""/>
        <dsp:cNvSpPr/>
      </dsp:nvSpPr>
      <dsp:spPr>
        <a:xfrm>
          <a:off x="0" y="2340260"/>
          <a:ext cx="7560840" cy="18708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US" sz="2600" kern="1200" dirty="0" smtClean="0"/>
            <a:t>design is concerned with how you will turn research questions into projects and is closely linked to the purpose of your research. </a:t>
          </a:r>
        </a:p>
        <a:p>
          <a:pPr lvl="0" algn="l" defTabSz="977900">
            <a:lnSpc>
              <a:spcPct val="90000"/>
            </a:lnSpc>
            <a:spcBef>
              <a:spcPct val="0"/>
            </a:spcBef>
            <a:spcAft>
              <a:spcPct val="35000"/>
            </a:spcAft>
          </a:pPr>
          <a:endParaRPr lang="en-GB" sz="2600" kern="1200" dirty="0"/>
        </a:p>
      </dsp:txBody>
      <dsp:txXfrm>
        <a:off x="91326" y="2431586"/>
        <a:ext cx="7378188" cy="1688178"/>
      </dsp:txXfrm>
    </dsp:sp>
    <dsp:sp modelId="{CD0E512B-33D8-4045-A75A-7DB7C12B4F95}">
      <dsp:nvSpPr>
        <dsp:cNvPr id="0" name=""/>
        <dsp:cNvSpPr/>
      </dsp:nvSpPr>
      <dsp:spPr>
        <a:xfrm>
          <a:off x="0" y="4211090"/>
          <a:ext cx="756084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57" tIns="33020" rIns="184912" bIns="33020" numCol="1" spcCol="1270" anchor="t" anchorCtr="0">
          <a:noAutofit/>
        </a:bodyPr>
        <a:lstStyle/>
        <a:p>
          <a:pPr marL="228600" lvl="1" indent="-228600" algn="l" defTabSz="889000">
            <a:lnSpc>
              <a:spcPct val="90000"/>
            </a:lnSpc>
            <a:spcBef>
              <a:spcPct val="0"/>
            </a:spcBef>
            <a:spcAft>
              <a:spcPct val="20000"/>
            </a:spcAft>
            <a:buChar char="••"/>
          </a:pPr>
          <a:endParaRPr lang="en-GB" sz="2000" kern="1200"/>
        </a:p>
      </dsp:txBody>
      <dsp:txXfrm>
        <a:off x="0" y="4211090"/>
        <a:ext cx="7560840" cy="4305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C9BC86-92A4-4CDE-A114-1768319DD660}">
      <dsp:nvSpPr>
        <dsp:cNvPr id="0" name=""/>
        <dsp:cNvSpPr/>
      </dsp:nvSpPr>
      <dsp:spPr>
        <a:xfrm>
          <a:off x="3024330" y="1296143"/>
          <a:ext cx="2030015" cy="12180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500" kern="1200" dirty="0" smtClean="0"/>
            <a:t>What are your philosophical assumptions / world views?</a:t>
          </a:r>
        </a:p>
        <a:p>
          <a:pPr algn="ctr" defTabSz="2355850">
            <a:lnSpc>
              <a:spcPct val="90000"/>
            </a:lnSpc>
            <a:spcBef>
              <a:spcPct val="0"/>
            </a:spcBef>
            <a:spcAft>
              <a:spcPct val="35000"/>
            </a:spcAft>
          </a:pPr>
          <a:endParaRPr lang="en-GB" sz="1500" kern="1200" dirty="0"/>
        </a:p>
      </dsp:txBody>
      <dsp:txXfrm>
        <a:off x="3024330" y="1296143"/>
        <a:ext cx="2030015" cy="1218009"/>
      </dsp:txXfrm>
    </dsp:sp>
    <dsp:sp modelId="{D615791C-112B-4FB5-B6F5-1FACECA64C80}">
      <dsp:nvSpPr>
        <dsp:cNvPr id="0" name=""/>
        <dsp:cNvSpPr/>
      </dsp:nvSpPr>
      <dsp:spPr>
        <a:xfrm>
          <a:off x="432040" y="2592288"/>
          <a:ext cx="2030015" cy="12180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What will be your procedures of inquiry / research design? </a:t>
          </a:r>
          <a:endParaRPr lang="en-GB" sz="1500" kern="1200" dirty="0"/>
        </a:p>
      </dsp:txBody>
      <dsp:txXfrm>
        <a:off x="432040" y="2592288"/>
        <a:ext cx="2030015" cy="1218009"/>
      </dsp:txXfrm>
    </dsp:sp>
    <dsp:sp modelId="{297C6FDD-236B-4FB6-A369-435AD7CF224F}">
      <dsp:nvSpPr>
        <dsp:cNvPr id="0" name=""/>
        <dsp:cNvSpPr/>
      </dsp:nvSpPr>
      <dsp:spPr>
        <a:xfrm>
          <a:off x="3024330" y="2592284"/>
          <a:ext cx="2030015" cy="12180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What research methods (data collection, analysis interpretation) will I follow? </a:t>
          </a:r>
          <a:endParaRPr lang="en-GB" sz="1500" kern="1200" dirty="0"/>
        </a:p>
      </dsp:txBody>
      <dsp:txXfrm>
        <a:off x="3024330" y="2592284"/>
        <a:ext cx="2030015" cy="1218009"/>
      </dsp:txXfrm>
    </dsp:sp>
    <dsp:sp modelId="{382277DA-18E0-4653-8C39-4D3F72BBA182}">
      <dsp:nvSpPr>
        <dsp:cNvPr id="0" name=""/>
        <dsp:cNvSpPr/>
      </dsp:nvSpPr>
      <dsp:spPr>
        <a:xfrm>
          <a:off x="432040" y="1296139"/>
          <a:ext cx="2030015" cy="12180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500" kern="1200" dirty="0" smtClean="0"/>
            <a:t>What is the nature of the research problem? </a:t>
          </a:r>
        </a:p>
        <a:p>
          <a:pPr algn="ctr" defTabSz="666750">
            <a:lnSpc>
              <a:spcPct val="90000"/>
            </a:lnSpc>
            <a:spcBef>
              <a:spcPct val="0"/>
            </a:spcBef>
            <a:spcAft>
              <a:spcPct val="35000"/>
            </a:spcAft>
          </a:pPr>
          <a:endParaRPr lang="en-GB" sz="1500" kern="1200" dirty="0"/>
        </a:p>
      </dsp:txBody>
      <dsp:txXfrm>
        <a:off x="432040" y="1296139"/>
        <a:ext cx="2030015" cy="1218009"/>
      </dsp:txXfrm>
    </dsp:sp>
    <dsp:sp modelId="{1F41C402-884D-4C9B-B9F9-0BEF1FFDCA82}">
      <dsp:nvSpPr>
        <dsp:cNvPr id="0" name=""/>
        <dsp:cNvSpPr/>
      </dsp:nvSpPr>
      <dsp:spPr>
        <a:xfrm>
          <a:off x="1872214" y="0"/>
          <a:ext cx="2030015" cy="12180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You need to first  consider some questions:</a:t>
          </a:r>
          <a:endParaRPr lang="en-GB" sz="1500" kern="1200" dirty="0"/>
        </a:p>
      </dsp:txBody>
      <dsp:txXfrm>
        <a:off x="1872214" y="0"/>
        <a:ext cx="2030015" cy="12180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669329-7C84-497D-9631-C91675908FDF}">
      <dsp:nvSpPr>
        <dsp:cNvPr id="0" name=""/>
        <dsp:cNvSpPr/>
      </dsp:nvSpPr>
      <dsp:spPr>
        <a:xfrm rot="5400000">
          <a:off x="-281822" y="283351"/>
          <a:ext cx="1878818" cy="131517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rtl="0">
            <a:lnSpc>
              <a:spcPct val="90000"/>
            </a:lnSpc>
            <a:spcBef>
              <a:spcPct val="0"/>
            </a:spcBef>
            <a:spcAft>
              <a:spcPct val="35000"/>
            </a:spcAft>
          </a:pPr>
          <a:r>
            <a:rPr lang="en-GB" sz="1600" kern="1200" smtClean="0"/>
            <a:t>Positivistic </a:t>
          </a:r>
          <a:endParaRPr lang="en-GB" sz="1600" kern="1200"/>
        </a:p>
      </dsp:txBody>
      <dsp:txXfrm rot="-5400000">
        <a:off x="1" y="659114"/>
        <a:ext cx="1315172" cy="563646"/>
      </dsp:txXfrm>
    </dsp:sp>
    <dsp:sp modelId="{80FE4FAB-8C2E-4203-BF53-BFC8A633D873}">
      <dsp:nvSpPr>
        <dsp:cNvPr id="0" name=""/>
        <dsp:cNvSpPr/>
      </dsp:nvSpPr>
      <dsp:spPr>
        <a:xfrm rot="5400000">
          <a:off x="4228606" y="-2911904"/>
          <a:ext cx="1221232" cy="704809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26720" tIns="38100" rIns="38100" bIns="38100" numCol="1" spcCol="1270" anchor="ctr" anchorCtr="0">
          <a:noAutofit/>
        </a:bodyPr>
        <a:lstStyle/>
        <a:p>
          <a:pPr marL="285750" lvl="1" indent="-285750" algn="l" defTabSz="2667000">
            <a:lnSpc>
              <a:spcPct val="90000"/>
            </a:lnSpc>
            <a:spcBef>
              <a:spcPct val="0"/>
            </a:spcBef>
            <a:spcAft>
              <a:spcPct val="15000"/>
            </a:spcAft>
            <a:buChar char="••"/>
          </a:pPr>
          <a:r>
            <a:rPr lang="en-US" sz="6000" kern="1200" dirty="0" smtClean="0"/>
            <a:t>Quantitative </a:t>
          </a:r>
          <a:endParaRPr lang="en-US" sz="6000" kern="1200" dirty="0"/>
        </a:p>
      </dsp:txBody>
      <dsp:txXfrm rot="-5400000">
        <a:off x="1315173" y="61145"/>
        <a:ext cx="6988483" cy="1102000"/>
      </dsp:txXfrm>
    </dsp:sp>
    <dsp:sp modelId="{40DDC8E1-DCAA-4CB6-B4A7-5D8CADBD8856}">
      <dsp:nvSpPr>
        <dsp:cNvPr id="0" name=""/>
        <dsp:cNvSpPr/>
      </dsp:nvSpPr>
      <dsp:spPr>
        <a:xfrm rot="5400000">
          <a:off x="-281822" y="1970706"/>
          <a:ext cx="1878818" cy="131517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rtl="0">
            <a:lnSpc>
              <a:spcPct val="90000"/>
            </a:lnSpc>
            <a:spcBef>
              <a:spcPct val="0"/>
            </a:spcBef>
            <a:spcAft>
              <a:spcPct val="35000"/>
            </a:spcAft>
          </a:pPr>
          <a:r>
            <a:rPr lang="en-GB" sz="1600" kern="1200" smtClean="0"/>
            <a:t>Constructivist </a:t>
          </a:r>
          <a:endParaRPr lang="en-GB" sz="1600" kern="1200"/>
        </a:p>
      </dsp:txBody>
      <dsp:txXfrm rot="-5400000">
        <a:off x="1" y="2346469"/>
        <a:ext cx="1315172" cy="563646"/>
      </dsp:txXfrm>
    </dsp:sp>
    <dsp:sp modelId="{8DF72D4D-72A6-479F-9424-CFC615D557BF}">
      <dsp:nvSpPr>
        <dsp:cNvPr id="0" name=""/>
        <dsp:cNvSpPr/>
      </dsp:nvSpPr>
      <dsp:spPr>
        <a:xfrm rot="5400000">
          <a:off x="4228606" y="-1224550"/>
          <a:ext cx="1221232" cy="704809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26720" tIns="38100" rIns="38100" bIns="38100" numCol="1" spcCol="1270" anchor="ctr" anchorCtr="0">
          <a:noAutofit/>
        </a:bodyPr>
        <a:lstStyle/>
        <a:p>
          <a:pPr marL="285750" lvl="1" indent="-285750" algn="l" defTabSz="2667000">
            <a:lnSpc>
              <a:spcPct val="90000"/>
            </a:lnSpc>
            <a:spcBef>
              <a:spcPct val="0"/>
            </a:spcBef>
            <a:spcAft>
              <a:spcPct val="15000"/>
            </a:spcAft>
            <a:buChar char="••"/>
          </a:pPr>
          <a:r>
            <a:rPr lang="en-US" sz="6000" kern="1200" dirty="0" smtClean="0"/>
            <a:t>Qualitative  </a:t>
          </a:r>
          <a:endParaRPr lang="en-US" sz="6000" kern="1200" dirty="0"/>
        </a:p>
      </dsp:txBody>
      <dsp:txXfrm rot="-5400000">
        <a:off x="1315173" y="1748499"/>
        <a:ext cx="6988483" cy="1102000"/>
      </dsp:txXfrm>
    </dsp:sp>
    <dsp:sp modelId="{42826B4C-D01D-4F30-93A3-2B23CC5EFBA7}">
      <dsp:nvSpPr>
        <dsp:cNvPr id="0" name=""/>
        <dsp:cNvSpPr/>
      </dsp:nvSpPr>
      <dsp:spPr>
        <a:xfrm rot="5400000">
          <a:off x="-281822" y="3658060"/>
          <a:ext cx="1878818" cy="131517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rtl="0">
            <a:lnSpc>
              <a:spcPct val="90000"/>
            </a:lnSpc>
            <a:spcBef>
              <a:spcPct val="0"/>
            </a:spcBef>
            <a:spcAft>
              <a:spcPct val="35000"/>
            </a:spcAft>
          </a:pPr>
          <a:r>
            <a:rPr lang="en-GB" sz="1600" kern="1200" smtClean="0"/>
            <a:t>Pragmatic </a:t>
          </a:r>
          <a:endParaRPr lang="en-GB" sz="1600" kern="1200"/>
        </a:p>
      </dsp:txBody>
      <dsp:txXfrm rot="-5400000">
        <a:off x="1" y="4033823"/>
        <a:ext cx="1315172" cy="563646"/>
      </dsp:txXfrm>
    </dsp:sp>
    <dsp:sp modelId="{872E3370-0F1A-4875-B31B-98016765BAE6}">
      <dsp:nvSpPr>
        <dsp:cNvPr id="0" name=""/>
        <dsp:cNvSpPr/>
      </dsp:nvSpPr>
      <dsp:spPr>
        <a:xfrm rot="5400000">
          <a:off x="4209576" y="398934"/>
          <a:ext cx="1221232" cy="704809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26720" tIns="38100" rIns="38100" bIns="38100" numCol="1" spcCol="1270" anchor="ctr" anchorCtr="0">
          <a:noAutofit/>
        </a:bodyPr>
        <a:lstStyle/>
        <a:p>
          <a:pPr marL="285750" lvl="1" indent="-285750" algn="l" defTabSz="2667000">
            <a:lnSpc>
              <a:spcPct val="90000"/>
            </a:lnSpc>
            <a:spcBef>
              <a:spcPct val="0"/>
            </a:spcBef>
            <a:spcAft>
              <a:spcPct val="15000"/>
            </a:spcAft>
            <a:buChar char="••"/>
          </a:pPr>
          <a:r>
            <a:rPr lang="en-US" sz="6000" kern="1200" dirty="0" smtClean="0"/>
            <a:t>Mixed Methods</a:t>
          </a:r>
          <a:endParaRPr lang="en-US" sz="6000" kern="1200" dirty="0"/>
        </a:p>
      </dsp:txBody>
      <dsp:txXfrm rot="-5400000">
        <a:off x="1296143" y="3371983"/>
        <a:ext cx="6988483" cy="1102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A9B890-39FC-49D5-97FE-ADFF9DED82D8}">
      <dsp:nvSpPr>
        <dsp:cNvPr id="0" name=""/>
        <dsp:cNvSpPr/>
      </dsp:nvSpPr>
      <dsp:spPr>
        <a:xfrm rot="5400000">
          <a:off x="5343595" y="-2151139"/>
          <a:ext cx="928228" cy="546608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smtClean="0"/>
            <a:t>is the philosophical position which holds that social entities exist in reality external to social actors. QUANTITATIVE</a:t>
          </a:r>
          <a:endParaRPr lang="en-GB" sz="1900" kern="1200"/>
        </a:p>
      </dsp:txBody>
      <dsp:txXfrm rot="-5400000">
        <a:off x="3074669" y="163099"/>
        <a:ext cx="5420768" cy="837604"/>
      </dsp:txXfrm>
    </dsp:sp>
    <dsp:sp modelId="{D2367049-CF5B-49E8-A2FB-D18875B41C5B}">
      <dsp:nvSpPr>
        <dsp:cNvPr id="0" name=""/>
        <dsp:cNvSpPr/>
      </dsp:nvSpPr>
      <dsp:spPr>
        <a:xfrm>
          <a:off x="0" y="1758"/>
          <a:ext cx="3074670" cy="11602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64770" rIns="129540" bIns="64770" numCol="1" spcCol="1270" anchor="ctr" anchorCtr="0">
          <a:noAutofit/>
        </a:bodyPr>
        <a:lstStyle/>
        <a:p>
          <a:pPr lvl="0" algn="ctr" defTabSz="1511300" rtl="0">
            <a:lnSpc>
              <a:spcPct val="90000"/>
            </a:lnSpc>
            <a:spcBef>
              <a:spcPct val="0"/>
            </a:spcBef>
            <a:spcAft>
              <a:spcPct val="35000"/>
            </a:spcAft>
          </a:pPr>
          <a:r>
            <a:rPr lang="en-US" sz="3400" b="1" kern="1200" smtClean="0"/>
            <a:t>Objectivism</a:t>
          </a:r>
          <a:endParaRPr lang="en-GB" sz="3400" kern="1200"/>
        </a:p>
      </dsp:txBody>
      <dsp:txXfrm>
        <a:off x="56640" y="58398"/>
        <a:ext cx="2961390" cy="1047005"/>
      </dsp:txXfrm>
    </dsp:sp>
    <dsp:sp modelId="{31E58497-D245-44AE-A1BF-EF20F75DD51D}">
      <dsp:nvSpPr>
        <dsp:cNvPr id="0" name=""/>
        <dsp:cNvSpPr/>
      </dsp:nvSpPr>
      <dsp:spPr>
        <a:xfrm rot="5400000">
          <a:off x="5343595" y="-932840"/>
          <a:ext cx="928228" cy="546608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smtClean="0"/>
            <a:t>view is that social phenomena are created from the perceptions and consequent actions of social actors. QUALITATIVE</a:t>
          </a:r>
          <a:endParaRPr lang="en-GB" sz="1900" kern="1200"/>
        </a:p>
      </dsp:txBody>
      <dsp:txXfrm rot="-5400000">
        <a:off x="3074669" y="1381398"/>
        <a:ext cx="5420768" cy="837604"/>
      </dsp:txXfrm>
    </dsp:sp>
    <dsp:sp modelId="{4A5B2A20-BDD9-4752-AACA-4A3413588E97}">
      <dsp:nvSpPr>
        <dsp:cNvPr id="0" name=""/>
        <dsp:cNvSpPr/>
      </dsp:nvSpPr>
      <dsp:spPr>
        <a:xfrm>
          <a:off x="0" y="1220057"/>
          <a:ext cx="3074670" cy="11602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64770" rIns="129540" bIns="64770" numCol="1" spcCol="1270" anchor="ctr" anchorCtr="0">
          <a:noAutofit/>
        </a:bodyPr>
        <a:lstStyle/>
        <a:p>
          <a:pPr lvl="0" algn="ctr" defTabSz="1511300" rtl="0">
            <a:lnSpc>
              <a:spcPct val="90000"/>
            </a:lnSpc>
            <a:spcBef>
              <a:spcPct val="0"/>
            </a:spcBef>
            <a:spcAft>
              <a:spcPct val="35000"/>
            </a:spcAft>
          </a:pPr>
          <a:r>
            <a:rPr lang="en-US" sz="3400" b="1" kern="1200" smtClean="0"/>
            <a:t>Subjectivist </a:t>
          </a:r>
          <a:endParaRPr lang="en-GB" sz="3400" kern="1200"/>
        </a:p>
      </dsp:txBody>
      <dsp:txXfrm>
        <a:off x="56640" y="1276697"/>
        <a:ext cx="2961390" cy="1047005"/>
      </dsp:txXfrm>
    </dsp:sp>
    <dsp:sp modelId="{22AF1059-CFDF-4056-B917-27B1776DED3D}">
      <dsp:nvSpPr>
        <dsp:cNvPr id="0" name=""/>
        <dsp:cNvSpPr/>
      </dsp:nvSpPr>
      <dsp:spPr>
        <a:xfrm rot="5400000">
          <a:off x="5343595" y="285459"/>
          <a:ext cx="928228" cy="546608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b="0" kern="1200" dirty="0" smtClean="0"/>
            <a:t>holds that the most important determinant of the research philosophy adopted is the research question.</a:t>
          </a:r>
          <a:endParaRPr lang="en-GB" sz="1900" b="0" kern="1200" dirty="0"/>
        </a:p>
      </dsp:txBody>
      <dsp:txXfrm rot="-5400000">
        <a:off x="3074669" y="2599697"/>
        <a:ext cx="5420768" cy="837604"/>
      </dsp:txXfrm>
    </dsp:sp>
    <dsp:sp modelId="{3C1DE677-1E22-4E9F-922D-EC5B74BA9DF7}">
      <dsp:nvSpPr>
        <dsp:cNvPr id="0" name=""/>
        <dsp:cNvSpPr/>
      </dsp:nvSpPr>
      <dsp:spPr>
        <a:xfrm>
          <a:off x="0" y="2438356"/>
          <a:ext cx="3074670" cy="11602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64770" rIns="129540" bIns="64770" numCol="1" spcCol="1270" anchor="ctr" anchorCtr="0">
          <a:noAutofit/>
        </a:bodyPr>
        <a:lstStyle/>
        <a:p>
          <a:pPr lvl="0" algn="ctr" defTabSz="1511300" rtl="0">
            <a:lnSpc>
              <a:spcPct val="90000"/>
            </a:lnSpc>
            <a:spcBef>
              <a:spcPct val="0"/>
            </a:spcBef>
            <a:spcAft>
              <a:spcPct val="35000"/>
            </a:spcAft>
          </a:pPr>
          <a:r>
            <a:rPr lang="en-US" sz="3400" b="1" kern="1200" smtClean="0"/>
            <a:t>Pragmatism </a:t>
          </a:r>
          <a:endParaRPr lang="en-GB" sz="3400" kern="1200"/>
        </a:p>
      </dsp:txBody>
      <dsp:txXfrm>
        <a:off x="56640" y="2494996"/>
        <a:ext cx="2961390" cy="10470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8B562-B969-4D9C-8DE0-BCD045D747B7}">
      <dsp:nvSpPr>
        <dsp:cNvPr id="0" name=""/>
        <dsp:cNvSpPr/>
      </dsp:nvSpPr>
      <dsp:spPr>
        <a:xfrm rot="5400000">
          <a:off x="5218960" y="-2160052"/>
          <a:ext cx="754334"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rtl="0">
            <a:lnSpc>
              <a:spcPct val="90000"/>
            </a:lnSpc>
            <a:spcBef>
              <a:spcPct val="0"/>
            </a:spcBef>
            <a:spcAft>
              <a:spcPct val="15000"/>
            </a:spcAft>
            <a:buChar char="••"/>
          </a:pPr>
          <a:r>
            <a:rPr lang="en-GB" sz="2000" kern="1200" smtClean="0"/>
            <a:t>Merges quantitative and qualitative data </a:t>
          </a:r>
          <a:endParaRPr lang="en-GB" sz="2000" kern="1200"/>
        </a:p>
      </dsp:txBody>
      <dsp:txXfrm rot="-5400000">
        <a:off x="2962655" y="133077"/>
        <a:ext cx="5230120" cy="680686"/>
      </dsp:txXfrm>
    </dsp:sp>
    <dsp:sp modelId="{CEEE94FD-0E5E-4460-96AC-1331BB84706D}">
      <dsp:nvSpPr>
        <dsp:cNvPr id="0" name=""/>
        <dsp:cNvSpPr/>
      </dsp:nvSpPr>
      <dsp:spPr>
        <a:xfrm>
          <a:off x="0" y="1960"/>
          <a:ext cx="2962656" cy="94291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GB" sz="1900" kern="1200" smtClean="0"/>
            <a:t>Convergent parallel designs </a:t>
          </a:r>
          <a:endParaRPr lang="en-GB" sz="1900" kern="1200"/>
        </a:p>
      </dsp:txBody>
      <dsp:txXfrm>
        <a:off x="46029" y="47989"/>
        <a:ext cx="2870598" cy="850860"/>
      </dsp:txXfrm>
    </dsp:sp>
    <dsp:sp modelId="{67DF9444-85B2-44B5-85C4-815697928AC8}">
      <dsp:nvSpPr>
        <dsp:cNvPr id="0" name=""/>
        <dsp:cNvSpPr/>
      </dsp:nvSpPr>
      <dsp:spPr>
        <a:xfrm rot="5400000">
          <a:off x="5218960" y="-1169988"/>
          <a:ext cx="754334"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rtl="0">
            <a:lnSpc>
              <a:spcPct val="90000"/>
            </a:lnSpc>
            <a:spcBef>
              <a:spcPct val="0"/>
            </a:spcBef>
            <a:spcAft>
              <a:spcPct val="15000"/>
            </a:spcAft>
            <a:buChar char="••"/>
          </a:pPr>
          <a:r>
            <a:rPr lang="en-GB" sz="2000" kern="1200" smtClean="0"/>
            <a:t>First conducts quantitative research , fills in the detail with qualitative </a:t>
          </a:r>
          <a:endParaRPr lang="en-GB" sz="2000" kern="1200"/>
        </a:p>
      </dsp:txBody>
      <dsp:txXfrm rot="-5400000">
        <a:off x="2962655" y="1123141"/>
        <a:ext cx="5230120" cy="680686"/>
      </dsp:txXfrm>
    </dsp:sp>
    <dsp:sp modelId="{A0CA5EE2-3456-4AA4-9973-30238B018FCB}">
      <dsp:nvSpPr>
        <dsp:cNvPr id="0" name=""/>
        <dsp:cNvSpPr/>
      </dsp:nvSpPr>
      <dsp:spPr>
        <a:xfrm>
          <a:off x="0" y="992024"/>
          <a:ext cx="2962656" cy="94291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GB" sz="1900" kern="1200" smtClean="0"/>
            <a:t>Explanatory sequential </a:t>
          </a:r>
          <a:endParaRPr lang="en-GB" sz="1900" kern="1200"/>
        </a:p>
      </dsp:txBody>
      <dsp:txXfrm>
        <a:off x="46029" y="1038053"/>
        <a:ext cx="2870598" cy="850860"/>
      </dsp:txXfrm>
    </dsp:sp>
    <dsp:sp modelId="{C308131E-03C9-4808-9066-2B7C2C8058D7}">
      <dsp:nvSpPr>
        <dsp:cNvPr id="0" name=""/>
        <dsp:cNvSpPr/>
      </dsp:nvSpPr>
      <dsp:spPr>
        <a:xfrm rot="5400000">
          <a:off x="5218960" y="-179923"/>
          <a:ext cx="754334"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rtl="0">
            <a:lnSpc>
              <a:spcPct val="90000"/>
            </a:lnSpc>
            <a:spcBef>
              <a:spcPct val="0"/>
            </a:spcBef>
            <a:spcAft>
              <a:spcPct val="15000"/>
            </a:spcAft>
            <a:buChar char="••"/>
          </a:pPr>
          <a:r>
            <a:rPr lang="en-GB" sz="2000" kern="1200" smtClean="0"/>
            <a:t>Reverse to explanatory</a:t>
          </a:r>
          <a:endParaRPr lang="en-GB" sz="2000" kern="1200"/>
        </a:p>
      </dsp:txBody>
      <dsp:txXfrm rot="-5400000">
        <a:off x="2962655" y="2113206"/>
        <a:ext cx="5230120" cy="680686"/>
      </dsp:txXfrm>
    </dsp:sp>
    <dsp:sp modelId="{61504621-D683-49CC-A920-6E4E50D9F769}">
      <dsp:nvSpPr>
        <dsp:cNvPr id="0" name=""/>
        <dsp:cNvSpPr/>
      </dsp:nvSpPr>
      <dsp:spPr>
        <a:xfrm>
          <a:off x="0" y="1982088"/>
          <a:ext cx="2962656" cy="94291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GB" sz="1900" kern="1200" smtClean="0"/>
            <a:t>Exploratory sequential </a:t>
          </a:r>
          <a:endParaRPr lang="en-GB" sz="1900" kern="1200"/>
        </a:p>
      </dsp:txBody>
      <dsp:txXfrm>
        <a:off x="46029" y="2028117"/>
        <a:ext cx="2870598" cy="850860"/>
      </dsp:txXfrm>
    </dsp:sp>
    <dsp:sp modelId="{FC43A200-3B35-44C6-BA31-79F1E6C723F1}">
      <dsp:nvSpPr>
        <dsp:cNvPr id="0" name=""/>
        <dsp:cNvSpPr/>
      </dsp:nvSpPr>
      <dsp:spPr>
        <a:xfrm rot="5400000">
          <a:off x="5218960" y="810140"/>
          <a:ext cx="754334"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rtl="0">
            <a:lnSpc>
              <a:spcPct val="90000"/>
            </a:lnSpc>
            <a:spcBef>
              <a:spcPct val="0"/>
            </a:spcBef>
            <a:spcAft>
              <a:spcPct val="15000"/>
            </a:spcAft>
            <a:buChar char="••"/>
          </a:pPr>
          <a:r>
            <a:rPr lang="en-GB" sz="2000" kern="1200" smtClean="0"/>
            <a:t>Involves utilising a theoretical perspective, both data is used to build on each other. </a:t>
          </a:r>
          <a:endParaRPr lang="en-GB" sz="2000" kern="1200"/>
        </a:p>
      </dsp:txBody>
      <dsp:txXfrm rot="-5400000">
        <a:off x="2962655" y="3103269"/>
        <a:ext cx="5230120" cy="680686"/>
      </dsp:txXfrm>
    </dsp:sp>
    <dsp:sp modelId="{C70B3F7C-4151-4BDD-BE71-C0FA7A6D4543}">
      <dsp:nvSpPr>
        <dsp:cNvPr id="0" name=""/>
        <dsp:cNvSpPr/>
      </dsp:nvSpPr>
      <dsp:spPr>
        <a:xfrm>
          <a:off x="0" y="2972153"/>
          <a:ext cx="2962656" cy="94291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GB" sz="1900" kern="1200" smtClean="0"/>
            <a:t>Transformative embedded or multi purpose 	</a:t>
          </a:r>
          <a:endParaRPr lang="en-GB" sz="1900" kern="1200"/>
        </a:p>
      </dsp:txBody>
      <dsp:txXfrm>
        <a:off x="46029" y="3018182"/>
        <a:ext cx="2870598" cy="8508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A0E7E5-C4CD-4575-AA41-CCCFB7C640FC}">
      <dsp:nvSpPr>
        <dsp:cNvPr id="0" name=""/>
        <dsp:cNvSpPr/>
      </dsp:nvSpPr>
      <dsp:spPr>
        <a:xfrm>
          <a:off x="0" y="446546"/>
          <a:ext cx="8291264" cy="10647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GB" sz="2800" kern="1200" dirty="0" smtClean="0"/>
            <a:t>1. Consider  what your research focus might be </a:t>
          </a:r>
          <a:endParaRPr lang="en-GB" sz="2800" kern="1200" dirty="0"/>
        </a:p>
      </dsp:txBody>
      <dsp:txXfrm>
        <a:off x="51974" y="498520"/>
        <a:ext cx="8187316" cy="960752"/>
      </dsp:txXfrm>
    </dsp:sp>
    <dsp:sp modelId="{D39076D0-EF80-4886-87A0-3F493139BBB3}">
      <dsp:nvSpPr>
        <dsp:cNvPr id="0" name=""/>
        <dsp:cNvSpPr/>
      </dsp:nvSpPr>
      <dsp:spPr>
        <a:xfrm>
          <a:off x="0" y="1591886"/>
          <a:ext cx="8291264" cy="10647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GB" sz="2800" kern="1200" smtClean="0"/>
            <a:t>2. Review he handout which identifies various research paradigms and research approaches. </a:t>
          </a:r>
          <a:endParaRPr lang="en-GB" sz="2800" kern="1200"/>
        </a:p>
      </dsp:txBody>
      <dsp:txXfrm>
        <a:off x="51974" y="1643860"/>
        <a:ext cx="8187316" cy="960752"/>
      </dsp:txXfrm>
    </dsp:sp>
    <dsp:sp modelId="{EC239870-1BC6-4097-897C-D50409B2AFBF}">
      <dsp:nvSpPr>
        <dsp:cNvPr id="0" name=""/>
        <dsp:cNvSpPr/>
      </dsp:nvSpPr>
      <dsp:spPr>
        <a:xfrm>
          <a:off x="0" y="2737226"/>
          <a:ext cx="8291264" cy="10647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GB" sz="2800" kern="1200" smtClean="0"/>
            <a:t>3. In your groups discuss your preferences and which paradigm  you would like to possibly adopt. </a:t>
          </a:r>
          <a:endParaRPr lang="en-GB" sz="2800" kern="1200"/>
        </a:p>
      </dsp:txBody>
      <dsp:txXfrm>
        <a:off x="51974" y="2789200"/>
        <a:ext cx="8187316" cy="9607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8029EE-9187-4CDB-995B-0924BA871D8C}">
      <dsp:nvSpPr>
        <dsp:cNvPr id="0" name=""/>
        <dsp:cNvSpPr/>
      </dsp:nvSpPr>
      <dsp:spPr>
        <a:xfrm>
          <a:off x="0" y="11276"/>
          <a:ext cx="8229600" cy="189539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l" defTabSz="1600200" rtl="0">
            <a:lnSpc>
              <a:spcPct val="90000"/>
            </a:lnSpc>
            <a:spcBef>
              <a:spcPct val="0"/>
            </a:spcBef>
            <a:spcAft>
              <a:spcPct val="35000"/>
            </a:spcAft>
          </a:pPr>
          <a:r>
            <a:rPr lang="en-GB" sz="3600" kern="1200" smtClean="0"/>
            <a:t>Research the different Research Approaches and consider which one is suitable for your Research.</a:t>
          </a:r>
          <a:endParaRPr lang="en-GB" sz="3600" kern="1200"/>
        </a:p>
      </dsp:txBody>
      <dsp:txXfrm>
        <a:off x="92526" y="103802"/>
        <a:ext cx="8044548" cy="1710347"/>
      </dsp:txXfrm>
    </dsp:sp>
    <dsp:sp modelId="{E744B189-1338-4C3F-BF2F-077C29DB8631}">
      <dsp:nvSpPr>
        <dsp:cNvPr id="0" name=""/>
        <dsp:cNvSpPr/>
      </dsp:nvSpPr>
      <dsp:spPr>
        <a:xfrm>
          <a:off x="0" y="2010356"/>
          <a:ext cx="8229600" cy="189539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l" defTabSz="1600200" rtl="0">
            <a:lnSpc>
              <a:spcPct val="90000"/>
            </a:lnSpc>
            <a:spcBef>
              <a:spcPct val="0"/>
            </a:spcBef>
            <a:spcAft>
              <a:spcPct val="35000"/>
            </a:spcAft>
          </a:pPr>
          <a:r>
            <a:rPr lang="en-GB" sz="3600" kern="1200" smtClean="0"/>
            <a:t>Read the  Chapter on Moodle Qualitative Research Design </a:t>
          </a:r>
          <a:endParaRPr lang="en-GB" sz="3600" kern="1200"/>
        </a:p>
      </dsp:txBody>
      <dsp:txXfrm>
        <a:off x="92526" y="2102882"/>
        <a:ext cx="8044548" cy="171034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5EDBFE8-7AC9-4A30-901F-1C15E0FB8B58}" type="datetimeFigureOut">
              <a:rPr lang="en-GB" smtClean="0"/>
              <a:t>22/11/2019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90CDE00-1B95-4E7E-87E8-4F170B65FB37}" type="slidenum">
              <a:rPr lang="en-GB" smtClean="0"/>
              <a:t>‹#›</a:t>
            </a:fld>
            <a:endParaRPr lang="en-GB"/>
          </a:p>
        </p:txBody>
      </p:sp>
    </p:spTree>
    <p:extLst>
      <p:ext uri="{BB962C8B-B14F-4D97-AF65-F5344CB8AC3E}">
        <p14:creationId xmlns:p14="http://schemas.microsoft.com/office/powerpoint/2010/main" val="159626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F6E90472-7A5D-424D-A5B1-2221CA88D3C9}" type="datetimeFigureOut">
              <a:rPr lang="en-GB" smtClean="0"/>
              <a:t>22/11/2019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40567A8E-F193-45FC-B24A-FDAAFF8312A4}" type="slidenum">
              <a:rPr lang="en-GB" smtClean="0"/>
              <a:t>‹#›</a:t>
            </a:fld>
            <a:endParaRPr lang="en-GB"/>
          </a:p>
        </p:txBody>
      </p:sp>
    </p:spTree>
    <p:extLst>
      <p:ext uri="{BB962C8B-B14F-4D97-AF65-F5344CB8AC3E}">
        <p14:creationId xmlns:p14="http://schemas.microsoft.com/office/powerpoint/2010/main" val="4083743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1</a:t>
            </a:fld>
            <a:endParaRPr lang="en-GB"/>
          </a:p>
        </p:txBody>
      </p:sp>
    </p:spTree>
    <p:extLst>
      <p:ext uri="{BB962C8B-B14F-4D97-AF65-F5344CB8AC3E}">
        <p14:creationId xmlns:p14="http://schemas.microsoft.com/office/powerpoint/2010/main" val="3093760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Two aims: </a:t>
            </a:r>
          </a:p>
          <a:p>
            <a:endParaRPr lang="en-GB" dirty="0"/>
          </a:p>
          <a:p>
            <a:pPr marL="228600" indent="-228600">
              <a:buAutoNum type="arabicPeriod"/>
            </a:pPr>
            <a:r>
              <a:rPr lang="en-GB" dirty="0" smtClean="0"/>
              <a:t>Focusing on qualitative, namely because Christine intends to focus on quantitative, but when considering qualitative we also need to compare it with quantitative research. So not exclusively qualitative. </a:t>
            </a:r>
          </a:p>
          <a:p>
            <a:pPr marL="228600" indent="-228600">
              <a:buAutoNum type="arabicPeriod"/>
            </a:pPr>
            <a:endParaRPr lang="en-GB" dirty="0"/>
          </a:p>
          <a:p>
            <a:pPr marL="228600" indent="-228600">
              <a:buAutoNum type="arabicPeriod"/>
            </a:pPr>
            <a:r>
              <a:rPr lang="en-GB" dirty="0" smtClean="0"/>
              <a:t>The second aim: we will l begin to look at some approaches that are  used in work based-learning research. </a:t>
            </a:r>
          </a:p>
          <a:p>
            <a:pPr marL="228600" indent="-228600">
              <a:buAutoNum type="arabicPeriod"/>
            </a:pPr>
            <a:endParaRPr lang="en-GB" dirty="0"/>
          </a:p>
          <a:p>
            <a:pPr marL="228600" indent="-228600">
              <a:buAutoNum type="arabicPeriod"/>
            </a:pPr>
            <a:r>
              <a:rPr lang="en-GB" dirty="0" smtClean="0"/>
              <a:t>Reflection  is key when undertaking  this Pof Doc. </a:t>
            </a:r>
          </a:p>
          <a:p>
            <a:pPr marL="228600" indent="-228600">
              <a:buAutoNum type="arabicPeriod"/>
            </a:pPr>
            <a:r>
              <a:rPr lang="en-GB" dirty="0" smtClean="0"/>
              <a:t>It is equally important from a research perspective. </a:t>
            </a:r>
            <a:r>
              <a:rPr lang="en-GB" dirty="0"/>
              <a:t>This is a them </a:t>
            </a:r>
            <a:r>
              <a:rPr lang="en-GB" dirty="0" smtClean="0"/>
              <a:t>e through </a:t>
            </a:r>
            <a:r>
              <a:rPr lang="en-GB" dirty="0"/>
              <a:t>all three of the sessions </a:t>
            </a:r>
            <a:r>
              <a:rPr lang="en-GB" dirty="0" smtClean="0"/>
              <a:t> </a:t>
            </a:r>
            <a:r>
              <a:rPr lang="en-GB" dirty="0"/>
              <a:t>I am undertaking with you. </a:t>
            </a:r>
            <a:r>
              <a:rPr lang="en-GB" dirty="0" smtClean="0"/>
              <a:t>We will all come to research with different perspectives., knowledge and experience, Therefore it is important that we discuss  and critically reflect  on our positions. So that this can help us in designing research that is appropriate  and “fit for purpose”.   </a:t>
            </a:r>
          </a:p>
          <a:p>
            <a:pPr marL="228600" indent="-228600">
              <a:buAutoNum type="arabicPeriod"/>
            </a:pPr>
            <a:r>
              <a:rPr lang="en-GB" dirty="0" smtClean="0"/>
              <a:t>I would very much like you all to share your experiences  were appropriate and also to question and disagree if you want…,  One of the main premises of research is that it is complex and is fundamentally about philoshical debate. That’s what makes it interesting. </a:t>
            </a:r>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2</a:t>
            </a:fld>
            <a:endParaRPr lang="en-GB"/>
          </a:p>
        </p:txBody>
      </p:sp>
    </p:spTree>
    <p:extLst>
      <p:ext uri="{BB962C8B-B14F-4D97-AF65-F5344CB8AC3E}">
        <p14:creationId xmlns:p14="http://schemas.microsoft.com/office/powerpoint/2010/main" val="3609426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Some of things I feel are important to consider, </a:t>
            </a:r>
          </a:p>
          <a:p>
            <a:pPr marL="228600" indent="-228600">
              <a:buAutoNum type="arabicPeriod"/>
            </a:pPr>
            <a:r>
              <a:rPr lang="en-GB" dirty="0" smtClean="0"/>
              <a:t>There are more..</a:t>
            </a:r>
          </a:p>
          <a:p>
            <a:pPr marL="228600" indent="-228600">
              <a:buAutoNum type="arabicPeriod"/>
            </a:pPr>
            <a:r>
              <a:rPr lang="en-GB" dirty="0" smtClean="0"/>
              <a:t>One issue comes to mind that I have not included? </a:t>
            </a:r>
          </a:p>
          <a:p>
            <a:pPr marL="228600" indent="-228600">
              <a:buAutoNum type="arabicPeriod"/>
            </a:pPr>
            <a:r>
              <a:rPr lang="en-GB" dirty="0" smtClean="0"/>
              <a:t>Is there anything here you would include ?</a:t>
            </a:r>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3</a:t>
            </a:fld>
            <a:endParaRPr lang="en-GB"/>
          </a:p>
        </p:txBody>
      </p:sp>
    </p:spTree>
    <p:extLst>
      <p:ext uri="{BB962C8B-B14F-4D97-AF65-F5344CB8AC3E}">
        <p14:creationId xmlns:p14="http://schemas.microsoft.com/office/powerpoint/2010/main" val="2771662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4</a:t>
            </a:fld>
            <a:endParaRPr lang="en-GB"/>
          </a:p>
        </p:txBody>
      </p:sp>
    </p:spTree>
    <p:extLst>
      <p:ext uri="{BB962C8B-B14F-4D97-AF65-F5344CB8AC3E}">
        <p14:creationId xmlns:p14="http://schemas.microsoft.com/office/powerpoint/2010/main" val="1766048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7</a:t>
            </a:fld>
            <a:endParaRPr lang="en-GB"/>
          </a:p>
        </p:txBody>
      </p:sp>
    </p:spTree>
    <p:extLst>
      <p:ext uri="{BB962C8B-B14F-4D97-AF65-F5344CB8AC3E}">
        <p14:creationId xmlns:p14="http://schemas.microsoft.com/office/powerpoint/2010/main" val="390765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9</a:t>
            </a:fld>
            <a:endParaRPr lang="en-GB"/>
          </a:p>
        </p:txBody>
      </p:sp>
    </p:spTree>
    <p:extLst>
      <p:ext uri="{BB962C8B-B14F-4D97-AF65-F5344CB8AC3E}">
        <p14:creationId xmlns:p14="http://schemas.microsoft.com/office/powerpoint/2010/main" val="2471738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10</a:t>
            </a:fld>
            <a:endParaRPr lang="en-GB"/>
          </a:p>
        </p:txBody>
      </p:sp>
    </p:spTree>
    <p:extLst>
      <p:ext uri="{BB962C8B-B14F-4D97-AF65-F5344CB8AC3E}">
        <p14:creationId xmlns:p14="http://schemas.microsoft.com/office/powerpoint/2010/main" val="3159458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11</a:t>
            </a:fld>
            <a:endParaRPr lang="en-GB"/>
          </a:p>
        </p:txBody>
      </p:sp>
    </p:spTree>
    <p:extLst>
      <p:ext uri="{BB962C8B-B14F-4D97-AF65-F5344CB8AC3E}">
        <p14:creationId xmlns:p14="http://schemas.microsoft.com/office/powerpoint/2010/main" val="39383975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14</a:t>
            </a:fld>
            <a:endParaRPr lang="en-GB"/>
          </a:p>
        </p:txBody>
      </p:sp>
    </p:spTree>
    <p:extLst>
      <p:ext uri="{BB962C8B-B14F-4D97-AF65-F5344CB8AC3E}">
        <p14:creationId xmlns:p14="http://schemas.microsoft.com/office/powerpoint/2010/main" val="42893503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15</a:t>
            </a:fld>
            <a:endParaRPr lang="en-GB"/>
          </a:p>
        </p:txBody>
      </p:sp>
    </p:spTree>
    <p:extLst>
      <p:ext uri="{BB962C8B-B14F-4D97-AF65-F5344CB8AC3E}">
        <p14:creationId xmlns:p14="http://schemas.microsoft.com/office/powerpoint/2010/main" val="2377629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16</a:t>
            </a:fld>
            <a:endParaRPr lang="en-GB"/>
          </a:p>
        </p:txBody>
      </p:sp>
    </p:spTree>
    <p:extLst>
      <p:ext uri="{BB962C8B-B14F-4D97-AF65-F5344CB8AC3E}">
        <p14:creationId xmlns:p14="http://schemas.microsoft.com/office/powerpoint/2010/main" val="3656448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17</a:t>
            </a:fld>
            <a:endParaRPr lang="en-GB"/>
          </a:p>
        </p:txBody>
      </p:sp>
    </p:spTree>
    <p:extLst>
      <p:ext uri="{BB962C8B-B14F-4D97-AF65-F5344CB8AC3E}">
        <p14:creationId xmlns:p14="http://schemas.microsoft.com/office/powerpoint/2010/main" val="20916157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Verisimilitude: </a:t>
            </a:r>
            <a:r>
              <a:rPr lang="en-GB" dirty="0" err="1" smtClean="0"/>
              <a:t>desription</a:t>
            </a:r>
            <a:r>
              <a:rPr lang="en-GB" dirty="0" smtClean="0"/>
              <a:t> </a:t>
            </a:r>
          </a:p>
        </p:txBody>
      </p:sp>
      <p:sp>
        <p:nvSpPr>
          <p:cNvPr id="4" name="Slide Number Placeholder 3"/>
          <p:cNvSpPr>
            <a:spLocks noGrp="1"/>
          </p:cNvSpPr>
          <p:nvPr>
            <p:ph type="sldNum" sz="quarter" idx="10"/>
          </p:nvPr>
        </p:nvSpPr>
        <p:spPr/>
        <p:txBody>
          <a:bodyPr/>
          <a:lstStyle/>
          <a:p>
            <a:fld id="{40567A8E-F193-45FC-B24A-FDAAFF8312A4}" type="slidenum">
              <a:rPr lang="en-GB" smtClean="0"/>
              <a:t>18</a:t>
            </a:fld>
            <a:endParaRPr lang="en-GB"/>
          </a:p>
        </p:txBody>
      </p:sp>
    </p:spTree>
    <p:extLst>
      <p:ext uri="{BB962C8B-B14F-4D97-AF65-F5344CB8AC3E}">
        <p14:creationId xmlns:p14="http://schemas.microsoft.com/office/powerpoint/2010/main" val="2734132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19</a:t>
            </a:fld>
            <a:endParaRPr lang="en-GB"/>
          </a:p>
        </p:txBody>
      </p:sp>
    </p:spTree>
    <p:extLst>
      <p:ext uri="{BB962C8B-B14F-4D97-AF65-F5344CB8AC3E}">
        <p14:creationId xmlns:p14="http://schemas.microsoft.com/office/powerpoint/2010/main" val="20067473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20</a:t>
            </a:fld>
            <a:endParaRPr lang="en-GB"/>
          </a:p>
        </p:txBody>
      </p:sp>
    </p:spTree>
    <p:extLst>
      <p:ext uri="{BB962C8B-B14F-4D97-AF65-F5344CB8AC3E}">
        <p14:creationId xmlns:p14="http://schemas.microsoft.com/office/powerpoint/2010/main" val="21268088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21</a:t>
            </a:fld>
            <a:endParaRPr lang="en-GB"/>
          </a:p>
        </p:txBody>
      </p:sp>
    </p:spTree>
    <p:extLst>
      <p:ext uri="{BB962C8B-B14F-4D97-AF65-F5344CB8AC3E}">
        <p14:creationId xmlns:p14="http://schemas.microsoft.com/office/powerpoint/2010/main" val="16828412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22</a:t>
            </a:fld>
            <a:endParaRPr lang="en-GB"/>
          </a:p>
        </p:txBody>
      </p:sp>
    </p:spTree>
    <p:extLst>
      <p:ext uri="{BB962C8B-B14F-4D97-AF65-F5344CB8AC3E}">
        <p14:creationId xmlns:p14="http://schemas.microsoft.com/office/powerpoint/2010/main" val="20984086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24</a:t>
            </a:fld>
            <a:endParaRPr lang="en-GB"/>
          </a:p>
        </p:txBody>
      </p:sp>
    </p:spTree>
    <p:extLst>
      <p:ext uri="{BB962C8B-B14F-4D97-AF65-F5344CB8AC3E}">
        <p14:creationId xmlns:p14="http://schemas.microsoft.com/office/powerpoint/2010/main" val="738804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22/11/2019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72205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73829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04928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1770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22/11/2019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5255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22/11/2019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9563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22/11/2019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48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11139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03696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69716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4349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22/11/2019</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32659826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tudy.com/academy/lesson/phenomenological-design-definition-advantages-limitations.html" TargetMode="External"/><Relationship Id="rId2" Type="http://schemas.openxmlformats.org/officeDocument/2006/relationships/hyperlink" Target="http://study.com/academy/lesson/phenomenological-design-definition-advantage" TargetMode="External"/><Relationship Id="rId1" Type="http://schemas.openxmlformats.org/officeDocument/2006/relationships/slideLayout" Target="../slideLayouts/slideLayout2.xml"/><Relationship Id="rId4" Type="http://schemas.openxmlformats.org/officeDocument/2006/relationships/hyperlink" Target="http://participatesdgs.org/2014/01/09/work-with-us-community-driven-research-inspiring-change/" TargetMode="Externa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3" Type="http://schemas.openxmlformats.org/officeDocument/2006/relationships/hyperlink" Target="http://www.amazon.co.uk/Carol-Costley/e/B003VMXEKC/ref=dp_byline_cont_book_1"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5616" y="665950"/>
            <a:ext cx="7772400" cy="1470025"/>
          </a:xfrm>
        </p:spPr>
        <p:txBody>
          <a:bodyPr>
            <a:normAutofit/>
          </a:bodyPr>
          <a:lstStyle/>
          <a:p>
            <a:r>
              <a:rPr lang="en-GB" dirty="0"/>
              <a:t/>
            </a:r>
            <a:br>
              <a:rPr lang="en-GB" dirty="0"/>
            </a:br>
            <a:r>
              <a:rPr lang="en-GB" dirty="0" smtClean="0"/>
              <a:t>Research Design </a:t>
            </a:r>
            <a:endParaRPr lang="en-GB" dirty="0"/>
          </a:p>
        </p:txBody>
      </p:sp>
      <p:sp>
        <p:nvSpPr>
          <p:cNvPr id="3" name="Subtitle 2"/>
          <p:cNvSpPr>
            <a:spLocks noGrp="1"/>
          </p:cNvSpPr>
          <p:nvPr>
            <p:ph type="subTitle" idx="1"/>
          </p:nvPr>
        </p:nvSpPr>
        <p:spPr>
          <a:xfrm>
            <a:off x="1403648" y="2492896"/>
            <a:ext cx="6400800" cy="1752600"/>
          </a:xfrm>
        </p:spPr>
        <p:txBody>
          <a:bodyPr/>
          <a:lstStyle/>
          <a:p>
            <a:r>
              <a:rPr lang="en-GB" b="1" dirty="0" smtClean="0">
                <a:solidFill>
                  <a:schemeClr val="tx2">
                    <a:lumMod val="50000"/>
                  </a:schemeClr>
                </a:solidFill>
              </a:rPr>
              <a:t>Qualitative Approaches </a:t>
            </a:r>
            <a:endParaRPr lang="en-GB" b="1" dirty="0">
              <a:solidFill>
                <a:schemeClr val="tx2">
                  <a:lumMod val="50000"/>
                </a:schemeClr>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Session </a:t>
            </a:r>
            <a:endParaRPr lang="en-GB" dirty="0"/>
          </a:p>
        </p:txBody>
      </p:sp>
      <p:sp>
        <p:nvSpPr>
          <p:cNvPr id="3" name="Content Placeholder 2"/>
          <p:cNvSpPr>
            <a:spLocks noGrp="1"/>
          </p:cNvSpPr>
          <p:nvPr>
            <p:ph idx="1"/>
          </p:nvPr>
        </p:nvSpPr>
        <p:spPr/>
        <p:txBody>
          <a:bodyPr/>
          <a:lstStyle/>
          <a:p>
            <a:r>
              <a:rPr lang="en-GB" dirty="0" smtClean="0"/>
              <a:t>Consolidate learning on Research Paradigms </a:t>
            </a:r>
          </a:p>
          <a:p>
            <a:r>
              <a:rPr lang="en-GB" dirty="0" smtClean="0"/>
              <a:t>To  explore approaches to research design</a:t>
            </a:r>
            <a:r>
              <a:rPr lang="en-GB" dirty="0"/>
              <a:t> </a:t>
            </a:r>
            <a:r>
              <a:rPr lang="en-GB" dirty="0" smtClean="0"/>
              <a:t>focusing on qualitative designs. </a:t>
            </a:r>
          </a:p>
          <a:p>
            <a:pPr marL="0" indent="0">
              <a:buNone/>
            </a:pPr>
            <a:endParaRPr lang="en-GB" dirty="0" smtClean="0"/>
          </a:p>
        </p:txBody>
      </p:sp>
    </p:spTree>
    <p:extLst>
      <p:ext uri="{BB962C8B-B14F-4D97-AF65-F5344CB8AC3E}">
        <p14:creationId xmlns:p14="http://schemas.microsoft.com/office/powerpoint/2010/main" val="36098162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797459" y="188640"/>
            <a:ext cx="6965240" cy="1008112"/>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GB" b="1" dirty="0" smtClean="0">
                <a:latin typeface="+mn-lt"/>
              </a:rPr>
              <a:t>Research Design</a:t>
            </a:r>
          </a:p>
          <a:p>
            <a:r>
              <a:rPr lang="en-GB" sz="2800" b="1" dirty="0" smtClean="0">
                <a:latin typeface="+mn-lt"/>
              </a:rPr>
              <a:t>Figure 1</a:t>
            </a:r>
            <a:r>
              <a:rPr lang="en-GB" dirty="0" smtClean="0">
                <a:latin typeface="+mn-lt"/>
              </a:rPr>
              <a:t> </a:t>
            </a:r>
            <a:endParaRPr lang="en-GB" dirty="0">
              <a:latin typeface="+mn-lt"/>
            </a:endParaRPr>
          </a:p>
        </p:txBody>
      </p:sp>
      <p:sp>
        <p:nvSpPr>
          <p:cNvPr id="3" name="Text Box 14"/>
          <p:cNvSpPr txBox="1"/>
          <p:nvPr/>
        </p:nvSpPr>
        <p:spPr>
          <a:xfrm>
            <a:off x="6034469" y="2554360"/>
            <a:ext cx="2138885" cy="397941"/>
          </a:xfrm>
          <a:prstGeom prst="rect">
            <a:avLst/>
          </a:prstGeom>
          <a:ln/>
        </p:spPr>
        <p:style>
          <a:lnRef idx="2">
            <a:schemeClr val="accent4"/>
          </a:lnRef>
          <a:fillRef idx="1">
            <a:schemeClr val="lt1"/>
          </a:fillRef>
          <a:effectRef idx="0">
            <a:schemeClr val="accent4"/>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Methodology</a:t>
            </a:r>
            <a:endParaRPr lang="en-GB" sz="2000" b="1" i="0" u="none" strike="noStrike" kern="1200" cap="none" spc="0" baseline="0" dirty="0">
              <a:solidFill>
                <a:srgbClr val="000000"/>
              </a:solidFill>
              <a:uFillTx/>
              <a:ea typeface=""/>
              <a:cs typeface=""/>
            </a:endParaRPr>
          </a:p>
        </p:txBody>
      </p:sp>
      <p:grpSp>
        <p:nvGrpSpPr>
          <p:cNvPr id="4" name="Group 20"/>
          <p:cNvGrpSpPr/>
          <p:nvPr/>
        </p:nvGrpSpPr>
        <p:grpSpPr>
          <a:xfrm>
            <a:off x="797458" y="1484783"/>
            <a:ext cx="5516763" cy="4037265"/>
            <a:chOff x="905969" y="1975141"/>
            <a:chExt cx="4804871" cy="4065828"/>
          </a:xfrm>
        </p:grpSpPr>
        <p:sp>
          <p:nvSpPr>
            <p:cNvPr id="5" name="Text Box 15"/>
            <p:cNvSpPr txBox="1"/>
            <p:nvPr/>
          </p:nvSpPr>
          <p:spPr>
            <a:xfrm>
              <a:off x="905969" y="5157202"/>
              <a:ext cx="1879604" cy="400756"/>
            </a:xfrm>
            <a:prstGeom prst="rect">
              <a:avLst/>
            </a:prstGeom>
            <a:ln/>
          </p:spPr>
          <p:style>
            <a:lnRef idx="2">
              <a:schemeClr val="dk1"/>
            </a:lnRef>
            <a:fillRef idx="1">
              <a:schemeClr val="lt1"/>
            </a:fillRef>
            <a:effectRef idx="0">
              <a:schemeClr val="dk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Values</a:t>
              </a:r>
              <a:endParaRPr lang="en-GB" sz="2000" b="1" i="0" u="none" strike="noStrike" kern="1200" cap="none" spc="0" baseline="0" dirty="0">
                <a:solidFill>
                  <a:srgbClr val="000000"/>
                </a:solidFill>
                <a:uFillTx/>
                <a:ea typeface=""/>
                <a:cs typeface=""/>
              </a:endParaRPr>
            </a:p>
          </p:txBody>
        </p:sp>
        <p:sp>
          <p:nvSpPr>
            <p:cNvPr id="6" name="Oval 6"/>
            <p:cNvSpPr/>
            <p:nvPr/>
          </p:nvSpPr>
          <p:spPr>
            <a:xfrm>
              <a:off x="2271915" y="3465583"/>
              <a:ext cx="3438925" cy="1752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2">
              <a:schemeClr val="accent2"/>
            </a:lnRef>
            <a:fillRef idx="1">
              <a:schemeClr val="lt1"/>
            </a:fillRef>
            <a:effectRef idx="0">
              <a:schemeClr val="accent2"/>
            </a:effectRef>
            <a:fontRef idx="minor">
              <a:schemeClr val="dk1"/>
            </a:fontRef>
          </p:style>
          <p:txBody>
            <a:bodyPr vert="horz" wrap="none" lIns="92070" tIns="46040" rIns="92070" bIns="46040" anchor="ctr" anchorCtr="0" compatLnSpc="1"/>
            <a:lstStyle/>
            <a:p>
              <a:pPr marL="0" marR="0" lvl="0" indent="0" algn="ctr" defTabSz="914400" rtl="0" fontAlgn="auto" hangingPunct="0">
                <a:lnSpc>
                  <a:spcPct val="100000"/>
                </a:lnSpc>
                <a:spcBef>
                  <a:spcPts val="800"/>
                </a:spcBef>
                <a:spcAft>
                  <a:spcPts val="0"/>
                </a:spcAft>
                <a:buNone/>
                <a:tabLst/>
                <a:defRPr sz="1800" b="0" i="0" u="none" strike="noStrike" kern="0" cap="none" spc="0" baseline="0">
                  <a:solidFill>
                    <a:srgbClr val="000000"/>
                  </a:solidFill>
                  <a:uFillTx/>
                </a:defRPr>
              </a:pPr>
              <a:r>
                <a:rPr lang="en-GB" sz="2800" b="1" i="0" u="none" strike="noStrike" kern="1200" cap="none" spc="0" baseline="0" dirty="0" smtClean="0">
                  <a:solidFill>
                    <a:srgbClr val="000000"/>
                  </a:solidFill>
                  <a:uFillTx/>
                  <a:ea typeface=""/>
                  <a:cs typeface=""/>
                </a:rPr>
                <a:t>Research Design </a:t>
              </a:r>
              <a:endParaRPr lang="en-GB" sz="2800" b="1" i="0" u="none" strike="noStrike" kern="1200" cap="none" spc="0" baseline="0" dirty="0">
                <a:solidFill>
                  <a:srgbClr val="000000"/>
                </a:solidFill>
                <a:uFillTx/>
                <a:ea typeface=""/>
                <a:cs typeface=""/>
              </a:endParaRPr>
            </a:p>
          </p:txBody>
        </p:sp>
        <p:sp>
          <p:nvSpPr>
            <p:cNvPr id="7" name="Text Box 12"/>
            <p:cNvSpPr txBox="1"/>
            <p:nvPr/>
          </p:nvSpPr>
          <p:spPr>
            <a:xfrm>
              <a:off x="3167302" y="5640213"/>
              <a:ext cx="2057400" cy="400756"/>
            </a:xfrm>
            <a:prstGeom prst="rect">
              <a:avLst/>
            </a:prstGeom>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Theory</a:t>
              </a:r>
              <a:endParaRPr lang="en-GB" sz="2000" b="1" i="0" u="none" strike="noStrike" kern="1200" cap="none" spc="0" baseline="0" dirty="0">
                <a:solidFill>
                  <a:srgbClr val="000000"/>
                </a:solidFill>
                <a:uFillTx/>
                <a:ea typeface=""/>
                <a:cs typeface=""/>
              </a:endParaRPr>
            </a:p>
          </p:txBody>
        </p:sp>
        <p:sp>
          <p:nvSpPr>
            <p:cNvPr id="8" name="Text Box 13"/>
            <p:cNvSpPr txBox="1"/>
            <p:nvPr/>
          </p:nvSpPr>
          <p:spPr>
            <a:xfrm>
              <a:off x="2683612" y="1975141"/>
              <a:ext cx="2624857" cy="708532"/>
            </a:xfrm>
            <a:prstGeom prst="rect">
              <a:avLst/>
            </a:prstGeom>
            <a:ln/>
          </p:spPr>
          <p:style>
            <a:lnRef idx="2">
              <a:schemeClr val="accent1"/>
            </a:lnRef>
            <a:fillRef idx="1">
              <a:schemeClr val="lt1"/>
            </a:fillRef>
            <a:effectRef idx="0">
              <a:schemeClr val="accent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Practical </a:t>
              </a:r>
              <a:r>
                <a:rPr lang="en-GB" sz="2000" b="1" dirty="0">
                  <a:solidFill>
                    <a:srgbClr val="000000"/>
                  </a:solidFill>
                  <a:ea typeface=""/>
                  <a:cs typeface=""/>
                </a:rPr>
                <a:t>C</a:t>
              </a:r>
              <a:r>
                <a:rPr lang="en-GB" sz="2000" b="1" i="0" u="none" strike="noStrike" kern="1200" cap="none" spc="0" baseline="0" dirty="0" smtClean="0">
                  <a:solidFill>
                    <a:srgbClr val="000000"/>
                  </a:solidFill>
                  <a:uFillTx/>
                  <a:ea typeface=""/>
                  <a:cs typeface=""/>
                </a:rPr>
                <a:t>onsiderations</a:t>
              </a:r>
              <a:endParaRPr lang="en-GB" sz="2000" b="1" i="0" u="none" strike="noStrike" kern="1200" cap="none" spc="0" baseline="0" dirty="0">
                <a:solidFill>
                  <a:srgbClr val="000000"/>
                </a:solidFill>
                <a:uFillTx/>
                <a:ea typeface=""/>
                <a:cs typeface=""/>
              </a:endParaRPr>
            </a:p>
          </p:txBody>
        </p:sp>
      </p:grpSp>
      <p:sp>
        <p:nvSpPr>
          <p:cNvPr id="9" name="TextBox 8"/>
          <p:cNvSpPr txBox="1"/>
          <p:nvPr/>
        </p:nvSpPr>
        <p:spPr>
          <a:xfrm>
            <a:off x="1024446" y="2616557"/>
            <a:ext cx="1458194" cy="39729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000" b="1" dirty="0" smtClean="0">
                <a:cs typeface="Times New Roman" panose="02020603050405020304" pitchFamily="18" charset="0"/>
              </a:rPr>
              <a:t>Ethics</a:t>
            </a:r>
            <a:r>
              <a:rPr lang="en-GB" sz="2000" dirty="0" smtClean="0">
                <a:cs typeface="Times New Roman" panose="02020603050405020304" pitchFamily="18" charset="0"/>
              </a:rPr>
              <a:t> </a:t>
            </a:r>
            <a:endParaRPr lang="en-US" sz="2000" dirty="0">
              <a:cs typeface="Times New Roman" panose="02020603050405020304" pitchFamily="18" charset="0"/>
            </a:endParaRPr>
          </a:p>
        </p:txBody>
      </p:sp>
      <p:cxnSp>
        <p:nvCxnSpPr>
          <p:cNvPr id="10" name="Straight Connector 9"/>
          <p:cNvCxnSpPr>
            <a:stCxn id="8" idx="2"/>
          </p:cNvCxnSpPr>
          <p:nvPr/>
        </p:nvCxnSpPr>
        <p:spPr>
          <a:xfrm flipH="1">
            <a:off x="4280079" y="2188337"/>
            <a:ext cx="65277" cy="744471"/>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a:stCxn id="6" idx="7"/>
            <a:endCxn id="3" idx="2"/>
          </p:cNvCxnSpPr>
          <p:nvPr/>
        </p:nvCxnSpPr>
        <p:spPr>
          <a:xfrm flipV="1">
            <a:off x="5735986" y="2952301"/>
            <a:ext cx="1367926" cy="267313"/>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a:stCxn id="6" idx="4"/>
            <a:endCxn id="9" idx="2"/>
          </p:cNvCxnSpPr>
          <p:nvPr/>
        </p:nvCxnSpPr>
        <p:spPr>
          <a:xfrm flipH="1" flipV="1">
            <a:off x="1753543" y="3013856"/>
            <a:ext cx="1190475" cy="205758"/>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a:stCxn id="5" idx="0"/>
            <a:endCxn id="6" idx="5"/>
          </p:cNvCxnSpPr>
          <p:nvPr/>
        </p:nvCxnSpPr>
        <p:spPr>
          <a:xfrm flipV="1">
            <a:off x="1876502" y="4450185"/>
            <a:ext cx="1067516" cy="194305"/>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 Box 12"/>
          <p:cNvSpPr txBox="1"/>
          <p:nvPr/>
        </p:nvSpPr>
        <p:spPr>
          <a:xfrm>
            <a:off x="6148465" y="4440718"/>
            <a:ext cx="2362225" cy="397941"/>
          </a:xfrm>
          <a:prstGeom prst="rect">
            <a:avLst/>
          </a:prstGeom>
          <a:ln>
            <a:solidFill>
              <a:srgbClr val="FF0000"/>
            </a:solidFill>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dirty="0" smtClean="0">
                <a:solidFill>
                  <a:srgbClr val="000000"/>
                </a:solidFill>
                <a:ea typeface=""/>
                <a:cs typeface=""/>
              </a:rPr>
              <a:t>Methods</a:t>
            </a:r>
            <a:endParaRPr lang="en-GB" sz="2000" b="1" i="0" u="none" strike="noStrike" kern="1200" cap="none" spc="0" baseline="0" dirty="0">
              <a:solidFill>
                <a:srgbClr val="000000"/>
              </a:solidFill>
              <a:uFillTx/>
              <a:ea typeface=""/>
              <a:cs typeface=""/>
            </a:endParaRPr>
          </a:p>
        </p:txBody>
      </p:sp>
      <p:cxnSp>
        <p:nvCxnSpPr>
          <p:cNvPr id="21" name="Straight Connector 20"/>
          <p:cNvCxnSpPr/>
          <p:nvPr/>
        </p:nvCxnSpPr>
        <p:spPr>
          <a:xfrm flipH="1" flipV="1">
            <a:off x="6070146" y="4253134"/>
            <a:ext cx="35393" cy="1264"/>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6" idx="2"/>
          </p:cNvCxnSpPr>
          <p:nvPr/>
        </p:nvCxnSpPr>
        <p:spPr>
          <a:xfrm flipH="1">
            <a:off x="4277032" y="4705045"/>
            <a:ext cx="62970" cy="397897"/>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1"/>
            <a:endCxn id="16" idx="1"/>
          </p:cNvCxnSpPr>
          <p:nvPr/>
        </p:nvCxnSpPr>
        <p:spPr>
          <a:xfrm flipV="1">
            <a:off x="6314221" y="3702468"/>
            <a:ext cx="805837" cy="132432"/>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7120058" y="3503818"/>
            <a:ext cx="1556398" cy="397299"/>
          </a:xfrm>
          <a:prstGeom prst="rect">
            <a:avLst/>
          </a:prstGeom>
          <a:noFill/>
          <a:ln w="28575">
            <a:solidFill>
              <a:srgbClr val="00B050"/>
            </a:solidFill>
          </a:ln>
        </p:spPr>
        <p:txBody>
          <a:bodyPr wrap="square" rtlCol="0">
            <a:spAutoFit/>
          </a:bodyPr>
          <a:lstStyle/>
          <a:p>
            <a:r>
              <a:rPr lang="en-GB" sz="2000" b="1" dirty="0" smtClean="0"/>
              <a:t>Philosophy</a:t>
            </a:r>
            <a:endParaRPr lang="en-GB" sz="2000" b="1" dirty="0"/>
          </a:p>
        </p:txBody>
      </p:sp>
      <p:cxnSp>
        <p:nvCxnSpPr>
          <p:cNvPr id="20" name="Straight Connector 19"/>
          <p:cNvCxnSpPr>
            <a:stCxn id="6" idx="3"/>
            <a:endCxn id="24" idx="3"/>
          </p:cNvCxnSpPr>
          <p:nvPr/>
        </p:nvCxnSpPr>
        <p:spPr>
          <a:xfrm flipH="1" flipV="1">
            <a:off x="1775937" y="3822964"/>
            <a:ext cx="589846" cy="11936"/>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167936" y="3622909"/>
            <a:ext cx="1608001" cy="400110"/>
          </a:xfrm>
          <a:prstGeom prst="rect">
            <a:avLst/>
          </a:prstGeom>
          <a:noFill/>
          <a:ln w="28575">
            <a:solidFill>
              <a:schemeClr val="accent1">
                <a:lumMod val="50000"/>
              </a:schemeClr>
            </a:solidFill>
          </a:ln>
        </p:spPr>
        <p:txBody>
          <a:bodyPr wrap="square" rtlCol="0">
            <a:spAutoFit/>
          </a:bodyPr>
          <a:lstStyle/>
          <a:p>
            <a:pPr algn="ctr"/>
            <a:r>
              <a:rPr lang="en-GB" sz="2000" b="1" dirty="0"/>
              <a:t>C</a:t>
            </a:r>
            <a:r>
              <a:rPr lang="en-GB" sz="2000" b="1" dirty="0" smtClean="0"/>
              <a:t>ontext</a:t>
            </a:r>
            <a:endParaRPr lang="en-GB" sz="2000" b="1" dirty="0"/>
          </a:p>
        </p:txBody>
      </p:sp>
    </p:spTree>
    <p:extLst>
      <p:ext uri="{BB962C8B-B14F-4D97-AF65-F5344CB8AC3E}">
        <p14:creationId xmlns:p14="http://schemas.microsoft.com/office/powerpoint/2010/main" val="38416676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Research Design</a:t>
            </a:r>
            <a:endParaRPr lang="en-GB" b="1" dirty="0"/>
          </a:p>
        </p:txBody>
      </p:sp>
      <p:sp>
        <p:nvSpPr>
          <p:cNvPr id="3" name="Content Placeholder 2"/>
          <p:cNvSpPr txBox="1">
            <a:spLocks/>
          </p:cNvSpPr>
          <p:nvPr/>
        </p:nvSpPr>
        <p:spPr>
          <a:xfrm>
            <a:off x="457200" y="1600201"/>
            <a:ext cx="8229600" cy="391703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p:txBody>
      </p:sp>
      <p:graphicFrame>
        <p:nvGraphicFramePr>
          <p:cNvPr id="5" name="Diagram 4"/>
          <p:cNvGraphicFramePr/>
          <p:nvPr>
            <p:extLst>
              <p:ext uri="{D42A27DB-BD31-4B8C-83A1-F6EECF244321}">
                <p14:modId xmlns:p14="http://schemas.microsoft.com/office/powerpoint/2010/main" val="2346594024"/>
              </p:ext>
            </p:extLst>
          </p:nvPr>
        </p:nvGraphicFramePr>
        <p:xfrm>
          <a:off x="611560" y="1052736"/>
          <a:ext cx="7560840"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00302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Which </a:t>
            </a:r>
            <a:r>
              <a:rPr lang="en-GB" dirty="0" smtClean="0"/>
              <a:t>Research Approach </a:t>
            </a:r>
            <a:r>
              <a:rPr lang="en-GB" dirty="0"/>
              <a:t>to </a:t>
            </a:r>
            <a:r>
              <a:rPr lang="en-GB" dirty="0" smtClean="0"/>
              <a:t>Follow? </a:t>
            </a:r>
            <a:endParaRPr lang="en-GB" dirty="0"/>
          </a:p>
        </p:txBody>
      </p:sp>
      <p:graphicFrame>
        <p:nvGraphicFramePr>
          <p:cNvPr id="5" name="Diagram 4"/>
          <p:cNvGraphicFramePr/>
          <p:nvPr>
            <p:extLst>
              <p:ext uri="{D42A27DB-BD31-4B8C-83A1-F6EECF244321}">
                <p14:modId xmlns:p14="http://schemas.microsoft.com/office/powerpoint/2010/main" val="774053423"/>
              </p:ext>
            </p:extLst>
          </p:nvPr>
        </p:nvGraphicFramePr>
        <p:xfrm>
          <a:off x="1907704" y="1556792"/>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69258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913679065"/>
              </p:ext>
            </p:extLst>
          </p:nvPr>
        </p:nvGraphicFramePr>
        <p:xfrm>
          <a:off x="323528" y="260648"/>
          <a:ext cx="8363272" cy="52565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4969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Rot="1" noChangeArrowheads="1"/>
          </p:cNvSpPr>
          <p:nvPr/>
        </p:nvSpPr>
        <p:spPr>
          <a:xfrm>
            <a:off x="301625" y="228600"/>
            <a:ext cx="8540750" cy="11430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a:defRPr/>
            </a:pPr>
            <a:r>
              <a:rPr lang="en-US" altLang="en-US" b="1" kern="0" dirty="0" smtClean="0">
                <a:solidFill>
                  <a:schemeClr val="tx1"/>
                </a:solidFill>
                <a:latin typeface="Arial" panose="020B0604020202020204" pitchFamily="34" charset="0"/>
                <a:cs typeface="Arial" panose="020B0604020202020204" pitchFamily="34" charset="0"/>
              </a:rPr>
              <a:t>Objectivism, subjectivism and Pragmatism </a:t>
            </a:r>
            <a:endParaRPr lang="en-US" altLang="en-US" b="1" kern="0" dirty="0">
              <a:solidFill>
                <a:schemeClr val="tx1"/>
              </a:solidFill>
              <a:latin typeface="Arial" panose="020B0604020202020204" pitchFamily="34" charset="0"/>
              <a:cs typeface="Arial" panose="020B0604020202020204" pitchFamily="34" charset="0"/>
            </a:endParaRPr>
          </a:p>
        </p:txBody>
      </p:sp>
      <p:graphicFrame>
        <p:nvGraphicFramePr>
          <p:cNvPr id="12" name="Diagram 11"/>
          <p:cNvGraphicFramePr/>
          <p:nvPr>
            <p:extLst>
              <p:ext uri="{D42A27DB-BD31-4B8C-83A1-F6EECF244321}">
                <p14:modId xmlns:p14="http://schemas.microsoft.com/office/powerpoint/2010/main" val="2721615005"/>
              </p:ext>
            </p:extLst>
          </p:nvPr>
        </p:nvGraphicFramePr>
        <p:xfrm>
          <a:off x="321320" y="1772816"/>
          <a:ext cx="8540750" cy="36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36976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Research Design / Strategies of inquiry Mixed Methodology: </a:t>
            </a:r>
            <a:br>
              <a:rPr lang="en-GB" dirty="0"/>
            </a:b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666356262"/>
              </p:ext>
            </p:extLst>
          </p:nvPr>
        </p:nvGraphicFramePr>
        <p:xfrm>
          <a:off x="457200" y="1417638"/>
          <a:ext cx="82296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9517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57478" y="476672"/>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US" dirty="0" smtClean="0">
                <a:latin typeface="+mj-lt"/>
              </a:rPr>
              <a:t>Methodology  vs. Method </a:t>
            </a:r>
            <a:endParaRPr lang="en-US" dirty="0">
              <a:latin typeface="+mj-lt"/>
            </a:endParaRPr>
          </a:p>
        </p:txBody>
      </p:sp>
      <p:sp>
        <p:nvSpPr>
          <p:cNvPr id="3" name="Content Placeholder 5"/>
          <p:cNvSpPr txBox="1">
            <a:spLocks/>
          </p:cNvSpPr>
          <p:nvPr/>
        </p:nvSpPr>
        <p:spPr>
          <a:xfrm>
            <a:off x="1366105" y="1484784"/>
            <a:ext cx="6696747" cy="3898833"/>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None/>
            </a:pPr>
            <a:r>
              <a:rPr lang="en-US" b="1" dirty="0">
                <a:latin typeface="Arial" panose="020B0604020202020204" pitchFamily="34" charset="0"/>
                <a:cs typeface="Arial" panose="020B0604020202020204" pitchFamily="34" charset="0"/>
              </a:rPr>
              <a:t>Methodology </a:t>
            </a:r>
          </a:p>
          <a:p>
            <a:pPr marL="0" indent="0" algn="ctr">
              <a:buNone/>
            </a:pPr>
            <a:r>
              <a:rPr lang="en-US" dirty="0">
                <a:latin typeface="Arial" panose="020B0604020202020204" pitchFamily="34" charset="0"/>
                <a:cs typeface="Arial" panose="020B0604020202020204" pitchFamily="34" charset="0"/>
              </a:rPr>
              <a:t>The theoretical framework that outlines the </a:t>
            </a:r>
            <a:r>
              <a:rPr lang="en-US" dirty="0" smtClean="0">
                <a:latin typeface="Arial" panose="020B0604020202020204" pitchFamily="34" charset="0"/>
                <a:cs typeface="Arial" panose="020B0604020202020204" pitchFamily="34" charset="0"/>
              </a:rPr>
              <a:t>rules (axioms )  </a:t>
            </a:r>
            <a:r>
              <a:rPr lang="en-US" dirty="0">
                <a:latin typeface="Arial" panose="020B0604020202020204" pitchFamily="34" charset="0"/>
                <a:cs typeface="Arial" panose="020B0604020202020204" pitchFamily="34" charset="0"/>
              </a:rPr>
              <a:t>to follow in a study.</a:t>
            </a:r>
          </a:p>
          <a:p>
            <a:pPr marL="0" indent="0" algn="ctr">
              <a:buFont typeface="Brush Script MT" pitchFamily="66"/>
              <a:buNone/>
            </a:pPr>
            <a:endParaRPr lang="en-US" b="1" dirty="0" smtClean="0">
              <a:latin typeface="Arial" panose="020B0604020202020204" pitchFamily="34" charset="0"/>
              <a:cs typeface="Arial" panose="020B0604020202020204" pitchFamily="34" charset="0"/>
            </a:endParaRPr>
          </a:p>
          <a:p>
            <a:pPr marL="0" indent="0" algn="ctr">
              <a:buFont typeface="Brush Script MT" pitchFamily="66"/>
              <a:buNone/>
            </a:pPr>
            <a:r>
              <a:rPr lang="en-US" b="1" dirty="0" smtClean="0">
                <a:latin typeface="Arial" panose="020B0604020202020204" pitchFamily="34" charset="0"/>
                <a:cs typeface="Arial" panose="020B0604020202020204" pitchFamily="34" charset="0"/>
              </a:rPr>
              <a:t>Method</a:t>
            </a:r>
            <a:endParaRPr lang="en-US" dirty="0" smtClean="0">
              <a:latin typeface="Arial" panose="020B0604020202020204" pitchFamily="34" charset="0"/>
              <a:cs typeface="Arial" panose="020B0604020202020204" pitchFamily="34" charset="0"/>
            </a:endParaRPr>
          </a:p>
          <a:p>
            <a:pPr marL="0" indent="0" algn="ctr">
              <a:buNone/>
            </a:pPr>
            <a:r>
              <a:rPr lang="en-US" dirty="0" smtClean="0">
                <a:latin typeface="Arial" panose="020B0604020202020204" pitchFamily="34" charset="0"/>
                <a:cs typeface="Arial" panose="020B0604020202020204" pitchFamily="34" charset="0"/>
              </a:rPr>
              <a:t>The actual tools/steps taken by which you conduct research into a subject or a topic.</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3929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a:t>
            </a:r>
            <a:endParaRPr lang="en-GB" dirty="0"/>
          </a:p>
        </p:txBody>
      </p:sp>
      <p:sp>
        <p:nvSpPr>
          <p:cNvPr id="3" name="Content Placeholder 2"/>
          <p:cNvSpPr>
            <a:spLocks noGrp="1"/>
          </p:cNvSpPr>
          <p:nvPr>
            <p:ph idx="1"/>
          </p:nvPr>
        </p:nvSpPr>
        <p:spPr/>
        <p:txBody>
          <a:bodyPr/>
          <a:lstStyle/>
          <a:p>
            <a:r>
              <a:rPr lang="en-GB" dirty="0" smtClean="0"/>
              <a:t>Research methodology: what do we need to consider? </a:t>
            </a:r>
          </a:p>
          <a:p>
            <a:pPr marL="457200" lvl="1" indent="0">
              <a:buNone/>
            </a:pPr>
            <a:endParaRPr lang="en-GB" dirty="0"/>
          </a:p>
          <a:p>
            <a:r>
              <a:rPr lang="en-GB" dirty="0" smtClean="0"/>
              <a:t>What  are the options?</a:t>
            </a:r>
          </a:p>
        </p:txBody>
      </p:sp>
    </p:spTree>
    <p:extLst>
      <p:ext uri="{BB962C8B-B14F-4D97-AF65-F5344CB8AC3E}">
        <p14:creationId xmlns:p14="http://schemas.microsoft.com/office/powerpoint/2010/main" val="197190636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3"/>
          <p:cNvSpPr txBox="1">
            <a:spLocks/>
          </p:cNvSpPr>
          <p:nvPr/>
        </p:nvSpPr>
        <p:spPr>
          <a:xfrm>
            <a:off x="948995" y="260648"/>
            <a:ext cx="6993461" cy="1544617"/>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sz="3400" dirty="0" smtClean="0"/>
              <a:t>Research Design / Strategies of Inquiry </a:t>
            </a:r>
            <a:endParaRPr lang="en-GB" sz="3400" dirty="0"/>
          </a:p>
        </p:txBody>
      </p:sp>
      <p:sp>
        <p:nvSpPr>
          <p:cNvPr id="3" name="Dalfan Cynnwys 5"/>
          <p:cNvSpPr txBox="1">
            <a:spLocks/>
          </p:cNvSpPr>
          <p:nvPr/>
        </p:nvSpPr>
        <p:spPr>
          <a:xfrm>
            <a:off x="374148" y="1881162"/>
            <a:ext cx="4050188" cy="4202982"/>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smtClean="0">
                <a:solidFill>
                  <a:schemeClr val="accent1">
                    <a:lumMod val="75000"/>
                  </a:schemeClr>
                </a:solidFill>
              </a:rPr>
              <a:t>Case Study </a:t>
            </a:r>
          </a:p>
          <a:p>
            <a:r>
              <a:rPr lang="en-GB" sz="2000" dirty="0" smtClean="0">
                <a:solidFill>
                  <a:schemeClr val="accent1">
                    <a:lumMod val="75000"/>
                  </a:schemeClr>
                </a:solidFill>
              </a:rPr>
              <a:t>Ethnography </a:t>
            </a:r>
          </a:p>
          <a:p>
            <a:r>
              <a:rPr lang="en-GB" sz="2000" dirty="0" smtClean="0">
                <a:solidFill>
                  <a:schemeClr val="accent1">
                    <a:lumMod val="75000"/>
                  </a:schemeClr>
                </a:solidFill>
              </a:rPr>
              <a:t>Phenomenology </a:t>
            </a:r>
          </a:p>
          <a:p>
            <a:r>
              <a:rPr lang="en-GB" sz="2000" dirty="0" smtClean="0">
                <a:solidFill>
                  <a:schemeClr val="accent1">
                    <a:lumMod val="75000"/>
                  </a:schemeClr>
                </a:solidFill>
              </a:rPr>
              <a:t>Grounded Theory </a:t>
            </a:r>
          </a:p>
          <a:p>
            <a:r>
              <a:rPr lang="en-GB" sz="2000" dirty="0" smtClean="0"/>
              <a:t>Life History </a:t>
            </a:r>
          </a:p>
          <a:p>
            <a:r>
              <a:rPr lang="en-GB" sz="2000" dirty="0" smtClean="0"/>
              <a:t>Historical Methods </a:t>
            </a:r>
          </a:p>
          <a:p>
            <a:r>
              <a:rPr lang="en-GB" sz="2000" dirty="0" smtClean="0"/>
              <a:t>Clinical Research </a:t>
            </a:r>
          </a:p>
          <a:p>
            <a:r>
              <a:rPr lang="en-GB" sz="2000" b="1" u="sng" dirty="0" smtClean="0">
                <a:solidFill>
                  <a:srgbClr val="FF0000"/>
                </a:solidFill>
              </a:rPr>
              <a:t>Action and applied research </a:t>
            </a:r>
          </a:p>
          <a:p>
            <a:r>
              <a:rPr lang="en-GB" sz="2000" b="1" u="sng" dirty="0" smtClean="0">
                <a:solidFill>
                  <a:srgbClr val="FF0000"/>
                </a:solidFill>
              </a:rPr>
              <a:t>Participatory research </a:t>
            </a:r>
          </a:p>
          <a:p>
            <a:endParaRPr lang="en-GB" dirty="0"/>
          </a:p>
        </p:txBody>
      </p:sp>
      <p:sp>
        <p:nvSpPr>
          <p:cNvPr id="4" name="Text Placeholder 9"/>
          <p:cNvSpPr txBox="1">
            <a:spLocks/>
          </p:cNvSpPr>
          <p:nvPr/>
        </p:nvSpPr>
        <p:spPr>
          <a:xfrm>
            <a:off x="184610" y="1352837"/>
            <a:ext cx="4040188"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dirty="0" smtClean="0"/>
              <a:t>Qualitative Examples </a:t>
            </a:r>
            <a:endParaRPr lang="en-GB" sz="2800" dirty="0"/>
          </a:p>
        </p:txBody>
      </p:sp>
      <p:sp>
        <p:nvSpPr>
          <p:cNvPr id="5" name="Content Placeholder 2"/>
          <p:cNvSpPr txBox="1">
            <a:spLocks/>
          </p:cNvSpPr>
          <p:nvPr/>
        </p:nvSpPr>
        <p:spPr>
          <a:xfrm>
            <a:off x="4644008" y="2132856"/>
            <a:ext cx="4040188" cy="395128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smtClean="0"/>
              <a:t>Surveys: requires large sample sizes for statistical analysis </a:t>
            </a:r>
          </a:p>
          <a:p>
            <a:r>
              <a:rPr lang="en-GB" sz="2000" dirty="0" smtClean="0"/>
              <a:t>Experimental designs : requires a control group </a:t>
            </a:r>
          </a:p>
          <a:p>
            <a:endParaRPr lang="en-GB" dirty="0"/>
          </a:p>
        </p:txBody>
      </p:sp>
      <p:sp>
        <p:nvSpPr>
          <p:cNvPr id="6" name="Text Placeholder 10"/>
          <p:cNvSpPr txBox="1">
            <a:spLocks/>
          </p:cNvSpPr>
          <p:nvPr/>
        </p:nvSpPr>
        <p:spPr>
          <a:xfrm>
            <a:off x="4862683" y="1354736"/>
            <a:ext cx="4041775"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dirty="0" smtClean="0"/>
              <a:t>Quantitative Examples </a:t>
            </a:r>
            <a:endParaRPr lang="en-GB" sz="2800" dirty="0"/>
          </a:p>
        </p:txBody>
      </p:sp>
    </p:spTree>
    <p:extLst>
      <p:ext uri="{BB962C8B-B14F-4D97-AF65-F5344CB8AC3E}">
        <p14:creationId xmlns:p14="http://schemas.microsoft.com/office/powerpoint/2010/main" val="447912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03648" y="1052737"/>
            <a:ext cx="5454352" cy="1200329"/>
          </a:xfrm>
          <a:prstGeom prst="rect">
            <a:avLst/>
          </a:prstGeom>
        </p:spPr>
        <p:txBody>
          <a:bodyPr wrap="square">
            <a:spAutoFit/>
          </a:bodyPr>
          <a:lstStyle/>
          <a:p>
            <a:endParaRPr lang="en-GB" dirty="0" smtClean="0">
              <a:hlinkClick r:id="rId2"/>
            </a:endParaRPr>
          </a:p>
          <a:p>
            <a:endParaRPr lang="en-GB" dirty="0">
              <a:hlinkClick r:id="rId2"/>
            </a:endParaRPr>
          </a:p>
          <a:p>
            <a:endParaRPr lang="en-GB" dirty="0" smtClean="0"/>
          </a:p>
          <a:p>
            <a:endParaRPr lang="en-GB" dirty="0" smtClean="0"/>
          </a:p>
        </p:txBody>
      </p:sp>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normAutofit fontScale="92500" lnSpcReduction="20000"/>
          </a:bodyPr>
          <a:lstStyle/>
          <a:p>
            <a:r>
              <a:rPr lang="en-GB" dirty="0">
                <a:hlinkClick r:id="rId3"/>
              </a:rPr>
              <a:t>http://</a:t>
            </a:r>
            <a:r>
              <a:rPr lang="en-GB" dirty="0" smtClean="0">
                <a:hlinkClick r:id="rId3"/>
              </a:rPr>
              <a:t>study.com/academy/lesson/phenomenological-design-definition-advantages-limitations.html</a:t>
            </a:r>
            <a:r>
              <a:rPr lang="en-GB" dirty="0" smtClean="0"/>
              <a:t> </a:t>
            </a:r>
          </a:p>
          <a:p>
            <a:r>
              <a:rPr lang="en-GB" dirty="0">
                <a:hlinkClick r:id="rId4"/>
              </a:rPr>
              <a:t>http://participatesdgs.org/2014/01/09/work-with-us-community-driven-research-inspiring-change</a:t>
            </a:r>
            <a:r>
              <a:rPr lang="en-GB" dirty="0" smtClean="0">
                <a:hlinkClick r:id="rId4"/>
              </a:rPr>
              <a:t>/</a:t>
            </a:r>
            <a:endParaRPr lang="en-GB" dirty="0" smtClean="0"/>
          </a:p>
          <a:p>
            <a:endParaRPr lang="en-GB" dirty="0"/>
          </a:p>
          <a:p>
            <a:r>
              <a:rPr lang="en-GB" dirty="0" smtClean="0"/>
              <a:t>Review and discus in your groups the different types of research designs…</a:t>
            </a:r>
            <a:endParaRPr lang="en-GB" dirty="0"/>
          </a:p>
        </p:txBody>
      </p:sp>
    </p:spTree>
    <p:extLst>
      <p:ext uri="{BB962C8B-B14F-4D97-AF65-F5344CB8AC3E}">
        <p14:creationId xmlns:p14="http://schemas.microsoft.com/office/powerpoint/2010/main" val="3715762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Design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39144938"/>
              </p:ext>
            </p:extLst>
          </p:nvPr>
        </p:nvGraphicFramePr>
        <p:xfrm>
          <a:off x="395536" y="1268760"/>
          <a:ext cx="8291264" cy="42484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3545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5"/>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Quantitative :</a:t>
            </a:r>
            <a:endParaRPr lang="en-GB" altLang="en-US" dirty="0" smtClean="0"/>
          </a:p>
        </p:txBody>
      </p:sp>
      <p:sp>
        <p:nvSpPr>
          <p:cNvPr id="5" name="Content Placeholder 16"/>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Tx/>
              <a:buNone/>
              <a:defRPr/>
            </a:pPr>
            <a:r>
              <a:rPr lang="en-GB" altLang="en-US" b="1" dirty="0" smtClean="0"/>
              <a:t>Validity: </a:t>
            </a:r>
            <a:r>
              <a:rPr lang="en-GB" dirty="0" smtClean="0"/>
              <a:t>The degree to which research outcomes are valid/ true</a:t>
            </a:r>
          </a:p>
          <a:p>
            <a:pPr>
              <a:defRPr/>
            </a:pPr>
            <a:endParaRPr lang="en-GB" altLang="en-US" dirty="0" smtClean="0"/>
          </a:p>
          <a:p>
            <a:pPr>
              <a:defRPr/>
            </a:pPr>
            <a:endParaRPr lang="en-GB" altLang="en-US" dirty="0" smtClean="0"/>
          </a:p>
        </p:txBody>
      </p:sp>
      <p:sp>
        <p:nvSpPr>
          <p:cNvPr id="6" name="Content Placeholder 4"/>
          <p:cNvSpPr txBox="1">
            <a:spLocks/>
          </p:cNvSpPr>
          <p:nvPr/>
        </p:nvSpPr>
        <p:spPr>
          <a:xfrm>
            <a:off x="4643438" y="1556792"/>
            <a:ext cx="3810000" cy="411480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err="1" smtClean="0"/>
              <a:t>Eg</a:t>
            </a:r>
            <a:r>
              <a:rPr lang="en-GB" altLang="en-US" sz="1800" dirty="0" smtClean="0"/>
              <a:t>:  Is a particular measure a valid reflection of the concept? (measurement validity)</a:t>
            </a:r>
          </a:p>
          <a:p>
            <a:r>
              <a:rPr lang="en-GB" altLang="en-US" sz="1800" dirty="0" err="1" smtClean="0"/>
              <a:t>Eg</a:t>
            </a:r>
            <a:r>
              <a:rPr lang="en-GB" altLang="en-US" sz="1800" dirty="0" smtClean="0"/>
              <a:t>. Are the outcomes </a:t>
            </a:r>
            <a:r>
              <a:rPr lang="en-GB" altLang="en-US" sz="1800" b="1" dirty="0" err="1" smtClean="0">
                <a:solidFill>
                  <a:schemeClr val="accent1"/>
                </a:solidFill>
              </a:rPr>
              <a:t>generalisable</a:t>
            </a:r>
            <a:r>
              <a:rPr lang="en-GB" altLang="en-US" sz="1800" dirty="0" smtClean="0"/>
              <a:t>, </a:t>
            </a:r>
            <a:r>
              <a:rPr lang="en-GB" altLang="en-US" sz="1800" dirty="0" err="1" smtClean="0"/>
              <a:t>ie</a:t>
            </a:r>
            <a:r>
              <a:rPr lang="en-GB" altLang="en-US" sz="1800" dirty="0" smtClean="0"/>
              <a:t>. applicable to a wider population? (external validity)</a:t>
            </a:r>
          </a:p>
          <a:p>
            <a:r>
              <a:rPr lang="en-GB" altLang="en-US" sz="1800" dirty="0" err="1" smtClean="0"/>
              <a:t>Eg</a:t>
            </a:r>
            <a:r>
              <a:rPr lang="en-GB" altLang="en-US" sz="1800" dirty="0" smtClean="0"/>
              <a:t>. Is the relationship between variables valid? (internal validity)</a:t>
            </a:r>
          </a:p>
          <a:p>
            <a:r>
              <a:rPr lang="en-GB" altLang="en-US" sz="1800" dirty="0" err="1" smtClean="0"/>
              <a:t>Eg</a:t>
            </a:r>
            <a:r>
              <a:rPr lang="en-GB" altLang="en-US" sz="1800" dirty="0" smtClean="0"/>
              <a:t>. Are the outcomes realistic in terms of normal social settings? (ecological validity)</a:t>
            </a:r>
            <a:endParaRPr lang="en-US" altLang="en-US" sz="1800" dirty="0" smtClean="0"/>
          </a:p>
          <a:p>
            <a:endParaRPr lang="en-GB" altLang="en-US" dirty="0" smtClean="0"/>
          </a:p>
        </p:txBody>
      </p:sp>
    </p:spTree>
    <p:extLst>
      <p:ext uri="{BB962C8B-B14F-4D97-AF65-F5344CB8AC3E}">
        <p14:creationId xmlns:p14="http://schemas.microsoft.com/office/powerpoint/2010/main" val="62048741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55576" y="54868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Quantitative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Reliability:</a:t>
            </a:r>
          </a:p>
          <a:p>
            <a:pPr lvl="1"/>
            <a:r>
              <a:rPr lang="en-GB" altLang="en-US" smtClean="0"/>
              <a:t> The degree to which research outcomes are repeatable, and do not fluctuate.</a:t>
            </a:r>
            <a:endParaRPr lang="en-US" altLang="en-US" smtClean="0"/>
          </a:p>
          <a:p>
            <a:endParaRPr lang="en-GB" altLang="en-US" smtClean="0"/>
          </a:p>
        </p:txBody>
      </p:sp>
      <p:sp>
        <p:nvSpPr>
          <p:cNvPr id="4" name="Content Placeholder 3"/>
          <p:cNvSpPr txBox="1">
            <a:spLocks/>
          </p:cNvSpPr>
          <p:nvPr/>
        </p:nvSpPr>
        <p:spPr>
          <a:xfrm>
            <a:off x="4619379" y="1556792"/>
            <a:ext cx="3810000" cy="411480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800" dirty="0" smtClean="0"/>
              <a:t>Can you replicate the exact experiment and get the same result?</a:t>
            </a:r>
          </a:p>
          <a:p>
            <a:r>
              <a:rPr lang="en-GB" altLang="en-US" sz="2800" dirty="0" smtClean="0"/>
              <a:t>Can the outcomes be attributable in other contexts?  </a:t>
            </a:r>
          </a:p>
        </p:txBody>
      </p:sp>
    </p:spTree>
    <p:extLst>
      <p:ext uri="{BB962C8B-B14F-4D97-AF65-F5344CB8AC3E}">
        <p14:creationId xmlns:p14="http://schemas.microsoft.com/office/powerpoint/2010/main" val="29438619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Quantitative :</a:t>
            </a:r>
          </a:p>
        </p:txBody>
      </p:sp>
      <p:sp>
        <p:nvSpPr>
          <p:cNvPr id="3" name="Content Placeholder 4"/>
          <p:cNvSpPr txBox="1">
            <a:spLocks/>
          </p:cNvSpPr>
          <p:nvPr/>
        </p:nvSpPr>
        <p:spPr>
          <a:xfrm>
            <a:off x="611188" y="1844675"/>
            <a:ext cx="7772400" cy="2746375"/>
          </a:xfrm>
          <a:prstGeom prst="flowChartProces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a:buFontTx/>
              <a:buNone/>
              <a:defRPr/>
            </a:pPr>
            <a:r>
              <a:rPr lang="en-GB" sz="2000" dirty="0" smtClean="0">
                <a:solidFill>
                  <a:schemeClr val="tx1"/>
                </a:solidFill>
              </a:rPr>
              <a:t>Discuss:</a:t>
            </a:r>
          </a:p>
          <a:p>
            <a:pPr marL="0" indent="0" algn="ctr">
              <a:buFontTx/>
              <a:buNone/>
              <a:defRPr/>
            </a:pPr>
            <a:endParaRPr lang="en-GB" sz="2000" dirty="0" smtClean="0">
              <a:solidFill>
                <a:schemeClr val="tx1"/>
              </a:solidFill>
            </a:endParaRPr>
          </a:p>
          <a:p>
            <a:pPr marL="0" indent="0" algn="ctr">
              <a:buFontTx/>
              <a:buNone/>
              <a:defRPr/>
            </a:pPr>
            <a:r>
              <a:rPr lang="en-GB" sz="2000" dirty="0" smtClean="0">
                <a:solidFill>
                  <a:schemeClr val="tx1"/>
                </a:solidFill>
              </a:rPr>
              <a:t>If a child’s IQ is measured on four consecutive days, and found to </a:t>
            </a:r>
          </a:p>
          <a:p>
            <a:pPr marL="0" indent="0" algn="ctr">
              <a:buFontTx/>
              <a:buNone/>
              <a:defRPr/>
            </a:pPr>
            <a:r>
              <a:rPr lang="en-GB" sz="2000" dirty="0" smtClean="0">
                <a:solidFill>
                  <a:schemeClr val="tx1"/>
                </a:solidFill>
              </a:rPr>
              <a:t>have a different values, is this a reliable index of intelligence?</a:t>
            </a:r>
          </a:p>
          <a:p>
            <a:pPr marL="0" indent="0" algn="ctr">
              <a:buFontTx/>
              <a:buNone/>
              <a:defRPr/>
            </a:pPr>
            <a:endParaRPr lang="en-GB" sz="2000" dirty="0" smtClean="0">
              <a:solidFill>
                <a:schemeClr val="tx1"/>
              </a:solidFill>
            </a:endParaRPr>
          </a:p>
          <a:p>
            <a:pPr marL="0" indent="0" algn="ctr">
              <a:buFontTx/>
              <a:buNone/>
              <a:defRPr/>
            </a:pPr>
            <a:r>
              <a:rPr lang="en-GB" sz="2000" dirty="0" smtClean="0">
                <a:solidFill>
                  <a:schemeClr val="tx1"/>
                </a:solidFill>
              </a:rPr>
              <a:t>Do you think that IQ is a valid measurement of intelligence anyway?</a:t>
            </a:r>
            <a:endParaRPr lang="en-US" sz="2000" dirty="0">
              <a:solidFill>
                <a:schemeClr val="tx1"/>
              </a:solidFill>
            </a:endParaRPr>
          </a:p>
        </p:txBody>
      </p:sp>
    </p:spTree>
    <p:extLst>
      <p:ext uri="{BB962C8B-B14F-4D97-AF65-F5344CB8AC3E}">
        <p14:creationId xmlns:p14="http://schemas.microsoft.com/office/powerpoint/2010/main" val="19274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Trustworthiness : </a:t>
            </a:r>
          </a:p>
          <a:p>
            <a:endParaRPr lang="en-GB" altLang="en-US" smtClean="0"/>
          </a:p>
          <a:p>
            <a:endParaRPr lang="en-GB" altLang="en-US" smtClean="0"/>
          </a:p>
        </p:txBody>
      </p:sp>
      <p:sp>
        <p:nvSpPr>
          <p:cNvPr id="4" name="Content Placeholder 3"/>
          <p:cNvSpPr txBox="1">
            <a:spLocks/>
          </p:cNvSpPr>
          <p:nvPr/>
        </p:nvSpPr>
        <p:spPr>
          <a:xfrm>
            <a:off x="4648200" y="1981200"/>
            <a:ext cx="3810000" cy="360804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Audit Trails</a:t>
            </a:r>
          </a:p>
          <a:p>
            <a:r>
              <a:rPr lang="en-GB" altLang="en-US" dirty="0" smtClean="0"/>
              <a:t>Authenticity,</a:t>
            </a:r>
          </a:p>
          <a:p>
            <a:r>
              <a:rPr lang="en-GB" altLang="en-US" dirty="0"/>
              <a:t>P</a:t>
            </a:r>
            <a:r>
              <a:rPr lang="en-GB" altLang="en-US" dirty="0" smtClean="0"/>
              <a:t>ersonal integrity,</a:t>
            </a:r>
          </a:p>
          <a:p>
            <a:r>
              <a:rPr lang="en-GB" altLang="en-US" dirty="0" smtClean="0"/>
              <a:t>Member checking</a:t>
            </a:r>
          </a:p>
          <a:p>
            <a:r>
              <a:rPr lang="en-GB" altLang="en-US" dirty="0" smtClean="0"/>
              <a:t>Ethical positions…. </a:t>
            </a:r>
          </a:p>
          <a:p>
            <a:endParaRPr lang="en-GB" altLang="en-US" dirty="0" smtClean="0"/>
          </a:p>
        </p:txBody>
      </p:sp>
    </p:spTree>
    <p:extLst>
      <p:ext uri="{BB962C8B-B14F-4D97-AF65-F5344CB8AC3E}">
        <p14:creationId xmlns:p14="http://schemas.microsoft.com/office/powerpoint/2010/main" val="28257113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Vicarious generalisations </a:t>
            </a:r>
          </a:p>
          <a:p>
            <a:endParaRPr lang="en-GB" altLang="en-US" smtClean="0"/>
          </a:p>
        </p:txBody>
      </p:sp>
      <p:sp>
        <p:nvSpPr>
          <p:cNvPr id="4" name="Content Placeholder 3"/>
          <p:cNvSpPr txBox="1">
            <a:spLocks/>
          </p:cNvSpPr>
          <p:nvPr/>
        </p:nvSpPr>
        <p:spPr>
          <a:xfrm>
            <a:off x="4572000" y="1742954"/>
            <a:ext cx="3810000" cy="370227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Thick description allows learning to take place between contexts (e.g. sharing best / good practice) </a:t>
            </a:r>
          </a:p>
          <a:p>
            <a:endParaRPr lang="en-GB" altLang="en-US" dirty="0" smtClean="0"/>
          </a:p>
        </p:txBody>
      </p:sp>
    </p:spTree>
    <p:extLst>
      <p:ext uri="{BB962C8B-B14F-4D97-AF65-F5344CB8AC3E}">
        <p14:creationId xmlns:p14="http://schemas.microsoft.com/office/powerpoint/2010/main" val="1752342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Reflection </a:t>
            </a:r>
          </a:p>
        </p:txBody>
      </p:sp>
      <p:sp>
        <p:nvSpPr>
          <p:cNvPr id="4" name="Content Placeholder 3"/>
          <p:cNvSpPr txBox="1">
            <a:spLocks/>
          </p:cNvSpPr>
          <p:nvPr/>
        </p:nvSpPr>
        <p:spPr>
          <a:xfrm>
            <a:off x="4648200" y="1752600"/>
            <a:ext cx="3810000" cy="3692624"/>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Embracing bias and one’s own subjectivity.</a:t>
            </a:r>
          </a:p>
        </p:txBody>
      </p:sp>
    </p:spTree>
    <p:extLst>
      <p:ext uri="{BB962C8B-B14F-4D97-AF65-F5344CB8AC3E}">
        <p14:creationId xmlns:p14="http://schemas.microsoft.com/office/powerpoint/2010/main" val="138195229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71513" y="26035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687513"/>
            <a:ext cx="3810000" cy="440848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Triangulation:</a:t>
            </a:r>
          </a:p>
          <a:p>
            <a:pPr lvl="1"/>
            <a:r>
              <a:rPr lang="en-GB" altLang="en-US" dirty="0" smtClean="0"/>
              <a:t>Multiple tools for data collection</a:t>
            </a:r>
          </a:p>
          <a:p>
            <a:pPr lvl="1"/>
            <a:r>
              <a:rPr lang="en-GB" altLang="en-US" dirty="0" smtClean="0"/>
              <a:t>Multi Perspectives  </a:t>
            </a:r>
          </a:p>
        </p:txBody>
      </p:sp>
      <p:grpSp>
        <p:nvGrpSpPr>
          <p:cNvPr id="4" name="Group 13"/>
          <p:cNvGrpSpPr>
            <a:grpSpLocks/>
          </p:cNvGrpSpPr>
          <p:nvPr/>
        </p:nvGrpSpPr>
        <p:grpSpPr bwMode="auto">
          <a:xfrm>
            <a:off x="3851920" y="1196752"/>
            <a:ext cx="4217987" cy="4408488"/>
            <a:chOff x="1043608" y="1124744"/>
            <a:chExt cx="6660953" cy="4727744"/>
          </a:xfrm>
        </p:grpSpPr>
        <p:pic>
          <p:nvPicPr>
            <p:cNvPr id="5" name="Content Placeholder 3" descr="wpe5.jpg (27331 bytes)"/>
            <p:cNvPicPr>
              <a:picLocks/>
            </p:cNvPicPr>
            <p:nvPr/>
          </p:nvPicPr>
          <p:blipFill>
            <a:blip r:embed="rId3">
              <a:extLst>
                <a:ext uri="{28A0092B-C50C-407E-A947-70E740481C1C}">
                  <a14:useLocalDpi xmlns:a14="http://schemas.microsoft.com/office/drawing/2010/main" val="0"/>
                </a:ext>
              </a:extLst>
            </a:blip>
            <a:srcRect/>
            <a:stretch>
              <a:fillRect/>
            </a:stretch>
          </p:blipFill>
          <p:spPr bwMode="auto">
            <a:xfrm>
              <a:off x="1547664" y="1124744"/>
              <a:ext cx="5976664" cy="43918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1043608" y="4868464"/>
              <a:ext cx="2953181" cy="6486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TextBox 6"/>
            <p:cNvSpPr txBox="1"/>
            <p:nvPr/>
          </p:nvSpPr>
          <p:spPr>
            <a:xfrm>
              <a:off x="1249178" y="5014876"/>
              <a:ext cx="2519479" cy="837612"/>
            </a:xfrm>
            <a:prstGeom prst="rect">
              <a:avLst/>
            </a:prstGeom>
            <a:noFill/>
          </p:spPr>
          <p:txBody>
            <a:bodyPr>
              <a:spAutoFit/>
            </a:bodyPr>
            <a:lstStyle/>
            <a:p>
              <a:pPr>
                <a:defRPr/>
              </a:pPr>
              <a:r>
                <a:rPr lang="en-GB" sz="2000" dirty="0">
                  <a:latin typeface="+mj-lt"/>
                </a:rPr>
                <a:t>Documents</a:t>
              </a:r>
              <a:r>
                <a:rPr lang="en-GB" dirty="0"/>
                <a:t> </a:t>
              </a:r>
            </a:p>
          </p:txBody>
        </p:sp>
        <p:sp>
          <p:nvSpPr>
            <p:cNvPr id="8" name="Rectangle 7"/>
            <p:cNvSpPr/>
            <p:nvPr/>
          </p:nvSpPr>
          <p:spPr>
            <a:xfrm>
              <a:off x="5039677" y="4868464"/>
              <a:ext cx="2664884" cy="6486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TextBox 8"/>
            <p:cNvSpPr txBox="1"/>
            <p:nvPr/>
          </p:nvSpPr>
          <p:spPr>
            <a:xfrm>
              <a:off x="5147476" y="5013173"/>
              <a:ext cx="2449286" cy="435831"/>
            </a:xfrm>
            <a:prstGeom prst="rect">
              <a:avLst/>
            </a:prstGeom>
            <a:noFill/>
          </p:spPr>
          <p:txBody>
            <a:bodyPr>
              <a:spAutoFit/>
            </a:bodyPr>
            <a:lstStyle/>
            <a:p>
              <a:pPr>
                <a:defRPr/>
              </a:pPr>
              <a:r>
                <a:rPr lang="en-GB" sz="2000" dirty="0">
                  <a:latin typeface="+mj-lt"/>
                </a:rPr>
                <a:t>Interviews </a:t>
              </a:r>
            </a:p>
          </p:txBody>
        </p:sp>
        <p:sp>
          <p:nvSpPr>
            <p:cNvPr id="10" name="Rectangle 9"/>
            <p:cNvSpPr/>
            <p:nvPr/>
          </p:nvSpPr>
          <p:spPr>
            <a:xfrm>
              <a:off x="2733289" y="1124744"/>
              <a:ext cx="3384376" cy="3592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TextBox 10"/>
            <p:cNvSpPr txBox="1"/>
            <p:nvPr/>
          </p:nvSpPr>
          <p:spPr>
            <a:xfrm>
              <a:off x="3274789" y="1124744"/>
              <a:ext cx="2592181" cy="369435"/>
            </a:xfrm>
            <a:prstGeom prst="rect">
              <a:avLst/>
            </a:prstGeom>
            <a:noFill/>
          </p:spPr>
          <p:txBody>
            <a:bodyPr>
              <a:spAutoFit/>
            </a:bodyPr>
            <a:lstStyle/>
            <a:p>
              <a:pPr>
                <a:defRPr/>
              </a:pPr>
              <a:r>
                <a:rPr lang="en-GB" sz="1600" dirty="0">
                  <a:latin typeface="+mj-lt"/>
                </a:rPr>
                <a:t>Observation</a:t>
              </a:r>
            </a:p>
          </p:txBody>
        </p:sp>
      </p:grpSp>
      <p:sp>
        <p:nvSpPr>
          <p:cNvPr id="12" name="Isosceles Triangle 11"/>
          <p:cNvSpPr/>
          <p:nvPr/>
        </p:nvSpPr>
        <p:spPr>
          <a:xfrm>
            <a:off x="4625974" y="1687513"/>
            <a:ext cx="3186385" cy="2645917"/>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3080350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5"/>
          <p:cNvSpPr txBox="1">
            <a:spLocks/>
          </p:cNvSpPr>
          <p:nvPr/>
        </p:nvSpPr>
        <p:spPr>
          <a:xfrm>
            <a:off x="685800" y="1844824"/>
            <a:ext cx="7772400" cy="274320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defRPr/>
            </a:pPr>
            <a:r>
              <a:rPr lang="en-GB" dirty="0" smtClean="0"/>
              <a:t>Discuss</a:t>
            </a:r>
          </a:p>
          <a:p>
            <a:pPr lvl="1" algn="ctr">
              <a:defRPr/>
            </a:pPr>
            <a:r>
              <a:rPr lang="en-GB" dirty="0" smtClean="0"/>
              <a:t>If you were to justify a rigorous  qualitative design as apposed to a quantitative design, how would you justify your case? </a:t>
            </a:r>
          </a:p>
        </p:txBody>
      </p:sp>
    </p:spTree>
    <p:extLst>
      <p:ext uri="{BB962C8B-B14F-4D97-AF65-F5344CB8AC3E}">
        <p14:creationId xmlns:p14="http://schemas.microsoft.com/office/powerpoint/2010/main" val="282936897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a:t>
            </a:r>
          </a:p>
        </p:txBody>
      </p:sp>
      <p:sp>
        <p:nvSpPr>
          <p:cNvPr id="3" name="Content Placeholder 5"/>
          <p:cNvSpPr txBox="1">
            <a:spLocks/>
          </p:cNvSpPr>
          <p:nvPr/>
        </p:nvSpPr>
        <p:spPr>
          <a:xfrm>
            <a:off x="685800" y="1981200"/>
            <a:ext cx="77724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What would the implications for your  research design  be depending on the paradigm choice if you were to apply the different axioms? </a:t>
            </a:r>
          </a:p>
          <a:p>
            <a:endParaRPr lang="en-GB" altLang="en-US" dirty="0" smtClean="0"/>
          </a:p>
        </p:txBody>
      </p:sp>
    </p:spTree>
    <p:extLst>
      <p:ext uri="{BB962C8B-B14F-4D97-AF65-F5344CB8AC3E}">
        <p14:creationId xmlns:p14="http://schemas.microsoft.com/office/powerpoint/2010/main" val="362592983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02465312"/>
              </p:ext>
            </p:extLst>
          </p:nvPr>
        </p:nvGraphicFramePr>
        <p:xfrm>
          <a:off x="457200" y="1600201"/>
          <a:ext cx="82296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13414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2915816" y="1628800"/>
            <a:ext cx="5770984" cy="3888433"/>
          </a:xfrm>
        </p:spPr>
        <p:txBody>
          <a:bodyPr>
            <a:normAutofit fontScale="47500" lnSpcReduction="20000"/>
          </a:bodyPr>
          <a:lstStyle/>
          <a:p>
            <a:pPr marL="274320" indent="-274320">
              <a:lnSpc>
                <a:spcPct val="80000"/>
              </a:lnSpc>
              <a:defRPr/>
            </a:pPr>
            <a:r>
              <a:rPr lang="en-GB" altLang="en-US" sz="2900" dirty="0"/>
              <a:t>Cohen L., </a:t>
            </a:r>
            <a:r>
              <a:rPr lang="en-GB" altLang="en-US" sz="2900" dirty="0" err="1"/>
              <a:t>Manion</a:t>
            </a:r>
            <a:r>
              <a:rPr lang="en-GB" altLang="en-US" sz="2900" dirty="0"/>
              <a:t>, L., &amp; Morrison K. </a:t>
            </a:r>
            <a:r>
              <a:rPr lang="en-GB" altLang="en-US" sz="2900" dirty="0" smtClean="0"/>
              <a:t>(2000).</a:t>
            </a:r>
            <a:r>
              <a:rPr lang="en-GB" altLang="en-US" sz="2900" dirty="0"/>
              <a:t> </a:t>
            </a:r>
            <a:r>
              <a:rPr lang="en-GB" altLang="en-US" sz="2900" i="1" dirty="0" smtClean="0"/>
              <a:t>Research </a:t>
            </a:r>
            <a:r>
              <a:rPr lang="en-GB" altLang="en-US" sz="2900" i="1" dirty="0"/>
              <a:t>Methods in Education</a:t>
            </a:r>
            <a:r>
              <a:rPr lang="en-GB" altLang="en-US" sz="2900" dirty="0"/>
              <a:t>. London: </a:t>
            </a:r>
            <a:r>
              <a:rPr lang="en-GB" altLang="en-US" sz="2900" dirty="0" err="1"/>
              <a:t>Routledge</a:t>
            </a:r>
            <a:r>
              <a:rPr lang="en-GB" altLang="en-US" sz="2900" dirty="0"/>
              <a:t> </a:t>
            </a:r>
            <a:r>
              <a:rPr lang="en-GB" altLang="en-US" sz="2900" dirty="0" err="1"/>
              <a:t>Falmer</a:t>
            </a:r>
            <a:r>
              <a:rPr lang="en-GB" altLang="en-US" sz="2900" dirty="0" smtClean="0"/>
              <a:t>,</a:t>
            </a:r>
            <a:endParaRPr lang="en-GB" sz="2900" dirty="0">
              <a:hlinkClick r:id="rId3" action="ppaction://hlinkfile"/>
            </a:endParaRPr>
          </a:p>
          <a:p>
            <a:pPr marL="274320" indent="-274320">
              <a:lnSpc>
                <a:spcPct val="80000"/>
              </a:lnSpc>
              <a:defRPr/>
            </a:pPr>
            <a:r>
              <a:rPr lang="en-GB" sz="2900" dirty="0" err="1" smtClean="0"/>
              <a:t>Costley</a:t>
            </a:r>
            <a:r>
              <a:rPr lang="en-GB" sz="2900" dirty="0" smtClean="0"/>
              <a:t> C</a:t>
            </a:r>
            <a:r>
              <a:rPr lang="en-GB" sz="2900" dirty="0"/>
              <a:t>; </a:t>
            </a:r>
            <a:r>
              <a:rPr lang="en-GB" sz="2900" dirty="0" smtClean="0"/>
              <a:t>Elliot, </a:t>
            </a:r>
            <a:r>
              <a:rPr lang="en-GB" sz="2900" dirty="0"/>
              <a:t>C,G; </a:t>
            </a:r>
            <a:r>
              <a:rPr lang="en-GB" sz="2900" dirty="0" smtClean="0"/>
              <a:t>Gibbs P </a:t>
            </a:r>
            <a:r>
              <a:rPr lang="en-GB" sz="2900" dirty="0"/>
              <a:t>(2010) </a:t>
            </a:r>
            <a:r>
              <a:rPr lang="en-GB" sz="2900" i="1" dirty="0"/>
              <a:t>Doing Work Based Research: Approaches to Enquiry for Insider-Researchers. </a:t>
            </a:r>
            <a:r>
              <a:rPr lang="en-GB" sz="2900" dirty="0"/>
              <a:t>London: </a:t>
            </a:r>
            <a:r>
              <a:rPr lang="en-GB" sz="2900" dirty="0" smtClean="0"/>
              <a:t>Sag</a:t>
            </a:r>
            <a:endParaRPr lang="en-GB" altLang="en-US" sz="2900" dirty="0" smtClean="0"/>
          </a:p>
          <a:p>
            <a:pPr marL="274320" indent="-274320">
              <a:lnSpc>
                <a:spcPct val="80000"/>
              </a:lnSpc>
              <a:defRPr/>
            </a:pPr>
            <a:r>
              <a:rPr lang="en-GB" altLang="en-US" sz="2900" dirty="0" smtClean="0"/>
              <a:t>Creswell, J, W. (2014). Research Design: Qualitative and Quantitative, &amp; Mixed </a:t>
            </a:r>
            <a:r>
              <a:rPr lang="en-GB" altLang="en-US" sz="2900" dirty="0"/>
              <a:t>M</a:t>
            </a:r>
            <a:r>
              <a:rPr lang="en-GB" altLang="en-US" sz="2900" dirty="0" smtClean="0"/>
              <a:t>ethods Approaches. LA: Sage </a:t>
            </a:r>
          </a:p>
          <a:p>
            <a:pPr marL="274320" indent="-274320">
              <a:lnSpc>
                <a:spcPct val="80000"/>
              </a:lnSpc>
              <a:defRPr/>
            </a:pPr>
            <a:r>
              <a:rPr lang="en-GB" altLang="en-US" sz="2900" dirty="0" err="1" smtClean="0"/>
              <a:t>Denzin</a:t>
            </a:r>
            <a:r>
              <a:rPr lang="en-GB" altLang="en-US" sz="2900" dirty="0"/>
              <a:t>, </a:t>
            </a:r>
            <a:r>
              <a:rPr lang="en-GB" altLang="en-US" sz="2900" dirty="0" smtClean="0"/>
              <a:t>N.K. </a:t>
            </a:r>
            <a:r>
              <a:rPr lang="en-GB" altLang="en-US" sz="2900" dirty="0"/>
              <a:t>&amp; Lincoln, </a:t>
            </a:r>
            <a:r>
              <a:rPr lang="en-GB" altLang="en-US" sz="2900" dirty="0" smtClean="0"/>
              <a:t>Y.S</a:t>
            </a:r>
            <a:r>
              <a:rPr lang="en-GB" altLang="en-US" sz="2900" dirty="0"/>
              <a:t>. (</a:t>
            </a:r>
            <a:r>
              <a:rPr lang="en-GB" altLang="en-US" sz="2900" dirty="0" err="1"/>
              <a:t>eds</a:t>
            </a:r>
            <a:r>
              <a:rPr lang="en-GB" altLang="en-US" sz="2900" dirty="0" smtClean="0"/>
              <a:t>). (</a:t>
            </a:r>
            <a:r>
              <a:rPr lang="en-GB" altLang="en-US" sz="2900" dirty="0"/>
              <a:t>2011</a:t>
            </a:r>
            <a:r>
              <a:rPr lang="en-GB" altLang="en-US" sz="2900" dirty="0" smtClean="0"/>
              <a:t>) Introduction: The Discipline and Practice of Qualitative Research, in  </a:t>
            </a:r>
            <a:r>
              <a:rPr lang="en-GB" altLang="en-US" sz="2900" dirty="0" err="1"/>
              <a:t>Denzin</a:t>
            </a:r>
            <a:r>
              <a:rPr lang="en-GB" altLang="en-US" sz="2900" dirty="0"/>
              <a:t>, NK &amp; Lincoln, YS. (</a:t>
            </a:r>
            <a:r>
              <a:rPr lang="en-GB" altLang="en-US" sz="2900" dirty="0" err="1"/>
              <a:t>eds</a:t>
            </a:r>
            <a:r>
              <a:rPr lang="en-GB" altLang="en-US" sz="2900" dirty="0"/>
              <a:t>)  (2011) </a:t>
            </a:r>
            <a:r>
              <a:rPr lang="en-GB" altLang="en-US" sz="2900" i="1" dirty="0"/>
              <a:t>Handbook of Qualitative Research </a:t>
            </a:r>
            <a:r>
              <a:rPr lang="en-GB" altLang="en-US" sz="2900" dirty="0"/>
              <a:t>Thousands Oaks: Sage </a:t>
            </a:r>
          </a:p>
          <a:p>
            <a:pPr marL="274320" indent="-274320">
              <a:lnSpc>
                <a:spcPct val="80000"/>
              </a:lnSpc>
              <a:defRPr/>
            </a:pPr>
            <a:r>
              <a:rPr lang="en-GB" altLang="en-US" sz="2900" i="1" dirty="0" smtClean="0"/>
              <a:t>Handbook </a:t>
            </a:r>
            <a:r>
              <a:rPr lang="en-GB" altLang="en-US" sz="2900" i="1" dirty="0"/>
              <a:t>of Qualitative Research </a:t>
            </a:r>
            <a:r>
              <a:rPr lang="en-GB" altLang="en-US" sz="2900" dirty="0"/>
              <a:t>Thousands Oaks: Sage </a:t>
            </a:r>
            <a:r>
              <a:rPr lang="en-GB" altLang="en-US" sz="2900" dirty="0" smtClean="0"/>
              <a:t>1-47</a:t>
            </a:r>
            <a:endParaRPr lang="en-GB" altLang="en-US" sz="2900" dirty="0"/>
          </a:p>
          <a:p>
            <a:pPr marL="274320" indent="-274320" fontAlgn="auto">
              <a:lnSpc>
                <a:spcPct val="80000"/>
              </a:lnSpc>
              <a:spcAft>
                <a:spcPts val="0"/>
              </a:spcAft>
              <a:defRPr/>
            </a:pPr>
            <a:r>
              <a:rPr lang="en-GB" altLang="en-US" sz="2900" dirty="0" smtClean="0"/>
              <a:t>Macintyre</a:t>
            </a:r>
            <a:r>
              <a:rPr lang="en-GB" altLang="en-US" sz="2900" dirty="0"/>
              <a:t>. (2000) The Art of Action </a:t>
            </a:r>
            <a:r>
              <a:rPr lang="en-GB" altLang="en-US" sz="2900" dirty="0" err="1"/>
              <a:t>Research.London</a:t>
            </a:r>
            <a:r>
              <a:rPr lang="en-GB" altLang="en-US" sz="2900" dirty="0"/>
              <a:t>: David Fulton </a:t>
            </a:r>
            <a:r>
              <a:rPr lang="en-GB" altLang="en-US" sz="2900" dirty="0" smtClean="0"/>
              <a:t>Publishers.</a:t>
            </a:r>
          </a:p>
          <a:p>
            <a:pPr marL="274320" indent="-274320" fontAlgn="auto">
              <a:lnSpc>
                <a:spcPct val="80000"/>
              </a:lnSpc>
              <a:spcAft>
                <a:spcPts val="0"/>
              </a:spcAft>
              <a:defRPr/>
            </a:pPr>
            <a:r>
              <a:rPr lang="en-GB" sz="2900" dirty="0" smtClean="0"/>
              <a:t>Mercer, J.  (2007) </a:t>
            </a:r>
            <a:r>
              <a:rPr lang="en-GB" sz="2900" i="1" dirty="0"/>
              <a:t>The Challenges of Insider Research in Educational Institutions: Wielding </a:t>
            </a:r>
            <a:r>
              <a:rPr lang="en-GB" sz="2900" i="1" dirty="0" smtClean="0"/>
              <a:t>a double-edged </a:t>
            </a:r>
            <a:r>
              <a:rPr lang="en-GB" sz="2900" i="1" dirty="0"/>
              <a:t>sword and resolving delicate </a:t>
            </a:r>
            <a:r>
              <a:rPr lang="en-GB" sz="2900" i="1" dirty="0" smtClean="0"/>
              <a:t>dilemmas </a:t>
            </a:r>
            <a:r>
              <a:rPr lang="en-GB" sz="2900" dirty="0" smtClean="0"/>
              <a:t>Oxford </a:t>
            </a:r>
            <a:r>
              <a:rPr lang="en-GB" sz="2900" dirty="0"/>
              <a:t>Review of Education, 2007, 33 (1), pp. </a:t>
            </a:r>
            <a:r>
              <a:rPr lang="en-GB" sz="2900" dirty="0" smtClean="0"/>
              <a:t>1-17</a:t>
            </a:r>
            <a:endParaRPr lang="en-GB" altLang="en-US" sz="2900" dirty="0" smtClean="0"/>
          </a:p>
          <a:p>
            <a:pPr marL="274320" indent="-274320" fontAlgn="auto">
              <a:lnSpc>
                <a:spcPct val="80000"/>
              </a:lnSpc>
              <a:spcAft>
                <a:spcPts val="0"/>
              </a:spcAft>
              <a:defRPr/>
            </a:pPr>
            <a:r>
              <a:rPr lang="en-GB" altLang="en-US" sz="2900" dirty="0" smtClean="0"/>
              <a:t>McNiff,J</a:t>
            </a:r>
            <a:r>
              <a:rPr lang="en-GB" altLang="en-US" sz="2900" dirty="0"/>
              <a:t>.,Lomax,P.,&amp;</a:t>
            </a:r>
            <a:r>
              <a:rPr lang="en-GB" altLang="en-US" sz="2900" dirty="0" err="1"/>
              <a:t>White,J</a:t>
            </a:r>
            <a:r>
              <a:rPr lang="en-GB" altLang="en-US" sz="2900" dirty="0"/>
              <a:t>.(2003) You and Your Action Research Project.2nd </a:t>
            </a:r>
            <a:r>
              <a:rPr lang="en-GB" altLang="en-US" sz="2900" dirty="0" err="1"/>
              <a:t>Edition.London</a:t>
            </a:r>
            <a:r>
              <a:rPr lang="en-GB" altLang="en-US" sz="2900" dirty="0"/>
              <a:t>: </a:t>
            </a:r>
            <a:r>
              <a:rPr lang="en-GB" altLang="en-US" sz="2900" dirty="0" err="1"/>
              <a:t>Routledge</a:t>
            </a:r>
            <a:r>
              <a:rPr lang="en-GB" altLang="en-US" sz="2900" dirty="0"/>
              <a:t> </a:t>
            </a:r>
            <a:r>
              <a:rPr lang="en-GB" altLang="en-US" sz="2900" dirty="0" err="1"/>
              <a:t>Falmer</a:t>
            </a:r>
            <a:r>
              <a:rPr lang="en-GB" altLang="en-US" sz="2900" dirty="0" smtClean="0"/>
              <a:t>.</a:t>
            </a:r>
          </a:p>
          <a:p>
            <a:pPr marL="274320" indent="-274320">
              <a:lnSpc>
                <a:spcPct val="80000"/>
              </a:lnSpc>
              <a:defRPr/>
            </a:pPr>
            <a:r>
              <a:rPr lang="en-GB" sz="2900" dirty="0" err="1"/>
              <a:t>O’Donoghue</a:t>
            </a:r>
            <a:r>
              <a:rPr lang="en-GB" sz="2900" dirty="0"/>
              <a:t>, T. (2007) ‘Planning Your Qualitative Research Project: An Introduction to </a:t>
            </a:r>
            <a:r>
              <a:rPr lang="en-GB" sz="2900" dirty="0" err="1"/>
              <a:t>Interpretivist</a:t>
            </a:r>
            <a:r>
              <a:rPr lang="en-GB" sz="2900" dirty="0"/>
              <a:t> Research in Education’, Abingdon, </a:t>
            </a:r>
            <a:r>
              <a:rPr lang="en-GB" sz="2900" dirty="0" smtClean="0"/>
              <a:t>Routledge</a:t>
            </a:r>
            <a:endParaRPr lang="en-GB" altLang="en-US" sz="2900" dirty="0" smtClean="0"/>
          </a:p>
          <a:p>
            <a:pPr marL="274320" lvl="1" indent="-274320">
              <a:lnSpc>
                <a:spcPct val="80000"/>
              </a:lnSpc>
              <a:buFont typeface="Arial" pitchFamily="34" charset="0"/>
              <a:buChar char="•"/>
              <a:defRPr/>
            </a:pPr>
            <a:r>
              <a:rPr lang="en-GB" sz="2900" dirty="0"/>
              <a:t>Punch K, </a:t>
            </a:r>
            <a:r>
              <a:rPr lang="en-GB" sz="2900" i="1" dirty="0"/>
              <a:t>Introduction to Social Research Methods: Quantitative and Qualitative Approaches, </a:t>
            </a:r>
            <a:r>
              <a:rPr lang="en-GB" sz="2900" dirty="0"/>
              <a:t>London: Sage, 2005.</a:t>
            </a:r>
          </a:p>
          <a:p>
            <a:pPr marL="274320" indent="-274320" fontAlgn="auto">
              <a:lnSpc>
                <a:spcPct val="80000"/>
              </a:lnSpc>
              <a:spcAft>
                <a:spcPts val="0"/>
              </a:spcAft>
              <a:defRPr/>
            </a:pPr>
            <a:endParaRPr lang="en-GB" altLang="en-US" sz="2900" dirty="0"/>
          </a:p>
          <a:p>
            <a:endParaRPr lang="en-GB" dirty="0"/>
          </a:p>
        </p:txBody>
      </p:sp>
    </p:spTree>
    <p:extLst>
      <p:ext uri="{BB962C8B-B14F-4D97-AF65-F5344CB8AC3E}">
        <p14:creationId xmlns:p14="http://schemas.microsoft.com/office/powerpoint/2010/main" val="3735100180"/>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1516 UWTSD PowerPoint Presentation Template</Template>
  <TotalTime>1958</TotalTime>
  <Words>1224</Words>
  <Application>Microsoft Office PowerPoint</Application>
  <PresentationFormat>On-screen Show (4:3)</PresentationFormat>
  <Paragraphs>170</Paragraphs>
  <Slides>24</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MS PGothic</vt:lpstr>
      <vt:lpstr>Arial</vt:lpstr>
      <vt:lpstr>Brush Script MT</vt:lpstr>
      <vt:lpstr>Calibri</vt:lpstr>
      <vt:lpstr>Myriad Pro</vt:lpstr>
      <vt:lpstr>Times New Roman</vt:lpstr>
      <vt:lpstr>20140311PresentationUWTSDTemplate</vt:lpstr>
      <vt:lpstr> Research Design </vt:lpstr>
      <vt:lpstr>Aims of Session </vt:lpstr>
      <vt:lpstr>PowerPoint Presentation</vt:lpstr>
      <vt:lpstr>PowerPoint Presentation</vt:lpstr>
      <vt:lpstr>Which Research Approach to Follow? </vt:lpstr>
      <vt:lpstr>PowerPoint Presentation</vt:lpstr>
      <vt:lpstr>PowerPoint Presentation</vt:lpstr>
      <vt:lpstr>Research Design / Strategies of inquiry Mixed Methodology:  </vt:lpstr>
      <vt:lpstr>PowerPoint Presentation</vt:lpstr>
      <vt:lpstr>Methodology </vt:lpstr>
      <vt:lpstr>PowerPoint Presentation</vt:lpstr>
      <vt:lpstr>PowerPoint Presentation</vt:lpstr>
      <vt:lpstr>Research Design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Directed Study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DSAW 7003 Research Methods for Work-Based Learning</dc:title>
  <dc:creator>ucs</dc:creator>
  <cp:lastModifiedBy>Nicola Welton</cp:lastModifiedBy>
  <cp:revision>163</cp:revision>
  <cp:lastPrinted>2014-10-02T07:30:48Z</cp:lastPrinted>
  <dcterms:created xsi:type="dcterms:W3CDTF">2014-09-09T20:19:59Z</dcterms:created>
  <dcterms:modified xsi:type="dcterms:W3CDTF">2019-11-22T17:04:16Z</dcterms:modified>
</cp:coreProperties>
</file>