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1"/>
  </p:sldMasterIdLst>
  <p:sldIdLst>
    <p:sldId id="256" r:id="rId2"/>
    <p:sldId id="257" r:id="rId3"/>
    <p:sldId id="259" r:id="rId4"/>
    <p:sldId id="258" r:id="rId5"/>
    <p:sldId id="260" r:id="rId6"/>
    <p:sldId id="264" r:id="rId7"/>
    <p:sldId id="262" r:id="rId8"/>
    <p:sldId id="265" r:id="rId9"/>
    <p:sldId id="263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95"/>
    <p:restoredTop sz="91787"/>
  </p:normalViewPr>
  <p:slideViewPr>
    <p:cSldViewPr snapToGrid="0" snapToObjects="1">
      <p:cViewPr varScale="1">
        <p:scale>
          <a:sx n="98" d="100"/>
          <a:sy n="98" d="100"/>
        </p:scale>
        <p:origin x="8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5" Type="http://schemas.openxmlformats.org/officeDocument/2006/relationships/image" Target="../media/image12.JPG"/><Relationship Id="rId6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Relationship Id="rId3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1955337"/>
            <a:ext cx="9068586" cy="2590800"/>
          </a:xfrm>
        </p:spPr>
        <p:txBody>
          <a:bodyPr/>
          <a:lstStyle/>
          <a:p>
            <a:r>
              <a:rPr lang="en-US" sz="5400" dirty="0" smtClean="0"/>
              <a:t>Initiative designed to reduce the gap between poverty and attainment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47283"/>
            <a:ext cx="9070848" cy="457201"/>
          </a:xfrm>
        </p:spPr>
        <p:txBody>
          <a:bodyPr>
            <a:normAutofit/>
          </a:bodyPr>
          <a:lstStyle/>
          <a:p>
            <a:r>
              <a:rPr lang="en-US" sz="2000" dirty="0" smtClean="0"/>
              <a:t>Social Inclusion and Equality</a:t>
            </a:r>
            <a:endParaRPr lang="en-US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4987346" y="5003338"/>
            <a:ext cx="2215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Kailam Fearn 1701807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93628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Poverty in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3124" y="2103120"/>
            <a:ext cx="6445852" cy="3931920"/>
          </a:xfrm>
        </p:spPr>
        <p:txBody>
          <a:bodyPr/>
          <a:lstStyle/>
          <a:p>
            <a:r>
              <a:rPr lang="en-GB" dirty="0" smtClean="0"/>
              <a:t>Poverty is when </a:t>
            </a:r>
            <a:r>
              <a:rPr lang="en-GB" dirty="0"/>
              <a:t>a </a:t>
            </a:r>
            <a:r>
              <a:rPr lang="en-GB" dirty="0" smtClean="0"/>
              <a:t>“person’s </a:t>
            </a:r>
            <a:r>
              <a:rPr lang="en-GB" dirty="0"/>
              <a:t>resources are not sufficient enough to meet their minimum </a:t>
            </a:r>
            <a:r>
              <a:rPr lang="en-GB" dirty="0" smtClean="0"/>
              <a:t>needs.” (JRF) 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Attainment is </a:t>
            </a:r>
            <a:r>
              <a:rPr lang="en-GB" dirty="0"/>
              <a:t>“a skill you have learned or something you have </a:t>
            </a:r>
            <a:r>
              <a:rPr lang="en-GB" dirty="0" smtClean="0"/>
              <a:t>achieved.” (Collins Dictionaries)</a:t>
            </a:r>
            <a:endParaRPr lang="en-US" dirty="0" smtClean="0"/>
          </a:p>
          <a:p>
            <a:endParaRPr lang="en-US" dirty="0" smtClean="0"/>
          </a:p>
          <a:p>
            <a:r>
              <a:rPr lang="en-GB" dirty="0" smtClean="0"/>
              <a:t>400,000 extra children </a:t>
            </a:r>
            <a:r>
              <a:rPr lang="en-GB" dirty="0"/>
              <a:t>living in </a:t>
            </a:r>
            <a:r>
              <a:rPr lang="en-GB" dirty="0" smtClean="0"/>
              <a:t>poverty in last 5 years.</a:t>
            </a:r>
          </a:p>
          <a:p>
            <a:endParaRPr lang="en-GB" dirty="0"/>
          </a:p>
          <a:p>
            <a:r>
              <a:rPr lang="en-GB" dirty="0" smtClean="0"/>
              <a:t>300,000 extra pensioners</a:t>
            </a:r>
            <a:r>
              <a:rPr lang="en-GB" dirty="0"/>
              <a:t> </a:t>
            </a:r>
            <a:r>
              <a:rPr lang="en-GB" dirty="0" smtClean="0"/>
              <a:t>living in poverty in last 5 years. 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326" y="1186338"/>
            <a:ext cx="3667125" cy="1833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977" y="3806533"/>
            <a:ext cx="3388735" cy="185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532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 on Children?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449" y="2014194"/>
            <a:ext cx="6273114" cy="4594242"/>
          </a:xfrm>
        </p:spPr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have a detrimental effect on their lives and how their lives </a:t>
            </a:r>
            <a:r>
              <a:rPr lang="en-GB" dirty="0" smtClean="0"/>
              <a:t>might turn </a:t>
            </a:r>
            <a:r>
              <a:rPr lang="en-GB" dirty="0"/>
              <a:t>out in the future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</a:t>
            </a:r>
            <a:r>
              <a:rPr lang="en-GB" dirty="0" smtClean="0"/>
              <a:t>ignificant </a:t>
            </a:r>
            <a:r>
              <a:rPr lang="en-GB" dirty="0"/>
              <a:t>effects on both their physical and mental health, as well as educational achievement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Children living in poverty are almost twice as likely to live in bad housing. 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Children are more likely to be bullied.</a:t>
            </a:r>
          </a:p>
          <a:p>
            <a:endParaRPr lang="en-GB" dirty="0"/>
          </a:p>
          <a:p>
            <a:r>
              <a:rPr lang="en-GB" dirty="0" smtClean="0"/>
              <a:t>More likely to fail in education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625" y="839271"/>
            <a:ext cx="3370263" cy="25276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2575" y="4205287"/>
            <a:ext cx="3739461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88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Poverty in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5761" y="1917511"/>
            <a:ext cx="4580239" cy="2419712"/>
          </a:xfrm>
        </p:spPr>
        <p:txBody>
          <a:bodyPr>
            <a:normAutofit/>
          </a:bodyPr>
          <a:lstStyle/>
          <a:p>
            <a:r>
              <a:rPr lang="en-GB" dirty="0"/>
              <a:t>J</a:t>
            </a:r>
            <a:r>
              <a:rPr lang="en-GB" dirty="0" smtClean="0"/>
              <a:t>ust </a:t>
            </a:r>
            <a:r>
              <a:rPr lang="en-GB" dirty="0"/>
              <a:t>under one quarter of the whole population in Wales </a:t>
            </a:r>
            <a:r>
              <a:rPr lang="en-GB" dirty="0" smtClean="0"/>
              <a:t>living </a:t>
            </a:r>
            <a:r>
              <a:rPr lang="en-GB" dirty="0"/>
              <a:t>in </a:t>
            </a:r>
            <a:r>
              <a:rPr lang="en-GB" dirty="0" smtClean="0"/>
              <a:t>poverty. (DWP)</a:t>
            </a:r>
          </a:p>
          <a:p>
            <a:endParaRPr lang="en-GB" dirty="0"/>
          </a:p>
          <a:p>
            <a:r>
              <a:rPr lang="en-GB" dirty="0" smtClean="0"/>
              <a:t>28% of children living in poverty as of 01/2018 (End child poverty charity)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4135" y="4457978"/>
            <a:ext cx="100707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What is being done to help cut poverty numbers?</a:t>
            </a:r>
          </a:p>
          <a:p>
            <a:endParaRPr lang="en-US" b="1" dirty="0"/>
          </a:p>
          <a:p>
            <a:pPr marL="285750" indent="-285750">
              <a:buSzPct val="65000"/>
              <a:buFont typeface="Courier New" charset="0"/>
              <a:buChar char="o"/>
            </a:pPr>
            <a:r>
              <a:rPr lang="en-GB" dirty="0" smtClean="0"/>
              <a:t>UK </a:t>
            </a:r>
            <a:r>
              <a:rPr lang="en-GB" dirty="0"/>
              <a:t>Government and Welsh Government introducing a variety of initiatives and programmes. </a:t>
            </a:r>
            <a:endParaRPr lang="en-GB" dirty="0" smtClean="0"/>
          </a:p>
          <a:p>
            <a:pPr marL="285750" indent="-285750">
              <a:buFont typeface="Courier New" charset="0"/>
              <a:buChar char="o"/>
            </a:pPr>
            <a:endParaRPr lang="en-GB" dirty="0"/>
          </a:p>
          <a:p>
            <a:pPr marL="285750" indent="-285750">
              <a:buSzPct val="65000"/>
              <a:buFont typeface="Courier New" charset="0"/>
              <a:buChar char="o"/>
            </a:pPr>
            <a:r>
              <a:rPr lang="en-GB" dirty="0" smtClean="0"/>
              <a:t>Extra </a:t>
            </a:r>
            <a:r>
              <a:rPr lang="en-GB" dirty="0"/>
              <a:t>funding for schools where a child is in a low income household. </a:t>
            </a:r>
          </a:p>
          <a:p>
            <a:endParaRPr lang="en-US" b="1" dirty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922" y="820436"/>
            <a:ext cx="3810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59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Communities First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331720"/>
            <a:ext cx="10058400" cy="3931920"/>
          </a:xfrm>
        </p:spPr>
        <p:txBody>
          <a:bodyPr>
            <a:normAutofit/>
          </a:bodyPr>
          <a:lstStyle/>
          <a:p>
            <a:r>
              <a:rPr lang="en-GB" dirty="0"/>
              <a:t>According to a document published by the Welsh Government in 2012, Communities </a:t>
            </a:r>
            <a:r>
              <a:rPr lang="en-GB" dirty="0" smtClean="0"/>
              <a:t>First is </a:t>
            </a:r>
            <a:r>
              <a:rPr lang="en-GB" dirty="0"/>
              <a:t>a programme which </a:t>
            </a:r>
            <a:r>
              <a:rPr lang="en-GB" b="1" dirty="0"/>
              <a:t>supports the most disadvantage individuals within the most deprived areas of Wales with the end aim of ‘contributing to alleviating persistent poverty’. </a:t>
            </a:r>
            <a:endParaRPr lang="en-US" b="1" dirty="0"/>
          </a:p>
          <a:p>
            <a:r>
              <a:rPr lang="en-US" dirty="0" smtClean="0"/>
              <a:t>Originally set up in 2001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O</a:t>
            </a:r>
            <a:r>
              <a:rPr lang="en-GB" dirty="0" smtClean="0"/>
              <a:t>ffers </a:t>
            </a:r>
            <a:r>
              <a:rPr lang="en-GB" dirty="0"/>
              <a:t>a variety of free of charge programmes to the most deprived individuals within local communities.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H</a:t>
            </a:r>
            <a:r>
              <a:rPr lang="en-GB" dirty="0" smtClean="0"/>
              <a:t>elps </a:t>
            </a:r>
            <a:r>
              <a:rPr lang="en-GB" dirty="0"/>
              <a:t>improve and advance individual’s </a:t>
            </a:r>
            <a:r>
              <a:rPr lang="en-GB" b="1" dirty="0"/>
              <a:t>life experiences and life skills</a:t>
            </a:r>
            <a:r>
              <a:rPr lang="en-GB" dirty="0"/>
              <a:t>, </a:t>
            </a:r>
            <a:r>
              <a:rPr lang="en-GB" b="1" dirty="0"/>
              <a:t>improve their self-esteem, their self-reliance, their financial situations </a:t>
            </a:r>
            <a:r>
              <a:rPr lang="en-GB" dirty="0"/>
              <a:t>and </a:t>
            </a:r>
            <a:r>
              <a:rPr lang="en-GB" b="1" dirty="0"/>
              <a:t>budgeting skills. 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538" y="642594"/>
            <a:ext cx="3863662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980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660" y="263626"/>
            <a:ext cx="10058400" cy="13716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What does Communities First offer?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933" y="1635226"/>
            <a:ext cx="3665838" cy="4526280"/>
          </a:xfrm>
        </p:spPr>
        <p:txBody>
          <a:bodyPr/>
          <a:lstStyle/>
          <a:p>
            <a:r>
              <a:rPr lang="en-US" dirty="0" smtClean="0"/>
              <a:t>Employability skills club </a:t>
            </a:r>
          </a:p>
          <a:p>
            <a:endParaRPr lang="en-US" dirty="0"/>
          </a:p>
          <a:p>
            <a:r>
              <a:rPr lang="en-US" dirty="0" smtClean="0"/>
              <a:t>Digital support</a:t>
            </a:r>
          </a:p>
          <a:p>
            <a:endParaRPr lang="en-US" dirty="0"/>
          </a:p>
          <a:p>
            <a:r>
              <a:rPr lang="en-US" dirty="0" smtClean="0"/>
              <a:t>Family learning activities </a:t>
            </a:r>
          </a:p>
          <a:p>
            <a:endParaRPr lang="en-US" dirty="0"/>
          </a:p>
          <a:p>
            <a:r>
              <a:rPr lang="en-US" dirty="0" smtClean="0"/>
              <a:t>Financial inclusion support</a:t>
            </a:r>
          </a:p>
          <a:p>
            <a:endParaRPr lang="en-US" dirty="0"/>
          </a:p>
          <a:p>
            <a:r>
              <a:rPr lang="en-US" dirty="0" smtClean="0"/>
              <a:t>Volunteering programs </a:t>
            </a:r>
          </a:p>
          <a:p>
            <a:endParaRPr lang="en-US" dirty="0" smtClean="0"/>
          </a:p>
          <a:p>
            <a:r>
              <a:rPr lang="en-US" dirty="0" smtClean="0"/>
              <a:t>Fitness classes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589270" y="1635226"/>
            <a:ext cx="4193059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Healthy eating sessions (cooking)</a:t>
            </a:r>
          </a:p>
          <a:p>
            <a:endParaRPr lang="en-US" dirty="0"/>
          </a:p>
          <a:p>
            <a:r>
              <a:rPr lang="en-US" dirty="0" smtClean="0"/>
              <a:t>Training courses (first aid, manual handling, food safety)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8835" y="1345708"/>
            <a:ext cx="1712954" cy="24230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612" y="3254489"/>
            <a:ext cx="1633302" cy="231033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420" y="2123571"/>
            <a:ext cx="1657257" cy="234527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2076" y="4152297"/>
            <a:ext cx="1580377" cy="223546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3902" y="4007390"/>
            <a:ext cx="1682820" cy="238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5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Communities First changes 2012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103120"/>
            <a:ext cx="6248400" cy="3931920"/>
          </a:xfrm>
        </p:spPr>
        <p:txBody>
          <a:bodyPr/>
          <a:lstStyle/>
          <a:p>
            <a:r>
              <a:rPr lang="en-GB" dirty="0" smtClean="0"/>
              <a:t>Also known as a ‘community </a:t>
            </a:r>
            <a:r>
              <a:rPr lang="en-GB" dirty="0"/>
              <a:t>focussed tackling poverty programme’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The three new objectives </a:t>
            </a:r>
            <a:r>
              <a:rPr lang="en-GB" dirty="0" smtClean="0"/>
              <a:t>include; </a:t>
            </a:r>
          </a:p>
          <a:p>
            <a:r>
              <a:rPr lang="en-GB" b="1" dirty="0" smtClean="0"/>
              <a:t>healthier </a:t>
            </a:r>
            <a:r>
              <a:rPr lang="en-GB" b="1" dirty="0"/>
              <a:t>communities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b="1" dirty="0" smtClean="0"/>
              <a:t>learning </a:t>
            </a:r>
            <a:r>
              <a:rPr lang="en-GB" b="1" dirty="0"/>
              <a:t>communities </a:t>
            </a:r>
            <a:endParaRPr lang="en-GB" b="1" dirty="0" smtClean="0"/>
          </a:p>
          <a:p>
            <a:r>
              <a:rPr lang="en-GB" dirty="0" smtClean="0"/>
              <a:t>and </a:t>
            </a:r>
            <a:r>
              <a:rPr lang="en-GB" b="1" dirty="0"/>
              <a:t>prosperous communities.</a:t>
            </a:r>
            <a:r>
              <a:rPr lang="en-GB" b="1" dirty="0"/>
              <a:t> </a:t>
            </a:r>
            <a:endParaRPr lang="en-GB" b="1" dirty="0" smtClean="0"/>
          </a:p>
          <a:p>
            <a:endParaRPr lang="en-GB" b="1" dirty="0"/>
          </a:p>
          <a:p>
            <a:r>
              <a:rPr lang="en-GB" dirty="0"/>
              <a:t>M</a:t>
            </a:r>
            <a:r>
              <a:rPr lang="en-GB" dirty="0" smtClean="0"/>
              <a:t>ajor </a:t>
            </a:r>
            <a:r>
              <a:rPr lang="en-GB" dirty="0"/>
              <a:t>changes </a:t>
            </a:r>
            <a:r>
              <a:rPr lang="en-GB" dirty="0" smtClean="0"/>
              <a:t>due </a:t>
            </a:r>
            <a:r>
              <a:rPr lang="en-GB" dirty="0"/>
              <a:t>to numerous negative reports and </a:t>
            </a:r>
            <a:r>
              <a:rPr lang="en-GB" dirty="0" smtClean="0"/>
              <a:t>criticisms</a:t>
            </a:r>
          </a:p>
          <a:p>
            <a:endParaRPr lang="en-GB" b="1" dirty="0"/>
          </a:p>
          <a:p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888" y="2014194"/>
            <a:ext cx="2700338" cy="16776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888" y="4178665"/>
            <a:ext cx="2700338" cy="176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02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437292"/>
            <a:ext cx="10058400" cy="1371600"/>
          </a:xfrm>
        </p:spPr>
        <p:txBody>
          <a:bodyPr/>
          <a:lstStyle/>
          <a:p>
            <a:r>
              <a:rPr lang="en-US" dirty="0" smtClean="0"/>
              <a:t>Is the initiative successful?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41" y="1723167"/>
            <a:ext cx="6335671" cy="4617627"/>
          </a:xfrm>
        </p:spPr>
        <p:txBody>
          <a:bodyPr>
            <a:normAutofit/>
          </a:bodyPr>
          <a:lstStyle/>
          <a:p>
            <a:r>
              <a:rPr lang="en-GB" dirty="0" smtClean="0"/>
              <a:t>Many mixed </a:t>
            </a:r>
            <a:r>
              <a:rPr lang="en-GB" dirty="0"/>
              <a:t>opinions </a:t>
            </a:r>
            <a:r>
              <a:rPr lang="en-GB" dirty="0" smtClean="0"/>
              <a:t>regarding the success</a:t>
            </a:r>
          </a:p>
          <a:p>
            <a:endParaRPr lang="en-GB" dirty="0"/>
          </a:p>
          <a:p>
            <a:r>
              <a:rPr lang="en-GB" dirty="0" smtClean="0"/>
              <a:t>Could the changes in 2012 be a suggestion                 of its failure?</a:t>
            </a:r>
          </a:p>
          <a:p>
            <a:endParaRPr lang="en-GB" dirty="0"/>
          </a:p>
          <a:p>
            <a:r>
              <a:rPr lang="en-GB" dirty="0" smtClean="0"/>
              <a:t>“Not </a:t>
            </a:r>
            <a:r>
              <a:rPr lang="en-GB" dirty="0"/>
              <a:t>benefiting individuals in the way it was designed to</a:t>
            </a:r>
            <a:r>
              <a:rPr lang="en-GB" dirty="0" smtClean="0"/>
              <a:t>.”</a:t>
            </a:r>
          </a:p>
          <a:p>
            <a:endParaRPr lang="en-GB" dirty="0"/>
          </a:p>
          <a:p>
            <a:r>
              <a:rPr lang="en-GB" dirty="0" smtClean="0"/>
              <a:t>“Varied </a:t>
            </a:r>
            <a:r>
              <a:rPr lang="en-GB" dirty="0"/>
              <a:t>level of effectiveness across the whole of </a:t>
            </a:r>
            <a:r>
              <a:rPr lang="en-GB" dirty="0" smtClean="0"/>
              <a:t>Wales.”</a:t>
            </a:r>
          </a:p>
          <a:p>
            <a:endParaRPr lang="en-GB" dirty="0"/>
          </a:p>
          <a:p>
            <a:r>
              <a:rPr lang="en-GB" dirty="0" smtClean="0"/>
              <a:t>“2600 people helped within 12 months in Caerphilly.”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844" y="729596"/>
            <a:ext cx="2432050" cy="28004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581" y="1944765"/>
            <a:ext cx="2928938" cy="13452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050" y="4031980"/>
            <a:ext cx="3172781" cy="2137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364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Could it have been improved?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274570"/>
            <a:ext cx="10058400" cy="3931920"/>
          </a:xfrm>
        </p:spPr>
        <p:txBody>
          <a:bodyPr/>
          <a:lstStyle/>
          <a:p>
            <a:r>
              <a:rPr lang="en-US" dirty="0" smtClean="0"/>
              <a:t>Government tried to improve by making big changes in 2012</a:t>
            </a:r>
          </a:p>
          <a:p>
            <a:endParaRPr lang="en-US" dirty="0"/>
          </a:p>
          <a:p>
            <a:r>
              <a:rPr lang="en-US" dirty="0" smtClean="0"/>
              <a:t>Communities secretary announced an </a:t>
            </a:r>
            <a:r>
              <a:rPr lang="en-GB" dirty="0"/>
              <a:t>introduction of a new approach for Wales </a:t>
            </a:r>
            <a:r>
              <a:rPr lang="en-GB" dirty="0" smtClean="0"/>
              <a:t>which focuses </a:t>
            </a:r>
            <a:r>
              <a:rPr lang="en-GB" dirty="0"/>
              <a:t>on </a:t>
            </a:r>
            <a:r>
              <a:rPr lang="en-GB" dirty="0" smtClean="0"/>
              <a:t>same </a:t>
            </a:r>
            <a:r>
              <a:rPr lang="en-GB" dirty="0"/>
              <a:t>values as Communities </a:t>
            </a:r>
            <a:r>
              <a:rPr lang="en-GB" dirty="0" smtClean="0"/>
              <a:t>First. </a:t>
            </a:r>
          </a:p>
          <a:p>
            <a:endParaRPr lang="en-GB" dirty="0"/>
          </a:p>
          <a:p>
            <a:r>
              <a:rPr lang="en-GB" dirty="0" smtClean="0"/>
              <a:t>“Not </a:t>
            </a:r>
            <a:r>
              <a:rPr lang="en-GB" dirty="0"/>
              <a:t>fit for </a:t>
            </a:r>
            <a:r>
              <a:rPr lang="en-GB" dirty="0" smtClean="0"/>
              <a:t>purpose.”</a:t>
            </a:r>
          </a:p>
          <a:p>
            <a:endParaRPr lang="en-GB" dirty="0"/>
          </a:p>
          <a:p>
            <a:r>
              <a:rPr lang="en-GB" dirty="0" smtClean="0"/>
              <a:t>Programme cancelled in 2018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135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Any Questions?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5670" y="2103438"/>
            <a:ext cx="5900660" cy="39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427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698" y="836023"/>
            <a:ext cx="11534503" cy="5238206"/>
          </a:xfrm>
        </p:spPr>
        <p:txBody>
          <a:bodyPr>
            <a:noAutofit/>
          </a:bodyPr>
          <a:lstStyle/>
          <a:p>
            <a:pPr algn="ctr"/>
            <a:r>
              <a:rPr lang="en-GB" sz="1000" i="1" u="sng" dirty="0" smtClean="0"/>
              <a:t>References </a:t>
            </a:r>
          </a:p>
          <a:p>
            <a:pPr algn="ctr"/>
            <a:endParaRPr lang="en-GB" sz="1000" i="1" u="sng" dirty="0" smtClean="0"/>
          </a:p>
          <a:p>
            <a:r>
              <a:rPr lang="en-GB" sz="1000" i="1" dirty="0" smtClean="0"/>
              <a:t>About </a:t>
            </a:r>
            <a:r>
              <a:rPr lang="en-GB" sz="1000" i="1" dirty="0"/>
              <a:t>Communities First</a:t>
            </a:r>
            <a:r>
              <a:rPr lang="en-GB" sz="1000" dirty="0"/>
              <a:t>. [online] Neath Communities First. Available at: http://</a:t>
            </a:r>
            <a:r>
              <a:rPr lang="en-GB" sz="1000" dirty="0" err="1"/>
              <a:t>www.neathcommunitiesfirst.co.uk</a:t>
            </a:r>
            <a:r>
              <a:rPr lang="en-GB" sz="1000" dirty="0"/>
              <a:t>/about-communities-first/ [Accessed 12 Feb. 2018].</a:t>
            </a:r>
          </a:p>
          <a:p>
            <a:r>
              <a:rPr lang="en-GB" sz="1000" dirty="0" err="1"/>
              <a:t>Aceplace.org</a:t>
            </a:r>
            <a:r>
              <a:rPr lang="en-GB" sz="1000" dirty="0"/>
              <a:t>. (2018). </a:t>
            </a:r>
            <a:r>
              <a:rPr lang="en-GB" sz="1000" i="1" dirty="0"/>
              <a:t>Communities First </a:t>
            </a:r>
            <a:r>
              <a:rPr lang="en-GB" sz="1000" i="1" dirty="0" err="1"/>
              <a:t>â</a:t>
            </a:r>
            <a:r>
              <a:rPr lang="en-GB" sz="1000" i="1" dirty="0"/>
              <a:t>€“ ACE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www.aceplace.org</a:t>
            </a:r>
            <a:r>
              <a:rPr lang="en-GB" sz="1000" dirty="0"/>
              <a:t>/communities-first/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Anti-poverty scheme to be dropped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/news/uk-wales-politics-37617559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Anti-poverty scheme to be dropped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/news/uk-wales-politics-37617559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Community cash 'spent on salaries'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/news/uk-wales-politics-33108982 [Accessed 13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Poverty scheme shake-up concerns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/news/uk-wales-politics-19863304 [Accessed 13 Feb. 2018].</a:t>
            </a:r>
          </a:p>
          <a:p>
            <a:r>
              <a:rPr lang="en-GB" sz="1000" dirty="0" err="1"/>
              <a:t>Bbc.co.uk</a:t>
            </a:r>
            <a:r>
              <a:rPr lang="en-GB" sz="1000" dirty="0"/>
              <a:t>. (2018). </a:t>
            </a:r>
            <a:r>
              <a:rPr lang="en-GB" sz="1000" i="1" dirty="0"/>
              <a:t>BBC News - Labour claim anti-poverty scheme 'only safe with us'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/news/mobile/uk-wales-politics-12978518 [Accessed 12 Feb. 2018].</a:t>
            </a:r>
          </a:p>
          <a:p>
            <a:r>
              <a:rPr lang="en-GB" sz="1000" dirty="0"/>
              <a:t>Bevan Foundation. (2018). </a:t>
            </a:r>
            <a:r>
              <a:rPr lang="en-GB" sz="1000" i="1" dirty="0"/>
              <a:t>Communities First: Success in Swansea East | Bevan Foundation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www.bevanfoundation.org</a:t>
            </a:r>
            <a:r>
              <a:rPr lang="en-GB" sz="1000" dirty="0"/>
              <a:t>/commentary/communities-first-success-in-</a:t>
            </a:r>
            <a:r>
              <a:rPr lang="en-GB" sz="1000" dirty="0" err="1"/>
              <a:t>swansea</a:t>
            </a:r>
            <a:r>
              <a:rPr lang="en-GB" sz="1000" dirty="0"/>
              <a:t>-east/ [Accessed 12 Feb. 2018].</a:t>
            </a:r>
          </a:p>
          <a:p>
            <a:r>
              <a:rPr lang="en-GB" sz="1000" dirty="0" err="1"/>
              <a:t>Caerphilly.gov.uk</a:t>
            </a:r>
            <a:r>
              <a:rPr lang="en-GB" sz="1000" dirty="0"/>
              <a:t>. (2018). </a:t>
            </a:r>
            <a:r>
              <a:rPr lang="en-GB" sz="1000" i="1" dirty="0"/>
              <a:t>Caerphilly - Communities First projects see positive results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www.caerphilly.gov.uk</a:t>
            </a:r>
            <a:r>
              <a:rPr lang="en-GB" sz="1000" dirty="0"/>
              <a:t>/News/News-Bulletin/August-2016/Communities-First-projects-see-positive-results [Accessed 12 Feb. 2018].</a:t>
            </a:r>
          </a:p>
          <a:p>
            <a:r>
              <a:rPr lang="en-GB" sz="1000" dirty="0"/>
              <a:t>Children in Wales. (2018). </a:t>
            </a:r>
            <a:r>
              <a:rPr lang="en-GB" sz="1000" i="1" dirty="0"/>
              <a:t>New figures reveal over 28% of children are living in poverty in Wales, 25/01/18 [W] - Children in Wales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www.childreninwales.org.uk</a:t>
            </a:r>
            <a:r>
              <a:rPr lang="en-GB" sz="1000" dirty="0"/>
              <a:t>/news/news-archive/new-figures-reveal-28-children-living-poverty-wales-250118-w/ [Accessed 12 Feb. 2018].</a:t>
            </a:r>
          </a:p>
          <a:p>
            <a:r>
              <a:rPr lang="en-GB" sz="1000" dirty="0" err="1"/>
              <a:t>Collinsdictionary.com</a:t>
            </a:r>
            <a:r>
              <a:rPr lang="en-GB" sz="1000" dirty="0"/>
              <a:t>. (2018). </a:t>
            </a:r>
            <a:r>
              <a:rPr lang="en-GB" sz="1000" i="1" dirty="0"/>
              <a:t>Attainment definition and meaning | Collins English Dictionary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www.collinsdictionary.com</a:t>
            </a:r>
            <a:r>
              <a:rPr lang="en-GB" sz="1000" dirty="0"/>
              <a:t>/amp/</a:t>
            </a:r>
            <a:r>
              <a:rPr lang="en-GB" sz="1000" dirty="0" err="1"/>
              <a:t>english</a:t>
            </a:r>
            <a:r>
              <a:rPr lang="en-GB" sz="1000" dirty="0"/>
              <a:t>/attainment [Accessed 15 Feb. 2018].</a:t>
            </a:r>
          </a:p>
          <a:p>
            <a:r>
              <a:rPr lang="en-GB" sz="1000" dirty="0" err="1"/>
              <a:t>Commfirstbridgend.com</a:t>
            </a:r>
            <a:r>
              <a:rPr lang="en-GB" sz="1000" dirty="0"/>
              <a:t>. (2018). </a:t>
            </a:r>
            <a:r>
              <a:rPr lang="en-GB" sz="1000" i="1" dirty="0"/>
              <a:t>About us </a:t>
            </a:r>
            <a:r>
              <a:rPr lang="en-GB" sz="1000" i="1" dirty="0" err="1"/>
              <a:t>Â</a:t>
            </a:r>
            <a:r>
              <a:rPr lang="en-GB" sz="1000" i="1" dirty="0"/>
              <a:t>«  Communities First Bridgend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www.commfirstbridgend.com</a:t>
            </a:r>
            <a:r>
              <a:rPr lang="en-GB" sz="1000" dirty="0"/>
              <a:t>/home/about-us/ [Accessed 14 Feb. 2018].</a:t>
            </a:r>
          </a:p>
          <a:p>
            <a:r>
              <a:rPr lang="en-GB" sz="1000" dirty="0"/>
              <a:t>Communities First guidance. (2001).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www.wales.nhs.uk</a:t>
            </a:r>
            <a:r>
              <a:rPr lang="en-GB" sz="1000" dirty="0"/>
              <a:t>/</a:t>
            </a:r>
            <a:r>
              <a:rPr lang="en-GB" sz="1000" dirty="0" err="1"/>
              <a:t>technologymls</a:t>
            </a:r>
            <a:r>
              <a:rPr lang="en-GB" sz="1000" dirty="0"/>
              <a:t>/</a:t>
            </a:r>
            <a:r>
              <a:rPr lang="en-GB" sz="1000" dirty="0" err="1"/>
              <a:t>english</a:t>
            </a:r>
            <a:r>
              <a:rPr lang="en-GB" sz="1000" dirty="0"/>
              <a:t>/resources/pdf/</a:t>
            </a:r>
            <a:r>
              <a:rPr lang="en-GB" sz="1000" dirty="0" err="1"/>
              <a:t>comfirst-e.pdf</a:t>
            </a:r>
            <a:r>
              <a:rPr lang="en-GB" sz="1000" dirty="0" smtClean="0"/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071584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823" y="1097279"/>
            <a:ext cx="11469188" cy="4650378"/>
          </a:xfrm>
        </p:spPr>
        <p:txBody>
          <a:bodyPr>
            <a:normAutofit/>
          </a:bodyPr>
          <a:lstStyle/>
          <a:p>
            <a:r>
              <a:rPr lang="en-GB" sz="1000" dirty="0"/>
              <a:t>Communities First Lessons Learnt. (2017).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www.assembly.wales</a:t>
            </a:r>
            <a:r>
              <a:rPr lang="en-GB" sz="1000" dirty="0"/>
              <a:t>/laid%20documents/cr-ld11141/cr-ld11141-e.pdf.</a:t>
            </a:r>
          </a:p>
          <a:p>
            <a:r>
              <a:rPr lang="en-GB" sz="1000" dirty="0" err="1"/>
              <a:t>Cpag.org.uk</a:t>
            </a:r>
            <a:r>
              <a:rPr lang="en-GB" sz="1000" dirty="0"/>
              <a:t>. (2018). </a:t>
            </a:r>
            <a:r>
              <a:rPr lang="en-GB" sz="1000" i="1" dirty="0"/>
              <a:t>The impact of poverty | Child Poverty Action Group</a:t>
            </a:r>
            <a:r>
              <a:rPr lang="en-GB" sz="1000" dirty="0"/>
              <a:t>. [online] Available at: http://</a:t>
            </a:r>
            <a:r>
              <a:rPr lang="en-GB" sz="1000" dirty="0" err="1"/>
              <a:t>cpag.org.uk</a:t>
            </a:r>
            <a:r>
              <a:rPr lang="en-GB" sz="1000" dirty="0"/>
              <a:t>/content/impact-poverty [Accessed 13 Feb. 2018].</a:t>
            </a:r>
          </a:p>
          <a:p>
            <a:r>
              <a:rPr lang="en-GB" sz="1000" dirty="0"/>
              <a:t>Evaluation of Communities First. (2011).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gov.wales</a:t>
            </a:r>
            <a:r>
              <a:rPr lang="en-GB" sz="1000" dirty="0"/>
              <a:t>/docs/</a:t>
            </a:r>
            <a:r>
              <a:rPr lang="en-GB" sz="1000" dirty="0" err="1"/>
              <a:t>caecd</a:t>
            </a:r>
            <a:r>
              <a:rPr lang="en-GB" sz="1000" dirty="0"/>
              <a:t>/research/110913-evaluation-communities-first-summary-en.pdf.</a:t>
            </a:r>
          </a:p>
          <a:p>
            <a:r>
              <a:rPr lang="en-GB" sz="1000" dirty="0" err="1"/>
              <a:t>FamilyPoint</a:t>
            </a:r>
            <a:r>
              <a:rPr lang="en-GB" sz="1000" dirty="0"/>
              <a:t> </a:t>
            </a:r>
            <a:r>
              <a:rPr lang="en-GB" sz="1000" dirty="0" err="1"/>
              <a:t>Cymru</a:t>
            </a:r>
            <a:r>
              <a:rPr lang="en-GB" sz="1000" dirty="0"/>
              <a:t>. (2018). </a:t>
            </a:r>
            <a:r>
              <a:rPr lang="en-GB" sz="1000" i="1" dirty="0"/>
              <a:t>Neath Port Talbot Communities First | </a:t>
            </a:r>
            <a:r>
              <a:rPr lang="en-GB" sz="1000" i="1" dirty="0" err="1"/>
              <a:t>FamilyPoint</a:t>
            </a:r>
            <a:r>
              <a:rPr lang="en-GB" sz="1000" i="1" dirty="0"/>
              <a:t> </a:t>
            </a:r>
            <a:r>
              <a:rPr lang="en-GB" sz="1000" i="1" dirty="0" err="1"/>
              <a:t>Cymru</a:t>
            </a:r>
            <a:r>
              <a:rPr lang="en-GB" sz="1000" dirty="0"/>
              <a:t>. [online] Available at: https://</a:t>
            </a:r>
            <a:r>
              <a:rPr lang="en-GB" sz="1000" dirty="0" err="1"/>
              <a:t>familypoint.cymru</a:t>
            </a:r>
            <a:r>
              <a:rPr lang="en-GB" sz="1000" dirty="0"/>
              <a:t>/</a:t>
            </a:r>
            <a:r>
              <a:rPr lang="en-GB" sz="1000" dirty="0" err="1"/>
              <a:t>neath_port_talbot</a:t>
            </a:r>
            <a:r>
              <a:rPr lang="en-GB" sz="1000" dirty="0"/>
              <a:t>/communities-first-</a:t>
            </a:r>
            <a:r>
              <a:rPr lang="en-GB" sz="1000" dirty="0" err="1"/>
              <a:t>neath</a:t>
            </a:r>
            <a:r>
              <a:rPr lang="en-GB" sz="1000" dirty="0"/>
              <a:t>-port-</a:t>
            </a:r>
            <a:r>
              <a:rPr lang="en-GB" sz="1000" dirty="0" err="1"/>
              <a:t>talbot</a:t>
            </a:r>
            <a:r>
              <a:rPr lang="en-GB" sz="1000" dirty="0"/>
              <a:t>/ [Accessed 14 Feb. 2018].</a:t>
            </a:r>
          </a:p>
          <a:p>
            <a:r>
              <a:rPr lang="en-GB" sz="1000" dirty="0" err="1"/>
              <a:t>Google.co.uk</a:t>
            </a:r>
            <a:r>
              <a:rPr lang="en-GB" sz="1000" dirty="0"/>
              <a:t>. (2018). </a:t>
            </a:r>
            <a:r>
              <a:rPr lang="en-GB" sz="1000" i="1" dirty="0"/>
              <a:t>Attainment definition and meaning | Collins English Dictionary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www.google.co.uk</a:t>
            </a:r>
            <a:r>
              <a:rPr lang="en-GB" sz="1000" dirty="0"/>
              <a:t>/amp/s/</a:t>
            </a:r>
            <a:r>
              <a:rPr lang="en-GB" sz="1000" dirty="0" err="1"/>
              <a:t>www.collinsdictionary.com</a:t>
            </a:r>
            <a:r>
              <a:rPr lang="en-GB" sz="1000" dirty="0"/>
              <a:t>/amp/</a:t>
            </a:r>
            <a:r>
              <a:rPr lang="en-GB" sz="1000" dirty="0" err="1"/>
              <a:t>english</a:t>
            </a:r>
            <a:r>
              <a:rPr lang="en-GB" sz="1000" dirty="0"/>
              <a:t>/attainment [Accessed 12 Feb. 2018].</a:t>
            </a:r>
          </a:p>
          <a:p>
            <a:r>
              <a:rPr lang="en-GB" sz="1000" dirty="0" err="1"/>
              <a:t>Gov.wales</a:t>
            </a:r>
            <a:r>
              <a:rPr lang="en-GB" sz="1000" dirty="0"/>
              <a:t>. (2018). </a:t>
            </a:r>
            <a:r>
              <a:rPr lang="en-GB" sz="1000" i="1" dirty="0"/>
              <a:t>Welsh </a:t>
            </a:r>
            <a:r>
              <a:rPr lang="en-GB" sz="1000" i="1" dirty="0" err="1"/>
              <a:t>Government|Households</a:t>
            </a:r>
            <a:r>
              <a:rPr lang="en-GB" sz="1000" i="1" dirty="0"/>
              <a:t> below average income</a:t>
            </a:r>
            <a:r>
              <a:rPr lang="en-GB" sz="1000" dirty="0"/>
              <a:t>. [online] Available at: http://</a:t>
            </a:r>
            <a:r>
              <a:rPr lang="en-GB" sz="1000" dirty="0" err="1"/>
              <a:t>gov.wales</a:t>
            </a:r>
            <a:r>
              <a:rPr lang="en-GB" sz="1000" dirty="0"/>
              <a:t>/statistics-and-research/households-below-average-income/?</a:t>
            </a:r>
            <a:r>
              <a:rPr lang="en-GB" sz="1000" dirty="0" err="1"/>
              <a:t>lang</a:t>
            </a:r>
            <a:r>
              <a:rPr lang="en-GB" sz="1000" dirty="0"/>
              <a:t>=</a:t>
            </a:r>
            <a:r>
              <a:rPr lang="en-GB" sz="1000" dirty="0" err="1"/>
              <a:t>en</a:t>
            </a:r>
            <a:r>
              <a:rPr lang="en-GB" sz="1000" dirty="0"/>
              <a:t> [Accessed 12 Feb. 2018].</a:t>
            </a:r>
          </a:p>
          <a:p>
            <a:r>
              <a:rPr lang="en-GB" sz="1000" dirty="0"/>
              <a:t>JRF. (2017). </a:t>
            </a:r>
            <a:r>
              <a:rPr lang="en-GB" sz="1000" i="1" dirty="0"/>
              <a:t>UK Poverty 2017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www.jrf.org.uk</a:t>
            </a:r>
            <a:r>
              <a:rPr lang="en-GB" sz="1000" dirty="0"/>
              <a:t>/report/uk-poverty-2017 [Accessed 13 Feb. 2018].</a:t>
            </a:r>
          </a:p>
          <a:p>
            <a:r>
              <a:rPr lang="en-GB" sz="1000" dirty="0" err="1"/>
              <a:t>News.bbc.co.uk</a:t>
            </a:r>
            <a:r>
              <a:rPr lang="en-GB" sz="1000" dirty="0"/>
              <a:t>. (2018). </a:t>
            </a:r>
            <a:r>
              <a:rPr lang="en-GB" sz="1000" i="1" dirty="0"/>
              <a:t>BBC News - </a:t>
            </a:r>
            <a:r>
              <a:rPr lang="en-GB" sz="1000" i="1" dirty="0" err="1"/>
              <a:t>Carwyn</a:t>
            </a:r>
            <a:r>
              <a:rPr lang="en-GB" sz="1000" i="1" dirty="0"/>
              <a:t> Jones defends value of ï¿½214m regeneration scheme</a:t>
            </a:r>
            <a:r>
              <a:rPr lang="en-GB" sz="1000" dirty="0"/>
              <a:t>. [online] Available at: http://</a:t>
            </a:r>
            <a:r>
              <a:rPr lang="en-GB" sz="1000" dirty="0" err="1"/>
              <a:t>news.bbc.co.uk</a:t>
            </a:r>
            <a:r>
              <a:rPr lang="en-GB" sz="1000" dirty="0"/>
              <a:t>/1/mobile/wales/</a:t>
            </a:r>
            <a:r>
              <a:rPr lang="en-GB" sz="1000" dirty="0" err="1"/>
              <a:t>wales_politics</a:t>
            </a:r>
            <a:r>
              <a:rPr lang="en-GB" sz="1000" dirty="0"/>
              <a:t>/8528497.stm [Accessed 12 Feb. 2018].</a:t>
            </a:r>
          </a:p>
          <a:p>
            <a:r>
              <a:rPr lang="en-GB" sz="1000" dirty="0" err="1"/>
              <a:t>Rctcbc.gov.uk</a:t>
            </a:r>
            <a:r>
              <a:rPr lang="en-GB" sz="1000" dirty="0"/>
              <a:t>. (2018). </a:t>
            </a:r>
            <a:r>
              <a:rPr lang="en-GB" sz="1000" i="1" dirty="0"/>
              <a:t>About Communities First | Rhondda Cynon </a:t>
            </a:r>
            <a:r>
              <a:rPr lang="en-GB" sz="1000" i="1" dirty="0" err="1"/>
              <a:t>Taf</a:t>
            </a:r>
            <a:r>
              <a:rPr lang="en-GB" sz="1000" i="1" dirty="0"/>
              <a:t> County Borough Council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www.rctcbc.gov.uk</a:t>
            </a:r>
            <a:r>
              <a:rPr lang="en-GB" sz="1000" dirty="0"/>
              <a:t>/EN/</a:t>
            </a:r>
            <a:r>
              <a:rPr lang="en-GB" sz="1000" dirty="0" err="1"/>
              <a:t>GetInvolved</a:t>
            </a:r>
            <a:r>
              <a:rPr lang="en-GB" sz="1000" dirty="0"/>
              <a:t>/</a:t>
            </a:r>
            <a:r>
              <a:rPr lang="en-GB" sz="1000" dirty="0" err="1"/>
              <a:t>CommunitiesFirst</a:t>
            </a:r>
            <a:r>
              <a:rPr lang="en-GB" sz="1000" dirty="0"/>
              <a:t>/</a:t>
            </a:r>
            <a:r>
              <a:rPr lang="en-GB" sz="1000" dirty="0" err="1"/>
              <a:t>AboutCommunitiesFirst</a:t>
            </a:r>
            <a:r>
              <a:rPr lang="en-GB" sz="1000" dirty="0"/>
              <a:t>/</a:t>
            </a:r>
            <a:r>
              <a:rPr lang="en-GB" sz="1000" dirty="0" err="1"/>
              <a:t>AboutCommunitiesFirst.aspx</a:t>
            </a:r>
            <a:r>
              <a:rPr lang="en-GB" sz="1000" dirty="0"/>
              <a:t> [Accessed 14 Feb. 2018].</a:t>
            </a:r>
          </a:p>
          <a:p>
            <a:r>
              <a:rPr lang="en-GB" sz="1000" dirty="0" err="1"/>
              <a:t>Shipton</a:t>
            </a:r>
            <a:r>
              <a:rPr lang="en-GB" sz="1000" dirty="0"/>
              <a:t>, M. (2017). </a:t>
            </a:r>
            <a:r>
              <a:rPr lang="en-GB" sz="1000" i="1" dirty="0"/>
              <a:t>Anti-poverty programme Communities First killed off</a:t>
            </a:r>
            <a:r>
              <a:rPr lang="en-GB" sz="1000" dirty="0"/>
              <a:t>. [online] </a:t>
            </a:r>
            <a:r>
              <a:rPr lang="en-GB" sz="1000" dirty="0" err="1"/>
              <a:t>walesonline</a:t>
            </a:r>
            <a:r>
              <a:rPr lang="en-GB" sz="1000" dirty="0"/>
              <a:t>. Available at: https://</a:t>
            </a:r>
            <a:r>
              <a:rPr lang="en-GB" sz="1000" dirty="0" err="1"/>
              <a:t>www.walesonline.co.uk</a:t>
            </a:r>
            <a:r>
              <a:rPr lang="en-GB" sz="1000" dirty="0"/>
              <a:t>/news/politics/anti-poverty-programme-communities-first-12604423 [Accessed 12 Feb. 2018].</a:t>
            </a:r>
          </a:p>
          <a:p>
            <a:r>
              <a:rPr lang="en-GB" sz="1000" dirty="0" err="1"/>
              <a:t>Valeofglamorgan.gov.uk</a:t>
            </a:r>
            <a:r>
              <a:rPr lang="en-GB" sz="1000" dirty="0"/>
              <a:t>. (2018). </a:t>
            </a:r>
            <a:r>
              <a:rPr lang="en-GB" sz="1000" i="1" dirty="0"/>
              <a:t>Communities First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www.valeofglamorgan.gov.uk</a:t>
            </a:r>
            <a:r>
              <a:rPr lang="en-GB" sz="1000" dirty="0"/>
              <a:t>/</a:t>
            </a:r>
            <a:r>
              <a:rPr lang="en-GB" sz="1000" dirty="0" err="1"/>
              <a:t>en</a:t>
            </a:r>
            <a:r>
              <a:rPr lang="en-GB" sz="1000" dirty="0"/>
              <a:t>/</a:t>
            </a:r>
            <a:r>
              <a:rPr lang="en-GB" sz="1000" dirty="0" err="1"/>
              <a:t>our_council</a:t>
            </a:r>
            <a:r>
              <a:rPr lang="en-GB" sz="1000" dirty="0"/>
              <a:t>/Council-Structure/minutes,_</a:t>
            </a:r>
            <a:r>
              <a:rPr lang="en-GB" sz="1000" dirty="0" err="1"/>
              <a:t>agendas_and_reports</a:t>
            </a:r>
            <a:r>
              <a:rPr lang="en-GB" sz="1000" dirty="0"/>
              <a:t>/reports/cabinet/2011/11-11-16/</a:t>
            </a:r>
            <a:r>
              <a:rPr lang="en-GB" sz="1000" dirty="0" err="1"/>
              <a:t>communities_first.aspx</a:t>
            </a:r>
            <a:r>
              <a:rPr lang="en-GB" sz="1000" dirty="0"/>
              <a:t> [Accessed 12 Feb. 2018].</a:t>
            </a:r>
          </a:p>
          <a:p>
            <a:endParaRPr lang="en-US" sz="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15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1669</TotalTime>
  <Words>1143</Words>
  <Application>Microsoft Macintosh PowerPoint</Application>
  <PresentationFormat>Widescreen</PresentationFormat>
  <Paragraphs>112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Century Gothic</vt:lpstr>
      <vt:lpstr>Courier New</vt:lpstr>
      <vt:lpstr>Garamond</vt:lpstr>
      <vt:lpstr>Arial</vt:lpstr>
      <vt:lpstr>Savon</vt:lpstr>
      <vt:lpstr>Initiative designed to reduce the gap between poverty and attainment</vt:lpstr>
      <vt:lpstr>Poverty in the UK</vt:lpstr>
      <vt:lpstr>Effect on Children?</vt:lpstr>
      <vt:lpstr>Poverty in Wales</vt:lpstr>
      <vt:lpstr>Communities First</vt:lpstr>
      <vt:lpstr>What does Communities First offer?</vt:lpstr>
      <vt:lpstr>Communities First changes 2012</vt:lpstr>
      <vt:lpstr>Is the initiative successful?</vt:lpstr>
      <vt:lpstr>Could it have been improved?</vt:lpstr>
      <vt:lpstr>Any Questions?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Communities first </dc:title>
  <dc:creator>Kailam Fearn (1701807)</dc:creator>
  <cp:lastModifiedBy>Kailam Fearn (1701807)</cp:lastModifiedBy>
  <cp:revision>23</cp:revision>
  <dcterms:created xsi:type="dcterms:W3CDTF">2018-02-14T20:52:06Z</dcterms:created>
  <dcterms:modified xsi:type="dcterms:W3CDTF">2018-02-16T00:41:15Z</dcterms:modified>
</cp:coreProperties>
</file>