
<file path=[Content_Types].xml><?xml version="1.0" encoding="utf-8"?>
<Types xmlns="http://schemas.openxmlformats.org/package/2006/content-types">
  <Default Extension="fntdata" ContentType="application/x-fontdata"/>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8288000" cy="10287000"/>
  <p:notesSz cx="6858000" cy="9144000"/>
  <p:embeddedFontLst>
    <p:embeddedFont>
      <p:font typeface="New Icon" pitchFamily="2" charset="77"/>
      <p:regular r:id="rId12"/>
    </p:embeddedFont>
    <p:embeddedFont>
      <p:font typeface="Poiret Bold" panose="02000000000000000000" pitchFamily="2" charset="0"/>
      <p:regular r:id="rId13"/>
      <p:bold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08" autoAdjust="0"/>
    <p:restoredTop sz="94573" autoAdjust="0"/>
  </p:normalViewPr>
  <p:slideViewPr>
    <p:cSldViewPr>
      <p:cViewPr varScale="1">
        <p:scale>
          <a:sx n="75" d="100"/>
          <a:sy n="75" d="100"/>
        </p:scale>
        <p:origin x="544"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EB34C1-6EB8-4748-B352-38530F50FD1E}" type="datetimeFigureOut">
              <a:rPr lang="en-US" smtClean="0"/>
              <a:t>8/9/26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42DF62B-9829-F74B-B966-BCC640110502}" type="slidenum">
              <a:rPr lang="en-US" smtClean="0"/>
              <a:t>‹#›</a:t>
            </a:fld>
            <a:endParaRPr lang="en-US"/>
          </a:p>
        </p:txBody>
      </p:sp>
    </p:spTree>
    <p:extLst>
      <p:ext uri="{BB962C8B-B14F-4D97-AF65-F5344CB8AC3E}">
        <p14:creationId xmlns:p14="http://schemas.microsoft.com/office/powerpoint/2010/main" val="1012954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42DF62B-9829-F74B-B966-BCC640110502}" type="slidenum">
              <a:rPr lang="en-US" smtClean="0"/>
              <a:t>1</a:t>
            </a:fld>
            <a:endParaRPr lang="en-US"/>
          </a:p>
        </p:txBody>
      </p:sp>
    </p:spTree>
    <p:extLst>
      <p:ext uri="{BB962C8B-B14F-4D97-AF65-F5344CB8AC3E}">
        <p14:creationId xmlns:p14="http://schemas.microsoft.com/office/powerpoint/2010/main" val="3365194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8/9/26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8/9/26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8/9/26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8/9/26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8/9/26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8/9/26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 Id="rId4" Type="http://schemas.openxmlformats.org/officeDocument/2006/relationships/image" Target="../media/image13.jpeg"/></Relationships>
</file>

<file path=ppt/slides/_rels/slide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sp>
        <p:nvSpPr>
          <p:cNvPr id="2" name="TextBox 2"/>
          <p:cNvSpPr txBox="1"/>
          <p:nvPr/>
        </p:nvSpPr>
        <p:spPr>
          <a:xfrm>
            <a:off x="1981204" y="2273781"/>
            <a:ext cx="14325592" cy="4987204"/>
          </a:xfrm>
          <a:prstGeom prst="rect">
            <a:avLst/>
          </a:prstGeom>
        </p:spPr>
        <p:txBody>
          <a:bodyPr lIns="0" tIns="0" rIns="0" bIns="0" rtlCol="0" anchor="t">
            <a:spAutoFit/>
          </a:bodyPr>
          <a:lstStyle/>
          <a:p>
            <a:pPr algn="ctr">
              <a:lnSpc>
                <a:spcPts val="12377"/>
              </a:lnSpc>
            </a:pPr>
            <a:r>
              <a:rPr lang="en-US" sz="13601">
                <a:solidFill>
                  <a:srgbClr val="596456"/>
                </a:solidFill>
                <a:latin typeface="New Icon"/>
                <a:ea typeface="New Icon"/>
                <a:cs typeface="New Icon"/>
                <a:sym typeface="New Icon"/>
              </a:rPr>
              <a:t>INDIVIDUAL PRESENTATION PITCH</a:t>
            </a:r>
          </a:p>
        </p:txBody>
      </p:sp>
      <p:grpSp>
        <p:nvGrpSpPr>
          <p:cNvPr id="3" name="Group 3"/>
          <p:cNvGrpSpPr/>
          <p:nvPr/>
        </p:nvGrpSpPr>
        <p:grpSpPr>
          <a:xfrm>
            <a:off x="-95951" y="-147751"/>
            <a:ext cx="2850173" cy="3102209"/>
            <a:chOff x="0" y="0"/>
            <a:chExt cx="723263" cy="787220"/>
          </a:xfrm>
        </p:grpSpPr>
        <p:sp>
          <p:nvSpPr>
            <p:cNvPr id="4" name="Freeform 4"/>
            <p:cNvSpPr/>
            <p:nvPr/>
          </p:nvSpPr>
          <p:spPr>
            <a:xfrm>
              <a:off x="0" y="0"/>
              <a:ext cx="723263" cy="787220"/>
            </a:xfrm>
            <a:custGeom>
              <a:avLst/>
              <a:gdLst/>
              <a:ahLst/>
              <a:cxnLst/>
              <a:rect l="l" t="t" r="r" b="b"/>
              <a:pathLst>
                <a:path w="723263" h="787220">
                  <a:moveTo>
                    <a:pt x="0" y="0"/>
                  </a:moveTo>
                  <a:lnTo>
                    <a:pt x="723263" y="0"/>
                  </a:lnTo>
                  <a:lnTo>
                    <a:pt x="723263" y="787220"/>
                  </a:lnTo>
                  <a:lnTo>
                    <a:pt x="0" y="787220"/>
                  </a:lnTo>
                  <a:close/>
                </a:path>
              </a:pathLst>
            </a:custGeom>
            <a:blipFill>
              <a:blip r:embed="rId3"/>
              <a:stretch>
                <a:fillRect l="-4421" r="-4421"/>
              </a:stretch>
            </a:blipFill>
            <a:ln w="9525" cap="sq">
              <a:solidFill>
                <a:srgbClr val="000000"/>
              </a:solidFill>
              <a:prstDash val="solid"/>
              <a:miter/>
            </a:ln>
          </p:spPr>
          <p:txBody>
            <a:bodyPr/>
            <a:lstStyle/>
            <a:p>
              <a:endParaRPr lang="en-US"/>
            </a:p>
          </p:txBody>
        </p:sp>
      </p:grpSp>
      <p:grpSp>
        <p:nvGrpSpPr>
          <p:cNvPr id="5" name="Group 5"/>
          <p:cNvGrpSpPr/>
          <p:nvPr/>
        </p:nvGrpSpPr>
        <p:grpSpPr>
          <a:xfrm>
            <a:off x="16119185" y="1255835"/>
            <a:ext cx="2168815" cy="3397248"/>
            <a:chOff x="0" y="0"/>
            <a:chExt cx="550361" cy="862090"/>
          </a:xfrm>
        </p:grpSpPr>
        <p:sp>
          <p:nvSpPr>
            <p:cNvPr id="6" name="Freeform 6"/>
            <p:cNvSpPr/>
            <p:nvPr/>
          </p:nvSpPr>
          <p:spPr>
            <a:xfrm>
              <a:off x="0" y="0"/>
              <a:ext cx="550361" cy="862090"/>
            </a:xfrm>
            <a:custGeom>
              <a:avLst/>
              <a:gdLst/>
              <a:ahLst/>
              <a:cxnLst/>
              <a:rect l="l" t="t" r="r" b="b"/>
              <a:pathLst>
                <a:path w="550361" h="862090">
                  <a:moveTo>
                    <a:pt x="0" y="0"/>
                  </a:moveTo>
                  <a:lnTo>
                    <a:pt x="550361" y="0"/>
                  </a:lnTo>
                  <a:lnTo>
                    <a:pt x="550361" y="862090"/>
                  </a:lnTo>
                  <a:lnTo>
                    <a:pt x="0" y="862090"/>
                  </a:lnTo>
                  <a:close/>
                </a:path>
              </a:pathLst>
            </a:custGeom>
            <a:blipFill>
              <a:blip r:embed="rId4"/>
              <a:stretch>
                <a:fillRect l="-67774" r="-67774"/>
              </a:stretch>
            </a:blipFill>
            <a:ln w="9525" cap="sq">
              <a:solidFill>
                <a:srgbClr val="000000"/>
              </a:solidFill>
              <a:prstDash val="solid"/>
              <a:miter/>
            </a:ln>
          </p:spPr>
          <p:txBody>
            <a:bodyPr/>
            <a:lstStyle/>
            <a:p>
              <a:endParaRPr lang="en-US"/>
            </a:p>
          </p:txBody>
        </p:sp>
      </p:grpSp>
      <p:grpSp>
        <p:nvGrpSpPr>
          <p:cNvPr id="7" name="Group 7"/>
          <p:cNvGrpSpPr/>
          <p:nvPr/>
        </p:nvGrpSpPr>
        <p:grpSpPr>
          <a:xfrm>
            <a:off x="14582774" y="8088703"/>
            <a:ext cx="3915037" cy="2797180"/>
            <a:chOff x="0" y="0"/>
            <a:chExt cx="993484" cy="709816"/>
          </a:xfrm>
        </p:grpSpPr>
        <p:sp>
          <p:nvSpPr>
            <p:cNvPr id="8" name="Freeform 8"/>
            <p:cNvSpPr/>
            <p:nvPr/>
          </p:nvSpPr>
          <p:spPr>
            <a:xfrm>
              <a:off x="0" y="0"/>
              <a:ext cx="993485" cy="709816"/>
            </a:xfrm>
            <a:custGeom>
              <a:avLst/>
              <a:gdLst/>
              <a:ahLst/>
              <a:cxnLst/>
              <a:rect l="l" t="t" r="r" b="b"/>
              <a:pathLst>
                <a:path w="993485" h="709816">
                  <a:moveTo>
                    <a:pt x="0" y="0"/>
                  </a:moveTo>
                  <a:lnTo>
                    <a:pt x="993485" y="0"/>
                  </a:lnTo>
                  <a:lnTo>
                    <a:pt x="993485" y="709816"/>
                  </a:lnTo>
                  <a:lnTo>
                    <a:pt x="0" y="709816"/>
                  </a:lnTo>
                  <a:close/>
                </a:path>
              </a:pathLst>
            </a:custGeom>
            <a:blipFill>
              <a:blip r:embed="rId5"/>
              <a:stretch>
                <a:fillRect l="-3719" r="-3719"/>
              </a:stretch>
            </a:blipFill>
            <a:ln w="9525" cap="sq">
              <a:solidFill>
                <a:srgbClr val="000000"/>
              </a:solidFill>
              <a:prstDash val="solid"/>
              <a:miter/>
            </a:ln>
          </p:spPr>
          <p:txBody>
            <a:bodyPr/>
            <a:lstStyle/>
            <a:p>
              <a:endParaRPr lang="en-US"/>
            </a:p>
          </p:txBody>
        </p:sp>
      </p:grpSp>
      <p:grpSp>
        <p:nvGrpSpPr>
          <p:cNvPr id="9" name="Group 9"/>
          <p:cNvGrpSpPr/>
          <p:nvPr/>
        </p:nvGrpSpPr>
        <p:grpSpPr>
          <a:xfrm>
            <a:off x="438646" y="7345028"/>
            <a:ext cx="2315576" cy="2515967"/>
            <a:chOff x="0" y="0"/>
            <a:chExt cx="673048" cy="731294"/>
          </a:xfrm>
        </p:grpSpPr>
        <p:sp>
          <p:nvSpPr>
            <p:cNvPr id="10" name="Freeform 10"/>
            <p:cNvSpPr/>
            <p:nvPr/>
          </p:nvSpPr>
          <p:spPr>
            <a:xfrm>
              <a:off x="0" y="0"/>
              <a:ext cx="673048" cy="731294"/>
            </a:xfrm>
            <a:custGeom>
              <a:avLst/>
              <a:gdLst/>
              <a:ahLst/>
              <a:cxnLst/>
              <a:rect l="l" t="t" r="r" b="b"/>
              <a:pathLst>
                <a:path w="673048" h="731294">
                  <a:moveTo>
                    <a:pt x="0" y="0"/>
                  </a:moveTo>
                  <a:lnTo>
                    <a:pt x="673048" y="0"/>
                  </a:lnTo>
                  <a:lnTo>
                    <a:pt x="673048" y="731294"/>
                  </a:lnTo>
                  <a:lnTo>
                    <a:pt x="0" y="731294"/>
                  </a:lnTo>
                  <a:close/>
                </a:path>
              </a:pathLst>
            </a:custGeom>
            <a:blipFill>
              <a:blip r:embed="rId6"/>
              <a:stretch>
                <a:fillRect l="-31085" r="-31085"/>
              </a:stretch>
            </a:blipFill>
            <a:ln w="9525" cap="sq">
              <a:solidFill>
                <a:srgbClr val="000000"/>
              </a:solidFill>
              <a:prstDash val="solid"/>
              <a:miter/>
            </a:ln>
          </p:spPr>
          <p:txBody>
            <a:bodyPr/>
            <a:lstStyle/>
            <a:p>
              <a:endParaRPr lang="en-US"/>
            </a:p>
          </p:txBody>
        </p:sp>
      </p:grpSp>
      <p:sp>
        <p:nvSpPr>
          <p:cNvPr id="11" name="TextBox 11"/>
          <p:cNvSpPr txBox="1"/>
          <p:nvPr/>
        </p:nvSpPr>
        <p:spPr>
          <a:xfrm>
            <a:off x="3373539" y="7006254"/>
            <a:ext cx="11540922" cy="520335"/>
          </a:xfrm>
          <a:prstGeom prst="rect">
            <a:avLst/>
          </a:prstGeom>
        </p:spPr>
        <p:txBody>
          <a:bodyPr lIns="0" tIns="0" rIns="0" bIns="0" rtlCol="0" anchor="t">
            <a:spAutoFit/>
          </a:bodyPr>
          <a:lstStyle/>
          <a:p>
            <a:pPr marL="0" lvl="0" indent="0" algn="ctr">
              <a:lnSpc>
                <a:spcPts val="4480"/>
              </a:lnSpc>
              <a:spcBef>
                <a:spcPct val="0"/>
              </a:spcBef>
            </a:pPr>
            <a:r>
              <a:rPr lang="en-US" sz="3200" dirty="0">
                <a:latin typeface="Poiret Bold"/>
                <a:ea typeface="Poiret Bold"/>
                <a:cs typeface="Poiret Bold"/>
                <a:sym typeface="Poiret Bold"/>
              </a:rPr>
              <a:t>ENTERPRISE AND ENTREPRENEURSHIP LCLM4006</a:t>
            </a:r>
          </a:p>
        </p:txBody>
      </p:sp>
      <p:sp>
        <p:nvSpPr>
          <p:cNvPr id="12" name="TextBox 12"/>
          <p:cNvSpPr txBox="1"/>
          <p:nvPr/>
        </p:nvSpPr>
        <p:spPr>
          <a:xfrm>
            <a:off x="6911349" y="869954"/>
            <a:ext cx="4465301" cy="533400"/>
          </a:xfrm>
          <a:prstGeom prst="rect">
            <a:avLst/>
          </a:prstGeom>
        </p:spPr>
        <p:txBody>
          <a:bodyPr lIns="0" tIns="0" rIns="0" bIns="0" rtlCol="0" anchor="t">
            <a:spAutoFit/>
          </a:bodyPr>
          <a:lstStyle/>
          <a:p>
            <a:pPr algn="ctr">
              <a:lnSpc>
                <a:spcPts val="4200"/>
              </a:lnSpc>
            </a:pPr>
            <a:r>
              <a:rPr lang="en-US" sz="3000">
                <a:solidFill>
                  <a:srgbClr val="596456"/>
                </a:solidFill>
                <a:latin typeface="Poiret Bold"/>
                <a:ea typeface="Poiret Bold"/>
                <a:cs typeface="Poiret Bold"/>
                <a:sym typeface="Poiret Bold"/>
              </a:rPr>
              <a:t>ANGELA LEONARDO</a:t>
            </a:r>
          </a:p>
        </p:txBody>
      </p:sp>
      <p:sp>
        <p:nvSpPr>
          <p:cNvPr id="13" name="TextBox 13"/>
          <p:cNvSpPr txBox="1"/>
          <p:nvPr/>
        </p:nvSpPr>
        <p:spPr>
          <a:xfrm>
            <a:off x="5414622" y="8526812"/>
            <a:ext cx="7458756" cy="1600200"/>
          </a:xfrm>
          <a:prstGeom prst="rect">
            <a:avLst/>
          </a:prstGeom>
        </p:spPr>
        <p:txBody>
          <a:bodyPr lIns="0" tIns="0" rIns="0" bIns="0" rtlCol="0" anchor="t">
            <a:spAutoFit/>
          </a:bodyPr>
          <a:lstStyle/>
          <a:p>
            <a:pPr algn="ctr">
              <a:lnSpc>
                <a:spcPts val="4200"/>
              </a:lnSpc>
            </a:pPr>
            <a:r>
              <a:rPr lang="en-US" sz="3000">
                <a:solidFill>
                  <a:srgbClr val="596456"/>
                </a:solidFill>
                <a:latin typeface="Poiret Bold"/>
                <a:ea typeface="Poiret Bold"/>
                <a:cs typeface="Poiret Bold"/>
                <a:sym typeface="Poiret Bold"/>
              </a:rPr>
              <a:t>Certificate in Higher Education Business Skills for the Workplace</a:t>
            </a:r>
          </a:p>
          <a:p>
            <a:pPr marL="0" lvl="0" indent="0" algn="ctr">
              <a:lnSpc>
                <a:spcPts val="4200"/>
              </a:lnSpc>
              <a:spcBef>
                <a:spcPct val="0"/>
              </a:spcBef>
            </a:pPr>
            <a:r>
              <a:rPr lang="en-US" sz="3000">
                <a:solidFill>
                  <a:srgbClr val="596456"/>
                </a:solidFill>
                <a:latin typeface="Poiret Bold"/>
                <a:ea typeface="Poiret Bold"/>
                <a:cs typeface="Poiret Bold"/>
                <a:sym typeface="Poiret Bold"/>
              </a:rPr>
              <a:t>said usman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596456"/>
        </a:solidFill>
        <a:effectLst/>
      </p:bgPr>
    </p:bg>
    <p:spTree>
      <p:nvGrpSpPr>
        <p:cNvPr id="1" name=""/>
        <p:cNvGrpSpPr/>
        <p:nvPr/>
      </p:nvGrpSpPr>
      <p:grpSpPr>
        <a:xfrm>
          <a:off x="0" y="0"/>
          <a:ext cx="0" cy="0"/>
          <a:chOff x="0" y="0"/>
          <a:chExt cx="0" cy="0"/>
        </a:xfrm>
      </p:grpSpPr>
      <p:grpSp>
        <p:nvGrpSpPr>
          <p:cNvPr id="2" name="Group 2"/>
          <p:cNvGrpSpPr/>
          <p:nvPr/>
        </p:nvGrpSpPr>
        <p:grpSpPr>
          <a:xfrm>
            <a:off x="18538290" y="2392751"/>
            <a:ext cx="312349" cy="31234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ln w="19050" cap="sq">
              <a:solidFill>
                <a:srgbClr val="EFEFEF"/>
              </a:solidFill>
              <a:prstDash val="solid"/>
              <a:miter/>
            </a:ln>
          </p:spPr>
          <p:txBody>
            <a:bodyPr/>
            <a:lstStyle/>
            <a:p>
              <a:endParaRPr lang="en-US"/>
            </a:p>
          </p:txBody>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778"/>
                </a:lnSpc>
              </a:pPr>
              <a:endParaRPr/>
            </a:p>
          </p:txBody>
        </p:sp>
      </p:grpSp>
      <p:sp>
        <p:nvSpPr>
          <p:cNvPr id="5" name="TextBox 5"/>
          <p:cNvSpPr txBox="1"/>
          <p:nvPr/>
        </p:nvSpPr>
        <p:spPr>
          <a:xfrm>
            <a:off x="1028700" y="1200150"/>
            <a:ext cx="6977601" cy="1349374"/>
          </a:xfrm>
          <a:prstGeom prst="rect">
            <a:avLst/>
          </a:prstGeom>
        </p:spPr>
        <p:txBody>
          <a:bodyPr lIns="0" tIns="0" rIns="0" bIns="0" rtlCol="0" anchor="t">
            <a:spAutoFit/>
          </a:bodyPr>
          <a:lstStyle/>
          <a:p>
            <a:pPr algn="l">
              <a:lnSpc>
                <a:spcPts val="9099"/>
              </a:lnSpc>
            </a:pPr>
            <a:r>
              <a:rPr lang="en-US" sz="9999">
                <a:solidFill>
                  <a:srgbClr val="EFEFEF"/>
                </a:solidFill>
                <a:latin typeface="New Icon"/>
                <a:ea typeface="New Icon"/>
                <a:cs typeface="New Icon"/>
                <a:sym typeface="New Icon"/>
              </a:rPr>
              <a:t>AGENDA</a:t>
            </a:r>
          </a:p>
        </p:txBody>
      </p:sp>
      <p:sp>
        <p:nvSpPr>
          <p:cNvPr id="6" name="TextBox 6"/>
          <p:cNvSpPr txBox="1"/>
          <p:nvPr/>
        </p:nvSpPr>
        <p:spPr>
          <a:xfrm>
            <a:off x="9824616" y="853649"/>
            <a:ext cx="2192509" cy="679493"/>
          </a:xfrm>
          <a:prstGeom prst="rect">
            <a:avLst/>
          </a:prstGeom>
        </p:spPr>
        <p:txBody>
          <a:bodyPr lIns="0" tIns="0" rIns="0" bIns="0" rtlCol="0" anchor="t">
            <a:spAutoFit/>
          </a:bodyPr>
          <a:lstStyle/>
          <a:p>
            <a:pPr algn="l">
              <a:lnSpc>
                <a:spcPts val="4551"/>
              </a:lnSpc>
            </a:pPr>
            <a:r>
              <a:rPr lang="en-US" sz="5001">
                <a:solidFill>
                  <a:srgbClr val="EFEFEF"/>
                </a:solidFill>
                <a:latin typeface="New Icon"/>
                <a:ea typeface="New Icon"/>
                <a:cs typeface="New Icon"/>
                <a:sym typeface="New Icon"/>
              </a:rPr>
              <a:t>01/</a:t>
            </a:r>
          </a:p>
        </p:txBody>
      </p:sp>
      <p:sp>
        <p:nvSpPr>
          <p:cNvPr id="7" name="TextBox 7"/>
          <p:cNvSpPr txBox="1"/>
          <p:nvPr/>
        </p:nvSpPr>
        <p:spPr>
          <a:xfrm>
            <a:off x="9824616" y="1957243"/>
            <a:ext cx="2192509" cy="679493"/>
          </a:xfrm>
          <a:prstGeom prst="rect">
            <a:avLst/>
          </a:prstGeom>
        </p:spPr>
        <p:txBody>
          <a:bodyPr lIns="0" tIns="0" rIns="0" bIns="0" rtlCol="0" anchor="t">
            <a:spAutoFit/>
          </a:bodyPr>
          <a:lstStyle/>
          <a:p>
            <a:pPr algn="l">
              <a:lnSpc>
                <a:spcPts val="4551"/>
              </a:lnSpc>
            </a:pPr>
            <a:r>
              <a:rPr lang="en-US" sz="5001">
                <a:solidFill>
                  <a:srgbClr val="EFEFEF"/>
                </a:solidFill>
                <a:latin typeface="New Icon"/>
                <a:ea typeface="New Icon"/>
                <a:cs typeface="New Icon"/>
                <a:sym typeface="New Icon"/>
              </a:rPr>
              <a:t>02/</a:t>
            </a:r>
          </a:p>
        </p:txBody>
      </p:sp>
      <p:sp>
        <p:nvSpPr>
          <p:cNvPr id="8" name="TextBox 8"/>
          <p:cNvSpPr txBox="1"/>
          <p:nvPr/>
        </p:nvSpPr>
        <p:spPr>
          <a:xfrm>
            <a:off x="9824616" y="3060837"/>
            <a:ext cx="2192509" cy="679493"/>
          </a:xfrm>
          <a:prstGeom prst="rect">
            <a:avLst/>
          </a:prstGeom>
        </p:spPr>
        <p:txBody>
          <a:bodyPr lIns="0" tIns="0" rIns="0" bIns="0" rtlCol="0" anchor="t">
            <a:spAutoFit/>
          </a:bodyPr>
          <a:lstStyle/>
          <a:p>
            <a:pPr algn="l">
              <a:lnSpc>
                <a:spcPts val="4551"/>
              </a:lnSpc>
            </a:pPr>
            <a:r>
              <a:rPr lang="en-US" sz="5001">
                <a:solidFill>
                  <a:srgbClr val="EFEFEF"/>
                </a:solidFill>
                <a:latin typeface="New Icon"/>
                <a:ea typeface="New Icon"/>
                <a:cs typeface="New Icon"/>
                <a:sym typeface="New Icon"/>
              </a:rPr>
              <a:t>03/</a:t>
            </a:r>
          </a:p>
        </p:txBody>
      </p:sp>
      <p:sp>
        <p:nvSpPr>
          <p:cNvPr id="9" name="TextBox 9"/>
          <p:cNvSpPr txBox="1"/>
          <p:nvPr/>
        </p:nvSpPr>
        <p:spPr>
          <a:xfrm>
            <a:off x="9824616" y="4164431"/>
            <a:ext cx="2192509" cy="679493"/>
          </a:xfrm>
          <a:prstGeom prst="rect">
            <a:avLst/>
          </a:prstGeom>
        </p:spPr>
        <p:txBody>
          <a:bodyPr lIns="0" tIns="0" rIns="0" bIns="0" rtlCol="0" anchor="t">
            <a:spAutoFit/>
          </a:bodyPr>
          <a:lstStyle/>
          <a:p>
            <a:pPr algn="l">
              <a:lnSpc>
                <a:spcPts val="4551"/>
              </a:lnSpc>
            </a:pPr>
            <a:r>
              <a:rPr lang="en-US" sz="5001">
                <a:solidFill>
                  <a:srgbClr val="EFEFEF"/>
                </a:solidFill>
                <a:latin typeface="New Icon"/>
                <a:ea typeface="New Icon"/>
                <a:cs typeface="New Icon"/>
                <a:sym typeface="New Icon"/>
              </a:rPr>
              <a:t>04/</a:t>
            </a:r>
          </a:p>
        </p:txBody>
      </p:sp>
      <p:sp>
        <p:nvSpPr>
          <p:cNvPr id="10" name="TextBox 10"/>
          <p:cNvSpPr txBox="1"/>
          <p:nvPr/>
        </p:nvSpPr>
        <p:spPr>
          <a:xfrm>
            <a:off x="9824616" y="5268025"/>
            <a:ext cx="2192509" cy="679493"/>
          </a:xfrm>
          <a:prstGeom prst="rect">
            <a:avLst/>
          </a:prstGeom>
        </p:spPr>
        <p:txBody>
          <a:bodyPr lIns="0" tIns="0" rIns="0" bIns="0" rtlCol="0" anchor="t">
            <a:spAutoFit/>
          </a:bodyPr>
          <a:lstStyle/>
          <a:p>
            <a:pPr algn="l">
              <a:lnSpc>
                <a:spcPts val="4551"/>
              </a:lnSpc>
            </a:pPr>
            <a:r>
              <a:rPr lang="en-US" sz="5001">
                <a:solidFill>
                  <a:srgbClr val="EFEFEF"/>
                </a:solidFill>
                <a:latin typeface="New Icon"/>
                <a:ea typeface="New Icon"/>
                <a:cs typeface="New Icon"/>
                <a:sym typeface="New Icon"/>
              </a:rPr>
              <a:t>05/</a:t>
            </a:r>
          </a:p>
        </p:txBody>
      </p:sp>
      <p:sp>
        <p:nvSpPr>
          <p:cNvPr id="11" name="TextBox 11"/>
          <p:cNvSpPr txBox="1"/>
          <p:nvPr/>
        </p:nvSpPr>
        <p:spPr>
          <a:xfrm>
            <a:off x="9824616" y="6371619"/>
            <a:ext cx="2192509" cy="679493"/>
          </a:xfrm>
          <a:prstGeom prst="rect">
            <a:avLst/>
          </a:prstGeom>
        </p:spPr>
        <p:txBody>
          <a:bodyPr lIns="0" tIns="0" rIns="0" bIns="0" rtlCol="0" anchor="t">
            <a:spAutoFit/>
          </a:bodyPr>
          <a:lstStyle/>
          <a:p>
            <a:pPr algn="l">
              <a:lnSpc>
                <a:spcPts val="4551"/>
              </a:lnSpc>
            </a:pPr>
            <a:r>
              <a:rPr lang="en-US" sz="5001">
                <a:solidFill>
                  <a:srgbClr val="EFEFEF"/>
                </a:solidFill>
                <a:latin typeface="New Icon"/>
                <a:ea typeface="New Icon"/>
                <a:cs typeface="New Icon"/>
                <a:sym typeface="New Icon"/>
              </a:rPr>
              <a:t>06/</a:t>
            </a:r>
          </a:p>
        </p:txBody>
      </p:sp>
      <p:sp>
        <p:nvSpPr>
          <p:cNvPr id="12" name="TextBox 12"/>
          <p:cNvSpPr txBox="1"/>
          <p:nvPr/>
        </p:nvSpPr>
        <p:spPr>
          <a:xfrm>
            <a:off x="9824616" y="7475213"/>
            <a:ext cx="2192509" cy="679493"/>
          </a:xfrm>
          <a:prstGeom prst="rect">
            <a:avLst/>
          </a:prstGeom>
        </p:spPr>
        <p:txBody>
          <a:bodyPr lIns="0" tIns="0" rIns="0" bIns="0" rtlCol="0" anchor="t">
            <a:spAutoFit/>
          </a:bodyPr>
          <a:lstStyle/>
          <a:p>
            <a:pPr algn="l">
              <a:lnSpc>
                <a:spcPts val="4551"/>
              </a:lnSpc>
            </a:pPr>
            <a:r>
              <a:rPr lang="en-US" sz="5001">
                <a:solidFill>
                  <a:srgbClr val="EFEFEF"/>
                </a:solidFill>
                <a:latin typeface="New Icon"/>
                <a:ea typeface="New Icon"/>
                <a:cs typeface="New Icon"/>
                <a:sym typeface="New Icon"/>
              </a:rPr>
              <a:t>07/</a:t>
            </a:r>
          </a:p>
        </p:txBody>
      </p:sp>
      <p:sp>
        <p:nvSpPr>
          <p:cNvPr id="14" name="TextBox 14"/>
          <p:cNvSpPr txBox="1"/>
          <p:nvPr/>
        </p:nvSpPr>
        <p:spPr>
          <a:xfrm>
            <a:off x="11943612" y="838748"/>
            <a:ext cx="4757105" cy="556932"/>
          </a:xfrm>
          <a:prstGeom prst="rect">
            <a:avLst/>
          </a:prstGeom>
        </p:spPr>
        <p:txBody>
          <a:bodyPr lIns="0" tIns="0" rIns="0" bIns="0" rtlCol="0" anchor="t">
            <a:spAutoFit/>
          </a:bodyPr>
          <a:lstStyle/>
          <a:p>
            <a:pPr marL="0" lvl="0" indent="0" algn="l">
              <a:lnSpc>
                <a:spcPts val="4480"/>
              </a:lnSpc>
              <a:spcBef>
                <a:spcPct val="0"/>
              </a:spcBef>
            </a:pPr>
            <a:r>
              <a:rPr lang="en-US" sz="3200" u="none" strike="noStrike">
                <a:solidFill>
                  <a:srgbClr val="FFFFFF"/>
                </a:solidFill>
                <a:latin typeface="Poiret Bold"/>
                <a:ea typeface="Poiret Bold"/>
                <a:cs typeface="Poiret Bold"/>
                <a:sym typeface="Poiret Bold"/>
              </a:rPr>
              <a:t>PROJECT OVERVIEW</a:t>
            </a:r>
          </a:p>
        </p:txBody>
      </p:sp>
      <p:sp>
        <p:nvSpPr>
          <p:cNvPr id="15" name="TextBox 15"/>
          <p:cNvSpPr txBox="1"/>
          <p:nvPr/>
        </p:nvSpPr>
        <p:spPr>
          <a:xfrm>
            <a:off x="11943612" y="1942342"/>
            <a:ext cx="4757105" cy="556895"/>
          </a:xfrm>
          <a:prstGeom prst="rect">
            <a:avLst/>
          </a:prstGeom>
        </p:spPr>
        <p:txBody>
          <a:bodyPr lIns="0" tIns="0" rIns="0" bIns="0" rtlCol="0" anchor="t">
            <a:spAutoFit/>
          </a:bodyPr>
          <a:lstStyle/>
          <a:p>
            <a:pPr marL="0" lvl="0" indent="0" algn="l">
              <a:lnSpc>
                <a:spcPts val="4480"/>
              </a:lnSpc>
              <a:spcBef>
                <a:spcPct val="0"/>
              </a:spcBef>
            </a:pPr>
            <a:r>
              <a:rPr lang="en-US" sz="3200" u="none" strike="noStrike">
                <a:solidFill>
                  <a:srgbClr val="FFFFFF"/>
                </a:solidFill>
                <a:latin typeface="Poiret Bold"/>
                <a:ea typeface="Poiret Bold"/>
                <a:cs typeface="Poiret Bold"/>
                <a:sym typeface="Poiret Bold"/>
              </a:rPr>
              <a:t>OBJECTIVES &amp; GOALS</a:t>
            </a:r>
          </a:p>
        </p:txBody>
      </p:sp>
      <p:sp>
        <p:nvSpPr>
          <p:cNvPr id="16" name="TextBox 16"/>
          <p:cNvSpPr txBox="1"/>
          <p:nvPr/>
        </p:nvSpPr>
        <p:spPr>
          <a:xfrm>
            <a:off x="11943612" y="3045936"/>
            <a:ext cx="4757105" cy="556895"/>
          </a:xfrm>
          <a:prstGeom prst="rect">
            <a:avLst/>
          </a:prstGeom>
        </p:spPr>
        <p:txBody>
          <a:bodyPr lIns="0" tIns="0" rIns="0" bIns="0" rtlCol="0" anchor="t">
            <a:spAutoFit/>
          </a:bodyPr>
          <a:lstStyle/>
          <a:p>
            <a:pPr marL="0" lvl="0" indent="0" algn="l">
              <a:lnSpc>
                <a:spcPts val="4480"/>
              </a:lnSpc>
              <a:spcBef>
                <a:spcPct val="0"/>
              </a:spcBef>
            </a:pPr>
            <a:r>
              <a:rPr lang="en-US" sz="3200">
                <a:solidFill>
                  <a:srgbClr val="FFFFFF"/>
                </a:solidFill>
                <a:latin typeface="Poiret Bold"/>
                <a:ea typeface="Poiret Bold"/>
                <a:cs typeface="Poiret Bold"/>
                <a:sym typeface="Poiret Bold"/>
              </a:rPr>
              <a:t>PESTEL ANALYSIS</a:t>
            </a:r>
          </a:p>
        </p:txBody>
      </p:sp>
      <p:sp>
        <p:nvSpPr>
          <p:cNvPr id="17" name="TextBox 17"/>
          <p:cNvSpPr txBox="1"/>
          <p:nvPr/>
        </p:nvSpPr>
        <p:spPr>
          <a:xfrm>
            <a:off x="11943612" y="4149530"/>
            <a:ext cx="4757105" cy="556895"/>
          </a:xfrm>
          <a:prstGeom prst="rect">
            <a:avLst/>
          </a:prstGeom>
        </p:spPr>
        <p:txBody>
          <a:bodyPr lIns="0" tIns="0" rIns="0" bIns="0" rtlCol="0" anchor="t">
            <a:spAutoFit/>
          </a:bodyPr>
          <a:lstStyle/>
          <a:p>
            <a:pPr marL="0" lvl="0" indent="0" algn="l">
              <a:lnSpc>
                <a:spcPts val="4480"/>
              </a:lnSpc>
              <a:spcBef>
                <a:spcPct val="0"/>
              </a:spcBef>
            </a:pPr>
            <a:r>
              <a:rPr lang="en-US" sz="3200" dirty="0">
                <a:solidFill>
                  <a:srgbClr val="FFFFFF"/>
                </a:solidFill>
                <a:latin typeface="Poiret Bold"/>
                <a:ea typeface="Poiret Bold"/>
                <a:cs typeface="Poiret Bold"/>
                <a:sym typeface="Poiret Bold"/>
              </a:rPr>
              <a:t>MARKETING STRATEGIES</a:t>
            </a:r>
          </a:p>
        </p:txBody>
      </p:sp>
      <p:sp>
        <p:nvSpPr>
          <p:cNvPr id="18" name="TextBox 18"/>
          <p:cNvSpPr txBox="1"/>
          <p:nvPr/>
        </p:nvSpPr>
        <p:spPr>
          <a:xfrm>
            <a:off x="11943612" y="5253124"/>
            <a:ext cx="4757105" cy="520335"/>
          </a:xfrm>
          <a:prstGeom prst="rect">
            <a:avLst/>
          </a:prstGeom>
        </p:spPr>
        <p:txBody>
          <a:bodyPr lIns="0" tIns="0" rIns="0" bIns="0" rtlCol="0" anchor="t">
            <a:spAutoFit/>
          </a:bodyPr>
          <a:lstStyle/>
          <a:p>
            <a:pPr marL="0" lvl="0" indent="0" algn="l">
              <a:lnSpc>
                <a:spcPts val="4480"/>
              </a:lnSpc>
              <a:spcBef>
                <a:spcPct val="0"/>
              </a:spcBef>
            </a:pPr>
            <a:r>
              <a:rPr lang="en-US" sz="3200" u="none" strike="noStrike" dirty="0">
                <a:solidFill>
                  <a:srgbClr val="FFFFFF"/>
                </a:solidFill>
                <a:latin typeface="Poiret Bold"/>
                <a:ea typeface="Poiret Bold"/>
                <a:cs typeface="Poiret Bold"/>
                <a:sym typeface="Poiret Bold"/>
              </a:rPr>
              <a:t>BUDGET OVERVIEW</a:t>
            </a:r>
          </a:p>
        </p:txBody>
      </p:sp>
      <p:sp>
        <p:nvSpPr>
          <p:cNvPr id="19" name="TextBox 19"/>
          <p:cNvSpPr txBox="1"/>
          <p:nvPr/>
        </p:nvSpPr>
        <p:spPr>
          <a:xfrm>
            <a:off x="11943612" y="6356718"/>
            <a:ext cx="4757105" cy="520335"/>
          </a:xfrm>
          <a:prstGeom prst="rect">
            <a:avLst/>
          </a:prstGeom>
        </p:spPr>
        <p:txBody>
          <a:bodyPr lIns="0" tIns="0" rIns="0" bIns="0" rtlCol="0" anchor="t">
            <a:spAutoFit/>
          </a:bodyPr>
          <a:lstStyle/>
          <a:p>
            <a:pPr marL="0" lvl="0" indent="0" algn="l">
              <a:lnSpc>
                <a:spcPts val="4480"/>
              </a:lnSpc>
              <a:spcBef>
                <a:spcPct val="0"/>
              </a:spcBef>
            </a:pPr>
            <a:r>
              <a:rPr lang="en-US" sz="3200" u="none" strike="noStrike" dirty="0">
                <a:solidFill>
                  <a:srgbClr val="FFFFFF"/>
                </a:solidFill>
                <a:latin typeface="Poiret Bold"/>
                <a:ea typeface="Poiret Bold"/>
                <a:cs typeface="Poiret Bold"/>
                <a:sym typeface="Poiret Bold"/>
              </a:rPr>
              <a:t>FUNDING REQUIREMENTS</a:t>
            </a:r>
          </a:p>
        </p:txBody>
      </p:sp>
      <p:sp>
        <p:nvSpPr>
          <p:cNvPr id="20" name="TextBox 20"/>
          <p:cNvSpPr txBox="1"/>
          <p:nvPr/>
        </p:nvSpPr>
        <p:spPr>
          <a:xfrm>
            <a:off x="11943612" y="7460312"/>
            <a:ext cx="4757105" cy="520335"/>
          </a:xfrm>
          <a:prstGeom prst="rect">
            <a:avLst/>
          </a:prstGeom>
        </p:spPr>
        <p:txBody>
          <a:bodyPr lIns="0" tIns="0" rIns="0" bIns="0" rtlCol="0" anchor="t">
            <a:spAutoFit/>
          </a:bodyPr>
          <a:lstStyle/>
          <a:p>
            <a:pPr marL="0" lvl="0" indent="0" algn="l">
              <a:lnSpc>
                <a:spcPts val="4480"/>
              </a:lnSpc>
              <a:spcBef>
                <a:spcPct val="0"/>
              </a:spcBef>
            </a:pPr>
            <a:r>
              <a:rPr lang="en-US" sz="3200" dirty="0">
                <a:solidFill>
                  <a:srgbClr val="FFFFFF"/>
                </a:solidFill>
                <a:latin typeface="Poiret Bold"/>
                <a:ea typeface="Poiret Bold"/>
                <a:cs typeface="Poiret Bold"/>
                <a:sym typeface="Poiret Bold"/>
              </a:rPr>
              <a:t>QUESTIONS</a:t>
            </a:r>
          </a:p>
        </p:txBody>
      </p:sp>
      <p:sp>
        <p:nvSpPr>
          <p:cNvPr id="22" name="AutoShape 22"/>
          <p:cNvSpPr/>
          <p:nvPr/>
        </p:nvSpPr>
        <p:spPr>
          <a:xfrm>
            <a:off x="9824616" y="1707093"/>
            <a:ext cx="7434684" cy="0"/>
          </a:xfrm>
          <a:prstGeom prst="line">
            <a:avLst/>
          </a:prstGeom>
          <a:ln w="9525" cap="flat">
            <a:solidFill>
              <a:srgbClr val="A6A6A6"/>
            </a:solidFill>
            <a:prstDash val="solid"/>
            <a:headEnd type="none" w="sm" len="sm"/>
            <a:tailEnd type="none" w="sm" len="sm"/>
          </a:ln>
        </p:spPr>
        <p:txBody>
          <a:bodyPr/>
          <a:lstStyle/>
          <a:p>
            <a:endParaRPr lang="en-US"/>
          </a:p>
        </p:txBody>
      </p:sp>
      <p:sp>
        <p:nvSpPr>
          <p:cNvPr id="23" name="AutoShape 23"/>
          <p:cNvSpPr/>
          <p:nvPr/>
        </p:nvSpPr>
        <p:spPr>
          <a:xfrm>
            <a:off x="9824616" y="2810687"/>
            <a:ext cx="7434684" cy="0"/>
          </a:xfrm>
          <a:prstGeom prst="line">
            <a:avLst/>
          </a:prstGeom>
          <a:ln w="9525" cap="flat">
            <a:solidFill>
              <a:srgbClr val="A6A6A6"/>
            </a:solidFill>
            <a:prstDash val="solid"/>
            <a:headEnd type="none" w="sm" len="sm"/>
            <a:tailEnd type="none" w="sm" len="sm"/>
          </a:ln>
        </p:spPr>
        <p:txBody>
          <a:bodyPr/>
          <a:lstStyle/>
          <a:p>
            <a:endParaRPr lang="en-US"/>
          </a:p>
        </p:txBody>
      </p:sp>
      <p:sp>
        <p:nvSpPr>
          <p:cNvPr id="24" name="AutoShape 24"/>
          <p:cNvSpPr/>
          <p:nvPr/>
        </p:nvSpPr>
        <p:spPr>
          <a:xfrm>
            <a:off x="9824616" y="3914281"/>
            <a:ext cx="7434684" cy="0"/>
          </a:xfrm>
          <a:prstGeom prst="line">
            <a:avLst/>
          </a:prstGeom>
          <a:ln w="9525" cap="flat">
            <a:solidFill>
              <a:srgbClr val="A6A6A6"/>
            </a:solidFill>
            <a:prstDash val="solid"/>
            <a:headEnd type="none" w="sm" len="sm"/>
            <a:tailEnd type="none" w="sm" len="sm"/>
          </a:ln>
        </p:spPr>
        <p:txBody>
          <a:bodyPr/>
          <a:lstStyle/>
          <a:p>
            <a:endParaRPr lang="en-US"/>
          </a:p>
        </p:txBody>
      </p:sp>
      <p:sp>
        <p:nvSpPr>
          <p:cNvPr id="25" name="AutoShape 25"/>
          <p:cNvSpPr/>
          <p:nvPr/>
        </p:nvSpPr>
        <p:spPr>
          <a:xfrm>
            <a:off x="9824616" y="5017875"/>
            <a:ext cx="7434684" cy="0"/>
          </a:xfrm>
          <a:prstGeom prst="line">
            <a:avLst/>
          </a:prstGeom>
          <a:ln w="9525" cap="flat">
            <a:solidFill>
              <a:srgbClr val="A6A6A6"/>
            </a:solidFill>
            <a:prstDash val="solid"/>
            <a:headEnd type="none" w="sm" len="sm"/>
            <a:tailEnd type="none" w="sm" len="sm"/>
          </a:ln>
        </p:spPr>
        <p:txBody>
          <a:bodyPr/>
          <a:lstStyle/>
          <a:p>
            <a:endParaRPr lang="en-US"/>
          </a:p>
        </p:txBody>
      </p:sp>
      <p:sp>
        <p:nvSpPr>
          <p:cNvPr id="26" name="AutoShape 26"/>
          <p:cNvSpPr/>
          <p:nvPr/>
        </p:nvSpPr>
        <p:spPr>
          <a:xfrm>
            <a:off x="9824616" y="6121469"/>
            <a:ext cx="7434684" cy="0"/>
          </a:xfrm>
          <a:prstGeom prst="line">
            <a:avLst/>
          </a:prstGeom>
          <a:ln w="9525" cap="flat">
            <a:solidFill>
              <a:srgbClr val="A6A6A6"/>
            </a:solidFill>
            <a:prstDash val="solid"/>
            <a:headEnd type="none" w="sm" len="sm"/>
            <a:tailEnd type="none" w="sm" len="sm"/>
          </a:ln>
        </p:spPr>
        <p:txBody>
          <a:bodyPr/>
          <a:lstStyle/>
          <a:p>
            <a:endParaRPr lang="en-US"/>
          </a:p>
        </p:txBody>
      </p:sp>
      <p:sp>
        <p:nvSpPr>
          <p:cNvPr id="27" name="AutoShape 27"/>
          <p:cNvSpPr/>
          <p:nvPr/>
        </p:nvSpPr>
        <p:spPr>
          <a:xfrm>
            <a:off x="9824616" y="7225063"/>
            <a:ext cx="7434684" cy="0"/>
          </a:xfrm>
          <a:prstGeom prst="line">
            <a:avLst/>
          </a:prstGeom>
          <a:ln w="9525" cap="flat">
            <a:solidFill>
              <a:srgbClr val="A6A6A6"/>
            </a:solidFill>
            <a:prstDash val="solid"/>
            <a:headEnd type="none" w="sm" len="sm"/>
            <a:tailEnd type="none" w="sm" len="sm"/>
          </a:ln>
        </p:spPr>
        <p:txBody>
          <a:bodyPr/>
          <a:lstStyle/>
          <a:p>
            <a:endParaRPr lang="en-US"/>
          </a:p>
        </p:txBody>
      </p:sp>
      <p:sp>
        <p:nvSpPr>
          <p:cNvPr id="28" name="AutoShape 28"/>
          <p:cNvSpPr/>
          <p:nvPr/>
        </p:nvSpPr>
        <p:spPr>
          <a:xfrm>
            <a:off x="9824616" y="8328656"/>
            <a:ext cx="7434684" cy="0"/>
          </a:xfrm>
          <a:prstGeom prst="line">
            <a:avLst/>
          </a:prstGeom>
          <a:ln w="9525" cap="flat">
            <a:solidFill>
              <a:srgbClr val="A6A6A6"/>
            </a:solidFill>
            <a:prstDash val="solid"/>
            <a:headEnd type="none" w="sm" len="sm"/>
            <a:tailEnd type="none" w="sm" len="sm"/>
          </a:ln>
        </p:spPr>
        <p:txBody>
          <a:bodyPr/>
          <a:lstStyle/>
          <a:p>
            <a:endParaRPr lang="en-US"/>
          </a:p>
        </p:txBody>
      </p:sp>
      <p:grpSp>
        <p:nvGrpSpPr>
          <p:cNvPr id="29" name="Group 29"/>
          <p:cNvGrpSpPr/>
          <p:nvPr/>
        </p:nvGrpSpPr>
        <p:grpSpPr>
          <a:xfrm>
            <a:off x="2830200" y="5810019"/>
            <a:ext cx="5176101" cy="4720751"/>
            <a:chOff x="0" y="0"/>
            <a:chExt cx="1313494" cy="1197943"/>
          </a:xfrm>
        </p:grpSpPr>
        <p:sp>
          <p:nvSpPr>
            <p:cNvPr id="30" name="Freeform 30"/>
            <p:cNvSpPr/>
            <p:nvPr/>
          </p:nvSpPr>
          <p:spPr>
            <a:xfrm>
              <a:off x="0" y="0"/>
              <a:ext cx="1313494" cy="1197943"/>
            </a:xfrm>
            <a:custGeom>
              <a:avLst/>
              <a:gdLst/>
              <a:ahLst/>
              <a:cxnLst/>
              <a:rect l="l" t="t" r="r" b="b"/>
              <a:pathLst>
                <a:path w="1313494" h="1197943">
                  <a:moveTo>
                    <a:pt x="0" y="0"/>
                  </a:moveTo>
                  <a:lnTo>
                    <a:pt x="1313494" y="0"/>
                  </a:lnTo>
                  <a:lnTo>
                    <a:pt x="1313494" y="1197943"/>
                  </a:lnTo>
                  <a:lnTo>
                    <a:pt x="0" y="1197943"/>
                  </a:lnTo>
                  <a:close/>
                </a:path>
              </a:pathLst>
            </a:custGeom>
            <a:blipFill>
              <a:blip r:embed="rId2"/>
              <a:stretch>
                <a:fillRect l="-18573" r="-18573"/>
              </a:stretch>
            </a:blipFill>
            <a:ln w="9525" cap="sq">
              <a:solidFill>
                <a:srgbClr val="000000"/>
              </a:solidFill>
              <a:prstDash val="solid"/>
              <a:miter/>
            </a:ln>
          </p:spPr>
          <p:txBody>
            <a:bodyPr/>
            <a:lstStyle/>
            <a:p>
              <a:endParaRPr lang="en-US"/>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4069303"/>
            <a:ext cx="4061086" cy="5188997"/>
            <a:chOff x="0" y="0"/>
            <a:chExt cx="1030546" cy="1316766"/>
          </a:xfrm>
        </p:grpSpPr>
        <p:sp>
          <p:nvSpPr>
            <p:cNvPr id="3" name="Freeform 3"/>
            <p:cNvSpPr/>
            <p:nvPr/>
          </p:nvSpPr>
          <p:spPr>
            <a:xfrm>
              <a:off x="0" y="0"/>
              <a:ext cx="1030546" cy="1316766"/>
            </a:xfrm>
            <a:custGeom>
              <a:avLst/>
              <a:gdLst/>
              <a:ahLst/>
              <a:cxnLst/>
              <a:rect l="l" t="t" r="r" b="b"/>
              <a:pathLst>
                <a:path w="1030546" h="1316766">
                  <a:moveTo>
                    <a:pt x="0" y="0"/>
                  </a:moveTo>
                  <a:lnTo>
                    <a:pt x="1030546" y="0"/>
                  </a:lnTo>
                  <a:lnTo>
                    <a:pt x="1030546" y="1316766"/>
                  </a:lnTo>
                  <a:lnTo>
                    <a:pt x="0" y="1316766"/>
                  </a:lnTo>
                  <a:close/>
                </a:path>
              </a:pathLst>
            </a:custGeom>
            <a:blipFill>
              <a:blip r:embed="rId2"/>
              <a:stretch>
                <a:fillRect t="-2175" b="-2175"/>
              </a:stretch>
            </a:blipFill>
            <a:ln w="9525" cap="sq">
              <a:solidFill>
                <a:srgbClr val="000000"/>
              </a:solidFill>
              <a:prstDash val="solid"/>
              <a:miter/>
            </a:ln>
          </p:spPr>
          <p:txBody>
            <a:bodyPr/>
            <a:lstStyle/>
            <a:p>
              <a:endParaRPr lang="en-US"/>
            </a:p>
          </p:txBody>
        </p:sp>
      </p:grpSp>
      <p:grpSp>
        <p:nvGrpSpPr>
          <p:cNvPr id="4" name="Group 4"/>
          <p:cNvGrpSpPr/>
          <p:nvPr/>
        </p:nvGrpSpPr>
        <p:grpSpPr>
          <a:xfrm>
            <a:off x="14880431" y="4069303"/>
            <a:ext cx="2378869" cy="2298956"/>
            <a:chOff x="0" y="0"/>
            <a:chExt cx="603665" cy="583386"/>
          </a:xfrm>
        </p:grpSpPr>
        <p:sp>
          <p:nvSpPr>
            <p:cNvPr id="5" name="Freeform 5"/>
            <p:cNvSpPr/>
            <p:nvPr/>
          </p:nvSpPr>
          <p:spPr>
            <a:xfrm>
              <a:off x="0" y="0"/>
              <a:ext cx="603665" cy="583386"/>
            </a:xfrm>
            <a:custGeom>
              <a:avLst/>
              <a:gdLst/>
              <a:ahLst/>
              <a:cxnLst/>
              <a:rect l="l" t="t" r="r" b="b"/>
              <a:pathLst>
                <a:path w="603665" h="583386">
                  <a:moveTo>
                    <a:pt x="0" y="0"/>
                  </a:moveTo>
                  <a:lnTo>
                    <a:pt x="603665" y="0"/>
                  </a:lnTo>
                  <a:lnTo>
                    <a:pt x="603665" y="583386"/>
                  </a:lnTo>
                  <a:lnTo>
                    <a:pt x="0" y="583386"/>
                  </a:lnTo>
                  <a:close/>
                </a:path>
              </a:pathLst>
            </a:custGeom>
            <a:blipFill>
              <a:blip r:embed="rId3"/>
              <a:stretch>
                <a:fillRect t="-14672" b="-14672"/>
              </a:stretch>
            </a:blipFill>
            <a:ln w="9525" cap="sq">
              <a:solidFill>
                <a:srgbClr val="000000"/>
              </a:solidFill>
              <a:prstDash val="solid"/>
              <a:miter/>
            </a:ln>
          </p:spPr>
          <p:txBody>
            <a:bodyPr/>
            <a:lstStyle/>
            <a:p>
              <a:endParaRPr lang="en-US"/>
            </a:p>
          </p:txBody>
        </p:sp>
      </p:grpSp>
      <p:grpSp>
        <p:nvGrpSpPr>
          <p:cNvPr id="6" name="Group 6"/>
          <p:cNvGrpSpPr/>
          <p:nvPr/>
        </p:nvGrpSpPr>
        <p:grpSpPr>
          <a:xfrm>
            <a:off x="-218426" y="-297296"/>
            <a:ext cx="19051895" cy="3763084"/>
            <a:chOff x="0" y="0"/>
            <a:chExt cx="4834632" cy="954925"/>
          </a:xfrm>
        </p:grpSpPr>
        <p:sp>
          <p:nvSpPr>
            <p:cNvPr id="7" name="Freeform 7"/>
            <p:cNvSpPr/>
            <p:nvPr/>
          </p:nvSpPr>
          <p:spPr>
            <a:xfrm>
              <a:off x="0" y="0"/>
              <a:ext cx="4834632" cy="954925"/>
            </a:xfrm>
            <a:custGeom>
              <a:avLst/>
              <a:gdLst/>
              <a:ahLst/>
              <a:cxnLst/>
              <a:rect l="l" t="t" r="r" b="b"/>
              <a:pathLst>
                <a:path w="4834632" h="954925">
                  <a:moveTo>
                    <a:pt x="0" y="0"/>
                  </a:moveTo>
                  <a:lnTo>
                    <a:pt x="4834632" y="0"/>
                  </a:lnTo>
                  <a:lnTo>
                    <a:pt x="4834632" y="954925"/>
                  </a:lnTo>
                  <a:lnTo>
                    <a:pt x="0" y="954925"/>
                  </a:lnTo>
                  <a:close/>
                </a:path>
              </a:pathLst>
            </a:custGeom>
            <a:blipFill>
              <a:blip r:embed="rId4"/>
              <a:stretch>
                <a:fillRect t="-129730" b="-129730"/>
              </a:stretch>
            </a:blipFill>
            <a:ln w="9525" cap="sq">
              <a:solidFill>
                <a:srgbClr val="000000"/>
              </a:solidFill>
              <a:prstDash val="solid"/>
              <a:miter/>
            </a:ln>
          </p:spPr>
          <p:txBody>
            <a:bodyPr/>
            <a:lstStyle/>
            <a:p>
              <a:endParaRPr lang="en-US"/>
            </a:p>
          </p:txBody>
        </p:sp>
      </p:grpSp>
      <p:sp>
        <p:nvSpPr>
          <p:cNvPr id="8" name="TextBox 8"/>
          <p:cNvSpPr txBox="1"/>
          <p:nvPr/>
        </p:nvSpPr>
        <p:spPr>
          <a:xfrm>
            <a:off x="5986843" y="4240753"/>
            <a:ext cx="8329941" cy="1349374"/>
          </a:xfrm>
          <a:prstGeom prst="rect">
            <a:avLst/>
          </a:prstGeom>
        </p:spPr>
        <p:txBody>
          <a:bodyPr lIns="0" tIns="0" rIns="0" bIns="0" rtlCol="0" anchor="t">
            <a:spAutoFit/>
          </a:bodyPr>
          <a:lstStyle/>
          <a:p>
            <a:pPr algn="l">
              <a:lnSpc>
                <a:spcPts val="9099"/>
              </a:lnSpc>
            </a:pPr>
            <a:r>
              <a:rPr lang="en-US" sz="9999">
                <a:solidFill>
                  <a:srgbClr val="596456"/>
                </a:solidFill>
                <a:latin typeface="New Icon"/>
                <a:ea typeface="New Icon"/>
                <a:cs typeface="New Icon"/>
                <a:sym typeface="New Icon"/>
              </a:rPr>
              <a:t>NEKO-FI CAFÈ</a:t>
            </a:r>
          </a:p>
        </p:txBody>
      </p:sp>
      <p:sp>
        <p:nvSpPr>
          <p:cNvPr id="9" name="TextBox 9"/>
          <p:cNvSpPr txBox="1"/>
          <p:nvPr/>
        </p:nvSpPr>
        <p:spPr>
          <a:xfrm>
            <a:off x="5961020" y="5677535"/>
            <a:ext cx="6693002" cy="1445641"/>
          </a:xfrm>
          <a:prstGeom prst="rect">
            <a:avLst/>
          </a:prstGeom>
        </p:spPr>
        <p:txBody>
          <a:bodyPr lIns="0" tIns="0" rIns="0" bIns="0" rtlCol="0" anchor="t">
            <a:spAutoFit/>
          </a:bodyPr>
          <a:lstStyle/>
          <a:p>
            <a:pPr marL="0" lvl="0" indent="0" algn="l">
              <a:lnSpc>
                <a:spcPts val="2881"/>
              </a:lnSpc>
              <a:spcBef>
                <a:spcPct val="0"/>
              </a:spcBef>
            </a:pPr>
            <a:r>
              <a:rPr lang="en-US" sz="2199">
                <a:solidFill>
                  <a:srgbClr val="596456"/>
                </a:solidFill>
                <a:latin typeface="Poiret Bold"/>
                <a:ea typeface="Poiret Bold"/>
                <a:cs typeface="Poiret Bold"/>
                <a:sym typeface="Poiret Bold"/>
              </a:rPr>
              <a:t>The cafe will offer services such as leisure time with cats whilst enjoying a snack or drink on the side., veterinary services, and  cats to purchase. These will serve as the business’ unique selling point.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2" name="Group 2"/>
          <p:cNvGrpSpPr/>
          <p:nvPr/>
        </p:nvGrpSpPr>
        <p:grpSpPr>
          <a:xfrm>
            <a:off x="9144000" y="3208007"/>
            <a:ext cx="9144000" cy="7078993"/>
            <a:chOff x="0" y="0"/>
            <a:chExt cx="2408296" cy="1864426"/>
          </a:xfrm>
        </p:grpSpPr>
        <p:sp>
          <p:nvSpPr>
            <p:cNvPr id="3" name="Freeform 3"/>
            <p:cNvSpPr/>
            <p:nvPr/>
          </p:nvSpPr>
          <p:spPr>
            <a:xfrm>
              <a:off x="0" y="0"/>
              <a:ext cx="2408296" cy="1864426"/>
            </a:xfrm>
            <a:custGeom>
              <a:avLst/>
              <a:gdLst/>
              <a:ahLst/>
              <a:cxnLst/>
              <a:rect l="l" t="t" r="r" b="b"/>
              <a:pathLst>
                <a:path w="2408296" h="1864426">
                  <a:moveTo>
                    <a:pt x="0" y="0"/>
                  </a:moveTo>
                  <a:lnTo>
                    <a:pt x="2408296" y="0"/>
                  </a:lnTo>
                  <a:lnTo>
                    <a:pt x="2408296" y="1864426"/>
                  </a:lnTo>
                  <a:lnTo>
                    <a:pt x="0" y="1864426"/>
                  </a:lnTo>
                  <a:close/>
                </a:path>
              </a:pathLst>
            </a:custGeom>
            <a:solidFill>
              <a:srgbClr val="596456"/>
            </a:solidFill>
          </p:spPr>
          <p:txBody>
            <a:bodyPr/>
            <a:lstStyle/>
            <a:p>
              <a:endParaRPr lang="en-US"/>
            </a:p>
          </p:txBody>
        </p:sp>
        <p:sp>
          <p:nvSpPr>
            <p:cNvPr id="4" name="TextBox 4"/>
            <p:cNvSpPr txBox="1"/>
            <p:nvPr/>
          </p:nvSpPr>
          <p:spPr>
            <a:xfrm>
              <a:off x="0" y="-38100"/>
              <a:ext cx="2408296" cy="1902526"/>
            </a:xfrm>
            <a:prstGeom prst="rect">
              <a:avLst/>
            </a:prstGeom>
          </p:spPr>
          <p:txBody>
            <a:bodyPr lIns="50800" tIns="50800" rIns="50800" bIns="50800" rtlCol="0" anchor="ctr"/>
            <a:lstStyle/>
            <a:p>
              <a:pPr algn="ctr">
                <a:lnSpc>
                  <a:spcPts val="2778"/>
                </a:lnSpc>
              </a:pPr>
              <a:endParaRPr/>
            </a:p>
          </p:txBody>
        </p:sp>
      </p:grpSp>
      <p:grpSp>
        <p:nvGrpSpPr>
          <p:cNvPr id="5" name="Group 5"/>
          <p:cNvGrpSpPr/>
          <p:nvPr/>
        </p:nvGrpSpPr>
        <p:grpSpPr>
          <a:xfrm>
            <a:off x="1035072" y="3208007"/>
            <a:ext cx="6351823" cy="3081430"/>
            <a:chOff x="0" y="0"/>
            <a:chExt cx="1611846" cy="781947"/>
          </a:xfrm>
        </p:grpSpPr>
        <p:sp>
          <p:nvSpPr>
            <p:cNvPr id="6" name="Freeform 6"/>
            <p:cNvSpPr/>
            <p:nvPr/>
          </p:nvSpPr>
          <p:spPr>
            <a:xfrm>
              <a:off x="0" y="0"/>
              <a:ext cx="1611846" cy="781947"/>
            </a:xfrm>
            <a:custGeom>
              <a:avLst/>
              <a:gdLst/>
              <a:ahLst/>
              <a:cxnLst/>
              <a:rect l="l" t="t" r="r" b="b"/>
              <a:pathLst>
                <a:path w="1611846" h="781947">
                  <a:moveTo>
                    <a:pt x="0" y="0"/>
                  </a:moveTo>
                  <a:lnTo>
                    <a:pt x="1611846" y="0"/>
                  </a:lnTo>
                  <a:lnTo>
                    <a:pt x="1611846" y="781947"/>
                  </a:lnTo>
                  <a:lnTo>
                    <a:pt x="0" y="781947"/>
                  </a:lnTo>
                  <a:close/>
                </a:path>
              </a:pathLst>
            </a:custGeom>
            <a:blipFill>
              <a:blip r:embed="rId2"/>
              <a:stretch>
                <a:fillRect t="-9506" b="-27829"/>
              </a:stretch>
            </a:blipFill>
            <a:ln w="9525" cap="sq">
              <a:solidFill>
                <a:srgbClr val="000000"/>
              </a:solidFill>
              <a:prstDash val="solid"/>
              <a:miter/>
            </a:ln>
          </p:spPr>
          <p:txBody>
            <a:bodyPr/>
            <a:lstStyle/>
            <a:p>
              <a:endParaRPr lang="en-US"/>
            </a:p>
          </p:txBody>
        </p:sp>
      </p:grpSp>
      <p:grpSp>
        <p:nvGrpSpPr>
          <p:cNvPr id="7" name="Group 7"/>
          <p:cNvGrpSpPr/>
          <p:nvPr/>
        </p:nvGrpSpPr>
        <p:grpSpPr>
          <a:xfrm>
            <a:off x="9597131" y="-346188"/>
            <a:ext cx="8237738" cy="6635625"/>
            <a:chOff x="0" y="0"/>
            <a:chExt cx="2090418" cy="1683864"/>
          </a:xfrm>
        </p:grpSpPr>
        <p:sp>
          <p:nvSpPr>
            <p:cNvPr id="8" name="Freeform 8"/>
            <p:cNvSpPr/>
            <p:nvPr/>
          </p:nvSpPr>
          <p:spPr>
            <a:xfrm>
              <a:off x="0" y="0"/>
              <a:ext cx="2090418" cy="1683864"/>
            </a:xfrm>
            <a:custGeom>
              <a:avLst/>
              <a:gdLst/>
              <a:ahLst/>
              <a:cxnLst/>
              <a:rect l="l" t="t" r="r" b="b"/>
              <a:pathLst>
                <a:path w="2090418" h="1683864">
                  <a:moveTo>
                    <a:pt x="0" y="0"/>
                  </a:moveTo>
                  <a:lnTo>
                    <a:pt x="2090418" y="0"/>
                  </a:lnTo>
                  <a:lnTo>
                    <a:pt x="2090418" y="1683864"/>
                  </a:lnTo>
                  <a:lnTo>
                    <a:pt x="0" y="1683864"/>
                  </a:lnTo>
                  <a:close/>
                </a:path>
              </a:pathLst>
            </a:custGeom>
            <a:blipFill>
              <a:blip r:embed="rId3"/>
              <a:stretch>
                <a:fillRect l="-3766" r="-3766"/>
              </a:stretch>
            </a:blipFill>
            <a:ln w="9525" cap="sq">
              <a:solidFill>
                <a:srgbClr val="000000"/>
              </a:solidFill>
              <a:prstDash val="solid"/>
              <a:miter/>
            </a:ln>
          </p:spPr>
          <p:txBody>
            <a:bodyPr/>
            <a:lstStyle/>
            <a:p>
              <a:endParaRPr lang="en-US"/>
            </a:p>
          </p:txBody>
        </p:sp>
      </p:grpSp>
      <p:sp>
        <p:nvSpPr>
          <p:cNvPr id="9" name="TextBox 9"/>
          <p:cNvSpPr txBox="1"/>
          <p:nvPr/>
        </p:nvSpPr>
        <p:spPr>
          <a:xfrm>
            <a:off x="1028700" y="469725"/>
            <a:ext cx="10427749" cy="2501899"/>
          </a:xfrm>
          <a:prstGeom prst="rect">
            <a:avLst/>
          </a:prstGeom>
        </p:spPr>
        <p:txBody>
          <a:bodyPr lIns="0" tIns="0" rIns="0" bIns="0" rtlCol="0" anchor="t">
            <a:spAutoFit/>
          </a:bodyPr>
          <a:lstStyle/>
          <a:p>
            <a:pPr algn="l">
              <a:lnSpc>
                <a:spcPts val="9099"/>
              </a:lnSpc>
            </a:pPr>
            <a:r>
              <a:rPr lang="en-US" sz="9999">
                <a:solidFill>
                  <a:srgbClr val="596456"/>
                </a:solidFill>
                <a:latin typeface="New Icon"/>
                <a:ea typeface="New Icon"/>
                <a:cs typeface="New Icon"/>
                <a:sym typeface="New Icon"/>
              </a:rPr>
              <a:t>MANAGEMENT STRUCTURE</a:t>
            </a:r>
          </a:p>
        </p:txBody>
      </p:sp>
      <p:sp>
        <p:nvSpPr>
          <p:cNvPr id="10" name="TextBox 10"/>
          <p:cNvSpPr txBox="1"/>
          <p:nvPr/>
        </p:nvSpPr>
        <p:spPr>
          <a:xfrm>
            <a:off x="1028700" y="7962049"/>
            <a:ext cx="6358195" cy="1296035"/>
          </a:xfrm>
          <a:prstGeom prst="rect">
            <a:avLst/>
          </a:prstGeom>
        </p:spPr>
        <p:txBody>
          <a:bodyPr lIns="0" tIns="0" rIns="0" bIns="0" rtlCol="0" anchor="t">
            <a:spAutoFit/>
          </a:bodyPr>
          <a:lstStyle/>
          <a:p>
            <a:pPr marL="0" lvl="0" indent="0" algn="l">
              <a:lnSpc>
                <a:spcPts val="2619"/>
              </a:lnSpc>
            </a:pPr>
            <a:r>
              <a:rPr lang="en-US" sz="1999">
                <a:solidFill>
                  <a:srgbClr val="596456"/>
                </a:solidFill>
                <a:latin typeface="Poiret Bold"/>
                <a:ea typeface="Poiret Bold"/>
                <a:cs typeface="Poiret Bold"/>
                <a:sym typeface="Poiret Bold"/>
              </a:rPr>
              <a:t>Cats and coffee. This cafe will provide services such as leisure time with cats and coffee, veterinary services, adoption and receiving cat donations or taking strays and looking after them.</a:t>
            </a:r>
          </a:p>
        </p:txBody>
      </p:sp>
      <p:sp>
        <p:nvSpPr>
          <p:cNvPr id="11" name="TextBox 11"/>
          <p:cNvSpPr txBox="1"/>
          <p:nvPr/>
        </p:nvSpPr>
        <p:spPr>
          <a:xfrm>
            <a:off x="9286245" y="6684407"/>
            <a:ext cx="8548623" cy="3562985"/>
          </a:xfrm>
          <a:prstGeom prst="rect">
            <a:avLst/>
          </a:prstGeom>
        </p:spPr>
        <p:txBody>
          <a:bodyPr lIns="0" tIns="0" rIns="0" bIns="0" rtlCol="0" anchor="t">
            <a:spAutoFit/>
          </a:bodyPr>
          <a:lstStyle/>
          <a:p>
            <a:pPr marL="0" lvl="0" indent="0" algn="l">
              <a:lnSpc>
                <a:spcPts val="2619"/>
              </a:lnSpc>
            </a:pPr>
            <a:r>
              <a:rPr lang="en-US" sz="1999">
                <a:solidFill>
                  <a:srgbClr val="EFEFEF"/>
                </a:solidFill>
                <a:latin typeface="Poiret Bold"/>
                <a:ea typeface="Poiret Bold"/>
                <a:cs typeface="Poiret Bold"/>
                <a:sym typeface="Poiret Bold"/>
              </a:rPr>
              <a:t>Limited company. The cafe chose limited company as it gives the owners a safetty net as their personal belongings are legally safe from business ddebt and lawsuits. Although bank statements are public and competitors can see the profits that the business is making, it gives the revenue a good reputation as banks tend to prefer working with companies with registered statements. Ownership is tired with shares making ownership easy to transfer or sell making it better for funding and growth. It also gives the company a ore professional reputation and a better brand image as shows the government, supplies and clients that the business is well managed, permanent and legally compliant.</a:t>
            </a:r>
          </a:p>
        </p:txBody>
      </p:sp>
      <p:sp>
        <p:nvSpPr>
          <p:cNvPr id="12" name="TextBox 12"/>
          <p:cNvSpPr txBox="1"/>
          <p:nvPr/>
        </p:nvSpPr>
        <p:spPr>
          <a:xfrm>
            <a:off x="1035072" y="7099689"/>
            <a:ext cx="5316751" cy="385371"/>
          </a:xfrm>
          <a:prstGeom prst="rect">
            <a:avLst/>
          </a:prstGeom>
        </p:spPr>
        <p:txBody>
          <a:bodyPr lIns="0" tIns="0" rIns="0" bIns="0" rtlCol="0" anchor="t">
            <a:spAutoFit/>
          </a:bodyPr>
          <a:lstStyle/>
          <a:p>
            <a:pPr marL="0" lvl="0" indent="0" algn="l">
              <a:lnSpc>
                <a:spcPts val="2799"/>
              </a:lnSpc>
              <a:spcBef>
                <a:spcPct val="0"/>
              </a:spcBef>
            </a:pPr>
            <a:r>
              <a:rPr lang="en-US" sz="2799" u="none" strike="noStrike">
                <a:solidFill>
                  <a:srgbClr val="FFFFFF"/>
                </a:solidFill>
                <a:latin typeface="Poiret Bold"/>
                <a:ea typeface="Poiret Bold"/>
                <a:cs typeface="Poiret Bold"/>
                <a:sym typeface="Poiret Bold"/>
              </a:rPr>
              <a:t>UNIQUE SELLING POINTS</a:t>
            </a:r>
          </a:p>
        </p:txBody>
      </p:sp>
      <p:sp>
        <p:nvSpPr>
          <p:cNvPr id="13" name="TextBox 13"/>
          <p:cNvSpPr txBox="1"/>
          <p:nvPr/>
        </p:nvSpPr>
        <p:spPr>
          <a:xfrm>
            <a:off x="9453858" y="6327537"/>
            <a:ext cx="6358195" cy="385445"/>
          </a:xfrm>
          <a:prstGeom prst="rect">
            <a:avLst/>
          </a:prstGeom>
        </p:spPr>
        <p:txBody>
          <a:bodyPr lIns="0" tIns="0" rIns="0" bIns="0" rtlCol="0" anchor="t">
            <a:spAutoFit/>
          </a:bodyPr>
          <a:lstStyle/>
          <a:p>
            <a:pPr marL="0" lvl="0" indent="0" algn="l">
              <a:lnSpc>
                <a:spcPts val="2799"/>
              </a:lnSpc>
              <a:spcBef>
                <a:spcPct val="0"/>
              </a:spcBef>
            </a:pPr>
            <a:r>
              <a:rPr lang="en-US" sz="2799">
                <a:solidFill>
                  <a:srgbClr val="FFFFFF"/>
                </a:solidFill>
                <a:latin typeface="Poiret Bold"/>
                <a:ea typeface="Poiret Bold"/>
                <a:cs typeface="Poiret Bold"/>
                <a:sym typeface="Poiret Bold"/>
              </a:rPr>
              <a:t>LEGAL FORMAT</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2" name="Group 2"/>
          <p:cNvGrpSpPr/>
          <p:nvPr/>
        </p:nvGrpSpPr>
        <p:grpSpPr>
          <a:xfrm>
            <a:off x="1028700" y="3287653"/>
            <a:ext cx="5240674" cy="5970647"/>
            <a:chOff x="0" y="0"/>
            <a:chExt cx="1380260" cy="1572516"/>
          </a:xfrm>
        </p:grpSpPr>
        <p:sp>
          <p:nvSpPr>
            <p:cNvPr id="3" name="Freeform 3"/>
            <p:cNvSpPr/>
            <p:nvPr/>
          </p:nvSpPr>
          <p:spPr>
            <a:xfrm>
              <a:off x="0" y="0"/>
              <a:ext cx="1380260" cy="1572516"/>
            </a:xfrm>
            <a:custGeom>
              <a:avLst/>
              <a:gdLst/>
              <a:ahLst/>
              <a:cxnLst/>
              <a:rect l="l" t="t" r="r" b="b"/>
              <a:pathLst>
                <a:path w="1380260" h="1572516">
                  <a:moveTo>
                    <a:pt x="0" y="0"/>
                  </a:moveTo>
                  <a:lnTo>
                    <a:pt x="1380260" y="0"/>
                  </a:lnTo>
                  <a:lnTo>
                    <a:pt x="1380260" y="1572516"/>
                  </a:lnTo>
                  <a:lnTo>
                    <a:pt x="0" y="1572516"/>
                  </a:lnTo>
                  <a:close/>
                </a:path>
              </a:pathLst>
            </a:custGeom>
            <a:solidFill>
              <a:srgbClr val="D9D9D9"/>
            </a:solidFill>
          </p:spPr>
          <p:txBody>
            <a:bodyPr/>
            <a:lstStyle/>
            <a:p>
              <a:endParaRPr lang="en-US"/>
            </a:p>
          </p:txBody>
        </p:sp>
        <p:sp>
          <p:nvSpPr>
            <p:cNvPr id="4" name="TextBox 4"/>
            <p:cNvSpPr txBox="1"/>
            <p:nvPr/>
          </p:nvSpPr>
          <p:spPr>
            <a:xfrm>
              <a:off x="0" y="-38100"/>
              <a:ext cx="1380260" cy="1610616"/>
            </a:xfrm>
            <a:prstGeom prst="rect">
              <a:avLst/>
            </a:prstGeom>
          </p:spPr>
          <p:txBody>
            <a:bodyPr lIns="50800" tIns="50800" rIns="50800" bIns="50800" rtlCol="0" anchor="ctr"/>
            <a:lstStyle/>
            <a:p>
              <a:pPr algn="ctr">
                <a:lnSpc>
                  <a:spcPts val="2778"/>
                </a:lnSpc>
              </a:pPr>
              <a:endParaRPr/>
            </a:p>
          </p:txBody>
        </p:sp>
      </p:grpSp>
      <p:grpSp>
        <p:nvGrpSpPr>
          <p:cNvPr id="5" name="Group 5"/>
          <p:cNvGrpSpPr/>
          <p:nvPr/>
        </p:nvGrpSpPr>
        <p:grpSpPr>
          <a:xfrm>
            <a:off x="6525106" y="3298539"/>
            <a:ext cx="5240674" cy="5970647"/>
            <a:chOff x="0" y="0"/>
            <a:chExt cx="1380260" cy="1572516"/>
          </a:xfrm>
        </p:grpSpPr>
        <p:sp>
          <p:nvSpPr>
            <p:cNvPr id="6" name="Freeform 6"/>
            <p:cNvSpPr/>
            <p:nvPr/>
          </p:nvSpPr>
          <p:spPr>
            <a:xfrm>
              <a:off x="0" y="0"/>
              <a:ext cx="1380260" cy="1572516"/>
            </a:xfrm>
            <a:custGeom>
              <a:avLst/>
              <a:gdLst/>
              <a:ahLst/>
              <a:cxnLst/>
              <a:rect l="l" t="t" r="r" b="b"/>
              <a:pathLst>
                <a:path w="1380260" h="1572516">
                  <a:moveTo>
                    <a:pt x="0" y="0"/>
                  </a:moveTo>
                  <a:lnTo>
                    <a:pt x="1380260" y="0"/>
                  </a:lnTo>
                  <a:lnTo>
                    <a:pt x="1380260" y="1572516"/>
                  </a:lnTo>
                  <a:lnTo>
                    <a:pt x="0" y="1572516"/>
                  </a:lnTo>
                  <a:close/>
                </a:path>
              </a:pathLst>
            </a:custGeom>
            <a:solidFill>
              <a:srgbClr val="596456"/>
            </a:solidFill>
          </p:spPr>
          <p:txBody>
            <a:bodyPr/>
            <a:lstStyle/>
            <a:p>
              <a:endParaRPr lang="en-US"/>
            </a:p>
          </p:txBody>
        </p:sp>
        <p:sp>
          <p:nvSpPr>
            <p:cNvPr id="7" name="TextBox 7"/>
            <p:cNvSpPr txBox="1"/>
            <p:nvPr/>
          </p:nvSpPr>
          <p:spPr>
            <a:xfrm>
              <a:off x="0" y="-38100"/>
              <a:ext cx="1380260" cy="1610616"/>
            </a:xfrm>
            <a:prstGeom prst="rect">
              <a:avLst/>
            </a:prstGeom>
          </p:spPr>
          <p:txBody>
            <a:bodyPr lIns="50800" tIns="50800" rIns="50800" bIns="50800" rtlCol="0" anchor="ctr"/>
            <a:lstStyle/>
            <a:p>
              <a:pPr algn="ctr">
                <a:lnSpc>
                  <a:spcPts val="2778"/>
                </a:lnSpc>
              </a:pPr>
              <a:endParaRPr/>
            </a:p>
          </p:txBody>
        </p:sp>
      </p:grpSp>
      <p:grpSp>
        <p:nvGrpSpPr>
          <p:cNvPr id="8" name="Group 8"/>
          <p:cNvGrpSpPr/>
          <p:nvPr/>
        </p:nvGrpSpPr>
        <p:grpSpPr>
          <a:xfrm>
            <a:off x="12021512" y="3309425"/>
            <a:ext cx="5240674" cy="5970647"/>
            <a:chOff x="0" y="0"/>
            <a:chExt cx="1380260" cy="1572516"/>
          </a:xfrm>
        </p:grpSpPr>
        <p:sp>
          <p:nvSpPr>
            <p:cNvPr id="9" name="Freeform 9"/>
            <p:cNvSpPr/>
            <p:nvPr/>
          </p:nvSpPr>
          <p:spPr>
            <a:xfrm>
              <a:off x="0" y="0"/>
              <a:ext cx="1380260" cy="1572516"/>
            </a:xfrm>
            <a:custGeom>
              <a:avLst/>
              <a:gdLst/>
              <a:ahLst/>
              <a:cxnLst/>
              <a:rect l="l" t="t" r="r" b="b"/>
              <a:pathLst>
                <a:path w="1380260" h="1572516">
                  <a:moveTo>
                    <a:pt x="0" y="0"/>
                  </a:moveTo>
                  <a:lnTo>
                    <a:pt x="1380260" y="0"/>
                  </a:lnTo>
                  <a:lnTo>
                    <a:pt x="1380260" y="1572516"/>
                  </a:lnTo>
                  <a:lnTo>
                    <a:pt x="0" y="1572516"/>
                  </a:lnTo>
                  <a:close/>
                </a:path>
              </a:pathLst>
            </a:custGeom>
            <a:solidFill>
              <a:srgbClr val="D9D9D9"/>
            </a:solidFill>
          </p:spPr>
          <p:txBody>
            <a:bodyPr/>
            <a:lstStyle/>
            <a:p>
              <a:endParaRPr lang="en-US"/>
            </a:p>
          </p:txBody>
        </p:sp>
        <p:sp>
          <p:nvSpPr>
            <p:cNvPr id="10" name="TextBox 10"/>
            <p:cNvSpPr txBox="1"/>
            <p:nvPr/>
          </p:nvSpPr>
          <p:spPr>
            <a:xfrm>
              <a:off x="0" y="-38100"/>
              <a:ext cx="1380260" cy="1610616"/>
            </a:xfrm>
            <a:prstGeom prst="rect">
              <a:avLst/>
            </a:prstGeom>
          </p:spPr>
          <p:txBody>
            <a:bodyPr lIns="50800" tIns="50800" rIns="50800" bIns="50800" rtlCol="0" anchor="ctr"/>
            <a:lstStyle/>
            <a:p>
              <a:pPr marL="0" lvl="0" indent="0" algn="ctr">
                <a:lnSpc>
                  <a:spcPts val="2778"/>
                </a:lnSpc>
                <a:spcBef>
                  <a:spcPct val="0"/>
                </a:spcBef>
              </a:pPr>
              <a:endParaRPr/>
            </a:p>
          </p:txBody>
        </p:sp>
      </p:grpSp>
      <p:grpSp>
        <p:nvGrpSpPr>
          <p:cNvPr id="11" name="Group 11"/>
          <p:cNvGrpSpPr/>
          <p:nvPr/>
        </p:nvGrpSpPr>
        <p:grpSpPr>
          <a:xfrm>
            <a:off x="1558578" y="3722832"/>
            <a:ext cx="4190951" cy="2550144"/>
            <a:chOff x="0" y="0"/>
            <a:chExt cx="1063501" cy="647128"/>
          </a:xfrm>
        </p:grpSpPr>
        <p:sp>
          <p:nvSpPr>
            <p:cNvPr id="12" name="Freeform 12"/>
            <p:cNvSpPr/>
            <p:nvPr/>
          </p:nvSpPr>
          <p:spPr>
            <a:xfrm>
              <a:off x="0" y="0"/>
              <a:ext cx="1063501" cy="647128"/>
            </a:xfrm>
            <a:custGeom>
              <a:avLst/>
              <a:gdLst/>
              <a:ahLst/>
              <a:cxnLst/>
              <a:rect l="l" t="t" r="r" b="b"/>
              <a:pathLst>
                <a:path w="1063501" h="647128">
                  <a:moveTo>
                    <a:pt x="0" y="0"/>
                  </a:moveTo>
                  <a:lnTo>
                    <a:pt x="1063501" y="0"/>
                  </a:lnTo>
                  <a:lnTo>
                    <a:pt x="1063501" y="647128"/>
                  </a:lnTo>
                  <a:lnTo>
                    <a:pt x="0" y="647128"/>
                  </a:lnTo>
                  <a:close/>
                </a:path>
              </a:pathLst>
            </a:custGeom>
            <a:blipFill>
              <a:blip r:embed="rId2"/>
              <a:stretch>
                <a:fillRect l="-4818" r="-4818"/>
              </a:stretch>
            </a:blipFill>
            <a:ln w="9525" cap="sq">
              <a:solidFill>
                <a:srgbClr val="000000"/>
              </a:solidFill>
              <a:prstDash val="solid"/>
              <a:miter/>
            </a:ln>
          </p:spPr>
          <p:txBody>
            <a:bodyPr/>
            <a:lstStyle/>
            <a:p>
              <a:endParaRPr lang="en-US"/>
            </a:p>
          </p:txBody>
        </p:sp>
      </p:grpSp>
      <p:grpSp>
        <p:nvGrpSpPr>
          <p:cNvPr id="13" name="Group 13"/>
          <p:cNvGrpSpPr/>
          <p:nvPr/>
        </p:nvGrpSpPr>
        <p:grpSpPr>
          <a:xfrm>
            <a:off x="7048524" y="3722832"/>
            <a:ext cx="4190951" cy="2550144"/>
            <a:chOff x="0" y="0"/>
            <a:chExt cx="1063501" cy="647128"/>
          </a:xfrm>
        </p:grpSpPr>
        <p:sp>
          <p:nvSpPr>
            <p:cNvPr id="14" name="Freeform 14"/>
            <p:cNvSpPr/>
            <p:nvPr/>
          </p:nvSpPr>
          <p:spPr>
            <a:xfrm>
              <a:off x="0" y="0"/>
              <a:ext cx="1063501" cy="647128"/>
            </a:xfrm>
            <a:custGeom>
              <a:avLst/>
              <a:gdLst/>
              <a:ahLst/>
              <a:cxnLst/>
              <a:rect l="l" t="t" r="r" b="b"/>
              <a:pathLst>
                <a:path w="1063501" h="647128">
                  <a:moveTo>
                    <a:pt x="0" y="0"/>
                  </a:moveTo>
                  <a:lnTo>
                    <a:pt x="1063501" y="0"/>
                  </a:lnTo>
                  <a:lnTo>
                    <a:pt x="1063501" y="647128"/>
                  </a:lnTo>
                  <a:lnTo>
                    <a:pt x="0" y="647128"/>
                  </a:lnTo>
                  <a:close/>
                </a:path>
              </a:pathLst>
            </a:custGeom>
            <a:blipFill>
              <a:blip r:embed="rId3"/>
              <a:stretch>
                <a:fillRect t="-4643" b="-4643"/>
              </a:stretch>
            </a:blipFill>
            <a:ln w="9525" cap="sq">
              <a:solidFill>
                <a:srgbClr val="000000"/>
              </a:solidFill>
              <a:prstDash val="solid"/>
              <a:miter/>
            </a:ln>
          </p:spPr>
          <p:txBody>
            <a:bodyPr/>
            <a:lstStyle/>
            <a:p>
              <a:endParaRPr lang="en-US"/>
            </a:p>
          </p:txBody>
        </p:sp>
      </p:grpSp>
      <p:grpSp>
        <p:nvGrpSpPr>
          <p:cNvPr id="15" name="Group 15"/>
          <p:cNvGrpSpPr/>
          <p:nvPr/>
        </p:nvGrpSpPr>
        <p:grpSpPr>
          <a:xfrm>
            <a:off x="12537306" y="3722832"/>
            <a:ext cx="4190951" cy="2550144"/>
            <a:chOff x="0" y="0"/>
            <a:chExt cx="1063501" cy="647128"/>
          </a:xfrm>
        </p:grpSpPr>
        <p:sp>
          <p:nvSpPr>
            <p:cNvPr id="16" name="Freeform 16"/>
            <p:cNvSpPr/>
            <p:nvPr/>
          </p:nvSpPr>
          <p:spPr>
            <a:xfrm>
              <a:off x="0" y="0"/>
              <a:ext cx="1063501" cy="647128"/>
            </a:xfrm>
            <a:custGeom>
              <a:avLst/>
              <a:gdLst/>
              <a:ahLst/>
              <a:cxnLst/>
              <a:rect l="l" t="t" r="r" b="b"/>
              <a:pathLst>
                <a:path w="1063501" h="647128">
                  <a:moveTo>
                    <a:pt x="0" y="0"/>
                  </a:moveTo>
                  <a:lnTo>
                    <a:pt x="1063501" y="0"/>
                  </a:lnTo>
                  <a:lnTo>
                    <a:pt x="1063501" y="647128"/>
                  </a:lnTo>
                  <a:lnTo>
                    <a:pt x="0" y="647128"/>
                  </a:lnTo>
                  <a:close/>
                </a:path>
              </a:pathLst>
            </a:custGeom>
            <a:blipFill>
              <a:blip r:embed="rId4"/>
              <a:stretch>
                <a:fillRect t="-4643" b="-4643"/>
              </a:stretch>
            </a:blipFill>
            <a:ln w="9525" cap="sq">
              <a:solidFill>
                <a:srgbClr val="000000"/>
              </a:solidFill>
              <a:prstDash val="solid"/>
              <a:miter/>
            </a:ln>
          </p:spPr>
          <p:txBody>
            <a:bodyPr/>
            <a:lstStyle/>
            <a:p>
              <a:endParaRPr lang="en-US"/>
            </a:p>
          </p:txBody>
        </p:sp>
      </p:grpSp>
      <p:sp>
        <p:nvSpPr>
          <p:cNvPr id="17" name="TextBox 17"/>
          <p:cNvSpPr txBox="1"/>
          <p:nvPr/>
        </p:nvSpPr>
        <p:spPr>
          <a:xfrm>
            <a:off x="2612682" y="868508"/>
            <a:ext cx="13062637" cy="2501899"/>
          </a:xfrm>
          <a:prstGeom prst="rect">
            <a:avLst/>
          </a:prstGeom>
        </p:spPr>
        <p:txBody>
          <a:bodyPr lIns="0" tIns="0" rIns="0" bIns="0" rtlCol="0" anchor="t">
            <a:spAutoFit/>
          </a:bodyPr>
          <a:lstStyle/>
          <a:p>
            <a:pPr algn="ctr">
              <a:lnSpc>
                <a:spcPts val="9099"/>
              </a:lnSpc>
            </a:pPr>
            <a:r>
              <a:rPr lang="en-US" sz="9999" spc="-499">
                <a:solidFill>
                  <a:srgbClr val="596456"/>
                </a:solidFill>
                <a:latin typeface="New Icon"/>
                <a:ea typeface="New Icon"/>
                <a:cs typeface="New Icon"/>
                <a:sym typeface="New Icon"/>
              </a:rPr>
              <a:t>PESTEL ANALYSIS</a:t>
            </a:r>
          </a:p>
          <a:p>
            <a:pPr algn="ctr">
              <a:lnSpc>
                <a:spcPts val="9099"/>
              </a:lnSpc>
            </a:pPr>
            <a:r>
              <a:rPr lang="en-US" sz="9999" spc="-499">
                <a:solidFill>
                  <a:srgbClr val="596456"/>
                </a:solidFill>
                <a:latin typeface="New Icon"/>
                <a:ea typeface="New Icon"/>
                <a:cs typeface="New Icon"/>
                <a:sym typeface="New Icon"/>
              </a:rPr>
              <a:t>FACTORS</a:t>
            </a:r>
          </a:p>
        </p:txBody>
      </p:sp>
      <p:sp>
        <p:nvSpPr>
          <p:cNvPr id="18" name="TextBox 18"/>
          <p:cNvSpPr txBox="1"/>
          <p:nvPr/>
        </p:nvSpPr>
        <p:spPr>
          <a:xfrm>
            <a:off x="1558578" y="7104729"/>
            <a:ext cx="4325157" cy="2267585"/>
          </a:xfrm>
          <a:prstGeom prst="rect">
            <a:avLst/>
          </a:prstGeom>
        </p:spPr>
        <p:txBody>
          <a:bodyPr lIns="0" tIns="0" rIns="0" bIns="0" rtlCol="0" anchor="t">
            <a:spAutoFit/>
          </a:bodyPr>
          <a:lstStyle/>
          <a:p>
            <a:pPr marL="0" lvl="0" indent="0" algn="ctr">
              <a:lnSpc>
                <a:spcPts val="2619"/>
              </a:lnSpc>
            </a:pPr>
            <a:r>
              <a:rPr lang="en-US" sz="1999">
                <a:solidFill>
                  <a:srgbClr val="596456"/>
                </a:solidFill>
                <a:latin typeface="Poiret Bold"/>
                <a:ea typeface="Poiret Bold"/>
                <a:cs typeface="Poiret Bold"/>
                <a:sym typeface="Poiret Bold"/>
              </a:rPr>
              <a:t>The café’s action would be making each individual cat meet the newcomer to find out which cats are compatible with each other and prevent or limit their interaction within the area.</a:t>
            </a:r>
          </a:p>
          <a:p>
            <a:pPr marL="0" lvl="0" indent="0" algn="ctr">
              <a:lnSpc>
                <a:spcPts val="2619"/>
              </a:lnSpc>
            </a:pPr>
            <a:endParaRPr lang="en-US" sz="1999">
              <a:solidFill>
                <a:srgbClr val="596456"/>
              </a:solidFill>
              <a:latin typeface="Poiret Bold"/>
              <a:ea typeface="Poiret Bold"/>
              <a:cs typeface="Poiret Bold"/>
              <a:sym typeface="Poiret Bold"/>
            </a:endParaRPr>
          </a:p>
        </p:txBody>
      </p:sp>
      <p:sp>
        <p:nvSpPr>
          <p:cNvPr id="19" name="TextBox 19"/>
          <p:cNvSpPr txBox="1"/>
          <p:nvPr/>
        </p:nvSpPr>
        <p:spPr>
          <a:xfrm>
            <a:off x="7049968" y="7236713"/>
            <a:ext cx="4190951" cy="1296035"/>
          </a:xfrm>
          <a:prstGeom prst="rect">
            <a:avLst/>
          </a:prstGeom>
        </p:spPr>
        <p:txBody>
          <a:bodyPr lIns="0" tIns="0" rIns="0" bIns="0" rtlCol="0" anchor="t">
            <a:spAutoFit/>
          </a:bodyPr>
          <a:lstStyle/>
          <a:p>
            <a:pPr marL="0" lvl="0" indent="0" algn="ctr">
              <a:lnSpc>
                <a:spcPts val="2619"/>
              </a:lnSpc>
            </a:pPr>
            <a:r>
              <a:rPr lang="en-US" sz="1999">
                <a:solidFill>
                  <a:srgbClr val="EFEFEF"/>
                </a:solidFill>
                <a:latin typeface="Poiret Bold"/>
                <a:ea typeface="Poiret Bold"/>
                <a:cs typeface="Poiret Bold"/>
                <a:sym typeface="Poiret Bold"/>
              </a:rPr>
              <a:t>We must research our demographic to see if there are potential customers that will come in and make a profit to our revenue.</a:t>
            </a:r>
          </a:p>
        </p:txBody>
      </p:sp>
      <p:sp>
        <p:nvSpPr>
          <p:cNvPr id="20" name="TextBox 20"/>
          <p:cNvSpPr txBox="1"/>
          <p:nvPr/>
        </p:nvSpPr>
        <p:spPr>
          <a:xfrm>
            <a:off x="12546374" y="7590504"/>
            <a:ext cx="4190951" cy="1619885"/>
          </a:xfrm>
          <a:prstGeom prst="rect">
            <a:avLst/>
          </a:prstGeom>
        </p:spPr>
        <p:txBody>
          <a:bodyPr lIns="0" tIns="0" rIns="0" bIns="0" rtlCol="0" anchor="t">
            <a:spAutoFit/>
          </a:bodyPr>
          <a:lstStyle/>
          <a:p>
            <a:pPr marL="0" lvl="0" indent="0" algn="ctr">
              <a:lnSpc>
                <a:spcPts val="2619"/>
              </a:lnSpc>
            </a:pPr>
            <a:r>
              <a:rPr lang="en-US" sz="1999">
                <a:solidFill>
                  <a:srgbClr val="596456"/>
                </a:solidFill>
                <a:latin typeface="Poiret Bold"/>
                <a:ea typeface="Poiret Bold"/>
                <a:cs typeface="Poiret Bold"/>
                <a:sym typeface="Poiret Bold"/>
              </a:rPr>
              <a:t>The cafe will make sure to provide special licenses regarding the animal welfare and food welfare, business registration and health code compliance. </a:t>
            </a:r>
          </a:p>
        </p:txBody>
      </p:sp>
      <p:sp>
        <p:nvSpPr>
          <p:cNvPr id="21" name="TextBox 21"/>
          <p:cNvSpPr txBox="1"/>
          <p:nvPr/>
        </p:nvSpPr>
        <p:spPr>
          <a:xfrm>
            <a:off x="1558578" y="6595459"/>
            <a:ext cx="4185935" cy="385445"/>
          </a:xfrm>
          <a:prstGeom prst="rect">
            <a:avLst/>
          </a:prstGeom>
        </p:spPr>
        <p:txBody>
          <a:bodyPr lIns="0" tIns="0" rIns="0" bIns="0" rtlCol="0" anchor="t">
            <a:spAutoFit/>
          </a:bodyPr>
          <a:lstStyle/>
          <a:p>
            <a:pPr marL="0" lvl="0" indent="0" algn="ctr">
              <a:lnSpc>
                <a:spcPts val="2799"/>
              </a:lnSpc>
              <a:spcBef>
                <a:spcPct val="0"/>
              </a:spcBef>
            </a:pPr>
            <a:r>
              <a:rPr lang="en-US" sz="2799">
                <a:solidFill>
                  <a:srgbClr val="FFFFFF"/>
                </a:solidFill>
                <a:latin typeface="Poiret Bold"/>
                <a:ea typeface="Poiret Bold"/>
                <a:cs typeface="Poiret Bold"/>
                <a:sym typeface="Poiret Bold"/>
              </a:rPr>
              <a:t>ENVIRONMENTAL</a:t>
            </a:r>
          </a:p>
        </p:txBody>
      </p:sp>
      <p:sp>
        <p:nvSpPr>
          <p:cNvPr id="22" name="TextBox 22"/>
          <p:cNvSpPr txBox="1"/>
          <p:nvPr/>
        </p:nvSpPr>
        <p:spPr>
          <a:xfrm>
            <a:off x="7048524" y="6595459"/>
            <a:ext cx="4185935" cy="385445"/>
          </a:xfrm>
          <a:prstGeom prst="rect">
            <a:avLst/>
          </a:prstGeom>
        </p:spPr>
        <p:txBody>
          <a:bodyPr lIns="0" tIns="0" rIns="0" bIns="0" rtlCol="0" anchor="t">
            <a:spAutoFit/>
          </a:bodyPr>
          <a:lstStyle/>
          <a:p>
            <a:pPr marL="0" lvl="0" indent="0" algn="ctr">
              <a:lnSpc>
                <a:spcPts val="2799"/>
              </a:lnSpc>
              <a:spcBef>
                <a:spcPct val="0"/>
              </a:spcBef>
            </a:pPr>
            <a:r>
              <a:rPr lang="en-US" sz="2799">
                <a:solidFill>
                  <a:srgbClr val="FFFFFF"/>
                </a:solidFill>
                <a:latin typeface="Poiret Bold"/>
                <a:ea typeface="Poiret Bold"/>
                <a:cs typeface="Poiret Bold"/>
                <a:sym typeface="Poiret Bold"/>
              </a:rPr>
              <a:t>SOCIAL</a:t>
            </a:r>
          </a:p>
        </p:txBody>
      </p:sp>
      <p:sp>
        <p:nvSpPr>
          <p:cNvPr id="23" name="TextBox 23"/>
          <p:cNvSpPr txBox="1"/>
          <p:nvPr/>
        </p:nvSpPr>
        <p:spPr>
          <a:xfrm>
            <a:off x="12537306" y="6595459"/>
            <a:ext cx="4185935" cy="385445"/>
          </a:xfrm>
          <a:prstGeom prst="rect">
            <a:avLst/>
          </a:prstGeom>
        </p:spPr>
        <p:txBody>
          <a:bodyPr lIns="0" tIns="0" rIns="0" bIns="0" rtlCol="0" anchor="t">
            <a:spAutoFit/>
          </a:bodyPr>
          <a:lstStyle/>
          <a:p>
            <a:pPr marL="0" lvl="0" indent="0" algn="ctr">
              <a:lnSpc>
                <a:spcPts val="2799"/>
              </a:lnSpc>
              <a:spcBef>
                <a:spcPct val="0"/>
              </a:spcBef>
            </a:pPr>
            <a:r>
              <a:rPr lang="en-US" sz="2799">
                <a:solidFill>
                  <a:srgbClr val="FFFFFF"/>
                </a:solidFill>
                <a:latin typeface="Poiret Bold"/>
                <a:ea typeface="Poiret Bold"/>
                <a:cs typeface="Poiret Bold"/>
                <a:sym typeface="Poiret Bold"/>
              </a:rPr>
              <a:t>LEGAL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2" name="Group 2"/>
          <p:cNvGrpSpPr/>
          <p:nvPr/>
        </p:nvGrpSpPr>
        <p:grpSpPr>
          <a:xfrm>
            <a:off x="10934319" y="4170895"/>
            <a:ext cx="6324981" cy="6445079"/>
            <a:chOff x="0" y="0"/>
            <a:chExt cx="1605035" cy="1635511"/>
          </a:xfrm>
        </p:grpSpPr>
        <p:sp>
          <p:nvSpPr>
            <p:cNvPr id="3" name="Freeform 3"/>
            <p:cNvSpPr/>
            <p:nvPr/>
          </p:nvSpPr>
          <p:spPr>
            <a:xfrm>
              <a:off x="0" y="0"/>
              <a:ext cx="1605035" cy="1635511"/>
            </a:xfrm>
            <a:custGeom>
              <a:avLst/>
              <a:gdLst/>
              <a:ahLst/>
              <a:cxnLst/>
              <a:rect l="l" t="t" r="r" b="b"/>
              <a:pathLst>
                <a:path w="1605035" h="1635511">
                  <a:moveTo>
                    <a:pt x="0" y="0"/>
                  </a:moveTo>
                  <a:lnTo>
                    <a:pt x="1605035" y="0"/>
                  </a:lnTo>
                  <a:lnTo>
                    <a:pt x="1605035" y="1635511"/>
                  </a:lnTo>
                  <a:lnTo>
                    <a:pt x="0" y="1635511"/>
                  </a:lnTo>
                  <a:close/>
                </a:path>
              </a:pathLst>
            </a:custGeom>
            <a:blipFill>
              <a:blip r:embed="rId2"/>
              <a:stretch>
                <a:fillRect l="-40175" r="-40175"/>
              </a:stretch>
            </a:blipFill>
            <a:ln w="9525" cap="sq">
              <a:solidFill>
                <a:srgbClr val="000000"/>
              </a:solidFill>
              <a:prstDash val="solid"/>
              <a:miter/>
            </a:ln>
          </p:spPr>
          <p:txBody>
            <a:bodyPr/>
            <a:lstStyle/>
            <a:p>
              <a:endParaRPr lang="en-US"/>
            </a:p>
          </p:txBody>
        </p:sp>
      </p:grpSp>
      <p:sp>
        <p:nvSpPr>
          <p:cNvPr id="4" name="TextBox 4"/>
          <p:cNvSpPr txBox="1"/>
          <p:nvPr/>
        </p:nvSpPr>
        <p:spPr>
          <a:xfrm>
            <a:off x="1028700" y="1200150"/>
            <a:ext cx="9905619" cy="3654424"/>
          </a:xfrm>
          <a:prstGeom prst="rect">
            <a:avLst/>
          </a:prstGeom>
        </p:spPr>
        <p:txBody>
          <a:bodyPr lIns="0" tIns="0" rIns="0" bIns="0" rtlCol="0" anchor="t">
            <a:spAutoFit/>
          </a:bodyPr>
          <a:lstStyle/>
          <a:p>
            <a:pPr algn="l">
              <a:lnSpc>
                <a:spcPts val="9099"/>
              </a:lnSpc>
            </a:pPr>
            <a:r>
              <a:rPr lang="en-US" sz="9999">
                <a:solidFill>
                  <a:srgbClr val="596456"/>
                </a:solidFill>
                <a:latin typeface="New Icon"/>
                <a:ea typeface="New Icon"/>
                <a:cs typeface="New Icon"/>
                <a:sym typeface="New Icon"/>
              </a:rPr>
              <a:t>TWO MAJOR MARKETING STRATEGIES</a:t>
            </a:r>
          </a:p>
        </p:txBody>
      </p:sp>
      <p:sp>
        <p:nvSpPr>
          <p:cNvPr id="5" name="TextBox 5"/>
          <p:cNvSpPr txBox="1"/>
          <p:nvPr/>
        </p:nvSpPr>
        <p:spPr>
          <a:xfrm>
            <a:off x="1028700" y="6228399"/>
            <a:ext cx="8115300" cy="2291969"/>
          </a:xfrm>
          <a:prstGeom prst="rect">
            <a:avLst/>
          </a:prstGeom>
        </p:spPr>
        <p:txBody>
          <a:bodyPr lIns="0" tIns="0" rIns="0" bIns="0" rtlCol="0" anchor="t">
            <a:spAutoFit/>
          </a:bodyPr>
          <a:lstStyle/>
          <a:p>
            <a:pPr marL="0" lvl="0" indent="0" algn="l">
              <a:lnSpc>
                <a:spcPts val="3012"/>
              </a:lnSpc>
            </a:pPr>
            <a:r>
              <a:rPr lang="en-US" sz="2299">
                <a:solidFill>
                  <a:srgbClr val="596456"/>
                </a:solidFill>
                <a:latin typeface="Poiret Bold"/>
                <a:ea typeface="Poiret Bold"/>
                <a:cs typeface="Poiret Bold"/>
                <a:sym typeface="Poiret Bold"/>
              </a:rPr>
              <a:t>We will collaborate with local shelters, cat rescue centres and locals who are looking for a place for their loved cats to stay and be taken care of. This way we are able to gain a positive impression as we are open to receiving cats whether they are sheltered or a stray. Either way we will make sure to provide the love and care that they deserve</a:t>
            </a:r>
          </a:p>
        </p:txBody>
      </p:sp>
      <p:sp>
        <p:nvSpPr>
          <p:cNvPr id="6" name="TextBox 6"/>
          <p:cNvSpPr txBox="1"/>
          <p:nvPr/>
        </p:nvSpPr>
        <p:spPr>
          <a:xfrm>
            <a:off x="10934319" y="1753500"/>
            <a:ext cx="6324981" cy="2056638"/>
          </a:xfrm>
          <a:prstGeom prst="rect">
            <a:avLst/>
          </a:prstGeom>
        </p:spPr>
        <p:txBody>
          <a:bodyPr lIns="0" tIns="0" rIns="0" bIns="0" rtlCol="0" anchor="t">
            <a:spAutoFit/>
          </a:bodyPr>
          <a:lstStyle/>
          <a:p>
            <a:pPr marL="0" lvl="0" indent="0" algn="l">
              <a:lnSpc>
                <a:spcPts val="2750"/>
              </a:lnSpc>
            </a:pPr>
            <a:r>
              <a:rPr lang="en-US" sz="2099">
                <a:solidFill>
                  <a:srgbClr val="596456"/>
                </a:solidFill>
                <a:latin typeface="Poiret Bold"/>
                <a:ea typeface="Poiret Bold"/>
                <a:cs typeface="Poiret Bold"/>
                <a:sym typeface="Poiret Bold"/>
              </a:rPr>
              <a:t>The cafe will present its revenue through social media to promote the business. In this account we will provide times and dates when the business is open, services we provide and content people would love to see. We will also collaborate with influencers to gain more attraction.</a:t>
            </a:r>
          </a:p>
        </p:txBody>
      </p:sp>
      <p:sp>
        <p:nvSpPr>
          <p:cNvPr id="7" name="TextBox 7"/>
          <p:cNvSpPr txBox="1"/>
          <p:nvPr/>
        </p:nvSpPr>
        <p:spPr>
          <a:xfrm>
            <a:off x="1028700" y="5181600"/>
            <a:ext cx="5316751" cy="385445"/>
          </a:xfrm>
          <a:prstGeom prst="rect">
            <a:avLst/>
          </a:prstGeom>
        </p:spPr>
        <p:txBody>
          <a:bodyPr lIns="0" tIns="0" rIns="0" bIns="0" rtlCol="0" anchor="t">
            <a:spAutoFit/>
          </a:bodyPr>
          <a:lstStyle/>
          <a:p>
            <a:pPr marL="0" lvl="0" indent="0" algn="l">
              <a:lnSpc>
                <a:spcPts val="2799"/>
              </a:lnSpc>
              <a:spcBef>
                <a:spcPct val="0"/>
              </a:spcBef>
            </a:pPr>
            <a:r>
              <a:rPr lang="en-US" sz="2799">
                <a:solidFill>
                  <a:srgbClr val="FFFFFF"/>
                </a:solidFill>
                <a:latin typeface="Poiret Bold"/>
                <a:ea typeface="Poiret Bold"/>
                <a:cs typeface="Poiret Bold"/>
                <a:sym typeface="Poiret Bold"/>
              </a:rPr>
              <a:t>COLLABORATION</a:t>
            </a:r>
          </a:p>
        </p:txBody>
      </p:sp>
      <p:sp>
        <p:nvSpPr>
          <p:cNvPr id="8" name="TextBox 8"/>
          <p:cNvSpPr txBox="1"/>
          <p:nvPr/>
        </p:nvSpPr>
        <p:spPr>
          <a:xfrm>
            <a:off x="10934319" y="1066800"/>
            <a:ext cx="5176224" cy="385445"/>
          </a:xfrm>
          <a:prstGeom prst="rect">
            <a:avLst/>
          </a:prstGeom>
        </p:spPr>
        <p:txBody>
          <a:bodyPr lIns="0" tIns="0" rIns="0" bIns="0" rtlCol="0" anchor="t">
            <a:spAutoFit/>
          </a:bodyPr>
          <a:lstStyle/>
          <a:p>
            <a:pPr marL="0" lvl="0" indent="0" algn="l">
              <a:lnSpc>
                <a:spcPts val="2799"/>
              </a:lnSpc>
            </a:pPr>
            <a:r>
              <a:rPr lang="en-US" sz="2799">
                <a:solidFill>
                  <a:srgbClr val="FFFFFF"/>
                </a:solidFill>
                <a:latin typeface="Poiret Bold"/>
                <a:ea typeface="Poiret Bold"/>
                <a:cs typeface="Poiret Bold"/>
                <a:sym typeface="Poiret Bold"/>
              </a:rPr>
              <a:t>SOCIAL MEDIA</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sp>
        <p:nvSpPr>
          <p:cNvPr id="2" name="TextBox 2"/>
          <p:cNvSpPr txBox="1"/>
          <p:nvPr/>
        </p:nvSpPr>
        <p:spPr>
          <a:xfrm>
            <a:off x="1028700" y="5022743"/>
            <a:ext cx="8512177" cy="2501899"/>
          </a:xfrm>
          <a:prstGeom prst="rect">
            <a:avLst/>
          </a:prstGeom>
        </p:spPr>
        <p:txBody>
          <a:bodyPr lIns="0" tIns="0" rIns="0" bIns="0" rtlCol="0" anchor="t">
            <a:spAutoFit/>
          </a:bodyPr>
          <a:lstStyle/>
          <a:p>
            <a:pPr algn="l">
              <a:lnSpc>
                <a:spcPts val="9099"/>
              </a:lnSpc>
            </a:pPr>
            <a:r>
              <a:rPr lang="en-US" sz="9999">
                <a:solidFill>
                  <a:srgbClr val="596456"/>
                </a:solidFill>
                <a:latin typeface="New Icon"/>
                <a:ea typeface="New Icon"/>
                <a:cs typeface="New Icon"/>
                <a:sym typeface="New Icon"/>
              </a:rPr>
              <a:t>BUDGET OVERVIEW</a:t>
            </a:r>
          </a:p>
        </p:txBody>
      </p:sp>
      <p:grpSp>
        <p:nvGrpSpPr>
          <p:cNvPr id="3" name="Group 3"/>
          <p:cNvGrpSpPr/>
          <p:nvPr/>
        </p:nvGrpSpPr>
        <p:grpSpPr>
          <a:xfrm>
            <a:off x="-169382" y="-169382"/>
            <a:ext cx="10179114" cy="4352223"/>
            <a:chOff x="0" y="0"/>
            <a:chExt cx="2583064" cy="1104425"/>
          </a:xfrm>
        </p:grpSpPr>
        <p:sp>
          <p:nvSpPr>
            <p:cNvPr id="4" name="Freeform 4"/>
            <p:cNvSpPr/>
            <p:nvPr/>
          </p:nvSpPr>
          <p:spPr>
            <a:xfrm>
              <a:off x="0" y="0"/>
              <a:ext cx="2583064" cy="1104425"/>
            </a:xfrm>
            <a:custGeom>
              <a:avLst/>
              <a:gdLst/>
              <a:ahLst/>
              <a:cxnLst/>
              <a:rect l="l" t="t" r="r" b="b"/>
              <a:pathLst>
                <a:path w="2583064" h="1104425">
                  <a:moveTo>
                    <a:pt x="0" y="0"/>
                  </a:moveTo>
                  <a:lnTo>
                    <a:pt x="2583064" y="0"/>
                  </a:lnTo>
                  <a:lnTo>
                    <a:pt x="2583064" y="1104425"/>
                  </a:lnTo>
                  <a:lnTo>
                    <a:pt x="0" y="1104425"/>
                  </a:lnTo>
                  <a:close/>
                </a:path>
              </a:pathLst>
            </a:custGeom>
            <a:blipFill>
              <a:blip r:embed="rId2"/>
              <a:stretch>
                <a:fillRect t="-16071" b="-16071"/>
              </a:stretch>
            </a:blipFill>
            <a:ln w="9525" cap="sq">
              <a:solidFill>
                <a:srgbClr val="000000"/>
              </a:solidFill>
              <a:prstDash val="solid"/>
              <a:miter/>
            </a:ln>
          </p:spPr>
          <p:txBody>
            <a:bodyPr/>
            <a:lstStyle/>
            <a:p>
              <a:endParaRPr lang="en-US"/>
            </a:p>
          </p:txBody>
        </p:sp>
      </p:grpSp>
      <p:grpSp>
        <p:nvGrpSpPr>
          <p:cNvPr id="5" name="Group 5"/>
          <p:cNvGrpSpPr/>
          <p:nvPr/>
        </p:nvGrpSpPr>
        <p:grpSpPr>
          <a:xfrm>
            <a:off x="9859170" y="0"/>
            <a:ext cx="8428830" cy="10287000"/>
            <a:chOff x="0" y="0"/>
            <a:chExt cx="2219939" cy="2709333"/>
          </a:xfrm>
        </p:grpSpPr>
        <p:sp>
          <p:nvSpPr>
            <p:cNvPr id="6" name="Freeform 6"/>
            <p:cNvSpPr/>
            <p:nvPr/>
          </p:nvSpPr>
          <p:spPr>
            <a:xfrm>
              <a:off x="0" y="0"/>
              <a:ext cx="2219939" cy="2709333"/>
            </a:xfrm>
            <a:custGeom>
              <a:avLst/>
              <a:gdLst/>
              <a:ahLst/>
              <a:cxnLst/>
              <a:rect l="l" t="t" r="r" b="b"/>
              <a:pathLst>
                <a:path w="2219939" h="2709333">
                  <a:moveTo>
                    <a:pt x="0" y="0"/>
                  </a:moveTo>
                  <a:lnTo>
                    <a:pt x="2219939" y="0"/>
                  </a:lnTo>
                  <a:lnTo>
                    <a:pt x="2219939" y="2709333"/>
                  </a:lnTo>
                  <a:lnTo>
                    <a:pt x="0" y="2709333"/>
                  </a:lnTo>
                  <a:close/>
                </a:path>
              </a:pathLst>
            </a:custGeom>
            <a:solidFill>
              <a:srgbClr val="D9D9D9"/>
            </a:solidFill>
          </p:spPr>
          <p:txBody>
            <a:bodyPr/>
            <a:lstStyle/>
            <a:p>
              <a:endParaRPr lang="en-US"/>
            </a:p>
          </p:txBody>
        </p:sp>
        <p:sp>
          <p:nvSpPr>
            <p:cNvPr id="7" name="TextBox 7"/>
            <p:cNvSpPr txBox="1"/>
            <p:nvPr/>
          </p:nvSpPr>
          <p:spPr>
            <a:xfrm>
              <a:off x="0" y="-38100"/>
              <a:ext cx="2219939" cy="2747433"/>
            </a:xfrm>
            <a:prstGeom prst="rect">
              <a:avLst/>
            </a:prstGeom>
          </p:spPr>
          <p:txBody>
            <a:bodyPr lIns="50800" tIns="50800" rIns="50800" bIns="50800" rtlCol="0" anchor="ctr"/>
            <a:lstStyle/>
            <a:p>
              <a:pPr algn="ctr">
                <a:lnSpc>
                  <a:spcPts val="2778"/>
                </a:lnSpc>
              </a:pPr>
              <a:endParaRPr/>
            </a:p>
          </p:txBody>
        </p:sp>
      </p:grpSp>
      <p:sp>
        <p:nvSpPr>
          <p:cNvPr id="8" name="TextBox 8"/>
          <p:cNvSpPr txBox="1"/>
          <p:nvPr/>
        </p:nvSpPr>
        <p:spPr>
          <a:xfrm>
            <a:off x="4190504" y="7688599"/>
            <a:ext cx="4388164" cy="1620071"/>
          </a:xfrm>
          <a:prstGeom prst="rect">
            <a:avLst/>
          </a:prstGeom>
        </p:spPr>
        <p:txBody>
          <a:bodyPr lIns="0" tIns="0" rIns="0" bIns="0" rtlCol="0" anchor="t">
            <a:spAutoFit/>
          </a:bodyPr>
          <a:lstStyle/>
          <a:p>
            <a:pPr marL="0" lvl="0" indent="0" algn="l">
              <a:lnSpc>
                <a:spcPts val="2619"/>
              </a:lnSpc>
            </a:pPr>
            <a:r>
              <a:rPr lang="en-US" sz="1999">
                <a:solidFill>
                  <a:srgbClr val="596456"/>
                </a:solidFill>
                <a:latin typeface="Poiret Bold"/>
                <a:ea typeface="Poiret Bold"/>
                <a:cs typeface="Poiret Bold"/>
                <a:sym typeface="Poiret Bold"/>
              </a:rPr>
              <a:t>Our</a:t>
            </a:r>
            <a:r>
              <a:rPr lang="en-US" sz="1999" u="none" strike="noStrike">
                <a:solidFill>
                  <a:srgbClr val="596456"/>
                </a:solidFill>
                <a:latin typeface="Poiret Bold"/>
                <a:ea typeface="Poiret Bold"/>
                <a:cs typeface="Poiret Bold"/>
                <a:sym typeface="Poiret Bold"/>
              </a:rPr>
              <a:t> proposal highlights distinctive features that differentiate the project, offering innovative solutions and unmatched value to stand out in a competitive environment.</a:t>
            </a:r>
          </a:p>
        </p:txBody>
      </p:sp>
      <p:sp>
        <p:nvSpPr>
          <p:cNvPr id="9" name="TextBox 9"/>
          <p:cNvSpPr txBox="1"/>
          <p:nvPr/>
        </p:nvSpPr>
        <p:spPr>
          <a:xfrm>
            <a:off x="1028700" y="7774477"/>
            <a:ext cx="2841859" cy="738445"/>
          </a:xfrm>
          <a:prstGeom prst="rect">
            <a:avLst/>
          </a:prstGeom>
        </p:spPr>
        <p:txBody>
          <a:bodyPr lIns="0" tIns="0" rIns="0" bIns="0" rtlCol="0" anchor="t">
            <a:spAutoFit/>
          </a:bodyPr>
          <a:lstStyle/>
          <a:p>
            <a:pPr marL="0" lvl="0" indent="0" algn="l">
              <a:lnSpc>
                <a:spcPts val="2828"/>
              </a:lnSpc>
            </a:pPr>
            <a:r>
              <a:rPr lang="en-US" sz="2828">
                <a:solidFill>
                  <a:srgbClr val="596456"/>
                </a:solidFill>
                <a:latin typeface="Poiret Bold"/>
                <a:ea typeface="Poiret Bold"/>
                <a:cs typeface="Poiret Bold"/>
                <a:sym typeface="Poiret Bold"/>
              </a:rPr>
              <a:t>BUDG</a:t>
            </a:r>
            <a:r>
              <a:rPr lang="en-US" sz="2828" strike="noStrike">
                <a:solidFill>
                  <a:srgbClr val="596456"/>
                </a:solidFill>
                <a:latin typeface="Poiret Bold"/>
                <a:ea typeface="Poiret Bold"/>
                <a:cs typeface="Poiret Bold"/>
                <a:sym typeface="Poiret Bold"/>
              </a:rPr>
              <a:t>ET CATEGORIES</a:t>
            </a:r>
          </a:p>
        </p:txBody>
      </p:sp>
      <p:sp>
        <p:nvSpPr>
          <p:cNvPr id="10" name="TextBox 10"/>
          <p:cNvSpPr txBox="1"/>
          <p:nvPr/>
        </p:nvSpPr>
        <p:spPr>
          <a:xfrm>
            <a:off x="8865454" y="249906"/>
            <a:ext cx="4522477" cy="385445"/>
          </a:xfrm>
          <a:prstGeom prst="rect">
            <a:avLst/>
          </a:prstGeom>
        </p:spPr>
        <p:txBody>
          <a:bodyPr lIns="0" tIns="0" rIns="0" bIns="0" rtlCol="0" anchor="t">
            <a:spAutoFit/>
          </a:bodyPr>
          <a:lstStyle/>
          <a:p>
            <a:pPr marL="0" lvl="0" indent="0" algn="l">
              <a:lnSpc>
                <a:spcPts val="2799"/>
              </a:lnSpc>
              <a:spcBef>
                <a:spcPct val="0"/>
              </a:spcBef>
            </a:pPr>
            <a:r>
              <a:rPr lang="en-US" sz="2799">
                <a:solidFill>
                  <a:srgbClr val="FFFFFF"/>
                </a:solidFill>
                <a:latin typeface="Poiret Bold"/>
                <a:ea typeface="Poiret Bold"/>
                <a:cs typeface="Poiret Bold"/>
                <a:sym typeface="Poiret Bold"/>
              </a:rPr>
              <a:t>FUNDING REQUIREMENTS</a:t>
            </a:r>
          </a:p>
        </p:txBody>
      </p:sp>
      <p:sp>
        <p:nvSpPr>
          <p:cNvPr id="11" name="TextBox 11"/>
          <p:cNvSpPr txBox="1"/>
          <p:nvPr/>
        </p:nvSpPr>
        <p:spPr>
          <a:xfrm>
            <a:off x="10009732" y="773471"/>
            <a:ext cx="8278268" cy="9392285"/>
          </a:xfrm>
          <a:prstGeom prst="rect">
            <a:avLst/>
          </a:prstGeom>
        </p:spPr>
        <p:txBody>
          <a:bodyPr lIns="0" tIns="0" rIns="0" bIns="0" rtlCol="0" anchor="t">
            <a:spAutoFit/>
          </a:bodyPr>
          <a:lstStyle/>
          <a:p>
            <a:pPr algn="l">
              <a:lnSpc>
                <a:spcPts val="2619"/>
              </a:lnSpc>
            </a:pPr>
            <a:r>
              <a:rPr lang="en-US" sz="1999">
                <a:solidFill>
                  <a:srgbClr val="596456"/>
                </a:solidFill>
                <a:latin typeface="Poiret Bold"/>
                <a:ea typeface="Poiret Bold"/>
                <a:cs typeface="Poiret Bold"/>
                <a:sym typeface="Poiret Bold"/>
              </a:rPr>
              <a:t>Start-up costs:</a:t>
            </a:r>
          </a:p>
          <a:p>
            <a:pPr marL="0" lvl="0" indent="0" algn="l">
              <a:lnSpc>
                <a:spcPts val="2619"/>
              </a:lnSpc>
            </a:pPr>
            <a:r>
              <a:rPr lang="en-US" sz="1999">
                <a:solidFill>
                  <a:srgbClr val="596456"/>
                </a:solidFill>
                <a:latin typeface="Poiret Bold"/>
                <a:ea typeface="Poiret Bold"/>
                <a:cs typeface="Poiret Bold"/>
                <a:sym typeface="Poiret Bold"/>
              </a:rPr>
              <a:t>Public Liability Insuranc</a:t>
            </a:r>
            <a:r>
              <a:rPr lang="en-US" sz="1999" u="none" strike="noStrike">
                <a:solidFill>
                  <a:srgbClr val="596456"/>
                </a:solidFill>
                <a:latin typeface="Poiret Bold"/>
                <a:ea typeface="Poiret Bold"/>
                <a:cs typeface="Poiret Bold"/>
                <a:sym typeface="Poiret Bold"/>
              </a:rPr>
              <a:t>e: £600 per year</a:t>
            </a:r>
          </a:p>
          <a:p>
            <a:pPr marL="0" lvl="0" indent="0" algn="l">
              <a:lnSpc>
                <a:spcPts val="2619"/>
              </a:lnSpc>
            </a:pPr>
            <a:r>
              <a:rPr lang="en-US" sz="1999" u="none" strike="noStrike">
                <a:solidFill>
                  <a:srgbClr val="596456"/>
                </a:solidFill>
                <a:latin typeface="Poiret Bold"/>
                <a:ea typeface="Poiret Bold"/>
                <a:cs typeface="Poiret Bold"/>
                <a:sym typeface="Poiret Bold"/>
              </a:rPr>
              <a:t>Pet insurance: £23.63 per month</a:t>
            </a:r>
          </a:p>
          <a:p>
            <a:pPr marL="0" lvl="0" indent="0" algn="l">
              <a:lnSpc>
                <a:spcPts val="2619"/>
              </a:lnSpc>
            </a:pPr>
            <a:r>
              <a:rPr lang="en-US" sz="1999" u="none" strike="noStrike">
                <a:solidFill>
                  <a:srgbClr val="596456"/>
                </a:solidFill>
                <a:latin typeface="Poiret Bold"/>
                <a:ea typeface="Poiret Bold"/>
                <a:cs typeface="Poiret Bold"/>
                <a:sym typeface="Poiret Bold"/>
              </a:rPr>
              <a:t>Insurance: £433</a:t>
            </a:r>
          </a:p>
          <a:p>
            <a:pPr marL="0" lvl="0" indent="0" algn="l">
              <a:lnSpc>
                <a:spcPts val="2619"/>
              </a:lnSpc>
            </a:pPr>
            <a:r>
              <a:rPr lang="en-US" sz="1999" u="none" strike="noStrike">
                <a:solidFill>
                  <a:srgbClr val="596456"/>
                </a:solidFill>
                <a:latin typeface="Poiret Bold"/>
                <a:ea typeface="Poiret Bold"/>
                <a:cs typeface="Poiret Bold"/>
                <a:sym typeface="Poiret Bold"/>
              </a:rPr>
              <a:t>Animal Welfare License: £200</a:t>
            </a:r>
          </a:p>
          <a:p>
            <a:pPr marL="0" lvl="0" indent="0" algn="l">
              <a:lnSpc>
                <a:spcPts val="2619"/>
              </a:lnSpc>
            </a:pPr>
            <a:r>
              <a:rPr lang="en-US" sz="1999" u="none" strike="noStrike">
                <a:solidFill>
                  <a:srgbClr val="596456"/>
                </a:solidFill>
                <a:latin typeface="Poiret Bold"/>
                <a:ea typeface="Poiret Bold"/>
                <a:cs typeface="Poiret Bold"/>
                <a:sym typeface="Poiret Bold"/>
              </a:rPr>
              <a:t>Legal format: £100 - online application</a:t>
            </a:r>
          </a:p>
          <a:p>
            <a:pPr marL="0" lvl="0" indent="0" algn="l">
              <a:lnSpc>
                <a:spcPts val="2619"/>
              </a:lnSpc>
            </a:pPr>
            <a:r>
              <a:rPr lang="en-US" sz="1999" u="none" strike="noStrike">
                <a:solidFill>
                  <a:srgbClr val="596456"/>
                </a:solidFill>
                <a:latin typeface="Poiret Bold"/>
                <a:ea typeface="Poiret Bold"/>
                <a:cs typeface="Poiret Bold"/>
                <a:sym typeface="Poiret Bold"/>
              </a:rPr>
              <a:t>Rent: 3,750 pcm</a:t>
            </a:r>
          </a:p>
          <a:p>
            <a:pPr marL="0" lvl="0" indent="0" algn="l">
              <a:lnSpc>
                <a:spcPts val="2619"/>
              </a:lnSpc>
            </a:pPr>
            <a:r>
              <a:rPr lang="en-US" sz="1999" u="none" strike="noStrike">
                <a:solidFill>
                  <a:srgbClr val="596456"/>
                </a:solidFill>
                <a:latin typeface="Poiret Bold"/>
                <a:ea typeface="Poiret Bold"/>
                <a:cs typeface="Poiret Bold"/>
                <a:sym typeface="Poiret Bold"/>
              </a:rPr>
              <a:t>Signs: £900</a:t>
            </a:r>
          </a:p>
          <a:p>
            <a:pPr marL="0" lvl="0" indent="0" algn="l">
              <a:lnSpc>
                <a:spcPts val="2619"/>
              </a:lnSpc>
            </a:pPr>
            <a:r>
              <a:rPr lang="en-US" sz="1999" u="none" strike="noStrike">
                <a:solidFill>
                  <a:srgbClr val="596456"/>
                </a:solidFill>
                <a:latin typeface="Poiret Bold"/>
                <a:ea typeface="Poiret Bold"/>
                <a:cs typeface="Poiret Bold"/>
                <a:sym typeface="Poiret Bold"/>
              </a:rPr>
              <a:t>-              Fascia: £800</a:t>
            </a:r>
          </a:p>
          <a:p>
            <a:pPr marL="0" lvl="0" indent="0" algn="l">
              <a:lnSpc>
                <a:spcPts val="2619"/>
              </a:lnSpc>
            </a:pPr>
            <a:r>
              <a:rPr lang="en-US" sz="1999" u="none" strike="noStrike">
                <a:solidFill>
                  <a:srgbClr val="596456"/>
                </a:solidFill>
                <a:latin typeface="Poiret Bold"/>
                <a:ea typeface="Poiret Bold"/>
                <a:cs typeface="Poiret Bold"/>
                <a:sym typeface="Poiret Bold"/>
              </a:rPr>
              <a:t>-              Window: £100</a:t>
            </a:r>
          </a:p>
          <a:p>
            <a:pPr marL="0" lvl="0" indent="0" algn="l">
              <a:lnSpc>
                <a:spcPts val="2619"/>
              </a:lnSpc>
            </a:pPr>
            <a:r>
              <a:rPr lang="en-US" sz="1999" u="none" strike="noStrike">
                <a:solidFill>
                  <a:srgbClr val="596456"/>
                </a:solidFill>
                <a:latin typeface="Poiret Bold"/>
                <a:ea typeface="Poiret Bold"/>
                <a:cs typeface="Poiret Bold"/>
                <a:sym typeface="Poiret Bold"/>
              </a:rPr>
              <a:t>Expenses: </a:t>
            </a:r>
          </a:p>
          <a:p>
            <a:pPr marL="0" lvl="0" indent="0" algn="l">
              <a:lnSpc>
                <a:spcPts val="2619"/>
              </a:lnSpc>
            </a:pPr>
            <a:r>
              <a:rPr lang="en-US" sz="1999" u="none" strike="noStrike">
                <a:solidFill>
                  <a:srgbClr val="596456"/>
                </a:solidFill>
                <a:latin typeface="Poiret Bold"/>
                <a:ea typeface="Poiret Bold"/>
                <a:cs typeface="Poiret Bold"/>
                <a:sym typeface="Poiret Bold"/>
              </a:rPr>
              <a:t>-              Creative and Tech: £1,000 (cash machines)</a:t>
            </a:r>
          </a:p>
          <a:p>
            <a:pPr marL="0" lvl="0" indent="0" algn="l">
              <a:lnSpc>
                <a:spcPts val="2619"/>
              </a:lnSpc>
            </a:pPr>
            <a:r>
              <a:rPr lang="en-US" sz="1999" u="none" strike="noStrike">
                <a:solidFill>
                  <a:srgbClr val="596456"/>
                </a:solidFill>
                <a:latin typeface="Poiret Bold"/>
                <a:ea typeface="Poiret Bold"/>
                <a:cs typeface="Poiret Bold"/>
                <a:sym typeface="Poiret Bold"/>
              </a:rPr>
              <a:t>-              Consultancy and Transport: £5,000</a:t>
            </a:r>
          </a:p>
          <a:p>
            <a:pPr marL="0" lvl="0" indent="0" algn="l">
              <a:lnSpc>
                <a:spcPts val="2619"/>
              </a:lnSpc>
            </a:pPr>
            <a:r>
              <a:rPr lang="en-US" sz="1999" u="none" strike="noStrike">
                <a:solidFill>
                  <a:srgbClr val="596456"/>
                </a:solidFill>
                <a:latin typeface="Poiret Bold"/>
                <a:ea typeface="Poiret Bold"/>
                <a:cs typeface="Poiret Bold"/>
                <a:sym typeface="Poiret Bold"/>
              </a:rPr>
              <a:t>-              Food and Entertainment: £10,000 (Human food and cat food)</a:t>
            </a:r>
          </a:p>
          <a:p>
            <a:pPr marL="0" lvl="0" indent="0" algn="l">
              <a:lnSpc>
                <a:spcPts val="2619"/>
              </a:lnSpc>
            </a:pPr>
            <a:r>
              <a:rPr lang="en-US" sz="1999" u="none" strike="noStrike">
                <a:solidFill>
                  <a:srgbClr val="596456"/>
                </a:solidFill>
                <a:latin typeface="Poiret Bold"/>
                <a:ea typeface="Poiret Bold"/>
                <a:cs typeface="Poiret Bold"/>
                <a:sym typeface="Poiret Bold"/>
              </a:rPr>
              <a:t>-              Finance and Recruitment: £10,000 (Staff members)</a:t>
            </a:r>
          </a:p>
          <a:p>
            <a:pPr marL="0" lvl="0" indent="0" algn="l">
              <a:lnSpc>
                <a:spcPts val="2619"/>
              </a:lnSpc>
            </a:pPr>
            <a:r>
              <a:rPr lang="en-US" sz="1999" u="none" strike="noStrike">
                <a:solidFill>
                  <a:srgbClr val="596456"/>
                </a:solidFill>
                <a:latin typeface="Poiret Bold"/>
                <a:ea typeface="Poiret Bold"/>
                <a:cs typeface="Poiret Bold"/>
                <a:sym typeface="Poiret Bold"/>
              </a:rPr>
              <a:t>-              Health and Leisure: £10,000 (Cat veterinary)</a:t>
            </a:r>
          </a:p>
          <a:p>
            <a:pPr marL="0" lvl="0" indent="0" algn="l">
              <a:lnSpc>
                <a:spcPts val="2619"/>
              </a:lnSpc>
            </a:pPr>
            <a:r>
              <a:rPr lang="en-US" sz="1999" u="none" strike="noStrike">
                <a:solidFill>
                  <a:srgbClr val="596456"/>
                </a:solidFill>
                <a:latin typeface="Poiret Bold"/>
                <a:ea typeface="Poiret Bold"/>
                <a:cs typeface="Poiret Bold"/>
                <a:sym typeface="Poiret Bold"/>
              </a:rPr>
              <a:t>-              Start-up budget: £10,000</a:t>
            </a:r>
          </a:p>
          <a:p>
            <a:pPr marL="0" lvl="0" indent="0" algn="l">
              <a:lnSpc>
                <a:spcPts val="2619"/>
              </a:lnSpc>
            </a:pPr>
            <a:r>
              <a:rPr lang="en-US" sz="1999" u="none" strike="noStrike">
                <a:solidFill>
                  <a:srgbClr val="596456"/>
                </a:solidFill>
                <a:latin typeface="Poiret Bold"/>
                <a:ea typeface="Poiret Bold"/>
                <a:cs typeface="Poiret Bold"/>
                <a:sym typeface="Poiret Bold"/>
              </a:rPr>
              <a:t>-              Food start-up: £5,000</a:t>
            </a:r>
          </a:p>
          <a:p>
            <a:pPr marL="0" lvl="0" indent="0" algn="l">
              <a:lnSpc>
                <a:spcPts val="2619"/>
              </a:lnSpc>
            </a:pPr>
            <a:r>
              <a:rPr lang="en-US" sz="1999" u="none" strike="noStrike">
                <a:solidFill>
                  <a:srgbClr val="596456"/>
                </a:solidFill>
                <a:latin typeface="Poiret Bold"/>
                <a:ea typeface="Poiret Bold"/>
                <a:cs typeface="Poiret Bold"/>
                <a:sym typeface="Poiret Bold"/>
              </a:rPr>
              <a:t>-              Equipment: £100,000</a:t>
            </a:r>
          </a:p>
          <a:p>
            <a:pPr marL="0" lvl="0" indent="0" algn="l">
              <a:lnSpc>
                <a:spcPts val="2619"/>
              </a:lnSpc>
            </a:pPr>
            <a:r>
              <a:rPr lang="en-US" sz="1999" u="none" strike="noStrike">
                <a:solidFill>
                  <a:srgbClr val="596456"/>
                </a:solidFill>
                <a:latin typeface="Poiret Bold"/>
                <a:ea typeface="Poiret Bold"/>
                <a:cs typeface="Poiret Bold"/>
                <a:sym typeface="Poiret Bold"/>
              </a:rPr>
              <a:t>-              Registration: £78</a:t>
            </a:r>
          </a:p>
          <a:p>
            <a:pPr marL="0" lvl="0" indent="0" algn="l">
              <a:lnSpc>
                <a:spcPts val="2619"/>
              </a:lnSpc>
            </a:pPr>
            <a:r>
              <a:rPr lang="en-US" sz="1999" u="none" strike="noStrike">
                <a:solidFill>
                  <a:srgbClr val="596456"/>
                </a:solidFill>
                <a:latin typeface="Poiret Bold"/>
                <a:ea typeface="Poiret Bold"/>
                <a:cs typeface="Poiret Bold"/>
                <a:sym typeface="Poiret Bold"/>
              </a:rPr>
              <a:t>-              Inventory: £100,000 </a:t>
            </a:r>
          </a:p>
          <a:p>
            <a:pPr marL="0" lvl="0" indent="0" algn="l">
              <a:lnSpc>
                <a:spcPts val="2619"/>
              </a:lnSpc>
            </a:pPr>
            <a:r>
              <a:rPr lang="en-US" sz="1999" u="none" strike="noStrike">
                <a:solidFill>
                  <a:srgbClr val="596456"/>
                </a:solidFill>
                <a:latin typeface="Poiret Bold"/>
                <a:ea typeface="Poiret Bold"/>
                <a:cs typeface="Poiret Bold"/>
                <a:sym typeface="Poiret Bold"/>
              </a:rPr>
              <a:t>-              Social Media Marketing: £2,000 pcm</a:t>
            </a:r>
          </a:p>
          <a:p>
            <a:pPr marL="0" lvl="0" indent="0" algn="l">
              <a:lnSpc>
                <a:spcPts val="2619"/>
              </a:lnSpc>
            </a:pPr>
            <a:r>
              <a:rPr lang="en-US" sz="1999" u="none" strike="noStrike">
                <a:solidFill>
                  <a:srgbClr val="596456"/>
                </a:solidFill>
                <a:latin typeface="Poiret Bold"/>
                <a:ea typeface="Poiret Bold"/>
                <a:cs typeface="Poiret Bold"/>
                <a:sym typeface="Poiret Bold"/>
              </a:rPr>
              <a:t>-              Medium Utilities: £6,700</a:t>
            </a:r>
          </a:p>
          <a:p>
            <a:pPr marL="0" lvl="0" indent="0" algn="l">
              <a:lnSpc>
                <a:spcPts val="2619"/>
              </a:lnSpc>
            </a:pPr>
            <a:r>
              <a:rPr lang="en-US" sz="1999" u="none" strike="noStrike">
                <a:solidFill>
                  <a:srgbClr val="596456"/>
                </a:solidFill>
                <a:latin typeface="Poiret Bold"/>
                <a:ea typeface="Poiret Bold"/>
                <a:cs typeface="Poiret Bold"/>
                <a:sym typeface="Poiret Bold"/>
              </a:rPr>
              <a:t>Business Registration: £100</a:t>
            </a:r>
          </a:p>
          <a:p>
            <a:pPr marL="0" lvl="0" indent="0" algn="l">
              <a:lnSpc>
                <a:spcPts val="2619"/>
              </a:lnSpc>
            </a:pPr>
            <a:r>
              <a:rPr lang="en-US" sz="1999" u="none" strike="noStrike">
                <a:solidFill>
                  <a:srgbClr val="596456"/>
                </a:solidFill>
                <a:latin typeface="Poiret Bold"/>
                <a:ea typeface="Poiret Bold"/>
                <a:cs typeface="Poiret Bold"/>
                <a:sym typeface="Poiret Bold"/>
              </a:rPr>
              <a:t>Website Domain Name £500</a:t>
            </a:r>
          </a:p>
          <a:p>
            <a:pPr marL="0" lvl="0" indent="0" algn="l">
              <a:lnSpc>
                <a:spcPts val="2619"/>
              </a:lnSpc>
            </a:pPr>
            <a:r>
              <a:rPr lang="en-US" sz="1999" u="none" strike="noStrike">
                <a:solidFill>
                  <a:srgbClr val="596456"/>
                </a:solidFill>
                <a:latin typeface="Poiret Bold"/>
                <a:ea typeface="Poiret Bold"/>
                <a:cs typeface="Poiret Bold"/>
                <a:sym typeface="Poiret Bold"/>
              </a:rPr>
              <a:t>Cash Required: £10,000</a:t>
            </a:r>
          </a:p>
          <a:p>
            <a:pPr marL="0" lvl="0" indent="0" algn="l">
              <a:lnSpc>
                <a:spcPts val="2619"/>
              </a:lnSpc>
            </a:pPr>
            <a:r>
              <a:rPr lang="en-US" sz="1999" u="none" strike="noStrike">
                <a:solidFill>
                  <a:srgbClr val="596456"/>
                </a:solidFill>
                <a:latin typeface="Poiret Bold"/>
                <a:ea typeface="Poiret Bold"/>
                <a:cs typeface="Poiret Bold"/>
                <a:sym typeface="Poiret Bold"/>
              </a:rPr>
              <a:t>Total: 149, 534.63</a:t>
            </a:r>
          </a:p>
          <a:p>
            <a:pPr marL="0" lvl="0" indent="0" algn="l">
              <a:lnSpc>
                <a:spcPts val="2619"/>
              </a:lnSpc>
            </a:pPr>
            <a:endParaRPr lang="en-US" sz="1999" u="none" strike="noStrike">
              <a:solidFill>
                <a:srgbClr val="596456"/>
              </a:solidFill>
              <a:latin typeface="Poiret Bold"/>
              <a:ea typeface="Poiret Bold"/>
              <a:cs typeface="Poiret Bold"/>
              <a:sym typeface="Poiret Bol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FEFEF"/>
        </a:solidFill>
        <a:effectLst/>
      </p:bgPr>
    </p:bg>
    <p:spTree>
      <p:nvGrpSpPr>
        <p:cNvPr id="1" name=""/>
        <p:cNvGrpSpPr/>
        <p:nvPr/>
      </p:nvGrpSpPr>
      <p:grpSpPr>
        <a:xfrm>
          <a:off x="0" y="0"/>
          <a:ext cx="0" cy="0"/>
          <a:chOff x="0" y="0"/>
          <a:chExt cx="0" cy="0"/>
        </a:xfrm>
      </p:grpSpPr>
      <p:grpSp>
        <p:nvGrpSpPr>
          <p:cNvPr id="2" name="Group 2"/>
          <p:cNvGrpSpPr/>
          <p:nvPr/>
        </p:nvGrpSpPr>
        <p:grpSpPr>
          <a:xfrm>
            <a:off x="1101519" y="4573114"/>
            <a:ext cx="4264019" cy="5229661"/>
            <a:chOff x="0" y="0"/>
            <a:chExt cx="1172633" cy="1438191"/>
          </a:xfrm>
        </p:grpSpPr>
        <p:sp>
          <p:nvSpPr>
            <p:cNvPr id="3" name="Freeform 3"/>
            <p:cNvSpPr/>
            <p:nvPr/>
          </p:nvSpPr>
          <p:spPr>
            <a:xfrm>
              <a:off x="0" y="0"/>
              <a:ext cx="1172633" cy="1438191"/>
            </a:xfrm>
            <a:custGeom>
              <a:avLst/>
              <a:gdLst/>
              <a:ahLst/>
              <a:cxnLst/>
              <a:rect l="l" t="t" r="r" b="b"/>
              <a:pathLst>
                <a:path w="1172633" h="1438191">
                  <a:moveTo>
                    <a:pt x="0" y="0"/>
                  </a:moveTo>
                  <a:lnTo>
                    <a:pt x="1172633" y="0"/>
                  </a:lnTo>
                  <a:lnTo>
                    <a:pt x="1172633" y="1438191"/>
                  </a:lnTo>
                  <a:lnTo>
                    <a:pt x="0" y="1438191"/>
                  </a:lnTo>
                  <a:close/>
                </a:path>
              </a:pathLst>
            </a:custGeom>
            <a:blipFill>
              <a:blip r:embed="rId2"/>
              <a:stretch>
                <a:fillRect l="-58536" r="-58536"/>
              </a:stretch>
            </a:blipFill>
            <a:ln w="9525" cap="sq">
              <a:solidFill>
                <a:srgbClr val="000000"/>
              </a:solidFill>
              <a:prstDash val="solid"/>
              <a:miter/>
            </a:ln>
          </p:spPr>
          <p:txBody>
            <a:bodyPr/>
            <a:lstStyle/>
            <a:p>
              <a:endParaRPr lang="en-US"/>
            </a:p>
          </p:txBody>
        </p:sp>
      </p:grpSp>
      <p:grpSp>
        <p:nvGrpSpPr>
          <p:cNvPr id="4" name="Group 4"/>
          <p:cNvGrpSpPr/>
          <p:nvPr/>
        </p:nvGrpSpPr>
        <p:grpSpPr>
          <a:xfrm>
            <a:off x="6839866" y="5621111"/>
            <a:ext cx="4621011" cy="3623008"/>
            <a:chOff x="0" y="0"/>
            <a:chExt cx="1172633" cy="919379"/>
          </a:xfrm>
        </p:grpSpPr>
        <p:sp>
          <p:nvSpPr>
            <p:cNvPr id="5" name="Freeform 5"/>
            <p:cNvSpPr/>
            <p:nvPr/>
          </p:nvSpPr>
          <p:spPr>
            <a:xfrm>
              <a:off x="0" y="0"/>
              <a:ext cx="1172633" cy="919379"/>
            </a:xfrm>
            <a:custGeom>
              <a:avLst/>
              <a:gdLst/>
              <a:ahLst/>
              <a:cxnLst/>
              <a:rect l="l" t="t" r="r" b="b"/>
              <a:pathLst>
                <a:path w="1172633" h="919379">
                  <a:moveTo>
                    <a:pt x="0" y="0"/>
                  </a:moveTo>
                  <a:lnTo>
                    <a:pt x="1172633" y="0"/>
                  </a:lnTo>
                  <a:lnTo>
                    <a:pt x="1172633" y="919379"/>
                  </a:lnTo>
                  <a:lnTo>
                    <a:pt x="0" y="919379"/>
                  </a:lnTo>
                  <a:close/>
                </a:path>
              </a:pathLst>
            </a:custGeom>
            <a:blipFill>
              <a:blip r:embed="rId3"/>
              <a:stretch>
                <a:fillRect l="-8949" r="-8949"/>
              </a:stretch>
            </a:blipFill>
            <a:ln w="9525" cap="sq">
              <a:solidFill>
                <a:srgbClr val="000000"/>
              </a:solidFill>
              <a:prstDash val="solid"/>
              <a:miter/>
            </a:ln>
          </p:spPr>
          <p:txBody>
            <a:bodyPr/>
            <a:lstStyle/>
            <a:p>
              <a:endParaRPr lang="en-US"/>
            </a:p>
          </p:txBody>
        </p:sp>
      </p:grpSp>
      <p:grpSp>
        <p:nvGrpSpPr>
          <p:cNvPr id="6" name="Group 6"/>
          <p:cNvGrpSpPr/>
          <p:nvPr/>
        </p:nvGrpSpPr>
        <p:grpSpPr>
          <a:xfrm>
            <a:off x="12635606" y="7187944"/>
            <a:ext cx="4621011" cy="2666801"/>
            <a:chOff x="0" y="0"/>
            <a:chExt cx="1172633" cy="676731"/>
          </a:xfrm>
        </p:grpSpPr>
        <p:sp>
          <p:nvSpPr>
            <p:cNvPr id="7" name="Freeform 7"/>
            <p:cNvSpPr/>
            <p:nvPr/>
          </p:nvSpPr>
          <p:spPr>
            <a:xfrm>
              <a:off x="0" y="0"/>
              <a:ext cx="1172633" cy="676731"/>
            </a:xfrm>
            <a:custGeom>
              <a:avLst/>
              <a:gdLst/>
              <a:ahLst/>
              <a:cxnLst/>
              <a:rect l="l" t="t" r="r" b="b"/>
              <a:pathLst>
                <a:path w="1172633" h="676731">
                  <a:moveTo>
                    <a:pt x="0" y="0"/>
                  </a:moveTo>
                  <a:lnTo>
                    <a:pt x="1172633" y="0"/>
                  </a:lnTo>
                  <a:lnTo>
                    <a:pt x="1172633" y="676731"/>
                  </a:lnTo>
                  <a:lnTo>
                    <a:pt x="0" y="676731"/>
                  </a:lnTo>
                  <a:close/>
                </a:path>
              </a:pathLst>
            </a:custGeom>
            <a:blipFill>
              <a:blip r:embed="rId4"/>
              <a:stretch>
                <a:fillRect t="-7615" b="-7615"/>
              </a:stretch>
            </a:blipFill>
            <a:ln w="9525" cap="sq">
              <a:solidFill>
                <a:srgbClr val="000000"/>
              </a:solidFill>
              <a:prstDash val="solid"/>
              <a:miter/>
            </a:ln>
          </p:spPr>
          <p:txBody>
            <a:bodyPr/>
            <a:lstStyle/>
            <a:p>
              <a:endParaRPr lang="en-US"/>
            </a:p>
          </p:txBody>
        </p:sp>
      </p:grpSp>
      <p:sp>
        <p:nvSpPr>
          <p:cNvPr id="8" name="TextBox 8"/>
          <p:cNvSpPr txBox="1"/>
          <p:nvPr/>
        </p:nvSpPr>
        <p:spPr>
          <a:xfrm>
            <a:off x="6134419" y="982120"/>
            <a:ext cx="11124881" cy="1349374"/>
          </a:xfrm>
          <a:prstGeom prst="rect">
            <a:avLst/>
          </a:prstGeom>
        </p:spPr>
        <p:txBody>
          <a:bodyPr lIns="0" tIns="0" rIns="0" bIns="0" rtlCol="0" anchor="t">
            <a:spAutoFit/>
          </a:bodyPr>
          <a:lstStyle/>
          <a:p>
            <a:pPr algn="r">
              <a:lnSpc>
                <a:spcPts val="9099"/>
              </a:lnSpc>
            </a:pPr>
            <a:r>
              <a:rPr lang="en-US" sz="9999">
                <a:solidFill>
                  <a:srgbClr val="596456"/>
                </a:solidFill>
                <a:latin typeface="New Icon"/>
                <a:ea typeface="New Icon"/>
                <a:cs typeface="New Icon"/>
                <a:sym typeface="New Icon"/>
              </a:rPr>
              <a:t>ALLOCATIONS</a:t>
            </a:r>
          </a:p>
        </p:txBody>
      </p:sp>
      <p:sp>
        <p:nvSpPr>
          <p:cNvPr id="9" name="TextBox 9"/>
          <p:cNvSpPr txBox="1"/>
          <p:nvPr/>
        </p:nvSpPr>
        <p:spPr>
          <a:xfrm>
            <a:off x="1028700" y="1480917"/>
            <a:ext cx="4621011" cy="2915285"/>
          </a:xfrm>
          <a:prstGeom prst="rect">
            <a:avLst/>
          </a:prstGeom>
        </p:spPr>
        <p:txBody>
          <a:bodyPr lIns="0" tIns="0" rIns="0" bIns="0" rtlCol="0" anchor="t">
            <a:spAutoFit/>
          </a:bodyPr>
          <a:lstStyle/>
          <a:p>
            <a:pPr marL="0" lvl="0" indent="0" algn="l">
              <a:lnSpc>
                <a:spcPts val="2619"/>
              </a:lnSpc>
            </a:pPr>
            <a:r>
              <a:rPr lang="en-US" sz="1999">
                <a:solidFill>
                  <a:srgbClr val="596456"/>
                </a:solidFill>
                <a:latin typeface="Poiret Bold"/>
                <a:ea typeface="Poiret Bold"/>
                <a:cs typeface="Poiret Bold"/>
                <a:sym typeface="Poiret Bold"/>
              </a:rPr>
              <a:t>Having savings bef</a:t>
            </a:r>
            <a:r>
              <a:rPr lang="en-US" sz="1999" u="none" strike="noStrike">
                <a:solidFill>
                  <a:srgbClr val="596456"/>
                </a:solidFill>
                <a:latin typeface="Poiret Bold"/>
                <a:ea typeface="Poiret Bold"/>
                <a:cs typeface="Poiret Bold"/>
                <a:sym typeface="Poiret Bold"/>
              </a:rPr>
              <a:t>ore opening our business and introducing it to the world could helped us a lot. It helped us get investors, stakeholders, banks and angel investors to trust and support us as they can see that we have good credit score, we know how to use our money properly and as a result, lending us money. </a:t>
            </a:r>
          </a:p>
        </p:txBody>
      </p:sp>
      <p:sp>
        <p:nvSpPr>
          <p:cNvPr id="10" name="TextBox 10"/>
          <p:cNvSpPr txBox="1"/>
          <p:nvPr/>
        </p:nvSpPr>
        <p:spPr>
          <a:xfrm>
            <a:off x="6839866" y="3523615"/>
            <a:ext cx="4621011" cy="1619885"/>
          </a:xfrm>
          <a:prstGeom prst="rect">
            <a:avLst/>
          </a:prstGeom>
        </p:spPr>
        <p:txBody>
          <a:bodyPr lIns="0" tIns="0" rIns="0" bIns="0" rtlCol="0" anchor="t">
            <a:spAutoFit/>
          </a:bodyPr>
          <a:lstStyle/>
          <a:p>
            <a:pPr marL="0" lvl="0" indent="0" algn="l">
              <a:lnSpc>
                <a:spcPts val="2619"/>
              </a:lnSpc>
            </a:pPr>
            <a:r>
              <a:rPr lang="en-US" sz="1999">
                <a:solidFill>
                  <a:srgbClr val="596456"/>
                </a:solidFill>
                <a:latin typeface="Poiret Bold"/>
                <a:ea typeface="Poiret Bold"/>
                <a:cs typeface="Poiret Bold"/>
                <a:sym typeface="Poiret Bold"/>
              </a:rPr>
              <a:t>Seeking help</a:t>
            </a:r>
            <a:r>
              <a:rPr lang="en-US" sz="1999" u="none" strike="noStrike">
                <a:solidFill>
                  <a:srgbClr val="596456"/>
                </a:solidFill>
                <a:latin typeface="Poiret Bold"/>
                <a:ea typeface="Poiret Bold"/>
                <a:cs typeface="Poiret Bold"/>
                <a:sym typeface="Poiret Bold"/>
              </a:rPr>
              <a:t> from family and friends could be a great help with supporting our business especially if they see the potential and they want to share all their time and money for you.</a:t>
            </a:r>
          </a:p>
        </p:txBody>
      </p:sp>
      <p:sp>
        <p:nvSpPr>
          <p:cNvPr id="11" name="TextBox 11"/>
          <p:cNvSpPr txBox="1"/>
          <p:nvPr/>
        </p:nvSpPr>
        <p:spPr>
          <a:xfrm>
            <a:off x="12635606" y="4604403"/>
            <a:ext cx="4621011" cy="2591435"/>
          </a:xfrm>
          <a:prstGeom prst="rect">
            <a:avLst/>
          </a:prstGeom>
        </p:spPr>
        <p:txBody>
          <a:bodyPr lIns="0" tIns="0" rIns="0" bIns="0" rtlCol="0" anchor="t">
            <a:spAutoFit/>
          </a:bodyPr>
          <a:lstStyle/>
          <a:p>
            <a:pPr marL="0" lvl="0" indent="0" algn="l">
              <a:lnSpc>
                <a:spcPts val="2619"/>
              </a:lnSpc>
            </a:pPr>
            <a:r>
              <a:rPr lang="en-US" sz="1999">
                <a:solidFill>
                  <a:srgbClr val="596456"/>
                </a:solidFill>
                <a:latin typeface="Poiret Bold"/>
                <a:ea typeface="Poiret Bold"/>
                <a:cs typeface="Poiret Bold"/>
                <a:sym typeface="Poiret Bold"/>
              </a:rPr>
              <a:t>We visited the UK Government for loans to start up a business</a:t>
            </a:r>
            <a:r>
              <a:rPr lang="en-US" sz="1999" u="none" strike="noStrike">
                <a:solidFill>
                  <a:srgbClr val="596456"/>
                </a:solidFill>
                <a:latin typeface="Poiret Bold"/>
                <a:ea typeface="Poiret Bold"/>
                <a:cs typeface="Poiret Bold"/>
                <a:sym typeface="Poiret Bold"/>
              </a:rPr>
              <a:t> and did our research to gain support and help from the government to open our business. We have participated the programs, answered surveys that were needed for the loan.</a:t>
            </a:r>
          </a:p>
          <a:p>
            <a:pPr marL="0" lvl="0" indent="0" algn="l">
              <a:lnSpc>
                <a:spcPts val="2619"/>
              </a:lnSpc>
            </a:pPr>
            <a:endParaRPr lang="en-US" sz="1999" u="none" strike="noStrike">
              <a:solidFill>
                <a:srgbClr val="596456"/>
              </a:solidFill>
              <a:latin typeface="Poiret Bold"/>
              <a:ea typeface="Poiret Bold"/>
              <a:cs typeface="Poiret Bold"/>
              <a:sym typeface="Poiret Bold"/>
            </a:endParaRPr>
          </a:p>
        </p:txBody>
      </p:sp>
      <p:sp>
        <p:nvSpPr>
          <p:cNvPr id="12" name="TextBox 12"/>
          <p:cNvSpPr txBox="1"/>
          <p:nvPr/>
        </p:nvSpPr>
        <p:spPr>
          <a:xfrm>
            <a:off x="1035072" y="848770"/>
            <a:ext cx="4396914" cy="385445"/>
          </a:xfrm>
          <a:prstGeom prst="rect">
            <a:avLst/>
          </a:prstGeom>
        </p:spPr>
        <p:txBody>
          <a:bodyPr lIns="0" tIns="0" rIns="0" bIns="0" rtlCol="0" anchor="t">
            <a:spAutoFit/>
          </a:bodyPr>
          <a:lstStyle/>
          <a:p>
            <a:pPr marL="0" lvl="0" indent="0" algn="l">
              <a:lnSpc>
                <a:spcPts val="2799"/>
              </a:lnSpc>
              <a:spcBef>
                <a:spcPct val="0"/>
              </a:spcBef>
            </a:pPr>
            <a:r>
              <a:rPr lang="en-US" sz="2799">
                <a:solidFill>
                  <a:srgbClr val="FFFFFF"/>
                </a:solidFill>
                <a:latin typeface="Poiret Bold"/>
                <a:ea typeface="Poiret Bold"/>
                <a:cs typeface="Poiret Bold"/>
                <a:sym typeface="Poiret Bold"/>
              </a:rPr>
              <a:t>SAVINGS</a:t>
            </a:r>
          </a:p>
        </p:txBody>
      </p:sp>
      <p:sp>
        <p:nvSpPr>
          <p:cNvPr id="13" name="TextBox 13"/>
          <p:cNvSpPr txBox="1"/>
          <p:nvPr/>
        </p:nvSpPr>
        <p:spPr>
          <a:xfrm>
            <a:off x="6836680" y="2929986"/>
            <a:ext cx="4614639" cy="385445"/>
          </a:xfrm>
          <a:prstGeom prst="rect">
            <a:avLst/>
          </a:prstGeom>
        </p:spPr>
        <p:txBody>
          <a:bodyPr lIns="0" tIns="0" rIns="0" bIns="0" rtlCol="0" anchor="t">
            <a:spAutoFit/>
          </a:bodyPr>
          <a:lstStyle/>
          <a:p>
            <a:pPr marL="0" lvl="0" indent="0" algn="l">
              <a:lnSpc>
                <a:spcPts val="2799"/>
              </a:lnSpc>
              <a:spcBef>
                <a:spcPct val="0"/>
              </a:spcBef>
            </a:pPr>
            <a:r>
              <a:rPr lang="en-US" sz="2799">
                <a:solidFill>
                  <a:srgbClr val="FFFFFF"/>
                </a:solidFill>
                <a:latin typeface="Poiret Bold"/>
                <a:ea typeface="Poiret Bold"/>
                <a:cs typeface="Poiret Bold"/>
                <a:sym typeface="Poiret Bold"/>
              </a:rPr>
              <a:t>PRIV</a:t>
            </a:r>
            <a:r>
              <a:rPr lang="en-US" sz="2799" u="none" strike="noStrike">
                <a:solidFill>
                  <a:srgbClr val="FFFFFF"/>
                </a:solidFill>
                <a:latin typeface="Poiret Bold"/>
                <a:ea typeface="Poiret Bold"/>
                <a:cs typeface="Poiret Bold"/>
                <a:sym typeface="Poiret Bold"/>
              </a:rPr>
              <a:t>ATE INVESTORS </a:t>
            </a:r>
          </a:p>
        </p:txBody>
      </p:sp>
      <p:sp>
        <p:nvSpPr>
          <p:cNvPr id="14" name="TextBox 14"/>
          <p:cNvSpPr txBox="1"/>
          <p:nvPr/>
        </p:nvSpPr>
        <p:spPr>
          <a:xfrm>
            <a:off x="12641977" y="4010757"/>
            <a:ext cx="4617323" cy="385445"/>
          </a:xfrm>
          <a:prstGeom prst="rect">
            <a:avLst/>
          </a:prstGeom>
        </p:spPr>
        <p:txBody>
          <a:bodyPr lIns="0" tIns="0" rIns="0" bIns="0" rtlCol="0" anchor="t">
            <a:spAutoFit/>
          </a:bodyPr>
          <a:lstStyle/>
          <a:p>
            <a:pPr marL="0" lvl="0" indent="0" algn="l">
              <a:lnSpc>
                <a:spcPts val="2799"/>
              </a:lnSpc>
              <a:spcBef>
                <a:spcPct val="0"/>
              </a:spcBef>
            </a:pPr>
            <a:r>
              <a:rPr lang="en-US" sz="2799" u="none" strike="noStrike">
                <a:solidFill>
                  <a:srgbClr val="FFFFFF"/>
                </a:solidFill>
                <a:latin typeface="Poiret Bold"/>
                <a:ea typeface="Poiret Bold"/>
                <a:cs typeface="Poiret Bold"/>
                <a:sym typeface="Poiret Bold"/>
              </a:rPr>
              <a:t>LOAN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l="-13634" b="-34594"/>
            </a:stretch>
          </a:blipFill>
        </p:spPr>
        <p:txBody>
          <a:bodyPr/>
          <a:lstStyle/>
          <a:p>
            <a:endParaRPr lang="en-US"/>
          </a:p>
        </p:txBody>
      </p:sp>
      <p:grpSp>
        <p:nvGrpSpPr>
          <p:cNvPr id="3" name="Group 3"/>
          <p:cNvGrpSpPr/>
          <p:nvPr/>
        </p:nvGrpSpPr>
        <p:grpSpPr>
          <a:xfrm>
            <a:off x="1809741" y="2234506"/>
            <a:ext cx="14668518" cy="5817988"/>
            <a:chOff x="0" y="0"/>
            <a:chExt cx="3863313" cy="1532310"/>
          </a:xfrm>
        </p:grpSpPr>
        <p:sp>
          <p:nvSpPr>
            <p:cNvPr id="4" name="Freeform 4"/>
            <p:cNvSpPr/>
            <p:nvPr/>
          </p:nvSpPr>
          <p:spPr>
            <a:xfrm>
              <a:off x="0" y="0"/>
              <a:ext cx="3863313" cy="1532310"/>
            </a:xfrm>
            <a:custGeom>
              <a:avLst/>
              <a:gdLst/>
              <a:ahLst/>
              <a:cxnLst/>
              <a:rect l="l" t="t" r="r" b="b"/>
              <a:pathLst>
                <a:path w="3863313" h="1532310">
                  <a:moveTo>
                    <a:pt x="0" y="0"/>
                  </a:moveTo>
                  <a:lnTo>
                    <a:pt x="3863313" y="0"/>
                  </a:lnTo>
                  <a:lnTo>
                    <a:pt x="3863313" y="1532310"/>
                  </a:lnTo>
                  <a:lnTo>
                    <a:pt x="0" y="1532310"/>
                  </a:lnTo>
                  <a:close/>
                </a:path>
              </a:pathLst>
            </a:custGeom>
            <a:solidFill>
              <a:srgbClr val="EFEFEF"/>
            </a:solidFill>
            <a:ln w="9525" cap="sq">
              <a:solidFill>
                <a:srgbClr val="000000"/>
              </a:solidFill>
              <a:prstDash val="solid"/>
              <a:miter/>
            </a:ln>
          </p:spPr>
          <p:txBody>
            <a:bodyPr/>
            <a:lstStyle/>
            <a:p>
              <a:endParaRPr lang="en-US"/>
            </a:p>
          </p:txBody>
        </p:sp>
        <p:sp>
          <p:nvSpPr>
            <p:cNvPr id="5" name="TextBox 5"/>
            <p:cNvSpPr txBox="1"/>
            <p:nvPr/>
          </p:nvSpPr>
          <p:spPr>
            <a:xfrm>
              <a:off x="0" y="-38100"/>
              <a:ext cx="3863313" cy="1570410"/>
            </a:xfrm>
            <a:prstGeom prst="rect">
              <a:avLst/>
            </a:prstGeom>
          </p:spPr>
          <p:txBody>
            <a:bodyPr lIns="50800" tIns="50800" rIns="50800" bIns="50800" rtlCol="0" anchor="ctr"/>
            <a:lstStyle/>
            <a:p>
              <a:pPr algn="ctr">
                <a:lnSpc>
                  <a:spcPts val="2778"/>
                </a:lnSpc>
              </a:pPr>
              <a:endParaRPr/>
            </a:p>
          </p:txBody>
        </p:sp>
      </p:grpSp>
      <p:sp>
        <p:nvSpPr>
          <p:cNvPr id="6" name="TextBox 6"/>
          <p:cNvSpPr txBox="1"/>
          <p:nvPr/>
        </p:nvSpPr>
        <p:spPr>
          <a:xfrm>
            <a:off x="1809741" y="4221052"/>
            <a:ext cx="14668518" cy="2415614"/>
          </a:xfrm>
          <a:prstGeom prst="rect">
            <a:avLst/>
          </a:prstGeom>
        </p:spPr>
        <p:txBody>
          <a:bodyPr lIns="0" tIns="0" rIns="0" bIns="0" rtlCol="0" anchor="t">
            <a:spAutoFit/>
          </a:bodyPr>
          <a:lstStyle/>
          <a:p>
            <a:pPr algn="ctr">
              <a:lnSpc>
                <a:spcPts val="16380"/>
              </a:lnSpc>
            </a:pPr>
            <a:r>
              <a:rPr lang="en-US" sz="18000">
                <a:solidFill>
                  <a:srgbClr val="596456"/>
                </a:solidFill>
                <a:latin typeface="New Icon"/>
                <a:ea typeface="New Icon"/>
                <a:cs typeface="New Icon"/>
                <a:sym typeface="New Icon"/>
              </a:rPr>
              <a:t>THANK YOU</a:t>
            </a:r>
          </a:p>
        </p:txBody>
      </p:sp>
      <p:sp>
        <p:nvSpPr>
          <p:cNvPr id="7" name="TextBox 7"/>
          <p:cNvSpPr txBox="1"/>
          <p:nvPr/>
        </p:nvSpPr>
        <p:spPr>
          <a:xfrm>
            <a:off x="6911349" y="3256073"/>
            <a:ext cx="4465301" cy="533400"/>
          </a:xfrm>
          <a:prstGeom prst="rect">
            <a:avLst/>
          </a:prstGeom>
        </p:spPr>
        <p:txBody>
          <a:bodyPr lIns="0" tIns="0" rIns="0" bIns="0" rtlCol="0" anchor="t">
            <a:spAutoFit/>
          </a:bodyPr>
          <a:lstStyle/>
          <a:p>
            <a:pPr algn="ctr">
              <a:lnSpc>
                <a:spcPts val="4200"/>
              </a:lnSpc>
            </a:pPr>
            <a:r>
              <a:rPr lang="en-US" sz="3000">
                <a:solidFill>
                  <a:srgbClr val="596456"/>
                </a:solidFill>
                <a:latin typeface="Poiret Bold"/>
                <a:ea typeface="Poiret Bold"/>
                <a:cs typeface="Poiret Bold"/>
                <a:sym typeface="Poiret Bold"/>
              </a:rPr>
              <a:t>NEKO-FI CAFE</a:t>
            </a:r>
          </a:p>
        </p:txBody>
      </p:sp>
      <p:sp>
        <p:nvSpPr>
          <p:cNvPr id="8" name="TextBox 8"/>
          <p:cNvSpPr txBox="1"/>
          <p:nvPr/>
        </p:nvSpPr>
        <p:spPr>
          <a:xfrm>
            <a:off x="3605269" y="6232732"/>
            <a:ext cx="11077462" cy="721995"/>
          </a:xfrm>
          <a:prstGeom prst="rect">
            <a:avLst/>
          </a:prstGeom>
        </p:spPr>
        <p:txBody>
          <a:bodyPr lIns="0" tIns="0" rIns="0" bIns="0" rtlCol="0" anchor="t">
            <a:spAutoFit/>
          </a:bodyPr>
          <a:lstStyle/>
          <a:p>
            <a:pPr marL="0" lvl="0" indent="0" algn="ctr">
              <a:lnSpc>
                <a:spcPts val="5880"/>
              </a:lnSpc>
              <a:spcBef>
                <a:spcPct val="0"/>
              </a:spcBef>
            </a:pPr>
            <a:r>
              <a:rPr lang="en-US" sz="4200">
                <a:solidFill>
                  <a:srgbClr val="FFFFFF"/>
                </a:solidFill>
                <a:latin typeface="Poiret Bold"/>
                <a:ea typeface="Poiret Bold"/>
                <a:cs typeface="Poiret Bold"/>
                <a:sym typeface="Poiret Bold"/>
              </a:rPr>
              <a:t>FOR YOUR TIME AND ATTENTION</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822</Words>
  <Application>Microsoft Macintosh PowerPoint</Application>
  <PresentationFormat>Custom</PresentationFormat>
  <Paragraphs>82</Paragraphs>
  <Slides>9</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New Icon</vt:lpstr>
      <vt:lpstr>Calibri</vt:lpstr>
      <vt:lpstr>Poiret Bold</vt:lpstr>
      <vt:lpstr>Aptos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dc:title>
  <cp:lastModifiedBy>Angela Gabrielle Gamboa Leonardo (2511409)</cp:lastModifiedBy>
  <cp:revision>2</cp:revision>
  <dcterms:created xsi:type="dcterms:W3CDTF">2006-08-16T00:00:00Z</dcterms:created>
  <dcterms:modified xsi:type="dcterms:W3CDTF">2026-08-09T20:07:08Z</dcterms:modified>
  <dc:identifier>DAHRcxjGD4g</dc:identifier>
</cp:coreProperties>
</file>