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78"/>
  </p:notesMasterIdLst>
  <p:sldIdLst>
    <p:sldId id="256" r:id="rId5"/>
    <p:sldId id="453" r:id="rId6"/>
    <p:sldId id="454" r:id="rId7"/>
    <p:sldId id="262" r:id="rId8"/>
    <p:sldId id="442" r:id="rId9"/>
    <p:sldId id="263" r:id="rId10"/>
    <p:sldId id="397" r:id="rId11"/>
    <p:sldId id="265" r:id="rId12"/>
    <p:sldId id="266" r:id="rId13"/>
    <p:sldId id="409" r:id="rId14"/>
    <p:sldId id="399" r:id="rId15"/>
    <p:sldId id="400" r:id="rId16"/>
    <p:sldId id="401" r:id="rId17"/>
    <p:sldId id="402" r:id="rId18"/>
    <p:sldId id="403" r:id="rId19"/>
    <p:sldId id="404" r:id="rId20"/>
    <p:sldId id="493" r:id="rId21"/>
    <p:sldId id="529" r:id="rId22"/>
    <p:sldId id="530" r:id="rId23"/>
    <p:sldId id="273" r:id="rId24"/>
    <p:sldId id="502" r:id="rId25"/>
    <p:sldId id="405" r:id="rId26"/>
    <p:sldId id="413" r:id="rId27"/>
    <p:sldId id="285" r:id="rId28"/>
    <p:sldId id="406" r:id="rId29"/>
    <p:sldId id="290" r:id="rId30"/>
    <p:sldId id="408" r:id="rId31"/>
    <p:sldId id="292" r:id="rId32"/>
    <p:sldId id="323" r:id="rId33"/>
    <p:sldId id="410" r:id="rId34"/>
    <p:sldId id="327" r:id="rId35"/>
    <p:sldId id="456" r:id="rId36"/>
    <p:sldId id="328" r:id="rId37"/>
    <p:sldId id="277" r:id="rId38"/>
    <p:sldId id="531" r:id="rId39"/>
    <p:sldId id="532" r:id="rId40"/>
    <p:sldId id="318" r:id="rId41"/>
    <p:sldId id="319" r:id="rId42"/>
    <p:sldId id="320" r:id="rId43"/>
    <p:sldId id="321" r:id="rId44"/>
    <p:sldId id="322" r:id="rId45"/>
    <p:sldId id="528" r:id="rId46"/>
    <p:sldId id="324" r:id="rId47"/>
    <p:sldId id="325" r:id="rId48"/>
    <p:sldId id="464" r:id="rId49"/>
    <p:sldId id="465" r:id="rId50"/>
    <p:sldId id="477" r:id="rId51"/>
    <p:sldId id="478" r:id="rId52"/>
    <p:sldId id="300" r:id="rId53"/>
    <p:sldId id="481" r:id="rId54"/>
    <p:sldId id="258" r:id="rId55"/>
    <p:sldId id="333" r:id="rId56"/>
    <p:sldId id="334" r:id="rId57"/>
    <p:sldId id="337" r:id="rId58"/>
    <p:sldId id="340" r:id="rId59"/>
    <p:sldId id="341" r:id="rId60"/>
    <p:sldId id="342" r:id="rId61"/>
    <p:sldId id="257" r:id="rId62"/>
    <p:sldId id="274" r:id="rId63"/>
    <p:sldId id="484" r:id="rId64"/>
    <p:sldId id="276" r:id="rId65"/>
    <p:sldId id="485" r:id="rId66"/>
    <p:sldId id="278" r:id="rId67"/>
    <p:sldId id="486" r:id="rId68"/>
    <p:sldId id="487" r:id="rId69"/>
    <p:sldId id="488" r:id="rId70"/>
    <p:sldId id="283" r:id="rId71"/>
    <p:sldId id="489" r:id="rId72"/>
    <p:sldId id="286" r:id="rId73"/>
    <p:sldId id="490" r:id="rId74"/>
    <p:sldId id="492" r:id="rId75"/>
    <p:sldId id="343" r:id="rId76"/>
    <p:sldId id="439" r:id="rId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ine jawad" initials="cj" lastIdx="1" clrIdx="0">
    <p:extLst>
      <p:ext uri="{19B8F6BF-5375-455C-9EA6-DF929625EA0E}">
        <p15:presenceInfo xmlns:p15="http://schemas.microsoft.com/office/powerpoint/2012/main" userId="3e12907f07f24ec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A34DB7-92CC-4886-A11E-1181D939001D}" v="14" dt="2020-05-05T18:03:11.838"/>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3"/>
    <p:restoredTop sz="95820"/>
  </p:normalViewPr>
  <p:slideViewPr>
    <p:cSldViewPr snapToGrid="0" snapToObjects="1">
      <p:cViewPr varScale="1">
        <p:scale>
          <a:sx n="72" d="100"/>
          <a:sy n="72" d="100"/>
        </p:scale>
        <p:origin x="46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commentAuthors" Target="commentAuthor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6_2" csCatId="accent6" phldr="1"/>
      <dgm:spPr/>
    </dgm:pt>
    <dgm:pt modelId="{1D86D6DF-CD9F-42A4-83FD-0D38A8212988}">
      <dgm:prSet phldrT="[Text]"/>
      <dgm:spPr/>
      <dgm:t>
        <a:bodyPr/>
        <a:lstStyle/>
        <a:p>
          <a:r>
            <a:rPr lang="en-GB" b="1" dirty="0"/>
            <a:t>Chapter 1</a:t>
          </a:r>
        </a:p>
        <a:p>
          <a:r>
            <a:rPr lang="en-GB" b="1" dirty="0"/>
            <a:t>Introduction Background Research question 15%</a:t>
          </a: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a:t>Chapter 2 Models/</a:t>
          </a:r>
        </a:p>
        <a:p>
          <a:r>
            <a:rPr lang="en-GB" b="1" dirty="0"/>
            <a:t>Theories/</a:t>
          </a:r>
        </a:p>
        <a:p>
          <a:r>
            <a:rPr lang="en-GB" b="1" dirty="0"/>
            <a:t>concepts</a:t>
          </a:r>
        </a:p>
        <a:p>
          <a:r>
            <a:rPr lang="en-GB" b="1" dirty="0"/>
            <a:t>What explains X?</a:t>
          </a:r>
        </a:p>
        <a:p>
          <a:r>
            <a:rPr lang="en-GB" b="1" dirty="0"/>
            <a:t>Relevant research20%</a:t>
          </a: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a:t>Chapter 3 Methodology </a:t>
          </a:r>
        </a:p>
        <a:p>
          <a:r>
            <a:rPr lang="en-GB" b="1" dirty="0"/>
            <a:t>of data collection 20%</a:t>
          </a: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r>
            <a:rPr lang="en-GB" b="1" dirty="0"/>
            <a:t>Chapter 5</a:t>
          </a:r>
        </a:p>
        <a:p>
          <a:r>
            <a:rPr lang="en-GB" b="1" dirty="0"/>
            <a:t>Implications of findings Contribution to body of knowledge 15%</a:t>
          </a: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a:t>Chapter 4</a:t>
          </a:r>
        </a:p>
        <a:p>
          <a:r>
            <a:rPr lang="en-GB" b="1" dirty="0"/>
            <a:t>Analysis of data</a:t>
          </a:r>
        </a:p>
        <a:p>
          <a:r>
            <a:rPr lang="en-GB" b="1" dirty="0"/>
            <a:t>Findings 20%</a:t>
          </a: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E5E04C7D-E219-374D-B2F1-150DE8C564FC}" type="pres">
      <dgm:prSet presAssocID="{337D60EB-DFE8-4DD8-B433-3A49DD04ED8A}" presName="Name0" presStyleCnt="0">
        <dgm:presLayoutVars>
          <dgm:dir/>
          <dgm:resizeHandles val="exact"/>
        </dgm:presLayoutVars>
      </dgm:prSet>
      <dgm:spPr/>
    </dgm:pt>
    <dgm:pt modelId="{671FEB47-291B-844E-B8D1-510CEEC33BA2}" type="pres">
      <dgm:prSet presAssocID="{1D86D6DF-CD9F-42A4-83FD-0D38A8212988}" presName="node" presStyleLbl="node1" presStyleIdx="0" presStyleCnt="5">
        <dgm:presLayoutVars>
          <dgm:bulletEnabled val="1"/>
        </dgm:presLayoutVars>
      </dgm:prSet>
      <dgm:spPr/>
    </dgm:pt>
    <dgm:pt modelId="{EFAA9185-7408-D34B-916D-2910A458ECD4}" type="pres">
      <dgm:prSet presAssocID="{6B7C929A-199B-460C-8D4C-D7562475B66A}" presName="sibTrans" presStyleLbl="sibTrans2D1" presStyleIdx="0" presStyleCnt="4"/>
      <dgm:spPr/>
    </dgm:pt>
    <dgm:pt modelId="{354E899B-C3A6-E643-975D-C4AE14A9EAE3}" type="pres">
      <dgm:prSet presAssocID="{6B7C929A-199B-460C-8D4C-D7562475B66A}" presName="connectorText" presStyleLbl="sibTrans2D1" presStyleIdx="0" presStyleCnt="4"/>
      <dgm:spPr/>
    </dgm:pt>
    <dgm:pt modelId="{13465E62-3A59-5B46-9797-181BFBFB9448}" type="pres">
      <dgm:prSet presAssocID="{8A96B63C-6549-4E6B-8310-705936528941}" presName="node" presStyleLbl="node1" presStyleIdx="1" presStyleCnt="5">
        <dgm:presLayoutVars>
          <dgm:bulletEnabled val="1"/>
        </dgm:presLayoutVars>
      </dgm:prSet>
      <dgm:spPr/>
    </dgm:pt>
    <dgm:pt modelId="{50ABFC5F-73DF-CD47-938C-FD44C910E71A}" type="pres">
      <dgm:prSet presAssocID="{56EB989A-EB42-4715-A13E-BAA83F4F7F8D}" presName="sibTrans" presStyleLbl="sibTrans2D1" presStyleIdx="1" presStyleCnt="4"/>
      <dgm:spPr/>
    </dgm:pt>
    <dgm:pt modelId="{EB329EB0-9E50-4B44-9342-20881479F4CC}" type="pres">
      <dgm:prSet presAssocID="{56EB989A-EB42-4715-A13E-BAA83F4F7F8D}" presName="connectorText" presStyleLbl="sibTrans2D1" presStyleIdx="1" presStyleCnt="4"/>
      <dgm:spPr/>
    </dgm:pt>
    <dgm:pt modelId="{6F24261F-03A1-824F-9251-38679F50ABF5}" type="pres">
      <dgm:prSet presAssocID="{E43E6D1E-5C58-49A1-9577-A4573A1A72E7}" presName="node" presStyleLbl="node1" presStyleIdx="2" presStyleCnt="5">
        <dgm:presLayoutVars>
          <dgm:bulletEnabled val="1"/>
        </dgm:presLayoutVars>
      </dgm:prSet>
      <dgm:spPr/>
    </dgm:pt>
    <dgm:pt modelId="{2BE851F6-A751-C24B-91FB-0F8432AF0D80}" type="pres">
      <dgm:prSet presAssocID="{7015E850-2316-4BFF-81CC-0A0A8A089283}" presName="sibTrans" presStyleLbl="sibTrans2D1" presStyleIdx="2" presStyleCnt="4"/>
      <dgm:spPr/>
    </dgm:pt>
    <dgm:pt modelId="{565FD588-3B76-434A-B238-0FD27F036FBD}" type="pres">
      <dgm:prSet presAssocID="{7015E850-2316-4BFF-81CC-0A0A8A089283}" presName="connectorText" presStyleLbl="sibTrans2D1" presStyleIdx="2" presStyleCnt="4"/>
      <dgm:spPr/>
    </dgm:pt>
    <dgm:pt modelId="{A8831C04-FE04-A34F-9A09-63F8EF626BF7}" type="pres">
      <dgm:prSet presAssocID="{0FE78E5A-E807-4123-8B86-A55B2165898A}" presName="node" presStyleLbl="node1" presStyleIdx="3" presStyleCnt="5">
        <dgm:presLayoutVars>
          <dgm:bulletEnabled val="1"/>
        </dgm:presLayoutVars>
      </dgm:prSet>
      <dgm:spPr/>
    </dgm:pt>
    <dgm:pt modelId="{44A40BF4-71D5-CD4F-A495-A323042AAC1A}" type="pres">
      <dgm:prSet presAssocID="{6CAF4798-C6A2-4295-BDDC-5DDDDDA65965}" presName="sibTrans" presStyleLbl="sibTrans2D1" presStyleIdx="3" presStyleCnt="4"/>
      <dgm:spPr/>
    </dgm:pt>
    <dgm:pt modelId="{8AAE3111-C71D-374D-BE35-CABF8DE60E1F}" type="pres">
      <dgm:prSet presAssocID="{6CAF4798-C6A2-4295-BDDC-5DDDDDA65965}" presName="connectorText" presStyleLbl="sibTrans2D1" presStyleIdx="3" presStyleCnt="4"/>
      <dgm:spPr/>
    </dgm:pt>
    <dgm:pt modelId="{6C02BC8B-ED6B-FC4B-BE2B-1ECCBD8B260E}" type="pres">
      <dgm:prSet presAssocID="{7ABF21C1-075F-4F9F-82A0-251DEA2D7FBB}" presName="node" presStyleLbl="node1" presStyleIdx="4" presStyleCnt="5">
        <dgm:presLayoutVars>
          <dgm:bulletEnabled val="1"/>
        </dgm:presLayoutVars>
      </dgm:prSet>
      <dgm:spPr/>
    </dgm:pt>
  </dgm:ptLst>
  <dgm:cxnLst>
    <dgm:cxn modelId="{1A5A0A1B-50EB-4ED9-9CB6-47904219CB3A}" srcId="{337D60EB-DFE8-4DD8-B433-3A49DD04ED8A}" destId="{E43E6D1E-5C58-49A1-9577-A4573A1A72E7}" srcOrd="2" destOrd="0" parTransId="{5D4439C0-167C-4FDC-82B5-65EF0233FBAA}" sibTransId="{7015E850-2316-4BFF-81CC-0A0A8A089283}"/>
    <dgm:cxn modelId="{DCDB2521-11E0-C64C-9ECC-8ED0F41D1A15}" type="presOf" srcId="{6B7C929A-199B-460C-8D4C-D7562475B66A}" destId="{354E899B-C3A6-E643-975D-C4AE14A9EAE3}" srcOrd="1" destOrd="0" presId="urn:microsoft.com/office/officeart/2005/8/layout/process1"/>
    <dgm:cxn modelId="{37C79231-1AE9-7244-B80E-FFC4A6C20159}" type="presOf" srcId="{6B7C929A-199B-460C-8D4C-D7562475B66A}" destId="{EFAA9185-7408-D34B-916D-2910A458ECD4}" srcOrd="0" destOrd="0" presId="urn:microsoft.com/office/officeart/2005/8/layout/process1"/>
    <dgm:cxn modelId="{06348835-60F9-2E44-850C-86C9A71231D3}" type="presOf" srcId="{E43E6D1E-5C58-49A1-9577-A4573A1A72E7}" destId="{6F24261F-03A1-824F-9251-38679F50ABF5}" srcOrd="0" destOrd="0" presId="urn:microsoft.com/office/officeart/2005/8/layout/process1"/>
    <dgm:cxn modelId="{2F14EF68-1C8E-9845-8B2C-AEE77B0ADFC2}" type="presOf" srcId="{7015E850-2316-4BFF-81CC-0A0A8A089283}" destId="{565FD588-3B76-434A-B238-0FD27F036FBD}" srcOrd="1" destOrd="0" presId="urn:microsoft.com/office/officeart/2005/8/layout/process1"/>
    <dgm:cxn modelId="{8BB4646C-3827-2C41-B487-76E17303A16D}" type="presOf" srcId="{6CAF4798-C6A2-4295-BDDC-5DDDDDA65965}" destId="{44A40BF4-71D5-CD4F-A495-A323042AAC1A}"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ED51FD4F-A3BA-8C47-BECC-4D77114473FB}" type="presOf" srcId="{56EB989A-EB42-4715-A13E-BAA83F4F7F8D}" destId="{50ABFC5F-73DF-CD47-938C-FD44C910E71A}" srcOrd="0" destOrd="0" presId="urn:microsoft.com/office/officeart/2005/8/layout/process1"/>
    <dgm:cxn modelId="{1D374251-DFE1-8140-B0A5-DDD64C130D82}" type="presOf" srcId="{1D86D6DF-CD9F-42A4-83FD-0D38A8212988}" destId="{671FEB47-291B-844E-B8D1-510CEEC33BA2}" srcOrd="0" destOrd="0" presId="urn:microsoft.com/office/officeart/2005/8/layout/process1"/>
    <dgm:cxn modelId="{71F7C271-4102-6E4A-9693-246ACDD2A8B3}" type="presOf" srcId="{0FE78E5A-E807-4123-8B86-A55B2165898A}" destId="{A8831C04-FE04-A34F-9A09-63F8EF626BF7}" srcOrd="0" destOrd="0" presId="urn:microsoft.com/office/officeart/2005/8/layout/process1"/>
    <dgm:cxn modelId="{38509780-9250-E849-BCBB-3D4F6FE1CF02}" type="presOf" srcId="{337D60EB-DFE8-4DD8-B433-3A49DD04ED8A}" destId="{E5E04C7D-E219-374D-B2F1-150DE8C564FC}" srcOrd="0"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E459DEA9-047C-9049-A93E-7CA1D3B7C767}" type="presOf" srcId="{7ABF21C1-075F-4F9F-82A0-251DEA2D7FBB}" destId="{6C02BC8B-ED6B-FC4B-BE2B-1ECCBD8B260E}" srcOrd="0" destOrd="0" presId="urn:microsoft.com/office/officeart/2005/8/layout/process1"/>
    <dgm:cxn modelId="{A54915C4-4DC9-C346-94D1-959ACFA75546}" type="presOf" srcId="{7015E850-2316-4BFF-81CC-0A0A8A089283}" destId="{2BE851F6-A751-C24B-91FB-0F8432AF0D80}"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AE20DCCA-2766-BA47-8E09-5E0A02F2064D}" type="presOf" srcId="{8A96B63C-6549-4E6B-8310-705936528941}" destId="{13465E62-3A59-5B46-9797-181BFBFB9448}" srcOrd="0" destOrd="0" presId="urn:microsoft.com/office/officeart/2005/8/layout/process1"/>
    <dgm:cxn modelId="{7CB6ACCB-4C44-5744-9038-E9B9A5224012}" type="presOf" srcId="{6CAF4798-C6A2-4295-BDDC-5DDDDDA65965}" destId="{8AAE3111-C71D-374D-BE35-CABF8DE60E1F}" srcOrd="1" destOrd="0" presId="urn:microsoft.com/office/officeart/2005/8/layout/process1"/>
    <dgm:cxn modelId="{D554C9FD-674C-8C47-BAF7-CA2B34890FED}" type="presOf" srcId="{56EB989A-EB42-4715-A13E-BAA83F4F7F8D}" destId="{EB329EB0-9E50-4B44-9342-20881479F4CC}" srcOrd="1"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0D6BE124-CE2D-5541-98EB-FC6C1A00072D}" type="presParOf" srcId="{E5E04C7D-E219-374D-B2F1-150DE8C564FC}" destId="{671FEB47-291B-844E-B8D1-510CEEC33BA2}" srcOrd="0" destOrd="0" presId="urn:microsoft.com/office/officeart/2005/8/layout/process1"/>
    <dgm:cxn modelId="{5CA53851-E710-3A4B-B780-467F385CD88B}" type="presParOf" srcId="{E5E04C7D-E219-374D-B2F1-150DE8C564FC}" destId="{EFAA9185-7408-D34B-916D-2910A458ECD4}" srcOrd="1" destOrd="0" presId="urn:microsoft.com/office/officeart/2005/8/layout/process1"/>
    <dgm:cxn modelId="{57D25BDB-9F9B-2F43-872C-CD87AA835485}" type="presParOf" srcId="{EFAA9185-7408-D34B-916D-2910A458ECD4}" destId="{354E899B-C3A6-E643-975D-C4AE14A9EAE3}" srcOrd="0" destOrd="0" presId="urn:microsoft.com/office/officeart/2005/8/layout/process1"/>
    <dgm:cxn modelId="{6B33E199-E555-274E-AED8-C7E7450DA682}" type="presParOf" srcId="{E5E04C7D-E219-374D-B2F1-150DE8C564FC}" destId="{13465E62-3A59-5B46-9797-181BFBFB9448}" srcOrd="2" destOrd="0" presId="urn:microsoft.com/office/officeart/2005/8/layout/process1"/>
    <dgm:cxn modelId="{C59A4FF6-A3FA-864A-9ADC-3D94987D7FC5}" type="presParOf" srcId="{E5E04C7D-E219-374D-B2F1-150DE8C564FC}" destId="{50ABFC5F-73DF-CD47-938C-FD44C910E71A}" srcOrd="3" destOrd="0" presId="urn:microsoft.com/office/officeart/2005/8/layout/process1"/>
    <dgm:cxn modelId="{54693F83-0D48-E141-92CD-3B58CBC5C03E}" type="presParOf" srcId="{50ABFC5F-73DF-CD47-938C-FD44C910E71A}" destId="{EB329EB0-9E50-4B44-9342-20881479F4CC}" srcOrd="0" destOrd="0" presId="urn:microsoft.com/office/officeart/2005/8/layout/process1"/>
    <dgm:cxn modelId="{DE0CF029-7ADB-EA47-97D8-DF1938F58F16}" type="presParOf" srcId="{E5E04C7D-E219-374D-B2F1-150DE8C564FC}" destId="{6F24261F-03A1-824F-9251-38679F50ABF5}" srcOrd="4" destOrd="0" presId="urn:microsoft.com/office/officeart/2005/8/layout/process1"/>
    <dgm:cxn modelId="{2714E544-3774-7648-B84C-94D0D1CA8C9C}" type="presParOf" srcId="{E5E04C7D-E219-374D-B2F1-150DE8C564FC}" destId="{2BE851F6-A751-C24B-91FB-0F8432AF0D80}" srcOrd="5" destOrd="0" presId="urn:microsoft.com/office/officeart/2005/8/layout/process1"/>
    <dgm:cxn modelId="{47ECBAD3-3876-7C4B-9407-4FA319A70F8C}" type="presParOf" srcId="{2BE851F6-A751-C24B-91FB-0F8432AF0D80}" destId="{565FD588-3B76-434A-B238-0FD27F036FBD}" srcOrd="0" destOrd="0" presId="urn:microsoft.com/office/officeart/2005/8/layout/process1"/>
    <dgm:cxn modelId="{0D25D74C-D2A6-0349-AEC8-4E4CE07CCA5F}" type="presParOf" srcId="{E5E04C7D-E219-374D-B2F1-150DE8C564FC}" destId="{A8831C04-FE04-A34F-9A09-63F8EF626BF7}" srcOrd="6" destOrd="0" presId="urn:microsoft.com/office/officeart/2005/8/layout/process1"/>
    <dgm:cxn modelId="{C21FFE23-CEDF-3346-B612-6F818B2FD1F5}" type="presParOf" srcId="{E5E04C7D-E219-374D-B2F1-150DE8C564FC}" destId="{44A40BF4-71D5-CD4F-A495-A323042AAC1A}" srcOrd="7" destOrd="0" presId="urn:microsoft.com/office/officeart/2005/8/layout/process1"/>
    <dgm:cxn modelId="{273510DC-4ED3-744E-B560-E1743394E15D}" type="presParOf" srcId="{44A40BF4-71D5-CD4F-A495-A323042AAC1A}" destId="{8AAE3111-C71D-374D-BE35-CABF8DE60E1F}" srcOrd="0" destOrd="0" presId="urn:microsoft.com/office/officeart/2005/8/layout/process1"/>
    <dgm:cxn modelId="{03124B30-8392-7647-A4B9-81EB8A721A5B}" type="presParOf" srcId="{E5E04C7D-E219-374D-B2F1-150DE8C564FC}" destId="{6C02BC8B-ED6B-FC4B-BE2B-1ECCBD8B260E}"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FE06D5-FECA-4198-837A-A049B3DE02F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97C3811-8096-4EBD-AC08-C1560EC5AE8E}">
      <dgm:prSet/>
      <dgm:spPr/>
      <dgm:t>
        <a:bodyPr/>
        <a:lstStyle/>
        <a:p>
          <a:r>
            <a:rPr lang="en-US"/>
            <a:t>Will your project have a quantitative component?</a:t>
          </a:r>
        </a:p>
      </dgm:t>
    </dgm:pt>
    <dgm:pt modelId="{31DE8184-9FD2-4124-843A-6EDAB0C716F6}" type="parTrans" cxnId="{480B966A-B166-4481-B089-D3B57AC4311D}">
      <dgm:prSet/>
      <dgm:spPr/>
      <dgm:t>
        <a:bodyPr/>
        <a:lstStyle/>
        <a:p>
          <a:endParaRPr lang="en-US"/>
        </a:p>
      </dgm:t>
    </dgm:pt>
    <dgm:pt modelId="{E637B95E-ACF0-4DD8-B4E6-261E15BFBB39}" type="sibTrans" cxnId="{480B966A-B166-4481-B089-D3B57AC4311D}">
      <dgm:prSet/>
      <dgm:spPr/>
      <dgm:t>
        <a:bodyPr/>
        <a:lstStyle/>
        <a:p>
          <a:endParaRPr lang="en-US"/>
        </a:p>
      </dgm:t>
    </dgm:pt>
    <dgm:pt modelId="{83DB0291-3944-49AA-AB1C-EB16041C45EA}">
      <dgm:prSet/>
      <dgm:spPr/>
      <dgm:t>
        <a:bodyPr/>
        <a:lstStyle/>
        <a:p>
          <a:r>
            <a:rPr lang="en-US"/>
            <a:t>Have you collected the right data for the analysis you want to do?</a:t>
          </a:r>
        </a:p>
      </dgm:t>
    </dgm:pt>
    <dgm:pt modelId="{5DCAC080-1248-43BF-8383-688CA083BEB9}" type="parTrans" cxnId="{A05DFE61-C1FB-4871-B2F4-9DF8D29E7D13}">
      <dgm:prSet/>
      <dgm:spPr/>
      <dgm:t>
        <a:bodyPr/>
        <a:lstStyle/>
        <a:p>
          <a:endParaRPr lang="en-US"/>
        </a:p>
      </dgm:t>
    </dgm:pt>
    <dgm:pt modelId="{C915A157-B36A-4334-B748-3C2F87891C3E}" type="sibTrans" cxnId="{A05DFE61-C1FB-4871-B2F4-9DF8D29E7D13}">
      <dgm:prSet/>
      <dgm:spPr/>
      <dgm:t>
        <a:bodyPr/>
        <a:lstStyle/>
        <a:p>
          <a:endParaRPr lang="en-US"/>
        </a:p>
      </dgm:t>
    </dgm:pt>
    <dgm:pt modelId="{02AAF102-B754-4036-B90A-1897F1E4BAFB}">
      <dgm:prSet/>
      <dgm:spPr/>
      <dgm:t>
        <a:bodyPr/>
        <a:lstStyle/>
        <a:p>
          <a:r>
            <a:rPr lang="en-US"/>
            <a:t>Who will be in charge of this?</a:t>
          </a:r>
        </a:p>
      </dgm:t>
    </dgm:pt>
    <dgm:pt modelId="{7951036A-20DA-4AB5-818D-B26AA9ED44AE}" type="parTrans" cxnId="{EBC0D2D8-C1E3-4B2F-843D-FEFB7946A05B}">
      <dgm:prSet/>
      <dgm:spPr/>
      <dgm:t>
        <a:bodyPr/>
        <a:lstStyle/>
        <a:p>
          <a:endParaRPr lang="en-US"/>
        </a:p>
      </dgm:t>
    </dgm:pt>
    <dgm:pt modelId="{BBA12D6C-0184-4A91-8C33-543CB8B53300}" type="sibTrans" cxnId="{EBC0D2D8-C1E3-4B2F-843D-FEFB7946A05B}">
      <dgm:prSet/>
      <dgm:spPr/>
      <dgm:t>
        <a:bodyPr/>
        <a:lstStyle/>
        <a:p>
          <a:endParaRPr lang="en-US"/>
        </a:p>
      </dgm:t>
    </dgm:pt>
    <dgm:pt modelId="{7E9354F4-13D8-4608-B222-6BBF04016BCB}">
      <dgm:prSet/>
      <dgm:spPr/>
      <dgm:t>
        <a:bodyPr/>
        <a:lstStyle/>
        <a:p>
          <a:r>
            <a:rPr lang="en-US"/>
            <a:t>When will it occur?</a:t>
          </a:r>
        </a:p>
      </dgm:t>
    </dgm:pt>
    <dgm:pt modelId="{8E8E1207-FC94-4855-89D6-B3C3BB3B927B}" type="parTrans" cxnId="{4C907568-3C8B-434E-979E-FA5D55D8DE04}">
      <dgm:prSet/>
      <dgm:spPr/>
      <dgm:t>
        <a:bodyPr/>
        <a:lstStyle/>
        <a:p>
          <a:endParaRPr lang="en-US"/>
        </a:p>
      </dgm:t>
    </dgm:pt>
    <dgm:pt modelId="{4C6ADBA9-F477-4AA0-B088-76BF1B32593C}" type="sibTrans" cxnId="{4C907568-3C8B-434E-979E-FA5D55D8DE04}">
      <dgm:prSet/>
      <dgm:spPr/>
      <dgm:t>
        <a:bodyPr/>
        <a:lstStyle/>
        <a:p>
          <a:endParaRPr lang="en-US"/>
        </a:p>
      </dgm:t>
    </dgm:pt>
    <dgm:pt modelId="{37FD3809-DFF0-4ACB-B454-6D281DEE9F9C}">
      <dgm:prSet/>
      <dgm:spPr/>
      <dgm:t>
        <a:bodyPr/>
        <a:lstStyle/>
        <a:p>
          <a:r>
            <a:rPr lang="en-US"/>
            <a:t>What preparation must be done?</a:t>
          </a:r>
        </a:p>
      </dgm:t>
    </dgm:pt>
    <dgm:pt modelId="{4437F746-E09B-4092-A360-1680A43B16A0}" type="parTrans" cxnId="{ED737668-C44A-45DF-9CE9-0AC39D538CAE}">
      <dgm:prSet/>
      <dgm:spPr/>
      <dgm:t>
        <a:bodyPr/>
        <a:lstStyle/>
        <a:p>
          <a:endParaRPr lang="en-US"/>
        </a:p>
      </dgm:t>
    </dgm:pt>
    <dgm:pt modelId="{852FEEF7-8BE3-4CED-AFA8-F6B91FA2C04E}" type="sibTrans" cxnId="{ED737668-C44A-45DF-9CE9-0AC39D538CAE}">
      <dgm:prSet/>
      <dgm:spPr/>
      <dgm:t>
        <a:bodyPr/>
        <a:lstStyle/>
        <a:p>
          <a:endParaRPr lang="en-US"/>
        </a:p>
      </dgm:t>
    </dgm:pt>
    <dgm:pt modelId="{526A9364-9BA7-4E95-B360-686D7C1C021D}">
      <dgm:prSet/>
      <dgm:spPr/>
      <dgm:t>
        <a:bodyPr/>
        <a:lstStyle/>
        <a:p>
          <a:r>
            <a:rPr lang="en-US"/>
            <a:t>Who will interpret the data, and how will it be interpreted? </a:t>
          </a:r>
        </a:p>
      </dgm:t>
    </dgm:pt>
    <dgm:pt modelId="{6757A28D-679B-4D92-BBFE-BA88459F12A0}" type="parTrans" cxnId="{53686637-F5B9-4CB7-82EA-E44284AE7A44}">
      <dgm:prSet/>
      <dgm:spPr/>
      <dgm:t>
        <a:bodyPr/>
        <a:lstStyle/>
        <a:p>
          <a:endParaRPr lang="en-US"/>
        </a:p>
      </dgm:t>
    </dgm:pt>
    <dgm:pt modelId="{15D4A0BC-3BD0-412F-B026-5CA22FA6EE27}" type="sibTrans" cxnId="{53686637-F5B9-4CB7-82EA-E44284AE7A44}">
      <dgm:prSet/>
      <dgm:spPr/>
      <dgm:t>
        <a:bodyPr/>
        <a:lstStyle/>
        <a:p>
          <a:endParaRPr lang="en-US"/>
        </a:p>
      </dgm:t>
    </dgm:pt>
    <dgm:pt modelId="{81351447-C47D-DA4A-B9E2-CD4C7822ECB2}" type="pres">
      <dgm:prSet presAssocID="{53FE06D5-FECA-4198-837A-A049B3DE02F5}" presName="vert0" presStyleCnt="0">
        <dgm:presLayoutVars>
          <dgm:dir/>
          <dgm:animOne val="branch"/>
          <dgm:animLvl val="lvl"/>
        </dgm:presLayoutVars>
      </dgm:prSet>
      <dgm:spPr/>
    </dgm:pt>
    <dgm:pt modelId="{EA7B32B0-2FAD-5747-A5D2-66E73870FB01}" type="pres">
      <dgm:prSet presAssocID="{297C3811-8096-4EBD-AC08-C1560EC5AE8E}" presName="thickLine" presStyleLbl="alignNode1" presStyleIdx="0" presStyleCnt="6"/>
      <dgm:spPr/>
    </dgm:pt>
    <dgm:pt modelId="{BE5C90DF-753D-AC43-BF9C-623977CAC9C7}" type="pres">
      <dgm:prSet presAssocID="{297C3811-8096-4EBD-AC08-C1560EC5AE8E}" presName="horz1" presStyleCnt="0"/>
      <dgm:spPr/>
    </dgm:pt>
    <dgm:pt modelId="{12F3206B-6F44-714D-8FAD-37267080671A}" type="pres">
      <dgm:prSet presAssocID="{297C3811-8096-4EBD-AC08-C1560EC5AE8E}" presName="tx1" presStyleLbl="revTx" presStyleIdx="0" presStyleCnt="6"/>
      <dgm:spPr/>
    </dgm:pt>
    <dgm:pt modelId="{FFE5B902-CA52-C14F-921B-3466A1AF64FA}" type="pres">
      <dgm:prSet presAssocID="{297C3811-8096-4EBD-AC08-C1560EC5AE8E}" presName="vert1" presStyleCnt="0"/>
      <dgm:spPr/>
    </dgm:pt>
    <dgm:pt modelId="{94F56511-40EC-B547-95E9-653AE9725D9B}" type="pres">
      <dgm:prSet presAssocID="{83DB0291-3944-49AA-AB1C-EB16041C45EA}" presName="thickLine" presStyleLbl="alignNode1" presStyleIdx="1" presStyleCnt="6"/>
      <dgm:spPr/>
    </dgm:pt>
    <dgm:pt modelId="{A729581D-E63E-CC4E-AF51-57A495CFE108}" type="pres">
      <dgm:prSet presAssocID="{83DB0291-3944-49AA-AB1C-EB16041C45EA}" presName="horz1" presStyleCnt="0"/>
      <dgm:spPr/>
    </dgm:pt>
    <dgm:pt modelId="{7D7FF6E8-8978-414B-9962-4B0E08BD4CCC}" type="pres">
      <dgm:prSet presAssocID="{83DB0291-3944-49AA-AB1C-EB16041C45EA}" presName="tx1" presStyleLbl="revTx" presStyleIdx="1" presStyleCnt="6"/>
      <dgm:spPr/>
    </dgm:pt>
    <dgm:pt modelId="{8007C41C-5CAC-0D41-AB9C-9DB440F83539}" type="pres">
      <dgm:prSet presAssocID="{83DB0291-3944-49AA-AB1C-EB16041C45EA}" presName="vert1" presStyleCnt="0"/>
      <dgm:spPr/>
    </dgm:pt>
    <dgm:pt modelId="{1BE31A47-FA5F-5644-9371-17375FD0060A}" type="pres">
      <dgm:prSet presAssocID="{02AAF102-B754-4036-B90A-1897F1E4BAFB}" presName="thickLine" presStyleLbl="alignNode1" presStyleIdx="2" presStyleCnt="6"/>
      <dgm:spPr/>
    </dgm:pt>
    <dgm:pt modelId="{F91878E2-D31A-9F4C-BB99-C0D52870092B}" type="pres">
      <dgm:prSet presAssocID="{02AAF102-B754-4036-B90A-1897F1E4BAFB}" presName="horz1" presStyleCnt="0"/>
      <dgm:spPr/>
    </dgm:pt>
    <dgm:pt modelId="{D76621B7-AB00-F342-A2C5-1604F88D73FE}" type="pres">
      <dgm:prSet presAssocID="{02AAF102-B754-4036-B90A-1897F1E4BAFB}" presName="tx1" presStyleLbl="revTx" presStyleIdx="2" presStyleCnt="6"/>
      <dgm:spPr/>
    </dgm:pt>
    <dgm:pt modelId="{7A821EA7-E001-F04C-94F8-4589A632E23E}" type="pres">
      <dgm:prSet presAssocID="{02AAF102-B754-4036-B90A-1897F1E4BAFB}" presName="vert1" presStyleCnt="0"/>
      <dgm:spPr/>
    </dgm:pt>
    <dgm:pt modelId="{63954E27-8D84-3D4E-9E2C-A9F25A3C5804}" type="pres">
      <dgm:prSet presAssocID="{7E9354F4-13D8-4608-B222-6BBF04016BCB}" presName="thickLine" presStyleLbl="alignNode1" presStyleIdx="3" presStyleCnt="6"/>
      <dgm:spPr/>
    </dgm:pt>
    <dgm:pt modelId="{CE83B785-F0AB-7C43-A7F2-B3237D03497C}" type="pres">
      <dgm:prSet presAssocID="{7E9354F4-13D8-4608-B222-6BBF04016BCB}" presName="horz1" presStyleCnt="0"/>
      <dgm:spPr/>
    </dgm:pt>
    <dgm:pt modelId="{5754C411-6DE9-2547-BBEC-D4DF61D88CB4}" type="pres">
      <dgm:prSet presAssocID="{7E9354F4-13D8-4608-B222-6BBF04016BCB}" presName="tx1" presStyleLbl="revTx" presStyleIdx="3" presStyleCnt="6"/>
      <dgm:spPr/>
    </dgm:pt>
    <dgm:pt modelId="{FD8B8127-B5C5-C34D-86D0-06781852E1C5}" type="pres">
      <dgm:prSet presAssocID="{7E9354F4-13D8-4608-B222-6BBF04016BCB}" presName="vert1" presStyleCnt="0"/>
      <dgm:spPr/>
    </dgm:pt>
    <dgm:pt modelId="{D7557F88-7C70-9547-A95C-9EE1BFC48E1A}" type="pres">
      <dgm:prSet presAssocID="{37FD3809-DFF0-4ACB-B454-6D281DEE9F9C}" presName="thickLine" presStyleLbl="alignNode1" presStyleIdx="4" presStyleCnt="6"/>
      <dgm:spPr/>
    </dgm:pt>
    <dgm:pt modelId="{A2D012AC-5482-5A42-B4E4-EB2765352085}" type="pres">
      <dgm:prSet presAssocID="{37FD3809-DFF0-4ACB-B454-6D281DEE9F9C}" presName="horz1" presStyleCnt="0"/>
      <dgm:spPr/>
    </dgm:pt>
    <dgm:pt modelId="{DA0EFEE9-0353-884E-AB5F-E0DC7734575E}" type="pres">
      <dgm:prSet presAssocID="{37FD3809-DFF0-4ACB-B454-6D281DEE9F9C}" presName="tx1" presStyleLbl="revTx" presStyleIdx="4" presStyleCnt="6"/>
      <dgm:spPr/>
    </dgm:pt>
    <dgm:pt modelId="{4919FE52-8746-8B4F-BECF-AF937516C2EB}" type="pres">
      <dgm:prSet presAssocID="{37FD3809-DFF0-4ACB-B454-6D281DEE9F9C}" presName="vert1" presStyleCnt="0"/>
      <dgm:spPr/>
    </dgm:pt>
    <dgm:pt modelId="{036C4DD7-557A-6A4F-9CA7-28E872AAF254}" type="pres">
      <dgm:prSet presAssocID="{526A9364-9BA7-4E95-B360-686D7C1C021D}" presName="thickLine" presStyleLbl="alignNode1" presStyleIdx="5" presStyleCnt="6"/>
      <dgm:spPr/>
    </dgm:pt>
    <dgm:pt modelId="{C41B926E-370E-8E45-AE6D-C0A7369A5A76}" type="pres">
      <dgm:prSet presAssocID="{526A9364-9BA7-4E95-B360-686D7C1C021D}" presName="horz1" presStyleCnt="0"/>
      <dgm:spPr/>
    </dgm:pt>
    <dgm:pt modelId="{55F70553-01AF-184E-A40C-5B48A6F95337}" type="pres">
      <dgm:prSet presAssocID="{526A9364-9BA7-4E95-B360-686D7C1C021D}" presName="tx1" presStyleLbl="revTx" presStyleIdx="5" presStyleCnt="6"/>
      <dgm:spPr/>
    </dgm:pt>
    <dgm:pt modelId="{035519AA-82DB-D649-A7D4-DC0A58E8EF17}" type="pres">
      <dgm:prSet presAssocID="{526A9364-9BA7-4E95-B360-686D7C1C021D}" presName="vert1" presStyleCnt="0"/>
      <dgm:spPr/>
    </dgm:pt>
  </dgm:ptLst>
  <dgm:cxnLst>
    <dgm:cxn modelId="{9218AD09-3872-5340-ACF1-3EB51DDEBDCB}" type="presOf" srcId="{7E9354F4-13D8-4608-B222-6BBF04016BCB}" destId="{5754C411-6DE9-2547-BBEC-D4DF61D88CB4}" srcOrd="0" destOrd="0" presId="urn:microsoft.com/office/officeart/2008/layout/LinedList"/>
    <dgm:cxn modelId="{B6611627-C8A7-DF44-A991-3B58D66616FF}" type="presOf" srcId="{02AAF102-B754-4036-B90A-1897F1E4BAFB}" destId="{D76621B7-AB00-F342-A2C5-1604F88D73FE}" srcOrd="0" destOrd="0" presId="urn:microsoft.com/office/officeart/2008/layout/LinedList"/>
    <dgm:cxn modelId="{53686637-F5B9-4CB7-82EA-E44284AE7A44}" srcId="{53FE06D5-FECA-4198-837A-A049B3DE02F5}" destId="{526A9364-9BA7-4E95-B360-686D7C1C021D}" srcOrd="5" destOrd="0" parTransId="{6757A28D-679B-4D92-BBFE-BA88459F12A0}" sibTransId="{15D4A0BC-3BD0-412F-B026-5CA22FA6EE27}"/>
    <dgm:cxn modelId="{A05DFE61-C1FB-4871-B2F4-9DF8D29E7D13}" srcId="{53FE06D5-FECA-4198-837A-A049B3DE02F5}" destId="{83DB0291-3944-49AA-AB1C-EB16041C45EA}" srcOrd="1" destOrd="0" parTransId="{5DCAC080-1248-43BF-8383-688CA083BEB9}" sibTransId="{C915A157-B36A-4334-B748-3C2F87891C3E}"/>
    <dgm:cxn modelId="{4C907568-3C8B-434E-979E-FA5D55D8DE04}" srcId="{53FE06D5-FECA-4198-837A-A049B3DE02F5}" destId="{7E9354F4-13D8-4608-B222-6BBF04016BCB}" srcOrd="3" destOrd="0" parTransId="{8E8E1207-FC94-4855-89D6-B3C3BB3B927B}" sibTransId="{4C6ADBA9-F477-4AA0-B088-76BF1B32593C}"/>
    <dgm:cxn modelId="{ED737668-C44A-45DF-9CE9-0AC39D538CAE}" srcId="{53FE06D5-FECA-4198-837A-A049B3DE02F5}" destId="{37FD3809-DFF0-4ACB-B454-6D281DEE9F9C}" srcOrd="4" destOrd="0" parTransId="{4437F746-E09B-4092-A360-1680A43B16A0}" sibTransId="{852FEEF7-8BE3-4CED-AFA8-F6B91FA2C04E}"/>
    <dgm:cxn modelId="{480B966A-B166-4481-B089-D3B57AC4311D}" srcId="{53FE06D5-FECA-4198-837A-A049B3DE02F5}" destId="{297C3811-8096-4EBD-AC08-C1560EC5AE8E}" srcOrd="0" destOrd="0" parTransId="{31DE8184-9FD2-4124-843A-6EDAB0C716F6}" sibTransId="{E637B95E-ACF0-4DD8-B4E6-261E15BFBB39}"/>
    <dgm:cxn modelId="{3E82726C-4EAD-DD43-885A-BE95A52869A5}" type="presOf" srcId="{53FE06D5-FECA-4198-837A-A049B3DE02F5}" destId="{81351447-C47D-DA4A-B9E2-CD4C7822ECB2}" srcOrd="0" destOrd="0" presId="urn:microsoft.com/office/officeart/2008/layout/LinedList"/>
    <dgm:cxn modelId="{34C79E6D-21E8-F745-80B3-A3436D948F96}" type="presOf" srcId="{83DB0291-3944-49AA-AB1C-EB16041C45EA}" destId="{7D7FF6E8-8978-414B-9962-4B0E08BD4CCC}" srcOrd="0" destOrd="0" presId="urn:microsoft.com/office/officeart/2008/layout/LinedList"/>
    <dgm:cxn modelId="{3C53B77B-EC6F-8845-9929-6C65CEE4346E}" type="presOf" srcId="{297C3811-8096-4EBD-AC08-C1560EC5AE8E}" destId="{12F3206B-6F44-714D-8FAD-37267080671A}" srcOrd="0" destOrd="0" presId="urn:microsoft.com/office/officeart/2008/layout/LinedList"/>
    <dgm:cxn modelId="{01B92689-7E2D-F940-8F43-05772D34E3CA}" type="presOf" srcId="{526A9364-9BA7-4E95-B360-686D7C1C021D}" destId="{55F70553-01AF-184E-A40C-5B48A6F95337}" srcOrd="0" destOrd="0" presId="urn:microsoft.com/office/officeart/2008/layout/LinedList"/>
    <dgm:cxn modelId="{EBC0D2D8-C1E3-4B2F-843D-FEFB7946A05B}" srcId="{53FE06D5-FECA-4198-837A-A049B3DE02F5}" destId="{02AAF102-B754-4036-B90A-1897F1E4BAFB}" srcOrd="2" destOrd="0" parTransId="{7951036A-20DA-4AB5-818D-B26AA9ED44AE}" sibTransId="{BBA12D6C-0184-4A91-8C33-543CB8B53300}"/>
    <dgm:cxn modelId="{95F6B9E8-943F-7245-8177-9654DB0E3CBB}" type="presOf" srcId="{37FD3809-DFF0-4ACB-B454-6D281DEE9F9C}" destId="{DA0EFEE9-0353-884E-AB5F-E0DC7734575E}" srcOrd="0" destOrd="0" presId="urn:microsoft.com/office/officeart/2008/layout/LinedList"/>
    <dgm:cxn modelId="{B3DFD6C4-7DF2-5043-80CB-9AF3ED5EB477}" type="presParOf" srcId="{81351447-C47D-DA4A-B9E2-CD4C7822ECB2}" destId="{EA7B32B0-2FAD-5747-A5D2-66E73870FB01}" srcOrd="0" destOrd="0" presId="urn:microsoft.com/office/officeart/2008/layout/LinedList"/>
    <dgm:cxn modelId="{4AB7AF30-8E1F-2E4E-90EC-B7925869C73C}" type="presParOf" srcId="{81351447-C47D-DA4A-B9E2-CD4C7822ECB2}" destId="{BE5C90DF-753D-AC43-BF9C-623977CAC9C7}" srcOrd="1" destOrd="0" presId="urn:microsoft.com/office/officeart/2008/layout/LinedList"/>
    <dgm:cxn modelId="{1951EF02-188E-E542-BF35-FF355DFAADE6}" type="presParOf" srcId="{BE5C90DF-753D-AC43-BF9C-623977CAC9C7}" destId="{12F3206B-6F44-714D-8FAD-37267080671A}" srcOrd="0" destOrd="0" presId="urn:microsoft.com/office/officeart/2008/layout/LinedList"/>
    <dgm:cxn modelId="{3C53E310-190D-0F4E-9C46-A6BEBF62E4BC}" type="presParOf" srcId="{BE5C90DF-753D-AC43-BF9C-623977CAC9C7}" destId="{FFE5B902-CA52-C14F-921B-3466A1AF64FA}" srcOrd="1" destOrd="0" presId="urn:microsoft.com/office/officeart/2008/layout/LinedList"/>
    <dgm:cxn modelId="{E9890608-378C-C84F-9C2B-1F8C4FCC24A8}" type="presParOf" srcId="{81351447-C47D-DA4A-B9E2-CD4C7822ECB2}" destId="{94F56511-40EC-B547-95E9-653AE9725D9B}" srcOrd="2" destOrd="0" presId="urn:microsoft.com/office/officeart/2008/layout/LinedList"/>
    <dgm:cxn modelId="{4E8F2866-E5E1-4541-832E-F80BA53C3FB8}" type="presParOf" srcId="{81351447-C47D-DA4A-B9E2-CD4C7822ECB2}" destId="{A729581D-E63E-CC4E-AF51-57A495CFE108}" srcOrd="3" destOrd="0" presId="urn:microsoft.com/office/officeart/2008/layout/LinedList"/>
    <dgm:cxn modelId="{E8F824F3-819A-5E4E-B5CB-DA9CA8C89F05}" type="presParOf" srcId="{A729581D-E63E-CC4E-AF51-57A495CFE108}" destId="{7D7FF6E8-8978-414B-9962-4B0E08BD4CCC}" srcOrd="0" destOrd="0" presId="urn:microsoft.com/office/officeart/2008/layout/LinedList"/>
    <dgm:cxn modelId="{DFE35C56-27C1-2A45-A810-FAF9D1E8ACB8}" type="presParOf" srcId="{A729581D-E63E-CC4E-AF51-57A495CFE108}" destId="{8007C41C-5CAC-0D41-AB9C-9DB440F83539}" srcOrd="1" destOrd="0" presId="urn:microsoft.com/office/officeart/2008/layout/LinedList"/>
    <dgm:cxn modelId="{B288C419-7754-794E-85D1-A212126289C0}" type="presParOf" srcId="{81351447-C47D-DA4A-B9E2-CD4C7822ECB2}" destId="{1BE31A47-FA5F-5644-9371-17375FD0060A}" srcOrd="4" destOrd="0" presId="urn:microsoft.com/office/officeart/2008/layout/LinedList"/>
    <dgm:cxn modelId="{C4B1B9A5-9E95-CD48-8943-158E3B403E74}" type="presParOf" srcId="{81351447-C47D-DA4A-B9E2-CD4C7822ECB2}" destId="{F91878E2-D31A-9F4C-BB99-C0D52870092B}" srcOrd="5" destOrd="0" presId="urn:microsoft.com/office/officeart/2008/layout/LinedList"/>
    <dgm:cxn modelId="{90CD6C54-851D-4045-8B6A-4983D3FC9B8B}" type="presParOf" srcId="{F91878E2-D31A-9F4C-BB99-C0D52870092B}" destId="{D76621B7-AB00-F342-A2C5-1604F88D73FE}" srcOrd="0" destOrd="0" presId="urn:microsoft.com/office/officeart/2008/layout/LinedList"/>
    <dgm:cxn modelId="{D30639F1-E43F-E74E-933D-78D2DEA77337}" type="presParOf" srcId="{F91878E2-D31A-9F4C-BB99-C0D52870092B}" destId="{7A821EA7-E001-F04C-94F8-4589A632E23E}" srcOrd="1" destOrd="0" presId="urn:microsoft.com/office/officeart/2008/layout/LinedList"/>
    <dgm:cxn modelId="{1D67254A-3A4E-A140-A095-05970AC131A2}" type="presParOf" srcId="{81351447-C47D-DA4A-B9E2-CD4C7822ECB2}" destId="{63954E27-8D84-3D4E-9E2C-A9F25A3C5804}" srcOrd="6" destOrd="0" presId="urn:microsoft.com/office/officeart/2008/layout/LinedList"/>
    <dgm:cxn modelId="{D2DAF595-5D49-4D48-A2B1-75DCED701C26}" type="presParOf" srcId="{81351447-C47D-DA4A-B9E2-CD4C7822ECB2}" destId="{CE83B785-F0AB-7C43-A7F2-B3237D03497C}" srcOrd="7" destOrd="0" presId="urn:microsoft.com/office/officeart/2008/layout/LinedList"/>
    <dgm:cxn modelId="{C3902BBC-84FD-4847-839E-A0846C1AB8A2}" type="presParOf" srcId="{CE83B785-F0AB-7C43-A7F2-B3237D03497C}" destId="{5754C411-6DE9-2547-BBEC-D4DF61D88CB4}" srcOrd="0" destOrd="0" presId="urn:microsoft.com/office/officeart/2008/layout/LinedList"/>
    <dgm:cxn modelId="{DDD89581-11FE-1444-8516-AD5F40ABB254}" type="presParOf" srcId="{CE83B785-F0AB-7C43-A7F2-B3237D03497C}" destId="{FD8B8127-B5C5-C34D-86D0-06781852E1C5}" srcOrd="1" destOrd="0" presId="urn:microsoft.com/office/officeart/2008/layout/LinedList"/>
    <dgm:cxn modelId="{87A8AE6F-1C42-EF46-B6CE-858C12205B2F}" type="presParOf" srcId="{81351447-C47D-DA4A-B9E2-CD4C7822ECB2}" destId="{D7557F88-7C70-9547-A95C-9EE1BFC48E1A}" srcOrd="8" destOrd="0" presId="urn:microsoft.com/office/officeart/2008/layout/LinedList"/>
    <dgm:cxn modelId="{77889AF9-B7C7-4647-96FB-8D0C3BB5F4B6}" type="presParOf" srcId="{81351447-C47D-DA4A-B9E2-CD4C7822ECB2}" destId="{A2D012AC-5482-5A42-B4E4-EB2765352085}" srcOrd="9" destOrd="0" presId="urn:microsoft.com/office/officeart/2008/layout/LinedList"/>
    <dgm:cxn modelId="{A3C61177-77BE-F24F-8222-90AE4D9B5309}" type="presParOf" srcId="{A2D012AC-5482-5A42-B4E4-EB2765352085}" destId="{DA0EFEE9-0353-884E-AB5F-E0DC7734575E}" srcOrd="0" destOrd="0" presId="urn:microsoft.com/office/officeart/2008/layout/LinedList"/>
    <dgm:cxn modelId="{32255953-7F70-4E46-8808-6C6673448574}" type="presParOf" srcId="{A2D012AC-5482-5A42-B4E4-EB2765352085}" destId="{4919FE52-8746-8B4F-BECF-AF937516C2EB}" srcOrd="1" destOrd="0" presId="urn:microsoft.com/office/officeart/2008/layout/LinedList"/>
    <dgm:cxn modelId="{835331E3-73FA-5146-BD28-4BC22F9D4CB4}" type="presParOf" srcId="{81351447-C47D-DA4A-B9E2-CD4C7822ECB2}" destId="{036C4DD7-557A-6A4F-9CA7-28E872AAF254}" srcOrd="10" destOrd="0" presId="urn:microsoft.com/office/officeart/2008/layout/LinedList"/>
    <dgm:cxn modelId="{F77591CE-B0C9-1D47-853C-A211FB9BEB5B}" type="presParOf" srcId="{81351447-C47D-DA4A-B9E2-CD4C7822ECB2}" destId="{C41B926E-370E-8E45-AE6D-C0A7369A5A76}" srcOrd="11" destOrd="0" presId="urn:microsoft.com/office/officeart/2008/layout/LinedList"/>
    <dgm:cxn modelId="{C3A74196-9765-E944-9DE5-16C5909A2D31}" type="presParOf" srcId="{C41B926E-370E-8E45-AE6D-C0A7369A5A76}" destId="{55F70553-01AF-184E-A40C-5B48A6F95337}" srcOrd="0" destOrd="0" presId="urn:microsoft.com/office/officeart/2008/layout/LinedList"/>
    <dgm:cxn modelId="{27256E77-852B-C048-89C3-632BE72A662B}" type="presParOf" srcId="{C41B926E-370E-8E45-AE6D-C0A7369A5A76}" destId="{035519AA-82DB-D649-A7D4-DC0A58E8EF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2CA47F-967B-4370-AD3A-B3738E6D1A0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DD4527B-ECA1-4A1D-AD83-7C6E46225C89}">
      <dgm:prSet/>
      <dgm:spPr/>
      <dgm:t>
        <a:bodyPr/>
        <a:lstStyle/>
        <a:p>
          <a:r>
            <a:rPr lang="en-US"/>
            <a:t>If the researcher developed a survey, a common method for testing the validity and accuracy of the survey is a pilot study using the survey with a sub-set of the participants (Sproull, 2004). </a:t>
          </a:r>
        </a:p>
      </dgm:t>
    </dgm:pt>
    <dgm:pt modelId="{E674AE62-D89A-4662-94E9-AD05230AFDE4}" type="parTrans" cxnId="{F0F3C4B1-4F6D-4AF3-A114-5EE87A120176}">
      <dgm:prSet/>
      <dgm:spPr/>
      <dgm:t>
        <a:bodyPr/>
        <a:lstStyle/>
        <a:p>
          <a:endParaRPr lang="en-US"/>
        </a:p>
      </dgm:t>
    </dgm:pt>
    <dgm:pt modelId="{5CCF3F84-7EF2-4FD7-8DD7-EAE0641780BA}" type="sibTrans" cxnId="{F0F3C4B1-4F6D-4AF3-A114-5EE87A120176}">
      <dgm:prSet/>
      <dgm:spPr/>
      <dgm:t>
        <a:bodyPr/>
        <a:lstStyle/>
        <a:p>
          <a:endParaRPr lang="en-US"/>
        </a:p>
      </dgm:t>
    </dgm:pt>
    <dgm:pt modelId="{E6E12830-143F-4BD1-A8B8-139E2D0A5E5B}">
      <dgm:prSet/>
      <dgm:spPr/>
      <dgm:t>
        <a:bodyPr/>
        <a:lstStyle/>
        <a:p>
          <a:r>
            <a:rPr lang="en-US"/>
            <a:t>If the research study employed a pilot study, describe the results and any subsequent survey modification before implementing the survey to the rest of the participants.</a:t>
          </a:r>
        </a:p>
      </dgm:t>
    </dgm:pt>
    <dgm:pt modelId="{FF07EF0B-2E72-4B1F-9DE5-13CE8236BD1D}" type="parTrans" cxnId="{472CECB7-38E5-4A47-AB8C-542F08D85CB8}">
      <dgm:prSet/>
      <dgm:spPr/>
      <dgm:t>
        <a:bodyPr/>
        <a:lstStyle/>
        <a:p>
          <a:endParaRPr lang="en-US"/>
        </a:p>
      </dgm:t>
    </dgm:pt>
    <dgm:pt modelId="{ABB1E007-9D31-4093-8365-CF5DF1ABF578}" type="sibTrans" cxnId="{472CECB7-38E5-4A47-AB8C-542F08D85CB8}">
      <dgm:prSet/>
      <dgm:spPr/>
      <dgm:t>
        <a:bodyPr/>
        <a:lstStyle/>
        <a:p>
          <a:endParaRPr lang="en-US"/>
        </a:p>
      </dgm:t>
    </dgm:pt>
    <dgm:pt modelId="{043227BE-0CAA-4A42-8F32-94293F3DFCBF}" type="pres">
      <dgm:prSet presAssocID="{5C2CA47F-967B-4370-AD3A-B3738E6D1A06}" presName="vert0" presStyleCnt="0">
        <dgm:presLayoutVars>
          <dgm:dir/>
          <dgm:animOne val="branch"/>
          <dgm:animLvl val="lvl"/>
        </dgm:presLayoutVars>
      </dgm:prSet>
      <dgm:spPr/>
    </dgm:pt>
    <dgm:pt modelId="{FF0DFE76-BB38-B447-BD13-978883A97963}" type="pres">
      <dgm:prSet presAssocID="{ADD4527B-ECA1-4A1D-AD83-7C6E46225C89}" presName="thickLine" presStyleLbl="alignNode1" presStyleIdx="0" presStyleCnt="2"/>
      <dgm:spPr/>
    </dgm:pt>
    <dgm:pt modelId="{2BD9221D-AF56-ED45-BFB4-0E8F4385ECD9}" type="pres">
      <dgm:prSet presAssocID="{ADD4527B-ECA1-4A1D-AD83-7C6E46225C89}" presName="horz1" presStyleCnt="0"/>
      <dgm:spPr/>
    </dgm:pt>
    <dgm:pt modelId="{066BDB24-FF06-7B4F-8D21-EB152AA8ECF0}" type="pres">
      <dgm:prSet presAssocID="{ADD4527B-ECA1-4A1D-AD83-7C6E46225C89}" presName="tx1" presStyleLbl="revTx" presStyleIdx="0" presStyleCnt="2"/>
      <dgm:spPr/>
    </dgm:pt>
    <dgm:pt modelId="{F25693E7-3928-FE47-A8BB-8346516C1B84}" type="pres">
      <dgm:prSet presAssocID="{ADD4527B-ECA1-4A1D-AD83-7C6E46225C89}" presName="vert1" presStyleCnt="0"/>
      <dgm:spPr/>
    </dgm:pt>
    <dgm:pt modelId="{63EC9B59-708F-594C-A2A1-5BF8CD517C44}" type="pres">
      <dgm:prSet presAssocID="{E6E12830-143F-4BD1-A8B8-139E2D0A5E5B}" presName="thickLine" presStyleLbl="alignNode1" presStyleIdx="1" presStyleCnt="2"/>
      <dgm:spPr/>
    </dgm:pt>
    <dgm:pt modelId="{A1D95986-E35C-D346-A800-69975052BC78}" type="pres">
      <dgm:prSet presAssocID="{E6E12830-143F-4BD1-A8B8-139E2D0A5E5B}" presName="horz1" presStyleCnt="0"/>
      <dgm:spPr/>
    </dgm:pt>
    <dgm:pt modelId="{E6B3B743-0418-294B-BF13-5E0C42B600CA}" type="pres">
      <dgm:prSet presAssocID="{E6E12830-143F-4BD1-A8B8-139E2D0A5E5B}" presName="tx1" presStyleLbl="revTx" presStyleIdx="1" presStyleCnt="2"/>
      <dgm:spPr/>
    </dgm:pt>
    <dgm:pt modelId="{6BFD1F91-0DFA-B943-93CE-03246C0D7660}" type="pres">
      <dgm:prSet presAssocID="{E6E12830-143F-4BD1-A8B8-139E2D0A5E5B}" presName="vert1" presStyleCnt="0"/>
      <dgm:spPr/>
    </dgm:pt>
  </dgm:ptLst>
  <dgm:cxnLst>
    <dgm:cxn modelId="{E7DBBA43-8267-2F46-A993-DBC0EE5BE4B8}" type="presOf" srcId="{E6E12830-143F-4BD1-A8B8-139E2D0A5E5B}" destId="{E6B3B743-0418-294B-BF13-5E0C42B600CA}" srcOrd="0" destOrd="0" presId="urn:microsoft.com/office/officeart/2008/layout/LinedList"/>
    <dgm:cxn modelId="{C58AB14D-38CD-6F44-83D7-6BA9FBCC8600}" type="presOf" srcId="{ADD4527B-ECA1-4A1D-AD83-7C6E46225C89}" destId="{066BDB24-FF06-7B4F-8D21-EB152AA8ECF0}" srcOrd="0" destOrd="0" presId="urn:microsoft.com/office/officeart/2008/layout/LinedList"/>
    <dgm:cxn modelId="{F0F3C4B1-4F6D-4AF3-A114-5EE87A120176}" srcId="{5C2CA47F-967B-4370-AD3A-B3738E6D1A06}" destId="{ADD4527B-ECA1-4A1D-AD83-7C6E46225C89}" srcOrd="0" destOrd="0" parTransId="{E674AE62-D89A-4662-94E9-AD05230AFDE4}" sibTransId="{5CCF3F84-7EF2-4FD7-8DD7-EAE0641780BA}"/>
    <dgm:cxn modelId="{472CECB7-38E5-4A47-AB8C-542F08D85CB8}" srcId="{5C2CA47F-967B-4370-AD3A-B3738E6D1A06}" destId="{E6E12830-143F-4BD1-A8B8-139E2D0A5E5B}" srcOrd="1" destOrd="0" parTransId="{FF07EF0B-2E72-4B1F-9DE5-13CE8236BD1D}" sibTransId="{ABB1E007-9D31-4093-8365-CF5DF1ABF578}"/>
    <dgm:cxn modelId="{CDC31ABE-6EEC-8B4D-A5D5-C035EF27F821}" type="presOf" srcId="{5C2CA47F-967B-4370-AD3A-B3738E6D1A06}" destId="{043227BE-0CAA-4A42-8F32-94293F3DFCBF}" srcOrd="0" destOrd="0" presId="urn:microsoft.com/office/officeart/2008/layout/LinedList"/>
    <dgm:cxn modelId="{567381CB-09BF-BB49-A84C-26749601E286}" type="presParOf" srcId="{043227BE-0CAA-4A42-8F32-94293F3DFCBF}" destId="{FF0DFE76-BB38-B447-BD13-978883A97963}" srcOrd="0" destOrd="0" presId="urn:microsoft.com/office/officeart/2008/layout/LinedList"/>
    <dgm:cxn modelId="{33FDDDC4-5D65-C942-9E10-D34C207C38E4}" type="presParOf" srcId="{043227BE-0CAA-4A42-8F32-94293F3DFCBF}" destId="{2BD9221D-AF56-ED45-BFB4-0E8F4385ECD9}" srcOrd="1" destOrd="0" presId="urn:microsoft.com/office/officeart/2008/layout/LinedList"/>
    <dgm:cxn modelId="{9D86A026-ECCE-8344-A29B-B0D1131CAF0D}" type="presParOf" srcId="{2BD9221D-AF56-ED45-BFB4-0E8F4385ECD9}" destId="{066BDB24-FF06-7B4F-8D21-EB152AA8ECF0}" srcOrd="0" destOrd="0" presId="urn:microsoft.com/office/officeart/2008/layout/LinedList"/>
    <dgm:cxn modelId="{E2C8AFF7-159F-A941-9165-0548D6EF52CB}" type="presParOf" srcId="{2BD9221D-AF56-ED45-BFB4-0E8F4385ECD9}" destId="{F25693E7-3928-FE47-A8BB-8346516C1B84}" srcOrd="1" destOrd="0" presId="urn:microsoft.com/office/officeart/2008/layout/LinedList"/>
    <dgm:cxn modelId="{0DA64890-EAC6-964F-8080-3B4E152671F2}" type="presParOf" srcId="{043227BE-0CAA-4A42-8F32-94293F3DFCBF}" destId="{63EC9B59-708F-594C-A2A1-5BF8CD517C44}" srcOrd="2" destOrd="0" presId="urn:microsoft.com/office/officeart/2008/layout/LinedList"/>
    <dgm:cxn modelId="{9605E81B-8F15-1C4C-A467-6414516C3718}" type="presParOf" srcId="{043227BE-0CAA-4A42-8F32-94293F3DFCBF}" destId="{A1D95986-E35C-D346-A800-69975052BC78}" srcOrd="3" destOrd="0" presId="urn:microsoft.com/office/officeart/2008/layout/LinedList"/>
    <dgm:cxn modelId="{96EA78AB-B42E-1B44-935A-445BDAB45CFA}" type="presParOf" srcId="{A1D95986-E35C-D346-A800-69975052BC78}" destId="{E6B3B743-0418-294B-BF13-5E0C42B600CA}" srcOrd="0" destOrd="0" presId="urn:microsoft.com/office/officeart/2008/layout/LinedList"/>
    <dgm:cxn modelId="{5CF9EF0D-35BF-7647-AF51-17A97F997E6B}" type="presParOf" srcId="{A1D95986-E35C-D346-A800-69975052BC78}" destId="{6BFD1F91-0DFA-B943-93CE-03246C0D76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FEB47-291B-844E-B8D1-510CEEC33BA2}">
      <dsp:nvSpPr>
        <dsp:cNvPr id="0" name=""/>
        <dsp:cNvSpPr/>
      </dsp:nvSpPr>
      <dsp:spPr>
        <a:xfrm>
          <a:off x="5324"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1</a:t>
          </a:r>
        </a:p>
        <a:p>
          <a:pPr marL="0" lvl="0" indent="0" algn="ctr" defTabSz="711200">
            <a:lnSpc>
              <a:spcPct val="90000"/>
            </a:lnSpc>
            <a:spcBef>
              <a:spcPct val="0"/>
            </a:spcBef>
            <a:spcAft>
              <a:spcPct val="35000"/>
            </a:spcAft>
            <a:buNone/>
          </a:pPr>
          <a:r>
            <a:rPr lang="en-GB" sz="1600" b="1" kern="1200" dirty="0"/>
            <a:t>Introduction Background Research question 15%</a:t>
          </a:r>
        </a:p>
      </dsp:txBody>
      <dsp:txXfrm>
        <a:off x="53670" y="824450"/>
        <a:ext cx="1553977" cy="2283560"/>
      </dsp:txXfrm>
    </dsp:sp>
    <dsp:sp modelId="{EFAA9185-7408-D34B-916D-2910A458ECD4}">
      <dsp:nvSpPr>
        <dsp:cNvPr id="0" name=""/>
        <dsp:cNvSpPr/>
      </dsp:nvSpPr>
      <dsp:spPr>
        <a:xfrm>
          <a:off x="1821060"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821060" y="1843420"/>
        <a:ext cx="244959" cy="245619"/>
      </dsp:txXfrm>
    </dsp:sp>
    <dsp:sp modelId="{13465E62-3A59-5B46-9797-181BFBFB9448}">
      <dsp:nvSpPr>
        <dsp:cNvPr id="0" name=""/>
        <dsp:cNvSpPr/>
      </dsp:nvSpPr>
      <dsp:spPr>
        <a:xfrm>
          <a:off x="2316261"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2 Models/</a:t>
          </a:r>
        </a:p>
        <a:p>
          <a:pPr marL="0" lvl="0" indent="0" algn="ctr" defTabSz="711200">
            <a:lnSpc>
              <a:spcPct val="90000"/>
            </a:lnSpc>
            <a:spcBef>
              <a:spcPct val="0"/>
            </a:spcBef>
            <a:spcAft>
              <a:spcPct val="35000"/>
            </a:spcAft>
            <a:buNone/>
          </a:pPr>
          <a:r>
            <a:rPr lang="en-GB" sz="1600" b="1" kern="1200" dirty="0"/>
            <a:t>Theories/</a:t>
          </a:r>
        </a:p>
        <a:p>
          <a:pPr marL="0" lvl="0" indent="0" algn="ctr" defTabSz="711200">
            <a:lnSpc>
              <a:spcPct val="90000"/>
            </a:lnSpc>
            <a:spcBef>
              <a:spcPct val="0"/>
            </a:spcBef>
            <a:spcAft>
              <a:spcPct val="35000"/>
            </a:spcAft>
            <a:buNone/>
          </a:pPr>
          <a:r>
            <a:rPr lang="en-GB" sz="1600" b="1" kern="1200" dirty="0"/>
            <a:t>concepts</a:t>
          </a:r>
        </a:p>
        <a:p>
          <a:pPr marL="0" lvl="0" indent="0" algn="ctr" defTabSz="711200">
            <a:lnSpc>
              <a:spcPct val="90000"/>
            </a:lnSpc>
            <a:spcBef>
              <a:spcPct val="0"/>
            </a:spcBef>
            <a:spcAft>
              <a:spcPct val="35000"/>
            </a:spcAft>
            <a:buNone/>
          </a:pPr>
          <a:r>
            <a:rPr lang="en-GB" sz="1600" b="1" kern="1200" dirty="0"/>
            <a:t>What explains X?</a:t>
          </a:r>
        </a:p>
        <a:p>
          <a:pPr marL="0" lvl="0" indent="0" algn="ctr" defTabSz="711200">
            <a:lnSpc>
              <a:spcPct val="90000"/>
            </a:lnSpc>
            <a:spcBef>
              <a:spcPct val="0"/>
            </a:spcBef>
            <a:spcAft>
              <a:spcPct val="35000"/>
            </a:spcAft>
            <a:buNone/>
          </a:pPr>
          <a:r>
            <a:rPr lang="en-GB" sz="1600" b="1" kern="1200" dirty="0"/>
            <a:t>Relevant research20%</a:t>
          </a:r>
        </a:p>
      </dsp:txBody>
      <dsp:txXfrm>
        <a:off x="2364607" y="824450"/>
        <a:ext cx="1553977" cy="2283560"/>
      </dsp:txXfrm>
    </dsp:sp>
    <dsp:sp modelId="{50ABFC5F-73DF-CD47-938C-FD44C910E71A}">
      <dsp:nvSpPr>
        <dsp:cNvPr id="0" name=""/>
        <dsp:cNvSpPr/>
      </dsp:nvSpPr>
      <dsp:spPr>
        <a:xfrm>
          <a:off x="4131997"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131997" y="1843420"/>
        <a:ext cx="244959" cy="245619"/>
      </dsp:txXfrm>
    </dsp:sp>
    <dsp:sp modelId="{6F24261F-03A1-824F-9251-38679F50ABF5}">
      <dsp:nvSpPr>
        <dsp:cNvPr id="0" name=""/>
        <dsp:cNvSpPr/>
      </dsp:nvSpPr>
      <dsp:spPr>
        <a:xfrm>
          <a:off x="4627198"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3 Methodology </a:t>
          </a:r>
        </a:p>
        <a:p>
          <a:pPr marL="0" lvl="0" indent="0" algn="ctr" defTabSz="711200">
            <a:lnSpc>
              <a:spcPct val="90000"/>
            </a:lnSpc>
            <a:spcBef>
              <a:spcPct val="0"/>
            </a:spcBef>
            <a:spcAft>
              <a:spcPct val="35000"/>
            </a:spcAft>
            <a:buNone/>
          </a:pPr>
          <a:r>
            <a:rPr lang="en-GB" sz="1600" b="1" kern="1200" dirty="0"/>
            <a:t>of data collection 20%</a:t>
          </a:r>
        </a:p>
      </dsp:txBody>
      <dsp:txXfrm>
        <a:off x="4675544" y="824450"/>
        <a:ext cx="1553977" cy="2283560"/>
      </dsp:txXfrm>
    </dsp:sp>
    <dsp:sp modelId="{2BE851F6-A751-C24B-91FB-0F8432AF0D80}">
      <dsp:nvSpPr>
        <dsp:cNvPr id="0" name=""/>
        <dsp:cNvSpPr/>
      </dsp:nvSpPr>
      <dsp:spPr>
        <a:xfrm>
          <a:off x="6442934"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6442934" y="1843420"/>
        <a:ext cx="244959" cy="245619"/>
      </dsp:txXfrm>
    </dsp:sp>
    <dsp:sp modelId="{A8831C04-FE04-A34F-9A09-63F8EF626BF7}">
      <dsp:nvSpPr>
        <dsp:cNvPr id="0" name=""/>
        <dsp:cNvSpPr/>
      </dsp:nvSpPr>
      <dsp:spPr>
        <a:xfrm>
          <a:off x="6938135"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4</a:t>
          </a:r>
        </a:p>
        <a:p>
          <a:pPr marL="0" lvl="0" indent="0" algn="ctr" defTabSz="711200">
            <a:lnSpc>
              <a:spcPct val="90000"/>
            </a:lnSpc>
            <a:spcBef>
              <a:spcPct val="0"/>
            </a:spcBef>
            <a:spcAft>
              <a:spcPct val="35000"/>
            </a:spcAft>
            <a:buNone/>
          </a:pPr>
          <a:r>
            <a:rPr lang="en-GB" sz="1600" b="1" kern="1200" dirty="0"/>
            <a:t>Analysis of data</a:t>
          </a:r>
        </a:p>
        <a:p>
          <a:pPr marL="0" lvl="0" indent="0" algn="ctr" defTabSz="711200">
            <a:lnSpc>
              <a:spcPct val="90000"/>
            </a:lnSpc>
            <a:spcBef>
              <a:spcPct val="0"/>
            </a:spcBef>
            <a:spcAft>
              <a:spcPct val="35000"/>
            </a:spcAft>
            <a:buNone/>
          </a:pPr>
          <a:r>
            <a:rPr lang="en-GB" sz="1600" b="1" kern="1200" dirty="0"/>
            <a:t>Findings 20%</a:t>
          </a:r>
        </a:p>
      </dsp:txBody>
      <dsp:txXfrm>
        <a:off x="6986481" y="824450"/>
        <a:ext cx="1553977" cy="2283560"/>
      </dsp:txXfrm>
    </dsp:sp>
    <dsp:sp modelId="{44A40BF4-71D5-CD4F-A495-A323042AAC1A}">
      <dsp:nvSpPr>
        <dsp:cNvPr id="0" name=""/>
        <dsp:cNvSpPr/>
      </dsp:nvSpPr>
      <dsp:spPr>
        <a:xfrm>
          <a:off x="8753871"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8753871" y="1843420"/>
        <a:ext cx="244959" cy="245619"/>
      </dsp:txXfrm>
    </dsp:sp>
    <dsp:sp modelId="{6C02BC8B-ED6B-FC4B-BE2B-1ECCBD8B260E}">
      <dsp:nvSpPr>
        <dsp:cNvPr id="0" name=""/>
        <dsp:cNvSpPr/>
      </dsp:nvSpPr>
      <dsp:spPr>
        <a:xfrm>
          <a:off x="9249072"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5</a:t>
          </a:r>
        </a:p>
        <a:p>
          <a:pPr marL="0" lvl="0" indent="0" algn="ctr" defTabSz="711200">
            <a:lnSpc>
              <a:spcPct val="90000"/>
            </a:lnSpc>
            <a:spcBef>
              <a:spcPct val="0"/>
            </a:spcBef>
            <a:spcAft>
              <a:spcPct val="35000"/>
            </a:spcAft>
            <a:buNone/>
          </a:pPr>
          <a:r>
            <a:rPr lang="en-GB" sz="1600" b="1" kern="1200" dirty="0"/>
            <a:t>Implications of findings Contribution to body of knowledge 15%</a:t>
          </a:r>
        </a:p>
      </dsp:txBody>
      <dsp:txXfrm>
        <a:off x="9297418" y="824450"/>
        <a:ext cx="1553977" cy="2283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B32B0-2FAD-5747-A5D2-66E73870FB01}">
      <dsp:nvSpPr>
        <dsp:cNvPr id="0" name=""/>
        <dsp:cNvSpPr/>
      </dsp:nvSpPr>
      <dsp:spPr>
        <a:xfrm>
          <a:off x="0" y="2683"/>
          <a:ext cx="5803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3206B-6F44-714D-8FAD-37267080671A}">
      <dsp:nvSpPr>
        <dsp:cNvPr id="0" name=""/>
        <dsp:cNvSpPr/>
      </dsp:nvSpPr>
      <dsp:spPr>
        <a:xfrm>
          <a:off x="0" y="2683"/>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Will your project have a quantitative component?</a:t>
          </a:r>
        </a:p>
      </dsp:txBody>
      <dsp:txXfrm>
        <a:off x="0" y="2683"/>
        <a:ext cx="5803231" cy="914936"/>
      </dsp:txXfrm>
    </dsp:sp>
    <dsp:sp modelId="{94F56511-40EC-B547-95E9-653AE9725D9B}">
      <dsp:nvSpPr>
        <dsp:cNvPr id="0" name=""/>
        <dsp:cNvSpPr/>
      </dsp:nvSpPr>
      <dsp:spPr>
        <a:xfrm>
          <a:off x="0" y="917619"/>
          <a:ext cx="5803231" cy="0"/>
        </a:xfrm>
        <a:prstGeom prst="line">
          <a:avLst/>
        </a:prstGeom>
        <a:solidFill>
          <a:schemeClr val="accent2">
            <a:hueOff val="-301313"/>
            <a:satOff val="-1220"/>
            <a:lumOff val="392"/>
            <a:alphaOff val="0"/>
          </a:schemeClr>
        </a:solidFill>
        <a:ln w="12700" cap="flat" cmpd="sng" algn="ctr">
          <a:solidFill>
            <a:schemeClr val="accent2">
              <a:hueOff val="-301313"/>
              <a:satOff val="-122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7FF6E8-8978-414B-9962-4B0E08BD4CCC}">
      <dsp:nvSpPr>
        <dsp:cNvPr id="0" name=""/>
        <dsp:cNvSpPr/>
      </dsp:nvSpPr>
      <dsp:spPr>
        <a:xfrm>
          <a:off x="0" y="917619"/>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Have you collected the right data for the analysis you want to do?</a:t>
          </a:r>
        </a:p>
      </dsp:txBody>
      <dsp:txXfrm>
        <a:off x="0" y="917619"/>
        <a:ext cx="5803231" cy="914936"/>
      </dsp:txXfrm>
    </dsp:sp>
    <dsp:sp modelId="{1BE31A47-FA5F-5644-9371-17375FD0060A}">
      <dsp:nvSpPr>
        <dsp:cNvPr id="0" name=""/>
        <dsp:cNvSpPr/>
      </dsp:nvSpPr>
      <dsp:spPr>
        <a:xfrm>
          <a:off x="0" y="1832555"/>
          <a:ext cx="5803231" cy="0"/>
        </a:xfrm>
        <a:prstGeom prst="line">
          <a:avLst/>
        </a:prstGeom>
        <a:solidFill>
          <a:schemeClr val="accent2">
            <a:hueOff val="-602626"/>
            <a:satOff val="-2439"/>
            <a:lumOff val="784"/>
            <a:alphaOff val="0"/>
          </a:schemeClr>
        </a:solidFill>
        <a:ln w="12700" cap="flat" cmpd="sng" algn="ctr">
          <a:solidFill>
            <a:schemeClr val="accent2">
              <a:hueOff val="-602626"/>
              <a:satOff val="-2439"/>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621B7-AB00-F342-A2C5-1604F88D73FE}">
      <dsp:nvSpPr>
        <dsp:cNvPr id="0" name=""/>
        <dsp:cNvSpPr/>
      </dsp:nvSpPr>
      <dsp:spPr>
        <a:xfrm>
          <a:off x="0" y="1832555"/>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Who will be in charge of this?</a:t>
          </a:r>
        </a:p>
      </dsp:txBody>
      <dsp:txXfrm>
        <a:off x="0" y="1832555"/>
        <a:ext cx="5803231" cy="914936"/>
      </dsp:txXfrm>
    </dsp:sp>
    <dsp:sp modelId="{63954E27-8D84-3D4E-9E2C-A9F25A3C5804}">
      <dsp:nvSpPr>
        <dsp:cNvPr id="0" name=""/>
        <dsp:cNvSpPr/>
      </dsp:nvSpPr>
      <dsp:spPr>
        <a:xfrm>
          <a:off x="0" y="2747491"/>
          <a:ext cx="5803231" cy="0"/>
        </a:xfrm>
        <a:prstGeom prst="line">
          <a:avLst/>
        </a:prstGeom>
        <a:solidFill>
          <a:schemeClr val="accent2">
            <a:hueOff val="-903940"/>
            <a:satOff val="-3659"/>
            <a:lumOff val="1176"/>
            <a:alphaOff val="0"/>
          </a:schemeClr>
        </a:solidFill>
        <a:ln w="12700" cap="flat" cmpd="sng" algn="ctr">
          <a:solidFill>
            <a:schemeClr val="accent2">
              <a:hueOff val="-903940"/>
              <a:satOff val="-3659"/>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4C411-6DE9-2547-BBEC-D4DF61D88CB4}">
      <dsp:nvSpPr>
        <dsp:cNvPr id="0" name=""/>
        <dsp:cNvSpPr/>
      </dsp:nvSpPr>
      <dsp:spPr>
        <a:xfrm>
          <a:off x="0" y="2747491"/>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When will it occur?</a:t>
          </a:r>
        </a:p>
      </dsp:txBody>
      <dsp:txXfrm>
        <a:off x="0" y="2747491"/>
        <a:ext cx="5803231" cy="914936"/>
      </dsp:txXfrm>
    </dsp:sp>
    <dsp:sp modelId="{D7557F88-7C70-9547-A95C-9EE1BFC48E1A}">
      <dsp:nvSpPr>
        <dsp:cNvPr id="0" name=""/>
        <dsp:cNvSpPr/>
      </dsp:nvSpPr>
      <dsp:spPr>
        <a:xfrm>
          <a:off x="0" y="3662427"/>
          <a:ext cx="5803231" cy="0"/>
        </a:xfrm>
        <a:prstGeom prst="line">
          <a:avLst/>
        </a:prstGeom>
        <a:solidFill>
          <a:schemeClr val="accent2">
            <a:hueOff val="-1205253"/>
            <a:satOff val="-4878"/>
            <a:lumOff val="1568"/>
            <a:alphaOff val="0"/>
          </a:schemeClr>
        </a:solidFill>
        <a:ln w="12700" cap="flat" cmpd="sng" algn="ctr">
          <a:solidFill>
            <a:schemeClr val="accent2">
              <a:hueOff val="-1205253"/>
              <a:satOff val="-4878"/>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0EFEE9-0353-884E-AB5F-E0DC7734575E}">
      <dsp:nvSpPr>
        <dsp:cNvPr id="0" name=""/>
        <dsp:cNvSpPr/>
      </dsp:nvSpPr>
      <dsp:spPr>
        <a:xfrm>
          <a:off x="0" y="3662427"/>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preparation must be done?</a:t>
          </a:r>
        </a:p>
      </dsp:txBody>
      <dsp:txXfrm>
        <a:off x="0" y="3662427"/>
        <a:ext cx="5803231" cy="914936"/>
      </dsp:txXfrm>
    </dsp:sp>
    <dsp:sp modelId="{036C4DD7-557A-6A4F-9CA7-28E872AAF254}">
      <dsp:nvSpPr>
        <dsp:cNvPr id="0" name=""/>
        <dsp:cNvSpPr/>
      </dsp:nvSpPr>
      <dsp:spPr>
        <a:xfrm>
          <a:off x="0" y="4577363"/>
          <a:ext cx="5803231" cy="0"/>
        </a:xfrm>
        <a:prstGeom prst="line">
          <a:avLst/>
        </a:prstGeom>
        <a:solidFill>
          <a:schemeClr val="accent2">
            <a:hueOff val="-1506566"/>
            <a:satOff val="-6098"/>
            <a:lumOff val="1960"/>
            <a:alphaOff val="0"/>
          </a:schemeClr>
        </a:solidFill>
        <a:ln w="12700" cap="flat" cmpd="sng" algn="ctr">
          <a:solidFill>
            <a:schemeClr val="accent2">
              <a:hueOff val="-1506566"/>
              <a:satOff val="-6098"/>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F70553-01AF-184E-A40C-5B48A6F95337}">
      <dsp:nvSpPr>
        <dsp:cNvPr id="0" name=""/>
        <dsp:cNvSpPr/>
      </dsp:nvSpPr>
      <dsp:spPr>
        <a:xfrm>
          <a:off x="0" y="4577363"/>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Who will interpret the data, and how will it be interpreted? </a:t>
          </a:r>
        </a:p>
      </dsp:txBody>
      <dsp:txXfrm>
        <a:off x="0" y="4577363"/>
        <a:ext cx="5803231" cy="9149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DFE76-BB38-B447-BD13-978883A97963}">
      <dsp:nvSpPr>
        <dsp:cNvPr id="0" name=""/>
        <dsp:cNvSpPr/>
      </dsp:nvSpPr>
      <dsp:spPr>
        <a:xfrm>
          <a:off x="0" y="0"/>
          <a:ext cx="5803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BDB24-FF06-7B4F-8D21-EB152AA8ECF0}">
      <dsp:nvSpPr>
        <dsp:cNvPr id="0" name=""/>
        <dsp:cNvSpPr/>
      </dsp:nvSpPr>
      <dsp:spPr>
        <a:xfrm>
          <a:off x="0" y="0"/>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If the researcher developed a survey, a common method for testing the validity and accuracy of the survey is a pilot study using the survey with a sub-set of the participants (Sproull, 2004). </a:t>
          </a:r>
        </a:p>
      </dsp:txBody>
      <dsp:txXfrm>
        <a:off x="0" y="0"/>
        <a:ext cx="5803231" cy="2747491"/>
      </dsp:txXfrm>
    </dsp:sp>
    <dsp:sp modelId="{63EC9B59-708F-594C-A2A1-5BF8CD517C44}">
      <dsp:nvSpPr>
        <dsp:cNvPr id="0" name=""/>
        <dsp:cNvSpPr/>
      </dsp:nvSpPr>
      <dsp:spPr>
        <a:xfrm>
          <a:off x="0" y="2747491"/>
          <a:ext cx="5803231" cy="0"/>
        </a:xfrm>
        <a:prstGeom prst="line">
          <a:avLst/>
        </a:prstGeom>
        <a:solidFill>
          <a:schemeClr val="accent2">
            <a:hueOff val="-1506566"/>
            <a:satOff val="-6098"/>
            <a:lumOff val="1960"/>
            <a:alphaOff val="0"/>
          </a:schemeClr>
        </a:solidFill>
        <a:ln w="12700" cap="flat" cmpd="sng" algn="ctr">
          <a:solidFill>
            <a:schemeClr val="accent2">
              <a:hueOff val="-1506566"/>
              <a:satOff val="-6098"/>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3B743-0418-294B-BF13-5E0C42B600CA}">
      <dsp:nvSpPr>
        <dsp:cNvPr id="0" name=""/>
        <dsp:cNvSpPr/>
      </dsp:nvSpPr>
      <dsp:spPr>
        <a:xfrm>
          <a:off x="0" y="2747491"/>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If the research study employed a pilot study, describe the results and any subsequent survey modification before implementing the survey to the rest of the participants.</a:t>
          </a:r>
        </a:p>
      </dsp:txBody>
      <dsp:txXfrm>
        <a:off x="0" y="2747491"/>
        <a:ext cx="5803231" cy="274749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wmf"/><Relationship Id="rId1" Type="http://schemas.openxmlformats.org/officeDocument/2006/relationships/image" Target="../media/image8.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1.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2.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2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C99CF-15F9-014E-BA8D-A5238B0559F5}" type="datetimeFigureOut">
              <a:rPr lang="en-US" smtClean="0"/>
              <a:t>5/5/2020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47CD6C-E151-1B4D-A4DC-86AE788E7BAB}" type="slidenum">
              <a:rPr lang="en-US" smtClean="0"/>
              <a:t>‹#›</a:t>
            </a:fld>
            <a:endParaRPr lang="en-US"/>
          </a:p>
        </p:txBody>
      </p:sp>
    </p:spTree>
    <p:extLst>
      <p:ext uri="{BB962C8B-B14F-4D97-AF65-F5344CB8AC3E}">
        <p14:creationId xmlns:p14="http://schemas.microsoft.com/office/powerpoint/2010/main" val="4272307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1D06E2B-D02C-3543-8371-14BB28D675AF}" type="slidenum">
              <a:rPr lang="en-US" altLang="en-US" sz="1300"/>
              <a:pPr>
                <a:spcBef>
                  <a:spcPct val="0"/>
                </a:spcBef>
              </a:pPr>
              <a:t>5</a:t>
            </a:fld>
            <a:endParaRPr lang="en-US" altLang="en-US" sz="1300"/>
          </a:p>
        </p:txBody>
      </p:sp>
      <p:sp>
        <p:nvSpPr>
          <p:cNvPr id="15362" name="Rectangle 2"/>
          <p:cNvSpPr>
            <a:spLocks noGrp="1" noRot="1" noChangeAspect="1" noChangeArrowheads="1" noTextEdit="1"/>
          </p:cNvSpPr>
          <p:nvPr>
            <p:ph type="sldImg"/>
          </p:nvPr>
        </p:nvSpPr>
        <p:spPr>
          <a:xfrm>
            <a:off x="407988" y="1219200"/>
            <a:ext cx="5853112" cy="3292475"/>
          </a:xfrm>
          <a:ln/>
        </p:spPr>
      </p:sp>
      <p:sp>
        <p:nvSpPr>
          <p:cNvPr id="15363" name="Rectangle 3"/>
          <p:cNvSpPr>
            <a:spLocks noGrp="1" noChangeArrowheads="1"/>
          </p:cNvSpPr>
          <p:nvPr>
            <p:ph type="body" idx="1"/>
          </p:nvPr>
        </p:nvSpPr>
        <p:spPr>
          <a:xfrm>
            <a:off x="881493" y="5029203"/>
            <a:ext cx="4847439" cy="47650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338558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http://onlineqda.hud.ac.uk/methodologies.php#Comparative_Analysis</a:t>
            </a:r>
          </a:p>
        </p:txBody>
      </p:sp>
      <p:sp>
        <p:nvSpPr>
          <p:cNvPr id="4" name="Slide Number Placeholder 3"/>
          <p:cNvSpPr>
            <a:spLocks noGrp="1"/>
          </p:cNvSpPr>
          <p:nvPr>
            <p:ph type="sldNum" sz="quarter" idx="10"/>
          </p:nvPr>
        </p:nvSpPr>
        <p:spPr/>
        <p:txBody>
          <a:bodyPr/>
          <a:lstStyle/>
          <a:p>
            <a:fld id="{F9E48E11-E22C-4D5A-B24C-D2CB4121EBF8}" type="slidenum">
              <a:rPr lang="en-GB" smtClean="0"/>
              <a:t>8</a:t>
            </a:fld>
            <a:endParaRPr lang="en-GB"/>
          </a:p>
        </p:txBody>
      </p:sp>
    </p:spTree>
    <p:extLst>
      <p:ext uri="{BB962C8B-B14F-4D97-AF65-F5344CB8AC3E}">
        <p14:creationId xmlns:p14="http://schemas.microsoft.com/office/powerpoint/2010/main" val="4075327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9F792F0B-E6E0-6F46-99C5-6768B46BAC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D63358A-59FE-8240-8045-B77B8F94C4F9}" type="slidenum">
              <a:rPr lang="en-US" altLang="en-US"/>
              <a:pPr>
                <a:spcBef>
                  <a:spcPct val="0"/>
                </a:spcBef>
              </a:pPr>
              <a:t>34</a:t>
            </a:fld>
            <a:endParaRPr lang="en-US" altLang="en-US"/>
          </a:p>
        </p:txBody>
      </p:sp>
      <p:sp>
        <p:nvSpPr>
          <p:cNvPr id="6147" name="Rectangle 2">
            <a:extLst>
              <a:ext uri="{FF2B5EF4-FFF2-40B4-BE49-F238E27FC236}">
                <a16:creationId xmlns:a16="http://schemas.microsoft.com/office/drawing/2014/main" id="{099BEA77-4623-004A-B9F1-6710EB8994B8}"/>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A5607B9E-1A6E-A54C-B84B-9E27E9273B8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662701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9E665EE3-42B7-344D-9ECE-EF5BC70FE1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6E1946F-7F75-FA4B-B4BA-23EF2C524550}" type="slidenum">
              <a:rPr lang="en-US" altLang="en-US"/>
              <a:pPr>
                <a:spcBef>
                  <a:spcPct val="0"/>
                </a:spcBef>
              </a:pPr>
              <a:t>45</a:t>
            </a:fld>
            <a:endParaRPr lang="en-US" altLang="en-US"/>
          </a:p>
        </p:txBody>
      </p:sp>
      <p:sp>
        <p:nvSpPr>
          <p:cNvPr id="22531" name="Rectangle 2">
            <a:extLst>
              <a:ext uri="{FF2B5EF4-FFF2-40B4-BE49-F238E27FC236}">
                <a16:creationId xmlns:a16="http://schemas.microsoft.com/office/drawing/2014/main" id="{7C638399-B795-5E4B-BC2D-25FACB4C3FB7}"/>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313F9E5-832E-3143-A007-DF94F4AC85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90289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1B6D7DE1-B0C0-4642-B633-51E75A40A5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F97F08-3F8B-B545-893A-03A52A91CFBA}" type="slidenum">
              <a:rPr lang="en-US" altLang="en-US"/>
              <a:pPr>
                <a:spcBef>
                  <a:spcPct val="0"/>
                </a:spcBef>
              </a:pPr>
              <a:t>46</a:t>
            </a:fld>
            <a:endParaRPr lang="en-US" altLang="en-US"/>
          </a:p>
        </p:txBody>
      </p:sp>
      <p:sp>
        <p:nvSpPr>
          <p:cNvPr id="24579" name="Rectangle 2">
            <a:extLst>
              <a:ext uri="{FF2B5EF4-FFF2-40B4-BE49-F238E27FC236}">
                <a16:creationId xmlns:a16="http://schemas.microsoft.com/office/drawing/2014/main" id="{7857AB98-C14C-5F4D-B405-DDEE1BBC9838}"/>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8A80DDA1-05EC-9B41-82E4-2A18BA072A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5309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4755859A-924F-E34B-902E-89A56E99C3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D83C99-4DA4-A141-AF71-02BC81CE35FA}" type="slidenum">
              <a:rPr lang="en-US" altLang="en-US"/>
              <a:pPr>
                <a:spcBef>
                  <a:spcPct val="0"/>
                </a:spcBef>
              </a:pPr>
              <a:t>49</a:t>
            </a:fld>
            <a:endParaRPr lang="en-US" altLang="en-US"/>
          </a:p>
        </p:txBody>
      </p:sp>
      <p:sp>
        <p:nvSpPr>
          <p:cNvPr id="40963" name="Rectangle 2">
            <a:extLst>
              <a:ext uri="{FF2B5EF4-FFF2-40B4-BE49-F238E27FC236}">
                <a16:creationId xmlns:a16="http://schemas.microsoft.com/office/drawing/2014/main" id="{757CC99F-2AE6-734E-AA06-BACC639A3EB4}"/>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B26BEC82-B7B3-D147-8A65-5B7DD19163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02593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B5404131-94DD-B94F-87A9-ED5AC5EE38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88E1AB-516B-7E4C-9320-C666D9592D1B}" type="slidenum">
              <a:rPr lang="en-US" altLang="en-US"/>
              <a:pPr>
                <a:spcBef>
                  <a:spcPct val="0"/>
                </a:spcBef>
              </a:pPr>
              <a:t>51</a:t>
            </a:fld>
            <a:endParaRPr lang="en-US" altLang="en-US"/>
          </a:p>
        </p:txBody>
      </p:sp>
      <p:sp>
        <p:nvSpPr>
          <p:cNvPr id="61443" name="Rectangle 2">
            <a:extLst>
              <a:ext uri="{FF2B5EF4-FFF2-40B4-BE49-F238E27FC236}">
                <a16:creationId xmlns:a16="http://schemas.microsoft.com/office/drawing/2014/main" id="{AEC9CE56-F2A5-264F-A8E9-CC8317E2E05D}"/>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B884ACF2-CFB9-2347-8513-1E46B907432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81365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75749DE5-5F42-4E43-A69D-E998F62453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401B25-AC6D-4746-8005-7F53CB503862}" type="slidenum">
              <a:rPr lang="en-US" altLang="en-US"/>
              <a:pPr>
                <a:spcBef>
                  <a:spcPct val="0"/>
                </a:spcBef>
              </a:pPr>
              <a:t>58</a:t>
            </a:fld>
            <a:endParaRPr lang="en-US" altLang="en-US"/>
          </a:p>
        </p:txBody>
      </p:sp>
      <p:sp>
        <p:nvSpPr>
          <p:cNvPr id="7171" name="Rectangle 2">
            <a:extLst>
              <a:ext uri="{FF2B5EF4-FFF2-40B4-BE49-F238E27FC236}">
                <a16:creationId xmlns:a16="http://schemas.microsoft.com/office/drawing/2014/main" id="{B6333F41-3952-8E44-B899-08989F9220A0}"/>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D5400424-E30D-734B-AB18-E41686BDF4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3810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48DA6766-440D-3D48-B8C0-607E918809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DF8335F-8D58-F248-988C-262D3936B81B}" type="slidenum">
              <a:rPr lang="en-US" altLang="en-US"/>
              <a:pPr>
                <a:spcBef>
                  <a:spcPct val="0"/>
                </a:spcBef>
              </a:pPr>
              <a:t>59</a:t>
            </a:fld>
            <a:endParaRPr lang="en-US" altLang="en-US"/>
          </a:p>
        </p:txBody>
      </p:sp>
      <p:sp>
        <p:nvSpPr>
          <p:cNvPr id="9219" name="Rectangle 2">
            <a:extLst>
              <a:ext uri="{FF2B5EF4-FFF2-40B4-BE49-F238E27FC236}">
                <a16:creationId xmlns:a16="http://schemas.microsoft.com/office/drawing/2014/main" id="{185A8496-AAB2-A841-BC20-3064416E36B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5E762121-4878-A34C-80D7-BE3CDBB7BF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06314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7476D915-D4FE-3E4B-B9BE-C15146C6586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66334B-341B-8149-ADB3-FF2CC5F385E6}" type="slidenum">
              <a:rPr lang="en-US" altLang="en-US"/>
              <a:pPr>
                <a:spcBef>
                  <a:spcPct val="0"/>
                </a:spcBef>
              </a:pPr>
              <a:t>60</a:t>
            </a:fld>
            <a:endParaRPr lang="en-US" altLang="en-US"/>
          </a:p>
        </p:txBody>
      </p:sp>
      <p:sp>
        <p:nvSpPr>
          <p:cNvPr id="11267" name="Rectangle 2">
            <a:extLst>
              <a:ext uri="{FF2B5EF4-FFF2-40B4-BE49-F238E27FC236}">
                <a16:creationId xmlns:a16="http://schemas.microsoft.com/office/drawing/2014/main" id="{25B79D7E-C405-5D44-96C4-B98F7288812D}"/>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E1F96A46-C0F1-6E4E-AC9F-749310F945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8643577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563EEDC4-EA5C-0149-B4E2-8A61BE214D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0291D69-5A5C-374F-8430-BD680AD85E8D}" type="slidenum">
              <a:rPr lang="en-US" altLang="en-US"/>
              <a:pPr>
                <a:spcBef>
                  <a:spcPct val="0"/>
                </a:spcBef>
              </a:pPr>
              <a:t>61</a:t>
            </a:fld>
            <a:endParaRPr lang="en-US" altLang="en-US"/>
          </a:p>
        </p:txBody>
      </p:sp>
      <p:sp>
        <p:nvSpPr>
          <p:cNvPr id="13315" name="Rectangle 2">
            <a:extLst>
              <a:ext uri="{FF2B5EF4-FFF2-40B4-BE49-F238E27FC236}">
                <a16:creationId xmlns:a16="http://schemas.microsoft.com/office/drawing/2014/main" id="{6399CBEF-5251-8144-9C3F-38EC044EE15D}"/>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BB4DC767-CB22-D747-9CC4-814340B6A6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12759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3BFAF2EF-6223-8148-87B5-225D7B84CF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303F573-BB2B-3840-A1DF-51E1A22E93E5}" type="slidenum">
              <a:rPr lang="en-US" altLang="en-US"/>
              <a:pPr>
                <a:spcBef>
                  <a:spcPct val="0"/>
                </a:spcBef>
              </a:pPr>
              <a:t>62</a:t>
            </a:fld>
            <a:endParaRPr lang="en-US" altLang="en-US"/>
          </a:p>
        </p:txBody>
      </p:sp>
      <p:sp>
        <p:nvSpPr>
          <p:cNvPr id="15363" name="Rectangle 2">
            <a:extLst>
              <a:ext uri="{FF2B5EF4-FFF2-40B4-BE49-F238E27FC236}">
                <a16:creationId xmlns:a16="http://schemas.microsoft.com/office/drawing/2014/main" id="{2E2DE832-57D0-AC4B-9565-E9973EDEC8C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44510AF6-B054-904B-8DA7-595B68D051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098897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81DE77D-A561-014A-8485-A620FCE9788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33595E1-C240-4843-ABA9-7A5B6811EAA1}" type="slidenum">
              <a:rPr lang="en-US" altLang="en-US"/>
              <a:pPr>
                <a:spcBef>
                  <a:spcPct val="0"/>
                </a:spcBef>
              </a:pPr>
              <a:t>63</a:t>
            </a:fld>
            <a:endParaRPr lang="en-US" altLang="en-US"/>
          </a:p>
        </p:txBody>
      </p:sp>
      <p:sp>
        <p:nvSpPr>
          <p:cNvPr id="17411" name="Rectangle 2">
            <a:extLst>
              <a:ext uri="{FF2B5EF4-FFF2-40B4-BE49-F238E27FC236}">
                <a16:creationId xmlns:a16="http://schemas.microsoft.com/office/drawing/2014/main" id="{B1377F25-A544-4B4A-A64B-E38A1472CA6C}"/>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A5922C89-9E70-BB4F-9765-31158C7689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4121800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02F36880-5A0D-3F42-BC50-51BE86AB81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5A0E156-1366-6346-9D9A-2378CBA84D83}" type="slidenum">
              <a:rPr lang="en-US" altLang="en-US"/>
              <a:pPr>
                <a:spcBef>
                  <a:spcPct val="0"/>
                </a:spcBef>
              </a:pPr>
              <a:t>64</a:t>
            </a:fld>
            <a:endParaRPr lang="en-US" altLang="en-US"/>
          </a:p>
        </p:txBody>
      </p:sp>
      <p:sp>
        <p:nvSpPr>
          <p:cNvPr id="19459" name="Rectangle 2">
            <a:extLst>
              <a:ext uri="{FF2B5EF4-FFF2-40B4-BE49-F238E27FC236}">
                <a16:creationId xmlns:a16="http://schemas.microsoft.com/office/drawing/2014/main" id="{1399B51B-B38B-F64A-812E-5326B72FC9C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06E7B72F-2DC7-2040-8BC7-6441285D2F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678896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05F05CA0-B351-D741-93D0-83E2212FB9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CE4208-B812-4C41-9C75-C6E1033E7939}" type="slidenum">
              <a:rPr lang="en-US" altLang="en-US"/>
              <a:pPr>
                <a:spcBef>
                  <a:spcPct val="0"/>
                </a:spcBef>
              </a:pPr>
              <a:t>65</a:t>
            </a:fld>
            <a:endParaRPr lang="en-US" altLang="en-US"/>
          </a:p>
        </p:txBody>
      </p:sp>
      <p:sp>
        <p:nvSpPr>
          <p:cNvPr id="21507" name="Rectangle 2">
            <a:extLst>
              <a:ext uri="{FF2B5EF4-FFF2-40B4-BE49-F238E27FC236}">
                <a16:creationId xmlns:a16="http://schemas.microsoft.com/office/drawing/2014/main" id="{D176EC00-7592-0746-8A2D-67E261D8B098}"/>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AEC39978-69F1-9E45-8B9F-1BDF601A8E2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23700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8BB0ED77-084A-E546-8B78-64E097EB33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7B6F4F-793A-344C-854C-781D78605A0E}" type="slidenum">
              <a:rPr lang="en-US" altLang="en-US"/>
              <a:pPr>
                <a:spcBef>
                  <a:spcPct val="0"/>
                </a:spcBef>
              </a:pPr>
              <a:t>66</a:t>
            </a:fld>
            <a:endParaRPr lang="en-US" altLang="en-US"/>
          </a:p>
        </p:txBody>
      </p:sp>
      <p:sp>
        <p:nvSpPr>
          <p:cNvPr id="23555" name="Rectangle 2">
            <a:extLst>
              <a:ext uri="{FF2B5EF4-FFF2-40B4-BE49-F238E27FC236}">
                <a16:creationId xmlns:a16="http://schemas.microsoft.com/office/drawing/2014/main" id="{C55F1601-CE19-D84A-947F-9A2DE5E5BD05}"/>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A77186A0-3681-CC48-927F-70895658E5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241550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53BBE65C-7808-DD43-9303-51B77297E6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2C6A96A-2806-0748-A929-9F49875AC4D4}" type="slidenum">
              <a:rPr lang="en-US" altLang="en-US"/>
              <a:pPr>
                <a:spcBef>
                  <a:spcPct val="0"/>
                </a:spcBef>
              </a:pPr>
              <a:t>67</a:t>
            </a:fld>
            <a:endParaRPr lang="en-US" altLang="en-US"/>
          </a:p>
        </p:txBody>
      </p:sp>
      <p:sp>
        <p:nvSpPr>
          <p:cNvPr id="25603" name="Rectangle 2">
            <a:extLst>
              <a:ext uri="{FF2B5EF4-FFF2-40B4-BE49-F238E27FC236}">
                <a16:creationId xmlns:a16="http://schemas.microsoft.com/office/drawing/2014/main" id="{F9EA6C99-970C-2B45-B952-B99F59591E78}"/>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288910E0-A170-1D4A-89CD-6197D529D8F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899335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063D866-141D-EB4A-A83E-073B4B0E9B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1100AF-D90C-B24E-A6D2-6969A1335C88}" type="slidenum">
              <a:rPr lang="en-US" altLang="en-US"/>
              <a:pPr>
                <a:spcBef>
                  <a:spcPct val="0"/>
                </a:spcBef>
              </a:pPr>
              <a:t>68</a:t>
            </a:fld>
            <a:endParaRPr lang="en-US" altLang="en-US"/>
          </a:p>
        </p:txBody>
      </p:sp>
      <p:sp>
        <p:nvSpPr>
          <p:cNvPr id="27651" name="Rectangle 2">
            <a:extLst>
              <a:ext uri="{FF2B5EF4-FFF2-40B4-BE49-F238E27FC236}">
                <a16:creationId xmlns:a16="http://schemas.microsoft.com/office/drawing/2014/main" id="{58FFEFED-C45E-D64A-8571-A8ED4DDD297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14C92095-B3AB-3E43-9743-8805403DEE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04698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D029BB6-4AF0-DB4E-8F47-05ECC7D8B0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857BD2F-DACC-BF43-B126-0DB740D3ECC2}" type="slidenum">
              <a:rPr lang="en-US" altLang="en-US"/>
              <a:pPr>
                <a:spcBef>
                  <a:spcPct val="0"/>
                </a:spcBef>
              </a:pPr>
              <a:t>69</a:t>
            </a:fld>
            <a:endParaRPr lang="en-US" altLang="en-US"/>
          </a:p>
        </p:txBody>
      </p:sp>
      <p:sp>
        <p:nvSpPr>
          <p:cNvPr id="29699" name="Rectangle 2">
            <a:extLst>
              <a:ext uri="{FF2B5EF4-FFF2-40B4-BE49-F238E27FC236}">
                <a16:creationId xmlns:a16="http://schemas.microsoft.com/office/drawing/2014/main" id="{2D98BEA9-FD33-404D-8393-A538E00D3B4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61BC0D1C-381D-9346-8DFD-8701B86086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9358141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97DC52C9-FBB6-D843-B5A6-A5B97BB8F3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25FD201-54F3-EF4D-9A41-47CD14299E5B}" type="slidenum">
              <a:rPr lang="en-US" altLang="en-US"/>
              <a:pPr>
                <a:spcBef>
                  <a:spcPct val="0"/>
                </a:spcBef>
              </a:pPr>
              <a:t>70</a:t>
            </a:fld>
            <a:endParaRPr lang="en-US" altLang="en-US"/>
          </a:p>
        </p:txBody>
      </p:sp>
      <p:sp>
        <p:nvSpPr>
          <p:cNvPr id="31747" name="Rectangle 2">
            <a:extLst>
              <a:ext uri="{FF2B5EF4-FFF2-40B4-BE49-F238E27FC236}">
                <a16:creationId xmlns:a16="http://schemas.microsoft.com/office/drawing/2014/main" id="{D91B1505-1053-F445-8C2D-940523EC8D95}"/>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A848E864-6866-3A48-AA5F-80B9896DFC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4819241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F82CDCF8-0BD9-7847-A568-3C158AF0A8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7D90AD3-5179-0F4C-A5F3-B706B58C92E1}" type="slidenum">
              <a:rPr lang="en-US" altLang="en-US"/>
              <a:pPr>
                <a:spcBef>
                  <a:spcPct val="0"/>
                </a:spcBef>
              </a:pPr>
              <a:t>71</a:t>
            </a:fld>
            <a:endParaRPr lang="en-US" altLang="en-US"/>
          </a:p>
        </p:txBody>
      </p:sp>
      <p:sp>
        <p:nvSpPr>
          <p:cNvPr id="35843" name="Rectangle 2">
            <a:extLst>
              <a:ext uri="{FF2B5EF4-FFF2-40B4-BE49-F238E27FC236}">
                <a16:creationId xmlns:a16="http://schemas.microsoft.com/office/drawing/2014/main" id="{AF055545-89A4-5D41-816B-3FF0FA1DB94D}"/>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A8CE7F93-2D14-AA4E-95EB-A1FFFDDFC5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97810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92752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30746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1161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49940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87266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13384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869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323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92218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02921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32837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5/5/2020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72737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lue Box">
    <p:spTree>
      <p:nvGrpSpPr>
        <p:cNvPr id="1" name=""/>
        <p:cNvGrpSpPr/>
        <p:nvPr/>
      </p:nvGrpSpPr>
      <p:grpSpPr>
        <a:xfrm>
          <a:off x="0" y="0"/>
          <a:ext cx="0" cy="0"/>
          <a:chOff x="0" y="0"/>
          <a:chExt cx="0" cy="0"/>
        </a:xfrm>
      </p:grpSpPr>
      <p:sp>
        <p:nvSpPr>
          <p:cNvPr id="4" name="Text Placeholder 16"/>
          <p:cNvSpPr>
            <a:spLocks noGrp="1"/>
          </p:cNvSpPr>
          <p:nvPr>
            <p:ph type="body" sz="quarter" idx="10"/>
          </p:nvPr>
        </p:nvSpPr>
        <p:spPr>
          <a:xfrm>
            <a:off x="1175398" y="901700"/>
            <a:ext cx="9841209" cy="5162924"/>
          </a:xfrm>
          <a:prstGeom prst="roundRect">
            <a:avLst>
              <a:gd name="adj" fmla="val 9731"/>
            </a:avLst>
          </a:prstGeom>
          <a:solidFill>
            <a:schemeClr val="accent1">
              <a:lumMod val="60000"/>
              <a:lumOff val="40000"/>
            </a:schemeClr>
          </a:solidFill>
          <a:ln>
            <a:noFill/>
          </a:ln>
        </p:spPr>
        <p:style>
          <a:lnRef idx="2">
            <a:schemeClr val="dk1"/>
          </a:lnRef>
          <a:fillRef idx="1">
            <a:schemeClr val="lt1"/>
          </a:fillRef>
          <a:effectRef idx="0">
            <a:schemeClr val="dk1"/>
          </a:effectRef>
          <a:fontRef idx="none"/>
        </p:style>
        <p:txBody>
          <a:bodyPr wrap="square" lIns="365760" tIns="274320" rIns="365760" bIns="274320">
            <a:normAutofit/>
          </a:bodyPr>
          <a:lstStyle>
            <a:lvl1pPr marL="0" indent="0">
              <a:buNone/>
              <a:defRPr sz="2200">
                <a:solidFill>
                  <a:schemeClr val="bg1"/>
                </a:solidFill>
              </a:defRPr>
            </a:lvl1pPr>
            <a:lvl2pPr>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591357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5/5/2020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625808936"/>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688" r:id="rId5"/>
    <p:sldLayoutId id="2147483689" r:id="rId6"/>
    <p:sldLayoutId id="2147483695" r:id="rId7"/>
    <p:sldLayoutId id="2147483690" r:id="rId8"/>
    <p:sldLayoutId id="2147483691" r:id="rId9"/>
    <p:sldLayoutId id="2147483692" r:id="rId10"/>
    <p:sldLayoutId id="2147483693" r:id="rId11"/>
    <p:sldLayoutId id="2147483694" r:id="rId12"/>
    <p:sldLayoutId id="2147483701" r:id="rId13"/>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9.wmf"/><Relationship Id="rId5" Type="http://schemas.openxmlformats.org/officeDocument/2006/relationships/oleObject" Target="../embeddings/oleObject2.bin"/><Relationship Id="rId4" Type="http://schemas.openxmlformats.org/officeDocument/2006/relationships/image" Target="../media/image8.wm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methods.sagepub.com/which-stats-test"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 Id="rId5" Type="http://schemas.openxmlformats.org/officeDocument/2006/relationships/image" Target="../media/image16.jpeg"/><Relationship Id="rId4" Type="http://schemas.openxmlformats.org/officeDocument/2006/relationships/image" Target="../media/image15.jpeg"/></Relationships>
</file>

<file path=ppt/slides/_rels/slide4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19.emf"/><Relationship Id="rId4" Type="http://schemas.openxmlformats.org/officeDocument/2006/relationships/oleObject" Target="../embeddings/oleObject4.bin"/></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blog.minitab.com/blog/understanding-statistics/what-can-you-say-when-your-p-value-is-greater-than-005"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21.emf"/><Relationship Id="rId4" Type="http://schemas.openxmlformats.org/officeDocument/2006/relationships/oleObject" Target="../embeddings/oleObject5.bin"/></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22.png"/><Relationship Id="rId4" Type="http://schemas.openxmlformats.org/officeDocument/2006/relationships/oleObject" Target="../embeddings/oleObject6.bin"/></Relationships>
</file>

<file path=ppt/slides/_rels/slide6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25.png"/><Relationship Id="rId4" Type="http://schemas.openxmlformats.org/officeDocument/2006/relationships/oleObject" Target="../embeddings/oleObject7.bin"/></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CF95ED-295F-4295-9442-C07FE8E0BDD8}"/>
              </a:ext>
            </a:extLst>
          </p:cNvPr>
          <p:cNvPicPr>
            <a:picLocks noChangeAspect="1"/>
          </p:cNvPicPr>
          <p:nvPr/>
        </p:nvPicPr>
        <p:blipFill rotWithShape="1">
          <a:blip r:embed="rId2"/>
          <a:srcRect t="5597" b="1013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77790A-B41A-DD4B-9BAF-F311D3008908}"/>
              </a:ext>
            </a:extLst>
          </p:cNvPr>
          <p:cNvSpPr>
            <a:spLocks noGrp="1"/>
          </p:cNvSpPr>
          <p:nvPr>
            <p:ph type="ctrTitle"/>
          </p:nvPr>
        </p:nvSpPr>
        <p:spPr>
          <a:xfrm>
            <a:off x="477981" y="1122362"/>
            <a:ext cx="4023360" cy="2802219"/>
          </a:xfrm>
        </p:spPr>
        <p:txBody>
          <a:bodyPr anchor="b">
            <a:normAutofit/>
          </a:bodyPr>
          <a:lstStyle/>
          <a:p>
            <a:r>
              <a:rPr lang="en-GB" sz="3200" dirty="0"/>
              <a:t>Analysing and interpreting data</a:t>
            </a:r>
            <a:endParaRPr lang="en-US" sz="3200" dirty="0"/>
          </a:p>
        </p:txBody>
      </p:sp>
      <p:sp>
        <p:nvSpPr>
          <p:cNvPr id="3" name="Subtitle 2">
            <a:extLst>
              <a:ext uri="{FF2B5EF4-FFF2-40B4-BE49-F238E27FC236}">
                <a16:creationId xmlns:a16="http://schemas.microsoft.com/office/drawing/2014/main" id="{3E19F046-AB21-0540-88FE-9C795F809754}"/>
              </a:ext>
            </a:extLst>
          </p:cNvPr>
          <p:cNvSpPr>
            <a:spLocks noGrp="1"/>
          </p:cNvSpPr>
          <p:nvPr>
            <p:ph type="subTitle" idx="1"/>
          </p:nvPr>
        </p:nvSpPr>
        <p:spPr>
          <a:xfrm>
            <a:off x="477980" y="3969352"/>
            <a:ext cx="4023359" cy="1208141"/>
          </a:xfrm>
        </p:spPr>
        <p:txBody>
          <a:bodyPr>
            <a:normAutofit/>
          </a:bodyPr>
          <a:lstStyle/>
          <a:p>
            <a:r>
              <a:rPr lang="en-GB" sz="1600" dirty="0"/>
              <a:t>Dr Caroline Jawad 2020</a:t>
            </a:r>
            <a:endParaRPr lang="en-US" sz="1600" dirty="0"/>
          </a:p>
        </p:txBody>
      </p:sp>
    </p:spTree>
    <p:extLst>
      <p:ext uri="{BB962C8B-B14F-4D97-AF65-F5344CB8AC3E}">
        <p14:creationId xmlns:p14="http://schemas.microsoft.com/office/powerpoint/2010/main" val="6896760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72A3-4BE7-5E4A-B19F-A214DBEDD33E}"/>
              </a:ext>
            </a:extLst>
          </p:cNvPr>
          <p:cNvSpPr>
            <a:spLocks noGrp="1"/>
          </p:cNvSpPr>
          <p:nvPr>
            <p:ph type="title"/>
          </p:nvPr>
        </p:nvSpPr>
        <p:spPr/>
        <p:txBody>
          <a:bodyPr/>
          <a:lstStyle/>
          <a:p>
            <a:r>
              <a:rPr lang="en-US" dirty="0"/>
              <a:t>Important information</a:t>
            </a:r>
          </a:p>
        </p:txBody>
      </p:sp>
    </p:spTree>
    <p:extLst>
      <p:ext uri="{BB962C8B-B14F-4D97-AF65-F5344CB8AC3E}">
        <p14:creationId xmlns:p14="http://schemas.microsoft.com/office/powerpoint/2010/main" val="417424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81A6C4">
              <a:alpha val="20000"/>
            </a:srgbClr>
          </a:solidFill>
          <a:ln w="32707"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265F38FA-F634-DF44-9AEB-963EE60B7207}"/>
              </a:ext>
            </a:extLst>
          </p:cNvPr>
          <p:cNvSpPr>
            <a:spLocks noGrp="1"/>
          </p:cNvSpPr>
          <p:nvPr>
            <p:ph type="title"/>
          </p:nvPr>
        </p:nvSpPr>
        <p:spPr>
          <a:xfrm>
            <a:off x="838200" y="365125"/>
            <a:ext cx="10515600" cy="1325563"/>
          </a:xfrm>
        </p:spPr>
        <p:txBody>
          <a:bodyPr>
            <a:normAutofit/>
          </a:bodyPr>
          <a:lstStyle/>
          <a:p>
            <a:r>
              <a:rPr lang="en-US" dirty="0"/>
              <a:t>COVID-19 (coronavirus)</a:t>
            </a:r>
            <a:br>
              <a:rPr lang="en-US" dirty="0"/>
            </a:br>
            <a:endParaRPr lang="en-US" dirty="0"/>
          </a:p>
        </p:txBody>
      </p:sp>
      <p:sp>
        <p:nvSpPr>
          <p:cNvPr id="5" name="Content Placeholder 4">
            <a:extLst>
              <a:ext uri="{FF2B5EF4-FFF2-40B4-BE49-F238E27FC236}">
                <a16:creationId xmlns:a16="http://schemas.microsoft.com/office/drawing/2014/main" id="{20B2524D-30CA-8C4A-B4D6-18D6C4388F3F}"/>
              </a:ext>
            </a:extLst>
          </p:cNvPr>
          <p:cNvSpPr>
            <a:spLocks noGrp="1"/>
          </p:cNvSpPr>
          <p:nvPr>
            <p:ph idx="1"/>
          </p:nvPr>
        </p:nvSpPr>
        <p:spPr>
          <a:xfrm>
            <a:off x="838200" y="2013625"/>
            <a:ext cx="10515600" cy="4163338"/>
          </a:xfrm>
        </p:spPr>
        <p:txBody>
          <a:bodyPr>
            <a:normAutofit/>
          </a:bodyPr>
          <a:lstStyle/>
          <a:p>
            <a:pPr marL="0" indent="0" fontAlgn="base">
              <a:lnSpc>
                <a:spcPct val="90000"/>
              </a:lnSpc>
              <a:buNone/>
            </a:pPr>
            <a:r>
              <a:rPr lang="en-US" sz="1700" dirty="0"/>
              <a:t>After the UK implemented a 24 hour curfew in March 2020, UWTSD took steps to support the research student and research during the curfew and University building closures.</a:t>
            </a:r>
          </a:p>
          <a:p>
            <a:pPr marL="0" indent="0" fontAlgn="base">
              <a:lnSpc>
                <a:spcPct val="90000"/>
              </a:lnSpc>
              <a:buNone/>
            </a:pPr>
            <a:r>
              <a:rPr lang="en-US" sz="1700" dirty="0"/>
              <a:t>Formal supervision meetings continued as much as possible and arranged via suitable meeting software and documents shared electronically.</a:t>
            </a:r>
          </a:p>
          <a:p>
            <a:pPr marL="0" indent="0" fontAlgn="base">
              <a:lnSpc>
                <a:spcPct val="90000"/>
              </a:lnSpc>
              <a:buNone/>
            </a:pPr>
            <a:r>
              <a:rPr lang="en-US" sz="1700" dirty="0"/>
              <a:t>Some research was at greater risk to delays, for example projects requiring physical presence to undertake interviews, fieldwork or data collection. Supervisors and research students urgently reviewed their research plans. UWTSD understands that some students’ projects and dissertations were planned to require in-person research and data collection that is not possible in this period of remote learning. Digital research activities that advance the studies, were </a:t>
            </a:r>
            <a:r>
              <a:rPr lang="en-US" sz="1700" dirty="0" err="1"/>
              <a:t>prioritised</a:t>
            </a:r>
            <a:r>
              <a:rPr lang="en-US" sz="1700" dirty="0"/>
              <a:t>. If it was no longer possible to continue with the existing plan then consideration to changes to the project plan should be considered to offset, wherever possible, undue future delays to the project/dissertation submission. All fieldwork conducted by students occurred remotely using electronic means wherever possible.</a:t>
            </a:r>
          </a:p>
          <a:p>
            <a:pPr marL="0" indent="0" fontAlgn="base">
              <a:lnSpc>
                <a:spcPct val="90000"/>
              </a:lnSpc>
              <a:buNone/>
            </a:pPr>
            <a:r>
              <a:rPr lang="en-US" sz="1700" dirty="0"/>
              <a:t>Students, with the help of their supervisors, are urged to document the extent of the disruption to their research.</a:t>
            </a:r>
          </a:p>
          <a:p>
            <a:pPr>
              <a:lnSpc>
                <a:spcPct val="90000"/>
              </a:lnSpc>
            </a:pPr>
            <a:endParaRPr lang="en-US" sz="1700" dirty="0"/>
          </a:p>
        </p:txBody>
      </p:sp>
    </p:spTree>
    <p:extLst>
      <p:ext uri="{BB962C8B-B14F-4D97-AF65-F5344CB8AC3E}">
        <p14:creationId xmlns:p14="http://schemas.microsoft.com/office/powerpoint/2010/main" val="414711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4FD16D7-4EB3-40C2-A811-4F8DE52B3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42310"/>
            <a:ext cx="12192000" cy="2515690"/>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94956" y="5467480"/>
            <a:ext cx="10515600" cy="888869"/>
          </a:xfrm>
        </p:spPr>
        <p:txBody>
          <a:bodyPr>
            <a:normAutofit/>
          </a:bodyPr>
          <a:lstStyle/>
          <a:p>
            <a:pPr algn="ctr">
              <a:defRPr/>
            </a:pPr>
            <a:r>
              <a:rPr lang="en-GB">
                <a:solidFill>
                  <a:srgbClr val="FFFFFF"/>
                </a:solidFill>
                <a:latin typeface="+mn-lt"/>
              </a:rPr>
              <a:t>Sequence of a structured thesis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91762571"/>
              </p:ext>
            </p:extLst>
          </p:nvPr>
        </p:nvGraphicFramePr>
        <p:xfrm>
          <a:off x="643467" y="645845"/>
          <a:ext cx="10905066" cy="3932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692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81A6C4">
              <a:alpha val="20000"/>
            </a:srgbClr>
          </a:solidFill>
          <a:ln w="32707" cap="flat">
            <a:noFill/>
            <a:prstDash val="solid"/>
            <a:miter/>
          </a:ln>
        </p:spPr>
        <p:txBody>
          <a:bodyPr wrap="square" rtlCol="0" anchor="ctr">
            <a:noAutofit/>
          </a:bodyPr>
          <a:lstStyle/>
          <a:p>
            <a:endParaRPr lang="en-US"/>
          </a:p>
        </p:txBody>
      </p:sp>
      <p:sp>
        <p:nvSpPr>
          <p:cNvPr id="41986" name="Rectangle 2"/>
          <p:cNvSpPr>
            <a:spLocks noGrp="1" noChangeArrowheads="1"/>
          </p:cNvSpPr>
          <p:nvPr>
            <p:ph type="title"/>
          </p:nvPr>
        </p:nvSpPr>
        <p:spPr>
          <a:xfrm>
            <a:off x="838200" y="365125"/>
            <a:ext cx="10515600" cy="1325563"/>
          </a:xfrm>
        </p:spPr>
        <p:txBody>
          <a:bodyPr>
            <a:normAutofit/>
            <a:scene3d>
              <a:camera prst="orthographicFront"/>
              <a:lightRig rig="soft" dir="t"/>
            </a:scene3d>
          </a:bodyPr>
          <a:lstStyle/>
          <a:p>
            <a:pPr>
              <a:defRPr/>
            </a:pPr>
            <a:r>
              <a:rPr lang="en-GB"/>
              <a:t>Analysis</a:t>
            </a:r>
          </a:p>
        </p:txBody>
      </p:sp>
      <p:sp>
        <p:nvSpPr>
          <p:cNvPr id="20482" name="Rectangle 3"/>
          <p:cNvSpPr>
            <a:spLocks noGrp="1" noChangeArrowheads="1"/>
          </p:cNvSpPr>
          <p:nvPr>
            <p:ph idx="1"/>
          </p:nvPr>
        </p:nvSpPr>
        <p:spPr>
          <a:xfrm>
            <a:off x="838200" y="2013625"/>
            <a:ext cx="10515600" cy="4163338"/>
          </a:xfrm>
        </p:spPr>
        <p:txBody>
          <a:bodyPr>
            <a:normAutofit/>
          </a:bodyPr>
          <a:lstStyle/>
          <a:p>
            <a:pPr marL="182880" indent="-182880">
              <a:buClr>
                <a:schemeClr val="tx1">
                  <a:lumMod val="85000"/>
                  <a:lumOff val="15000"/>
                </a:schemeClr>
              </a:buClr>
              <a:defRPr/>
            </a:pPr>
            <a:r>
              <a:rPr lang="en-GB" altLang="en-US" sz="2000">
                <a:ea typeface="Calibri Regular" charset="0"/>
              </a:rPr>
              <a:t>Purpose - to produce findings. The data collection process is not an end in itself.  The culminating activities of qualitative inquiry are analysis, interpretation, and presentation of findings</a:t>
            </a:r>
          </a:p>
          <a:p>
            <a:pPr marL="182880" indent="-182880">
              <a:buClr>
                <a:schemeClr val="tx1">
                  <a:lumMod val="85000"/>
                  <a:lumOff val="15000"/>
                </a:schemeClr>
              </a:buClr>
              <a:defRPr/>
            </a:pPr>
            <a:r>
              <a:rPr lang="en-GB" altLang="en-US" sz="2000">
                <a:ea typeface="Calibri Regular" charset="0"/>
              </a:rPr>
              <a:t>Challenge - to make sense of massive amounts of data, reduce the volume of information, identify significant patterns and construct a framework for communicating the essence of what the data reveal</a:t>
            </a:r>
          </a:p>
          <a:p>
            <a:pPr marL="182880" indent="-182880">
              <a:buClr>
                <a:schemeClr val="tx1">
                  <a:lumMod val="85000"/>
                  <a:lumOff val="15000"/>
                </a:schemeClr>
              </a:buClr>
              <a:defRPr/>
            </a:pPr>
            <a:r>
              <a:rPr lang="en-GB" altLang="en-US" sz="2000">
                <a:ea typeface="Calibri Regular" charset="0"/>
              </a:rPr>
              <a:t>Problem – is that there are ‘… few agreed-on canons for … data analysis, in the sense of shared ground rules for drawing conclusions and verifying sturdiness’ Miles and Huberman, 1984)</a:t>
            </a:r>
          </a:p>
          <a:p>
            <a:pPr marL="182880" indent="-182880">
              <a:buClr>
                <a:schemeClr val="tx1">
                  <a:lumMod val="85000"/>
                  <a:lumOff val="15000"/>
                </a:schemeClr>
              </a:buClr>
              <a:defRPr/>
            </a:pPr>
            <a:endParaRPr lang="en-GB" altLang="en-US" sz="2000">
              <a:ea typeface="Calibri Regular" charset="0"/>
            </a:endParaRPr>
          </a:p>
          <a:p>
            <a:pPr marL="182880" indent="-182880">
              <a:buClr>
                <a:schemeClr val="tx1">
                  <a:lumMod val="85000"/>
                  <a:lumOff val="15000"/>
                </a:schemeClr>
              </a:buClr>
              <a:defRPr/>
            </a:pPr>
            <a:endParaRPr lang="en-GB" altLang="en-US" sz="2000">
              <a:ea typeface="Calibri Regular" charset="0"/>
            </a:endParaRPr>
          </a:p>
        </p:txBody>
      </p:sp>
    </p:spTree>
    <p:extLst>
      <p:ext uri="{BB962C8B-B14F-4D97-AF65-F5344CB8AC3E}">
        <p14:creationId xmlns:p14="http://schemas.microsoft.com/office/powerpoint/2010/main" val="1488472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6" name="Rectangle 8">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3" y="1674546"/>
            <a:ext cx="5594224" cy="3508908"/>
          </a:xfrm>
          <a:noFill/>
        </p:spPr>
        <p:txBody>
          <a:bodyPr vert="horz" lIns="91440" tIns="45720" rIns="91440" bIns="45720" rtlCol="0" anchor="ctr">
            <a:normAutofit/>
          </a:bodyPr>
          <a:lstStyle/>
          <a:p>
            <a:pPr algn="l"/>
            <a:r>
              <a:rPr lang="en-US" sz="4800">
                <a:solidFill>
                  <a:srgbClr val="FFFFFF"/>
                </a:solidFill>
              </a:rPr>
              <a:t>The Basics</a:t>
            </a:r>
          </a:p>
        </p:txBody>
      </p:sp>
    </p:spTree>
    <p:extLst>
      <p:ext uri="{BB962C8B-B14F-4D97-AF65-F5344CB8AC3E}">
        <p14:creationId xmlns:p14="http://schemas.microsoft.com/office/powerpoint/2010/main" val="3374668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81A6C4">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The writing of the chapter </a:t>
            </a:r>
            <a:endParaRPr lang="en-GB" dirty="0"/>
          </a:p>
        </p:txBody>
      </p:sp>
      <p:sp>
        <p:nvSpPr>
          <p:cNvPr id="3" name="Content Placeholder 2"/>
          <p:cNvSpPr>
            <a:spLocks noGrp="1"/>
          </p:cNvSpPr>
          <p:nvPr>
            <p:ph idx="1"/>
          </p:nvPr>
        </p:nvSpPr>
        <p:spPr>
          <a:xfrm>
            <a:off x="838200" y="2013625"/>
            <a:ext cx="10515600" cy="4163338"/>
          </a:xfrm>
        </p:spPr>
        <p:txBody>
          <a:bodyPr>
            <a:normAutofit/>
          </a:bodyPr>
          <a:lstStyle/>
          <a:p>
            <a:r>
              <a:rPr lang="en-GB" sz="2000"/>
              <a:t>Overwhelming. </a:t>
            </a:r>
          </a:p>
          <a:p>
            <a:r>
              <a:rPr lang="en-GB" sz="2000"/>
              <a:t>Start with your objectives.</a:t>
            </a:r>
          </a:p>
          <a:p>
            <a:r>
              <a:rPr lang="en-GB" sz="2000"/>
              <a:t>Explain how you will analyse your data.</a:t>
            </a:r>
          </a:p>
          <a:p>
            <a:r>
              <a:rPr lang="en-GB" sz="2000"/>
              <a:t>Sequential/mono method.</a:t>
            </a:r>
          </a:p>
        </p:txBody>
      </p:sp>
    </p:spTree>
    <p:extLst>
      <p:ext uri="{BB962C8B-B14F-4D97-AF65-F5344CB8AC3E}">
        <p14:creationId xmlns:p14="http://schemas.microsoft.com/office/powerpoint/2010/main" val="2027294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Important</a:t>
            </a:r>
          </a:p>
        </p:txBody>
      </p:sp>
      <p:sp>
        <p:nvSpPr>
          <p:cNvPr id="3" name="Content Placeholder 2"/>
          <p:cNvSpPr>
            <a:spLocks noGrp="1"/>
          </p:cNvSpPr>
          <p:nvPr>
            <p:ph idx="1"/>
          </p:nvPr>
        </p:nvSpPr>
        <p:spPr>
          <a:xfrm>
            <a:off x="7538022" y="713313"/>
            <a:ext cx="3815778" cy="5431376"/>
          </a:xfrm>
        </p:spPr>
        <p:txBody>
          <a:bodyPr anchor="ctr">
            <a:normAutofit/>
          </a:bodyPr>
          <a:lstStyle/>
          <a:p>
            <a:r>
              <a:rPr lang="en-GB" sz="2000"/>
              <a:t>You can only analyse the data you have collected in this chapter.</a:t>
            </a:r>
          </a:p>
        </p:txBody>
      </p:sp>
    </p:spTree>
    <p:extLst>
      <p:ext uri="{BB962C8B-B14F-4D97-AF65-F5344CB8AC3E}">
        <p14:creationId xmlns:p14="http://schemas.microsoft.com/office/powerpoint/2010/main" val="369764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Data Analysis and Writing Up</a:t>
            </a:r>
          </a:p>
        </p:txBody>
      </p:sp>
      <p:sp>
        <p:nvSpPr>
          <p:cNvPr id="23555" name="Content Placeholder 4"/>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Important to refocus to write </a:t>
            </a:r>
            <a:r>
              <a:rPr lang="en-US" altLang="en-US" sz="2000" b="1">
                <a:ea typeface="ＭＳ Ｐゴシック" panose="020B0600070205080204" pitchFamily="34" charset="-128"/>
              </a:rPr>
              <a:t>chapters 4</a:t>
            </a:r>
            <a:r>
              <a:rPr lang="en-US" altLang="en-US" sz="2000">
                <a:ea typeface="ＭＳ Ｐゴシック" panose="020B0600070205080204" pitchFamily="34" charset="-128"/>
              </a:rPr>
              <a:t> and 5. </a:t>
            </a:r>
          </a:p>
          <a:p>
            <a:r>
              <a:rPr lang="en-US" altLang="en-US" sz="2000">
                <a:ea typeface="ＭＳ Ｐゴシック" panose="020B0600070205080204" pitchFamily="34" charset="-128"/>
              </a:rPr>
              <a:t>Gathering data can be difficult.</a:t>
            </a:r>
          </a:p>
          <a:p>
            <a:r>
              <a:rPr lang="en-US" altLang="en-US" sz="2000">
                <a:ea typeface="ＭＳ Ｐゴシック" panose="020B0600070205080204" pitchFamily="34" charset="-128"/>
              </a:rPr>
              <a:t>The reality of analysing data and presenting findings in chapters 4 </a:t>
            </a:r>
            <a:r>
              <a:rPr lang="en-GB" altLang="en-US" sz="2000">
                <a:ea typeface="ＭＳ Ｐゴシック" panose="020B0600070205080204" pitchFamily="34" charset="-128"/>
              </a:rPr>
              <a:t>requires guidance.</a:t>
            </a: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4292411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b="12451"/>
          <a:stretch/>
        </p:blipFill>
        <p:spPr>
          <a:xfrm>
            <a:off x="20" y="10"/>
            <a:ext cx="12191980" cy="6857990"/>
          </a:xfrm>
          <a:prstGeom prst="rect">
            <a:avLst/>
          </a:prstGeom>
        </p:spPr>
      </p:pic>
    </p:spTree>
    <p:extLst>
      <p:ext uri="{BB962C8B-B14F-4D97-AF65-F5344CB8AC3E}">
        <p14:creationId xmlns:p14="http://schemas.microsoft.com/office/powerpoint/2010/main" val="1345030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Chapter 4 Qualitative version</a:t>
            </a:r>
          </a:p>
        </p:txBody>
      </p:sp>
      <p:sp>
        <p:nvSpPr>
          <p:cNvPr id="25602" name="Content Placeholder 1"/>
          <p:cNvSpPr>
            <a:spLocks noGrp="1"/>
          </p:cNvSpPr>
          <p:nvPr>
            <p:ph idx="1"/>
          </p:nvPr>
        </p:nvSpPr>
        <p:spPr>
          <a:xfrm>
            <a:off x="7538022" y="713313"/>
            <a:ext cx="3815778" cy="5431376"/>
          </a:xfrm>
        </p:spPr>
        <p:txBody>
          <a:bodyPr rtlCol="0" anchor="ctr">
            <a:normAutofit/>
          </a:bodyPr>
          <a:lstStyle/>
          <a:p>
            <a:pPr marL="182880" indent="-182880">
              <a:buClr>
                <a:schemeClr val="tx1">
                  <a:lumMod val="85000"/>
                  <a:lumOff val="15000"/>
                </a:schemeClr>
              </a:buClr>
              <a:defRPr/>
            </a:pPr>
            <a:r>
              <a:rPr lang="en-US" altLang="en-US" sz="2000">
                <a:ea typeface="ＭＳ Ｐゴシック" panose="020B0600070205080204" pitchFamily="34" charset="-128"/>
              </a:rPr>
              <a:t>Typically longer than a quantitative chapter 4 (where descriptions are the results of statistical tests in numerical format) </a:t>
            </a:r>
            <a:endParaRPr lang="en-GB" altLang="en-US" sz="2000">
              <a:ea typeface="ＭＳ Ｐゴシック" panose="020B0600070205080204" pitchFamily="34" charset="-128"/>
            </a:endParaRPr>
          </a:p>
          <a:p>
            <a:pPr marL="182880" indent="-182880">
              <a:buClr>
                <a:schemeClr val="tx1">
                  <a:lumMod val="85000"/>
                  <a:lumOff val="15000"/>
                </a:schemeClr>
              </a:buClr>
              <a:defRPr/>
            </a:pPr>
            <a:r>
              <a:rPr lang="en-US" altLang="en-US" sz="2000">
                <a:ea typeface="ＭＳ Ｐゴシック" panose="020B0600070205080204" pitchFamily="34" charset="-128"/>
              </a:rPr>
              <a:t>Introductory paragraph where the researcher reminds the reader of the objectives</a:t>
            </a:r>
          </a:p>
          <a:p>
            <a:pPr marL="182880" indent="-182880">
              <a:buClr>
                <a:schemeClr val="tx1">
                  <a:lumMod val="85000"/>
                  <a:lumOff val="15000"/>
                </a:schemeClr>
              </a:buClr>
              <a:defRPr/>
            </a:pPr>
            <a:r>
              <a:rPr lang="en-US" altLang="en-US" sz="2000">
                <a:ea typeface="ＭＳ Ｐゴシック" panose="020B0600070205080204" pitchFamily="34" charset="-128"/>
              </a:rPr>
              <a:t>Simon (2006) recommends a section on the data demographics explaining the age, gender, or relevant related information on the participants</a:t>
            </a:r>
          </a:p>
          <a:p>
            <a:pPr marL="182880" indent="-182880">
              <a:buClr>
                <a:schemeClr val="tx1">
                  <a:lumMod val="85000"/>
                  <a:lumOff val="15000"/>
                </a:schemeClr>
              </a:buClr>
              <a:defRPr/>
            </a:pPr>
            <a:r>
              <a:rPr lang="en-US" altLang="en-US" sz="2000">
                <a:ea typeface="ＭＳ Ｐゴシック" panose="020B0600070205080204" pitchFamily="34" charset="-128"/>
              </a:rPr>
              <a:t>Can be in an Appendix.</a:t>
            </a:r>
          </a:p>
        </p:txBody>
      </p:sp>
    </p:spTree>
    <p:extLst>
      <p:ext uri="{BB962C8B-B14F-4D97-AF65-F5344CB8AC3E}">
        <p14:creationId xmlns:p14="http://schemas.microsoft.com/office/powerpoint/2010/main" val="764338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Qualitative Chapter 4 Findings</a:t>
            </a:r>
          </a:p>
        </p:txBody>
      </p:sp>
      <p:sp>
        <p:nvSpPr>
          <p:cNvPr id="26626" name="Content Placeholder 1"/>
          <p:cNvSpPr>
            <a:spLocks noGrp="1"/>
          </p:cNvSpPr>
          <p:nvPr>
            <p:ph idx="1"/>
          </p:nvPr>
        </p:nvSpPr>
        <p:spPr>
          <a:xfrm>
            <a:off x="7538022" y="713313"/>
            <a:ext cx="3815778" cy="5431376"/>
          </a:xfrm>
        </p:spPr>
        <p:txBody>
          <a:bodyPr rtlCol="0" anchor="ctr">
            <a:normAutofit/>
          </a:bodyPr>
          <a:lstStyle/>
          <a:p>
            <a:pPr marL="182880" indent="-182880">
              <a:lnSpc>
                <a:spcPct val="90000"/>
              </a:lnSpc>
              <a:buClr>
                <a:schemeClr val="tx1">
                  <a:lumMod val="85000"/>
                  <a:lumOff val="15000"/>
                </a:schemeClr>
              </a:buClr>
              <a:defRPr/>
            </a:pPr>
            <a:r>
              <a:rPr lang="en-US" altLang="en-US" sz="1700" dirty="0">
                <a:ea typeface="ＭＳ Ｐゴシック" panose="020B0600070205080204" pitchFamily="34" charset="-128"/>
              </a:rPr>
              <a:t>Next section findings in the data.</a:t>
            </a:r>
          </a:p>
          <a:p>
            <a:pPr marL="182880" indent="-182880">
              <a:lnSpc>
                <a:spcPct val="90000"/>
              </a:lnSpc>
              <a:buClr>
                <a:schemeClr val="tx1">
                  <a:lumMod val="85000"/>
                  <a:lumOff val="15000"/>
                </a:schemeClr>
              </a:buClr>
              <a:defRPr/>
            </a:pPr>
            <a:r>
              <a:rPr lang="en-US" altLang="en-US" sz="1700" dirty="0">
                <a:ea typeface="ＭＳ Ｐゴシック" panose="020B0600070205080204" pitchFamily="34" charset="-128"/>
              </a:rPr>
              <a:t>No single way to present the findings.</a:t>
            </a:r>
          </a:p>
          <a:p>
            <a:pPr marL="182880" indent="-182880">
              <a:lnSpc>
                <a:spcPct val="90000"/>
              </a:lnSpc>
              <a:buClr>
                <a:schemeClr val="tx1">
                  <a:lumMod val="85000"/>
                  <a:lumOff val="15000"/>
                </a:schemeClr>
              </a:buClr>
              <a:defRPr/>
            </a:pPr>
            <a:r>
              <a:rPr lang="en-US" altLang="en-US" sz="1700" dirty="0">
                <a:ea typeface="ＭＳ Ｐゴシック" panose="020B0600070205080204" pitchFamily="34" charset="-128"/>
              </a:rPr>
              <a:t>But in general, a qualitative study typically analyses qualitative data for patterns or themes, and is presented based on the major themes found in the data.</a:t>
            </a:r>
          </a:p>
          <a:p>
            <a:pPr marL="182880" indent="-182880">
              <a:lnSpc>
                <a:spcPct val="90000"/>
              </a:lnSpc>
              <a:buClr>
                <a:schemeClr val="tx1">
                  <a:lumMod val="85000"/>
                  <a:lumOff val="15000"/>
                </a:schemeClr>
              </a:buClr>
              <a:defRPr/>
            </a:pPr>
            <a:r>
              <a:rPr lang="en-US" altLang="en-US" sz="1700" dirty="0">
                <a:ea typeface="ＭＳ Ｐゴシック" panose="020B0600070205080204" pitchFamily="34" charset="-128"/>
              </a:rPr>
              <a:t>Common methods to present themes are based on the unit of analysis. </a:t>
            </a:r>
          </a:p>
          <a:p>
            <a:pPr marL="182880" indent="-182880">
              <a:lnSpc>
                <a:spcPct val="90000"/>
              </a:lnSpc>
              <a:buClr>
                <a:schemeClr val="tx1">
                  <a:lumMod val="85000"/>
                  <a:lumOff val="15000"/>
                </a:schemeClr>
              </a:buClr>
              <a:defRPr/>
            </a:pPr>
            <a:r>
              <a:rPr lang="en-US" altLang="en-US" sz="1700" dirty="0">
                <a:ea typeface="ＭＳ Ｐゴシック" panose="020B0600070205080204" pitchFamily="34" charset="-128"/>
              </a:rPr>
              <a:t>For example, a unit of qualitative measurement could be leadership traits and organized into major patterns (Yin, 2004).</a:t>
            </a:r>
          </a:p>
          <a:p>
            <a:pPr marL="182880" indent="-182880">
              <a:lnSpc>
                <a:spcPct val="90000"/>
              </a:lnSpc>
              <a:buClr>
                <a:schemeClr val="tx1">
                  <a:lumMod val="85000"/>
                  <a:lumOff val="15000"/>
                </a:schemeClr>
              </a:buClr>
              <a:defRPr/>
            </a:pPr>
            <a:r>
              <a:rPr lang="en-US" altLang="en-US" sz="1700" dirty="0">
                <a:ea typeface="ＭＳ Ｐゴシック" panose="020B0600070205080204" pitchFamily="34" charset="-128"/>
              </a:rPr>
              <a:t>Findings must relate to aim and objectives.</a:t>
            </a:r>
          </a:p>
        </p:txBody>
      </p:sp>
    </p:spTree>
    <p:extLst>
      <p:ext uri="{BB962C8B-B14F-4D97-AF65-F5344CB8AC3E}">
        <p14:creationId xmlns:p14="http://schemas.microsoft.com/office/powerpoint/2010/main" val="547748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Headings within this chapter</a:t>
            </a:r>
          </a:p>
        </p:txBody>
      </p:sp>
      <p:sp>
        <p:nvSpPr>
          <p:cNvPr id="41987" name="Content Placeholder 1"/>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Use section titles to guide the reader.</a:t>
            </a:r>
          </a:p>
          <a:p>
            <a:r>
              <a:rPr lang="en-US" altLang="en-US" sz="2000">
                <a:ea typeface="ＭＳ Ｐゴシック" panose="020B0600070205080204" pitchFamily="34" charset="-128"/>
              </a:rPr>
              <a:t>One example is to group the data by major themes found in the data itself, with each section title a theme of significance in the responses.</a:t>
            </a:r>
          </a:p>
          <a:p>
            <a:r>
              <a:rPr lang="en-US" altLang="en-US" sz="2000">
                <a:ea typeface="ＭＳ Ｐゴシック" panose="020B0600070205080204" pitchFamily="34" charset="-128"/>
              </a:rPr>
              <a:t>Significance in the responses means that a major count or percentage of the number of the population participating in the research study gave the same or very close responses.</a:t>
            </a:r>
            <a:endParaRPr lang="en-GB" altLang="en-US" sz="2000">
              <a:ea typeface="ＭＳ Ｐゴシック" panose="020B0600070205080204" pitchFamily="34" charset="-128"/>
            </a:endParaRP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3799860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8001" name="Title 2"/>
          <p:cNvSpPr>
            <a:spLocks noGrp="1"/>
          </p:cNvSpPr>
          <p:nvPr>
            <p:ph type="title"/>
          </p:nvPr>
        </p:nvSpPr>
        <p:spPr bwMode="auto">
          <a:xfrm>
            <a:off x="838199" y="1065749"/>
            <a:ext cx="4702629" cy="4726502"/>
          </a:xfrm>
        </p:spPr>
        <p:txBody>
          <a:bodyPr numCol="1" anchorCtr="0" compatLnSpc="1">
            <a:prstTxWarp prst="textNoShape">
              <a:avLst/>
            </a:prstTxWarp>
            <a:normAutofit/>
          </a:bodyPr>
          <a:lstStyle/>
          <a:p>
            <a:r>
              <a:rPr lang="en-US" altLang="x-none" sz="4400" cap="none">
                <a:solidFill>
                  <a:srgbClr val="FFFFFF"/>
                </a:solidFill>
              </a:rPr>
              <a:t>What to do with all this data?</a:t>
            </a:r>
          </a:p>
        </p:txBody>
      </p:sp>
      <p:sp>
        <p:nvSpPr>
          <p:cNvPr id="2" name="Content Placeholder 1"/>
          <p:cNvSpPr>
            <a:spLocks noGrp="1"/>
          </p:cNvSpPr>
          <p:nvPr>
            <p:ph idx="1"/>
          </p:nvPr>
        </p:nvSpPr>
        <p:spPr>
          <a:xfrm>
            <a:off x="7538022" y="713313"/>
            <a:ext cx="3815778" cy="5431376"/>
          </a:xfrm>
        </p:spPr>
        <p:txBody>
          <a:bodyPr anchor="ctr">
            <a:normAutofit/>
          </a:bodyPr>
          <a:lstStyle/>
          <a:p>
            <a:pPr>
              <a:defRPr/>
            </a:pPr>
            <a:endParaRPr lang="en-US" sz="2000"/>
          </a:p>
          <a:p>
            <a:pPr>
              <a:defRPr/>
            </a:pPr>
            <a:r>
              <a:rPr lang="en-US" sz="2000">
                <a:ea typeface="Calibri Regular" charset="0"/>
                <a:cs typeface="Calibri Regular" charset="0"/>
              </a:rPr>
              <a:t>Just as there are numerous statistical tests to run for quantitative data, there are just as many options for qualitative data analysis…</a:t>
            </a:r>
          </a:p>
        </p:txBody>
      </p:sp>
    </p:spTree>
    <p:extLst>
      <p:ext uri="{BB962C8B-B14F-4D97-AF65-F5344CB8AC3E}">
        <p14:creationId xmlns:p14="http://schemas.microsoft.com/office/powerpoint/2010/main" val="3634703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t="10586" b="21025"/>
          <a:stretch/>
        </p:blipFill>
        <p:spPr>
          <a:xfrm>
            <a:off x="20" y="10"/>
            <a:ext cx="12191980" cy="6857990"/>
          </a:xfrm>
          <a:prstGeom prst="rect">
            <a:avLst/>
          </a:prstGeom>
        </p:spPr>
      </p:pic>
    </p:spTree>
    <p:extLst>
      <p:ext uri="{BB962C8B-B14F-4D97-AF65-F5344CB8AC3E}">
        <p14:creationId xmlns:p14="http://schemas.microsoft.com/office/powerpoint/2010/main" val="4191713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0049" name="Title 2"/>
          <p:cNvSpPr>
            <a:spLocks noGrp="1"/>
          </p:cNvSpPr>
          <p:nvPr>
            <p:ph type="title"/>
          </p:nvPr>
        </p:nvSpPr>
        <p:spPr bwMode="auto">
          <a:xfrm>
            <a:off x="838199" y="1065749"/>
            <a:ext cx="4702629" cy="4726502"/>
          </a:xfrm>
        </p:spPr>
        <p:txBody>
          <a:bodyPr numCol="1" anchorCtr="0" compatLnSpc="1">
            <a:prstTxWarp prst="textNoShape">
              <a:avLst/>
            </a:prstTxWarp>
            <a:normAutofit/>
          </a:bodyPr>
          <a:lstStyle/>
          <a:p>
            <a:r>
              <a:rPr lang="en-US" altLang="x-none" sz="4400" cap="none">
                <a:solidFill>
                  <a:srgbClr val="FFFFFF"/>
                </a:solidFill>
              </a:rPr>
              <a:t>It’s the same process…</a:t>
            </a:r>
          </a:p>
        </p:txBody>
      </p:sp>
      <p:sp>
        <p:nvSpPr>
          <p:cNvPr id="5" name="Content Placeholder 4"/>
          <p:cNvSpPr>
            <a:spLocks noGrp="1"/>
          </p:cNvSpPr>
          <p:nvPr>
            <p:ph idx="1"/>
          </p:nvPr>
        </p:nvSpPr>
        <p:spPr>
          <a:xfrm>
            <a:off x="7538022" y="713313"/>
            <a:ext cx="3815778" cy="5431376"/>
          </a:xfrm>
        </p:spPr>
        <p:txBody>
          <a:bodyPr anchor="ctr">
            <a:normAutofit/>
          </a:bodyPr>
          <a:lstStyle/>
          <a:p>
            <a:pPr>
              <a:lnSpc>
                <a:spcPct val="90000"/>
              </a:lnSpc>
              <a:defRPr/>
            </a:pPr>
            <a:r>
              <a:rPr lang="en-US" sz="1900">
                <a:ea typeface="Calibri Regular" charset="0"/>
                <a:cs typeface="Calibri Regular" charset="0"/>
              </a:rPr>
              <a:t>Take everything out of the cupboard</a:t>
            </a:r>
          </a:p>
          <a:p>
            <a:pPr>
              <a:lnSpc>
                <a:spcPct val="90000"/>
              </a:lnSpc>
              <a:defRPr/>
            </a:pPr>
            <a:r>
              <a:rPr lang="en-US" sz="1900">
                <a:ea typeface="Calibri Regular" charset="0"/>
                <a:cs typeface="Calibri Regular" charset="0"/>
              </a:rPr>
              <a:t>Sort everything out – save or toss?</a:t>
            </a:r>
          </a:p>
          <a:p>
            <a:pPr>
              <a:lnSpc>
                <a:spcPct val="90000"/>
              </a:lnSpc>
              <a:defRPr/>
            </a:pPr>
            <a:r>
              <a:rPr lang="en-US" sz="1900">
                <a:ea typeface="Calibri Regular" charset="0"/>
                <a:cs typeface="Calibri Regular" charset="0"/>
              </a:rPr>
              <a:t>Look at what you have left and organize into sub-groupings (chunking)</a:t>
            </a:r>
          </a:p>
          <a:p>
            <a:pPr>
              <a:lnSpc>
                <a:spcPct val="90000"/>
              </a:lnSpc>
              <a:defRPr/>
            </a:pPr>
            <a:r>
              <a:rPr lang="en-US" sz="1900">
                <a:ea typeface="Calibri Regular" charset="0"/>
                <a:cs typeface="Calibri Regular" charset="0"/>
              </a:rPr>
              <a:t>Organize sub-groups into clusters of  similar things that belong together (clusters, codes)</a:t>
            </a:r>
          </a:p>
          <a:p>
            <a:pPr>
              <a:lnSpc>
                <a:spcPct val="90000"/>
              </a:lnSpc>
              <a:defRPr/>
            </a:pPr>
            <a:r>
              <a:rPr lang="en-US" sz="1900">
                <a:ea typeface="Calibri Regular" charset="0"/>
                <a:cs typeface="Calibri Regular" charset="0"/>
              </a:rPr>
              <a:t>As you put things back, how would you group them to maximize functionality? </a:t>
            </a:r>
          </a:p>
          <a:p>
            <a:pPr>
              <a:lnSpc>
                <a:spcPct val="90000"/>
              </a:lnSpc>
              <a:defRPr/>
            </a:pPr>
            <a:r>
              <a:rPr lang="en-US" sz="1900">
                <a:ea typeface="Calibri Regular" charset="0"/>
                <a:cs typeface="Calibri Regular" charset="0"/>
              </a:rPr>
              <a:t>How do the groups make it work together? (Interpretation, presentation)</a:t>
            </a:r>
          </a:p>
          <a:p>
            <a:pPr>
              <a:lnSpc>
                <a:spcPct val="90000"/>
              </a:lnSpc>
              <a:defRPr/>
            </a:pPr>
            <a:endParaRPr lang="en-US" sz="1900"/>
          </a:p>
          <a:p>
            <a:pPr>
              <a:lnSpc>
                <a:spcPct val="90000"/>
              </a:lnSpc>
              <a:defRPr/>
            </a:pPr>
            <a:endParaRPr lang="en-US" sz="1900"/>
          </a:p>
        </p:txBody>
      </p:sp>
    </p:spTree>
    <p:extLst>
      <p:ext uri="{BB962C8B-B14F-4D97-AF65-F5344CB8AC3E}">
        <p14:creationId xmlns:p14="http://schemas.microsoft.com/office/powerpoint/2010/main" val="204809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3" name="Rectangle 72">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8" name="Rectangle 8"/>
          <p:cNvSpPr>
            <a:spLocks noGrp="1" noChangeArrowheads="1"/>
          </p:cNvSpPr>
          <p:nvPr>
            <p:ph type="title"/>
          </p:nvPr>
        </p:nvSpPr>
        <p:spPr>
          <a:xfrm>
            <a:off x="934873" y="1674546"/>
            <a:ext cx="5594224" cy="3508908"/>
          </a:xfrm>
          <a:noFill/>
        </p:spPr>
        <p:txBody>
          <a:bodyPr vert="horz" lIns="91440" tIns="45720" rIns="91440" bIns="45720" rtlCol="0" anchor="ctr">
            <a:normAutofit/>
          </a:bodyPr>
          <a:lstStyle/>
          <a:p>
            <a:pPr algn="l"/>
            <a:r>
              <a:rPr lang="en-US" sz="4800">
                <a:solidFill>
                  <a:srgbClr val="FFFFFF"/>
                </a:solidFill>
              </a:rPr>
              <a:t>NVivo</a:t>
            </a:r>
          </a:p>
        </p:txBody>
      </p:sp>
    </p:spTree>
    <p:extLst>
      <p:ext uri="{BB962C8B-B14F-4D97-AF65-F5344CB8AC3E}">
        <p14:creationId xmlns:p14="http://schemas.microsoft.com/office/powerpoint/2010/main" val="869429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3E31770-A671-42EE-B5EF-DAE6EE7F4ADB}"/>
              </a:ext>
            </a:extLst>
          </p:cNvPr>
          <p:cNvPicPr>
            <a:picLocks noChangeAspect="1"/>
          </p:cNvPicPr>
          <p:nvPr/>
        </p:nvPicPr>
        <p:blipFill rotWithShape="1">
          <a:blip r:embed="rId2"/>
          <a:srcRect l="18328" r="19005"/>
          <a:stretch/>
        </p:blipFill>
        <p:spPr>
          <a:xfrm>
            <a:off x="20" y="10"/>
            <a:ext cx="12191980" cy="6857990"/>
          </a:xfrm>
          <a:prstGeom prst="rect">
            <a:avLst/>
          </a:prstGeom>
        </p:spPr>
      </p:pic>
    </p:spTree>
    <p:extLst>
      <p:ext uri="{BB962C8B-B14F-4D97-AF65-F5344CB8AC3E}">
        <p14:creationId xmlns:p14="http://schemas.microsoft.com/office/powerpoint/2010/main" val="2405104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C6C2E19-E0B1-405A-A655-5CFBA4C9F403}"/>
              </a:ext>
            </a:extLst>
          </p:cNvPr>
          <p:cNvPicPr>
            <a:picLocks noChangeAspect="1"/>
          </p:cNvPicPr>
          <p:nvPr/>
        </p:nvPicPr>
        <p:blipFill rotWithShape="1">
          <a:blip r:embed="rId2"/>
          <a:srcRect t="4553" b="6514"/>
          <a:stretch/>
        </p:blipFill>
        <p:spPr>
          <a:xfrm>
            <a:off x="20" y="10"/>
            <a:ext cx="12191980" cy="6857990"/>
          </a:xfrm>
          <a:prstGeom prst="rect">
            <a:avLst/>
          </a:prstGeom>
        </p:spPr>
      </p:pic>
    </p:spTree>
    <p:extLst>
      <p:ext uri="{BB962C8B-B14F-4D97-AF65-F5344CB8AC3E}">
        <p14:creationId xmlns:p14="http://schemas.microsoft.com/office/powerpoint/2010/main" val="1006941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332657"/>
            <a:ext cx="7848600" cy="1214437"/>
          </a:xfrm>
        </p:spPr>
        <p:txBody>
          <a:bodyPr/>
          <a:lstStyle/>
          <a:p>
            <a:pPr algn="ctr"/>
            <a:r>
              <a:rPr lang="en-GB" sz="2800" dirty="0"/>
              <a:t>Collect/code/collect</a:t>
            </a:r>
            <a:endParaRPr lang="en-US" sz="2800" dirty="0"/>
          </a:p>
        </p:txBody>
      </p:sp>
      <p:sp>
        <p:nvSpPr>
          <p:cNvPr id="10" name="Rectangle 9"/>
          <p:cNvSpPr/>
          <p:nvPr/>
        </p:nvSpPr>
        <p:spPr bwMode="auto">
          <a:xfrm>
            <a:off x="2351584" y="6165304"/>
            <a:ext cx="2376264" cy="432048"/>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sp>
        <p:nvSpPr>
          <p:cNvPr id="5" name="Rectangle 4"/>
          <p:cNvSpPr/>
          <p:nvPr/>
        </p:nvSpPr>
        <p:spPr>
          <a:xfrm>
            <a:off x="1314450" y="2261970"/>
            <a:ext cx="3114675" cy="3170099"/>
          </a:xfrm>
          <a:prstGeom prst="rect">
            <a:avLst/>
          </a:prstGeom>
        </p:spPr>
        <p:txBody>
          <a:bodyPr wrap="square">
            <a:spAutoFit/>
          </a:bodyPr>
          <a:lstStyle/>
          <a:p>
            <a:pPr marL="171450" indent="-171450">
              <a:buFont typeface="Arial" panose="020B0604020202020204" pitchFamily="34" charset="0"/>
              <a:buChar char="•"/>
            </a:pPr>
            <a:r>
              <a:rPr lang="en-GB" sz="2000" dirty="0"/>
              <a:t>Collect</a:t>
            </a:r>
          </a:p>
          <a:p>
            <a:pPr marL="171450" indent="-171450">
              <a:buFont typeface="Arial" panose="020B0604020202020204" pitchFamily="34" charset="0"/>
              <a:buChar char="•"/>
            </a:pPr>
            <a:r>
              <a:rPr lang="en-GB" sz="2000" dirty="0"/>
              <a:t>Code first 3 or 4 interviews (analyse the data) – helps identify themes and new cases</a:t>
            </a:r>
          </a:p>
          <a:p>
            <a:pPr marL="171450" indent="-171450">
              <a:buFont typeface="Arial" panose="020B0604020202020204" pitchFamily="34" charset="0"/>
              <a:buChar char="•"/>
            </a:pPr>
            <a:r>
              <a:rPr lang="en-GB" sz="2000" dirty="0"/>
              <a:t>Collect new cases</a:t>
            </a:r>
          </a:p>
          <a:p>
            <a:pPr marL="171450" indent="-171450">
              <a:buFont typeface="Arial" panose="020B0604020202020204" pitchFamily="34" charset="0"/>
              <a:buChar char="•"/>
            </a:pPr>
            <a:r>
              <a:rPr lang="en-GB" sz="2000" dirty="0"/>
              <a:t>Code etc.</a:t>
            </a:r>
          </a:p>
          <a:p>
            <a:pPr marL="171450" indent="-171450">
              <a:buFont typeface="Arial" panose="020B0604020202020204" pitchFamily="34" charset="0"/>
              <a:buChar char="•"/>
            </a:pPr>
            <a:r>
              <a:rPr lang="en-GB" sz="2000" dirty="0"/>
              <a:t>Stop when ‘data saturation’ reached</a:t>
            </a:r>
          </a:p>
        </p:txBody>
      </p:sp>
      <p:pic>
        <p:nvPicPr>
          <p:cNvPr id="8" name="Picture 2"/>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5317625" y="1764965"/>
            <a:ext cx="5559925" cy="4182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0338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692697"/>
            <a:ext cx="7848600" cy="1214437"/>
          </a:xfrm>
        </p:spPr>
        <p:txBody>
          <a:bodyPr/>
          <a:lstStyle/>
          <a:p>
            <a:pPr algn="ctr"/>
            <a:r>
              <a:rPr lang="en-GB" dirty="0"/>
              <a:t>Approaches to qualitative data analysis</a:t>
            </a:r>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35561" y="1916832"/>
            <a:ext cx="7928145"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8814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Coding</a:t>
            </a:r>
          </a:p>
        </p:txBody>
      </p:sp>
      <p:sp>
        <p:nvSpPr>
          <p:cNvPr id="4" name="Content Placeholder 3"/>
          <p:cNvSpPr>
            <a:spLocks noGrp="1"/>
          </p:cNvSpPr>
          <p:nvPr>
            <p:ph idx="1"/>
          </p:nvPr>
        </p:nvSpPr>
        <p:spPr/>
        <p:txBody>
          <a:bodyPr>
            <a:normAutofit fontScale="92500"/>
          </a:bodyPr>
          <a:lstStyle/>
          <a:p>
            <a:r>
              <a:rPr lang="en-GB" dirty="0"/>
              <a:t>Coding is the process of combing the data for themes, ideas and categories and then marking similar passages of text with a code label so that they can easily be retrieved at a later stage for further comparison and analysis. Coding the data makes it easier to search the data, to make comparisons and to identify any patterns that require further investigation.</a:t>
            </a:r>
          </a:p>
          <a:p>
            <a:r>
              <a:rPr lang="en-GB" dirty="0"/>
              <a:t>Codes can be based on:</a:t>
            </a:r>
          </a:p>
          <a:p>
            <a:r>
              <a:rPr lang="en-GB" dirty="0"/>
              <a:t>Themes, Topics, Ideas, Concepts, Terms, Phrases</a:t>
            </a:r>
          </a:p>
          <a:p>
            <a:r>
              <a:rPr lang="en-GB" dirty="0"/>
              <a:t>Keywords found in the data. </a:t>
            </a:r>
          </a:p>
          <a:p>
            <a:endParaRPr lang="en-GB" dirty="0"/>
          </a:p>
        </p:txBody>
      </p:sp>
    </p:spTree>
    <p:extLst>
      <p:ext uri="{BB962C8B-B14F-4D97-AF65-F5344CB8AC3E}">
        <p14:creationId xmlns:p14="http://schemas.microsoft.com/office/powerpoint/2010/main" val="2504642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A Priori or In Vivo Codes</a:t>
            </a:r>
          </a:p>
        </p:txBody>
      </p:sp>
      <p:sp>
        <p:nvSpPr>
          <p:cNvPr id="2" name="Content Placeholder 1"/>
          <p:cNvSpPr>
            <a:spLocks noGrp="1"/>
          </p:cNvSpPr>
          <p:nvPr>
            <p:ph idx="1"/>
          </p:nvPr>
        </p:nvSpPr>
        <p:spPr/>
        <p:txBody>
          <a:bodyPr>
            <a:normAutofit/>
          </a:bodyPr>
          <a:lstStyle/>
          <a:p>
            <a:pPr>
              <a:defRPr/>
            </a:pPr>
            <a:r>
              <a:rPr lang="en-US" b="1" dirty="0">
                <a:solidFill>
                  <a:schemeClr val="accent6"/>
                </a:solidFill>
              </a:rPr>
              <a:t>A priori</a:t>
            </a:r>
          </a:p>
          <a:p>
            <a:pPr lvl="1">
              <a:defRPr/>
            </a:pPr>
            <a:r>
              <a:rPr lang="en-US" dirty="0"/>
              <a:t>Codes derived from literature, theoretical frames</a:t>
            </a:r>
          </a:p>
          <a:p>
            <a:pPr lvl="1">
              <a:defRPr/>
            </a:pPr>
            <a:r>
              <a:rPr lang="en-GB" dirty="0"/>
              <a:t>Using a priori codes is frequently referred to as a deductive form of analysis.</a:t>
            </a:r>
            <a:endParaRPr lang="en-US" dirty="0"/>
          </a:p>
          <a:p>
            <a:pPr>
              <a:defRPr/>
            </a:pPr>
            <a:r>
              <a:rPr lang="en-US" b="1" dirty="0">
                <a:solidFill>
                  <a:schemeClr val="accent6"/>
                </a:solidFill>
              </a:rPr>
              <a:t>In vivo (inductive or grounded)</a:t>
            </a:r>
          </a:p>
          <a:p>
            <a:pPr lvl="1">
              <a:defRPr/>
            </a:pPr>
            <a:r>
              <a:rPr lang="en-US" dirty="0"/>
              <a:t>Codes derived from the data by using code names drawn from participant quotes or interpretation of the data</a:t>
            </a:r>
          </a:p>
          <a:p>
            <a:pPr lvl="2">
              <a:defRPr/>
            </a:pPr>
            <a:r>
              <a:rPr lang="en-GB" sz="2400" dirty="0"/>
              <a:t>In vivo codes while building the codes during the analysis would be "inductive." </a:t>
            </a:r>
          </a:p>
          <a:p>
            <a:pPr lvl="2">
              <a:defRPr/>
            </a:pPr>
            <a:endParaRPr lang="en-US" sz="2400" dirty="0"/>
          </a:p>
          <a:p>
            <a:pPr marL="393192" lvl="1" indent="0">
              <a:buNone/>
              <a:defRPr/>
            </a:pPr>
            <a:endParaRPr lang="en-US" dirty="0"/>
          </a:p>
        </p:txBody>
      </p:sp>
    </p:spTree>
    <p:extLst>
      <p:ext uri="{BB962C8B-B14F-4D97-AF65-F5344CB8AC3E}">
        <p14:creationId xmlns:p14="http://schemas.microsoft.com/office/powerpoint/2010/main" val="9445303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priori codes</a:t>
            </a:r>
          </a:p>
        </p:txBody>
      </p:sp>
      <p:sp>
        <p:nvSpPr>
          <p:cNvPr id="4" name="Content Placeholder 3"/>
          <p:cNvSpPr>
            <a:spLocks noGrp="1"/>
          </p:cNvSpPr>
          <p:nvPr>
            <p:ph idx="1"/>
          </p:nvPr>
        </p:nvSpPr>
        <p:spPr/>
        <p:txBody>
          <a:bodyPr/>
          <a:lstStyle/>
          <a:p>
            <a:r>
              <a:rPr lang="en-GB" dirty="0"/>
              <a:t>These can be identified from a range of sources:</a:t>
            </a:r>
          </a:p>
          <a:p>
            <a:r>
              <a:rPr lang="en-GB" dirty="0"/>
              <a:t>Previous research or theory</a:t>
            </a:r>
          </a:p>
          <a:p>
            <a:r>
              <a:rPr lang="en-GB" dirty="0"/>
              <a:t>Research or evaluation questions you are addressing</a:t>
            </a:r>
          </a:p>
          <a:p>
            <a:r>
              <a:rPr lang="en-GB" dirty="0"/>
              <a:t>Questions and topics from your interview schedule</a:t>
            </a:r>
          </a:p>
          <a:p>
            <a:r>
              <a:rPr lang="en-GB" dirty="0"/>
              <a:t>Your gut feeling about the data or the setting</a:t>
            </a:r>
          </a:p>
          <a:p>
            <a:r>
              <a:rPr lang="en-GB" b="1" dirty="0">
                <a:solidFill>
                  <a:srgbClr val="FF0000"/>
                </a:solidFill>
              </a:rPr>
              <a:t>How to video </a:t>
            </a:r>
            <a:r>
              <a:rPr lang="en-GB" dirty="0"/>
              <a:t>http://onlineqda.hud.ac.uk/movies/Lect_on_QDA_3/index.php</a:t>
            </a:r>
          </a:p>
          <a:p>
            <a:endParaRPr lang="en-GB" dirty="0"/>
          </a:p>
        </p:txBody>
      </p:sp>
    </p:spTree>
    <p:extLst>
      <p:ext uri="{BB962C8B-B14F-4D97-AF65-F5344CB8AC3E}">
        <p14:creationId xmlns:p14="http://schemas.microsoft.com/office/powerpoint/2010/main" val="3173183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vivo codes</a:t>
            </a:r>
          </a:p>
        </p:txBody>
      </p:sp>
      <p:sp>
        <p:nvSpPr>
          <p:cNvPr id="3" name="Content Placeholder 2"/>
          <p:cNvSpPr>
            <a:spLocks noGrp="1"/>
          </p:cNvSpPr>
          <p:nvPr>
            <p:ph idx="1"/>
          </p:nvPr>
        </p:nvSpPr>
        <p:spPr/>
        <p:txBody>
          <a:bodyPr/>
          <a:lstStyle/>
          <a:p>
            <a:r>
              <a:rPr lang="en-GB" dirty="0"/>
              <a:t>When themes, concepts or categories are being identified or developed.</a:t>
            </a:r>
          </a:p>
          <a:p>
            <a:r>
              <a:rPr lang="en-GB" dirty="0"/>
              <a:t>Read everything and make notes of any potential themes that come to mind.</a:t>
            </a:r>
          </a:p>
          <a:p>
            <a:r>
              <a:rPr lang="en-GB" dirty="0"/>
              <a:t>Read until a possible theme appears and then follow it through all of the data.</a:t>
            </a:r>
          </a:p>
          <a:p>
            <a:r>
              <a:rPr lang="en-GB" dirty="0"/>
              <a:t>Code every sentence or piece of sentence and then recode into categories.</a:t>
            </a:r>
          </a:p>
          <a:p>
            <a:endParaRPr lang="en-GB" dirty="0"/>
          </a:p>
        </p:txBody>
      </p:sp>
    </p:spTree>
    <p:extLst>
      <p:ext uri="{BB962C8B-B14F-4D97-AF65-F5344CB8AC3E}">
        <p14:creationId xmlns:p14="http://schemas.microsoft.com/office/powerpoint/2010/main" val="2518700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F0"/>
                </a:solidFill>
              </a:rPr>
              <a:t>Framework</a:t>
            </a:r>
            <a:r>
              <a:rPr lang="en-GB" dirty="0"/>
              <a:t> analysis</a:t>
            </a:r>
          </a:p>
        </p:txBody>
      </p:sp>
      <p:sp>
        <p:nvSpPr>
          <p:cNvPr id="3" name="Content Placeholder 2"/>
          <p:cNvSpPr>
            <a:spLocks noGrp="1"/>
          </p:cNvSpPr>
          <p:nvPr>
            <p:ph idx="1"/>
          </p:nvPr>
        </p:nvSpPr>
        <p:spPr/>
        <p:txBody>
          <a:bodyPr>
            <a:normAutofit lnSpcReduction="10000"/>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p>
          <a:p>
            <a:r>
              <a:rPr lang="en-GB" b="1" dirty="0">
                <a:solidFill>
                  <a:srgbClr val="FF0000"/>
                </a:solidFill>
              </a:rPr>
              <a:t>Video techniques</a:t>
            </a:r>
          </a:p>
          <a:p>
            <a:r>
              <a:rPr lang="en-GB" dirty="0"/>
              <a:t>http://onlineqda.hud.ac.uk/movies/ESRC_RMF_2010/index.php#Part2</a:t>
            </a:r>
          </a:p>
          <a:p>
            <a:endParaRPr lang="en-GB" dirty="0"/>
          </a:p>
        </p:txBody>
      </p:sp>
    </p:spTree>
    <p:extLst>
      <p:ext uri="{BB962C8B-B14F-4D97-AF65-F5344CB8AC3E}">
        <p14:creationId xmlns:p14="http://schemas.microsoft.com/office/powerpoint/2010/main" val="1219075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Qualitative Methods- Data Analysis</a:t>
            </a:r>
          </a:p>
        </p:txBody>
      </p:sp>
      <p:sp>
        <p:nvSpPr>
          <p:cNvPr id="80900" name="Rectangle 3"/>
          <p:cNvSpPr>
            <a:spLocks noGrp="1" noChangeArrowheads="1"/>
          </p:cNvSpPr>
          <p:nvPr>
            <p:ph idx="1"/>
          </p:nvPr>
        </p:nvSpPr>
        <p:spPr/>
        <p:txBody>
          <a:bodyPr rtlCol="0">
            <a:normAutofit fontScale="92500"/>
          </a:bodyPr>
          <a:lstStyle/>
          <a:p>
            <a:pPr marL="182880" indent="-182880">
              <a:buClr>
                <a:schemeClr val="tx1">
                  <a:lumMod val="85000"/>
                  <a:lumOff val="15000"/>
                </a:schemeClr>
              </a:buClr>
              <a:defRPr/>
            </a:pPr>
            <a:r>
              <a:rPr lang="en-US" altLang="en-US" sz="2800" dirty="0">
                <a:ea typeface="ＭＳ Ｐゴシック" panose="020B0600070205080204" pitchFamily="34" charset="-128"/>
              </a:rPr>
              <a:t>Set up Matrix interview/question number.</a:t>
            </a:r>
          </a:p>
          <a:p>
            <a:pPr marL="182880" indent="-182880">
              <a:buClr>
                <a:schemeClr val="tx1">
                  <a:lumMod val="85000"/>
                  <a:lumOff val="15000"/>
                </a:schemeClr>
              </a:buClr>
              <a:defRPr/>
            </a:pPr>
            <a:r>
              <a:rPr lang="en-US" altLang="en-US" sz="2800" dirty="0">
                <a:ea typeface="ＭＳ Ｐゴシック" panose="020B0600070205080204" pitchFamily="34" charset="-128"/>
              </a:rPr>
              <a:t>Précis interviews into key points.</a:t>
            </a:r>
          </a:p>
          <a:p>
            <a:pPr marL="182880" indent="-182880">
              <a:buClr>
                <a:schemeClr val="tx1">
                  <a:lumMod val="85000"/>
                  <a:lumOff val="15000"/>
                </a:schemeClr>
              </a:buClr>
              <a:defRPr/>
            </a:pPr>
            <a:r>
              <a:rPr lang="en-US" altLang="en-US" sz="2800" dirty="0">
                <a:ea typeface="ＭＳ Ｐゴシック" panose="020B0600070205080204" pitchFamily="34" charset="-128"/>
              </a:rPr>
              <a:t>Input key points into matrix.</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significant quotes.</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outliers -</a:t>
            </a:r>
            <a:r>
              <a:rPr lang="en-GB" altLang="en-US" sz="2800" dirty="0">
                <a:ea typeface="ＭＳ Ｐゴシック" panose="020B0600070205080204" pitchFamily="34" charset="-128"/>
              </a:rPr>
              <a:t>results outside the norm resulting (</a:t>
            </a:r>
            <a:r>
              <a:rPr lang="en-GB" altLang="en-US" sz="2800" dirty="0" err="1">
                <a:ea typeface="ＭＳ Ｐゴシック" panose="020B0600070205080204" pitchFamily="34" charset="-128"/>
              </a:rPr>
              <a:t>Sproull</a:t>
            </a:r>
            <a:r>
              <a:rPr lang="en-GB" altLang="en-US" sz="2800" dirty="0">
                <a:ea typeface="ＭＳ Ｐゴシック" panose="020B0600070205080204" pitchFamily="34" charset="-128"/>
              </a:rPr>
              <a:t>, 2004) - did not fit into the curve (Creswell, 2004).</a:t>
            </a:r>
            <a:endParaRPr lang="en-US" altLang="en-US" sz="2800" dirty="0">
              <a:ea typeface="ＭＳ Ｐゴシック" panose="020B0600070205080204" pitchFamily="34" charset="-128"/>
            </a:endParaRPr>
          </a:p>
          <a:p>
            <a:pPr marL="182880" indent="-182880">
              <a:buClr>
                <a:schemeClr val="tx1">
                  <a:lumMod val="85000"/>
                  <a:lumOff val="15000"/>
                </a:schemeClr>
              </a:buClr>
              <a:defRPr/>
            </a:pPr>
            <a:r>
              <a:rPr lang="en-US" altLang="en-US" sz="2800" dirty="0">
                <a:ea typeface="ＭＳ Ｐゴシック" panose="020B0600070205080204" pitchFamily="34" charset="-128"/>
              </a:rPr>
              <a:t>For each question look for common themes or issues discussed.</a:t>
            </a:r>
          </a:p>
          <a:p>
            <a:pPr marL="182880" indent="-182880">
              <a:buClr>
                <a:schemeClr val="tx1">
                  <a:lumMod val="85000"/>
                  <a:lumOff val="15000"/>
                </a:schemeClr>
              </a:buClr>
              <a:defRPr/>
            </a:pPr>
            <a:r>
              <a:rPr lang="en-US" altLang="en-US" sz="2800" dirty="0">
                <a:ea typeface="ＭＳ Ｐゴシック" panose="020B0600070205080204" pitchFamily="34" charset="-128"/>
              </a:rPr>
              <a:t>Make a summary list of common issues for each question. </a:t>
            </a: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3726400-4B17-4BA8-85B1-DD76A269795A}" type="slidenum">
              <a:rPr lang="en-US" altLang="en-US" sz="1000"/>
              <a:pPr/>
              <a:t>27</a:t>
            </a:fld>
            <a:endParaRPr lang="en-US" altLang="en-US" sz="1000"/>
          </a:p>
        </p:txBody>
      </p:sp>
    </p:spTree>
    <p:extLst>
      <p:ext uri="{BB962C8B-B14F-4D97-AF65-F5344CB8AC3E}">
        <p14:creationId xmlns:p14="http://schemas.microsoft.com/office/powerpoint/2010/main" val="22313545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1981200" y="642594"/>
            <a:ext cx="8086725" cy="1371600"/>
          </a:xfrm>
        </p:spPr>
        <p:txBody>
          <a:bodyPr rtlCol="0">
            <a:normAutofit fontScale="90000"/>
            <a:scene3d>
              <a:camera prst="orthographicFront"/>
              <a:lightRig rig="soft" dir="t"/>
            </a:scene3d>
          </a:bodyPr>
          <a:lstStyle/>
          <a:p>
            <a:pPr>
              <a:defRPr/>
            </a:pPr>
            <a:r>
              <a:rPr dirty="0">
                <a:solidFill>
                  <a:schemeClr val="tx1">
                    <a:lumMod val="85000"/>
                    <a:lumOff val="15000"/>
                  </a:schemeClr>
                </a:solidFill>
                <a:ea typeface="+mj-ea"/>
                <a:cs typeface="+mj-cs"/>
              </a:rPr>
              <a:t>USING </a:t>
            </a:r>
            <a:r>
              <a:rPr b="1" dirty="0">
                <a:solidFill>
                  <a:srgbClr val="00B0F0"/>
                </a:solidFill>
                <a:ea typeface="+mj-ea"/>
                <a:cs typeface="+mj-cs"/>
              </a:rPr>
              <a:t>MATRIX</a:t>
            </a:r>
            <a:r>
              <a:rPr dirty="0">
                <a:solidFill>
                  <a:schemeClr val="tx1">
                    <a:lumMod val="85000"/>
                    <a:lumOff val="15000"/>
                  </a:schemeClr>
                </a:solidFill>
                <a:ea typeface="+mj-ea"/>
                <a:cs typeface="+mj-cs"/>
              </a:rPr>
              <a:t> ANALYSIS </a:t>
            </a:r>
            <a:br>
              <a:rPr dirty="0">
                <a:solidFill>
                  <a:schemeClr val="tx1">
                    <a:lumMod val="85000"/>
                    <a:lumOff val="15000"/>
                  </a:schemeClr>
                </a:solidFill>
                <a:ea typeface="+mj-ea"/>
                <a:cs typeface="+mj-cs"/>
              </a:rPr>
            </a:br>
            <a:r>
              <a:rPr dirty="0">
                <a:solidFill>
                  <a:schemeClr val="tx1">
                    <a:lumMod val="85000"/>
                    <a:lumOff val="15000"/>
                  </a:schemeClr>
                </a:solidFill>
                <a:ea typeface="+mj-ea"/>
                <a:cs typeface="+mj-cs"/>
              </a:rPr>
              <a:t>Qualitative data</a:t>
            </a:r>
            <a:br>
              <a:rPr dirty="0">
                <a:solidFill>
                  <a:schemeClr val="tx1">
                    <a:lumMod val="85000"/>
                    <a:lumOff val="15000"/>
                  </a:schemeClr>
                </a:solidFill>
                <a:ea typeface="+mj-ea"/>
                <a:cs typeface="+mj-cs"/>
              </a:rPr>
            </a:br>
            <a:endParaRPr dirty="0">
              <a:solidFill>
                <a:schemeClr val="tx1">
                  <a:lumMod val="85000"/>
                  <a:lumOff val="15000"/>
                </a:schemeClr>
              </a:solidFill>
              <a:ea typeface="+mj-ea"/>
              <a:cs typeface="+mj-cs"/>
            </a:endParaRPr>
          </a:p>
        </p:txBody>
      </p:sp>
      <p:sp>
        <p:nvSpPr>
          <p:cNvPr id="51203" name="Rectangle 3"/>
          <p:cNvSpPr>
            <a:spLocks noGrp="1" noChangeArrowheads="1"/>
          </p:cNvSpPr>
          <p:nvPr>
            <p:ph idx="1"/>
          </p:nvPr>
        </p:nvSpPr>
        <p:spPr/>
        <p:txBody>
          <a:bodyPr/>
          <a:lstStyle/>
          <a:p>
            <a:endParaRPr lang="en-US" altLang="en-US">
              <a:ea typeface="ＭＳ Ｐゴシック" panose="020B0600070205080204" pitchFamily="34" charset="-128"/>
            </a:endParaRPr>
          </a:p>
          <a:p>
            <a:endParaRPr lang="en-US" altLang="en-US">
              <a:ea typeface="ＭＳ Ｐゴシック" panose="020B0600070205080204" pitchFamily="34" charset="-128"/>
            </a:endParaRPr>
          </a:p>
        </p:txBody>
      </p:sp>
      <p:sp>
        <p:nvSpPr>
          <p:cNvPr id="512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D0D94F9-1361-4493-B577-13978E8455A7}" type="slidenum">
              <a:rPr lang="en-US" altLang="en-US" sz="1000"/>
              <a:pPr/>
              <a:t>28</a:t>
            </a:fld>
            <a:endParaRPr lang="en-US" altLang="en-US" sz="1000"/>
          </a:p>
        </p:txBody>
      </p:sp>
      <p:graphicFrame>
        <p:nvGraphicFramePr>
          <p:cNvPr id="51205" name="Object 2"/>
          <p:cNvGraphicFramePr>
            <a:graphicFrameLocks noChangeAspect="1"/>
          </p:cNvGraphicFramePr>
          <p:nvPr/>
        </p:nvGraphicFramePr>
        <p:xfrm>
          <a:off x="3709989" y="1735139"/>
          <a:ext cx="6105525" cy="4071937"/>
        </p:xfrm>
        <a:graphic>
          <a:graphicData uri="http://schemas.openxmlformats.org/presentationml/2006/ole">
            <mc:AlternateContent xmlns:mc="http://schemas.openxmlformats.org/markup-compatibility/2006">
              <mc:Choice xmlns:v="urn:schemas-microsoft-com:vml" Requires="v">
                <p:oleObj spid="_x0000_s1029" name="Document" r:id="rId3" imgW="6105144" imgH="4072128" progId="Word.Document.8">
                  <p:embed/>
                </p:oleObj>
              </mc:Choice>
              <mc:Fallback>
                <p:oleObj name="Document" r:id="rId3" imgW="6105144" imgH="4072128" progId="Word.Document.8">
                  <p:embed/>
                  <p:pic>
                    <p:nvPicPr>
                      <p:cNvPr id="5120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9989" y="1735139"/>
                        <a:ext cx="6105525" cy="4071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6" name="Object 3"/>
          <p:cNvGraphicFramePr>
            <a:graphicFrameLocks noChangeAspect="1"/>
          </p:cNvGraphicFramePr>
          <p:nvPr/>
        </p:nvGraphicFramePr>
        <p:xfrm>
          <a:off x="3306763" y="2185989"/>
          <a:ext cx="6235700" cy="3665537"/>
        </p:xfrm>
        <a:graphic>
          <a:graphicData uri="http://schemas.openxmlformats.org/presentationml/2006/ole">
            <mc:AlternateContent xmlns:mc="http://schemas.openxmlformats.org/markup-compatibility/2006">
              <mc:Choice xmlns:v="urn:schemas-microsoft-com:vml" Requires="v">
                <p:oleObj spid="_x0000_s1030" name="Document" r:id="rId5" imgW="6236208" imgH="3666744" progId="Word.Document.8">
                  <p:embed/>
                </p:oleObj>
              </mc:Choice>
              <mc:Fallback>
                <p:oleObj name="Document" r:id="rId5" imgW="6236208" imgH="3666744" progId="Word.Document.8">
                  <p:embed/>
                  <p:pic>
                    <p:nvPicPr>
                      <p:cNvPr id="51206"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06763" y="2185989"/>
                        <a:ext cx="6235700" cy="36655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7" name="Object 4"/>
          <p:cNvGraphicFramePr>
            <a:graphicFrameLocks noChangeAspect="1"/>
          </p:cNvGraphicFramePr>
          <p:nvPr/>
        </p:nvGraphicFramePr>
        <p:xfrm>
          <a:off x="2301080" y="1784496"/>
          <a:ext cx="7446962" cy="4754562"/>
        </p:xfrm>
        <a:graphic>
          <a:graphicData uri="http://schemas.openxmlformats.org/presentationml/2006/ole">
            <mc:AlternateContent xmlns:mc="http://schemas.openxmlformats.org/markup-compatibility/2006">
              <mc:Choice xmlns:v="urn:schemas-microsoft-com:vml" Requires="v">
                <p:oleObj spid="_x0000_s1031" name="Document" r:id="rId7" imgW="7515906" imgH="4800090" progId="Word.Document.8">
                  <p:embed/>
                </p:oleObj>
              </mc:Choice>
              <mc:Fallback>
                <p:oleObj name="Document" r:id="rId7" imgW="7515906" imgH="4800090" progId="Word.Document.8">
                  <p:embed/>
                  <p:pic>
                    <p:nvPicPr>
                      <p:cNvPr id="51207" name="Object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01080" y="1784496"/>
                        <a:ext cx="7446962" cy="4754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801225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lang="en-GB" dirty="0">
                <a:solidFill>
                  <a:schemeClr val="tx1">
                    <a:lumMod val="85000"/>
                    <a:lumOff val="15000"/>
                  </a:schemeClr>
                </a:solidFill>
                <a:ea typeface="+mj-ea"/>
                <a:cs typeface="+mj-cs"/>
              </a:rPr>
              <a:t>S</a:t>
            </a:r>
            <a:r>
              <a:rPr dirty="0" err="1">
                <a:solidFill>
                  <a:schemeClr val="tx1">
                    <a:lumMod val="85000"/>
                    <a:lumOff val="15000"/>
                  </a:schemeClr>
                </a:solidFill>
                <a:ea typeface="+mj-ea"/>
                <a:cs typeface="+mj-cs"/>
              </a:rPr>
              <a:t>ummary</a:t>
            </a:r>
            <a:r>
              <a:rPr dirty="0">
                <a:solidFill>
                  <a:schemeClr val="tx1">
                    <a:lumMod val="85000"/>
                    <a:lumOff val="15000"/>
                  </a:schemeClr>
                </a:solidFill>
                <a:ea typeface="+mj-ea"/>
                <a:cs typeface="+mj-cs"/>
              </a:rPr>
              <a:t> and conclusion</a:t>
            </a:r>
            <a:r>
              <a:rPr lang="en-GB" dirty="0">
                <a:solidFill>
                  <a:schemeClr val="tx1">
                    <a:lumMod val="85000"/>
                    <a:lumOff val="15000"/>
                  </a:schemeClr>
                </a:solidFill>
                <a:ea typeface="+mj-ea"/>
                <a:cs typeface="+mj-cs"/>
              </a:rPr>
              <a:t> of chapter 4</a:t>
            </a:r>
            <a:endParaRPr dirty="0">
              <a:solidFill>
                <a:schemeClr val="tx1">
                  <a:lumMod val="85000"/>
                  <a:lumOff val="15000"/>
                </a:schemeClr>
              </a:solidFill>
              <a:ea typeface="+mj-ea"/>
              <a:cs typeface="+mj-cs"/>
            </a:endParaRPr>
          </a:p>
        </p:txBody>
      </p:sp>
      <p:sp>
        <p:nvSpPr>
          <p:cNvPr id="49155" name="Content Placeholder 1"/>
          <p:cNvSpPr>
            <a:spLocks noGrp="1"/>
          </p:cNvSpPr>
          <p:nvPr>
            <p:ph idx="1"/>
          </p:nvPr>
        </p:nvSpPr>
        <p:spPr/>
        <p:txBody>
          <a:bodyPr/>
          <a:lstStyle/>
          <a:p>
            <a:r>
              <a:rPr lang="en-US" altLang="en-US" dirty="0">
                <a:ea typeface="ＭＳ Ｐゴシック" panose="020B0600070205080204" pitchFamily="34" charset="-128"/>
              </a:rPr>
              <a:t>Summarize the major patterns found. </a:t>
            </a:r>
          </a:p>
          <a:p>
            <a:r>
              <a:rPr lang="en-US" altLang="en-US" dirty="0">
                <a:ea typeface="ＭＳ Ｐゴシック" panose="020B0600070205080204" pitchFamily="34" charset="-128"/>
              </a:rPr>
              <a:t>No new information or analysis should be included; the goal of the summary is to sum up for the reader in one to two paragraphs of the results of the research study findings (Creswell, 2004).</a:t>
            </a:r>
          </a:p>
          <a:p>
            <a:r>
              <a:rPr lang="en-US" altLang="en-US" dirty="0">
                <a:ea typeface="ＭＳ Ｐゴシック" panose="020B0600070205080204" pitchFamily="34" charset="-128"/>
              </a:rPr>
              <a:t>Add a conclusion that makes the transition of chapter 4 to chapter 5 topics.</a:t>
            </a:r>
            <a:endParaRPr lang="en-GB"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184974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3500" y="366712"/>
            <a:ext cx="9525000" cy="6124575"/>
          </a:xfrm>
          <a:prstGeom prst="rect">
            <a:avLst/>
          </a:prstGeom>
        </p:spPr>
      </p:pic>
    </p:spTree>
    <p:extLst>
      <p:ext uri="{BB962C8B-B14F-4D97-AF65-F5344CB8AC3E}">
        <p14:creationId xmlns:p14="http://schemas.microsoft.com/office/powerpoint/2010/main" val="31677601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rtlCol="0">
            <a:spAutoFit/>
            <a:scene3d>
              <a:camera prst="orthographicFront"/>
              <a:lightRig rig="soft" dir="t"/>
            </a:scene3d>
          </a:bodyPr>
          <a:lstStyle/>
          <a:p>
            <a:pPr>
              <a:defRPr/>
            </a:pPr>
            <a:r>
              <a:rPr lang="en-GB">
                <a:solidFill>
                  <a:srgbClr val="000000"/>
                </a:solidFill>
                <a:ea typeface="+mj-ea"/>
                <a:cs typeface="+mj-cs"/>
              </a:rPr>
              <a:t>Exploring and Presenting Data</a:t>
            </a:r>
          </a:p>
        </p:txBody>
      </p:sp>
      <p:sp>
        <p:nvSpPr>
          <p:cNvPr id="54275" name="Rectangle 3"/>
          <p:cNvSpPr>
            <a:spLocks noGrp="1" noChangeArrowheads="1"/>
          </p:cNvSpPr>
          <p:nvPr>
            <p:ph idx="1"/>
          </p:nvPr>
        </p:nvSpPr>
        <p:spPr/>
        <p:txBody>
          <a:bodyPr>
            <a:spAutoFit/>
          </a:bodyPr>
          <a:lstStyle/>
          <a:p>
            <a:r>
              <a:rPr lang="en-GB" altLang="en-US" sz="2800" dirty="0">
                <a:ea typeface="ＭＳ Ｐゴシック" panose="020B0600070205080204" pitchFamily="34" charset="-128"/>
              </a:rPr>
              <a:t>Narrative.</a:t>
            </a:r>
          </a:p>
          <a:p>
            <a:r>
              <a:rPr lang="en-GB" altLang="en-US" sz="2800" dirty="0">
                <a:ea typeface="ＭＳ Ｐゴシック" panose="020B0600070205080204" pitchFamily="34" charset="-128"/>
              </a:rPr>
              <a:t>Tables.</a:t>
            </a:r>
          </a:p>
          <a:p>
            <a:r>
              <a:rPr lang="en-GB" altLang="en-US" sz="2800" dirty="0">
                <a:ea typeface="ＭＳ Ｐゴシック" panose="020B0600070205080204" pitchFamily="34" charset="-128"/>
              </a:rPr>
              <a:t>Graphs/Charts.</a:t>
            </a:r>
          </a:p>
          <a:p>
            <a:r>
              <a:rPr lang="en-GB" altLang="en-US" sz="2800" dirty="0">
                <a:ea typeface="ＭＳ Ｐゴシック" panose="020B0600070205080204" pitchFamily="34" charset="-128"/>
              </a:rPr>
              <a:t>Select the most appropriate.</a:t>
            </a:r>
          </a:p>
        </p:txBody>
      </p:sp>
    </p:spTree>
    <p:extLst>
      <p:ext uri="{BB962C8B-B14F-4D97-AF65-F5344CB8AC3E}">
        <p14:creationId xmlns:p14="http://schemas.microsoft.com/office/powerpoint/2010/main" val="41314567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DE42F-7AA8-EE49-8A3D-DA6B9E564B29}"/>
              </a:ext>
            </a:extLst>
          </p:cNvPr>
          <p:cNvSpPr>
            <a:spLocks noGrp="1"/>
          </p:cNvSpPr>
          <p:nvPr>
            <p:ph type="title"/>
          </p:nvPr>
        </p:nvSpPr>
        <p:spPr/>
        <p:txBody>
          <a:bodyPr/>
          <a:lstStyle/>
          <a:p>
            <a:r>
              <a:rPr lang="en-US" dirty="0"/>
              <a:t>Easy ….</a:t>
            </a:r>
          </a:p>
        </p:txBody>
      </p:sp>
      <p:sp>
        <p:nvSpPr>
          <p:cNvPr id="3" name="Content Placeholder 2">
            <a:extLst>
              <a:ext uri="{FF2B5EF4-FFF2-40B4-BE49-F238E27FC236}">
                <a16:creationId xmlns:a16="http://schemas.microsoft.com/office/drawing/2014/main" id="{74FC8394-FE79-F34A-B5D1-569B50C67CF7}"/>
              </a:ext>
            </a:extLst>
          </p:cNvPr>
          <p:cNvSpPr>
            <a:spLocks noGrp="1"/>
          </p:cNvSpPr>
          <p:nvPr>
            <p:ph idx="1"/>
          </p:nvPr>
        </p:nvSpPr>
        <p:spPr/>
        <p:txBody>
          <a:bodyPr/>
          <a:lstStyle/>
          <a:p>
            <a:r>
              <a:rPr lang="en-GB" dirty="0">
                <a:hlinkClick r:id="rId2" tooltip="Original URL: https://methods.sagepub.com/which-stats-test. Click or tap if you trust this link."/>
              </a:rPr>
              <a:t>https://methods.sagepub.com/which-stats-test</a:t>
            </a:r>
            <a:endParaRPr lang="en-GB" dirty="0"/>
          </a:p>
          <a:p>
            <a:r>
              <a:rPr lang="en-US" dirty="0"/>
              <a:t>http://</a:t>
            </a:r>
            <a:r>
              <a:rPr lang="en-US" dirty="0" err="1"/>
              <a:t>www.lse.ac.uk</a:t>
            </a:r>
            <a:r>
              <a:rPr lang="en-US" dirty="0"/>
              <a:t>/Methodology/Software-tutorials</a:t>
            </a:r>
          </a:p>
        </p:txBody>
      </p:sp>
    </p:spTree>
    <p:extLst>
      <p:ext uri="{BB962C8B-B14F-4D97-AF65-F5344CB8AC3E}">
        <p14:creationId xmlns:p14="http://schemas.microsoft.com/office/powerpoint/2010/main" val="1532240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Chapter 4 Quantitative version</a:t>
            </a:r>
          </a:p>
        </p:txBody>
      </p:sp>
      <p:sp>
        <p:nvSpPr>
          <p:cNvPr id="61443" name="Content Placeholder 1"/>
          <p:cNvSpPr>
            <a:spLocks noGrp="1"/>
          </p:cNvSpPr>
          <p:nvPr>
            <p:ph idx="1"/>
          </p:nvPr>
        </p:nvSpPr>
        <p:spPr/>
        <p:txBody>
          <a:bodyPr/>
          <a:lstStyle/>
          <a:p>
            <a:pPr>
              <a:lnSpc>
                <a:spcPct val="80000"/>
              </a:lnSpc>
            </a:pPr>
            <a:r>
              <a:rPr lang="en-US" altLang="en-US" sz="2500" dirty="0">
                <a:ea typeface="ＭＳ Ｐゴシック" panose="020B0600070205080204" pitchFamily="34" charset="-128"/>
              </a:rPr>
              <a:t>Chapter 4 of a quantitative design is shorter because the findings are results of statistical tests instead of narratives. </a:t>
            </a:r>
          </a:p>
          <a:p>
            <a:pPr>
              <a:lnSpc>
                <a:spcPct val="80000"/>
              </a:lnSpc>
            </a:pPr>
            <a:r>
              <a:rPr lang="en-US" altLang="en-US" sz="2500" dirty="0">
                <a:ea typeface="ＭＳ Ｐゴシック" panose="020B0600070205080204" pitchFamily="34" charset="-128"/>
              </a:rPr>
              <a:t>Introductory paragraph where the researcher reminds the reader of the purpose statement, next present the findings.</a:t>
            </a:r>
          </a:p>
          <a:p>
            <a:pPr>
              <a:lnSpc>
                <a:spcPct val="80000"/>
              </a:lnSpc>
            </a:pPr>
            <a:r>
              <a:rPr lang="en-US" altLang="en-US" sz="2500" dirty="0">
                <a:ea typeface="ＭＳ Ｐゴシック" panose="020B0600070205080204" pitchFamily="34" charset="-128"/>
              </a:rPr>
              <a:t>Simon (2006) recommends section on the data demographics such as explaining the age, gender, or relevant related information on the population.</a:t>
            </a:r>
          </a:p>
          <a:p>
            <a:pPr>
              <a:lnSpc>
                <a:spcPct val="80000"/>
              </a:lnSpc>
            </a:pPr>
            <a:r>
              <a:rPr lang="en-US" altLang="en-US" sz="2500" dirty="0">
                <a:ea typeface="ＭＳ Ｐゴシック" panose="020B0600070205080204" pitchFamily="34" charset="-128"/>
              </a:rPr>
              <a:t>Can be in Appendix.</a:t>
            </a:r>
            <a:endParaRPr lang="en-GB" altLang="en-US" sz="2500" dirty="0">
              <a:ea typeface="ＭＳ Ｐゴシック" panose="020B0600070205080204" pitchFamily="34" charset="-128"/>
            </a:endParaRPr>
          </a:p>
          <a:p>
            <a:pPr>
              <a:lnSpc>
                <a:spcPct val="80000"/>
              </a:lnSpc>
            </a:pPr>
            <a:endParaRPr lang="en-US" altLang="en-US" sz="2500" dirty="0">
              <a:ea typeface="ＭＳ Ｐゴシック" panose="020B0600070205080204" pitchFamily="34" charset="-128"/>
            </a:endParaRPr>
          </a:p>
        </p:txBody>
      </p:sp>
    </p:spTree>
    <p:extLst>
      <p:ext uri="{BB962C8B-B14F-4D97-AF65-F5344CB8AC3E}">
        <p14:creationId xmlns:p14="http://schemas.microsoft.com/office/powerpoint/2010/main" val="29359430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4" name="Rectangle 73">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2" name="Rectangle 2">
            <a:extLst>
              <a:ext uri="{FF2B5EF4-FFF2-40B4-BE49-F238E27FC236}">
                <a16:creationId xmlns:a16="http://schemas.microsoft.com/office/drawing/2014/main" id="{F10DE6C6-1121-E84E-9990-8D14D7D7B745}"/>
              </a:ext>
            </a:extLst>
          </p:cNvPr>
          <p:cNvSpPr>
            <a:spLocks noGrp="1" noChangeArrowheads="1"/>
          </p:cNvSpPr>
          <p:nvPr>
            <p:ph type="title"/>
          </p:nvPr>
        </p:nvSpPr>
        <p:spPr>
          <a:xfrm>
            <a:off x="934873" y="1674546"/>
            <a:ext cx="5594224" cy="3508908"/>
          </a:xfrm>
          <a:noFill/>
        </p:spPr>
        <p:txBody>
          <a:bodyPr vert="horz" lIns="91440" tIns="45720" rIns="91440" bIns="45720" rtlCol="0" anchor="ctr">
            <a:normAutofit/>
          </a:bodyPr>
          <a:lstStyle/>
          <a:p>
            <a:r>
              <a:rPr lang="en-US" altLang="en-US" sz="4800" b="1">
                <a:solidFill>
                  <a:srgbClr val="FFFFFF"/>
                </a:solidFill>
              </a:rPr>
              <a:t>Quantitative Research</a:t>
            </a:r>
            <a:br>
              <a:rPr lang="en-US" altLang="en-US" sz="4800" b="1">
                <a:solidFill>
                  <a:srgbClr val="FFFFFF"/>
                </a:solidFill>
              </a:rPr>
            </a:br>
            <a:endParaRPr lang="en-US" altLang="en-US" sz="4800" b="1">
              <a:solidFill>
                <a:srgbClr val="FFFFFF"/>
              </a:solidFill>
            </a:endParaRPr>
          </a:p>
        </p:txBody>
      </p:sp>
      <p:sp>
        <p:nvSpPr>
          <p:cNvPr id="2" name="Content Placeholder 1">
            <a:extLst>
              <a:ext uri="{FF2B5EF4-FFF2-40B4-BE49-F238E27FC236}">
                <a16:creationId xmlns:a16="http://schemas.microsoft.com/office/drawing/2014/main" id="{90EA6F2F-D3A7-5C47-9085-0D831A21972E}"/>
              </a:ext>
            </a:extLst>
          </p:cNvPr>
          <p:cNvSpPr>
            <a:spLocks noGrp="1"/>
          </p:cNvSpPr>
          <p:nvPr>
            <p:ph idx="1"/>
          </p:nvPr>
        </p:nvSpPr>
        <p:spPr>
          <a:xfrm>
            <a:off x="8109284" y="1674546"/>
            <a:ext cx="3404938" cy="3508908"/>
          </a:xfrm>
        </p:spPr>
        <p:txBody>
          <a:bodyPr vert="horz" lIns="91440" tIns="45720" rIns="91440" bIns="45720" rtlCol="0" anchor="ctr">
            <a:normAutofit/>
          </a:bodyPr>
          <a:lstStyle/>
          <a:p>
            <a:pPr marL="0" indent="0">
              <a:buNone/>
            </a:pPr>
            <a:r>
              <a:rPr lang="en-US" altLang="en-US" cap="all"/>
              <a:t>Statistical analysis is a tool and not an end to itself</a:t>
            </a:r>
          </a:p>
        </p:txBody>
      </p:sp>
    </p:spTree>
    <p:extLst>
      <p:ext uri="{BB962C8B-B14F-4D97-AF65-F5344CB8AC3E}">
        <p14:creationId xmlns:p14="http://schemas.microsoft.com/office/powerpoint/2010/main" val="2596640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C0D1FE-8646-4F16-8EEB-D145724EA9B3}"/>
              </a:ext>
            </a:extLst>
          </p:cNvPr>
          <p:cNvPicPr>
            <a:picLocks noChangeAspect="1"/>
          </p:cNvPicPr>
          <p:nvPr/>
        </p:nvPicPr>
        <p:blipFill rotWithShape="1">
          <a:blip r:embed="rId2"/>
          <a:srcRect r="318" b="-1"/>
          <a:stretch/>
        </p:blipFill>
        <p:spPr>
          <a:xfrm>
            <a:off x="1366347" y="433410"/>
            <a:ext cx="9459306" cy="5854700"/>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Tree>
    <p:extLst>
      <p:ext uri="{BB962C8B-B14F-4D97-AF65-F5344CB8AC3E}">
        <p14:creationId xmlns:p14="http://schemas.microsoft.com/office/powerpoint/2010/main" val="867195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78D39-F911-4043-95FC-691ED608221E}"/>
              </a:ext>
            </a:extLst>
          </p:cNvPr>
          <p:cNvSpPr>
            <a:spLocks noGrp="1"/>
          </p:cNvSpPr>
          <p:nvPr>
            <p:ph type="title"/>
          </p:nvPr>
        </p:nvSpPr>
        <p:spPr/>
        <p:txBody>
          <a:bodyPr/>
          <a:lstStyle/>
          <a:p>
            <a:r>
              <a:rPr lang="en-GB" dirty="0"/>
              <a:t>http://www.statstutor.ac.uk/resources/uploaded/coventrychisquared.pdf</a:t>
            </a:r>
          </a:p>
        </p:txBody>
      </p:sp>
    </p:spTree>
    <p:extLst>
      <p:ext uri="{BB962C8B-B14F-4D97-AF65-F5344CB8AC3E}">
        <p14:creationId xmlns:p14="http://schemas.microsoft.com/office/powerpoint/2010/main" val="23434848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rmAutofit/>
          </a:bodyPr>
          <a:lstStyle/>
          <a:p>
            <a:pPr algn="ctr"/>
            <a:r>
              <a:rPr lang="en-GB" sz="2600" b="1" dirty="0">
                <a:solidFill>
                  <a:srgbClr val="1736B9"/>
                </a:solidFill>
              </a:rPr>
              <a:t>Categorical and </a:t>
            </a:r>
            <a:r>
              <a:rPr lang="en-GB" sz="2600" b="1" dirty="0" err="1">
                <a:solidFill>
                  <a:srgbClr val="1736B9"/>
                </a:solidFill>
              </a:rPr>
              <a:t>Quantifyable</a:t>
            </a:r>
            <a:r>
              <a:rPr lang="en-GB" sz="2600" b="1" dirty="0">
                <a:solidFill>
                  <a:srgbClr val="1736B9"/>
                </a:solidFill>
              </a:rPr>
              <a:t> Data</a:t>
            </a:r>
            <a:endParaRPr lang="en-US" sz="2600" b="1" dirty="0">
              <a:solidFill>
                <a:srgbClr val="1736B9"/>
              </a:solidFill>
            </a:endParaRPr>
          </a:p>
          <a:p>
            <a:endParaRPr lang="en-GB" dirty="0"/>
          </a:p>
          <a:p>
            <a:pPr lvl="0"/>
            <a:endParaRPr lang="en-US" dirty="0"/>
          </a:p>
          <a:p>
            <a:pPr lvl="0"/>
            <a:r>
              <a:rPr lang="en-US" dirty="0"/>
              <a:t>	</a:t>
            </a:r>
            <a:endParaRPr lang="en-GB" dirty="0"/>
          </a:p>
        </p:txBody>
      </p:sp>
      <p:pic>
        <p:nvPicPr>
          <p:cNvPr id="2050" name="Picture 2"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0400" y="1860435"/>
            <a:ext cx="7687659" cy="38165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5442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2E19B5D-7865-3C47-AABE-0958F3421456}"/>
              </a:ext>
            </a:extLst>
          </p:cNvPr>
          <p:cNvSpPr>
            <a:spLocks noGrp="1"/>
          </p:cNvSpPr>
          <p:nvPr>
            <p:ph type="title"/>
          </p:nvPr>
        </p:nvSpPr>
        <p:spPr/>
        <p:txBody>
          <a:bodyPr/>
          <a:lstStyle/>
          <a:p>
            <a:r>
              <a:rPr lang="en-GB" b="1" dirty="0">
                <a:solidFill>
                  <a:srgbClr val="1736B9"/>
                </a:solidFill>
              </a:rPr>
              <a:t>Types of Categorical and Quantifiable Data</a:t>
            </a:r>
            <a:endParaRPr lang="en-US" dirty="0"/>
          </a:p>
        </p:txBody>
      </p:sp>
      <p:sp>
        <p:nvSpPr>
          <p:cNvPr id="2" name="Text Placeholder 1"/>
          <p:cNvSpPr>
            <a:spLocks noGrp="1"/>
          </p:cNvSpPr>
          <p:nvPr>
            <p:ph idx="1"/>
          </p:nvPr>
        </p:nvSpPr>
        <p:spPr>
          <a:noFill/>
        </p:spPr>
        <p:txBody>
          <a:bodyPr>
            <a:noAutofit/>
          </a:bodyPr>
          <a:lstStyle/>
          <a:p>
            <a:pPr marL="0" indent="0">
              <a:buNone/>
            </a:pPr>
            <a:endParaRPr lang="en-GB" sz="2400" dirty="0"/>
          </a:p>
          <a:p>
            <a:r>
              <a:rPr lang="en-US" sz="2000" i="1" u="sng" dirty="0">
                <a:solidFill>
                  <a:schemeClr val="tx1"/>
                </a:solidFill>
              </a:rPr>
              <a:t>Nominal</a:t>
            </a:r>
            <a:r>
              <a:rPr lang="en-US" sz="2000" dirty="0">
                <a:solidFill>
                  <a:schemeClr val="tx1"/>
                </a:solidFill>
              </a:rPr>
              <a:t>: a name value or category with no order or ranking implied.</a:t>
            </a:r>
          </a:p>
          <a:p>
            <a:r>
              <a:rPr lang="en-US" sz="2000" i="1" u="sng" dirty="0">
                <a:solidFill>
                  <a:schemeClr val="tx1"/>
                </a:solidFill>
              </a:rPr>
              <a:t>Ordinal</a:t>
            </a:r>
            <a:r>
              <a:rPr lang="en-US" sz="2000" dirty="0">
                <a:solidFill>
                  <a:schemeClr val="tx1"/>
                </a:solidFill>
              </a:rPr>
              <a:t>: an ordering or ranking of values, although the intervals between the ranks are not intended to be equal.</a:t>
            </a:r>
          </a:p>
          <a:p>
            <a:r>
              <a:rPr lang="en-US" sz="2000" i="1" u="sng" dirty="0">
                <a:solidFill>
                  <a:schemeClr val="tx1"/>
                </a:solidFill>
              </a:rPr>
              <a:t>Interval</a:t>
            </a:r>
            <a:r>
              <a:rPr lang="en-US" sz="2000" dirty="0">
                <a:solidFill>
                  <a:schemeClr val="tx1"/>
                </a:solidFill>
              </a:rPr>
              <a:t>: numerical values are assigned along an interval scale with equal intervals, but there is no zero point where the trait being measured does not exist.</a:t>
            </a:r>
          </a:p>
          <a:p>
            <a:r>
              <a:rPr lang="en-US" sz="2000" i="1" u="sng" dirty="0">
                <a:solidFill>
                  <a:schemeClr val="tx1"/>
                </a:solidFill>
              </a:rPr>
              <a:t>Ratio</a:t>
            </a:r>
            <a:r>
              <a:rPr lang="en-US" sz="2000" dirty="0">
                <a:solidFill>
                  <a:schemeClr val="tx1"/>
                </a:solidFill>
              </a:rPr>
              <a:t>: a subset of interval data, but there is an absolute zero that represents some meaning.</a:t>
            </a:r>
            <a:r>
              <a:rPr lang="en-US" sz="1800" dirty="0">
                <a:solidFill>
                  <a:schemeClr val="tx1"/>
                </a:solidFill>
              </a:rPr>
              <a:t>	</a:t>
            </a:r>
            <a:endParaRPr lang="en-GB" sz="1800" dirty="0">
              <a:solidFill>
                <a:schemeClr val="tx1"/>
              </a:solidFill>
            </a:endParaRPr>
          </a:p>
        </p:txBody>
      </p:sp>
    </p:spTree>
    <p:extLst>
      <p:ext uri="{BB962C8B-B14F-4D97-AF65-F5344CB8AC3E}">
        <p14:creationId xmlns:p14="http://schemas.microsoft.com/office/powerpoint/2010/main" val="42175423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0033CC"/>
                </a:solidFill>
              </a:rPr>
              <a:t>Cleaning the Data</a:t>
            </a:r>
            <a:endParaRPr lang="en-US" sz="2600" b="1" dirty="0">
              <a:solidFill>
                <a:srgbClr val="0033CC"/>
              </a:solidFill>
            </a:endParaRPr>
          </a:p>
          <a:p>
            <a:endParaRPr lang="en-GB" dirty="0"/>
          </a:p>
          <a:p>
            <a:r>
              <a:rPr lang="en-US" sz="2000" dirty="0">
                <a:solidFill>
                  <a:schemeClr val="tx1"/>
                </a:solidFill>
              </a:rPr>
              <a:t>Data analysis is only reliable if data that have been entered into computer accurately</a:t>
            </a:r>
          </a:p>
          <a:p>
            <a:endParaRPr lang="en-US" sz="2000" dirty="0">
              <a:solidFill>
                <a:schemeClr val="tx1"/>
              </a:solidFill>
            </a:endParaRPr>
          </a:p>
          <a:p>
            <a:r>
              <a:rPr lang="en-US" sz="2000" i="1" u="sng" dirty="0">
                <a:solidFill>
                  <a:schemeClr val="tx1"/>
                </a:solidFill>
              </a:rPr>
              <a:t>Coding</a:t>
            </a:r>
            <a:r>
              <a:rPr lang="en-US" sz="2000" dirty="0">
                <a:solidFill>
                  <a:schemeClr val="tx1"/>
                </a:solidFill>
              </a:rPr>
              <a:t>: allocating an identification number (Id) to data</a:t>
            </a:r>
          </a:p>
          <a:p>
            <a:endParaRPr lang="en-US" sz="2000" dirty="0">
              <a:solidFill>
                <a:schemeClr val="tx1"/>
              </a:solidFill>
            </a:endParaRPr>
          </a:p>
          <a:p>
            <a:r>
              <a:rPr lang="en-US" sz="2000" dirty="0">
                <a:solidFill>
                  <a:schemeClr val="tx1"/>
                </a:solidFill>
              </a:rPr>
              <a:t>Can use a data matrix: columns = single variable 	and each row = case/profile</a:t>
            </a:r>
          </a:p>
          <a:p>
            <a:r>
              <a:rPr lang="en-US" sz="2000" dirty="0">
                <a:solidFill>
                  <a:schemeClr val="tx1"/>
                </a:solidFill>
              </a:rPr>
              <a:t>	</a:t>
            </a:r>
          </a:p>
          <a:p>
            <a:pPr lvl="0"/>
            <a:r>
              <a:rPr lang="en-US" sz="2000" dirty="0">
                <a:solidFill>
                  <a:schemeClr val="tx1"/>
                </a:solidFill>
              </a:rPr>
              <a:t>	</a:t>
            </a:r>
            <a:endParaRPr lang="en-GB" sz="2000" dirty="0">
              <a:solidFill>
                <a:schemeClr val="tx1"/>
              </a:solidFill>
            </a:endParaRPr>
          </a:p>
        </p:txBody>
      </p:sp>
      <p:graphicFrame>
        <p:nvGraphicFramePr>
          <p:cNvPr id="3" name="Table 2"/>
          <p:cNvGraphicFramePr>
            <a:graphicFrameLocks noGrp="1"/>
          </p:cNvGraphicFramePr>
          <p:nvPr/>
        </p:nvGraphicFramePr>
        <p:xfrm>
          <a:off x="2200880" y="4810919"/>
          <a:ext cx="7886699" cy="1161256"/>
        </p:xfrm>
        <a:graphic>
          <a:graphicData uri="http://schemas.openxmlformats.org/drawingml/2006/table">
            <a:tbl>
              <a:tblPr>
                <a:tableStyleId>{3B4B98B0-60AC-42C2-AFA5-B58CD77FA1E5}</a:tableStyleId>
              </a:tblPr>
              <a:tblGrid>
                <a:gridCol w="613585">
                  <a:extLst>
                    <a:ext uri="{9D8B030D-6E8A-4147-A177-3AD203B41FA5}">
                      <a16:colId xmlns:a16="http://schemas.microsoft.com/office/drawing/2014/main" val="4109507525"/>
                    </a:ext>
                  </a:extLst>
                </a:gridCol>
                <a:gridCol w="1121489">
                  <a:extLst>
                    <a:ext uri="{9D8B030D-6E8A-4147-A177-3AD203B41FA5}">
                      <a16:colId xmlns:a16="http://schemas.microsoft.com/office/drawing/2014/main" val="3165886065"/>
                    </a:ext>
                  </a:extLst>
                </a:gridCol>
                <a:gridCol w="1973252">
                  <a:extLst>
                    <a:ext uri="{9D8B030D-6E8A-4147-A177-3AD203B41FA5}">
                      <a16:colId xmlns:a16="http://schemas.microsoft.com/office/drawing/2014/main" val="3443175314"/>
                    </a:ext>
                  </a:extLst>
                </a:gridCol>
                <a:gridCol w="2436990">
                  <a:extLst>
                    <a:ext uri="{9D8B030D-6E8A-4147-A177-3AD203B41FA5}">
                      <a16:colId xmlns:a16="http://schemas.microsoft.com/office/drawing/2014/main" val="325963818"/>
                    </a:ext>
                  </a:extLst>
                </a:gridCol>
                <a:gridCol w="1741383">
                  <a:extLst>
                    <a:ext uri="{9D8B030D-6E8A-4147-A177-3AD203B41FA5}">
                      <a16:colId xmlns:a16="http://schemas.microsoft.com/office/drawing/2014/main" val="619766959"/>
                    </a:ext>
                  </a:extLst>
                </a:gridCol>
              </a:tblGrid>
              <a:tr h="290314">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Case</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Id</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Department</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Length of service</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Seniority</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068229251"/>
                  </a:ext>
                </a:extLst>
              </a:tr>
              <a:tr h="290314">
                <a:tc>
                  <a:txBody>
                    <a:bodyPr/>
                    <a:lstStyle/>
                    <a:p>
                      <a:pPr>
                        <a:lnSpc>
                          <a:spcPct val="150000"/>
                        </a:lnSpc>
                        <a:spcAft>
                          <a:spcPts val="0"/>
                        </a:spcAft>
                      </a:pPr>
                      <a:r>
                        <a:rPr lang="en-US" sz="1000" b="1" dirty="0">
                          <a:effectLst/>
                        </a:rPr>
                        <a:t>Case 1</a:t>
                      </a:r>
                      <a:endParaRPr lang="en-GB" sz="1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b="0" dirty="0">
                          <a:effectLst/>
                        </a:rPr>
                        <a:t>1</a:t>
                      </a:r>
                      <a:endParaRPr lang="en-GB" sz="10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5</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 3</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2</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73324043"/>
                  </a:ext>
                </a:extLst>
              </a:tr>
              <a:tr h="290314">
                <a:tc>
                  <a:txBody>
                    <a:bodyPr/>
                    <a:lstStyle/>
                    <a:p>
                      <a:pPr>
                        <a:lnSpc>
                          <a:spcPct val="150000"/>
                        </a:lnSpc>
                        <a:spcAft>
                          <a:spcPts val="0"/>
                        </a:spcAft>
                      </a:pPr>
                      <a:r>
                        <a:rPr lang="en-US" sz="1000" b="1" dirty="0">
                          <a:effectLst/>
                        </a:rPr>
                        <a:t>Case 2</a:t>
                      </a:r>
                      <a:endParaRPr lang="en-GB" sz="1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 1</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3</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92490570"/>
                  </a:ext>
                </a:extLst>
              </a:tr>
              <a:tr h="290314">
                <a:tc>
                  <a:txBody>
                    <a:bodyPr/>
                    <a:lstStyle/>
                    <a:p>
                      <a:pPr>
                        <a:lnSpc>
                          <a:spcPct val="150000"/>
                        </a:lnSpc>
                        <a:spcAft>
                          <a:spcPts val="0"/>
                        </a:spcAft>
                      </a:pPr>
                      <a:r>
                        <a:rPr lang="en-US" sz="1000" b="1" dirty="0">
                          <a:effectLst/>
                        </a:rPr>
                        <a:t>Case 3</a:t>
                      </a:r>
                      <a:endParaRPr lang="en-GB" sz="1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3</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3</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12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59251151"/>
                  </a:ext>
                </a:extLst>
              </a:tr>
            </a:tbl>
          </a:graphicData>
        </a:graphic>
      </p:graphicFrame>
    </p:spTree>
    <p:extLst>
      <p:ext uri="{BB962C8B-B14F-4D97-AF65-F5344CB8AC3E}">
        <p14:creationId xmlns:p14="http://schemas.microsoft.com/office/powerpoint/2010/main" val="23280066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0033CC"/>
                </a:solidFill>
              </a:rPr>
              <a:t>Handling Missing Data </a:t>
            </a:r>
            <a:endParaRPr lang="en-US" sz="2600" b="1" dirty="0">
              <a:solidFill>
                <a:srgbClr val="0033CC"/>
              </a:solidFill>
            </a:endParaRPr>
          </a:p>
          <a:p>
            <a:endParaRPr lang="en-GB" dirty="0"/>
          </a:p>
          <a:p>
            <a:r>
              <a:rPr lang="en-US" i="1" u="sng" dirty="0">
                <a:solidFill>
                  <a:schemeClr val="tx1"/>
                </a:solidFill>
              </a:rPr>
              <a:t>Non-response bias</a:t>
            </a:r>
            <a:r>
              <a:rPr lang="en-US" dirty="0">
                <a:solidFill>
                  <a:schemeClr val="tx1"/>
                </a:solidFill>
              </a:rPr>
              <a:t>: has the respondent omitted those questions they feel uneasy about or hostile to answering? </a:t>
            </a:r>
          </a:p>
          <a:p>
            <a:endParaRPr lang="en-US" dirty="0">
              <a:solidFill>
                <a:schemeClr val="tx1"/>
              </a:solidFill>
            </a:endParaRPr>
          </a:p>
          <a:p>
            <a:r>
              <a:rPr lang="en-US" dirty="0">
                <a:solidFill>
                  <a:schemeClr val="tx1"/>
                </a:solidFill>
              </a:rPr>
              <a:t>Distinguish between four types of missing values: ‘Not applicable’ (NA), ‘Refused’ (RF), ‘Did not know’ (DK) and ‘Forgot to answer’ (FA). </a:t>
            </a:r>
          </a:p>
          <a:p>
            <a:pPr lvl="0"/>
            <a:r>
              <a:rPr lang="en-US" dirty="0">
                <a:solidFill>
                  <a:schemeClr val="tx1"/>
                </a:solidFill>
              </a:rPr>
              <a:t>	</a:t>
            </a:r>
            <a:endParaRPr lang="en-GB" dirty="0">
              <a:solidFill>
                <a:schemeClr val="tx1"/>
              </a:solidFill>
            </a:endParaRPr>
          </a:p>
        </p:txBody>
      </p:sp>
    </p:spTree>
    <p:extLst>
      <p:ext uri="{BB962C8B-B14F-4D97-AF65-F5344CB8AC3E}">
        <p14:creationId xmlns:p14="http://schemas.microsoft.com/office/powerpoint/2010/main" val="36200054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1736B9"/>
                </a:solidFill>
              </a:rPr>
              <a:t>Presenting Data Using Descriptive Statistics</a:t>
            </a:r>
            <a:endParaRPr lang="en-US" sz="2600" b="1" dirty="0">
              <a:solidFill>
                <a:srgbClr val="1736B9"/>
              </a:solidFill>
            </a:endParaRPr>
          </a:p>
          <a:p>
            <a:endParaRPr lang="en-GB" dirty="0"/>
          </a:p>
          <a:p>
            <a:r>
              <a:rPr lang="en-GB" sz="2000" dirty="0">
                <a:solidFill>
                  <a:schemeClr val="tx1"/>
                </a:solidFill>
              </a:rPr>
              <a:t>Nominal data – single groups: bar charts and pie charts</a:t>
            </a:r>
          </a:p>
          <a:p>
            <a:r>
              <a:rPr lang="en-GB" sz="2000" dirty="0">
                <a:solidFill>
                  <a:schemeClr val="tx1"/>
                </a:solidFill>
              </a:rPr>
              <a:t>Ordinal data – single groups: bar charts</a:t>
            </a:r>
          </a:p>
          <a:p>
            <a:r>
              <a:rPr lang="en-GB" sz="2000" dirty="0">
                <a:solidFill>
                  <a:schemeClr val="tx1"/>
                </a:solidFill>
              </a:rPr>
              <a:t>Interval and ratio data – single groups: frequency charts and histograms</a:t>
            </a:r>
          </a:p>
          <a:p>
            <a:r>
              <a:rPr lang="en-GB" sz="2000" dirty="0">
                <a:solidFill>
                  <a:schemeClr val="tx1"/>
                </a:solidFill>
              </a:rPr>
              <a:t>Nominal data – comparing groups: aggregate frequencies</a:t>
            </a:r>
          </a:p>
          <a:p>
            <a:r>
              <a:rPr lang="en-US" sz="2000" dirty="0">
                <a:solidFill>
                  <a:schemeClr val="tx1"/>
                </a:solidFill>
              </a:rPr>
              <a:t>Interval and ratio data – comparing groups: frequency </a:t>
            </a:r>
            <a:r>
              <a:rPr lang="en-US" sz="2000" dirty="0" err="1">
                <a:solidFill>
                  <a:schemeClr val="tx1"/>
                </a:solidFill>
              </a:rPr>
              <a:t>polygram</a:t>
            </a:r>
            <a:endParaRPr lang="en-GB" sz="2000" dirty="0">
              <a:solidFill>
                <a:schemeClr val="tx1"/>
              </a:solidFill>
            </a:endParaRPr>
          </a:p>
          <a:p>
            <a:endParaRPr lang="en-GB" dirty="0"/>
          </a:p>
          <a:p>
            <a:pPr lvl="0"/>
            <a:r>
              <a:rPr lang="en-US" dirty="0"/>
              <a:t>	</a:t>
            </a:r>
            <a:endParaRPr lang="en-GB" dirty="0"/>
          </a:p>
        </p:txBody>
      </p:sp>
    </p:spTree>
    <p:extLst>
      <p:ext uri="{BB962C8B-B14F-4D97-AF65-F5344CB8AC3E}">
        <p14:creationId xmlns:p14="http://schemas.microsoft.com/office/powerpoint/2010/main" val="33368956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1736B9"/>
                </a:solidFill>
              </a:rPr>
              <a:t>Presenting Data Using Descriptive Statistics</a:t>
            </a:r>
            <a:endParaRPr lang="en-US" sz="2600" b="1" dirty="0">
              <a:solidFill>
                <a:srgbClr val="1736B9"/>
              </a:solidFill>
            </a:endParaRPr>
          </a:p>
          <a:p>
            <a:endParaRPr lang="en-GB" dirty="0"/>
          </a:p>
          <a:p>
            <a:endParaRPr lang="en-US" dirty="0"/>
          </a:p>
          <a:p>
            <a:r>
              <a:rPr lang="en-US" dirty="0"/>
              <a:t>	</a:t>
            </a:r>
          </a:p>
          <a:p>
            <a:pPr lvl="0"/>
            <a:r>
              <a:rPr lang="en-US" dirty="0"/>
              <a:t>	</a:t>
            </a:r>
            <a:endParaRPr lang="en-GB" dirty="0"/>
          </a:p>
        </p:txBody>
      </p:sp>
      <p:pic>
        <p:nvPicPr>
          <p:cNvPr id="4100" name="Picture 4"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8172" y="4022372"/>
            <a:ext cx="3980435" cy="27369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2" name="Picture 6" descr="Gray_3e_Figure 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8171" y="1570741"/>
            <a:ext cx="4017048" cy="24122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3" name="Picture 7" descr="Gray_3e_Figure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9709" y="1570742"/>
            <a:ext cx="4052042" cy="25742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5" name="Picture 9" descr="Gray_3e_Figure 2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4229" y="4302109"/>
            <a:ext cx="4359436" cy="222496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95080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592189" y="-163356"/>
            <a:ext cx="8160852" cy="5850082"/>
          </a:xfrm>
          <a:noFill/>
        </p:spPr>
        <p:txBody>
          <a:bodyPr>
            <a:noAutofit/>
          </a:bodyPr>
          <a:lstStyle/>
          <a:p>
            <a:pPr algn="ctr"/>
            <a:r>
              <a:rPr lang="en-GB" sz="2600" b="1" dirty="0" err="1">
                <a:solidFill>
                  <a:srgbClr val="1736B9"/>
                </a:solidFill>
              </a:rPr>
              <a:t>Analyzing</a:t>
            </a:r>
            <a:r>
              <a:rPr lang="en-GB" sz="2600" b="1" dirty="0">
                <a:solidFill>
                  <a:srgbClr val="1736B9"/>
                </a:solidFill>
              </a:rPr>
              <a:t> Data Using Descriptive Statistics: </a:t>
            </a:r>
          </a:p>
          <a:p>
            <a:pPr algn="ctr"/>
            <a:r>
              <a:rPr lang="en-US" sz="2600" b="1" dirty="0">
                <a:solidFill>
                  <a:srgbClr val="1736B9"/>
                </a:solidFill>
              </a:rPr>
              <a:t>Frequency distribution and central tendency</a:t>
            </a:r>
          </a:p>
          <a:p>
            <a:endParaRPr lang="en-GB" dirty="0"/>
          </a:p>
          <a:p>
            <a:pPr lvl="0"/>
            <a:r>
              <a:rPr lang="en-US" sz="2000" dirty="0">
                <a:solidFill>
                  <a:schemeClr val="tx1"/>
                </a:solidFill>
              </a:rPr>
              <a:t>Use all the data, not just selected figures</a:t>
            </a:r>
          </a:p>
          <a:p>
            <a:pPr lvl="0"/>
            <a:r>
              <a:rPr lang="en-US" sz="2000" dirty="0">
                <a:solidFill>
                  <a:schemeClr val="tx1"/>
                </a:solidFill>
              </a:rPr>
              <a:t>Quantify results using one, representative figure</a:t>
            </a:r>
          </a:p>
          <a:p>
            <a:pPr lvl="0"/>
            <a:r>
              <a:rPr lang="en-US" sz="2000" dirty="0">
                <a:solidFill>
                  <a:schemeClr val="tx1"/>
                </a:solidFill>
              </a:rPr>
              <a:t>Qualify if you’re measuring mean, median, or mode</a:t>
            </a:r>
            <a:endParaRPr lang="en-GB" sz="2000" dirty="0">
              <a:solidFill>
                <a:schemeClr val="tx1"/>
              </a:solidFill>
            </a:endParaRPr>
          </a:p>
          <a:p>
            <a:endParaRPr lang="en-US" dirty="0"/>
          </a:p>
          <a:p>
            <a:r>
              <a:rPr lang="en-US" dirty="0"/>
              <a:t>	</a:t>
            </a:r>
          </a:p>
          <a:p>
            <a:pPr lvl="0"/>
            <a:r>
              <a:rPr lang="en-US" dirty="0"/>
              <a:t>	</a:t>
            </a:r>
            <a:endParaRPr lang="en-GB" dirty="0"/>
          </a:p>
        </p:txBody>
      </p:sp>
      <p:pic>
        <p:nvPicPr>
          <p:cNvPr id="5123" name="Picture 3"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83016" y="3670728"/>
            <a:ext cx="5751425" cy="274612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41483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3BA6FC-EBC6-294B-9AE8-362BE184A30A}"/>
              </a:ext>
            </a:extLst>
          </p:cNvPr>
          <p:cNvSpPr>
            <a:spLocks noGrp="1"/>
          </p:cNvSpPr>
          <p:nvPr>
            <p:ph type="title"/>
          </p:nvPr>
        </p:nvSpPr>
        <p:spPr/>
        <p:txBody>
          <a:bodyPr>
            <a:normAutofit fontScale="90000"/>
          </a:bodyPr>
          <a:lstStyle/>
          <a:p>
            <a:r>
              <a:rPr lang="en-GB" b="1" dirty="0" err="1">
                <a:solidFill>
                  <a:srgbClr val="1736B9"/>
                </a:solidFill>
              </a:rPr>
              <a:t>Analyzing</a:t>
            </a:r>
            <a:r>
              <a:rPr lang="en-GB" b="1" dirty="0">
                <a:solidFill>
                  <a:srgbClr val="1736B9"/>
                </a:solidFill>
              </a:rPr>
              <a:t> Data Using Descriptive Statistics: </a:t>
            </a:r>
            <a:br>
              <a:rPr lang="en-GB" b="1" dirty="0">
                <a:solidFill>
                  <a:srgbClr val="1736B9"/>
                </a:solidFill>
              </a:rPr>
            </a:br>
            <a:r>
              <a:rPr lang="en-US" b="1" dirty="0">
                <a:solidFill>
                  <a:srgbClr val="1736B9"/>
                </a:solidFill>
              </a:rPr>
              <a:t>Measuring Dispersion</a:t>
            </a:r>
            <a:br>
              <a:rPr lang="en-US" b="1" dirty="0">
                <a:solidFill>
                  <a:srgbClr val="1736B9"/>
                </a:solidFill>
              </a:rPr>
            </a:br>
            <a:endParaRPr lang="en-US" dirty="0"/>
          </a:p>
        </p:txBody>
      </p:sp>
      <p:sp>
        <p:nvSpPr>
          <p:cNvPr id="2" name="Text Placeholder 1"/>
          <p:cNvSpPr>
            <a:spLocks noGrp="1"/>
          </p:cNvSpPr>
          <p:nvPr>
            <p:ph idx="1"/>
          </p:nvPr>
        </p:nvSpPr>
        <p:spPr>
          <a:noFill/>
        </p:spPr>
        <p:txBody>
          <a:bodyPr>
            <a:noAutofit/>
          </a:bodyPr>
          <a:lstStyle/>
          <a:p>
            <a:pPr marL="0" indent="0">
              <a:buNone/>
            </a:pPr>
            <a:endParaRPr lang="en-GB" sz="2000" dirty="0"/>
          </a:p>
          <a:p>
            <a:pPr lvl="0"/>
            <a:r>
              <a:rPr lang="en-US" sz="2000" i="1" u="sng" dirty="0">
                <a:solidFill>
                  <a:schemeClr val="tx1"/>
                </a:solidFill>
              </a:rPr>
              <a:t>Range</a:t>
            </a:r>
            <a:r>
              <a:rPr lang="en-US" sz="2000" dirty="0">
                <a:solidFill>
                  <a:schemeClr val="tx1"/>
                </a:solidFill>
              </a:rPr>
              <a:t>: difference between highest and lowest scores</a:t>
            </a:r>
            <a:endParaRPr lang="en-GB" sz="2000" dirty="0">
              <a:solidFill>
                <a:schemeClr val="tx1"/>
              </a:solidFill>
            </a:endParaRPr>
          </a:p>
          <a:p>
            <a:pPr lvl="0"/>
            <a:r>
              <a:rPr lang="en-US" sz="2000" i="1" u="sng" dirty="0">
                <a:solidFill>
                  <a:schemeClr val="tx1"/>
                </a:solidFill>
              </a:rPr>
              <a:t>Inter-quartile range</a:t>
            </a:r>
            <a:r>
              <a:rPr lang="en-US" sz="2000" dirty="0">
                <a:solidFill>
                  <a:schemeClr val="tx1"/>
                </a:solidFill>
              </a:rPr>
              <a:t>: difference between the score that has a quarter of the scores below it and the score that has three-quarters of the scores below it</a:t>
            </a:r>
            <a:endParaRPr lang="en-GB" sz="2000" dirty="0">
              <a:solidFill>
                <a:schemeClr val="tx1"/>
              </a:solidFill>
            </a:endParaRPr>
          </a:p>
          <a:p>
            <a:pPr lvl="0"/>
            <a:r>
              <a:rPr lang="en-US" sz="2000" i="1" u="sng" dirty="0">
                <a:solidFill>
                  <a:schemeClr val="tx1"/>
                </a:solidFill>
              </a:rPr>
              <a:t>Variance</a:t>
            </a:r>
            <a:r>
              <a:rPr lang="en-US" sz="2000" dirty="0">
                <a:solidFill>
                  <a:schemeClr val="tx1"/>
                </a:solidFill>
              </a:rPr>
              <a:t>: average of the squared deviations of individual scores from the mean</a:t>
            </a:r>
            <a:endParaRPr lang="en-GB" sz="2000" dirty="0">
              <a:solidFill>
                <a:schemeClr val="tx1"/>
              </a:solidFill>
            </a:endParaRPr>
          </a:p>
          <a:p>
            <a:pPr lvl="0"/>
            <a:r>
              <a:rPr lang="en-US" sz="2000" i="1" u="sng" dirty="0">
                <a:solidFill>
                  <a:schemeClr val="tx1"/>
                </a:solidFill>
              </a:rPr>
              <a:t>Standard deviation</a:t>
            </a:r>
            <a:r>
              <a:rPr lang="en-US" sz="2000" dirty="0">
                <a:solidFill>
                  <a:schemeClr val="tx1"/>
                </a:solidFill>
              </a:rPr>
              <a:t>: the extent to which responses vary from the mean</a:t>
            </a: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9988266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a:extLst>
              <a:ext uri="{FF2B5EF4-FFF2-40B4-BE49-F238E27FC236}">
                <a16:creationId xmlns:a16="http://schemas.microsoft.com/office/drawing/2014/main" id="{1987F408-5945-FA41-9AFB-31C2B4DB8210}"/>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fld id="{CC17DA37-346A-9445-90D4-ACC3237287C5}" type="slidenum">
              <a:rPr lang="en-AU" altLang="en-US" sz="1200"/>
              <a:pPr algn="r" eaLnBrk="1" hangingPunct="1">
                <a:spcBef>
                  <a:spcPct val="0"/>
                </a:spcBef>
                <a:buFontTx/>
                <a:buNone/>
              </a:pPr>
              <a:t>45</a:t>
            </a:fld>
            <a:endParaRPr lang="en-AU" altLang="en-US" sz="1200"/>
          </a:p>
        </p:txBody>
      </p:sp>
      <p:sp>
        <p:nvSpPr>
          <p:cNvPr id="21507" name="Rectangle 3">
            <a:extLst>
              <a:ext uri="{FF2B5EF4-FFF2-40B4-BE49-F238E27FC236}">
                <a16:creationId xmlns:a16="http://schemas.microsoft.com/office/drawing/2014/main" id="{742B58D8-63B1-8A4A-922A-10D4DCA00777}"/>
              </a:ext>
            </a:extLst>
          </p:cNvPr>
          <p:cNvSpPr>
            <a:spLocks noGrp="1" noChangeArrowheads="1"/>
          </p:cNvSpPr>
          <p:nvPr>
            <p:ph type="body" sz="half" idx="4294967295"/>
          </p:nvPr>
        </p:nvSpPr>
        <p:spPr>
          <a:xfrm>
            <a:off x="1981200" y="1600201"/>
            <a:ext cx="4038600" cy="4525963"/>
          </a:xfrm>
        </p:spPr>
        <p:txBody>
          <a:bodyPr/>
          <a:lstStyle/>
          <a:p>
            <a:pPr eaLnBrk="1" hangingPunct="1">
              <a:buFontTx/>
              <a:buNone/>
            </a:pPr>
            <a:endParaRPr lang="en-AU" altLang="en-US"/>
          </a:p>
          <a:p>
            <a:pPr eaLnBrk="1" hangingPunct="1">
              <a:buFontTx/>
              <a:buNone/>
            </a:pPr>
            <a:endParaRPr lang="en-AU" altLang="en-US"/>
          </a:p>
          <a:p>
            <a:pPr eaLnBrk="1" hangingPunct="1">
              <a:buFontTx/>
              <a:buNone/>
            </a:pPr>
            <a:endParaRPr lang="en-AU" altLang="en-US"/>
          </a:p>
        </p:txBody>
      </p:sp>
      <p:pic>
        <p:nvPicPr>
          <p:cNvPr id="21508" name="Picture 527">
            <a:extLst>
              <a:ext uri="{FF2B5EF4-FFF2-40B4-BE49-F238E27FC236}">
                <a16:creationId xmlns:a16="http://schemas.microsoft.com/office/drawing/2014/main" id="{7F524F7A-9521-F543-A7C2-36AD0DDE7EF1}"/>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3125789" y="115888"/>
            <a:ext cx="5724525" cy="6337300"/>
          </a:xfrm>
          <a:noFill/>
        </p:spPr>
      </p:pic>
    </p:spTree>
    <p:extLst>
      <p:ext uri="{BB962C8B-B14F-4D97-AF65-F5344CB8AC3E}">
        <p14:creationId xmlns:p14="http://schemas.microsoft.com/office/powerpoint/2010/main" val="24343028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0" name="Rectangle 99">
            <a:extLst>
              <a:ext uri="{FF2B5EF4-FFF2-40B4-BE49-F238E27FC236}">
                <a16:creationId xmlns:a16="http://schemas.microsoft.com/office/drawing/2014/main" id="{F269BDC9-F5DC-4A16-9583-2F8CE418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1026">
            <a:extLst>
              <a:ext uri="{FF2B5EF4-FFF2-40B4-BE49-F238E27FC236}">
                <a16:creationId xmlns:a16="http://schemas.microsoft.com/office/drawing/2014/main" id="{4CAE6C42-BCD4-A54F-B4F5-07E56DBF04ED}"/>
              </a:ext>
            </a:extLst>
          </p:cNvPr>
          <p:cNvSpPr>
            <a:spLocks noGrp="1" noChangeArrowheads="1"/>
          </p:cNvSpPr>
          <p:nvPr>
            <p:ph type="title" idx="4294967295"/>
          </p:nvPr>
        </p:nvSpPr>
        <p:spPr>
          <a:xfrm>
            <a:off x="1524000" y="4063296"/>
            <a:ext cx="9144000" cy="1152663"/>
          </a:xfrm>
        </p:spPr>
        <p:txBody>
          <a:bodyPr vert="horz" lIns="91440" tIns="45720" rIns="91440" bIns="45720" rtlCol="0" anchor="ctr">
            <a:normAutofit/>
          </a:bodyPr>
          <a:lstStyle/>
          <a:p>
            <a:pPr algn="ctr"/>
            <a:r>
              <a:rPr lang="en-US" altLang="en-US" sz="4800" b="1"/>
              <a:t>Summary of Scales</a:t>
            </a:r>
          </a:p>
        </p:txBody>
      </p:sp>
      <p:sp>
        <p:nvSpPr>
          <p:cNvPr id="23581" name="Rectangle 4">
            <a:extLst>
              <a:ext uri="{FF2B5EF4-FFF2-40B4-BE49-F238E27FC236}">
                <a16:creationId xmlns:a16="http://schemas.microsoft.com/office/drawing/2014/main" id="{52E5DAE9-9C8D-3346-B4F8-C023ABDAB410}"/>
              </a:ext>
            </a:extLst>
          </p:cNvPr>
          <p:cNvSpPr>
            <a:spLocks noChangeArrowheads="1"/>
          </p:cNvSpPr>
          <p:nvPr/>
        </p:nvSpPr>
        <p:spPr bwMode="auto">
          <a:xfrm>
            <a:off x="2095501" y="6000750"/>
            <a:ext cx="65008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spcAft>
                <a:spcPts val="600"/>
              </a:spcAft>
              <a:buFontTx/>
              <a:buNone/>
            </a:pPr>
            <a:r>
              <a:rPr lang="en-US" altLang="en-US" sz="1800"/>
              <a:t>Adapted from Hair et al. (2003, pp. 380–386)</a:t>
            </a:r>
          </a:p>
        </p:txBody>
      </p:sp>
      <p:graphicFrame>
        <p:nvGraphicFramePr>
          <p:cNvPr id="4" name="Table 3">
            <a:extLst>
              <a:ext uri="{FF2B5EF4-FFF2-40B4-BE49-F238E27FC236}">
                <a16:creationId xmlns:a16="http://schemas.microsoft.com/office/drawing/2014/main" id="{55D8E3ED-23D1-AE44-88C9-29CF64BBE966}"/>
              </a:ext>
            </a:extLst>
          </p:cNvPr>
          <p:cNvGraphicFramePr>
            <a:graphicFrameLocks noGrp="1"/>
          </p:cNvGraphicFramePr>
          <p:nvPr>
            <p:extLst>
              <p:ext uri="{D42A27DB-BD31-4B8C-83A1-F6EECF244321}">
                <p14:modId xmlns:p14="http://schemas.microsoft.com/office/powerpoint/2010/main" val="44142320"/>
              </p:ext>
            </p:extLst>
          </p:nvPr>
        </p:nvGraphicFramePr>
        <p:xfrm>
          <a:off x="643468" y="991629"/>
          <a:ext cx="10905066" cy="2462853"/>
        </p:xfrm>
        <a:graphic>
          <a:graphicData uri="http://schemas.openxmlformats.org/drawingml/2006/table">
            <a:tbl>
              <a:tblPr/>
              <a:tblGrid>
                <a:gridCol w="3457404">
                  <a:extLst>
                    <a:ext uri="{9D8B030D-6E8A-4147-A177-3AD203B41FA5}">
                      <a16:colId xmlns:a16="http://schemas.microsoft.com/office/drawing/2014/main" val="20000"/>
                    </a:ext>
                  </a:extLst>
                </a:gridCol>
                <a:gridCol w="3726467">
                  <a:extLst>
                    <a:ext uri="{9D8B030D-6E8A-4147-A177-3AD203B41FA5}">
                      <a16:colId xmlns:a16="http://schemas.microsoft.com/office/drawing/2014/main" val="20001"/>
                    </a:ext>
                  </a:extLst>
                </a:gridCol>
                <a:gridCol w="3721195">
                  <a:extLst>
                    <a:ext uri="{9D8B030D-6E8A-4147-A177-3AD203B41FA5}">
                      <a16:colId xmlns:a16="http://schemas.microsoft.com/office/drawing/2014/main" val="20002"/>
                    </a:ext>
                  </a:extLst>
                </a:gridCol>
              </a:tblGrid>
              <a:tr h="241045">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a:ln>
                            <a:noFill/>
                          </a:ln>
                          <a:solidFill>
                            <a:srgbClr val="000000"/>
                          </a:solidFill>
                          <a:effectLst/>
                          <a:latin typeface="Times New Roman" pitchFamily="18" charset="0"/>
                          <a:ea typeface="Times New Roman" pitchFamily="18" charset="0"/>
                          <a:cs typeface="Sabon"/>
                        </a:rPr>
                        <a:t>Scale Type</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a:ln>
                            <a:noFill/>
                          </a:ln>
                          <a:solidFill>
                            <a:srgbClr val="000000"/>
                          </a:solidFill>
                          <a:effectLst/>
                          <a:latin typeface="Times New Roman" pitchFamily="18" charset="0"/>
                          <a:ea typeface="Times New Roman" pitchFamily="18" charset="0"/>
                          <a:cs typeface="Sabon"/>
                        </a:rPr>
                        <a:t>Definition</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a:ln>
                            <a:noFill/>
                          </a:ln>
                          <a:solidFill>
                            <a:srgbClr val="000000"/>
                          </a:solidFill>
                          <a:effectLst/>
                          <a:latin typeface="Times New Roman" pitchFamily="18" charset="0"/>
                          <a:ea typeface="Times New Roman" pitchFamily="18" charset="0"/>
                          <a:cs typeface="Sabon"/>
                        </a:rPr>
                        <a:t>Example</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0650">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Nominal scales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“Questions require respondents to provide only some type of descriptor as the raw response.”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Gender: (a) Male; (b) Female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0254">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Ordinal scale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“Allows a respondent to express relative magnitude between answers to a question.”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How important is it that there are examples in this book? (1) Important; (2) Neither important nor unimportant; (3) Unimportant.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60254">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Interval scale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“Demonstrates absolute differences between each scale point.”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In which category does your average grade fall? (a) Less than 50%; (b) 50%–59%; (c) 60%–69%; (d) 70%–79%; (e) 80%–89%; (f) 90%–100%.</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650">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Ratio scale</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“Examines absolute point as well as relative distance to other responses.”</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What is your current age in years?</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8556544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0854D1C-D22B-C043-901B-315BB41BF716}"/>
              </a:ext>
            </a:extLst>
          </p:cNvPr>
          <p:cNvSpPr>
            <a:spLocks noGrp="1"/>
          </p:cNvSpPr>
          <p:nvPr>
            <p:ph type="title"/>
          </p:nvPr>
        </p:nvSpPr>
        <p:spPr>
          <a:xfrm>
            <a:off x="838200" y="713312"/>
            <a:ext cx="3461084" cy="5431376"/>
          </a:xfrm>
        </p:spPr>
        <p:txBody>
          <a:bodyPr>
            <a:normAutofit/>
          </a:bodyPr>
          <a:lstStyle/>
          <a:p>
            <a:r>
              <a:rPr lang="en-US">
                <a:solidFill>
                  <a:srgbClr val="FFFFFF"/>
                </a:solidFill>
              </a:rPr>
              <a:t>Basic Analysis</a:t>
            </a:r>
          </a:p>
        </p:txBody>
      </p:sp>
      <p:sp>
        <p:nvSpPr>
          <p:cNvPr id="3" name="Content Placeholder 2">
            <a:extLst>
              <a:ext uri="{FF2B5EF4-FFF2-40B4-BE49-F238E27FC236}">
                <a16:creationId xmlns:a16="http://schemas.microsoft.com/office/drawing/2014/main" id="{F0DBD343-2CA3-7E49-94CA-309AB132DC62}"/>
              </a:ext>
            </a:extLst>
          </p:cNvPr>
          <p:cNvSpPr>
            <a:spLocks noGrp="1"/>
          </p:cNvSpPr>
          <p:nvPr>
            <p:ph idx="1"/>
          </p:nvPr>
        </p:nvSpPr>
        <p:spPr>
          <a:xfrm>
            <a:off x="6095999" y="713313"/>
            <a:ext cx="5257801" cy="5431376"/>
          </a:xfrm>
        </p:spPr>
        <p:txBody>
          <a:bodyPr anchor="ctr">
            <a:normAutofit/>
          </a:bodyPr>
          <a:lstStyle/>
          <a:p>
            <a:pPr>
              <a:lnSpc>
                <a:spcPct val="90000"/>
              </a:lnSpc>
              <a:spcBef>
                <a:spcPct val="50000"/>
              </a:spcBef>
              <a:buNone/>
            </a:pPr>
            <a:r>
              <a:rPr lang="en-AU" altLang="en-US" sz="2000"/>
              <a:t>Descriptive analysis is a first step and allows you to get a better understanding of the data</a:t>
            </a:r>
            <a:r>
              <a:rPr lang="en-US" altLang="en-US" sz="2000"/>
              <a:t>.</a:t>
            </a:r>
          </a:p>
          <a:p>
            <a:pPr lvl="1">
              <a:lnSpc>
                <a:spcPct val="90000"/>
              </a:lnSpc>
              <a:spcBef>
                <a:spcPct val="50000"/>
              </a:spcBef>
              <a:buFontTx/>
              <a:buChar char="•"/>
            </a:pPr>
            <a:r>
              <a:rPr lang="en-AU" altLang="en-US" sz="2000"/>
              <a:t>mean (average) response, tells you bit about the distribution of responses.</a:t>
            </a:r>
          </a:p>
          <a:p>
            <a:pPr lvl="1">
              <a:lnSpc>
                <a:spcPct val="90000"/>
              </a:lnSpc>
              <a:spcBef>
                <a:spcPct val="50000"/>
              </a:spcBef>
              <a:buFontTx/>
              <a:buChar char="•"/>
            </a:pPr>
            <a:r>
              <a:rPr lang="en-US" altLang="en-US" sz="2000"/>
              <a:t>Frequency</a:t>
            </a:r>
            <a:r>
              <a:rPr lang="en-AU" altLang="en-US" sz="2000"/>
              <a:t> distribution, which tells you how many people, responded to each option</a:t>
            </a:r>
            <a:r>
              <a:rPr lang="en-US" altLang="en-US" sz="2000"/>
              <a:t> and tell you the maximum and minimum response.</a:t>
            </a:r>
          </a:p>
          <a:p>
            <a:pPr lvl="1">
              <a:lnSpc>
                <a:spcPct val="90000"/>
              </a:lnSpc>
              <a:spcBef>
                <a:spcPct val="50000"/>
              </a:spcBef>
              <a:buFontTx/>
              <a:buChar char="•"/>
            </a:pPr>
            <a:r>
              <a:rPr lang="en-US" altLang="en-US" sz="2000">
                <a:cs typeface="Times New Roman" panose="02020603050405020304" pitchFamily="18" charset="0"/>
              </a:rPr>
              <a:t>Variance</a:t>
            </a:r>
            <a:r>
              <a:rPr lang="en-AU" altLang="en-US" sz="2000">
                <a:cs typeface="Times New Roman" panose="02020603050405020304" pitchFamily="18" charset="0"/>
              </a:rPr>
              <a:t>, </a:t>
            </a:r>
            <a:r>
              <a:rPr lang="en-US" altLang="en-US" sz="2000">
                <a:cs typeface="Times New Roman" panose="02020603050405020304" pitchFamily="18" charset="0"/>
              </a:rPr>
              <a:t>how much responses differ to the mean (will be important for statistical testing).</a:t>
            </a:r>
          </a:p>
          <a:p>
            <a:pPr lvl="1">
              <a:lnSpc>
                <a:spcPct val="90000"/>
              </a:lnSpc>
              <a:spcBef>
                <a:spcPct val="50000"/>
              </a:spcBef>
              <a:buFontTx/>
              <a:buChar char="•"/>
            </a:pPr>
            <a:r>
              <a:rPr lang="en-US" altLang="en-US" sz="2000">
                <a:cs typeface="Times New Roman" panose="02020603050405020304" pitchFamily="18" charset="0"/>
              </a:rPr>
              <a:t>Confidence intervals-</a:t>
            </a:r>
            <a:r>
              <a:rPr lang="en-AU" altLang="en-US" sz="2000">
                <a:cs typeface="Times New Roman" panose="02020603050405020304" pitchFamily="18" charset="0"/>
              </a:rPr>
              <a:t> an estimate of the range in which the mean</a:t>
            </a:r>
            <a:r>
              <a:rPr lang="en-US" altLang="en-US" sz="2000">
                <a:cs typeface="Times New Roman" panose="02020603050405020304" pitchFamily="18" charset="0"/>
              </a:rPr>
              <a:t> </a:t>
            </a:r>
            <a:r>
              <a:rPr lang="en-AU" altLang="en-US" sz="2000">
                <a:cs typeface="Times New Roman" panose="02020603050405020304" pitchFamily="18" charset="0"/>
              </a:rPr>
              <a:t>should fall for a particular population</a:t>
            </a:r>
            <a:r>
              <a:rPr lang="en-US" altLang="en-US" sz="2000">
                <a:cs typeface="Times New Roman" panose="02020603050405020304" pitchFamily="18" charset="0"/>
              </a:rPr>
              <a:t>.</a:t>
            </a:r>
            <a:r>
              <a:rPr lang="en-AU" altLang="en-US" sz="2000">
                <a:cs typeface="Times New Roman" panose="02020603050405020304" pitchFamily="18" charset="0"/>
              </a:rPr>
              <a:t> </a:t>
            </a:r>
            <a:endParaRPr lang="en-US" altLang="en-US" sz="2000">
              <a:cs typeface="Times New Roman" panose="02020603050405020304" pitchFamily="18" charset="0"/>
            </a:endParaRPr>
          </a:p>
          <a:p>
            <a:pPr>
              <a:lnSpc>
                <a:spcPct val="90000"/>
              </a:lnSpc>
            </a:pPr>
            <a:endParaRPr lang="en-US" sz="2000"/>
          </a:p>
        </p:txBody>
      </p:sp>
    </p:spTree>
    <p:extLst>
      <p:ext uri="{BB962C8B-B14F-4D97-AF65-F5344CB8AC3E}">
        <p14:creationId xmlns:p14="http://schemas.microsoft.com/office/powerpoint/2010/main" val="11960431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2860A7-D122-824E-9CDE-D76BFB73B6F7}"/>
              </a:ext>
            </a:extLst>
          </p:cNvPr>
          <p:cNvSpPr>
            <a:spLocks noGrp="1"/>
          </p:cNvSpPr>
          <p:nvPr>
            <p:ph type="title"/>
          </p:nvPr>
        </p:nvSpPr>
        <p:spPr>
          <a:xfrm>
            <a:off x="838199" y="1065749"/>
            <a:ext cx="4702629" cy="4726502"/>
          </a:xfrm>
        </p:spPr>
        <p:txBody>
          <a:bodyPr>
            <a:normAutofit/>
          </a:bodyPr>
          <a:lstStyle/>
          <a:p>
            <a:r>
              <a:rPr lang="en-US" sz="4400">
                <a:solidFill>
                  <a:srgbClr val="FFFFFF"/>
                </a:solidFill>
              </a:rPr>
              <a:t>Cross-tabulations</a:t>
            </a:r>
          </a:p>
        </p:txBody>
      </p:sp>
      <p:sp>
        <p:nvSpPr>
          <p:cNvPr id="3" name="Content Placeholder 2">
            <a:extLst>
              <a:ext uri="{FF2B5EF4-FFF2-40B4-BE49-F238E27FC236}">
                <a16:creationId xmlns:a16="http://schemas.microsoft.com/office/drawing/2014/main" id="{1CCF78BD-E4FB-424C-A630-A338DF033099}"/>
              </a:ext>
            </a:extLst>
          </p:cNvPr>
          <p:cNvSpPr>
            <a:spLocks noGrp="1"/>
          </p:cNvSpPr>
          <p:nvPr>
            <p:ph idx="1"/>
          </p:nvPr>
        </p:nvSpPr>
        <p:spPr>
          <a:xfrm>
            <a:off x="7538022" y="713313"/>
            <a:ext cx="3815778" cy="5431376"/>
          </a:xfrm>
        </p:spPr>
        <p:txBody>
          <a:bodyPr anchor="ctr">
            <a:normAutofit/>
          </a:bodyPr>
          <a:lstStyle/>
          <a:p>
            <a:pPr lvl="1">
              <a:lnSpc>
                <a:spcPct val="90000"/>
              </a:lnSpc>
              <a:spcBef>
                <a:spcPct val="50000"/>
              </a:spcBef>
              <a:buNone/>
            </a:pPr>
            <a:r>
              <a:rPr lang="en-US" altLang="en-US" sz="2000" b="1" dirty="0">
                <a:cs typeface="Times New Roman" panose="02020603050405020304" pitchFamily="18" charset="0"/>
              </a:rPr>
              <a:t>Y</a:t>
            </a:r>
            <a:r>
              <a:rPr lang="en-AU" altLang="en-US" sz="2000" b="1" dirty="0" err="1">
                <a:cs typeface="Times New Roman" panose="02020603050405020304" pitchFamily="18" charset="0"/>
              </a:rPr>
              <a:t>ou</a:t>
            </a:r>
            <a:r>
              <a:rPr lang="en-AU" altLang="en-US" sz="2000" b="1" dirty="0">
                <a:cs typeface="Times New Roman" panose="02020603050405020304" pitchFamily="18" charset="0"/>
              </a:rPr>
              <a:t> examine responses across two or more variables at the same time</a:t>
            </a:r>
            <a:r>
              <a:rPr lang="en-US" altLang="en-US" sz="2000" dirty="0">
                <a:cs typeface="Times New Roman" panose="02020603050405020304" pitchFamily="18" charset="0"/>
              </a:rPr>
              <a:t>.</a:t>
            </a:r>
          </a:p>
          <a:p>
            <a:pPr lvl="1">
              <a:lnSpc>
                <a:spcPct val="90000"/>
              </a:lnSpc>
              <a:spcBef>
                <a:spcPct val="50000"/>
              </a:spcBef>
              <a:buFontTx/>
              <a:buChar char="•"/>
            </a:pPr>
            <a:endParaRPr lang="en-US" altLang="en-US" sz="2000" dirty="0">
              <a:cs typeface="Times New Roman" panose="02020603050405020304" pitchFamily="18" charset="0"/>
            </a:endParaRPr>
          </a:p>
          <a:p>
            <a:pPr lvl="1">
              <a:lnSpc>
                <a:spcPct val="90000"/>
              </a:lnSpc>
              <a:spcBef>
                <a:spcPct val="50000"/>
              </a:spcBef>
              <a:buFontTx/>
              <a:buChar char="•"/>
            </a:pPr>
            <a:r>
              <a:rPr lang="en-US" altLang="en-US" sz="2000" dirty="0">
                <a:cs typeface="Times New Roman" panose="02020603050405020304" pitchFamily="18" charset="0"/>
              </a:rPr>
              <a:t>Chi-squared is basis test as to whether the respondents are distributed as expected based on the two variables.</a:t>
            </a:r>
          </a:p>
          <a:p>
            <a:pPr lvl="1">
              <a:lnSpc>
                <a:spcPct val="90000"/>
              </a:lnSpc>
              <a:spcBef>
                <a:spcPct val="50000"/>
              </a:spcBef>
              <a:buFontTx/>
              <a:buChar char="•"/>
            </a:pPr>
            <a:endParaRPr lang="en-US" altLang="en-US" sz="2000" dirty="0">
              <a:cs typeface="Times New Roman" panose="02020603050405020304" pitchFamily="18" charset="0"/>
            </a:endParaRPr>
          </a:p>
          <a:p>
            <a:pPr lvl="1">
              <a:lnSpc>
                <a:spcPct val="90000"/>
              </a:lnSpc>
              <a:spcBef>
                <a:spcPct val="50000"/>
              </a:spcBef>
              <a:buFontTx/>
              <a:buChar char="•"/>
            </a:pPr>
            <a:r>
              <a:rPr lang="en-US" altLang="en-US" sz="2000" dirty="0">
                <a:cs typeface="Times New Roman" panose="02020603050405020304" pitchFamily="18" charset="0"/>
              </a:rPr>
              <a:t>This is a kind of test of association, but again does not tell us A causes B, only that A and B are related.</a:t>
            </a:r>
          </a:p>
          <a:p>
            <a:pPr lvl="1">
              <a:lnSpc>
                <a:spcPct val="90000"/>
              </a:lnSpc>
              <a:spcBef>
                <a:spcPct val="50000"/>
              </a:spcBef>
              <a:buFontTx/>
              <a:buChar char="•"/>
            </a:pPr>
            <a:endParaRPr lang="en-US" altLang="en-US" sz="2000" dirty="0">
              <a:cs typeface="Times New Roman" panose="02020603050405020304" pitchFamily="18" charset="0"/>
            </a:endParaRPr>
          </a:p>
          <a:p>
            <a:pPr>
              <a:lnSpc>
                <a:spcPct val="90000"/>
              </a:lnSpc>
            </a:pPr>
            <a:endParaRPr lang="en-US" sz="2000" dirty="0"/>
          </a:p>
        </p:txBody>
      </p:sp>
    </p:spTree>
    <p:extLst>
      <p:ext uri="{BB962C8B-B14F-4D97-AF65-F5344CB8AC3E}">
        <p14:creationId xmlns:p14="http://schemas.microsoft.com/office/powerpoint/2010/main" val="22385085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Box 7">
            <a:extLst>
              <a:ext uri="{FF2B5EF4-FFF2-40B4-BE49-F238E27FC236}">
                <a16:creationId xmlns:a16="http://schemas.microsoft.com/office/drawing/2014/main" id="{8CA2B28F-CF3C-E94D-B522-6F106DA00577}"/>
              </a:ext>
            </a:extLst>
          </p:cNvPr>
          <p:cNvSpPr txBox="1">
            <a:spLocks noChangeArrowheads="1"/>
          </p:cNvSpPr>
          <p:nvPr/>
        </p:nvSpPr>
        <p:spPr bwMode="auto">
          <a:xfrm>
            <a:off x="1919288" y="620713"/>
            <a:ext cx="8064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AU" altLang="en-US" sz="2400"/>
              <a:t>Example of Chi-Squared results table for gender and the average weekly drinks</a:t>
            </a:r>
          </a:p>
        </p:txBody>
      </p:sp>
      <p:graphicFrame>
        <p:nvGraphicFramePr>
          <p:cNvPr id="39939" name="Object 2">
            <a:extLst>
              <a:ext uri="{FF2B5EF4-FFF2-40B4-BE49-F238E27FC236}">
                <a16:creationId xmlns:a16="http://schemas.microsoft.com/office/drawing/2014/main" id="{E00C0EBA-ABAC-2C41-9D92-20ED7DFE2F92}"/>
              </a:ext>
            </a:extLst>
          </p:cNvPr>
          <p:cNvGraphicFramePr>
            <a:graphicFrameLocks noChangeAspect="1"/>
          </p:cNvGraphicFramePr>
          <p:nvPr/>
        </p:nvGraphicFramePr>
        <p:xfrm>
          <a:off x="2495550" y="2271713"/>
          <a:ext cx="8961438" cy="3611562"/>
        </p:xfrm>
        <a:graphic>
          <a:graphicData uri="http://schemas.openxmlformats.org/presentationml/2006/ole">
            <mc:AlternateContent xmlns:mc="http://schemas.openxmlformats.org/markup-compatibility/2006">
              <mc:Choice xmlns:v="urn:schemas-microsoft-com:vml" Requires="v">
                <p:oleObj spid="_x0000_s2051" name="Document" r:id="rId4" imgW="5740400" imgH="2311400" progId="Word.Document.12">
                  <p:embed/>
                </p:oleObj>
              </mc:Choice>
              <mc:Fallback>
                <p:oleObj name="Document" r:id="rId4" imgW="5740400" imgH="2311400" progId="Word.Document.12">
                  <p:embed/>
                  <p:pic>
                    <p:nvPicPr>
                      <p:cNvPr id="39939" name="Object 2">
                        <a:extLst>
                          <a:ext uri="{FF2B5EF4-FFF2-40B4-BE49-F238E27FC236}">
                            <a16:creationId xmlns:a16="http://schemas.microsoft.com/office/drawing/2014/main" id="{E00C0EBA-ABAC-2C41-9D92-20ED7DFE2F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5550" y="2271713"/>
                        <a:ext cx="8961438" cy="361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3026187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BDD80-B355-3D49-9BD8-1FE4CA873CC3}"/>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35B90437-8182-2C49-9F0A-7102E66D9669}"/>
              </a:ext>
            </a:extLst>
          </p:cNvPr>
          <p:cNvSpPr>
            <a:spLocks noGrp="1"/>
          </p:cNvSpPr>
          <p:nvPr>
            <p:ph idx="1"/>
          </p:nvPr>
        </p:nvSpPr>
        <p:spPr/>
        <p:txBody>
          <a:bodyPr>
            <a:normAutofit fontScale="92500" lnSpcReduction="20000"/>
          </a:bodyPr>
          <a:lstStyle/>
          <a:p>
            <a:pPr>
              <a:spcBef>
                <a:spcPct val="0"/>
              </a:spcBef>
            </a:pPr>
            <a:r>
              <a:rPr lang="en-AU" altLang="en-US" i="1" dirty="0"/>
              <a:t>The analysis technique will directly relate to your research question.</a:t>
            </a:r>
          </a:p>
          <a:p>
            <a:pPr>
              <a:spcBef>
                <a:spcPct val="0"/>
              </a:spcBef>
            </a:pPr>
            <a:endParaRPr lang="en-AU" altLang="en-US" i="1" dirty="0"/>
          </a:p>
          <a:p>
            <a:pPr>
              <a:spcBef>
                <a:spcPct val="0"/>
              </a:spcBef>
            </a:pPr>
            <a:r>
              <a:rPr lang="en-AU" altLang="en-US" i="1" dirty="0"/>
              <a:t>Thus you need to know what you </a:t>
            </a:r>
            <a:r>
              <a:rPr lang="en-US" altLang="en-US" i="1" dirty="0"/>
              <a:t>w</a:t>
            </a:r>
            <a:r>
              <a:rPr lang="en-AU" altLang="en-US" i="1" dirty="0"/>
              <a:t>ant to explore when designing your topic and then ensure you collect the right kind of data.</a:t>
            </a:r>
          </a:p>
          <a:p>
            <a:pPr>
              <a:spcBef>
                <a:spcPct val="0"/>
              </a:spcBef>
            </a:pPr>
            <a:endParaRPr lang="en-AU" altLang="en-US" i="1" dirty="0"/>
          </a:p>
          <a:p>
            <a:pPr>
              <a:spcBef>
                <a:spcPct val="0"/>
              </a:spcBef>
            </a:pPr>
            <a:r>
              <a:rPr lang="en-AU" altLang="en-US" i="1" dirty="0"/>
              <a:t>In many cases you will possibly use multiple methods to assist with aspects of the research issue.</a:t>
            </a:r>
          </a:p>
          <a:p>
            <a:pPr>
              <a:spcBef>
                <a:spcPct val="0"/>
              </a:spcBef>
            </a:pPr>
            <a:endParaRPr lang="en-AU" altLang="en-US" i="1" dirty="0"/>
          </a:p>
          <a:p>
            <a:pPr>
              <a:spcBef>
                <a:spcPct val="0"/>
              </a:spcBef>
            </a:pPr>
            <a:r>
              <a:rPr lang="en-AU" altLang="en-US" i="1" dirty="0"/>
              <a:t>In thinking about what you need to learn about, you will need to include, learning how to undertake your analysis!</a:t>
            </a:r>
          </a:p>
          <a:p>
            <a:endParaRPr lang="en-US" dirty="0"/>
          </a:p>
        </p:txBody>
      </p:sp>
    </p:spTree>
    <p:extLst>
      <p:ext uri="{BB962C8B-B14F-4D97-AF65-F5344CB8AC3E}">
        <p14:creationId xmlns:p14="http://schemas.microsoft.com/office/powerpoint/2010/main" val="25677107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Rectangle 2">
            <a:extLst>
              <a:ext uri="{FF2B5EF4-FFF2-40B4-BE49-F238E27FC236}">
                <a16:creationId xmlns:a16="http://schemas.microsoft.com/office/drawing/2014/main" id="{24A0A40F-76FA-F142-9E4C-600984BEEB95}"/>
              </a:ext>
            </a:extLst>
          </p:cNvPr>
          <p:cNvSpPr>
            <a:spLocks noGrp="1" noChangeArrowheads="1"/>
          </p:cNvSpPr>
          <p:nvPr>
            <p:ph type="title"/>
          </p:nvPr>
        </p:nvSpPr>
        <p:spPr>
          <a:xfrm>
            <a:off x="838200" y="713312"/>
            <a:ext cx="3200400" cy="5431376"/>
          </a:xfrm>
        </p:spPr>
        <p:txBody>
          <a:bodyPr>
            <a:normAutofit/>
          </a:bodyPr>
          <a:lstStyle/>
          <a:p>
            <a:pPr eaLnBrk="1" hangingPunct="1"/>
            <a:r>
              <a:rPr lang="en-US" altLang="en-US" sz="3600" b="1">
                <a:solidFill>
                  <a:srgbClr val="FFFFFF"/>
                </a:solidFill>
              </a:rPr>
              <a:t>Project Checklist</a:t>
            </a:r>
            <a:r>
              <a:rPr lang="en-US" altLang="en-US" sz="3600">
                <a:solidFill>
                  <a:srgbClr val="FFFFFF"/>
                </a:solidFill>
              </a:rPr>
              <a:t> </a:t>
            </a:r>
          </a:p>
        </p:txBody>
      </p:sp>
      <p:graphicFrame>
        <p:nvGraphicFramePr>
          <p:cNvPr id="60421" name="Rectangle 3">
            <a:extLst>
              <a:ext uri="{FF2B5EF4-FFF2-40B4-BE49-F238E27FC236}">
                <a16:creationId xmlns:a16="http://schemas.microsoft.com/office/drawing/2014/main" id="{8B69CFE9-9605-4F46-B38C-758BC5C1747B}"/>
              </a:ext>
            </a:extLst>
          </p:cNvPr>
          <p:cNvGraphicFramePr/>
          <p:nvPr>
            <p:extLst>
              <p:ext uri="{D42A27DB-BD31-4B8C-83A1-F6EECF244321}">
                <p14:modId xmlns:p14="http://schemas.microsoft.com/office/powerpoint/2010/main" val="2699166001"/>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93032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200" y="713312"/>
            <a:ext cx="3200400" cy="5431376"/>
          </a:xfrm>
        </p:spPr>
        <p:txBody>
          <a:bodyPr rtlCol="0">
            <a:normAutofit/>
            <a:scene3d>
              <a:camera prst="orthographicFront"/>
              <a:lightRig rig="soft" dir="t"/>
            </a:scene3d>
          </a:bodyPr>
          <a:lstStyle/>
          <a:p>
            <a:pPr>
              <a:defRPr/>
            </a:pPr>
            <a:r>
              <a:rPr lang="en-GB" sz="3600">
                <a:solidFill>
                  <a:srgbClr val="FFFFFF"/>
                </a:solidFill>
                <a:ea typeface="+mj-ea"/>
                <a:cs typeface="+mj-cs"/>
              </a:rPr>
              <a:t>Describe any pilot study*</a:t>
            </a:r>
          </a:p>
        </p:txBody>
      </p:sp>
      <p:graphicFrame>
        <p:nvGraphicFramePr>
          <p:cNvPr id="66565" name="Content Placeholder 1">
            <a:extLst>
              <a:ext uri="{FF2B5EF4-FFF2-40B4-BE49-F238E27FC236}">
                <a16:creationId xmlns:a16="http://schemas.microsoft.com/office/drawing/2014/main" id="{C6F9AC49-7CD8-4CCA-B555-24BB77C8CA6C}"/>
              </a:ext>
            </a:extLst>
          </p:cNvPr>
          <p:cNvGraphicFramePr>
            <a:graphicFrameLocks noGrp="1"/>
          </p:cNvGraphicFramePr>
          <p:nvPr>
            <p:ph idx="1"/>
            <p:extLst>
              <p:ext uri="{D42A27DB-BD31-4B8C-83A1-F6EECF244321}">
                <p14:modId xmlns:p14="http://schemas.microsoft.com/office/powerpoint/2010/main" val="726191068"/>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89834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Describe any missing data*</a:t>
            </a:r>
          </a:p>
        </p:txBody>
      </p:sp>
      <p:sp>
        <p:nvSpPr>
          <p:cNvPr id="44034" name="Content Placeholder 1"/>
          <p:cNvSpPr>
            <a:spLocks noGrp="1"/>
          </p:cNvSpPr>
          <p:nvPr>
            <p:ph idx="1"/>
          </p:nvPr>
        </p:nvSpPr>
        <p:spPr>
          <a:xfrm>
            <a:off x="7538022" y="713313"/>
            <a:ext cx="3815778" cy="5431376"/>
          </a:xfrm>
        </p:spPr>
        <p:txBody>
          <a:bodyPr rtlCol="0" anchor="ctr">
            <a:normAutofit/>
          </a:bodyPr>
          <a:lstStyle/>
          <a:p>
            <a:pPr marL="182880" indent="-182880">
              <a:lnSpc>
                <a:spcPct val="90000"/>
              </a:lnSpc>
              <a:buClr>
                <a:schemeClr val="tx1">
                  <a:lumMod val="85000"/>
                  <a:lumOff val="15000"/>
                </a:schemeClr>
              </a:buClr>
              <a:defRPr/>
            </a:pPr>
            <a:r>
              <a:rPr lang="en-US" altLang="en-US" sz="1900">
                <a:ea typeface="ＭＳ Ｐゴシック" panose="020B0600070205080204" pitchFamily="34" charset="-128"/>
              </a:rPr>
              <a:t>If any missing data could not be collected that was outlined in chapter three, include reasons why (Creswell, 2004)</a:t>
            </a:r>
          </a:p>
          <a:p>
            <a:pPr marL="182880" indent="-182880">
              <a:lnSpc>
                <a:spcPct val="90000"/>
              </a:lnSpc>
              <a:buClr>
                <a:schemeClr val="tx1">
                  <a:lumMod val="85000"/>
                  <a:lumOff val="15000"/>
                </a:schemeClr>
              </a:buClr>
              <a:defRPr/>
            </a:pPr>
            <a:r>
              <a:rPr lang="en-US" altLang="en-US" sz="1900">
                <a:ea typeface="ＭＳ Ｐゴシック" panose="020B0600070205080204" pitchFamily="34" charset="-128"/>
              </a:rPr>
              <a:t>For example, if a  student promised in chapter 3 that the data collection was interviewing 25 managers </a:t>
            </a:r>
          </a:p>
          <a:p>
            <a:pPr marL="182880" indent="-182880">
              <a:lnSpc>
                <a:spcPct val="90000"/>
              </a:lnSpc>
              <a:buClr>
                <a:schemeClr val="tx1">
                  <a:lumMod val="85000"/>
                  <a:lumOff val="15000"/>
                </a:schemeClr>
              </a:buClr>
              <a:defRPr/>
            </a:pPr>
            <a:r>
              <a:rPr lang="en-US" altLang="en-US" sz="1900" b="1" i="1">
                <a:ea typeface="ＭＳ Ｐゴシック" panose="020B0600070205080204" pitchFamily="34" charset="-128"/>
              </a:rPr>
              <a:t>Extreme problems gaining trust and confidence, even with retired managers, made it impossible to interview 25 managers and after many months, the researcher obtained interviews from 20 managers meeting the requirements.</a:t>
            </a:r>
            <a:endParaRPr lang="en-GB" altLang="en-US" sz="1900" b="1" i="1">
              <a:ea typeface="ＭＳ Ｐゴシック" panose="020B0600070205080204" pitchFamily="34" charset="-128"/>
            </a:endParaRPr>
          </a:p>
          <a:p>
            <a:pPr marL="182880" indent="-182880">
              <a:lnSpc>
                <a:spcPct val="90000"/>
              </a:lnSpc>
              <a:buClr>
                <a:schemeClr val="tx1">
                  <a:lumMod val="85000"/>
                  <a:lumOff val="15000"/>
                </a:schemeClr>
              </a:buClr>
              <a:defRPr/>
            </a:pPr>
            <a:endParaRPr lang="en-US" altLang="en-US" sz="1900">
              <a:ea typeface="ＭＳ Ｐゴシック" panose="020B0600070205080204" pitchFamily="34" charset="-128"/>
            </a:endParaRPr>
          </a:p>
          <a:p>
            <a:pPr marL="182880" indent="-182880">
              <a:lnSpc>
                <a:spcPct val="90000"/>
              </a:lnSpc>
              <a:buClr>
                <a:schemeClr val="tx1">
                  <a:lumMod val="85000"/>
                  <a:lumOff val="15000"/>
                </a:schemeClr>
              </a:buClr>
              <a:defRPr/>
            </a:pPr>
            <a:endParaRPr lang="en-US" altLang="en-US" sz="1900">
              <a:ea typeface="ＭＳ Ｐゴシック" panose="020B0600070205080204" pitchFamily="34" charset="-128"/>
            </a:endParaRPr>
          </a:p>
        </p:txBody>
      </p:sp>
    </p:spTree>
    <p:extLst>
      <p:ext uri="{BB962C8B-B14F-4D97-AF65-F5344CB8AC3E}">
        <p14:creationId xmlns:p14="http://schemas.microsoft.com/office/powerpoint/2010/main" val="35255471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2" name="Title 1"/>
          <p:cNvSpPr>
            <a:spLocks noGrp="1"/>
          </p:cNvSpPr>
          <p:nvPr>
            <p:ph type="title"/>
          </p:nvPr>
        </p:nvSpPr>
        <p:spPr>
          <a:xfrm>
            <a:off x="838200" y="713312"/>
            <a:ext cx="3461084" cy="5431376"/>
          </a:xfrm>
        </p:spPr>
        <p:txBody>
          <a:bodyPr>
            <a:normAutofit/>
          </a:bodyPr>
          <a:lstStyle/>
          <a:p>
            <a:r>
              <a:rPr lang="en-GB">
                <a:solidFill>
                  <a:srgbClr val="FFFFFF"/>
                </a:solidFill>
              </a:rPr>
              <a:t>Link</a:t>
            </a:r>
          </a:p>
        </p:txBody>
      </p:sp>
      <p:sp>
        <p:nvSpPr>
          <p:cNvPr id="3" name="Content Placeholder 2"/>
          <p:cNvSpPr>
            <a:spLocks noGrp="1"/>
          </p:cNvSpPr>
          <p:nvPr>
            <p:ph idx="1"/>
          </p:nvPr>
        </p:nvSpPr>
        <p:spPr>
          <a:xfrm>
            <a:off x="6095999" y="713313"/>
            <a:ext cx="5257801" cy="5431376"/>
          </a:xfrm>
        </p:spPr>
        <p:txBody>
          <a:bodyPr anchor="ctr">
            <a:normAutofit/>
          </a:bodyPr>
          <a:lstStyle/>
          <a:p>
            <a:r>
              <a:rPr lang="en-GB" sz="2000">
                <a:hlinkClick r:id="rId2"/>
              </a:rPr>
              <a:t>http://blog.minitab.com/blog/understanding-statistics/what-can-you-say-when-your-p-value-is-greater-than-005</a:t>
            </a:r>
            <a:endParaRPr lang="en-GB" sz="2000"/>
          </a:p>
          <a:p>
            <a:endParaRPr lang="en-GB" sz="2000"/>
          </a:p>
        </p:txBody>
      </p:sp>
    </p:spTree>
    <p:extLst>
      <p:ext uri="{BB962C8B-B14F-4D97-AF65-F5344CB8AC3E}">
        <p14:creationId xmlns:p14="http://schemas.microsoft.com/office/powerpoint/2010/main" val="18508296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Summary and conclusion</a:t>
            </a:r>
          </a:p>
        </p:txBody>
      </p:sp>
      <p:sp>
        <p:nvSpPr>
          <p:cNvPr id="71683" name="Content Placeholder 1"/>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Summarize the results of the tests for the reader in their order of significance.</a:t>
            </a:r>
          </a:p>
          <a:p>
            <a:r>
              <a:rPr lang="en-US" altLang="en-US" sz="2000">
                <a:ea typeface="ＭＳ Ｐゴシック" panose="020B0600070205080204" pitchFamily="34" charset="-128"/>
              </a:rPr>
              <a:t>No new information or analysis should be included; the goal of the summary is to summarize the findings for the reader in one to two paragraphs.</a:t>
            </a:r>
          </a:p>
          <a:p>
            <a:r>
              <a:rPr lang="en-US" altLang="en-US" sz="2000">
                <a:ea typeface="ＭＳ Ｐゴシック" panose="020B0600070205080204" pitchFamily="34" charset="-128"/>
              </a:rPr>
              <a:t>Add a conclusion that makes the transition of chapter 4 to the topics in chapter 5.</a:t>
            </a:r>
            <a:endParaRPr lang="en-GB" altLang="en-US" sz="2000">
              <a:ea typeface="ＭＳ Ｐゴシック" panose="020B0600070205080204" pitchFamily="34" charset="-128"/>
            </a:endParaRP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28075824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Relating the analysis to the objectives</a:t>
            </a:r>
          </a:p>
        </p:txBody>
      </p:sp>
      <p:sp>
        <p:nvSpPr>
          <p:cNvPr id="72707" name="Content Placeholder 2"/>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A well-written dissertation will have provided an outline of the analysis approaches and how they relate to the objectives (Wilson and Abeyasekera, 2005).</a:t>
            </a:r>
          </a:p>
          <a:p>
            <a:r>
              <a:rPr lang="en-US" altLang="en-US" sz="2000">
                <a:ea typeface="ＭＳ Ｐゴシック" panose="020B0600070205080204" pitchFamily="34" charset="-128"/>
              </a:rPr>
              <a:t>At the data analysis stage of the project these suggested approaches will need to be reviewed in the light of how your data collection went to ensure that they are still appropriate and that the data collected addresses the objectives.</a:t>
            </a: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7841648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Continued</a:t>
            </a:r>
          </a:p>
        </p:txBody>
      </p:sp>
      <p:sp>
        <p:nvSpPr>
          <p:cNvPr id="73731" name="Content Placeholder 2"/>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If not, suitable modifications will need to be made to at least one of objectives and analysis approaches.</a:t>
            </a:r>
          </a:p>
          <a:p>
            <a:r>
              <a:rPr lang="en-US" altLang="en-US" sz="2000">
                <a:ea typeface="ＭＳ Ｐゴシック" panose="020B0600070205080204" pitchFamily="34" charset="-128"/>
              </a:rPr>
              <a:t>The analysis report should contain the analysis approaches that were actually used and how they relate to the objectives, with some discussion as to why they were different from the original protocol.</a:t>
            </a:r>
          </a:p>
        </p:txBody>
      </p:sp>
    </p:spTree>
    <p:extLst>
      <p:ext uri="{BB962C8B-B14F-4D97-AF65-F5344CB8AC3E}">
        <p14:creationId xmlns:p14="http://schemas.microsoft.com/office/powerpoint/2010/main" val="22646861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46" name="Rectangle 4">
            <a:extLst>
              <a:ext uri="{FF2B5EF4-FFF2-40B4-BE49-F238E27FC236}">
                <a16:creationId xmlns:a16="http://schemas.microsoft.com/office/drawing/2014/main" id="{F052A299-49FE-D646-ABBF-DDD2FCF658B5}"/>
              </a:ext>
            </a:extLst>
          </p:cNvPr>
          <p:cNvSpPr>
            <a:spLocks noGrp="1" noChangeArrowheads="1"/>
          </p:cNvSpPr>
          <p:nvPr>
            <p:ph type="title"/>
          </p:nvPr>
        </p:nvSpPr>
        <p:spPr>
          <a:xfrm>
            <a:off x="838199" y="1065749"/>
            <a:ext cx="4702629" cy="4726502"/>
          </a:xfrm>
        </p:spPr>
        <p:txBody>
          <a:bodyPr>
            <a:normAutofit/>
          </a:bodyPr>
          <a:lstStyle/>
          <a:p>
            <a:pPr eaLnBrk="1" hangingPunct="1"/>
            <a:r>
              <a:rPr lang="en-US" altLang="en-US" sz="4400" b="1">
                <a:solidFill>
                  <a:srgbClr val="FFFFFF"/>
                </a:solidFill>
              </a:rPr>
              <a:t>Ways to Present Research Findings</a:t>
            </a:r>
          </a:p>
        </p:txBody>
      </p:sp>
      <p:sp>
        <p:nvSpPr>
          <p:cNvPr id="6147" name="Rectangle 5">
            <a:extLst>
              <a:ext uri="{FF2B5EF4-FFF2-40B4-BE49-F238E27FC236}">
                <a16:creationId xmlns:a16="http://schemas.microsoft.com/office/drawing/2014/main" id="{02171912-4388-BB44-9178-36BB6D5587C1}"/>
              </a:ext>
            </a:extLst>
          </p:cNvPr>
          <p:cNvSpPr>
            <a:spLocks noGrp="1" noChangeArrowheads="1"/>
          </p:cNvSpPr>
          <p:nvPr>
            <p:ph type="body" idx="1"/>
          </p:nvPr>
        </p:nvSpPr>
        <p:spPr>
          <a:xfrm>
            <a:off x="7538022" y="713313"/>
            <a:ext cx="3815778" cy="5431376"/>
          </a:xfrm>
        </p:spPr>
        <p:txBody>
          <a:bodyPr anchor="ctr">
            <a:normAutofit/>
          </a:bodyPr>
          <a:lstStyle/>
          <a:p>
            <a:pPr eaLnBrk="1" hangingPunct="1"/>
            <a:r>
              <a:rPr lang="en-US" altLang="en-US" sz="2000" dirty="0"/>
              <a:t>Visually Clean Presentation. </a:t>
            </a:r>
          </a:p>
          <a:p>
            <a:pPr eaLnBrk="1" hangingPunct="1"/>
            <a:r>
              <a:rPr lang="en-US" altLang="en-US" sz="2000" dirty="0"/>
              <a:t>Reader-Friendly Format. </a:t>
            </a:r>
          </a:p>
          <a:p>
            <a:pPr eaLnBrk="1" hangingPunct="1"/>
            <a:r>
              <a:rPr lang="en-US" altLang="en-US" sz="2000" dirty="0"/>
              <a:t>Suitable Presentation for Type of Data. </a:t>
            </a:r>
          </a:p>
          <a:p>
            <a:pPr eaLnBrk="1" hangingPunct="1"/>
            <a:r>
              <a:rPr lang="en-US" altLang="en-US" sz="2000" dirty="0"/>
              <a:t>Appropriate Number of Visual Aids. </a:t>
            </a:r>
          </a:p>
          <a:p>
            <a:pPr eaLnBrk="1" hangingPunct="1"/>
            <a:r>
              <a:rPr lang="en-US" altLang="en-US" sz="2000" dirty="0"/>
              <a:t>Appropriate Use of Visual Aids.</a:t>
            </a:r>
          </a:p>
          <a:p>
            <a:pPr eaLnBrk="1" hangingPunct="1"/>
            <a:r>
              <a:rPr lang="en-US" altLang="en-US" sz="2000" dirty="0" err="1"/>
              <a:t>Nondistracting</a:t>
            </a:r>
            <a:r>
              <a:rPr lang="en-US" altLang="en-US" sz="2000" dirty="0"/>
              <a:t> Presentation. </a:t>
            </a:r>
          </a:p>
        </p:txBody>
      </p:sp>
    </p:spTree>
    <p:extLst>
      <p:ext uri="{BB962C8B-B14F-4D97-AF65-F5344CB8AC3E}">
        <p14:creationId xmlns:p14="http://schemas.microsoft.com/office/powerpoint/2010/main" val="23330924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8ADD11D-00C7-E641-8A19-0732C7A63A5C}"/>
              </a:ext>
            </a:extLst>
          </p:cNvPr>
          <p:cNvSpPr>
            <a:spLocks noGrp="1" noChangeArrowheads="1"/>
          </p:cNvSpPr>
          <p:nvPr>
            <p:ph type="title" idx="4294967295"/>
          </p:nvPr>
        </p:nvSpPr>
        <p:spPr/>
        <p:txBody>
          <a:bodyPr anchor="t"/>
          <a:lstStyle/>
          <a:p>
            <a:pPr eaLnBrk="1" hangingPunct="1"/>
            <a:r>
              <a:rPr lang="en-GB" altLang="en-US" b="1"/>
              <a:t>Numerical Tables</a:t>
            </a:r>
            <a:endParaRPr lang="en-AU" altLang="en-US" sz="4000"/>
          </a:p>
        </p:txBody>
      </p:sp>
      <p:sp>
        <p:nvSpPr>
          <p:cNvPr id="8195" name="Text Box 4">
            <a:extLst>
              <a:ext uri="{FF2B5EF4-FFF2-40B4-BE49-F238E27FC236}">
                <a16:creationId xmlns:a16="http://schemas.microsoft.com/office/drawing/2014/main" id="{C3A23B86-2F13-ED4A-97BB-D8BE8415B1CE}"/>
              </a:ext>
            </a:extLst>
          </p:cNvPr>
          <p:cNvSpPr txBox="1">
            <a:spLocks noChangeArrowheads="1"/>
          </p:cNvSpPr>
          <p:nvPr/>
        </p:nvSpPr>
        <p:spPr bwMode="auto">
          <a:xfrm>
            <a:off x="2063750" y="1038226"/>
            <a:ext cx="8305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AU" altLang="en-US" sz="2000"/>
              <a:t>These can summarise results or provide concise summaries of data. 	</a:t>
            </a:r>
          </a:p>
        </p:txBody>
      </p:sp>
      <p:graphicFrame>
        <p:nvGraphicFramePr>
          <p:cNvPr id="3" name="Table 2">
            <a:extLst>
              <a:ext uri="{FF2B5EF4-FFF2-40B4-BE49-F238E27FC236}">
                <a16:creationId xmlns:a16="http://schemas.microsoft.com/office/drawing/2014/main" id="{9E3D1EE2-3717-A04B-99B6-9FB18D0E6845}"/>
              </a:ext>
            </a:extLst>
          </p:cNvPr>
          <p:cNvGraphicFramePr>
            <a:graphicFrameLocks noGrp="1"/>
          </p:cNvGraphicFramePr>
          <p:nvPr/>
        </p:nvGraphicFramePr>
        <p:xfrm>
          <a:off x="1703388" y="2060576"/>
          <a:ext cx="3946526" cy="3973513"/>
        </p:xfrm>
        <a:graphic>
          <a:graphicData uri="http://schemas.openxmlformats.org/drawingml/2006/table">
            <a:tbl>
              <a:tblPr/>
              <a:tblGrid>
                <a:gridCol w="811305">
                  <a:extLst>
                    <a:ext uri="{9D8B030D-6E8A-4147-A177-3AD203B41FA5}">
                      <a16:colId xmlns:a16="http://schemas.microsoft.com/office/drawing/2014/main" val="20000"/>
                    </a:ext>
                  </a:extLst>
                </a:gridCol>
                <a:gridCol w="1649963">
                  <a:extLst>
                    <a:ext uri="{9D8B030D-6E8A-4147-A177-3AD203B41FA5}">
                      <a16:colId xmlns:a16="http://schemas.microsoft.com/office/drawing/2014/main" val="20001"/>
                    </a:ext>
                  </a:extLst>
                </a:gridCol>
                <a:gridCol w="1485258">
                  <a:extLst>
                    <a:ext uri="{9D8B030D-6E8A-4147-A177-3AD203B41FA5}">
                      <a16:colId xmlns:a16="http://schemas.microsoft.com/office/drawing/2014/main" val="20002"/>
                    </a:ext>
                  </a:extLst>
                </a:gridCol>
              </a:tblGrid>
              <a:tr h="209577">
                <a:tc>
                  <a:txBody>
                    <a:bodyPr/>
                    <a:lstStyle/>
                    <a:p>
                      <a:pPr>
                        <a:lnSpc>
                          <a:spcPct val="120000"/>
                        </a:lnSpc>
                        <a:spcAft>
                          <a:spcPts val="0"/>
                        </a:spcAft>
                      </a:pPr>
                      <a:r>
                        <a:rPr lang="en-GB" sz="1200" kern="50" dirty="0">
                          <a:solidFill>
                            <a:srgbClr val="000000"/>
                          </a:solidFill>
                          <a:effectLst/>
                          <a:latin typeface="Times New Roman" panose="02020603050405020304" pitchFamily="18" charset="0"/>
                          <a:ea typeface="Arial" panose="020B0604020202020204" pitchFamily="34" charset="0"/>
                        </a:rPr>
                        <a:t> </a:t>
                      </a:r>
                      <a:endParaRPr lang="en-AU" sz="12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900" kern="50">
                          <a:solidFill>
                            <a:srgbClr val="000000"/>
                          </a:solidFill>
                          <a:effectLst/>
                          <a:latin typeface="Times New Roman" panose="02020603050405020304" pitchFamily="18" charset="0"/>
                          <a:ea typeface="Arial" panose="020B0604020202020204" pitchFamily="34" charset="0"/>
                        </a:rPr>
                        <a:t>Number</a:t>
                      </a:r>
                      <a:endParaRPr lang="en-AU" sz="12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900" kern="50">
                          <a:solidFill>
                            <a:srgbClr val="000000"/>
                          </a:solidFill>
                          <a:effectLst/>
                          <a:latin typeface="Times New Roman" panose="02020603050405020304" pitchFamily="18" charset="0"/>
                          <a:ea typeface="Arial" panose="020B0604020202020204" pitchFamily="34" charset="0"/>
                        </a:rPr>
                        <a:t>Percentage</a:t>
                      </a:r>
                      <a:endParaRPr lang="en-AU" sz="12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93683">
                <a:tc>
                  <a:txBody>
                    <a:bodyPr/>
                    <a:lstStyle/>
                    <a:p>
                      <a:pPr marL="114300" indent="-114300">
                        <a:lnSpc>
                          <a:spcPts val="1100"/>
                        </a:lnSpc>
                        <a:spcAft>
                          <a:spcPts val="400"/>
                        </a:spcAft>
                        <a:tabLst>
                          <a:tab pos="2495550" algn="r"/>
                          <a:tab pos="3543300" algn="ctr"/>
                        </a:tabLst>
                      </a:pPr>
                      <a:r>
                        <a:rPr lang="en-US" sz="1000" b="1" kern="50" cap="all" dirty="0">
                          <a:solidFill>
                            <a:srgbClr val="000000"/>
                          </a:solidFill>
                          <a:effectLst/>
                          <a:latin typeface="Times New Roman" panose="02020603050405020304" pitchFamily="18" charset="0"/>
                          <a:ea typeface="Arial" panose="020B0604020202020204" pitchFamily="34" charset="0"/>
                          <a:cs typeface="Optima"/>
                        </a:rPr>
                        <a:t>Gender:</a:t>
                      </a:r>
                      <a:endParaRPr lang="en-AU" sz="1000" dirty="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Male</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Female</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48</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46</a:t>
                      </a:r>
                      <a:endParaRPr lang="en-AU" sz="1000" dirty="0">
                        <a:solidFill>
                          <a:srgbClr val="000000"/>
                        </a:solidFill>
                        <a:effectLst/>
                        <a:latin typeface="Times" panose="02020603050405020304" pitchFamily="18" charset="0"/>
                        <a:ea typeface="Arial" panose="020B0604020202020204" pitchFamily="34" charset="0"/>
                      </a:endParaRPr>
                    </a:p>
                    <a:p>
                      <a:pPr marL="114300" indent="-114300" algn="ctr">
                        <a:lnSpc>
                          <a:spcPts val="1100"/>
                        </a:lnSpc>
                        <a:spcAft>
                          <a:spcPts val="60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94</a:t>
                      </a:r>
                      <a:endParaRPr lang="en-AU" sz="1000" dirty="0">
                        <a:solidFill>
                          <a:srgbClr val="000000"/>
                        </a:solidFill>
                        <a:effectLst/>
                        <a:latin typeface="Optima"/>
                        <a:ea typeface="Arial" panose="020B0604020202020204" pitchFamily="34" charset="0"/>
                        <a:cs typeface="Optima"/>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51.1%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48.9%</a:t>
                      </a:r>
                      <a:endParaRPr lang="en-AU" sz="10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789818">
                <a:tc>
                  <a:txBody>
                    <a:bodyPr/>
                    <a:lstStyle/>
                    <a:p>
                      <a:pPr marL="114300" indent="-114300">
                        <a:lnSpc>
                          <a:spcPts val="1100"/>
                        </a:lnSpc>
                        <a:spcAft>
                          <a:spcPts val="0"/>
                        </a:spcAft>
                        <a:tabLst>
                          <a:tab pos="2495550" algn="r"/>
                          <a:tab pos="3543300" algn="ctr"/>
                        </a:tabLst>
                      </a:pPr>
                      <a:r>
                        <a:rPr lang="en-US" sz="1000" b="1" kern="50" cap="all">
                          <a:solidFill>
                            <a:srgbClr val="000000"/>
                          </a:solidFill>
                          <a:effectLst/>
                          <a:latin typeface="Times New Roman" panose="02020603050405020304" pitchFamily="18" charset="0"/>
                          <a:ea typeface="Arial" panose="020B0604020202020204" pitchFamily="34" charset="0"/>
                          <a:cs typeface="Optima"/>
                        </a:rPr>
                        <a:t>Age:</a:t>
                      </a:r>
                      <a:endParaRPr lang="en-AU" sz="100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18</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19</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20</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21</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22</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23</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17</a:t>
                      </a:r>
                      <a:endParaRPr lang="en-AU" sz="1000" dirty="0">
                        <a:solidFill>
                          <a:srgbClr val="000000"/>
                        </a:solidFill>
                        <a:effectLst/>
                        <a:latin typeface="Times" panose="02020603050405020304" pitchFamily="18" charset="0"/>
                        <a:ea typeface="Arial" panose="020B0604020202020204" pitchFamily="34" charset="0"/>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6</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94</a:t>
                      </a:r>
                      <a:endParaRPr lang="en-AU" sz="1000" dirty="0">
                        <a:solidFill>
                          <a:srgbClr val="000000"/>
                        </a:solidFill>
                        <a:effectLst/>
                        <a:latin typeface="Optima"/>
                        <a:ea typeface="Arial" panose="020B0604020202020204" pitchFamily="34" charset="0"/>
                        <a:cs typeface="Optima"/>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4.3%</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11.7%</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16.0%</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18.1%</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24.5%</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18.1%</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6.4%</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1.1%</a:t>
                      </a:r>
                      <a:endParaRPr lang="en-AU" sz="1000" dirty="0">
                        <a:solidFill>
                          <a:srgbClr val="000000"/>
                        </a:solidFill>
                        <a:effectLst/>
                        <a:latin typeface="Optima"/>
                        <a:ea typeface="Arial" panose="020B0604020202020204" pitchFamily="34" charset="0"/>
                        <a:cs typeface="Optima"/>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100.0</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80435">
                <a:tc>
                  <a:txBody>
                    <a:bodyPr/>
                    <a:lstStyle/>
                    <a:p>
                      <a:pPr marL="114300" indent="-114300">
                        <a:lnSpc>
                          <a:spcPts val="1100"/>
                        </a:lnSpc>
                        <a:spcAft>
                          <a:spcPts val="400"/>
                        </a:spcAft>
                        <a:tabLst>
                          <a:tab pos="2495550" algn="r"/>
                          <a:tab pos="3543300" algn="ctr"/>
                        </a:tabLst>
                      </a:pPr>
                      <a:r>
                        <a:rPr lang="en-US" sz="1000" b="1" kern="50" dirty="0">
                          <a:solidFill>
                            <a:srgbClr val="000000"/>
                          </a:solidFill>
                          <a:effectLst/>
                          <a:latin typeface="Times New Roman" panose="02020603050405020304" pitchFamily="18" charset="0"/>
                          <a:ea typeface="Arial" panose="020B0604020202020204" pitchFamily="34" charset="0"/>
                          <a:cs typeface="Optima"/>
                        </a:rPr>
                        <a:t>YEAR OF STUDY:</a:t>
                      </a:r>
                      <a:endParaRPr lang="en-AU" sz="1000" dirty="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Freshman</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Sophomore</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Junior</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Senior</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TOTAL</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20</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26</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94</a:t>
                      </a:r>
                      <a:endParaRPr lang="en-AU" sz="10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21.3%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27.7%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100.0%</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4" name="Table 3">
            <a:extLst>
              <a:ext uri="{FF2B5EF4-FFF2-40B4-BE49-F238E27FC236}">
                <a16:creationId xmlns:a16="http://schemas.microsoft.com/office/drawing/2014/main" id="{550F6C97-4A4B-0649-9FEF-6791B476FCF6}"/>
              </a:ext>
            </a:extLst>
          </p:cNvPr>
          <p:cNvGraphicFramePr>
            <a:graphicFrameLocks noGrp="1"/>
          </p:cNvGraphicFramePr>
          <p:nvPr/>
        </p:nvGraphicFramePr>
        <p:xfrm>
          <a:off x="5808663" y="2060575"/>
          <a:ext cx="4679950" cy="3941762"/>
        </p:xfrm>
        <a:graphic>
          <a:graphicData uri="http://schemas.openxmlformats.org/drawingml/2006/table">
            <a:tbl>
              <a:tblPr/>
              <a:tblGrid>
                <a:gridCol w="1171756">
                  <a:extLst>
                    <a:ext uri="{9D8B030D-6E8A-4147-A177-3AD203B41FA5}">
                      <a16:colId xmlns:a16="http://schemas.microsoft.com/office/drawing/2014/main" val="20000"/>
                    </a:ext>
                  </a:extLst>
                </a:gridCol>
                <a:gridCol w="1165187">
                  <a:extLst>
                    <a:ext uri="{9D8B030D-6E8A-4147-A177-3AD203B41FA5}">
                      <a16:colId xmlns:a16="http://schemas.microsoft.com/office/drawing/2014/main" val="20001"/>
                    </a:ext>
                  </a:extLst>
                </a:gridCol>
                <a:gridCol w="1167714">
                  <a:extLst>
                    <a:ext uri="{9D8B030D-6E8A-4147-A177-3AD203B41FA5}">
                      <a16:colId xmlns:a16="http://schemas.microsoft.com/office/drawing/2014/main" val="20002"/>
                    </a:ext>
                  </a:extLst>
                </a:gridCol>
                <a:gridCol w="1175293">
                  <a:extLst>
                    <a:ext uri="{9D8B030D-6E8A-4147-A177-3AD203B41FA5}">
                      <a16:colId xmlns:a16="http://schemas.microsoft.com/office/drawing/2014/main" val="20003"/>
                    </a:ext>
                  </a:extLst>
                </a:gridCol>
              </a:tblGrid>
              <a:tr h="404502">
                <a:tc>
                  <a:txBody>
                    <a:bodyPr/>
                    <a:lstStyle/>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i="1" kern="50" dirty="0">
                          <a:solidFill>
                            <a:srgbClr val="000000"/>
                          </a:solidFill>
                          <a:effectLst/>
                          <a:latin typeface="Times New Roman" panose="02020603050405020304" pitchFamily="18" charset="0"/>
                          <a:ea typeface="Arial" panose="020B0604020202020204" pitchFamily="34" charset="0"/>
                        </a:rPr>
                        <a:t>MALE</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i="1" kern="50" dirty="0">
                          <a:solidFill>
                            <a:srgbClr val="000000"/>
                          </a:solidFill>
                          <a:effectLst/>
                          <a:latin typeface="Times New Roman" panose="02020603050405020304" pitchFamily="18" charset="0"/>
                          <a:ea typeface="Arial" panose="020B0604020202020204" pitchFamily="34" charset="0"/>
                        </a:rPr>
                        <a:t>Number (%)</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i="1" kern="50">
                          <a:solidFill>
                            <a:srgbClr val="000000"/>
                          </a:solidFill>
                          <a:effectLst/>
                          <a:latin typeface="Times New Roman" panose="02020603050405020304" pitchFamily="18" charset="0"/>
                          <a:ea typeface="Arial" panose="020B0604020202020204" pitchFamily="34" charset="0"/>
                        </a:rPr>
                        <a:t>FEMALE</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i="1" kern="50">
                          <a:solidFill>
                            <a:srgbClr val="000000"/>
                          </a:solidFill>
                          <a:effectLst/>
                          <a:latin typeface="Times New Roman" panose="02020603050405020304" pitchFamily="18" charset="0"/>
                          <a:ea typeface="Arial" panose="020B0604020202020204" pitchFamily="34" charset="0"/>
                        </a:rPr>
                        <a:t>Number (%)</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i="1"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p>
                      <a:pPr algn="ctr">
                        <a:lnSpc>
                          <a:spcPts val="1100"/>
                        </a:lnSpc>
                        <a:spcAft>
                          <a:spcPts val="750"/>
                        </a:spcAft>
                        <a:tabLst>
                          <a:tab pos="1822450" algn="ctr"/>
                          <a:tab pos="3054350" algn="ctr"/>
                          <a:tab pos="4267200" algn="ctr"/>
                        </a:tabLst>
                      </a:pPr>
                      <a:r>
                        <a:rPr lang="en-US" sz="1000" i="1" kern="50">
                          <a:solidFill>
                            <a:srgbClr val="000000"/>
                          </a:solidFill>
                          <a:effectLst/>
                          <a:latin typeface="Times New Roman" panose="02020603050405020304" pitchFamily="18" charset="0"/>
                          <a:ea typeface="Arial" panose="020B0604020202020204" pitchFamily="34" charset="0"/>
                          <a:cs typeface="Optima"/>
                        </a:rPr>
                        <a:t>Number (%)</a:t>
                      </a:r>
                      <a:endParaRPr lang="en-AU" sz="1000" i="1">
                        <a:solidFill>
                          <a:srgbClr val="000000"/>
                        </a:solidFill>
                        <a:effectLst/>
                        <a:latin typeface="Optima"/>
                        <a:ea typeface="Arial" panose="020B0604020202020204" pitchFamily="34" charset="0"/>
                        <a:cs typeface="Optima"/>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02251">
                <a:tc>
                  <a:txBody>
                    <a:bodyPr/>
                    <a:lstStyle/>
                    <a:p>
                      <a:pPr>
                        <a:lnSpc>
                          <a:spcPct val="120000"/>
                        </a:lnSpc>
                        <a:spcAft>
                          <a:spcPts val="0"/>
                        </a:spcAft>
                      </a:pPr>
                      <a:r>
                        <a:rPr lang="en-GB" sz="1000" b="1" kern="50">
                          <a:solidFill>
                            <a:srgbClr val="000000"/>
                          </a:solidFill>
                          <a:effectLst/>
                          <a:latin typeface="Times New Roman" panose="02020603050405020304" pitchFamily="18" charset="0"/>
                          <a:ea typeface="Arial" panose="020B0604020202020204" pitchFamily="34" charset="0"/>
                        </a:rPr>
                        <a:t>GENDER:</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48 (51.1%)</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46 (48.9%)</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94</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22512">
                <a:tc>
                  <a:txBody>
                    <a:bodyPr/>
                    <a:lstStyle/>
                    <a:p>
                      <a:pPr marL="114300" indent="-114300">
                        <a:lnSpc>
                          <a:spcPts val="1100"/>
                        </a:lnSpc>
                        <a:spcAft>
                          <a:spcPts val="0"/>
                        </a:spcAft>
                        <a:tabLst>
                          <a:tab pos="2495550" algn="r"/>
                          <a:tab pos="3543300" algn="ctr"/>
                        </a:tabLst>
                      </a:pPr>
                      <a:r>
                        <a:rPr lang="en-US" sz="1000" b="1" kern="50" cap="all">
                          <a:solidFill>
                            <a:srgbClr val="000000"/>
                          </a:solidFill>
                          <a:effectLst/>
                          <a:latin typeface="Times New Roman" panose="02020603050405020304" pitchFamily="18" charset="0"/>
                          <a:ea typeface="Arial" panose="020B0604020202020204" pitchFamily="34" charset="0"/>
                          <a:cs typeface="Optima"/>
                        </a:rPr>
                        <a:t>Age:</a:t>
                      </a:r>
                      <a:endParaRPr lang="en-AU" sz="100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18</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19</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20</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21</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22</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23</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 (4.2%)</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5 (10.4%)</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7 (14.6%)</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6 (12.5%)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 (22.9%)</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13 (27.1%)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3 (6.3%)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 (2.1%)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48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 (4.3%)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6 (13.0%)</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8 (17.4%)</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 (23.9%)</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12 (26.1%)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 (8.7%)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3 (6.5%)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0 (0.0%)</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46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 (4.3%)</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11 (11.7%)</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15 16.0%)</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 (18.1%)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23 (24.5%)</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 (18.1%)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6 (6.4%)</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 (1.1%)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94 (100.0)</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312497">
                <a:tc>
                  <a:txBody>
                    <a:bodyPr/>
                    <a:lstStyle/>
                    <a:p>
                      <a:pPr marL="114300" indent="-114300">
                        <a:lnSpc>
                          <a:spcPts val="1100"/>
                        </a:lnSpc>
                        <a:spcAft>
                          <a:spcPts val="400"/>
                        </a:spcAft>
                        <a:tabLst>
                          <a:tab pos="2495550" algn="r"/>
                          <a:tab pos="3543300" algn="ctr"/>
                        </a:tabLst>
                      </a:pPr>
                      <a:r>
                        <a:rPr lang="en-US" sz="1000" b="1" kern="50">
                          <a:solidFill>
                            <a:srgbClr val="000000"/>
                          </a:solidFill>
                          <a:effectLst/>
                          <a:latin typeface="Times New Roman" panose="02020603050405020304" pitchFamily="18" charset="0"/>
                          <a:ea typeface="Arial" panose="020B0604020202020204" pitchFamily="34" charset="0"/>
                          <a:cs typeface="Optima"/>
                        </a:rPr>
                        <a:t>YEAR OF STUDY:</a:t>
                      </a:r>
                      <a:endParaRPr lang="en-AU" sz="100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Freshman</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Sophomore</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Junior</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Senior</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 (18.8%)</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12 (25.0%)</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13 (27.1%)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14 (29.2%)</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48 (100.0%)</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 (23.9%)</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12 (26.1%)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13 (28.3%)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10 (21.7%)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46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20 (21.3%)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24 (25.5%)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26 (27.7%)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24 (25.5%)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94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245" name="TextBox 4">
            <a:extLst>
              <a:ext uri="{FF2B5EF4-FFF2-40B4-BE49-F238E27FC236}">
                <a16:creationId xmlns:a16="http://schemas.microsoft.com/office/drawing/2014/main" id="{48A99908-DC5E-8343-A51E-04F37436EDE7}"/>
              </a:ext>
            </a:extLst>
          </p:cNvPr>
          <p:cNvSpPr txBox="1">
            <a:spLocks noChangeArrowheads="1"/>
          </p:cNvSpPr>
          <p:nvPr/>
        </p:nvSpPr>
        <p:spPr bwMode="auto">
          <a:xfrm>
            <a:off x="2038351" y="1490664"/>
            <a:ext cx="361156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sz="1600"/>
              <a:t>Table 11.1 Demographics (A)</a:t>
            </a:r>
          </a:p>
        </p:txBody>
      </p:sp>
      <p:sp>
        <p:nvSpPr>
          <p:cNvPr id="8246" name="TextBox 11">
            <a:extLst>
              <a:ext uri="{FF2B5EF4-FFF2-40B4-BE49-F238E27FC236}">
                <a16:creationId xmlns:a16="http://schemas.microsoft.com/office/drawing/2014/main" id="{CD505D95-99B8-2A4A-8206-3E7FE81EB2E3}"/>
              </a:ext>
            </a:extLst>
          </p:cNvPr>
          <p:cNvSpPr txBox="1">
            <a:spLocks noChangeArrowheads="1"/>
          </p:cNvSpPr>
          <p:nvPr/>
        </p:nvSpPr>
        <p:spPr bwMode="auto">
          <a:xfrm>
            <a:off x="6216651" y="1492250"/>
            <a:ext cx="360997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sz="1600"/>
              <a:t>Table 11.2 Demographics (B)</a:t>
            </a:r>
          </a:p>
        </p:txBody>
      </p:sp>
    </p:spTree>
    <p:extLst>
      <p:ext uri="{BB962C8B-B14F-4D97-AF65-F5344CB8AC3E}">
        <p14:creationId xmlns:p14="http://schemas.microsoft.com/office/powerpoint/2010/main" val="14577648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9283128-EC6A-6944-8533-FB0661C8C1C3}"/>
              </a:ext>
            </a:extLst>
          </p:cNvPr>
          <p:cNvSpPr>
            <a:spLocks noGrp="1" noChangeArrowheads="1"/>
          </p:cNvSpPr>
          <p:nvPr>
            <p:ph type="title" idx="4294967295"/>
          </p:nvPr>
        </p:nvSpPr>
        <p:spPr/>
        <p:txBody>
          <a:bodyPr anchor="t"/>
          <a:lstStyle/>
          <a:p>
            <a:pPr eaLnBrk="1" hangingPunct="1"/>
            <a:r>
              <a:rPr lang="en-GB" altLang="en-US" b="1"/>
              <a:t>Numerical Tables</a:t>
            </a:r>
            <a:endParaRPr lang="en-AU" altLang="en-US" sz="4000"/>
          </a:p>
        </p:txBody>
      </p:sp>
      <p:sp>
        <p:nvSpPr>
          <p:cNvPr id="10243" name="Text Box 4">
            <a:extLst>
              <a:ext uri="{FF2B5EF4-FFF2-40B4-BE49-F238E27FC236}">
                <a16:creationId xmlns:a16="http://schemas.microsoft.com/office/drawing/2014/main" id="{2BF42152-3B91-5247-AD23-77EBE3E401C7}"/>
              </a:ext>
            </a:extLst>
          </p:cNvPr>
          <p:cNvSpPr txBox="1">
            <a:spLocks noChangeArrowheads="1"/>
          </p:cNvSpPr>
          <p:nvPr/>
        </p:nvSpPr>
        <p:spPr bwMode="auto">
          <a:xfrm>
            <a:off x="2063750" y="1196976"/>
            <a:ext cx="830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AU" altLang="en-US" sz="2000"/>
              <a:t>Detail on Responses	</a:t>
            </a:r>
          </a:p>
        </p:txBody>
      </p:sp>
      <p:graphicFrame>
        <p:nvGraphicFramePr>
          <p:cNvPr id="2" name="Table 1">
            <a:extLst>
              <a:ext uri="{FF2B5EF4-FFF2-40B4-BE49-F238E27FC236}">
                <a16:creationId xmlns:a16="http://schemas.microsoft.com/office/drawing/2014/main" id="{8BECF3D6-40A9-904C-A71E-1A95BF40C922}"/>
              </a:ext>
            </a:extLst>
          </p:cNvPr>
          <p:cNvGraphicFramePr>
            <a:graphicFrameLocks noGrp="1"/>
          </p:cNvGraphicFramePr>
          <p:nvPr/>
        </p:nvGraphicFramePr>
        <p:xfrm>
          <a:off x="3000375" y="2276476"/>
          <a:ext cx="6396038" cy="1463675"/>
        </p:xfrm>
        <a:graphic>
          <a:graphicData uri="http://schemas.openxmlformats.org/drawingml/2006/table">
            <a:tbl>
              <a:tblPr/>
              <a:tblGrid>
                <a:gridCol w="2235368">
                  <a:extLst>
                    <a:ext uri="{9D8B030D-6E8A-4147-A177-3AD203B41FA5}">
                      <a16:colId xmlns:a16="http://schemas.microsoft.com/office/drawing/2014/main" val="20000"/>
                    </a:ext>
                  </a:extLst>
                </a:gridCol>
                <a:gridCol w="1272716">
                  <a:extLst>
                    <a:ext uri="{9D8B030D-6E8A-4147-A177-3AD203B41FA5}">
                      <a16:colId xmlns:a16="http://schemas.microsoft.com/office/drawing/2014/main" val="20001"/>
                    </a:ext>
                  </a:extLst>
                </a:gridCol>
                <a:gridCol w="1370086">
                  <a:extLst>
                    <a:ext uri="{9D8B030D-6E8A-4147-A177-3AD203B41FA5}">
                      <a16:colId xmlns:a16="http://schemas.microsoft.com/office/drawing/2014/main" val="20002"/>
                    </a:ext>
                  </a:extLst>
                </a:gridCol>
                <a:gridCol w="1517868">
                  <a:extLst>
                    <a:ext uri="{9D8B030D-6E8A-4147-A177-3AD203B41FA5}">
                      <a16:colId xmlns:a16="http://schemas.microsoft.com/office/drawing/2014/main" val="20003"/>
                    </a:ext>
                  </a:extLst>
                </a:gridCol>
              </a:tblGrid>
              <a:tr h="578956">
                <a:tc>
                  <a:txBody>
                    <a:bodyPr/>
                    <a:lstStyle/>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Number</a:t>
                      </a:r>
                      <a:endParaRPr lang="en-AU" sz="1600" dirty="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Mean category</a:t>
                      </a:r>
                      <a:endParaRPr lang="en-AU" sz="160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i="1" kern="50">
                          <a:solidFill>
                            <a:srgbClr val="000000"/>
                          </a:solidFill>
                          <a:effectLst/>
                          <a:latin typeface="Times New Roman" panose="02020603050405020304" pitchFamily="18" charset="0"/>
                          <a:ea typeface="Times New Roman" panose="02020603050405020304" pitchFamily="18" charset="0"/>
                          <a:cs typeface="Sabon"/>
                        </a:rPr>
                        <a:t>Standard Deviation</a:t>
                      </a:r>
                      <a:endParaRPr lang="en-AU" sz="1600">
                        <a:solidFill>
                          <a:srgbClr val="000000"/>
                        </a:solidFill>
                        <a:effectLst/>
                        <a:latin typeface="Sabon"/>
                        <a:ea typeface="Times New Roman" panose="02020603050405020304" pitchFamily="18" charset="0"/>
                        <a:cs typeface="Sabon"/>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84719">
                <a:tc>
                  <a:txBody>
                    <a:bodyPr/>
                    <a:lstStyle/>
                    <a:p>
                      <a:pP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How many drinks do you consume in an average week?</a:t>
                      </a:r>
                      <a:endParaRPr lang="en-AU" sz="1600" dirty="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96</a:t>
                      </a:r>
                      <a:endParaRPr lang="en-AU" sz="160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3.53</a:t>
                      </a:r>
                      <a:endParaRPr lang="en-AU" sz="160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1.01</a:t>
                      </a:r>
                      <a:endParaRPr lang="en-AU" sz="1600" dirty="0">
                        <a:solidFill>
                          <a:srgbClr val="000000"/>
                        </a:solidFill>
                        <a:effectLst/>
                        <a:latin typeface="Sabon"/>
                        <a:ea typeface="Times New Roman" panose="02020603050405020304" pitchFamily="18" charset="0"/>
                        <a:cs typeface="Sabon"/>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0261" name="Rectangle 2">
            <a:extLst>
              <a:ext uri="{FF2B5EF4-FFF2-40B4-BE49-F238E27FC236}">
                <a16:creationId xmlns:a16="http://schemas.microsoft.com/office/drawing/2014/main" id="{A3A252B1-228C-9E4E-942B-09CCFE577AA8}"/>
              </a:ext>
            </a:extLst>
          </p:cNvPr>
          <p:cNvSpPr>
            <a:spLocks noChangeArrowheads="1"/>
          </p:cNvSpPr>
          <p:nvPr/>
        </p:nvSpPr>
        <p:spPr bwMode="auto">
          <a:xfrm>
            <a:off x="4079876" y="1665289"/>
            <a:ext cx="54721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a:t>Table 11.3  Average Number of Drinks (A) </a:t>
            </a:r>
          </a:p>
        </p:txBody>
      </p:sp>
      <p:graphicFrame>
        <p:nvGraphicFramePr>
          <p:cNvPr id="4" name="Table 3">
            <a:extLst>
              <a:ext uri="{FF2B5EF4-FFF2-40B4-BE49-F238E27FC236}">
                <a16:creationId xmlns:a16="http://schemas.microsoft.com/office/drawing/2014/main" id="{F9D2DF9E-1743-C140-922E-8BE8997A7147}"/>
              </a:ext>
            </a:extLst>
          </p:cNvPr>
          <p:cNvGraphicFramePr>
            <a:graphicFrameLocks noGrp="1"/>
          </p:cNvGraphicFramePr>
          <p:nvPr/>
        </p:nvGraphicFramePr>
        <p:xfrm>
          <a:off x="2927351" y="4229100"/>
          <a:ext cx="6397625" cy="2341564"/>
        </p:xfrm>
        <a:graphic>
          <a:graphicData uri="http://schemas.openxmlformats.org/drawingml/2006/table">
            <a:tbl>
              <a:tblPr/>
              <a:tblGrid>
                <a:gridCol w="1586306">
                  <a:extLst>
                    <a:ext uri="{9D8B030D-6E8A-4147-A177-3AD203B41FA5}">
                      <a16:colId xmlns:a16="http://schemas.microsoft.com/office/drawing/2014/main" val="20000"/>
                    </a:ext>
                  </a:extLst>
                </a:gridCol>
                <a:gridCol w="955118">
                  <a:extLst>
                    <a:ext uri="{9D8B030D-6E8A-4147-A177-3AD203B41FA5}">
                      <a16:colId xmlns:a16="http://schemas.microsoft.com/office/drawing/2014/main" val="20001"/>
                    </a:ext>
                  </a:extLst>
                </a:gridCol>
                <a:gridCol w="950355">
                  <a:extLst>
                    <a:ext uri="{9D8B030D-6E8A-4147-A177-3AD203B41FA5}">
                      <a16:colId xmlns:a16="http://schemas.microsoft.com/office/drawing/2014/main" val="20002"/>
                    </a:ext>
                  </a:extLst>
                </a:gridCol>
                <a:gridCol w="976555">
                  <a:extLst>
                    <a:ext uri="{9D8B030D-6E8A-4147-A177-3AD203B41FA5}">
                      <a16:colId xmlns:a16="http://schemas.microsoft.com/office/drawing/2014/main" val="20003"/>
                    </a:ext>
                  </a:extLst>
                </a:gridCol>
                <a:gridCol w="950355">
                  <a:extLst>
                    <a:ext uri="{9D8B030D-6E8A-4147-A177-3AD203B41FA5}">
                      <a16:colId xmlns:a16="http://schemas.microsoft.com/office/drawing/2014/main" val="20004"/>
                    </a:ext>
                  </a:extLst>
                </a:gridCol>
                <a:gridCol w="978936">
                  <a:extLst>
                    <a:ext uri="{9D8B030D-6E8A-4147-A177-3AD203B41FA5}">
                      <a16:colId xmlns:a16="http://schemas.microsoft.com/office/drawing/2014/main" val="20005"/>
                    </a:ext>
                  </a:extLst>
                </a:gridCol>
              </a:tblGrid>
              <a:tr h="1170782">
                <a:tc>
                  <a:txBody>
                    <a:bodyPr/>
                    <a:lstStyle/>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Zero per week</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1 per week</a:t>
                      </a:r>
                      <a:endParaRPr lang="en-AU" sz="16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 </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 </a:t>
                      </a:r>
                      <a:endParaRPr lang="en-AU" sz="16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2 per week</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3 </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Mean</a:t>
                      </a:r>
                      <a:endParaRPr lang="en-AU" sz="16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(Standard Deviation)</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70782">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How many drinks do you consume in an average week?</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panose="02020603050405020304" pitchFamily="18" charset="0"/>
                          <a:ea typeface="Arial" panose="020B0604020202020204" pitchFamily="34" charset="0"/>
                        </a:rPr>
                        <a:t>19</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panose="02020603050405020304" pitchFamily="18" charset="0"/>
                          <a:ea typeface="Arial" panose="020B0604020202020204" pitchFamily="34" charset="0"/>
                        </a:rPr>
                        <a:t>24</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panose="02020603050405020304" pitchFamily="18" charset="0"/>
                          <a:ea typeface="Arial" panose="020B0604020202020204" pitchFamily="34" charset="0"/>
                        </a:rPr>
                        <a:t>24</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panose="02020603050405020304" pitchFamily="18" charset="0"/>
                          <a:ea typeface="Arial" panose="020B0604020202020204" pitchFamily="34" charset="0"/>
                        </a:rPr>
                        <a:t>27</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1.63</a:t>
                      </a:r>
                      <a:endParaRPr lang="en-AU" sz="16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(1.107)</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5" name="Rectangle 4">
            <a:extLst>
              <a:ext uri="{FF2B5EF4-FFF2-40B4-BE49-F238E27FC236}">
                <a16:creationId xmlns:a16="http://schemas.microsoft.com/office/drawing/2014/main" id="{D193A4D7-B24B-9245-9CAC-48A8ED0E684B}"/>
              </a:ext>
            </a:extLst>
          </p:cNvPr>
          <p:cNvSpPr/>
          <p:nvPr/>
        </p:nvSpPr>
        <p:spPr>
          <a:xfrm>
            <a:off x="3503613" y="3695701"/>
            <a:ext cx="5688012" cy="568489"/>
          </a:xfrm>
          <a:prstGeom prst="rect">
            <a:avLst/>
          </a:prstGeom>
        </p:spPr>
        <p:txBody>
          <a:bodyPr>
            <a:spAutoFit/>
          </a:bodyPr>
          <a:lstStyle/>
          <a:p>
            <a:pPr marL="762000" indent="-762000">
              <a:lnSpc>
                <a:spcPct val="200000"/>
              </a:lnSpc>
              <a:spcAft>
                <a:spcPts val="800"/>
              </a:spcAft>
              <a:defRPr/>
            </a:pPr>
            <a:r>
              <a:rPr lang="en-US" b="1" kern="50" dirty="0">
                <a:solidFill>
                  <a:srgbClr val="000000"/>
                </a:solidFill>
                <a:latin typeface="Times New Roman" panose="02020603050405020304" pitchFamily="18" charset="0"/>
                <a:ea typeface="Arial" panose="020B0604020202020204" pitchFamily="34" charset="0"/>
                <a:cs typeface="Optima"/>
              </a:rPr>
              <a:t>Table 11.4</a:t>
            </a:r>
            <a:r>
              <a:rPr lang="en-US" kern="50" dirty="0">
                <a:solidFill>
                  <a:srgbClr val="000000"/>
                </a:solidFill>
                <a:latin typeface="Times New Roman" panose="02020603050405020304" pitchFamily="18" charset="0"/>
                <a:ea typeface="Arial" panose="020B0604020202020204" pitchFamily="34" charset="0"/>
                <a:cs typeface="Optima"/>
              </a:rPr>
              <a:t>  Average Number of Drinks per week (B)</a:t>
            </a:r>
            <a:endParaRPr lang="en-AU" dirty="0">
              <a:solidFill>
                <a:srgbClr val="000000"/>
              </a:solidFill>
              <a:latin typeface="Optima"/>
              <a:ea typeface="Arial" panose="020B0604020202020204" pitchFamily="34" charset="0"/>
              <a:cs typeface="Optima"/>
            </a:endParaRPr>
          </a:p>
        </p:txBody>
      </p:sp>
    </p:spTree>
    <p:extLst>
      <p:ext uri="{BB962C8B-B14F-4D97-AF65-F5344CB8AC3E}">
        <p14:creationId xmlns:p14="http://schemas.microsoft.com/office/powerpoint/2010/main" val="27020465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7A4A326-DAC6-E940-9703-527255892EB9}"/>
              </a:ext>
            </a:extLst>
          </p:cNvPr>
          <p:cNvSpPr>
            <a:spLocks noGrp="1" noChangeArrowheads="1"/>
          </p:cNvSpPr>
          <p:nvPr>
            <p:ph type="title" idx="4294967295"/>
          </p:nvPr>
        </p:nvSpPr>
        <p:spPr/>
        <p:txBody>
          <a:bodyPr anchor="t"/>
          <a:lstStyle/>
          <a:p>
            <a:pPr eaLnBrk="1" hangingPunct="1"/>
            <a:r>
              <a:rPr lang="en-GB" altLang="en-US" b="1"/>
              <a:t>Numerical Tables</a:t>
            </a:r>
            <a:endParaRPr lang="en-AU" altLang="en-US" sz="4000"/>
          </a:p>
        </p:txBody>
      </p:sp>
      <p:sp>
        <p:nvSpPr>
          <p:cNvPr id="12291" name="Text Box 4">
            <a:extLst>
              <a:ext uri="{FF2B5EF4-FFF2-40B4-BE49-F238E27FC236}">
                <a16:creationId xmlns:a16="http://schemas.microsoft.com/office/drawing/2014/main" id="{A9592219-9148-C444-B53D-E08FB95B22BC}"/>
              </a:ext>
            </a:extLst>
          </p:cNvPr>
          <p:cNvSpPr txBox="1">
            <a:spLocks noChangeArrowheads="1"/>
          </p:cNvSpPr>
          <p:nvPr/>
        </p:nvSpPr>
        <p:spPr bwMode="auto">
          <a:xfrm>
            <a:off x="2063750" y="1196976"/>
            <a:ext cx="830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AU" altLang="en-US" sz="2000"/>
              <a:t>Detail on Responses	</a:t>
            </a:r>
          </a:p>
        </p:txBody>
      </p:sp>
      <p:graphicFrame>
        <p:nvGraphicFramePr>
          <p:cNvPr id="2" name="Table 1">
            <a:extLst>
              <a:ext uri="{FF2B5EF4-FFF2-40B4-BE49-F238E27FC236}">
                <a16:creationId xmlns:a16="http://schemas.microsoft.com/office/drawing/2014/main" id="{48386FCA-F3E5-F044-82B9-A249B85C236E}"/>
              </a:ext>
            </a:extLst>
          </p:cNvPr>
          <p:cNvGraphicFramePr>
            <a:graphicFrameLocks noGrp="1"/>
          </p:cNvGraphicFramePr>
          <p:nvPr/>
        </p:nvGraphicFramePr>
        <p:xfrm>
          <a:off x="2424113" y="2420939"/>
          <a:ext cx="7272336" cy="3529011"/>
        </p:xfrm>
        <a:graphic>
          <a:graphicData uri="http://schemas.openxmlformats.org/drawingml/2006/table">
            <a:tbl>
              <a:tblPr/>
              <a:tblGrid>
                <a:gridCol w="2986825">
                  <a:extLst>
                    <a:ext uri="{9D8B030D-6E8A-4147-A177-3AD203B41FA5}">
                      <a16:colId xmlns:a16="http://schemas.microsoft.com/office/drawing/2014/main" val="20000"/>
                    </a:ext>
                  </a:extLst>
                </a:gridCol>
                <a:gridCol w="1112600">
                  <a:extLst>
                    <a:ext uri="{9D8B030D-6E8A-4147-A177-3AD203B41FA5}">
                      <a16:colId xmlns:a16="http://schemas.microsoft.com/office/drawing/2014/main" val="20001"/>
                    </a:ext>
                  </a:extLst>
                </a:gridCol>
                <a:gridCol w="1447086">
                  <a:extLst>
                    <a:ext uri="{9D8B030D-6E8A-4147-A177-3AD203B41FA5}">
                      <a16:colId xmlns:a16="http://schemas.microsoft.com/office/drawing/2014/main" val="20002"/>
                    </a:ext>
                  </a:extLst>
                </a:gridCol>
                <a:gridCol w="1725825">
                  <a:extLst>
                    <a:ext uri="{9D8B030D-6E8A-4147-A177-3AD203B41FA5}">
                      <a16:colId xmlns:a16="http://schemas.microsoft.com/office/drawing/2014/main" val="20003"/>
                    </a:ext>
                  </a:extLst>
                </a:gridCol>
              </a:tblGrid>
              <a:tr h="739189">
                <a:tc>
                  <a:txBody>
                    <a:bodyPr/>
                    <a:lstStyle/>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 </a:t>
                      </a:r>
                      <a:endParaRPr lang="en-AU" sz="16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Number</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Mean</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i="1" kern="50">
                          <a:solidFill>
                            <a:srgbClr val="000000"/>
                          </a:solidFill>
                          <a:effectLst/>
                          <a:latin typeface="Times New Roman" panose="02020603050405020304" pitchFamily="18" charset="0"/>
                          <a:ea typeface="Times New Roman" panose="02020603050405020304" pitchFamily="18" charset="0"/>
                          <a:cs typeface="Sabon"/>
                        </a:rPr>
                        <a:t>Standard Deviation</a:t>
                      </a:r>
                      <a:endParaRPr lang="en-AU" sz="160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39189">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1. I regularly purchase alcoholic drinks on campus.</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93</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2.45</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1.323</a:t>
                      </a:r>
                      <a:endParaRPr lang="en-AU" sz="1600" dirty="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72255">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2. I like to buy alcoholic drinks for lunch.</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90</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2.21</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1.096</a:t>
                      </a:r>
                      <a:endParaRPr lang="en-AU" sz="1600" dirty="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39189">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3. There is too much choice for alcoholic drinks on campus.</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92</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2.61</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1.213</a:t>
                      </a:r>
                      <a:endParaRPr lang="en-AU" sz="1600" dirty="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739189">
                <a:tc>
                  <a:txBody>
                    <a:bodyPr/>
                    <a:lstStyle/>
                    <a:p>
                      <a:pPr>
                        <a:lnSpc>
                          <a:spcPct val="120000"/>
                        </a:lnSpc>
                        <a:spcAft>
                          <a:spcPts val="0"/>
                        </a:spcAft>
                      </a:pPr>
                      <a:r>
                        <a:rPr lang="en-US" sz="1600" kern="50">
                          <a:solidFill>
                            <a:srgbClr val="000000"/>
                          </a:solidFill>
                          <a:effectLst/>
                          <a:latin typeface="Times New Roman" panose="02020603050405020304" pitchFamily="18" charset="0"/>
                          <a:ea typeface="Times New Roman" panose="02020603050405020304" pitchFamily="18" charset="0"/>
                          <a:cs typeface="Sabon"/>
                        </a:rPr>
                        <a:t>4. I prefer to drink non-alcoholic drinks for lunch.</a:t>
                      </a:r>
                      <a:endParaRPr lang="en-AU" sz="160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91</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3.55</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1.046</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2324" name="Rectangle 2">
            <a:extLst>
              <a:ext uri="{FF2B5EF4-FFF2-40B4-BE49-F238E27FC236}">
                <a16:creationId xmlns:a16="http://schemas.microsoft.com/office/drawing/2014/main" id="{B37A3C1B-F80F-D843-BC4A-3BCC45CC529D}"/>
              </a:ext>
            </a:extLst>
          </p:cNvPr>
          <p:cNvSpPr>
            <a:spLocks noChangeArrowheads="1"/>
          </p:cNvSpPr>
          <p:nvPr/>
        </p:nvSpPr>
        <p:spPr bwMode="auto">
          <a:xfrm>
            <a:off x="2424113" y="1693864"/>
            <a:ext cx="7200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a:t>Table 11.5  Attitudes Toward Purchasing Alcohol on Campus (C) </a:t>
            </a:r>
          </a:p>
        </p:txBody>
      </p:sp>
    </p:spTree>
    <p:extLst>
      <p:ext uri="{BB962C8B-B14F-4D97-AF65-F5344CB8AC3E}">
        <p14:creationId xmlns:p14="http://schemas.microsoft.com/office/powerpoint/2010/main" val="41832957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14338" name="Rectangle 2">
            <a:extLst>
              <a:ext uri="{FF2B5EF4-FFF2-40B4-BE49-F238E27FC236}">
                <a16:creationId xmlns:a16="http://schemas.microsoft.com/office/drawing/2014/main" id="{8E9A9B92-CD2F-B04C-A677-DF6DBEAC2CB8}"/>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4000" b="1">
                <a:solidFill>
                  <a:srgbClr val="FFFFFF"/>
                </a:solidFill>
              </a:rPr>
              <a:t>Tables should provide:</a:t>
            </a:r>
          </a:p>
        </p:txBody>
      </p:sp>
      <p:sp>
        <p:nvSpPr>
          <p:cNvPr id="14339" name="Text Box 4">
            <a:extLst>
              <a:ext uri="{FF2B5EF4-FFF2-40B4-BE49-F238E27FC236}">
                <a16:creationId xmlns:a16="http://schemas.microsoft.com/office/drawing/2014/main" id="{0F55F6E5-17A2-0442-B67F-63600C7E2CAF}"/>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a:latin typeface="+mn-lt"/>
              </a:rPr>
              <a:t>Numbering to link it to text. </a:t>
            </a:r>
          </a:p>
          <a:p>
            <a:pPr indent="-228600">
              <a:lnSpc>
                <a:spcPct val="90000"/>
              </a:lnSpc>
              <a:spcBef>
                <a:spcPct val="0"/>
              </a:spcBef>
              <a:spcAft>
                <a:spcPts val="600"/>
              </a:spcAft>
              <a:buFont typeface="Arial" panose="020B0604020202020204" pitchFamily="34" charset="0"/>
              <a:buChar char="•"/>
            </a:pPr>
            <a:r>
              <a:rPr lang="en-US" altLang="en-US" sz="2000">
                <a:latin typeface="+mn-lt"/>
              </a:rPr>
              <a:t>Title describing information presented.</a:t>
            </a:r>
          </a:p>
          <a:p>
            <a:pPr indent="-228600">
              <a:lnSpc>
                <a:spcPct val="90000"/>
              </a:lnSpc>
              <a:spcBef>
                <a:spcPct val="0"/>
              </a:spcBef>
              <a:spcAft>
                <a:spcPts val="600"/>
              </a:spcAft>
              <a:buFont typeface="Arial" panose="020B0604020202020204" pitchFamily="34" charset="0"/>
              <a:buChar char="•"/>
            </a:pPr>
            <a:r>
              <a:rPr lang="en-US" altLang="en-US" sz="2000">
                <a:latin typeface="+mn-lt"/>
              </a:rPr>
              <a:t>Headings for each row and column.</a:t>
            </a:r>
          </a:p>
          <a:p>
            <a:pPr indent="-228600">
              <a:lnSpc>
                <a:spcPct val="90000"/>
              </a:lnSpc>
              <a:spcBef>
                <a:spcPct val="0"/>
              </a:spcBef>
              <a:spcAft>
                <a:spcPts val="600"/>
              </a:spcAft>
              <a:buFont typeface="Arial" panose="020B0604020202020204" pitchFamily="34" charset="0"/>
              <a:buChar char="•"/>
            </a:pPr>
            <a:r>
              <a:rPr lang="en-US" altLang="en-US" sz="2000">
                <a:latin typeface="+mn-lt"/>
              </a:rPr>
              <a:t>Unit of Measurement used. </a:t>
            </a:r>
          </a:p>
          <a:p>
            <a:pPr indent="-228600">
              <a:lnSpc>
                <a:spcPct val="90000"/>
              </a:lnSpc>
              <a:spcBef>
                <a:spcPct val="0"/>
              </a:spcBef>
              <a:spcAft>
                <a:spcPts val="600"/>
              </a:spcAft>
              <a:buFont typeface="Arial" panose="020B0604020202020204" pitchFamily="34" charset="0"/>
              <a:buChar char="•"/>
            </a:pPr>
            <a:r>
              <a:rPr lang="en-US" altLang="en-US" sz="2000">
                <a:latin typeface="+mn-lt"/>
              </a:rPr>
              <a:t>Arranged to display the most significant aspect of the data.</a:t>
            </a:r>
          </a:p>
          <a:p>
            <a:pPr indent="-228600">
              <a:lnSpc>
                <a:spcPct val="90000"/>
              </a:lnSpc>
              <a:spcBef>
                <a:spcPct val="0"/>
              </a:spcBef>
              <a:spcAft>
                <a:spcPts val="600"/>
              </a:spcAft>
              <a:buFont typeface="Arial" panose="020B0604020202020204" pitchFamily="34" charset="0"/>
              <a:buChar char="•"/>
            </a:pPr>
            <a:r>
              <a:rPr lang="en-US" altLang="en-US" sz="2000">
                <a:latin typeface="+mn-lt"/>
              </a:rPr>
              <a:t>Order information logically.</a:t>
            </a:r>
          </a:p>
          <a:p>
            <a:pPr indent="-228600">
              <a:lnSpc>
                <a:spcPct val="90000"/>
              </a:lnSpc>
              <a:spcBef>
                <a:spcPct val="0"/>
              </a:spcBef>
              <a:spcAft>
                <a:spcPts val="600"/>
              </a:spcAft>
              <a:buFont typeface="Arial" panose="020B0604020202020204" pitchFamily="34" charset="0"/>
              <a:buChar char="•"/>
            </a:pPr>
            <a:r>
              <a:rPr lang="en-US" altLang="en-US" sz="2000">
                <a:latin typeface="+mn-lt"/>
              </a:rPr>
              <a:t>Provide totals.</a:t>
            </a:r>
          </a:p>
          <a:p>
            <a:pPr indent="-228600">
              <a:lnSpc>
                <a:spcPct val="90000"/>
              </a:lnSpc>
              <a:spcBef>
                <a:spcPct val="0"/>
              </a:spcBef>
              <a:spcAft>
                <a:spcPts val="600"/>
              </a:spcAft>
              <a:buFont typeface="Arial" panose="020B0604020202020204" pitchFamily="34" charset="0"/>
              <a:buChar char="•"/>
            </a:pPr>
            <a:r>
              <a:rPr lang="en-US" altLang="en-US" sz="2000">
                <a:latin typeface="+mn-lt"/>
              </a:rPr>
              <a:t>Be accurate with calculations of data. </a:t>
            </a:r>
          </a:p>
          <a:p>
            <a:pPr indent="-228600">
              <a:lnSpc>
                <a:spcPct val="90000"/>
              </a:lnSpc>
              <a:spcBef>
                <a:spcPct val="0"/>
              </a:spcBef>
              <a:spcAft>
                <a:spcPts val="600"/>
              </a:spcAft>
              <a:buFont typeface="Arial" panose="020B0604020202020204" pitchFamily="34" charset="0"/>
              <a:buChar char="•"/>
            </a:pPr>
            <a:r>
              <a:rPr lang="en-US" altLang="en-US" sz="2000">
                <a:latin typeface="+mn-lt"/>
              </a:rPr>
              <a:t>Provide  the source of  the data.</a:t>
            </a:r>
          </a:p>
          <a:p>
            <a:pPr indent="-228600">
              <a:lnSpc>
                <a:spcPct val="90000"/>
              </a:lnSpc>
              <a:spcBef>
                <a:spcPct val="0"/>
              </a:spcBef>
              <a:spcAft>
                <a:spcPts val="600"/>
              </a:spcAft>
              <a:buFont typeface="Arial" panose="020B0604020202020204" pitchFamily="34" charset="0"/>
              <a:buChar char="•"/>
            </a:pPr>
            <a:r>
              <a:rPr lang="en-US" altLang="en-US" sz="2000">
                <a:latin typeface="+mn-lt"/>
              </a:rPr>
              <a:t>Visually emphasize Items to better communicate.	</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Style guides usually give requirements for specifics of tables.</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p:txBody>
      </p:sp>
    </p:spTree>
    <p:extLst>
      <p:ext uri="{BB962C8B-B14F-4D97-AF65-F5344CB8AC3E}">
        <p14:creationId xmlns:p14="http://schemas.microsoft.com/office/powerpoint/2010/main" val="36803101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16386" name="Rectangle 2">
            <a:extLst>
              <a:ext uri="{FF2B5EF4-FFF2-40B4-BE49-F238E27FC236}">
                <a16:creationId xmlns:a16="http://schemas.microsoft.com/office/drawing/2014/main" id="{E67ACDF2-04FE-9941-8B0D-8B955179C62E}"/>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4000" b="1">
                <a:solidFill>
                  <a:srgbClr val="FFFFFF"/>
                </a:solidFill>
              </a:rPr>
              <a:t>CHARTS &amp; GRAPHS</a:t>
            </a:r>
          </a:p>
        </p:txBody>
      </p:sp>
      <p:sp>
        <p:nvSpPr>
          <p:cNvPr id="16387" name="Text Box 4">
            <a:extLst>
              <a:ext uri="{FF2B5EF4-FFF2-40B4-BE49-F238E27FC236}">
                <a16:creationId xmlns:a16="http://schemas.microsoft.com/office/drawing/2014/main" id="{E12E191F-B003-3D44-9657-0211119B6673}"/>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a:latin typeface="+mn-lt"/>
              </a:rPr>
              <a:t>We may want to present data is a more visual way to communicate results.</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"Excellence in statistical graphics consists of complex ideas communicated with clarity, precision and efficiency." (Griffiths, Stirling &amp; Weldon 1998 p196)</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 Alternatives include:</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b="1">
                <a:latin typeface="+mn-lt"/>
              </a:rPr>
              <a:t>Bar charts- can be used for distribution or to identify differences.</a:t>
            </a:r>
          </a:p>
          <a:p>
            <a:pPr indent="-228600">
              <a:lnSpc>
                <a:spcPct val="90000"/>
              </a:lnSpc>
              <a:spcBef>
                <a:spcPct val="0"/>
              </a:spcBef>
              <a:spcAft>
                <a:spcPts val="600"/>
              </a:spcAft>
              <a:buFont typeface="Arial" panose="020B0604020202020204" pitchFamily="34" charset="0"/>
              <a:buChar char="•"/>
            </a:pPr>
            <a:r>
              <a:rPr lang="en-US" altLang="en-US" sz="2000" b="1">
                <a:latin typeface="+mn-lt"/>
              </a:rPr>
              <a:t>Pie charts- good to show distribution.</a:t>
            </a:r>
          </a:p>
          <a:p>
            <a:pPr indent="-228600">
              <a:lnSpc>
                <a:spcPct val="90000"/>
              </a:lnSpc>
              <a:spcBef>
                <a:spcPct val="0"/>
              </a:spcBef>
              <a:spcAft>
                <a:spcPts val="600"/>
              </a:spcAft>
              <a:buFont typeface="Arial" panose="020B0604020202020204" pitchFamily="34" charset="0"/>
              <a:buChar char="•"/>
            </a:pPr>
            <a:r>
              <a:rPr lang="en-US" altLang="en-US" sz="2000" b="1">
                <a:latin typeface="+mn-lt"/>
              </a:rPr>
              <a:t>Line graphs good way to show trends in data.</a:t>
            </a:r>
            <a:endParaRPr lang="en-US" altLang="en-US" sz="2000">
              <a:latin typeface="+mn-lt"/>
            </a:endParaRPr>
          </a:p>
        </p:txBody>
      </p:sp>
    </p:spTree>
    <p:extLst>
      <p:ext uri="{BB962C8B-B14F-4D97-AF65-F5344CB8AC3E}">
        <p14:creationId xmlns:p14="http://schemas.microsoft.com/office/powerpoint/2010/main" val="21130088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AD6FEC87-3BA6-BB4E-8FE7-3068420ED80E}"/>
              </a:ext>
            </a:extLst>
          </p:cNvPr>
          <p:cNvSpPr>
            <a:spLocks noChangeArrowheads="1"/>
          </p:cNvSpPr>
          <p:nvPr/>
        </p:nvSpPr>
        <p:spPr bwMode="auto">
          <a:xfrm>
            <a:off x="2208214" y="549275"/>
            <a:ext cx="75596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AU" altLang="en-US" sz="1800" b="1" dirty="0"/>
              <a:t>Figure Average drinks per week by gender</a:t>
            </a:r>
            <a:endParaRPr lang="en-AU" altLang="en-US" sz="1200" dirty="0"/>
          </a:p>
        </p:txBody>
      </p:sp>
      <p:pic>
        <p:nvPicPr>
          <p:cNvPr id="18435" name="Picture 4">
            <a:extLst>
              <a:ext uri="{FF2B5EF4-FFF2-40B4-BE49-F238E27FC236}">
                <a16:creationId xmlns:a16="http://schemas.microsoft.com/office/drawing/2014/main" id="{370B7E45-949D-2141-94FB-EDF9B1EAC35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5551" y="1773239"/>
            <a:ext cx="7561263" cy="454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85033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6">
            <a:extLst>
              <a:ext uri="{FF2B5EF4-FFF2-40B4-BE49-F238E27FC236}">
                <a16:creationId xmlns:a16="http://schemas.microsoft.com/office/drawing/2014/main" id="{105747B3-5A86-D345-A1BD-EC22A8BD4678}"/>
              </a:ext>
            </a:extLst>
          </p:cNvPr>
          <p:cNvSpPr>
            <a:spLocks noChangeArrowheads="1"/>
          </p:cNvSpPr>
          <p:nvPr/>
        </p:nvSpPr>
        <p:spPr bwMode="auto">
          <a:xfrm>
            <a:off x="2495551" y="612776"/>
            <a:ext cx="76676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AU" altLang="en-US" sz="1800" b="1" dirty="0"/>
              <a:t>Figure Age distribution of respondents</a:t>
            </a:r>
            <a:endParaRPr lang="en-AU" altLang="en-US" sz="1800" dirty="0"/>
          </a:p>
        </p:txBody>
      </p:sp>
      <p:sp>
        <p:nvSpPr>
          <p:cNvPr id="20483" name="Rectangle 5">
            <a:extLst>
              <a:ext uri="{FF2B5EF4-FFF2-40B4-BE49-F238E27FC236}">
                <a16:creationId xmlns:a16="http://schemas.microsoft.com/office/drawing/2014/main" id="{4AA48D1F-B3FC-B34B-88B9-00F8065FEE32}"/>
              </a:ext>
            </a:extLst>
          </p:cNvPr>
          <p:cNvSpPr>
            <a:spLocks noChangeArrowheads="1"/>
          </p:cNvSpPr>
          <p:nvPr/>
        </p:nvSpPr>
        <p:spPr bwMode="auto">
          <a:xfrm>
            <a:off x="1104900" y="1255991"/>
            <a:ext cx="14236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graphicFrame>
        <p:nvGraphicFramePr>
          <p:cNvPr id="20484" name="Object 2">
            <a:extLst>
              <a:ext uri="{FF2B5EF4-FFF2-40B4-BE49-F238E27FC236}">
                <a16:creationId xmlns:a16="http://schemas.microsoft.com/office/drawing/2014/main" id="{9C926F28-097A-B341-8141-3F1560EDA3D7}"/>
              </a:ext>
            </a:extLst>
          </p:cNvPr>
          <p:cNvGraphicFramePr>
            <a:graphicFrameLocks/>
          </p:cNvGraphicFramePr>
          <p:nvPr/>
        </p:nvGraphicFramePr>
        <p:xfrm>
          <a:off x="2208214" y="1412876"/>
          <a:ext cx="7488237" cy="4968875"/>
        </p:xfrm>
        <a:graphic>
          <a:graphicData uri="http://schemas.openxmlformats.org/presentationml/2006/ole">
            <mc:AlternateContent xmlns:mc="http://schemas.openxmlformats.org/markup-compatibility/2006">
              <mc:Choice xmlns:v="urn:schemas-microsoft-com:vml" Requires="v">
                <p:oleObj spid="_x0000_s3075" name="Chart" r:id="rId4" imgW="4826000" imgH="3111500" progId="Excel.Chart.8">
                  <p:embed/>
                </p:oleObj>
              </mc:Choice>
              <mc:Fallback>
                <p:oleObj name="Chart" r:id="rId4" imgW="4826000" imgH="3111500" progId="Excel.Chart.8">
                  <p:embed/>
                  <p:pic>
                    <p:nvPicPr>
                      <p:cNvPr id="20484" name="Object 2">
                        <a:extLst>
                          <a:ext uri="{FF2B5EF4-FFF2-40B4-BE49-F238E27FC236}">
                            <a16:creationId xmlns:a16="http://schemas.microsoft.com/office/drawing/2014/main" id="{9C926F28-097A-B341-8141-3F1560EDA3D7}"/>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8214" y="1412876"/>
                        <a:ext cx="7488237"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485" name="Rectangle 6">
            <a:extLst>
              <a:ext uri="{FF2B5EF4-FFF2-40B4-BE49-F238E27FC236}">
                <a16:creationId xmlns:a16="http://schemas.microsoft.com/office/drawing/2014/main" id="{52EC5298-0EAF-364F-AA67-B2D4E5F713FE}"/>
              </a:ext>
            </a:extLst>
          </p:cNvPr>
          <p:cNvSpPr>
            <a:spLocks noChangeArrowheads="1"/>
          </p:cNvSpPr>
          <p:nvPr/>
        </p:nvSpPr>
        <p:spPr bwMode="auto">
          <a:xfrm>
            <a:off x="1104900" y="4361141"/>
            <a:ext cx="14236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Tree>
    <p:extLst>
      <p:ext uri="{BB962C8B-B14F-4D97-AF65-F5344CB8AC3E}">
        <p14:creationId xmlns:p14="http://schemas.microsoft.com/office/powerpoint/2010/main" val="1282120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a:extLst>
              <a:ext uri="{FF2B5EF4-FFF2-40B4-BE49-F238E27FC236}">
                <a16:creationId xmlns:a16="http://schemas.microsoft.com/office/drawing/2014/main" id="{9377BD12-F70B-A747-8F7A-0576068CF713}"/>
              </a:ext>
            </a:extLst>
          </p:cNvPr>
          <p:cNvSpPr>
            <a:spLocks noChangeArrowheads="1"/>
          </p:cNvSpPr>
          <p:nvPr/>
        </p:nvSpPr>
        <p:spPr bwMode="auto">
          <a:xfrm>
            <a:off x="2495551" y="612775"/>
            <a:ext cx="76676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AU" altLang="en-US" sz="1800" b="1" dirty="0"/>
              <a:t>Figure Line Graph Showing Mean Responses from Table</a:t>
            </a:r>
            <a:endParaRPr lang="en-AU" altLang="en-US" sz="1800" dirty="0"/>
          </a:p>
        </p:txBody>
      </p:sp>
      <p:sp>
        <p:nvSpPr>
          <p:cNvPr id="22531" name="Rectangle 8">
            <a:extLst>
              <a:ext uri="{FF2B5EF4-FFF2-40B4-BE49-F238E27FC236}">
                <a16:creationId xmlns:a16="http://schemas.microsoft.com/office/drawing/2014/main" id="{B56D1F0A-0ABF-5E41-81C7-D1B7D70EBD69}"/>
              </a:ext>
            </a:extLst>
          </p:cNvPr>
          <p:cNvSpPr>
            <a:spLocks noChangeArrowheads="1"/>
          </p:cNvSpPr>
          <p:nvPr/>
        </p:nvSpPr>
        <p:spPr bwMode="auto">
          <a:xfrm>
            <a:off x="2532064" y="1323460"/>
            <a:ext cx="119094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graphicFrame>
        <p:nvGraphicFramePr>
          <p:cNvPr id="22532" name="Object 5">
            <a:extLst>
              <a:ext uri="{FF2B5EF4-FFF2-40B4-BE49-F238E27FC236}">
                <a16:creationId xmlns:a16="http://schemas.microsoft.com/office/drawing/2014/main" id="{8D1FBBA5-FD81-9149-B777-CDA327CCA5EA}"/>
              </a:ext>
            </a:extLst>
          </p:cNvPr>
          <p:cNvGraphicFramePr>
            <a:graphicFrameLocks/>
          </p:cNvGraphicFramePr>
          <p:nvPr/>
        </p:nvGraphicFramePr>
        <p:xfrm>
          <a:off x="2990850" y="1484314"/>
          <a:ext cx="6624638" cy="4732337"/>
        </p:xfrm>
        <a:graphic>
          <a:graphicData uri="http://schemas.openxmlformats.org/presentationml/2006/ole">
            <mc:AlternateContent xmlns:mc="http://schemas.openxmlformats.org/markup-compatibility/2006">
              <mc:Choice xmlns:v="urn:schemas-microsoft-com:vml" Requires="v">
                <p:oleObj spid="_x0000_s4099" name="Chart" r:id="rId4" imgW="10591800" imgH="7759700" progId="Excel.Chart.8">
                  <p:embed/>
                </p:oleObj>
              </mc:Choice>
              <mc:Fallback>
                <p:oleObj name="Chart" r:id="rId4" imgW="10591800" imgH="7759700" progId="Excel.Chart.8">
                  <p:embed/>
                  <p:pic>
                    <p:nvPicPr>
                      <p:cNvPr id="22532" name="Object 5">
                        <a:extLst>
                          <a:ext uri="{FF2B5EF4-FFF2-40B4-BE49-F238E27FC236}">
                            <a16:creationId xmlns:a16="http://schemas.microsoft.com/office/drawing/2014/main" id="{8D1FBBA5-FD81-9149-B777-CDA327CCA5E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0850" y="1484314"/>
                        <a:ext cx="6624638" cy="473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2533" name="Rectangle 9">
            <a:extLst>
              <a:ext uri="{FF2B5EF4-FFF2-40B4-BE49-F238E27FC236}">
                <a16:creationId xmlns:a16="http://schemas.microsoft.com/office/drawing/2014/main" id="{0DBE85F0-5EB5-EE4A-B111-79047FD7C5B8}"/>
              </a:ext>
            </a:extLst>
          </p:cNvPr>
          <p:cNvSpPr>
            <a:spLocks noChangeArrowheads="1"/>
          </p:cNvSpPr>
          <p:nvPr/>
        </p:nvSpPr>
        <p:spPr bwMode="auto">
          <a:xfrm>
            <a:off x="2532064" y="5047735"/>
            <a:ext cx="119094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Tree>
    <p:extLst>
      <p:ext uri="{BB962C8B-B14F-4D97-AF65-F5344CB8AC3E}">
        <p14:creationId xmlns:p14="http://schemas.microsoft.com/office/powerpoint/2010/main" val="12526140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A2EF45A-B711-7A46-A30C-3844F9269286}"/>
              </a:ext>
            </a:extLst>
          </p:cNvPr>
          <p:cNvSpPr>
            <a:spLocks noGrp="1" noChangeArrowheads="1"/>
          </p:cNvSpPr>
          <p:nvPr>
            <p:ph type="title" idx="4294967295"/>
          </p:nvPr>
        </p:nvSpPr>
        <p:spPr/>
        <p:txBody>
          <a:bodyPr anchor="t"/>
          <a:lstStyle/>
          <a:p>
            <a:pPr eaLnBrk="1" hangingPunct="1"/>
            <a:r>
              <a:rPr lang="en-AU" altLang="en-US" sz="2800" b="1"/>
              <a:t>Pictures</a:t>
            </a:r>
            <a:br>
              <a:rPr lang="en-AU" altLang="en-US" sz="2800"/>
            </a:br>
            <a:r>
              <a:rPr lang="en-AU" altLang="en-US" sz="2800"/>
              <a:t>Can be useful, especially if these were used as stimulus in the research. </a:t>
            </a:r>
          </a:p>
        </p:txBody>
      </p:sp>
      <p:pic>
        <p:nvPicPr>
          <p:cNvPr id="24579" name="Picture 1">
            <a:extLst>
              <a:ext uri="{FF2B5EF4-FFF2-40B4-BE49-F238E27FC236}">
                <a16:creationId xmlns:a16="http://schemas.microsoft.com/office/drawing/2014/main" id="{8C4C363D-9512-4C48-A270-1C309144A3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2888" y="2420938"/>
            <a:ext cx="3211512" cy="429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1">
            <a:extLst>
              <a:ext uri="{FF2B5EF4-FFF2-40B4-BE49-F238E27FC236}">
                <a16:creationId xmlns:a16="http://schemas.microsoft.com/office/drawing/2014/main" id="{C2FAD7D3-A932-8E44-82EB-6E1300ED17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7476" y="2420938"/>
            <a:ext cx="2936875" cy="429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1">
            <a:extLst>
              <a:ext uri="{FF2B5EF4-FFF2-40B4-BE49-F238E27FC236}">
                <a16:creationId xmlns:a16="http://schemas.microsoft.com/office/drawing/2014/main" id="{4B4436CB-ECC3-0C40-BA13-6927100CC5C4}"/>
              </a:ext>
            </a:extLst>
          </p:cNvPr>
          <p:cNvSpPr>
            <a:spLocks noChangeArrowheads="1"/>
          </p:cNvSpPr>
          <p:nvPr/>
        </p:nvSpPr>
        <p:spPr bwMode="auto">
          <a:xfrm>
            <a:off x="2424114" y="1700213"/>
            <a:ext cx="778668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AU" altLang="en-US" dirty="0"/>
              <a:t>Figure Example of two images that depict alternative information used in the HPS Case.</a:t>
            </a:r>
          </a:p>
        </p:txBody>
      </p:sp>
    </p:spTree>
    <p:extLst>
      <p:ext uri="{BB962C8B-B14F-4D97-AF65-F5344CB8AC3E}">
        <p14:creationId xmlns:p14="http://schemas.microsoft.com/office/powerpoint/2010/main" val="272981783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11FD5DF-5582-264B-B72F-D94CF31B6DF0}"/>
              </a:ext>
            </a:extLst>
          </p:cNvPr>
          <p:cNvSpPr>
            <a:spLocks noGrp="1" noChangeArrowheads="1"/>
          </p:cNvSpPr>
          <p:nvPr>
            <p:ph type="title" idx="4294967295"/>
          </p:nvPr>
        </p:nvSpPr>
        <p:spPr>
          <a:xfrm>
            <a:off x="1981200" y="274639"/>
            <a:ext cx="8229600" cy="561975"/>
          </a:xfrm>
        </p:spPr>
        <p:txBody>
          <a:bodyPr anchor="t"/>
          <a:lstStyle/>
          <a:p>
            <a:pPr eaLnBrk="1" hangingPunct="1"/>
            <a:r>
              <a:rPr lang="en-US" altLang="en-US" sz="3200" b="1"/>
              <a:t>Maps</a:t>
            </a:r>
            <a:endParaRPr lang="en-AU" altLang="en-US" sz="3200" b="1"/>
          </a:p>
        </p:txBody>
      </p:sp>
      <p:sp>
        <p:nvSpPr>
          <p:cNvPr id="26627" name="Text Box 4">
            <a:extLst>
              <a:ext uri="{FF2B5EF4-FFF2-40B4-BE49-F238E27FC236}">
                <a16:creationId xmlns:a16="http://schemas.microsoft.com/office/drawing/2014/main" id="{F7CEC110-3A4B-DD47-B8C8-55D9C7327500}"/>
              </a:ext>
            </a:extLst>
          </p:cNvPr>
          <p:cNvSpPr txBox="1">
            <a:spLocks noChangeArrowheads="1"/>
          </p:cNvSpPr>
          <p:nvPr/>
        </p:nvSpPr>
        <p:spPr bwMode="auto">
          <a:xfrm>
            <a:off x="2016125" y="836613"/>
            <a:ext cx="7848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a:t>Can be useful if you are discussing specific areas or regions or allows more complex graphical representations of data.</a:t>
            </a:r>
          </a:p>
        </p:txBody>
      </p:sp>
      <p:graphicFrame>
        <p:nvGraphicFramePr>
          <p:cNvPr id="26628" name="Object 2">
            <a:extLst>
              <a:ext uri="{FF2B5EF4-FFF2-40B4-BE49-F238E27FC236}">
                <a16:creationId xmlns:a16="http://schemas.microsoft.com/office/drawing/2014/main" id="{E73C5C09-EFF8-6B4B-A0A9-E6C12CEF79F0}"/>
              </a:ext>
            </a:extLst>
          </p:cNvPr>
          <p:cNvGraphicFramePr>
            <a:graphicFrameLocks/>
          </p:cNvGraphicFramePr>
          <p:nvPr/>
        </p:nvGraphicFramePr>
        <p:xfrm>
          <a:off x="3216276" y="2703514"/>
          <a:ext cx="5472113" cy="3787775"/>
        </p:xfrm>
        <a:graphic>
          <a:graphicData uri="http://schemas.openxmlformats.org/presentationml/2006/ole">
            <mc:AlternateContent xmlns:mc="http://schemas.openxmlformats.org/markup-compatibility/2006">
              <mc:Choice xmlns:v="urn:schemas-microsoft-com:vml" Requires="v">
                <p:oleObj spid="_x0000_s5123" name="Chart" r:id="rId4" imgW="11963400" imgH="8496300" progId="Excel.Chart.8">
                  <p:embed/>
                </p:oleObj>
              </mc:Choice>
              <mc:Fallback>
                <p:oleObj name="Chart" r:id="rId4" imgW="11963400" imgH="8496300" progId="Excel.Chart.8">
                  <p:embed/>
                  <p:pic>
                    <p:nvPicPr>
                      <p:cNvPr id="26628" name="Object 2">
                        <a:extLst>
                          <a:ext uri="{FF2B5EF4-FFF2-40B4-BE49-F238E27FC236}">
                            <a16:creationId xmlns:a16="http://schemas.microsoft.com/office/drawing/2014/main" id="{E73C5C09-EFF8-6B4B-A0A9-E6C12CEF79F0}"/>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16276" y="2703514"/>
                        <a:ext cx="5472113" cy="378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6629" name="Rectangle 3">
            <a:extLst>
              <a:ext uri="{FF2B5EF4-FFF2-40B4-BE49-F238E27FC236}">
                <a16:creationId xmlns:a16="http://schemas.microsoft.com/office/drawing/2014/main" id="{209B1B0E-A3BA-9B4B-9B69-3AB667E33694}"/>
              </a:ext>
            </a:extLst>
          </p:cNvPr>
          <p:cNvSpPr>
            <a:spLocks noChangeArrowheads="1"/>
          </p:cNvSpPr>
          <p:nvPr/>
        </p:nvSpPr>
        <p:spPr bwMode="auto">
          <a:xfrm flipV="1">
            <a:off x="3216275" y="6329641"/>
            <a:ext cx="8712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
        <p:nvSpPr>
          <p:cNvPr id="26630" name="Rectangle 4">
            <a:extLst>
              <a:ext uri="{FF2B5EF4-FFF2-40B4-BE49-F238E27FC236}">
                <a16:creationId xmlns:a16="http://schemas.microsoft.com/office/drawing/2014/main" id="{66B4DFF0-C80B-C745-A590-26F291460A05}"/>
              </a:ext>
            </a:extLst>
          </p:cNvPr>
          <p:cNvSpPr>
            <a:spLocks noChangeArrowheads="1"/>
          </p:cNvSpPr>
          <p:nvPr/>
        </p:nvSpPr>
        <p:spPr bwMode="auto">
          <a:xfrm>
            <a:off x="2208214" y="2143125"/>
            <a:ext cx="80025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dirty="0"/>
              <a:t>Figure Multi-dimensional mapping of mean responses by gender</a:t>
            </a:r>
          </a:p>
        </p:txBody>
      </p:sp>
    </p:spTree>
    <p:extLst>
      <p:ext uri="{BB962C8B-B14F-4D97-AF65-F5344CB8AC3E}">
        <p14:creationId xmlns:p14="http://schemas.microsoft.com/office/powerpoint/2010/main" val="21251775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674" name="Rectangle 2">
            <a:extLst>
              <a:ext uri="{FF2B5EF4-FFF2-40B4-BE49-F238E27FC236}">
                <a16:creationId xmlns:a16="http://schemas.microsoft.com/office/drawing/2014/main" id="{AFAF15DA-3900-F24F-A86B-DD1049553D2F}"/>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b="1">
                <a:solidFill>
                  <a:srgbClr val="FFFFFF"/>
                </a:solidFill>
              </a:rPr>
              <a:t>Quotations</a:t>
            </a:r>
          </a:p>
        </p:txBody>
      </p:sp>
      <p:sp>
        <p:nvSpPr>
          <p:cNvPr id="28675" name="Text Box 4">
            <a:extLst>
              <a:ext uri="{FF2B5EF4-FFF2-40B4-BE49-F238E27FC236}">
                <a16:creationId xmlns:a16="http://schemas.microsoft.com/office/drawing/2014/main" id="{C415FC63-7F45-E84E-AF2C-1F0F905C94F1}"/>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a:latin typeface="+mn-lt"/>
              </a:rPr>
              <a:t>Useful for giving examples of qualitative data that exemplifies a given point.</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i="1">
                <a:latin typeface="+mn-lt"/>
              </a:rPr>
              <a:t>“When I first started at university I tended to drink a lot and miss classes. I got together with some friends in the residences and we decided to drink more responsibly. This didn’t last long, because there were a lot of end of term parties in the residences. Next term I am moving off campus so I won’t be so tempted” (MP Female 21</a:t>
            </a:r>
            <a:r>
              <a:rPr lang="en-US" altLang="en-US" sz="2000">
                <a:latin typeface="+mn-lt"/>
              </a:rPr>
              <a:t>)</a:t>
            </a:r>
          </a:p>
        </p:txBody>
      </p:sp>
    </p:spTree>
    <p:extLst>
      <p:ext uri="{BB962C8B-B14F-4D97-AF65-F5344CB8AC3E}">
        <p14:creationId xmlns:p14="http://schemas.microsoft.com/office/powerpoint/2010/main" val="239679441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ECF085C-89E5-6E48-B081-16BFE603DB4A}"/>
              </a:ext>
            </a:extLst>
          </p:cNvPr>
          <p:cNvSpPr>
            <a:spLocks noGrp="1" noChangeArrowheads="1"/>
          </p:cNvSpPr>
          <p:nvPr>
            <p:ph type="title" idx="4294967295"/>
          </p:nvPr>
        </p:nvSpPr>
        <p:spPr>
          <a:xfrm>
            <a:off x="1981200" y="274639"/>
            <a:ext cx="8229600" cy="561975"/>
          </a:xfrm>
        </p:spPr>
        <p:txBody>
          <a:bodyPr anchor="t"/>
          <a:lstStyle/>
          <a:p>
            <a:pPr eaLnBrk="1" hangingPunct="1"/>
            <a:r>
              <a:rPr lang="en-US" altLang="en-US" sz="3200" b="1"/>
              <a:t>Reporting Statistical Results</a:t>
            </a:r>
            <a:endParaRPr lang="en-AU" altLang="en-US" sz="3200" b="1"/>
          </a:p>
        </p:txBody>
      </p:sp>
      <p:sp>
        <p:nvSpPr>
          <p:cNvPr id="30723" name="Text Box 4">
            <a:extLst>
              <a:ext uri="{FF2B5EF4-FFF2-40B4-BE49-F238E27FC236}">
                <a16:creationId xmlns:a16="http://schemas.microsoft.com/office/drawing/2014/main" id="{8FEFF492-4557-3A41-8925-677F5931E8D2}"/>
              </a:ext>
            </a:extLst>
          </p:cNvPr>
          <p:cNvSpPr txBox="1">
            <a:spLocks noChangeArrowheads="1"/>
          </p:cNvSpPr>
          <p:nvPr/>
        </p:nvSpPr>
        <p:spPr bwMode="auto">
          <a:xfrm>
            <a:off x="2016125" y="836613"/>
            <a:ext cx="7848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a:t>You will also need to provide visual depictions of statistical tests for readers to ‘see’s the results and how they are assessed. </a:t>
            </a:r>
          </a:p>
        </p:txBody>
      </p:sp>
      <p:graphicFrame>
        <p:nvGraphicFramePr>
          <p:cNvPr id="3" name="Table 2">
            <a:extLst>
              <a:ext uri="{FF2B5EF4-FFF2-40B4-BE49-F238E27FC236}">
                <a16:creationId xmlns:a16="http://schemas.microsoft.com/office/drawing/2014/main" id="{5B091E5A-842A-464A-A147-3CF52CDC3CC2}"/>
              </a:ext>
            </a:extLst>
          </p:cNvPr>
          <p:cNvGraphicFramePr>
            <a:graphicFrameLocks noGrp="1"/>
          </p:cNvGraphicFramePr>
          <p:nvPr/>
        </p:nvGraphicFramePr>
        <p:xfrm>
          <a:off x="2279650" y="2592388"/>
          <a:ext cx="7442200" cy="4114023"/>
        </p:xfrm>
        <a:graphic>
          <a:graphicData uri="http://schemas.openxmlformats.org/drawingml/2006/table">
            <a:tbl>
              <a:tblPr>
                <a:tableStyleId>{5C22544A-7EE6-4342-B048-85BDC9FD1C3A}</a:tableStyleId>
              </a:tblPr>
              <a:tblGrid>
                <a:gridCol w="2592491">
                  <a:extLst>
                    <a:ext uri="{9D8B030D-6E8A-4147-A177-3AD203B41FA5}">
                      <a16:colId xmlns:a16="http://schemas.microsoft.com/office/drawing/2014/main" val="20000"/>
                    </a:ext>
                  </a:extLst>
                </a:gridCol>
                <a:gridCol w="1602685">
                  <a:extLst>
                    <a:ext uri="{9D8B030D-6E8A-4147-A177-3AD203B41FA5}">
                      <a16:colId xmlns:a16="http://schemas.microsoft.com/office/drawing/2014/main" val="20001"/>
                    </a:ext>
                  </a:extLst>
                </a:gridCol>
                <a:gridCol w="1480887">
                  <a:extLst>
                    <a:ext uri="{9D8B030D-6E8A-4147-A177-3AD203B41FA5}">
                      <a16:colId xmlns:a16="http://schemas.microsoft.com/office/drawing/2014/main" val="20002"/>
                    </a:ext>
                  </a:extLst>
                </a:gridCol>
                <a:gridCol w="1766137">
                  <a:extLst>
                    <a:ext uri="{9D8B030D-6E8A-4147-A177-3AD203B41FA5}">
                      <a16:colId xmlns:a16="http://schemas.microsoft.com/office/drawing/2014/main" val="20003"/>
                    </a:ext>
                  </a:extLst>
                </a:gridCol>
              </a:tblGrid>
              <a:tr h="633118">
                <a:tc>
                  <a:txBody>
                    <a:bodyPr/>
                    <a:lstStyle/>
                    <a:p>
                      <a:pPr>
                        <a:lnSpc>
                          <a:spcPct val="120000"/>
                        </a:lnSpc>
                        <a:spcAft>
                          <a:spcPts val="0"/>
                        </a:spcAft>
                      </a:pPr>
                      <a:r>
                        <a:rPr lang="en-GB" sz="1600" kern="50" dirty="0">
                          <a:effectLst/>
                        </a:rPr>
                        <a:t> </a:t>
                      </a:r>
                      <a:endParaRPr lang="en-AU" sz="1600" dirty="0">
                        <a:effectLst/>
                      </a:endParaRPr>
                    </a:p>
                    <a:p>
                      <a:pPr>
                        <a:lnSpc>
                          <a:spcPct val="120000"/>
                        </a:lnSpc>
                        <a:spcAft>
                          <a:spcPts val="0"/>
                        </a:spcAft>
                      </a:pPr>
                      <a:r>
                        <a:rPr lang="en-GB" sz="1600" kern="50" dirty="0">
                          <a:effectLst/>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Female</a:t>
                      </a:r>
                      <a:endParaRPr lang="en-AU" sz="1600">
                        <a:effectLst/>
                      </a:endParaRPr>
                    </a:p>
                    <a:p>
                      <a:pPr algn="ctr">
                        <a:lnSpc>
                          <a:spcPct val="120000"/>
                        </a:lnSpc>
                        <a:spcAft>
                          <a:spcPts val="0"/>
                        </a:spcAft>
                      </a:pPr>
                      <a:r>
                        <a:rPr lang="en-GB" sz="1600" kern="50">
                          <a:effectLst/>
                        </a:rPr>
                        <a:t>Mean (std)</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Male</a:t>
                      </a:r>
                      <a:endParaRPr lang="en-AU" sz="1600">
                        <a:effectLst/>
                      </a:endParaRPr>
                    </a:p>
                    <a:p>
                      <a:pPr algn="ctr">
                        <a:lnSpc>
                          <a:spcPct val="120000"/>
                        </a:lnSpc>
                        <a:spcAft>
                          <a:spcPts val="0"/>
                        </a:spcAft>
                      </a:pPr>
                      <a:r>
                        <a:rPr lang="en-GB" sz="1600" kern="50">
                          <a:effectLst/>
                        </a:rPr>
                        <a:t>Mean (std)</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kern="50">
                          <a:effectLst/>
                        </a:rPr>
                        <a:t>t-test (p-value)</a:t>
                      </a:r>
                      <a:endParaRPr lang="en-AU" sz="160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0"/>
                  </a:ext>
                </a:extLst>
              </a:tr>
              <a:tr h="872918">
                <a:tc>
                  <a:txBody>
                    <a:bodyPr/>
                    <a:lstStyle/>
                    <a:p>
                      <a:pPr>
                        <a:lnSpc>
                          <a:spcPct val="120000"/>
                        </a:lnSpc>
                        <a:spcAft>
                          <a:spcPts val="0"/>
                        </a:spcAft>
                      </a:pPr>
                      <a:r>
                        <a:rPr lang="en-GB" sz="1600" kern="50" dirty="0">
                          <a:effectLst/>
                        </a:rPr>
                        <a:t>1. I regularly purchase alcoholic drinks on campus.</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dirty="0">
                          <a:effectLst/>
                        </a:rPr>
                        <a:t>2.52 (1.362)</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2.38 (1.295)</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a:effectLst/>
                        </a:rPr>
                        <a:t>.560 (.504)</a:t>
                      </a:r>
                      <a:endParaRPr lang="en-AU" sz="160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1"/>
                  </a:ext>
                </a:extLst>
              </a:tr>
              <a:tr h="576652">
                <a:tc>
                  <a:txBody>
                    <a:bodyPr/>
                    <a:lstStyle/>
                    <a:p>
                      <a:pPr>
                        <a:lnSpc>
                          <a:spcPct val="120000"/>
                        </a:lnSpc>
                        <a:spcAft>
                          <a:spcPts val="0"/>
                        </a:spcAft>
                      </a:pPr>
                      <a:r>
                        <a:rPr lang="en-GB" sz="1600" kern="50">
                          <a:effectLst/>
                        </a:rPr>
                        <a:t>2. I like to buy alcoholic drinks for lunch.</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2.23 (1.075)</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2.20 (1.128)</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a:effectLst/>
                        </a:rPr>
                        <a:t>.849 (.136)</a:t>
                      </a:r>
                      <a:endParaRPr lang="en-AU" sz="160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2"/>
                  </a:ext>
                </a:extLst>
              </a:tr>
              <a:tr h="872918">
                <a:tc>
                  <a:txBody>
                    <a:bodyPr/>
                    <a:lstStyle/>
                    <a:p>
                      <a:pPr>
                        <a:lnSpc>
                          <a:spcPct val="120000"/>
                        </a:lnSpc>
                        <a:spcAft>
                          <a:spcPts val="0"/>
                        </a:spcAft>
                      </a:pPr>
                      <a:r>
                        <a:rPr lang="en-GB" sz="1600" kern="50">
                          <a:effectLst/>
                        </a:rPr>
                        <a:t>3. There is too much choice for alcoholic drinks on campus.</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2.67 (1.261)</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2.55 (1.176)</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dirty="0">
                          <a:effectLst/>
                        </a:rPr>
                        <a:t>.651 (.447)</a:t>
                      </a:r>
                      <a:endParaRPr lang="en-AU" sz="1600" dirty="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3"/>
                  </a:ext>
                </a:extLst>
              </a:tr>
              <a:tr h="631839">
                <a:tc>
                  <a:txBody>
                    <a:bodyPr/>
                    <a:lstStyle/>
                    <a:p>
                      <a:pPr>
                        <a:lnSpc>
                          <a:spcPct val="120000"/>
                        </a:lnSpc>
                        <a:spcAft>
                          <a:spcPts val="0"/>
                        </a:spcAft>
                      </a:pPr>
                      <a:r>
                        <a:rPr lang="en-US" sz="1600" kern="50" dirty="0">
                          <a:effectLst/>
                        </a:rPr>
                        <a:t>4. I prefer to drink non-alcoholic drinks for lunch.</a:t>
                      </a:r>
                      <a:endParaRPr lang="en-AU" sz="1600" dirty="0">
                        <a:solidFill>
                          <a:srgbClr val="000000"/>
                        </a:solidFill>
                        <a:effectLst/>
                        <a:latin typeface="Sabon"/>
                        <a:ea typeface="Times New Roman" panose="02020603050405020304" pitchFamily="18" charset="0"/>
                        <a:cs typeface="Sabon"/>
                      </a:endParaRPr>
                    </a:p>
                  </a:txBody>
                  <a:tcPr marL="68585" marR="68585" marT="0" marB="0"/>
                </a:tc>
                <a:tc>
                  <a:txBody>
                    <a:bodyPr/>
                    <a:lstStyle/>
                    <a:p>
                      <a:pPr algn="ctr">
                        <a:lnSpc>
                          <a:spcPct val="120000"/>
                        </a:lnSpc>
                        <a:spcAft>
                          <a:spcPts val="0"/>
                        </a:spcAft>
                      </a:pPr>
                      <a:r>
                        <a:rPr lang="en-GB" sz="1600" kern="50">
                          <a:effectLst/>
                        </a:rPr>
                        <a:t>3.58 (1.097)</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a:effectLst/>
                        </a:rPr>
                        <a:t>3.52 (1.005)</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.571 (.254)</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extLst>
                  <a:ext uri="{0D108BD9-81ED-4DB2-BD59-A6C34878D82A}">
                    <a16:rowId xmlns:a16="http://schemas.microsoft.com/office/drawing/2014/main" val="10004"/>
                  </a:ext>
                </a:extLst>
              </a:tr>
              <a:tr h="301929">
                <a:tc>
                  <a:txBody>
                    <a:bodyPr/>
                    <a:lstStyle/>
                    <a:p>
                      <a:pPr>
                        <a:lnSpc>
                          <a:spcPct val="120000"/>
                        </a:lnSpc>
                        <a:spcAft>
                          <a:spcPts val="0"/>
                        </a:spcAft>
                      </a:pPr>
                      <a:endParaRPr lang="en-AU" sz="1200" dirty="0">
                        <a:solidFill>
                          <a:srgbClr val="000000"/>
                        </a:solidFill>
                        <a:effectLst/>
                        <a:latin typeface="Sabon"/>
                        <a:ea typeface="Times New Roman" panose="02020603050405020304" pitchFamily="18" charset="0"/>
                        <a:cs typeface="Sabon"/>
                      </a:endParaRPr>
                    </a:p>
                  </a:txBody>
                  <a:tcPr marL="68585" marR="68585" marT="0" marB="0"/>
                </a:tc>
                <a:tc>
                  <a:txBody>
                    <a:bodyPr/>
                    <a:lstStyle/>
                    <a:p>
                      <a:pPr algn="ctr">
                        <a:lnSpc>
                          <a:spcPct val="120000"/>
                        </a:lnSpc>
                        <a:spcAft>
                          <a:spcPts val="0"/>
                        </a:spcAft>
                      </a:pPr>
                      <a:r>
                        <a:rPr lang="en-GB" sz="900" kern="50">
                          <a:effectLst/>
                        </a:rPr>
                        <a:t> </a:t>
                      </a:r>
                      <a:endParaRPr lang="en-AU" sz="12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900" kern="50">
                          <a:effectLst/>
                        </a:rPr>
                        <a:t> </a:t>
                      </a:r>
                      <a:endParaRPr lang="en-AU" sz="12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900" kern="50" dirty="0">
                          <a:effectLst/>
                        </a:rPr>
                        <a:t> </a:t>
                      </a:r>
                      <a:endParaRPr lang="en-AU" sz="1200" dirty="0">
                        <a:solidFill>
                          <a:srgbClr val="000000"/>
                        </a:solidFill>
                        <a:effectLst/>
                        <a:latin typeface="Times" panose="02020603050405020304" pitchFamily="18" charset="0"/>
                        <a:ea typeface="Arial" panose="020B0604020202020204" pitchFamily="34" charset="0"/>
                      </a:endParaRPr>
                    </a:p>
                  </a:txBody>
                  <a:tcPr marL="68585" marR="68585" marT="0" marB="0"/>
                </a:tc>
                <a:extLst>
                  <a:ext uri="{0D108BD9-81ED-4DB2-BD59-A6C34878D82A}">
                    <a16:rowId xmlns:a16="http://schemas.microsoft.com/office/drawing/2014/main" val="10005"/>
                  </a:ext>
                </a:extLst>
              </a:tr>
            </a:tbl>
          </a:graphicData>
        </a:graphic>
      </p:graphicFrame>
      <p:sp>
        <p:nvSpPr>
          <p:cNvPr id="30761" name="Rectangle 3">
            <a:extLst>
              <a:ext uri="{FF2B5EF4-FFF2-40B4-BE49-F238E27FC236}">
                <a16:creationId xmlns:a16="http://schemas.microsoft.com/office/drawing/2014/main" id="{DB7DB58B-4D45-AD43-8B60-93D8D161E4FF}"/>
              </a:ext>
            </a:extLst>
          </p:cNvPr>
          <p:cNvSpPr>
            <a:spLocks noChangeArrowheads="1"/>
          </p:cNvSpPr>
          <p:nvPr/>
        </p:nvSpPr>
        <p:spPr bwMode="auto">
          <a:xfrm>
            <a:off x="2495551" y="2122489"/>
            <a:ext cx="73691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a:t>Table 11.10: Table comparing mean values of items by Gender</a:t>
            </a:r>
          </a:p>
        </p:txBody>
      </p:sp>
    </p:spTree>
    <p:extLst>
      <p:ext uri="{BB962C8B-B14F-4D97-AF65-F5344CB8AC3E}">
        <p14:creationId xmlns:p14="http://schemas.microsoft.com/office/powerpoint/2010/main" val="121365582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AA1E61C-4FA7-204C-9B3F-3AAC9F7DC364}"/>
              </a:ext>
            </a:extLst>
          </p:cNvPr>
          <p:cNvSpPr>
            <a:spLocks noGrp="1" noChangeArrowheads="1"/>
          </p:cNvSpPr>
          <p:nvPr>
            <p:ph type="title"/>
          </p:nvPr>
        </p:nvSpPr>
        <p:spPr/>
        <p:txBody>
          <a:bodyPr/>
          <a:lstStyle/>
          <a:p>
            <a:pPr eaLnBrk="1" hangingPunct="1"/>
            <a:r>
              <a:rPr lang="en-US" altLang="en-US" b="1"/>
              <a:t>Project Checklist</a:t>
            </a:r>
            <a:r>
              <a:rPr lang="en-US" altLang="en-US"/>
              <a:t> </a:t>
            </a:r>
          </a:p>
        </p:txBody>
      </p:sp>
      <p:sp>
        <p:nvSpPr>
          <p:cNvPr id="34819" name="Rectangle 3">
            <a:extLst>
              <a:ext uri="{FF2B5EF4-FFF2-40B4-BE49-F238E27FC236}">
                <a16:creationId xmlns:a16="http://schemas.microsoft.com/office/drawing/2014/main" id="{BC69DE66-DE06-7F45-A3FA-07F1A56282F2}"/>
              </a:ext>
            </a:extLst>
          </p:cNvPr>
          <p:cNvSpPr>
            <a:spLocks noGrp="1" noChangeArrowheads="1"/>
          </p:cNvSpPr>
          <p:nvPr>
            <p:ph type="body" idx="1"/>
          </p:nvPr>
        </p:nvSpPr>
        <p:spPr/>
        <p:txBody>
          <a:bodyPr/>
          <a:lstStyle/>
          <a:p>
            <a:pPr eaLnBrk="1" hangingPunct="1"/>
            <a:r>
              <a:rPr lang="en-US" altLang="en-US"/>
              <a:t>Will your report present results in tables or graphs?</a:t>
            </a:r>
          </a:p>
          <a:p>
            <a:pPr eaLnBrk="1" hangingPunct="1"/>
            <a:r>
              <a:rPr lang="en-US" altLang="en-US"/>
              <a:t>What type of graphs or charts will you use?</a:t>
            </a:r>
          </a:p>
          <a:p>
            <a:pPr eaLnBrk="1" hangingPunct="1"/>
            <a:r>
              <a:rPr lang="en-US" altLang="en-US"/>
              <a:t>Who will be in charge of this?</a:t>
            </a:r>
          </a:p>
          <a:p>
            <a:pPr eaLnBrk="1" hangingPunct="1"/>
            <a:r>
              <a:rPr lang="en-US" altLang="en-US"/>
              <a:t>When will it occur? </a:t>
            </a:r>
          </a:p>
        </p:txBody>
      </p:sp>
    </p:spTree>
    <p:extLst>
      <p:ext uri="{BB962C8B-B14F-4D97-AF65-F5344CB8AC3E}">
        <p14:creationId xmlns:p14="http://schemas.microsoft.com/office/powerpoint/2010/main" val="34396314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4" name="Rectangle 73">
            <a:extLst>
              <a:ext uri="{FF2B5EF4-FFF2-40B4-BE49-F238E27FC236}">
                <a16:creationId xmlns:a16="http://schemas.microsoft.com/office/drawing/2014/main" id="{0C277D19-7DB2-4EB7-A9D7-94188998E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EB197D2C-A33B-4345-BB16-C894ABA82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024" y="1040877"/>
            <a:ext cx="7080494" cy="4776246"/>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754" name="Title 1"/>
          <p:cNvSpPr>
            <a:spLocks noGrp="1"/>
          </p:cNvSpPr>
          <p:nvPr>
            <p:ph type="title"/>
          </p:nvPr>
        </p:nvSpPr>
        <p:spPr>
          <a:xfrm>
            <a:off x="1924216" y="1924217"/>
            <a:ext cx="4476584" cy="3009568"/>
          </a:xfrm>
        </p:spPr>
        <p:txBody>
          <a:bodyPr vert="horz" lIns="91440" tIns="45720" rIns="91440" bIns="45720" rtlCol="0" anchor="ctr">
            <a:normAutofit/>
          </a:bodyPr>
          <a:lstStyle/>
          <a:p>
            <a:r>
              <a:rPr lang="en-US" altLang="en-US" sz="5200">
                <a:solidFill>
                  <a:srgbClr val="FFFFFF"/>
                </a:solidFill>
              </a:rPr>
              <a:t>Conclusion of Chapter 4</a:t>
            </a:r>
          </a:p>
        </p:txBody>
      </p:sp>
      <p:sp>
        <p:nvSpPr>
          <p:cNvPr id="74755" name="Content Placeholder 2"/>
          <p:cNvSpPr>
            <a:spLocks noGrp="1"/>
          </p:cNvSpPr>
          <p:nvPr>
            <p:ph idx="1"/>
          </p:nvPr>
        </p:nvSpPr>
        <p:spPr>
          <a:xfrm>
            <a:off x="7832035" y="2347197"/>
            <a:ext cx="3560203" cy="2163606"/>
          </a:xfrm>
        </p:spPr>
        <p:txBody>
          <a:bodyPr vert="horz" lIns="91440" tIns="45720" rIns="91440" bIns="45720" rtlCol="0" anchor="ctr">
            <a:normAutofit/>
          </a:bodyPr>
          <a:lstStyle/>
          <a:p>
            <a:pPr marL="0" indent="0">
              <a:buNone/>
            </a:pPr>
            <a:r>
              <a:rPr lang="en-US" altLang="en-US" sz="2400" cap="all"/>
              <a:t>What were your main findings ?</a:t>
            </a:r>
          </a:p>
        </p:txBody>
      </p:sp>
    </p:spTree>
    <p:extLst>
      <p:ext uri="{BB962C8B-B14F-4D97-AF65-F5344CB8AC3E}">
        <p14:creationId xmlns:p14="http://schemas.microsoft.com/office/powerpoint/2010/main" val="217117552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Writing up your findings</a:t>
            </a:r>
          </a:p>
        </p:txBody>
      </p:sp>
      <p:sp>
        <p:nvSpPr>
          <p:cNvPr id="3" name="Content Placeholder 2"/>
          <p:cNvSpPr>
            <a:spLocks noGrp="1"/>
          </p:cNvSpPr>
          <p:nvPr>
            <p:ph idx="1"/>
          </p:nvPr>
        </p:nvSpPr>
        <p:spPr>
          <a:xfrm>
            <a:off x="7538022" y="713313"/>
            <a:ext cx="3815778" cy="5431376"/>
          </a:xfrm>
        </p:spPr>
        <p:txBody>
          <a:bodyPr anchor="ctr">
            <a:normAutofit/>
          </a:bodyPr>
          <a:lstStyle/>
          <a:p>
            <a:r>
              <a:rPr lang="en-GB" sz="2000"/>
              <a:t>What have you found? In many cases what you write may be analytic ideas. In other cases it may be some form of précis or summary of the data, though this usually contains some analytic ideas.</a:t>
            </a:r>
          </a:p>
          <a:p>
            <a:r>
              <a:rPr lang="en-GB" sz="2000"/>
              <a:t>Make it your own!</a:t>
            </a:r>
          </a:p>
          <a:p>
            <a:pPr marL="0" indent="0">
              <a:buNone/>
            </a:pPr>
            <a:endParaRPr lang="en-GB" sz="2000"/>
          </a:p>
          <a:p>
            <a:r>
              <a:rPr lang="en-GB" sz="2000"/>
              <a:t>Ensure you evidence reliability and validity and include your coding book in your appendix</a:t>
            </a:r>
          </a:p>
          <a:p>
            <a:endParaRPr lang="en-GB" sz="2000"/>
          </a:p>
        </p:txBody>
      </p:sp>
    </p:spTree>
    <p:extLst>
      <p:ext uri="{BB962C8B-B14F-4D97-AF65-F5344CB8AC3E}">
        <p14:creationId xmlns:p14="http://schemas.microsoft.com/office/powerpoint/2010/main" val="686061102"/>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13A3B"/>
      </a:dk2>
      <a:lt2>
        <a:srgbClr val="E8E5E2"/>
      </a:lt2>
      <a:accent1>
        <a:srgbClr val="81A6C4"/>
      </a:accent1>
      <a:accent2>
        <a:srgbClr val="6EADAF"/>
      </a:accent2>
      <a:accent3>
        <a:srgbClr val="7BAC99"/>
      </a:accent3>
      <a:accent4>
        <a:srgbClr val="6EAF7B"/>
      </a:accent4>
      <a:accent5>
        <a:srgbClr val="86AC7B"/>
      </a:accent5>
      <a:accent6>
        <a:srgbClr val="93AA6B"/>
      </a:accent6>
      <a:hlink>
        <a:srgbClr val="9F795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28a7fb7a1f6b721357c8e93d67ba7852">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a5dd64e80743fc37d9e0fff4669db34b"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6FCF959-9A85-4D42-914C-5D61BC96D70B}">
  <ds:schemaRefs>
    <ds:schemaRef ds:uri="http://schemas.microsoft.com/sharepoint/v3/contenttype/forms"/>
  </ds:schemaRefs>
</ds:datastoreItem>
</file>

<file path=customXml/itemProps2.xml><?xml version="1.0" encoding="utf-8"?>
<ds:datastoreItem xmlns:ds="http://schemas.openxmlformats.org/officeDocument/2006/customXml" ds:itemID="{9FFD8A7D-A36A-4B64-AD82-A3C3F932E2B3}">
  <ds:schemaRefs>
    <ds:schemaRef ds:uri="30bab34e-cbd2-460d-9227-52c21590b64b"/>
    <ds:schemaRef ds:uri="http://purl.org/dc/dcmitype/"/>
    <ds:schemaRef ds:uri="http://schemas.microsoft.com/office/infopath/2007/PartnerControls"/>
    <ds:schemaRef ds:uri="175a304c-2342-45ef-8dc6-82622f85b28d"/>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4CC24BC0-F7FE-43A8-BF22-E889A60310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830</TotalTime>
  <Words>3573</Words>
  <Application>Microsoft Office PowerPoint</Application>
  <PresentationFormat>Widescreen</PresentationFormat>
  <Paragraphs>572</Paragraphs>
  <Slides>73</Slides>
  <Notes>21</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73</vt:i4>
      </vt:variant>
    </vt:vector>
  </HeadingPairs>
  <TitlesOfParts>
    <vt:vector size="86" baseType="lpstr">
      <vt:lpstr>Arial</vt:lpstr>
      <vt:lpstr>Calibri</vt:lpstr>
      <vt:lpstr>Calibri Regular</vt:lpstr>
      <vt:lpstr>Century Gothic</vt:lpstr>
      <vt:lpstr>Elephant</vt:lpstr>
      <vt:lpstr>HelveticaNeue-Light</vt:lpstr>
      <vt:lpstr>Optima</vt:lpstr>
      <vt:lpstr>Sabon</vt:lpstr>
      <vt:lpstr>Times</vt:lpstr>
      <vt:lpstr>Times New Roman</vt:lpstr>
      <vt:lpstr>BrushVTI</vt:lpstr>
      <vt:lpstr>Document</vt:lpstr>
      <vt:lpstr>Chart</vt:lpstr>
      <vt:lpstr>Analysing and interpreting data</vt:lpstr>
      <vt:lpstr>Important information</vt:lpstr>
      <vt:lpstr>COVID-19 (coronavirus) </vt:lpstr>
      <vt:lpstr>Sequence of a structured thesis</vt:lpstr>
      <vt:lpstr>Analysis</vt:lpstr>
      <vt:lpstr>The Basics</vt:lpstr>
      <vt:lpstr>The writing of the chapter </vt:lpstr>
      <vt:lpstr>Important</vt:lpstr>
      <vt:lpstr>Data Analysis and Writing Up</vt:lpstr>
      <vt:lpstr>PowerPoint Presentation</vt:lpstr>
      <vt:lpstr>Chapter 4 Qualitative version</vt:lpstr>
      <vt:lpstr>Qualitative Chapter 4 Findings</vt:lpstr>
      <vt:lpstr>Headings within this chapter</vt:lpstr>
      <vt:lpstr>What to do with all this data?</vt:lpstr>
      <vt:lpstr>PowerPoint Presentation</vt:lpstr>
      <vt:lpstr>It’s the same process…</vt:lpstr>
      <vt:lpstr>NVivo</vt:lpstr>
      <vt:lpstr>PowerPoint Presentation</vt:lpstr>
      <vt:lpstr>PowerPoint Presentation</vt:lpstr>
      <vt:lpstr>Collect/code/collect</vt:lpstr>
      <vt:lpstr>Approaches to qualitative data analysis</vt:lpstr>
      <vt:lpstr>Coding</vt:lpstr>
      <vt:lpstr>A Priori or In Vivo Codes</vt:lpstr>
      <vt:lpstr>A priori codes</vt:lpstr>
      <vt:lpstr>In vivo codes</vt:lpstr>
      <vt:lpstr>Framework analysis</vt:lpstr>
      <vt:lpstr>Qualitative Methods- Data Analysis</vt:lpstr>
      <vt:lpstr>USING MATRIX ANALYSIS  Qualitative data </vt:lpstr>
      <vt:lpstr>Summary and conclusion of chapter 4</vt:lpstr>
      <vt:lpstr>PowerPoint Presentation</vt:lpstr>
      <vt:lpstr>Exploring and Presenting Data</vt:lpstr>
      <vt:lpstr>Easy ….</vt:lpstr>
      <vt:lpstr>Chapter 4 Quantitative version</vt:lpstr>
      <vt:lpstr>Quantitative Research </vt:lpstr>
      <vt:lpstr>PowerPoint Presentation</vt:lpstr>
      <vt:lpstr>http://www.statstutor.ac.uk/resources/uploaded/coventrychisquared.pdf</vt:lpstr>
      <vt:lpstr>PowerPoint Presentation</vt:lpstr>
      <vt:lpstr>Types of Categorical and Quantifiable Data</vt:lpstr>
      <vt:lpstr>PowerPoint Presentation</vt:lpstr>
      <vt:lpstr>PowerPoint Presentation</vt:lpstr>
      <vt:lpstr>PowerPoint Presentation</vt:lpstr>
      <vt:lpstr>PowerPoint Presentation</vt:lpstr>
      <vt:lpstr>PowerPoint Presentation</vt:lpstr>
      <vt:lpstr>Analyzing Data Using Descriptive Statistics:  Measuring Dispersion </vt:lpstr>
      <vt:lpstr>PowerPoint Presentation</vt:lpstr>
      <vt:lpstr>Summary of Scales</vt:lpstr>
      <vt:lpstr>Basic Analysis</vt:lpstr>
      <vt:lpstr>Cross-tabulations</vt:lpstr>
      <vt:lpstr>PowerPoint Presentation</vt:lpstr>
      <vt:lpstr>Conclusion</vt:lpstr>
      <vt:lpstr>Project Checklist </vt:lpstr>
      <vt:lpstr>Describe any pilot study*</vt:lpstr>
      <vt:lpstr>Describe any missing data*</vt:lpstr>
      <vt:lpstr>Link</vt:lpstr>
      <vt:lpstr>Summary and conclusion</vt:lpstr>
      <vt:lpstr>Relating the analysis to the objectives</vt:lpstr>
      <vt:lpstr>Continued</vt:lpstr>
      <vt:lpstr>Ways to Present Research Findings</vt:lpstr>
      <vt:lpstr>Numerical Tables</vt:lpstr>
      <vt:lpstr>Numerical Tables</vt:lpstr>
      <vt:lpstr>Numerical Tables</vt:lpstr>
      <vt:lpstr>Tables should provide:</vt:lpstr>
      <vt:lpstr>CHARTS &amp; GRAPHS</vt:lpstr>
      <vt:lpstr>PowerPoint Presentation</vt:lpstr>
      <vt:lpstr>PowerPoint Presentation</vt:lpstr>
      <vt:lpstr>PowerPoint Presentation</vt:lpstr>
      <vt:lpstr>Pictures Can be useful, especially if these were used as stimulus in the research. </vt:lpstr>
      <vt:lpstr>Maps</vt:lpstr>
      <vt:lpstr>Quotations</vt:lpstr>
      <vt:lpstr>Reporting Statistical Results</vt:lpstr>
      <vt:lpstr>Project Checklist </vt:lpstr>
      <vt:lpstr>Conclusion of Chapter 4</vt:lpstr>
      <vt:lpstr>Writing up your 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and interpreting data</dc:title>
  <dc:creator>Caroline Jawad</dc:creator>
  <cp:lastModifiedBy>Caroline Jawad</cp:lastModifiedBy>
  <cp:revision>1</cp:revision>
  <dcterms:created xsi:type="dcterms:W3CDTF">2020-05-04T19:57:24Z</dcterms:created>
  <dcterms:modified xsi:type="dcterms:W3CDTF">2020-05-05T18:03:12Z</dcterms:modified>
</cp:coreProperties>
</file>