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56" r:id="rId2"/>
    <p:sldId id="257" r:id="rId3"/>
  </p:sldIdLst>
  <p:sldSz cx="10691813" cy="169195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DDA6"/>
    <a:srgbClr val="FAC97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89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5/10/relationships/revisionInfo" Target="revisionInfo.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26D0FF-D139-479C-BCD1-5E1DAAC8B53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Alisha Chilcott</a:t>
            </a:r>
          </a:p>
        </p:txBody>
      </p:sp>
      <p:sp>
        <p:nvSpPr>
          <p:cNvPr id="3" name="Date Placeholder 2">
            <a:extLst>
              <a:ext uri="{FF2B5EF4-FFF2-40B4-BE49-F238E27FC236}">
                <a16:creationId xmlns:a16="http://schemas.microsoft.com/office/drawing/2014/main" id="{57D4A97C-B624-4645-8D38-0B92C0029DF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DB55B4-1420-493B-A602-AC94F2B15490}" type="datetimeFigureOut">
              <a:rPr lang="en-GB" smtClean="0"/>
              <a:t>03/03/2018</a:t>
            </a:fld>
            <a:endParaRPr lang="en-GB"/>
          </a:p>
        </p:txBody>
      </p:sp>
      <p:sp>
        <p:nvSpPr>
          <p:cNvPr id="4" name="Footer Placeholder 3">
            <a:extLst>
              <a:ext uri="{FF2B5EF4-FFF2-40B4-BE49-F238E27FC236}">
                <a16:creationId xmlns:a16="http://schemas.microsoft.com/office/drawing/2014/main" id="{3DE3DD65-A9F5-42EA-87AF-2320759245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A3A6542-7BFE-45B0-9173-1A05AC330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D2B3BD5-DD1F-4D0E-88DC-719C1C012E14}" type="slidenum">
              <a:rPr lang="en-GB" smtClean="0"/>
              <a:t>‹#›</a:t>
            </a:fld>
            <a:endParaRPr lang="en-GB"/>
          </a:p>
        </p:txBody>
      </p:sp>
    </p:spTree>
    <p:extLst>
      <p:ext uri="{BB962C8B-B14F-4D97-AF65-F5344CB8AC3E}">
        <p14:creationId xmlns:p14="http://schemas.microsoft.com/office/powerpoint/2010/main" val="3730732284"/>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Alisha Chilcott</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D7494-F7C9-40B4-A7F3-8E1E56C79C14}" type="datetimeFigureOut">
              <a:rPr lang="en-GB" smtClean="0"/>
              <a:t>03/03/2018</a:t>
            </a:fld>
            <a:endParaRPr lang="en-GB"/>
          </a:p>
        </p:txBody>
      </p:sp>
      <p:sp>
        <p:nvSpPr>
          <p:cNvPr id="4" name="Slide Image Placeholder 3"/>
          <p:cNvSpPr>
            <a:spLocks noGrp="1" noRot="1" noChangeAspect="1"/>
          </p:cNvSpPr>
          <p:nvPr>
            <p:ph type="sldImg" idx="2"/>
          </p:nvPr>
        </p:nvSpPr>
        <p:spPr>
          <a:xfrm>
            <a:off x="2454275" y="1143000"/>
            <a:ext cx="19494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8FE963-63BF-4ACA-942B-9A8EA35B7C94}" type="slidenum">
              <a:rPr lang="en-GB" smtClean="0"/>
              <a:t>‹#›</a:t>
            </a:fld>
            <a:endParaRPr lang="en-GB"/>
          </a:p>
        </p:txBody>
      </p:sp>
    </p:spTree>
    <p:extLst>
      <p:ext uri="{BB962C8B-B14F-4D97-AF65-F5344CB8AC3E}">
        <p14:creationId xmlns:p14="http://schemas.microsoft.com/office/powerpoint/2010/main" val="1094422207"/>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1886" y="2769015"/>
            <a:ext cx="9088041" cy="5890519"/>
          </a:xfrm>
        </p:spPr>
        <p:txBody>
          <a:bodyPr anchor="b"/>
          <a:lstStyle>
            <a:lvl1pPr algn="ctr">
              <a:defRPr sz="7016"/>
            </a:lvl1pPr>
          </a:lstStyle>
          <a:p>
            <a:r>
              <a:rPr lang="en-US"/>
              <a:t>Click to edit Master title style</a:t>
            </a:r>
            <a:endParaRPr lang="en-US" dirty="0"/>
          </a:p>
        </p:txBody>
      </p:sp>
      <p:sp>
        <p:nvSpPr>
          <p:cNvPr id="3" name="Subtitle 2"/>
          <p:cNvSpPr>
            <a:spLocks noGrp="1"/>
          </p:cNvSpPr>
          <p:nvPr>
            <p:ph type="subTitle" idx="1"/>
          </p:nvPr>
        </p:nvSpPr>
        <p:spPr>
          <a:xfrm>
            <a:off x="1336477" y="8886695"/>
            <a:ext cx="8018860" cy="4084979"/>
          </a:xfrm>
        </p:spPr>
        <p:txBody>
          <a:bodyPr/>
          <a:lstStyle>
            <a:lvl1pPr marL="0" indent="0" algn="ctr">
              <a:buNone/>
              <a:defRPr sz="2806"/>
            </a:lvl1pPr>
            <a:lvl2pPr marL="534604" indent="0" algn="ctr">
              <a:buNone/>
              <a:defRPr sz="2339"/>
            </a:lvl2pPr>
            <a:lvl3pPr marL="1069208" indent="0" algn="ctr">
              <a:buNone/>
              <a:defRPr sz="2105"/>
            </a:lvl3pPr>
            <a:lvl4pPr marL="1603812" indent="0" algn="ctr">
              <a:buNone/>
              <a:defRPr sz="1871"/>
            </a:lvl4pPr>
            <a:lvl5pPr marL="2138416" indent="0" algn="ctr">
              <a:buNone/>
              <a:defRPr sz="1871"/>
            </a:lvl5pPr>
            <a:lvl6pPr marL="2673020" indent="0" algn="ctr">
              <a:buNone/>
              <a:defRPr sz="1871"/>
            </a:lvl6pPr>
            <a:lvl7pPr marL="3207624" indent="0" algn="ctr">
              <a:buNone/>
              <a:defRPr sz="1871"/>
            </a:lvl7pPr>
            <a:lvl8pPr marL="3742228" indent="0" algn="ctr">
              <a:buNone/>
              <a:defRPr sz="1871"/>
            </a:lvl8pPr>
            <a:lvl9pPr marL="4276832" indent="0" algn="ctr">
              <a:buNone/>
              <a:defRPr sz="187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F2B9E2-158A-403D-90FD-84DAF24C5986}"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34885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5892DD-B3E4-481C-8B32-7667F79D694C}"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742589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9494" y="4218149"/>
            <a:ext cx="9221689" cy="7038072"/>
          </a:xfrm>
        </p:spPr>
        <p:txBody>
          <a:bodyPr anchor="b"/>
          <a:lstStyle>
            <a:lvl1pPr>
              <a:defRPr sz="7016"/>
            </a:lvl1pPr>
          </a:lstStyle>
          <a:p>
            <a:r>
              <a:rPr lang="en-US"/>
              <a:t>Click to edit Master title style</a:t>
            </a:r>
            <a:endParaRPr lang="en-US" dirty="0"/>
          </a:p>
        </p:txBody>
      </p:sp>
      <p:sp>
        <p:nvSpPr>
          <p:cNvPr id="3" name="Text Placeholder 2"/>
          <p:cNvSpPr>
            <a:spLocks noGrp="1"/>
          </p:cNvSpPr>
          <p:nvPr>
            <p:ph type="body" idx="1"/>
          </p:nvPr>
        </p:nvSpPr>
        <p:spPr>
          <a:xfrm>
            <a:off x="729494" y="11322804"/>
            <a:ext cx="9221689" cy="3701156"/>
          </a:xfrm>
        </p:spPr>
        <p:txBody>
          <a:bodyPr/>
          <a:lstStyle>
            <a:lvl1pPr marL="0" indent="0">
              <a:buNone/>
              <a:defRPr sz="2806">
                <a:solidFill>
                  <a:schemeClr val="tx1"/>
                </a:solidFill>
              </a:defRPr>
            </a:lvl1pPr>
            <a:lvl2pPr marL="534604" indent="0">
              <a:buNone/>
              <a:defRPr sz="2339">
                <a:solidFill>
                  <a:schemeClr val="tx1">
                    <a:tint val="75000"/>
                  </a:schemeClr>
                </a:solidFill>
              </a:defRPr>
            </a:lvl2pPr>
            <a:lvl3pPr marL="1069208" indent="0">
              <a:buNone/>
              <a:defRPr sz="2105">
                <a:solidFill>
                  <a:schemeClr val="tx1">
                    <a:tint val="75000"/>
                  </a:schemeClr>
                </a:solidFill>
              </a:defRPr>
            </a:lvl3pPr>
            <a:lvl4pPr marL="1603812" indent="0">
              <a:buNone/>
              <a:defRPr sz="1871">
                <a:solidFill>
                  <a:schemeClr val="tx1">
                    <a:tint val="75000"/>
                  </a:schemeClr>
                </a:solidFill>
              </a:defRPr>
            </a:lvl4pPr>
            <a:lvl5pPr marL="2138416" indent="0">
              <a:buNone/>
              <a:defRPr sz="1871">
                <a:solidFill>
                  <a:schemeClr val="tx1">
                    <a:tint val="75000"/>
                  </a:schemeClr>
                </a:solidFill>
              </a:defRPr>
            </a:lvl5pPr>
            <a:lvl6pPr marL="2673020" indent="0">
              <a:buNone/>
              <a:defRPr sz="1871">
                <a:solidFill>
                  <a:schemeClr val="tx1">
                    <a:tint val="75000"/>
                  </a:schemeClr>
                </a:solidFill>
              </a:defRPr>
            </a:lvl6pPr>
            <a:lvl7pPr marL="3207624" indent="0">
              <a:buNone/>
              <a:defRPr sz="1871">
                <a:solidFill>
                  <a:schemeClr val="tx1">
                    <a:tint val="75000"/>
                  </a:schemeClr>
                </a:solidFill>
              </a:defRPr>
            </a:lvl7pPr>
            <a:lvl8pPr marL="3742228" indent="0">
              <a:buNone/>
              <a:defRPr sz="1871">
                <a:solidFill>
                  <a:schemeClr val="tx1">
                    <a:tint val="75000"/>
                  </a:schemeClr>
                </a:solidFill>
              </a:defRPr>
            </a:lvl8pPr>
            <a:lvl9pPr marL="4276832" indent="0">
              <a:buNone/>
              <a:defRPr sz="1871">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0EE1AC-9A5F-484E-BE29-931055A5517C}"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068993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35062" y="4504053"/>
            <a:ext cx="4544021" cy="1073531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2730" y="4504053"/>
            <a:ext cx="4544021" cy="1073531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D4CFD8-B854-490B-8BB5-B8ADD6DF8386}" type="datetime1">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413386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455" y="900814"/>
            <a:ext cx="9221689" cy="32703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456" y="4147647"/>
            <a:ext cx="4523137" cy="2032698"/>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4" name="Content Placeholder 3"/>
          <p:cNvSpPr>
            <a:spLocks noGrp="1"/>
          </p:cNvSpPr>
          <p:nvPr>
            <p:ph sz="half" idx="2"/>
          </p:nvPr>
        </p:nvSpPr>
        <p:spPr>
          <a:xfrm>
            <a:off x="736456" y="6180345"/>
            <a:ext cx="4523137" cy="909035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2731" y="4147647"/>
            <a:ext cx="4545413" cy="2032698"/>
          </a:xfrm>
        </p:spPr>
        <p:txBody>
          <a:bodyPr anchor="b"/>
          <a:lstStyle>
            <a:lvl1pPr marL="0" indent="0">
              <a:buNone/>
              <a:defRPr sz="2806" b="1"/>
            </a:lvl1pPr>
            <a:lvl2pPr marL="534604" indent="0">
              <a:buNone/>
              <a:defRPr sz="2339" b="1"/>
            </a:lvl2pPr>
            <a:lvl3pPr marL="1069208" indent="0">
              <a:buNone/>
              <a:defRPr sz="2105" b="1"/>
            </a:lvl3pPr>
            <a:lvl4pPr marL="1603812" indent="0">
              <a:buNone/>
              <a:defRPr sz="1871" b="1"/>
            </a:lvl4pPr>
            <a:lvl5pPr marL="2138416" indent="0">
              <a:buNone/>
              <a:defRPr sz="1871" b="1"/>
            </a:lvl5pPr>
            <a:lvl6pPr marL="2673020" indent="0">
              <a:buNone/>
              <a:defRPr sz="1871" b="1"/>
            </a:lvl6pPr>
            <a:lvl7pPr marL="3207624" indent="0">
              <a:buNone/>
              <a:defRPr sz="1871" b="1"/>
            </a:lvl7pPr>
            <a:lvl8pPr marL="3742228" indent="0">
              <a:buNone/>
              <a:defRPr sz="1871" b="1"/>
            </a:lvl8pPr>
            <a:lvl9pPr marL="4276832" indent="0">
              <a:buNone/>
              <a:defRPr sz="1871" b="1"/>
            </a:lvl9pPr>
          </a:lstStyle>
          <a:p>
            <a:pPr lvl="0"/>
            <a:r>
              <a:rPr lang="en-US"/>
              <a:t>Edit Master text styles</a:t>
            </a:r>
          </a:p>
        </p:txBody>
      </p:sp>
      <p:sp>
        <p:nvSpPr>
          <p:cNvPr id="6" name="Content Placeholder 5"/>
          <p:cNvSpPr>
            <a:spLocks noGrp="1"/>
          </p:cNvSpPr>
          <p:nvPr>
            <p:ph sz="quarter" idx="4"/>
          </p:nvPr>
        </p:nvSpPr>
        <p:spPr>
          <a:xfrm>
            <a:off x="5412731" y="6180345"/>
            <a:ext cx="4545413" cy="909035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F961B-1BB5-4CE7-8418-8354FD92F626}" type="datetime1">
              <a:rPr lang="en-GB" smtClean="0"/>
              <a:t>03/03/2018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2459422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675D63-BD5B-4169-9A6B-4570023E7B93}" type="datetime1">
              <a:rPr lang="en-GB" smtClean="0"/>
              <a:t>03/03/2018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2084302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808BF-C841-4D68-A0D6-A29994C9F509}" type="datetime1">
              <a:rPr lang="en-GB" smtClean="0"/>
              <a:t>03/03/2018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58579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127972"/>
            <a:ext cx="3448388" cy="3947901"/>
          </a:xfrm>
        </p:spPr>
        <p:txBody>
          <a:bodyPr anchor="b"/>
          <a:lstStyle>
            <a:lvl1pPr>
              <a:defRPr sz="3742"/>
            </a:lvl1pPr>
          </a:lstStyle>
          <a:p>
            <a:r>
              <a:rPr lang="en-US"/>
              <a:t>Click to edit Master title style</a:t>
            </a:r>
            <a:endParaRPr lang="en-US" dirty="0"/>
          </a:p>
        </p:txBody>
      </p:sp>
      <p:sp>
        <p:nvSpPr>
          <p:cNvPr id="3" name="Content Placeholder 2"/>
          <p:cNvSpPr>
            <a:spLocks noGrp="1"/>
          </p:cNvSpPr>
          <p:nvPr>
            <p:ph idx="1"/>
          </p:nvPr>
        </p:nvSpPr>
        <p:spPr>
          <a:xfrm>
            <a:off x="4545413" y="2436109"/>
            <a:ext cx="5412730" cy="12023865"/>
          </a:xfrm>
        </p:spPr>
        <p:txBody>
          <a:bodyPr/>
          <a:lstStyle>
            <a:lvl1pPr>
              <a:defRPr sz="3742"/>
            </a:lvl1pPr>
            <a:lvl2pPr>
              <a:defRPr sz="3274"/>
            </a:lvl2pPr>
            <a:lvl3pPr>
              <a:defRPr sz="2806"/>
            </a:lvl3pPr>
            <a:lvl4pPr>
              <a:defRPr sz="2339"/>
            </a:lvl4pPr>
            <a:lvl5pPr>
              <a:defRPr sz="2339"/>
            </a:lvl5pPr>
            <a:lvl6pPr>
              <a:defRPr sz="2339"/>
            </a:lvl6pPr>
            <a:lvl7pPr>
              <a:defRPr sz="2339"/>
            </a:lvl7pPr>
            <a:lvl8pPr>
              <a:defRPr sz="2339"/>
            </a:lvl8pPr>
            <a:lvl9pPr>
              <a:defRPr sz="233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455" y="5075872"/>
            <a:ext cx="3448388" cy="940368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4C5F7733-4148-4F7B-A729-63D97EC8091C}" type="datetime1">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2177853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455" y="1127972"/>
            <a:ext cx="3448388" cy="3947901"/>
          </a:xfrm>
        </p:spPr>
        <p:txBody>
          <a:bodyPr anchor="b"/>
          <a:lstStyle>
            <a:lvl1pPr>
              <a:defRPr sz="3742"/>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5413" y="2436109"/>
            <a:ext cx="5412730" cy="12023865"/>
          </a:xfrm>
        </p:spPr>
        <p:txBody>
          <a:bodyPr anchor="t"/>
          <a:lstStyle>
            <a:lvl1pPr marL="0" indent="0">
              <a:buNone/>
              <a:defRPr sz="3742"/>
            </a:lvl1pPr>
            <a:lvl2pPr marL="534604" indent="0">
              <a:buNone/>
              <a:defRPr sz="3274"/>
            </a:lvl2pPr>
            <a:lvl3pPr marL="1069208" indent="0">
              <a:buNone/>
              <a:defRPr sz="2806"/>
            </a:lvl3pPr>
            <a:lvl4pPr marL="1603812" indent="0">
              <a:buNone/>
              <a:defRPr sz="2339"/>
            </a:lvl4pPr>
            <a:lvl5pPr marL="2138416" indent="0">
              <a:buNone/>
              <a:defRPr sz="2339"/>
            </a:lvl5pPr>
            <a:lvl6pPr marL="2673020" indent="0">
              <a:buNone/>
              <a:defRPr sz="2339"/>
            </a:lvl6pPr>
            <a:lvl7pPr marL="3207624" indent="0">
              <a:buNone/>
              <a:defRPr sz="2339"/>
            </a:lvl7pPr>
            <a:lvl8pPr marL="3742228" indent="0">
              <a:buNone/>
              <a:defRPr sz="2339"/>
            </a:lvl8pPr>
            <a:lvl9pPr marL="4276832" indent="0">
              <a:buNone/>
              <a:defRPr sz="2339"/>
            </a:lvl9pPr>
          </a:lstStyle>
          <a:p>
            <a:r>
              <a:rPr lang="en-US"/>
              <a:t>Click icon to add picture</a:t>
            </a:r>
            <a:endParaRPr lang="en-US" dirty="0"/>
          </a:p>
        </p:txBody>
      </p:sp>
      <p:sp>
        <p:nvSpPr>
          <p:cNvPr id="4" name="Text Placeholder 3"/>
          <p:cNvSpPr>
            <a:spLocks noGrp="1"/>
          </p:cNvSpPr>
          <p:nvPr>
            <p:ph type="body" sz="half" idx="2"/>
          </p:nvPr>
        </p:nvSpPr>
        <p:spPr>
          <a:xfrm>
            <a:off x="736455" y="5075872"/>
            <a:ext cx="3448388" cy="9403682"/>
          </a:xfrm>
        </p:spPr>
        <p:txBody>
          <a:bodyPr/>
          <a:lstStyle>
            <a:lvl1pPr marL="0" indent="0">
              <a:buNone/>
              <a:defRPr sz="1871"/>
            </a:lvl1pPr>
            <a:lvl2pPr marL="534604" indent="0">
              <a:buNone/>
              <a:defRPr sz="1637"/>
            </a:lvl2pPr>
            <a:lvl3pPr marL="1069208" indent="0">
              <a:buNone/>
              <a:defRPr sz="1403"/>
            </a:lvl3pPr>
            <a:lvl4pPr marL="1603812" indent="0">
              <a:buNone/>
              <a:defRPr sz="1169"/>
            </a:lvl4pPr>
            <a:lvl5pPr marL="2138416" indent="0">
              <a:buNone/>
              <a:defRPr sz="1169"/>
            </a:lvl5pPr>
            <a:lvl6pPr marL="2673020" indent="0">
              <a:buNone/>
              <a:defRPr sz="1169"/>
            </a:lvl6pPr>
            <a:lvl7pPr marL="3207624" indent="0">
              <a:buNone/>
              <a:defRPr sz="1169"/>
            </a:lvl7pPr>
            <a:lvl8pPr marL="3742228" indent="0">
              <a:buNone/>
              <a:defRPr sz="1169"/>
            </a:lvl8pPr>
            <a:lvl9pPr marL="4276832" indent="0">
              <a:buNone/>
              <a:defRPr sz="1169"/>
            </a:lvl9pPr>
          </a:lstStyle>
          <a:p>
            <a:pPr lvl="0"/>
            <a:r>
              <a:rPr lang="en-US"/>
              <a:t>Edit Master text styles</a:t>
            </a:r>
          </a:p>
        </p:txBody>
      </p:sp>
      <p:sp>
        <p:nvSpPr>
          <p:cNvPr id="5" name="Date Placeholder 4"/>
          <p:cNvSpPr>
            <a:spLocks noGrp="1"/>
          </p:cNvSpPr>
          <p:nvPr>
            <p:ph type="dt" sz="half" idx="10"/>
          </p:nvPr>
        </p:nvSpPr>
        <p:spPr/>
        <p:txBody>
          <a:bodyPr/>
          <a:lstStyle/>
          <a:p>
            <a:fld id="{A4EBA3F2-B09C-47A6-8CA0-5EF94697D1E1}" type="datetime1">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3739994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4CEC64-4C40-4DAE-A6E9-76CE1CC07D9D}"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477156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1329" y="900811"/>
            <a:ext cx="2305422" cy="1433855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35063" y="900811"/>
            <a:ext cx="6782619" cy="1433855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1C8F6-BF50-49B2-A8B8-3E6651E6B09F}" type="datetime1">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F537F7-1BAD-4FA2-8808-C6A47639243B}" type="slidenum">
              <a:rPr lang="en-GB" smtClean="0"/>
              <a:t>‹#›</a:t>
            </a:fld>
            <a:endParaRPr lang="en-GB"/>
          </a:p>
        </p:txBody>
      </p:sp>
    </p:spTree>
    <p:extLst>
      <p:ext uri="{BB962C8B-B14F-4D97-AF65-F5344CB8AC3E}">
        <p14:creationId xmlns:p14="http://schemas.microsoft.com/office/powerpoint/2010/main" val="143356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CDDA6">
            <a:alpha val="6549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35062" y="900814"/>
            <a:ext cx="9221689" cy="327033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35062" y="4504053"/>
            <a:ext cx="9221689" cy="1073531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062" y="15681943"/>
            <a:ext cx="2405658" cy="900811"/>
          </a:xfrm>
          <a:prstGeom prst="rect">
            <a:avLst/>
          </a:prstGeom>
        </p:spPr>
        <p:txBody>
          <a:bodyPr vert="horz" lIns="91440" tIns="45720" rIns="91440" bIns="45720" rtlCol="0" anchor="ctr"/>
          <a:lstStyle>
            <a:lvl1pPr algn="l">
              <a:defRPr sz="1403">
                <a:solidFill>
                  <a:schemeClr val="tx1">
                    <a:tint val="75000"/>
                  </a:schemeClr>
                </a:solidFill>
              </a:defRPr>
            </a:lvl1pPr>
          </a:lstStyle>
          <a:p>
            <a:fld id="{F6E764CF-2125-4BB4-A970-5AAA4523DEC5}" type="datetime1">
              <a:rPr lang="en-GB" smtClean="0"/>
              <a:t>03/03/2018</a:t>
            </a:fld>
            <a:endParaRPr lang="en-GB"/>
          </a:p>
        </p:txBody>
      </p:sp>
      <p:sp>
        <p:nvSpPr>
          <p:cNvPr id="5" name="Footer Placeholder 4"/>
          <p:cNvSpPr>
            <a:spLocks noGrp="1"/>
          </p:cNvSpPr>
          <p:nvPr>
            <p:ph type="ftr" sz="quarter" idx="3"/>
          </p:nvPr>
        </p:nvSpPr>
        <p:spPr>
          <a:xfrm>
            <a:off x="3541663" y="15681943"/>
            <a:ext cx="3608487" cy="900811"/>
          </a:xfrm>
          <a:prstGeom prst="rect">
            <a:avLst/>
          </a:prstGeom>
        </p:spPr>
        <p:txBody>
          <a:bodyPr vert="horz" lIns="91440" tIns="45720" rIns="91440" bIns="45720" rtlCol="0" anchor="ctr"/>
          <a:lstStyle>
            <a:lvl1pPr algn="ctr">
              <a:defRPr sz="140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551093" y="15681943"/>
            <a:ext cx="2405658" cy="900811"/>
          </a:xfrm>
          <a:prstGeom prst="rect">
            <a:avLst/>
          </a:prstGeom>
        </p:spPr>
        <p:txBody>
          <a:bodyPr vert="horz" lIns="91440" tIns="45720" rIns="91440" bIns="45720" rtlCol="0" anchor="ctr"/>
          <a:lstStyle>
            <a:lvl1pPr algn="r">
              <a:defRPr sz="1403">
                <a:solidFill>
                  <a:schemeClr val="tx1">
                    <a:tint val="75000"/>
                  </a:schemeClr>
                </a:solidFill>
              </a:defRPr>
            </a:lvl1pPr>
          </a:lstStyle>
          <a:p>
            <a:fld id="{DBF537F7-1BAD-4FA2-8808-C6A47639243B}" type="slidenum">
              <a:rPr lang="en-GB" smtClean="0"/>
              <a:t>‹#›</a:t>
            </a:fld>
            <a:endParaRPr lang="en-GB"/>
          </a:p>
        </p:txBody>
      </p:sp>
    </p:spTree>
    <p:extLst>
      <p:ext uri="{BB962C8B-B14F-4D97-AF65-F5344CB8AC3E}">
        <p14:creationId xmlns:p14="http://schemas.microsoft.com/office/powerpoint/2010/main" val="25131141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1069208" rtl="0" eaLnBrk="1" latinLnBrk="0" hangingPunct="1">
        <a:lnSpc>
          <a:spcPct val="90000"/>
        </a:lnSpc>
        <a:spcBef>
          <a:spcPct val="0"/>
        </a:spcBef>
        <a:buNone/>
        <a:defRPr sz="5145" kern="1200">
          <a:solidFill>
            <a:schemeClr val="tx1"/>
          </a:solidFill>
          <a:latin typeface="+mj-lt"/>
          <a:ea typeface="+mj-ea"/>
          <a:cs typeface="+mj-cs"/>
        </a:defRPr>
      </a:lvl1pPr>
    </p:titleStyle>
    <p:bodyStyle>
      <a:lvl1pPr marL="267302" indent="-267302" algn="l" defTabSz="1069208" rtl="0" eaLnBrk="1" latinLnBrk="0" hangingPunct="1">
        <a:lnSpc>
          <a:spcPct val="90000"/>
        </a:lnSpc>
        <a:spcBef>
          <a:spcPts val="1169"/>
        </a:spcBef>
        <a:buFont typeface="Arial" panose="020B0604020202020204" pitchFamily="34" charset="0"/>
        <a:buChar char="•"/>
        <a:defRPr sz="3274" kern="1200">
          <a:solidFill>
            <a:schemeClr val="tx1"/>
          </a:solidFill>
          <a:latin typeface="+mn-lt"/>
          <a:ea typeface="+mn-ea"/>
          <a:cs typeface="+mn-cs"/>
        </a:defRPr>
      </a:lvl1pPr>
      <a:lvl2pPr marL="801906" indent="-267302" algn="l" defTabSz="1069208" rtl="0" eaLnBrk="1" latinLnBrk="0" hangingPunct="1">
        <a:lnSpc>
          <a:spcPct val="90000"/>
        </a:lnSpc>
        <a:spcBef>
          <a:spcPts val="585"/>
        </a:spcBef>
        <a:buFont typeface="Arial" panose="020B0604020202020204" pitchFamily="34" charset="0"/>
        <a:buChar char="•"/>
        <a:defRPr sz="2806" kern="1200">
          <a:solidFill>
            <a:schemeClr val="tx1"/>
          </a:solidFill>
          <a:latin typeface="+mn-lt"/>
          <a:ea typeface="+mn-ea"/>
          <a:cs typeface="+mn-cs"/>
        </a:defRPr>
      </a:lvl2pPr>
      <a:lvl3pPr marL="1336510" indent="-267302" algn="l" defTabSz="1069208" rtl="0" eaLnBrk="1" latinLnBrk="0" hangingPunct="1">
        <a:lnSpc>
          <a:spcPct val="90000"/>
        </a:lnSpc>
        <a:spcBef>
          <a:spcPts val="585"/>
        </a:spcBef>
        <a:buFont typeface="Arial" panose="020B0604020202020204" pitchFamily="34" charset="0"/>
        <a:buChar char="•"/>
        <a:defRPr sz="2339" kern="1200">
          <a:solidFill>
            <a:schemeClr val="tx1"/>
          </a:solidFill>
          <a:latin typeface="+mn-lt"/>
          <a:ea typeface="+mn-ea"/>
          <a:cs typeface="+mn-cs"/>
        </a:defRPr>
      </a:lvl3pPr>
      <a:lvl4pPr marL="187111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4pPr>
      <a:lvl5pPr marL="2405718"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5pPr>
      <a:lvl6pPr marL="2940322"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6pPr>
      <a:lvl7pPr marL="3474926"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7pPr>
      <a:lvl8pPr marL="4009530"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8pPr>
      <a:lvl9pPr marL="4544134" indent="-267302" algn="l" defTabSz="1069208" rtl="0" eaLnBrk="1" latinLnBrk="0" hangingPunct="1">
        <a:lnSpc>
          <a:spcPct val="90000"/>
        </a:lnSpc>
        <a:spcBef>
          <a:spcPts val="585"/>
        </a:spcBef>
        <a:buFont typeface="Arial" panose="020B0604020202020204" pitchFamily="34" charset="0"/>
        <a:buChar char="•"/>
        <a:defRPr sz="2105" kern="1200">
          <a:solidFill>
            <a:schemeClr val="tx1"/>
          </a:solidFill>
          <a:latin typeface="+mn-lt"/>
          <a:ea typeface="+mn-ea"/>
          <a:cs typeface="+mn-cs"/>
        </a:defRPr>
      </a:lvl9pPr>
    </p:bodyStyle>
    <p:otherStyle>
      <a:defPPr>
        <a:defRPr lang="en-US"/>
      </a:defPPr>
      <a:lvl1pPr marL="0" algn="l" defTabSz="1069208" rtl="0" eaLnBrk="1" latinLnBrk="0" hangingPunct="1">
        <a:defRPr sz="2105" kern="1200">
          <a:solidFill>
            <a:schemeClr val="tx1"/>
          </a:solidFill>
          <a:latin typeface="+mn-lt"/>
          <a:ea typeface="+mn-ea"/>
          <a:cs typeface="+mn-cs"/>
        </a:defRPr>
      </a:lvl1pPr>
      <a:lvl2pPr marL="534604" algn="l" defTabSz="1069208" rtl="0" eaLnBrk="1" latinLnBrk="0" hangingPunct="1">
        <a:defRPr sz="2105" kern="1200">
          <a:solidFill>
            <a:schemeClr val="tx1"/>
          </a:solidFill>
          <a:latin typeface="+mn-lt"/>
          <a:ea typeface="+mn-ea"/>
          <a:cs typeface="+mn-cs"/>
        </a:defRPr>
      </a:lvl2pPr>
      <a:lvl3pPr marL="1069208" algn="l" defTabSz="1069208" rtl="0" eaLnBrk="1" latinLnBrk="0" hangingPunct="1">
        <a:defRPr sz="2105" kern="1200">
          <a:solidFill>
            <a:schemeClr val="tx1"/>
          </a:solidFill>
          <a:latin typeface="+mn-lt"/>
          <a:ea typeface="+mn-ea"/>
          <a:cs typeface="+mn-cs"/>
        </a:defRPr>
      </a:lvl3pPr>
      <a:lvl4pPr marL="1603812" algn="l" defTabSz="1069208" rtl="0" eaLnBrk="1" latinLnBrk="0" hangingPunct="1">
        <a:defRPr sz="2105" kern="1200">
          <a:solidFill>
            <a:schemeClr val="tx1"/>
          </a:solidFill>
          <a:latin typeface="+mn-lt"/>
          <a:ea typeface="+mn-ea"/>
          <a:cs typeface="+mn-cs"/>
        </a:defRPr>
      </a:lvl4pPr>
      <a:lvl5pPr marL="2138416" algn="l" defTabSz="1069208" rtl="0" eaLnBrk="1" latinLnBrk="0" hangingPunct="1">
        <a:defRPr sz="2105" kern="1200">
          <a:solidFill>
            <a:schemeClr val="tx1"/>
          </a:solidFill>
          <a:latin typeface="+mn-lt"/>
          <a:ea typeface="+mn-ea"/>
          <a:cs typeface="+mn-cs"/>
        </a:defRPr>
      </a:lvl5pPr>
      <a:lvl6pPr marL="2673020" algn="l" defTabSz="1069208" rtl="0" eaLnBrk="1" latinLnBrk="0" hangingPunct="1">
        <a:defRPr sz="2105" kern="1200">
          <a:solidFill>
            <a:schemeClr val="tx1"/>
          </a:solidFill>
          <a:latin typeface="+mn-lt"/>
          <a:ea typeface="+mn-ea"/>
          <a:cs typeface="+mn-cs"/>
        </a:defRPr>
      </a:lvl6pPr>
      <a:lvl7pPr marL="3207624" algn="l" defTabSz="1069208" rtl="0" eaLnBrk="1" latinLnBrk="0" hangingPunct="1">
        <a:defRPr sz="2105" kern="1200">
          <a:solidFill>
            <a:schemeClr val="tx1"/>
          </a:solidFill>
          <a:latin typeface="+mn-lt"/>
          <a:ea typeface="+mn-ea"/>
          <a:cs typeface="+mn-cs"/>
        </a:defRPr>
      </a:lvl7pPr>
      <a:lvl8pPr marL="3742228" algn="l" defTabSz="1069208" rtl="0" eaLnBrk="1" latinLnBrk="0" hangingPunct="1">
        <a:defRPr sz="2105" kern="1200">
          <a:solidFill>
            <a:schemeClr val="tx1"/>
          </a:solidFill>
          <a:latin typeface="+mn-lt"/>
          <a:ea typeface="+mn-ea"/>
          <a:cs typeface="+mn-cs"/>
        </a:defRPr>
      </a:lvl8pPr>
      <a:lvl9pPr marL="4276832" algn="l" defTabSz="1069208" rtl="0" eaLnBrk="1" latinLnBrk="0" hangingPunct="1">
        <a:defRPr sz="21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5104FC-541C-4663-8C5B-689DCF2A80E3}"/>
              </a:ext>
            </a:extLst>
          </p:cNvPr>
          <p:cNvSpPr txBox="1"/>
          <p:nvPr/>
        </p:nvSpPr>
        <p:spPr>
          <a:xfrm>
            <a:off x="2542688" y="74711"/>
            <a:ext cx="6055213" cy="1323439"/>
          </a:xfrm>
          <a:prstGeom prst="rect">
            <a:avLst/>
          </a:prstGeom>
          <a:noFill/>
        </p:spPr>
        <p:txBody>
          <a:bodyPr wrap="square" rtlCol="0">
            <a:spAutoFit/>
          </a:bodyPr>
          <a:lstStyle/>
          <a:p>
            <a:pPr algn="ctr"/>
            <a:r>
              <a:rPr lang="en-GB" sz="2000" u="sng" dirty="0">
                <a:latin typeface="Arial" panose="020B0604020202020204" pitchFamily="34" charset="0"/>
                <a:cs typeface="Arial" panose="020B0604020202020204" pitchFamily="34" charset="0"/>
              </a:rPr>
              <a:t>Compare and Contrast Two Therapeutic Interventions and Consider the Impact of Each, in Relationship to Working With Psychological Distress. </a:t>
            </a:r>
          </a:p>
        </p:txBody>
      </p:sp>
      <p:pic>
        <p:nvPicPr>
          <p:cNvPr id="1026" name="Picture 2" descr="Image result for emdr">
            <a:extLst>
              <a:ext uri="{FF2B5EF4-FFF2-40B4-BE49-F238E27FC236}">
                <a16:creationId xmlns:a16="http://schemas.microsoft.com/office/drawing/2014/main" id="{BB2C7441-FDAE-4C56-B0C5-1B2337151E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3354"/>
          <a:stretch/>
        </p:blipFill>
        <p:spPr bwMode="auto">
          <a:xfrm>
            <a:off x="8699500" y="0"/>
            <a:ext cx="1992313" cy="15270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CEA3A1-A257-4625-8D74-AFC5EE5AE34A}"/>
              </a:ext>
            </a:extLst>
          </p:cNvPr>
          <p:cNvSpPr txBox="1"/>
          <p:nvPr/>
        </p:nvSpPr>
        <p:spPr>
          <a:xfrm>
            <a:off x="1" y="1601735"/>
            <a:ext cx="10691810" cy="2523768"/>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Phobias – What is it?</a:t>
            </a:r>
          </a:p>
          <a:p>
            <a:r>
              <a:rPr lang="en-GB" sz="1400" dirty="0">
                <a:latin typeface="Arial" panose="020B0604020202020204" pitchFamily="34" charset="0"/>
                <a:cs typeface="Arial" panose="020B0604020202020204" pitchFamily="34" charset="0"/>
              </a:rPr>
              <a:t>“A phobia is an overwhelming and debilitating fear of an object, place, situation, feeling or animal” (NHS, 2016). Phobias are more diverse than fears. They start to develop when someone feel at risk about a place or object. When these phobias develop, individuals focus their lives on avoiding the issue. This can cause high levels of anxiety for them. A phobia is seen to be linked to anxiety. Being faced with the phobic situation can cause unwanted fears. Symptoms related to the phobias and anxious feelings are; dizziness, sweating, increase heart rate or palpitations etc. Causes of these phobias can involve; trauma happening in early childhood, or even genetics – some individuals are seen to develop their phobias from their parents or siblings. “Phobias are the most common type of anxiety disorder” (NHS, 2016), the most common phobias I feel that stick out the most are; arachnophobia – fear of spiders, and claustrophobia – fear of confined spaces. There are two types of phobias; simple phobias, which are seen to develop during childhood but can be lea fearful throughout adolescence. And complex phobias are seen to be more difficult to face with. It is often developed during adulthood and can involve high levels of anxiety.</a:t>
            </a:r>
          </a:p>
        </p:txBody>
      </p:sp>
      <p:pic>
        <p:nvPicPr>
          <p:cNvPr id="1030" name="Picture 6" descr="UW Trinity Saint David logo">
            <a:extLst>
              <a:ext uri="{FF2B5EF4-FFF2-40B4-BE49-F238E27FC236}">
                <a16:creationId xmlns:a16="http://schemas.microsoft.com/office/drawing/2014/main" id="{CCDC7202-19D4-4CE7-9F68-F28278F3AB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4711"/>
            <a:ext cx="2638973" cy="10555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FC2899D-CE0E-4EAD-890F-B1B049054A70}"/>
              </a:ext>
            </a:extLst>
          </p:cNvPr>
          <p:cNvSpPr txBox="1"/>
          <p:nvPr/>
        </p:nvSpPr>
        <p:spPr>
          <a:xfrm>
            <a:off x="-23278" y="8930722"/>
            <a:ext cx="5220610" cy="3354765"/>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Method</a:t>
            </a:r>
          </a:p>
          <a:p>
            <a:r>
              <a:rPr lang="en-GB" sz="1400" dirty="0">
                <a:latin typeface="Arial" panose="020B0604020202020204" pitchFamily="34" charset="0"/>
                <a:cs typeface="Arial" panose="020B0604020202020204" pitchFamily="34" charset="0"/>
              </a:rPr>
              <a:t>First underwent EMDR treatment and then vivo therapy.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Spider Phobia Questionnaire (SPQ; Klorman, Weerts, Hastings, Melamed and Lang, 1974). 31 item true/false questionnaire measuring fear of spiders.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Behaviour Avoidance Test (BAT): patients entre a room with a table, a jar with a (medium-size) spider in it was placed on table. Patients were asked to walk towards spider in a stepwise manner (1 meaning walking towards spider, to 8, letting spider walk across their hand). Experimenter was in the corner of the room for observation but did not involve themselves in the experiment.</a:t>
            </a:r>
          </a:p>
          <a:p>
            <a:pPr lvl="0"/>
            <a:endParaRPr lang="en-GB" sz="1400" b="1"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1 HOUR ON THE PROCESS </a:t>
            </a:r>
            <a:r>
              <a:rPr lang="en-GB" sz="1400" b="1" dirty="0">
                <a:latin typeface="Arial" panose="020B0604020202020204" pitchFamily="34" charset="0"/>
                <a:cs typeface="Arial" panose="020B0604020202020204" pitchFamily="34" charset="0"/>
                <a:sym typeface="Wingdings" panose="05000000000000000000" pitchFamily="2" charset="2"/>
              </a:rPr>
              <a:t></a:t>
            </a:r>
            <a:r>
              <a:rPr lang="en-GB" sz="1400" b="1" dirty="0">
                <a:latin typeface="Arial" panose="020B0604020202020204" pitchFamily="34" charset="0"/>
                <a:cs typeface="Arial" panose="020B0604020202020204" pitchFamily="34" charset="0"/>
              </a:rPr>
              <a:t> 4 EXPERIENCES WERE USED</a:t>
            </a:r>
            <a:endParaRPr lang="en-GB"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87C4069-30EE-4C7F-A5D1-38AFD3CFCF12}"/>
              </a:ext>
            </a:extLst>
          </p:cNvPr>
          <p:cNvSpPr txBox="1"/>
          <p:nvPr/>
        </p:nvSpPr>
        <p:spPr>
          <a:xfrm>
            <a:off x="-23278" y="12434087"/>
            <a:ext cx="5245168" cy="1631216"/>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Results</a:t>
            </a:r>
          </a:p>
          <a:p>
            <a:pPr lvl="0"/>
            <a:r>
              <a:rPr lang="en-GB" sz="1400" dirty="0">
                <a:latin typeface="Arial" panose="020B0604020202020204" pitchFamily="34" charset="0"/>
                <a:cs typeface="Arial" panose="020B0604020202020204" pitchFamily="34" charset="0"/>
              </a:rPr>
              <a:t>When receiving EMDR treatment, both patients were able to decrease their SUDS results, as well as their VOC, which was heightened.</a:t>
            </a:r>
          </a:p>
          <a:p>
            <a:pPr lvl="0"/>
            <a:r>
              <a:rPr lang="en-GB" sz="1400" dirty="0">
                <a:latin typeface="Arial" panose="020B0604020202020204" pitchFamily="34" charset="0"/>
                <a:cs typeface="Arial" panose="020B0604020202020204" pitchFamily="34" charset="0"/>
              </a:rPr>
              <a:t>This resulted in the patient’s negative circumstances, becoming less disturbing and were able to introduce positive cognitions.</a:t>
            </a:r>
          </a:p>
          <a:p>
            <a:endParaRPr lang="en-GB" sz="1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662251A-B178-446B-92C8-91CCD294A3A6}"/>
              </a:ext>
            </a:extLst>
          </p:cNvPr>
          <p:cNvSpPr txBox="1"/>
          <p:nvPr/>
        </p:nvSpPr>
        <p:spPr>
          <a:xfrm>
            <a:off x="5417406" y="8934207"/>
            <a:ext cx="5249847" cy="4955203"/>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Conclusion: CASE STUDY - Ms. A., 19-year-old women </a:t>
            </a:r>
            <a:r>
              <a:rPr lang="en-GB" sz="1600" u="sng" dirty="0">
                <a:latin typeface="Arial" panose="020B0604020202020204" pitchFamily="34" charset="0"/>
                <a:cs typeface="Arial" panose="020B0604020202020204" pitchFamily="34" charset="0"/>
                <a:sym typeface="Wingdings" panose="05000000000000000000" pitchFamily="2" charset="2"/>
              </a:rPr>
              <a:t></a:t>
            </a:r>
            <a:r>
              <a:rPr lang="en-GB" sz="1600" u="sng" dirty="0">
                <a:latin typeface="Arial" panose="020B0604020202020204" pitchFamily="34" charset="0"/>
                <a:cs typeface="Arial" panose="020B0604020202020204" pitchFamily="34" charset="0"/>
              </a:rPr>
              <a:t> choking phobia (Broeke, Jongh &amp; Renssen,1999)</a:t>
            </a:r>
          </a:p>
          <a:p>
            <a:r>
              <a:rPr lang="en-GB" sz="1600" u="sng" dirty="0">
                <a:latin typeface="Arial" panose="020B0604020202020204" pitchFamily="34" charset="0"/>
                <a:cs typeface="Arial" panose="020B0604020202020204" pitchFamily="34" charset="0"/>
              </a:rPr>
              <a:t>Advantages:</a:t>
            </a:r>
            <a:endParaRPr lang="en-GB" dirty="0"/>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 medication needed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involves coping and relaxation strategies to help Ms. A. overcome the chocking phobia, instead of medicated her for long periods of time. Short method of treatment.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Specifically focuses on the individuals traumatic experience: helps to deal with the phobia rather than trying to remove it completely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More effective with certain phobias e.g. choking phobia </a:t>
            </a:r>
            <a:r>
              <a:rPr lang="en-GB" sz="1400" dirty="0">
                <a:latin typeface="Arial" panose="020B0604020202020204" pitchFamily="34" charset="0"/>
                <a:cs typeface="Arial" panose="020B0604020202020204" pitchFamily="34" charset="0"/>
                <a:sym typeface="Wingdings" panose="05000000000000000000" pitchFamily="2" charset="2"/>
              </a:rPr>
              <a:t> does not use real-life experiences.</a:t>
            </a:r>
            <a:endParaRPr lang="en-GB" sz="1400" dirty="0">
              <a:latin typeface="Arial" panose="020B0604020202020204" pitchFamily="34" charset="0"/>
              <a:cs typeface="Arial" panose="020B0604020202020204" pitchFamily="34" charset="0"/>
            </a:endParaRPr>
          </a:p>
          <a:p>
            <a:r>
              <a:rPr lang="en-GB" sz="1400" u="sng" dirty="0">
                <a:latin typeface="Arial" panose="020B0604020202020204" pitchFamily="34" charset="0"/>
                <a:cs typeface="Arial" panose="020B0604020202020204" pitchFamily="34" charset="0"/>
              </a:rPr>
              <a:t>Disadvantages: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Must be actively involved in the treatment for it to work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“the client must actively decide and act in order to be exposed to the phobic stimuli” (Broeke, Jongh, Renssen,1999).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Some phobic situations must be used to help overcome the issue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e.g. vivo therapy</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HOWEVER</a:t>
            </a:r>
            <a:r>
              <a:rPr lang="en-GB" sz="16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both vivo and EMDR treatments are as effective as one another in different phobic situations: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vivo –Arachnophobia, EMDR – chocking phobias.</a:t>
            </a:r>
            <a:endParaRPr lang="en-GB"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9AF5ADA4-4495-4DCC-B0D5-C5E712ADC21A}"/>
              </a:ext>
            </a:extLst>
          </p:cNvPr>
          <p:cNvCxnSpPr>
            <a:cxnSpLocks/>
          </p:cNvCxnSpPr>
          <p:nvPr/>
        </p:nvCxnSpPr>
        <p:spPr>
          <a:xfrm>
            <a:off x="602456" y="16191188"/>
            <a:ext cx="9486900" cy="0"/>
          </a:xfrm>
          <a:prstGeom prst="line">
            <a:avLst/>
          </a:prstGeom>
          <a:ln w="38100"/>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01414CBC-0F83-4BB7-81C9-6843C2582899}"/>
              </a:ext>
            </a:extLst>
          </p:cNvPr>
          <p:cNvSpPr txBox="1"/>
          <p:nvPr/>
        </p:nvSpPr>
        <p:spPr>
          <a:xfrm>
            <a:off x="0" y="16177176"/>
            <a:ext cx="10691813"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Merckelbach, H., Muris, P. (1995). Treating Spider Phobia with Eye-Movement Desensitization and Reprocessing: Two Case Reports. </a:t>
            </a:r>
            <a:r>
              <a:rPr lang="en-GB" sz="1100" i="1" dirty="0">
                <a:latin typeface="Arial" panose="020B0604020202020204" pitchFamily="34" charset="0"/>
                <a:cs typeface="Arial" panose="020B0604020202020204" pitchFamily="34" charset="0"/>
              </a:rPr>
              <a:t>Journal of Anxiety Disorders, 5</a:t>
            </a:r>
            <a:r>
              <a:rPr lang="en-GB" sz="1100" dirty="0">
                <a:latin typeface="Arial" panose="020B0604020202020204" pitchFamily="34" charset="0"/>
                <a:cs typeface="Arial" panose="020B0604020202020204" pitchFamily="34" charset="0"/>
              </a:rPr>
              <a:t>(9). 	439-449.</a:t>
            </a:r>
          </a:p>
          <a:p>
            <a:r>
              <a:rPr lang="en-GB" sz="1100" dirty="0">
                <a:latin typeface="Arial" panose="020B0604020202020204" pitchFamily="34" charset="0"/>
                <a:cs typeface="Arial" panose="020B0604020202020204" pitchFamily="34" charset="0"/>
              </a:rPr>
              <a:t>The Natural Therapy Centre. (2016, January 14). </a:t>
            </a:r>
            <a:r>
              <a:rPr lang="en-GB" sz="1100" i="1" dirty="0">
                <a:latin typeface="Arial" panose="020B0604020202020204" pitchFamily="34" charset="0"/>
                <a:cs typeface="Arial" panose="020B0604020202020204" pitchFamily="34" charset="0"/>
              </a:rPr>
              <a:t>EMDR.</a:t>
            </a:r>
            <a:r>
              <a:rPr lang="en-GB" sz="1100" dirty="0">
                <a:latin typeface="Arial" panose="020B0604020202020204" pitchFamily="34" charset="0"/>
                <a:cs typeface="Arial" panose="020B0604020202020204" pitchFamily="34" charset="0"/>
              </a:rPr>
              <a:t> Retrieved from https://www.the-naturaltherapycentre.co.uk/emdr/</a:t>
            </a:r>
          </a:p>
          <a:p>
            <a:r>
              <a:rPr lang="en-GB" sz="1100" dirty="0">
                <a:latin typeface="Arial" panose="020B0604020202020204" pitchFamily="34" charset="0"/>
                <a:cs typeface="Arial" panose="020B0604020202020204" pitchFamily="34" charset="0"/>
              </a:rPr>
              <a:t>NHS. (2016, January 14). </a:t>
            </a:r>
            <a:r>
              <a:rPr lang="en-GB" sz="1100" i="1" dirty="0">
                <a:latin typeface="Arial" panose="020B0604020202020204" pitchFamily="34" charset="0"/>
                <a:cs typeface="Arial" panose="020B0604020202020204" pitchFamily="34" charset="0"/>
              </a:rPr>
              <a:t>Phobias</a:t>
            </a:r>
            <a:r>
              <a:rPr lang="en-GB" sz="1100" dirty="0">
                <a:latin typeface="Arial" panose="020B0604020202020204" pitchFamily="34" charset="0"/>
                <a:cs typeface="Arial" panose="020B0604020202020204" pitchFamily="34" charset="0"/>
              </a:rPr>
              <a:t>. Retrieved from https://www.nhs.uk/conditions/phobias/</a:t>
            </a:r>
          </a:p>
        </p:txBody>
      </p:sp>
      <p:sp>
        <p:nvSpPr>
          <p:cNvPr id="15" name="TextBox 14">
            <a:extLst>
              <a:ext uri="{FF2B5EF4-FFF2-40B4-BE49-F238E27FC236}">
                <a16:creationId xmlns:a16="http://schemas.microsoft.com/office/drawing/2014/main" id="{40961023-BBAA-4E55-88F6-AC9CA76AA905}"/>
              </a:ext>
            </a:extLst>
          </p:cNvPr>
          <p:cNvSpPr txBox="1"/>
          <p:nvPr/>
        </p:nvSpPr>
        <p:spPr>
          <a:xfrm>
            <a:off x="-2" y="5851610"/>
            <a:ext cx="5225289" cy="2923877"/>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Study: Arachnophobia (Muris &amp; Merckelbach, 1999)</a:t>
            </a:r>
          </a:p>
          <a:p>
            <a:pPr lvl="0"/>
            <a:r>
              <a:rPr lang="en-GB" sz="1400" b="1" dirty="0">
                <a:latin typeface="Arial" panose="020B0604020202020204" pitchFamily="34" charset="0"/>
                <a:cs typeface="Arial" panose="020B0604020202020204" pitchFamily="34" charset="0"/>
              </a:rPr>
              <a:t>PATIENT 1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(24 years old) – fearful of spiders since 8 years old. Fear increased through age.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Phobic Origin Questionnaire (POQ; Ost and Hygdahl, 1981) indicated that the fear began through multiple conditioning circumstances: being teased with spiders, schoolfriends also being afraid, as well as seeing a scary movie about spiders. All these indications all play a role in their phobic fears.</a:t>
            </a:r>
          </a:p>
          <a:p>
            <a:pPr lvl="0"/>
            <a:r>
              <a:rPr lang="en-GB" sz="1400" b="1" dirty="0">
                <a:latin typeface="Arial" panose="020B0604020202020204" pitchFamily="34" charset="0"/>
                <a:cs typeface="Arial" panose="020B0604020202020204" pitchFamily="34" charset="0"/>
              </a:rPr>
              <a:t>PATIENT 2 </a:t>
            </a:r>
            <a:r>
              <a:rPr lang="en-GB" sz="1400" dirty="0">
                <a:latin typeface="Arial" panose="020B0604020202020204" pitchFamily="34" charset="0"/>
                <a:cs typeface="Arial" panose="020B0604020202020204" pitchFamily="34" charset="0"/>
                <a:sym typeface="Wingdings" panose="05000000000000000000" pitchFamily="2" charset="2"/>
              </a:rPr>
              <a:t></a:t>
            </a:r>
            <a:r>
              <a:rPr lang="en-GB" sz="1400" dirty="0">
                <a:latin typeface="Arial" panose="020B0604020202020204" pitchFamily="34" charset="0"/>
                <a:cs typeface="Arial" panose="020B0604020202020204" pitchFamily="34" charset="0"/>
              </a:rPr>
              <a:t> (26 years old) – fearful of spiders since age of 7.</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POQ: age 7, a large spider crawled on the wall above their head. This occurrence horrified the individual. Another conditioning circumstance that influenced the patient was, their sibling was also terrified of spiders.</a:t>
            </a:r>
          </a:p>
        </p:txBody>
      </p:sp>
      <p:sp>
        <p:nvSpPr>
          <p:cNvPr id="17" name="TextBox 16">
            <a:extLst>
              <a:ext uri="{FF2B5EF4-FFF2-40B4-BE49-F238E27FC236}">
                <a16:creationId xmlns:a16="http://schemas.microsoft.com/office/drawing/2014/main" id="{9DCB9575-0FFF-450A-ABDC-F7181A03F13A}"/>
              </a:ext>
            </a:extLst>
          </p:cNvPr>
          <p:cNvSpPr txBox="1"/>
          <p:nvPr/>
        </p:nvSpPr>
        <p:spPr>
          <a:xfrm>
            <a:off x="-2" y="4280603"/>
            <a:ext cx="10667255" cy="1415772"/>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EMDR – What is it?</a:t>
            </a:r>
          </a:p>
          <a:p>
            <a:r>
              <a:rPr lang="en-GB" sz="1400" dirty="0">
                <a:latin typeface="Arial" panose="020B0604020202020204" pitchFamily="34" charset="0"/>
                <a:cs typeface="Arial" panose="020B0604020202020204" pitchFamily="34" charset="0"/>
              </a:rPr>
              <a:t>Also known as ‘Eye Movement Desensitisation and Reprocessing’, is seen be a cognitive psychotherapy. It is a common treatment which helps individuals to overcome phobias, PTSD, sexual addictions etc. It mainly focuses on sexual/physical assault, car accidents, or military combat. The treatment did not use medication nor talking therapies throughout. It often starts off with the professional moving their finger in front of the clients face and asking them to follow the pattern with their eyes. During this, the professional will use sensations which relate to the phobic situation. </a:t>
            </a:r>
            <a:endParaRPr lang="en-GB" sz="1600" u="sng" dirty="0"/>
          </a:p>
        </p:txBody>
      </p:sp>
      <p:pic>
        <p:nvPicPr>
          <p:cNvPr id="19" name="Picture 18" descr="http://anxietycounsellingbrisbane.com/wp-content/uploads/2017/06/EMDR-for-phobias-graph-CH.png">
            <a:extLst>
              <a:ext uri="{FF2B5EF4-FFF2-40B4-BE49-F238E27FC236}">
                <a16:creationId xmlns:a16="http://schemas.microsoft.com/office/drawing/2014/main" id="{77441B9D-236E-46D7-A918-3CACED704270}"/>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254423" y="5863032"/>
            <a:ext cx="4351960" cy="2825547"/>
          </a:xfrm>
          <a:prstGeom prst="rect">
            <a:avLst/>
          </a:prstGeom>
          <a:noFill/>
          <a:ln>
            <a:noFill/>
          </a:ln>
        </p:spPr>
      </p:pic>
      <p:sp>
        <p:nvSpPr>
          <p:cNvPr id="20" name="TextBox 19">
            <a:extLst>
              <a:ext uri="{FF2B5EF4-FFF2-40B4-BE49-F238E27FC236}">
                <a16:creationId xmlns:a16="http://schemas.microsoft.com/office/drawing/2014/main" id="{FF322E9D-49B5-4E9B-86A9-F5E70B1EF30F}"/>
              </a:ext>
            </a:extLst>
          </p:cNvPr>
          <p:cNvSpPr txBox="1"/>
          <p:nvPr/>
        </p:nvSpPr>
        <p:spPr>
          <a:xfrm>
            <a:off x="-24560" y="14197910"/>
            <a:ext cx="10691813" cy="1846659"/>
          </a:xfrm>
          <a:prstGeom prst="rect">
            <a:avLst/>
          </a:prstGeom>
          <a:noFill/>
          <a:ln w="28575">
            <a:solidFill>
              <a:schemeClr val="accent1"/>
            </a:solidFill>
          </a:ln>
        </p:spPr>
        <p:txBody>
          <a:bodyPr wrap="square" rtlCol="0">
            <a:spAutoFit/>
          </a:bodyPr>
          <a:lstStyle/>
          <a:p>
            <a:r>
              <a:rPr lang="en-GB" sz="1600" u="sng" dirty="0">
                <a:latin typeface="Arial" panose="020B0604020202020204" pitchFamily="34" charset="0"/>
                <a:cs typeface="Arial" panose="020B0604020202020204" pitchFamily="34" charset="0"/>
              </a:rPr>
              <a:t>Comparison: VRET (Virtual Reality Exposure Therapy)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Both VRET and EMDR use their treatments as an substitute to talking therapies and medication. They both are seen to be as effective without using long term methods.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Both treatment are time-limited methods and both use 6/12 month check ups after treatment has been completed.</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VRET uses virtual reality exposures in a safe environment, whereas EMDR uses simple imagination using emotional and thought process to examine the fear.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VRET can be seen as more expensive (technology), as apposed to EMDR (paper-based treatment).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Both VRET (behavioural) and EMDR (cognitive) are as equally effective as one another, but just uses slightly different techniques.</a:t>
            </a:r>
          </a:p>
        </p:txBody>
      </p:sp>
      <p:sp>
        <p:nvSpPr>
          <p:cNvPr id="8" name="Arrow: Down 7">
            <a:extLst>
              <a:ext uri="{FF2B5EF4-FFF2-40B4-BE49-F238E27FC236}">
                <a16:creationId xmlns:a16="http://schemas.microsoft.com/office/drawing/2014/main" id="{30E80D7E-82CF-434B-81B7-08DFB7C24977}"/>
              </a:ext>
            </a:extLst>
          </p:cNvPr>
          <p:cNvSpPr/>
          <p:nvPr/>
        </p:nvSpPr>
        <p:spPr>
          <a:xfrm rot="16200000">
            <a:off x="5446643" y="6905425"/>
            <a:ext cx="715618" cy="671274"/>
          </a:xfrm>
          <a:prstGeom prst="downArrow">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1666775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00A055-E5A4-4C60-BB9E-B316E8960FC2}"/>
              </a:ext>
            </a:extLst>
          </p:cNvPr>
          <p:cNvSpPr>
            <a:spLocks noGrp="1"/>
          </p:cNvSpPr>
          <p:nvPr>
            <p:ph idx="1"/>
          </p:nvPr>
        </p:nvSpPr>
        <p:spPr>
          <a:xfrm>
            <a:off x="515606" y="297813"/>
            <a:ext cx="9221689" cy="10735315"/>
          </a:xfrm>
        </p:spPr>
        <p:txBody>
          <a:bodyPr>
            <a:normAutofit/>
          </a:bodyPr>
          <a:lstStyle/>
          <a:p>
            <a:pPr marL="0" indent="0">
              <a:buNone/>
            </a:pPr>
            <a:r>
              <a:rPr lang="en-GB" sz="2400" u="sng" dirty="0">
                <a:latin typeface="Arial" panose="020B0604020202020204" pitchFamily="34" charset="0"/>
                <a:cs typeface="Arial" panose="020B0604020202020204" pitchFamily="34" charset="0"/>
              </a:rPr>
              <a:t>References:</a:t>
            </a:r>
          </a:p>
          <a:p>
            <a:pPr marL="0" indent="0">
              <a:buNone/>
            </a:pPr>
            <a:endParaRPr lang="en-GB" sz="2400" u="sng"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Anderson, P. L,, Matthew, P. (2013). Virtual Reality Exposure Therapy for Social 	Anxiety Disorder: A Randomized Controlled Trial. </a:t>
            </a:r>
            <a:r>
              <a:rPr lang="en-GB" sz="2000" i="1" dirty="0">
                <a:latin typeface="Arial" panose="020B0604020202020204" pitchFamily="34" charset="0"/>
                <a:cs typeface="Arial" panose="020B0604020202020204" pitchFamily="34" charset="0"/>
              </a:rPr>
              <a:t>Journal of Consulting 	and Clinical Psychology, 81</a:t>
            </a:r>
            <a:r>
              <a:rPr lang="en-GB" sz="2000" dirty="0">
                <a:latin typeface="Arial" panose="020B0604020202020204" pitchFamily="34" charset="0"/>
                <a:cs typeface="Arial" panose="020B0604020202020204" pitchFamily="34" charset="0"/>
              </a:rPr>
              <a:t>(5). 751-760.</a:t>
            </a:r>
          </a:p>
          <a:p>
            <a:pPr marL="0" indent="0">
              <a:buNone/>
            </a:pPr>
            <a:r>
              <a:rPr lang="en-GB" sz="2000" dirty="0">
                <a:latin typeface="Arial" panose="020B0604020202020204" pitchFamily="34" charset="0"/>
                <a:cs typeface="Arial" panose="020B0604020202020204" pitchFamily="34" charset="0"/>
              </a:rPr>
              <a:t>Anxiety Counselling. (2017, June 16). </a:t>
            </a:r>
            <a:r>
              <a:rPr lang="en-GB" sz="2000" i="1" dirty="0">
                <a:latin typeface="Arial" panose="020B0604020202020204" pitchFamily="34" charset="0"/>
                <a:cs typeface="Arial" panose="020B0604020202020204" pitchFamily="34" charset="0"/>
              </a:rPr>
              <a:t>EMDR for Phobias Graph CH</a:t>
            </a:r>
            <a:r>
              <a:rPr lang="en-GB" sz="2000" dirty="0">
                <a:latin typeface="Arial" panose="020B0604020202020204" pitchFamily="34" charset="0"/>
                <a:cs typeface="Arial" panose="020B0604020202020204" pitchFamily="34" charset="0"/>
              </a:rPr>
              <a:t>. Retrieved 	from http://anxietycounsellingbrisbane.com/phobia-treatment-using-	emdr/emdr-for-phobias-graph-ch/</a:t>
            </a:r>
          </a:p>
          <a:p>
            <a:pPr marL="0" indent="0">
              <a:buNone/>
            </a:pPr>
            <a:r>
              <a:rPr lang="en-GB" sz="2000" dirty="0">
                <a:latin typeface="Arial" panose="020B0604020202020204" pitchFamily="34" charset="0"/>
                <a:cs typeface="Arial" panose="020B0604020202020204" pitchFamily="34" charset="0"/>
              </a:rPr>
              <a:t>Broeke, T.E., Jongh, D.A., Renssen, M.R. (1999). Treatment of Specific Phobias 	with Eye Movement Desensitization and Reprocessing (EMDR): 	Protocol, Empirical Status, and Conceptual Issues. </a:t>
            </a:r>
            <a:r>
              <a:rPr lang="en-GB" sz="2000" i="1" dirty="0">
                <a:latin typeface="Arial" panose="020B0604020202020204" pitchFamily="34" charset="0"/>
                <a:cs typeface="Arial" panose="020B0604020202020204" pitchFamily="34" charset="0"/>
              </a:rPr>
              <a:t>Journal of Anxiety 	Disorders, 1-2</a:t>
            </a:r>
            <a:r>
              <a:rPr lang="en-GB" sz="2000" dirty="0">
                <a:latin typeface="Arial" panose="020B0604020202020204" pitchFamily="34" charset="0"/>
                <a:cs typeface="Arial" panose="020B0604020202020204" pitchFamily="34" charset="0"/>
              </a:rPr>
              <a:t>(13). 69-85.</a:t>
            </a:r>
          </a:p>
          <a:p>
            <a:pPr marL="0" indent="0">
              <a:buNone/>
            </a:pPr>
            <a:r>
              <a:rPr lang="en-GB" sz="2000" dirty="0">
                <a:latin typeface="Arial" panose="020B0604020202020204" pitchFamily="34" charset="0"/>
                <a:cs typeface="Arial" panose="020B0604020202020204" pitchFamily="34" charset="0"/>
              </a:rPr>
              <a:t>Hartholt, A., Rizzo, A. (2014, June 2). </a:t>
            </a:r>
            <a:r>
              <a:rPr lang="en-GB" sz="2000" i="1" dirty="0">
                <a:latin typeface="Arial" panose="020B0604020202020204" pitchFamily="34" charset="0"/>
                <a:cs typeface="Arial" panose="020B0604020202020204" pitchFamily="34" charset="0"/>
              </a:rPr>
              <a:t>Bravemind: Virtual Reality Exposure 	Therapy.</a:t>
            </a:r>
            <a:r>
              <a:rPr lang="en-GB" sz="2000" dirty="0">
                <a:latin typeface="Arial" panose="020B0604020202020204" pitchFamily="34" charset="0"/>
                <a:cs typeface="Arial" panose="020B0604020202020204" pitchFamily="34" charset="0"/>
              </a:rPr>
              <a:t> Retrieved from http://ict.usc.edu/prototypes/pts/</a:t>
            </a: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Merckelbach, H., Muris, P. (1995. Treating Spider Phobia with Eye-Movement 	Desensitization and Reprocessing: Two Case Reports. </a:t>
            </a:r>
            <a:r>
              <a:rPr lang="en-GB" sz="2000" i="1" dirty="0">
                <a:latin typeface="Arial" panose="020B0604020202020204" pitchFamily="34" charset="0"/>
                <a:cs typeface="Arial" panose="020B0604020202020204" pitchFamily="34" charset="0"/>
              </a:rPr>
              <a:t>Journal of 	Anxiety Disorders, 5</a:t>
            </a:r>
            <a:r>
              <a:rPr lang="en-GB" sz="2000" dirty="0">
                <a:latin typeface="Arial" panose="020B0604020202020204" pitchFamily="34" charset="0"/>
                <a:cs typeface="Arial" panose="020B0604020202020204" pitchFamily="34" charset="0"/>
              </a:rPr>
              <a:t>(9). 439-449.</a:t>
            </a:r>
          </a:p>
          <a:p>
            <a:pPr marL="0" indent="0">
              <a:buNone/>
            </a:pPr>
            <a:r>
              <a:rPr lang="en-GB" sz="2000" dirty="0">
                <a:latin typeface="Arial" panose="020B0604020202020204" pitchFamily="34" charset="0"/>
                <a:cs typeface="Arial" panose="020B0604020202020204" pitchFamily="34" charset="0"/>
              </a:rPr>
              <a:t>NHS. (2016, January 14). </a:t>
            </a:r>
            <a:r>
              <a:rPr lang="en-GB" sz="2000" i="1" dirty="0">
                <a:latin typeface="Arial" panose="020B0604020202020204" pitchFamily="34" charset="0"/>
                <a:cs typeface="Arial" panose="020B0604020202020204" pitchFamily="34" charset="0"/>
              </a:rPr>
              <a:t>Phobias</a:t>
            </a:r>
            <a:r>
              <a:rPr lang="en-GB" sz="2000" dirty="0">
                <a:latin typeface="Arial" panose="020B0604020202020204" pitchFamily="34" charset="0"/>
                <a:cs typeface="Arial" panose="020B0604020202020204" pitchFamily="34" charset="0"/>
              </a:rPr>
              <a:t>. Retrieved from 	https://www.nhs.uk/conditions/phobias/</a:t>
            </a:r>
          </a:p>
          <a:p>
            <a:pPr marL="0" indent="0">
              <a:buNone/>
            </a:pPr>
            <a:r>
              <a:rPr lang="en-GB" sz="2000" dirty="0">
                <a:latin typeface="Arial" panose="020B0604020202020204" pitchFamily="34" charset="0"/>
                <a:cs typeface="Arial" panose="020B0604020202020204" pitchFamily="34" charset="0"/>
              </a:rPr>
              <a:t>The Natural Therapy Centre. (2016, January 14). </a:t>
            </a:r>
            <a:r>
              <a:rPr lang="en-GB" sz="2000" i="1" dirty="0">
                <a:latin typeface="Arial" panose="020B0604020202020204" pitchFamily="34" charset="0"/>
                <a:cs typeface="Arial" panose="020B0604020202020204" pitchFamily="34" charset="0"/>
              </a:rPr>
              <a:t>EMDR.</a:t>
            </a:r>
            <a:r>
              <a:rPr lang="en-GB" sz="2000" dirty="0">
                <a:latin typeface="Arial" panose="020B0604020202020204" pitchFamily="34" charset="0"/>
                <a:cs typeface="Arial" panose="020B0604020202020204" pitchFamily="34" charset="0"/>
              </a:rPr>
              <a:t> Retrieved from 	https://www.the-naturaltherapycentre.co.uk/emdr/</a:t>
            </a:r>
          </a:p>
          <a:p>
            <a:pPr marL="0" indent="0">
              <a:buNone/>
            </a:pPr>
            <a:r>
              <a:rPr lang="en-GB" sz="2000" dirty="0">
                <a:latin typeface="Arial" panose="020B0604020202020204" pitchFamily="34" charset="0"/>
                <a:cs typeface="Arial" panose="020B0604020202020204" pitchFamily="34" charset="0"/>
              </a:rPr>
              <a:t>WebMD Medical Reference. (2017, August 17). </a:t>
            </a:r>
            <a:r>
              <a:rPr lang="en-GB" sz="2000" i="1" dirty="0">
                <a:latin typeface="Arial" panose="020B0604020202020204" pitchFamily="34" charset="0"/>
                <a:cs typeface="Arial" panose="020B0604020202020204" pitchFamily="34" charset="0"/>
              </a:rPr>
              <a:t>EMDR: Eye Movement 	Desensitization and Reprocessing.</a:t>
            </a:r>
            <a:r>
              <a:rPr lang="en-GB" sz="2000" dirty="0">
                <a:latin typeface="Arial" panose="020B0604020202020204" pitchFamily="34" charset="0"/>
                <a:cs typeface="Arial" panose="020B0604020202020204" pitchFamily="34" charset="0"/>
              </a:rPr>
              <a:t> Retrieved from 	https://www.webmd.com/mental-health/emdr-what-is-it#1</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17419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1076</TotalTime>
  <Words>1052</Words>
  <Application>Microsoft Office PowerPoint</Application>
  <PresentationFormat>Custom</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alisha chilcott</dc:creator>
  <cp:lastModifiedBy>alisha chilcott</cp:lastModifiedBy>
  <cp:revision>77</cp:revision>
  <dcterms:created xsi:type="dcterms:W3CDTF">2018-02-07T16:41:30Z</dcterms:created>
  <dcterms:modified xsi:type="dcterms:W3CDTF">2018-03-03T20:51:45Z</dcterms:modified>
</cp:coreProperties>
</file>