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44" d="100"/>
          <a:sy n="44" d="100"/>
        </p:scale>
        <p:origin x="72"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5/15/2018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5/15/2018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5/15/2018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5/15/2018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5/15/2018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5/15/2018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5/15/2018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5/15/2018</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5/15/2018</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5/15/2018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5/15/2018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5/15/2018</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0ABB7-A018-419C-9CD6-14CFFC1CFEAE}"/>
              </a:ext>
            </a:extLst>
          </p:cNvPr>
          <p:cNvSpPr>
            <a:spLocks noGrp="1"/>
          </p:cNvSpPr>
          <p:nvPr>
            <p:ph type="ctrTitle"/>
          </p:nvPr>
        </p:nvSpPr>
        <p:spPr>
          <a:xfrm>
            <a:off x="1600200" y="1219200"/>
            <a:ext cx="8991600" cy="2610678"/>
          </a:xfrm>
        </p:spPr>
        <p:txBody>
          <a:bodyPr>
            <a:normAutofit fontScale="90000"/>
          </a:bodyPr>
          <a:lstStyle/>
          <a:p>
            <a:pPr>
              <a:lnSpc>
                <a:spcPct val="100000"/>
              </a:lnSpc>
            </a:pPr>
            <a:r>
              <a:rPr lang="en-GB" sz="4400" i="1" dirty="0"/>
              <a:t>Do birds of a feather flock together or do opposites attract? </a:t>
            </a:r>
            <a:br>
              <a:rPr lang="en-GB" i="1" dirty="0"/>
            </a:br>
            <a:endParaRPr lang="en-GB" sz="1600" dirty="0"/>
          </a:p>
        </p:txBody>
      </p:sp>
      <p:sp>
        <p:nvSpPr>
          <p:cNvPr id="3" name="Subtitle 2">
            <a:extLst>
              <a:ext uri="{FF2B5EF4-FFF2-40B4-BE49-F238E27FC236}">
                <a16:creationId xmlns:a16="http://schemas.microsoft.com/office/drawing/2014/main" id="{F40A0E3F-6D64-40C2-B1EA-4F9CC30E7AD0}"/>
              </a:ext>
            </a:extLst>
          </p:cNvPr>
          <p:cNvSpPr>
            <a:spLocks noGrp="1"/>
          </p:cNvSpPr>
          <p:nvPr>
            <p:ph type="subTitle" idx="1"/>
          </p:nvPr>
        </p:nvSpPr>
        <p:spPr>
          <a:xfrm>
            <a:off x="2695194" y="4184073"/>
            <a:ext cx="6801612" cy="1274617"/>
          </a:xfrm>
        </p:spPr>
        <p:txBody>
          <a:bodyPr/>
          <a:lstStyle/>
          <a:p>
            <a:r>
              <a:rPr lang="en-GB" dirty="0" err="1"/>
              <a:t>Alys</a:t>
            </a:r>
            <a:r>
              <a:rPr lang="en-GB" dirty="0"/>
              <a:t> Lewis,  Laura </a:t>
            </a:r>
            <a:r>
              <a:rPr lang="en-GB" dirty="0" err="1"/>
              <a:t>Boyling</a:t>
            </a:r>
            <a:r>
              <a:rPr lang="en-GB" dirty="0"/>
              <a:t>,  Rosie Hemming </a:t>
            </a:r>
          </a:p>
          <a:p>
            <a:r>
              <a:rPr lang="en-GB" dirty="0"/>
              <a:t>Social and Developmental Psychology</a:t>
            </a:r>
            <a:br>
              <a:rPr lang="en-GB" dirty="0"/>
            </a:br>
            <a:r>
              <a:rPr lang="en-GB" dirty="0"/>
              <a:t>group presentation, SSAP4002</a:t>
            </a:r>
          </a:p>
        </p:txBody>
      </p:sp>
    </p:spTree>
    <p:extLst>
      <p:ext uri="{BB962C8B-B14F-4D97-AF65-F5344CB8AC3E}">
        <p14:creationId xmlns:p14="http://schemas.microsoft.com/office/powerpoint/2010/main" val="1344001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FAEA17-9AA0-4FA0-ABA5-905DAC5ED59C}"/>
              </a:ext>
            </a:extLst>
          </p:cNvPr>
          <p:cNvSpPr>
            <a:spLocks noGrp="1"/>
          </p:cNvSpPr>
          <p:nvPr>
            <p:ph type="ctrTitle"/>
          </p:nvPr>
        </p:nvSpPr>
        <p:spPr>
          <a:xfrm>
            <a:off x="2920447" y="867334"/>
            <a:ext cx="6033053" cy="822960"/>
          </a:xfrm>
        </p:spPr>
        <p:txBody>
          <a:bodyPr>
            <a:normAutofit fontScale="90000"/>
          </a:bodyPr>
          <a:lstStyle/>
          <a:p>
            <a:r>
              <a:rPr lang="en-GB" dirty="0"/>
              <a:t>Introduction</a:t>
            </a:r>
          </a:p>
        </p:txBody>
      </p:sp>
      <p:sp>
        <p:nvSpPr>
          <p:cNvPr id="5" name="Subtitle 4">
            <a:extLst>
              <a:ext uri="{FF2B5EF4-FFF2-40B4-BE49-F238E27FC236}">
                <a16:creationId xmlns:a16="http://schemas.microsoft.com/office/drawing/2014/main" id="{F301DED2-B5B3-4470-A50C-4390D4D27957}"/>
              </a:ext>
            </a:extLst>
          </p:cNvPr>
          <p:cNvSpPr>
            <a:spLocks noGrp="1"/>
          </p:cNvSpPr>
          <p:nvPr>
            <p:ph type="subTitle" idx="1"/>
          </p:nvPr>
        </p:nvSpPr>
        <p:spPr>
          <a:xfrm>
            <a:off x="2242457" y="2203174"/>
            <a:ext cx="7315200" cy="3787492"/>
          </a:xfrm>
          <a:solidFill>
            <a:schemeClr val="tx1">
              <a:lumMod val="95000"/>
            </a:schemeClr>
          </a:solidFill>
          <a:ln>
            <a:solidFill>
              <a:schemeClr val="bg1"/>
            </a:solidFill>
          </a:ln>
        </p:spPr>
        <p:txBody>
          <a:bodyPr>
            <a:normAutofit/>
          </a:bodyPr>
          <a:lstStyle/>
          <a:p>
            <a:pPr>
              <a:lnSpc>
                <a:spcPct val="150000"/>
              </a:lnSpc>
            </a:pPr>
            <a:r>
              <a:rPr lang="en-GB" sz="1700" dirty="0">
                <a:solidFill>
                  <a:schemeClr val="bg1"/>
                </a:solidFill>
              </a:rPr>
              <a:t>This presentation is going to explore the argument of whether birds of a feather flock together, or whether opposites attract.  </a:t>
            </a:r>
          </a:p>
          <a:p>
            <a:pPr>
              <a:lnSpc>
                <a:spcPct val="150000"/>
              </a:lnSpc>
            </a:pPr>
            <a:r>
              <a:rPr lang="en-GB" sz="1700" dirty="0">
                <a:solidFill>
                  <a:schemeClr val="bg1"/>
                </a:solidFill>
              </a:rPr>
              <a:t>It will also explore psychological explanations of relationship formation and affiliation. </a:t>
            </a:r>
          </a:p>
          <a:p>
            <a:pPr>
              <a:lnSpc>
                <a:spcPct val="150000"/>
              </a:lnSpc>
            </a:pPr>
            <a:r>
              <a:rPr lang="en-GB" sz="1700" dirty="0">
                <a:solidFill>
                  <a:schemeClr val="bg1"/>
                </a:solidFill>
              </a:rPr>
              <a:t>In relation to birds of a feather, these psychological explanations will include the propinquity effect, reciprocal liking and the matching hypothesis and in relation to opposites attract, social exchange theory, social biological reasoning and many other psychological explanations will be discussed.</a:t>
            </a:r>
            <a:endParaRPr lang="en-GB" dirty="0"/>
          </a:p>
        </p:txBody>
      </p:sp>
    </p:spTree>
    <p:extLst>
      <p:ext uri="{BB962C8B-B14F-4D97-AF65-F5344CB8AC3E}">
        <p14:creationId xmlns:p14="http://schemas.microsoft.com/office/powerpoint/2010/main" val="9624575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7D3A4E0-C908-4EA9-ABDF-E82AD6BDE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B81A0DED-B1EC-4B1B-BFDB-3E83B82063B1}"/>
              </a:ext>
            </a:extLst>
          </p:cNvPr>
          <p:cNvSpPr>
            <a:spLocks noGrp="1"/>
          </p:cNvSpPr>
          <p:nvPr>
            <p:ph type="ctrTitle"/>
          </p:nvPr>
        </p:nvSpPr>
        <p:spPr>
          <a:xfrm>
            <a:off x="2246213" y="724830"/>
            <a:ext cx="7699573" cy="1145392"/>
          </a:xfrm>
        </p:spPr>
        <p:txBody>
          <a:bodyPr>
            <a:normAutofit/>
          </a:bodyPr>
          <a:lstStyle/>
          <a:p>
            <a:r>
              <a:rPr lang="en-GB" dirty="0"/>
              <a:t>The propinquity effect</a:t>
            </a:r>
          </a:p>
        </p:txBody>
      </p:sp>
      <p:sp>
        <p:nvSpPr>
          <p:cNvPr id="6" name="TextBox 5">
            <a:extLst>
              <a:ext uri="{FF2B5EF4-FFF2-40B4-BE49-F238E27FC236}">
                <a16:creationId xmlns:a16="http://schemas.microsoft.com/office/drawing/2014/main" id="{1735665E-429C-4019-AF2C-7027E81D7B1B}"/>
              </a:ext>
            </a:extLst>
          </p:cNvPr>
          <p:cNvSpPr txBox="1"/>
          <p:nvPr/>
        </p:nvSpPr>
        <p:spPr>
          <a:xfrm>
            <a:off x="954157" y="2166730"/>
            <a:ext cx="4906870" cy="3493264"/>
          </a:xfrm>
          <a:prstGeom prst="rect">
            <a:avLst/>
          </a:prstGeom>
          <a:solidFill>
            <a:schemeClr val="tx1">
              <a:lumMod val="95000"/>
            </a:schemeClr>
          </a:solidFill>
          <a:ln>
            <a:solidFill>
              <a:schemeClr val="bg1"/>
            </a:solidFill>
          </a:ln>
        </p:spPr>
        <p:txBody>
          <a:bodyPr wrap="square" rtlCol="0">
            <a:spAutoFit/>
          </a:bodyPr>
          <a:lstStyle/>
          <a:p>
            <a:pPr marL="285750" indent="-285750">
              <a:buFont typeface="Arial" panose="020B0604020202020204" pitchFamily="34" charset="0"/>
              <a:buChar char="•"/>
            </a:pPr>
            <a:r>
              <a:rPr lang="en-GB" sz="1700" dirty="0">
                <a:solidFill>
                  <a:schemeClr val="bg1"/>
                </a:solidFill>
              </a:rPr>
              <a:t>Propinquity, or otherwise known as proximity, is the minimum requirement needed for attraction. </a:t>
            </a:r>
          </a:p>
          <a:p>
            <a:pPr marL="285750" indent="-285750">
              <a:buFont typeface="Arial" panose="020B0604020202020204" pitchFamily="34" charset="0"/>
              <a:buChar char="•"/>
            </a:pPr>
            <a:r>
              <a:rPr lang="en-GB" sz="1700" dirty="0">
                <a:solidFill>
                  <a:schemeClr val="bg1"/>
                </a:solidFill>
              </a:rPr>
              <a:t>The propinquity effect, originally produced by Festinger, 1950,  is the tendency for people to form friendships or relationships with the people they see often, therefore forming a bond. </a:t>
            </a:r>
          </a:p>
          <a:p>
            <a:pPr marL="285750" indent="-285750">
              <a:buFont typeface="Arial" panose="020B0604020202020204" pitchFamily="34" charset="0"/>
              <a:buChar char="•"/>
            </a:pPr>
            <a:r>
              <a:rPr lang="en-GB" sz="1700" dirty="0">
                <a:solidFill>
                  <a:schemeClr val="bg1"/>
                </a:solidFill>
              </a:rPr>
              <a:t>Festinger, 1950, looked at university students and their friendship patterns. </a:t>
            </a:r>
          </a:p>
          <a:p>
            <a:pPr marL="285750" indent="-285750">
              <a:buFont typeface="Arial" panose="020B0604020202020204" pitchFamily="34" charset="0"/>
              <a:buChar char="•"/>
            </a:pPr>
            <a:r>
              <a:rPr lang="en-GB" sz="1700" dirty="0">
                <a:solidFill>
                  <a:schemeClr val="bg1"/>
                </a:solidFill>
              </a:rPr>
              <a:t>The </a:t>
            </a:r>
            <a:r>
              <a:rPr lang="en-GB" sz="1700">
                <a:solidFill>
                  <a:schemeClr val="bg1"/>
                </a:solidFill>
              </a:rPr>
              <a:t>study showed </a:t>
            </a:r>
            <a:r>
              <a:rPr lang="en-GB" sz="1700" dirty="0">
                <a:solidFill>
                  <a:schemeClr val="bg1"/>
                </a:solidFill>
              </a:rPr>
              <a:t>that the students were more friendly with who they lived next door to, next most friendly with the students who lived two doors down and least friendly with the students who lived at the end of the corridor. </a:t>
            </a:r>
          </a:p>
        </p:txBody>
      </p:sp>
      <p:sp>
        <p:nvSpPr>
          <p:cNvPr id="7" name="TextBox 6">
            <a:extLst>
              <a:ext uri="{FF2B5EF4-FFF2-40B4-BE49-F238E27FC236}">
                <a16:creationId xmlns:a16="http://schemas.microsoft.com/office/drawing/2014/main" id="{391526C2-2D2C-4291-AC34-EF802A877990}"/>
              </a:ext>
            </a:extLst>
          </p:cNvPr>
          <p:cNvSpPr txBox="1"/>
          <p:nvPr/>
        </p:nvSpPr>
        <p:spPr>
          <a:xfrm>
            <a:off x="6357937" y="2166730"/>
            <a:ext cx="4879906" cy="2446824"/>
          </a:xfrm>
          <a:prstGeom prst="rect">
            <a:avLst/>
          </a:prstGeom>
          <a:solidFill>
            <a:schemeClr val="accent2"/>
          </a:solidFill>
          <a:ln>
            <a:solidFill>
              <a:schemeClr val="bg1"/>
            </a:solidFill>
          </a:ln>
        </p:spPr>
        <p:txBody>
          <a:bodyPr wrap="square" rtlCol="0">
            <a:spAutoFit/>
          </a:bodyPr>
          <a:lstStyle/>
          <a:p>
            <a:pPr marL="285750" indent="-285750">
              <a:buFont typeface="Arial" panose="020B0604020202020204" pitchFamily="34" charset="0"/>
              <a:buChar char="•"/>
            </a:pPr>
            <a:r>
              <a:rPr lang="en-GB" sz="1700" dirty="0"/>
              <a:t>As cited by Gross, 2015, propinquity increases the opportunity for exposure, and in turn, increases familiarity. </a:t>
            </a:r>
          </a:p>
          <a:p>
            <a:pPr marL="285750" indent="-285750">
              <a:buFont typeface="Arial" panose="020B0604020202020204" pitchFamily="34" charset="0"/>
              <a:buChar char="•"/>
            </a:pPr>
            <a:r>
              <a:rPr lang="en-GB" sz="1700" dirty="0"/>
              <a:t>Research conducted by Norton, Frost and </a:t>
            </a:r>
            <a:r>
              <a:rPr lang="en-GB" sz="1700" dirty="0" err="1"/>
              <a:t>Ariely</a:t>
            </a:r>
            <a:r>
              <a:rPr lang="en-GB" sz="1700" dirty="0"/>
              <a:t>, 2007, challenged the assumption that familiarity influences attraction. </a:t>
            </a:r>
          </a:p>
          <a:p>
            <a:pPr marL="285750" indent="-285750">
              <a:buFont typeface="Arial" panose="020B0604020202020204" pitchFamily="34" charset="0"/>
              <a:buChar char="•"/>
            </a:pPr>
            <a:r>
              <a:rPr lang="en-GB" sz="1700" dirty="0"/>
              <a:t>Their results did not support this assumption and this lead to more research being conducted.(</a:t>
            </a:r>
            <a:r>
              <a:rPr lang="en-GB" sz="1700" dirty="0" err="1"/>
              <a:t>Ries</a:t>
            </a:r>
            <a:r>
              <a:rPr lang="en-GB" sz="1700" dirty="0"/>
              <a:t>  et al, 2011). </a:t>
            </a:r>
          </a:p>
        </p:txBody>
      </p:sp>
      <p:pic>
        <p:nvPicPr>
          <p:cNvPr id="1026" name="Picture 2" descr="Image result for relationship clipart">
            <a:extLst>
              <a:ext uri="{FF2B5EF4-FFF2-40B4-BE49-F238E27FC236}">
                <a16:creationId xmlns:a16="http://schemas.microsoft.com/office/drawing/2014/main" id="{56026783-95BD-4A31-8B4A-F22A58929F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4874181"/>
            <a:ext cx="3810000" cy="1571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0645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7D3A4E0-C908-4EA9-ABDF-E82AD6BDE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62365232-FA7C-425A-92A2-2643D3AB90B7}"/>
              </a:ext>
            </a:extLst>
          </p:cNvPr>
          <p:cNvSpPr>
            <a:spLocks noGrp="1"/>
          </p:cNvSpPr>
          <p:nvPr>
            <p:ph type="ctrTitle"/>
          </p:nvPr>
        </p:nvSpPr>
        <p:spPr>
          <a:xfrm>
            <a:off x="2289343" y="724830"/>
            <a:ext cx="7613314" cy="1203983"/>
          </a:xfrm>
        </p:spPr>
        <p:txBody>
          <a:bodyPr>
            <a:normAutofit/>
          </a:bodyPr>
          <a:lstStyle/>
          <a:p>
            <a:r>
              <a:rPr lang="en-GB" dirty="0"/>
              <a:t>Reciprocal liking</a:t>
            </a:r>
          </a:p>
        </p:txBody>
      </p:sp>
      <p:sp>
        <p:nvSpPr>
          <p:cNvPr id="8" name="TextBox 7">
            <a:extLst>
              <a:ext uri="{FF2B5EF4-FFF2-40B4-BE49-F238E27FC236}">
                <a16:creationId xmlns:a16="http://schemas.microsoft.com/office/drawing/2014/main" id="{287F4D6A-ED56-4AC6-9D29-ACE63EFE33B0}"/>
              </a:ext>
            </a:extLst>
          </p:cNvPr>
          <p:cNvSpPr txBox="1"/>
          <p:nvPr/>
        </p:nvSpPr>
        <p:spPr>
          <a:xfrm>
            <a:off x="1066801" y="2200275"/>
            <a:ext cx="4762500" cy="2970044"/>
          </a:xfrm>
          <a:prstGeom prst="rect">
            <a:avLst/>
          </a:prstGeom>
          <a:solidFill>
            <a:schemeClr val="tx1">
              <a:lumMod val="95000"/>
            </a:schemeClr>
          </a:solidFill>
          <a:ln>
            <a:solidFill>
              <a:schemeClr val="bg1"/>
            </a:solidFill>
          </a:ln>
        </p:spPr>
        <p:txBody>
          <a:bodyPr wrap="square" rtlCol="0">
            <a:spAutoFit/>
          </a:bodyPr>
          <a:lstStyle/>
          <a:p>
            <a:pPr marL="285750" indent="-285750">
              <a:buFont typeface="Arial" panose="020B0604020202020204" pitchFamily="34" charset="0"/>
              <a:buChar char="•"/>
            </a:pPr>
            <a:r>
              <a:rPr lang="en-GB" sz="1700" dirty="0">
                <a:solidFill>
                  <a:schemeClr val="bg1"/>
                </a:solidFill>
              </a:rPr>
              <a:t>Reciprocal liking is a psychological term used to explain how individuals tend to like people more who also like them. (Lowe, 1970). </a:t>
            </a:r>
          </a:p>
          <a:p>
            <a:pPr marL="285750" indent="-285750">
              <a:buFont typeface="Arial" panose="020B0604020202020204" pitchFamily="34" charset="0"/>
              <a:buChar char="•"/>
            </a:pPr>
            <a:r>
              <a:rPr lang="en-GB" sz="1700" dirty="0">
                <a:solidFill>
                  <a:schemeClr val="bg1"/>
                </a:solidFill>
              </a:rPr>
              <a:t>It explains that individuals will feel better about themselves, knowing that they are likable and enjoy being with people who give them positive ideas of themselves. </a:t>
            </a:r>
          </a:p>
          <a:p>
            <a:pPr marL="285750" indent="-285750">
              <a:buFont typeface="Arial" panose="020B0604020202020204" pitchFamily="34" charset="0"/>
              <a:buChar char="•"/>
            </a:pPr>
            <a:r>
              <a:rPr lang="en-GB" sz="1700" dirty="0">
                <a:solidFill>
                  <a:schemeClr val="bg1"/>
                </a:solidFill>
              </a:rPr>
              <a:t>It is the belief that when an individual likes a person, it can override influential factors and can positively influence our feelings to other people.</a:t>
            </a:r>
          </a:p>
          <a:p>
            <a:r>
              <a:rPr lang="en-GB" sz="1700" dirty="0">
                <a:solidFill>
                  <a:schemeClr val="bg1"/>
                </a:solidFill>
              </a:rPr>
              <a:t> </a:t>
            </a:r>
          </a:p>
        </p:txBody>
      </p:sp>
      <p:sp>
        <p:nvSpPr>
          <p:cNvPr id="9" name="TextBox 8">
            <a:extLst>
              <a:ext uri="{FF2B5EF4-FFF2-40B4-BE49-F238E27FC236}">
                <a16:creationId xmlns:a16="http://schemas.microsoft.com/office/drawing/2014/main" id="{824F36F8-30A7-4665-84B0-4FDF23D81920}"/>
              </a:ext>
            </a:extLst>
          </p:cNvPr>
          <p:cNvSpPr txBox="1"/>
          <p:nvPr/>
        </p:nvSpPr>
        <p:spPr>
          <a:xfrm>
            <a:off x="6357938" y="2200275"/>
            <a:ext cx="4767261" cy="2446824"/>
          </a:xfrm>
          <a:prstGeom prst="rect">
            <a:avLst/>
          </a:prstGeom>
          <a:solidFill>
            <a:schemeClr val="accent2"/>
          </a:solidFill>
          <a:ln>
            <a:solidFill>
              <a:schemeClr val="bg1"/>
            </a:solidFill>
          </a:ln>
        </p:spPr>
        <p:txBody>
          <a:bodyPr wrap="square" rtlCol="0">
            <a:spAutoFit/>
          </a:bodyPr>
          <a:lstStyle/>
          <a:p>
            <a:pPr marL="285750" indent="-285750">
              <a:buFont typeface="Arial" panose="020B0604020202020204" pitchFamily="34" charset="0"/>
              <a:buChar char="•"/>
            </a:pPr>
            <a:r>
              <a:rPr lang="en-GB" sz="1700" dirty="0"/>
              <a:t>A study was conducted by Gold, </a:t>
            </a:r>
            <a:r>
              <a:rPr lang="en-GB" sz="1700" dirty="0" err="1"/>
              <a:t>Ryckman</a:t>
            </a:r>
            <a:r>
              <a:rPr lang="en-GB" sz="1700" dirty="0"/>
              <a:t> and Mosely (1984) to look at the effect reciprocal liking has on attractiveness. </a:t>
            </a:r>
          </a:p>
          <a:p>
            <a:pPr marL="285750" indent="-285750">
              <a:buFont typeface="Arial" panose="020B0604020202020204" pitchFamily="34" charset="0"/>
              <a:buChar char="•"/>
            </a:pPr>
            <a:r>
              <a:rPr lang="en-GB" sz="1700" dirty="0"/>
              <a:t>They found that the women expressed interest towards the men as they kept eye contact, leant towards them and listened to them. </a:t>
            </a:r>
          </a:p>
          <a:p>
            <a:pPr marL="285750" indent="-285750">
              <a:buFont typeface="Arial" panose="020B0604020202020204" pitchFamily="34" charset="0"/>
              <a:buChar char="•"/>
            </a:pPr>
            <a:r>
              <a:rPr lang="en-GB" sz="1700" dirty="0"/>
              <a:t>This resulted in the men expressing a greater liking for the women, even when disagreements were made. </a:t>
            </a:r>
          </a:p>
        </p:txBody>
      </p:sp>
      <p:pic>
        <p:nvPicPr>
          <p:cNvPr id="2050" name="Picture 2" descr="Image result for you scratch my back i'll scratch yours">
            <a:extLst>
              <a:ext uri="{FF2B5EF4-FFF2-40B4-BE49-F238E27FC236}">
                <a16:creationId xmlns:a16="http://schemas.microsoft.com/office/drawing/2014/main" id="{A3BA9587-A2F2-4C71-A941-3BDD7291BC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9200" y="4994366"/>
            <a:ext cx="4144736" cy="1516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9315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A46EA9E-EDDC-409A-85C7-F653A8FC3F1B}"/>
              </a:ext>
            </a:extLst>
          </p:cNvPr>
          <p:cNvSpPr>
            <a:spLocks noGrp="1"/>
          </p:cNvSpPr>
          <p:nvPr>
            <p:ph type="ctrTitle"/>
          </p:nvPr>
        </p:nvSpPr>
        <p:spPr>
          <a:xfrm>
            <a:off x="3021806" y="488452"/>
            <a:ext cx="6148387" cy="1040310"/>
          </a:xfrm>
        </p:spPr>
        <p:txBody>
          <a:bodyPr/>
          <a:lstStyle/>
          <a:p>
            <a:r>
              <a:rPr lang="en-GB" dirty="0"/>
              <a:t>References </a:t>
            </a:r>
          </a:p>
        </p:txBody>
      </p:sp>
      <p:sp>
        <p:nvSpPr>
          <p:cNvPr id="5" name="Subtitle 4">
            <a:extLst>
              <a:ext uri="{FF2B5EF4-FFF2-40B4-BE49-F238E27FC236}">
                <a16:creationId xmlns:a16="http://schemas.microsoft.com/office/drawing/2014/main" id="{76BF1E1B-17E7-412D-B86F-A344F5EE460C}"/>
              </a:ext>
            </a:extLst>
          </p:cNvPr>
          <p:cNvSpPr>
            <a:spLocks noGrp="1"/>
          </p:cNvSpPr>
          <p:nvPr>
            <p:ph type="subTitle" idx="1"/>
          </p:nvPr>
        </p:nvSpPr>
        <p:spPr>
          <a:xfrm>
            <a:off x="1937658" y="1880806"/>
            <a:ext cx="8186056" cy="3910393"/>
          </a:xfrm>
          <a:solidFill>
            <a:schemeClr val="tx1">
              <a:lumMod val="95000"/>
            </a:schemeClr>
          </a:solidFill>
          <a:ln>
            <a:solidFill>
              <a:schemeClr val="bg1"/>
            </a:solidFill>
          </a:ln>
        </p:spPr>
        <p:txBody>
          <a:bodyPr>
            <a:normAutofit/>
          </a:bodyPr>
          <a:lstStyle/>
          <a:p>
            <a:pPr marL="285750" indent="-285750" algn="l">
              <a:buFont typeface="Arial" panose="020B0604020202020204" pitchFamily="34" charset="0"/>
              <a:buChar char="•"/>
            </a:pPr>
            <a:r>
              <a:rPr lang="en-GB" sz="1700" dirty="0">
                <a:solidFill>
                  <a:schemeClr val="bg1"/>
                </a:solidFill>
              </a:rPr>
              <a:t>Gross, R. (2015). </a:t>
            </a:r>
            <a:r>
              <a:rPr lang="en-GB" sz="1700" i="1" dirty="0">
                <a:solidFill>
                  <a:schemeClr val="bg1"/>
                </a:solidFill>
              </a:rPr>
              <a:t>Psychology: The science of mind and behaviour. </a:t>
            </a:r>
            <a:r>
              <a:rPr lang="en-GB" sz="1700" dirty="0">
                <a:solidFill>
                  <a:schemeClr val="bg1"/>
                </a:solidFill>
              </a:rPr>
              <a:t>(7ed). (pp 469) UK: Hodder Education.</a:t>
            </a:r>
          </a:p>
          <a:p>
            <a:pPr marL="285750" indent="-285750" algn="l">
              <a:buFont typeface="Arial" panose="020B0604020202020204" pitchFamily="34" charset="0"/>
              <a:buChar char="•"/>
            </a:pPr>
            <a:r>
              <a:rPr lang="en-GB" sz="1700" dirty="0">
                <a:solidFill>
                  <a:schemeClr val="bg1"/>
                </a:solidFill>
              </a:rPr>
              <a:t>Reis, H. T., </a:t>
            </a:r>
            <a:r>
              <a:rPr lang="en-GB" sz="1700" dirty="0" err="1">
                <a:solidFill>
                  <a:schemeClr val="bg1"/>
                </a:solidFill>
              </a:rPr>
              <a:t>Maniaci</a:t>
            </a:r>
            <a:r>
              <a:rPr lang="en-GB" sz="1700" dirty="0">
                <a:solidFill>
                  <a:schemeClr val="bg1"/>
                </a:solidFill>
              </a:rPr>
              <a:t>, M. R., </a:t>
            </a:r>
            <a:r>
              <a:rPr lang="en-GB" sz="1700" dirty="0" err="1">
                <a:solidFill>
                  <a:schemeClr val="bg1"/>
                </a:solidFill>
              </a:rPr>
              <a:t>Caprariello</a:t>
            </a:r>
            <a:r>
              <a:rPr lang="en-GB" sz="1700" dirty="0">
                <a:solidFill>
                  <a:schemeClr val="bg1"/>
                </a:solidFill>
              </a:rPr>
              <a:t>, P. A., Eastwick, P. W., &amp; Finkel, E. J. (2011). Familiarity does indeed promote attraction in live interaction. </a:t>
            </a:r>
            <a:r>
              <a:rPr lang="en-GB" sz="1700" i="1" dirty="0">
                <a:solidFill>
                  <a:schemeClr val="bg1"/>
                </a:solidFill>
              </a:rPr>
              <a:t>Journal of personality and social psychology</a:t>
            </a:r>
            <a:r>
              <a:rPr lang="en-GB" sz="1700" dirty="0">
                <a:solidFill>
                  <a:schemeClr val="bg1"/>
                </a:solidFill>
              </a:rPr>
              <a:t>, </a:t>
            </a:r>
            <a:r>
              <a:rPr lang="en-GB" sz="1700" i="1" dirty="0">
                <a:solidFill>
                  <a:schemeClr val="bg1"/>
                </a:solidFill>
              </a:rPr>
              <a:t>101</a:t>
            </a:r>
            <a:r>
              <a:rPr lang="en-GB" sz="1700" dirty="0">
                <a:solidFill>
                  <a:schemeClr val="bg1"/>
                </a:solidFill>
              </a:rPr>
              <a:t>(3), 557.</a:t>
            </a:r>
          </a:p>
          <a:p>
            <a:pPr marL="285750" indent="-285750" algn="l">
              <a:buFont typeface="Arial" panose="020B0604020202020204" pitchFamily="34" charset="0"/>
              <a:buChar char="•"/>
            </a:pPr>
            <a:r>
              <a:rPr lang="en-GB" sz="1700" dirty="0">
                <a:solidFill>
                  <a:schemeClr val="bg1"/>
                </a:solidFill>
              </a:rPr>
              <a:t>Lowe, C. A., &amp; Goldstein, J. W. (1970). Reciprocal liking and attributions of ability: Mediating effects of perceived intent and personal involvement. </a:t>
            </a:r>
            <a:r>
              <a:rPr lang="en-GB" sz="1700" i="1" dirty="0">
                <a:solidFill>
                  <a:schemeClr val="bg1"/>
                </a:solidFill>
              </a:rPr>
              <a:t>Journal of Personality and Social Psychology</a:t>
            </a:r>
            <a:r>
              <a:rPr lang="en-GB" sz="1700" dirty="0">
                <a:solidFill>
                  <a:schemeClr val="bg1"/>
                </a:solidFill>
              </a:rPr>
              <a:t>, </a:t>
            </a:r>
            <a:r>
              <a:rPr lang="en-GB" sz="1700" i="1" dirty="0">
                <a:solidFill>
                  <a:schemeClr val="bg1"/>
                </a:solidFill>
              </a:rPr>
              <a:t>16</a:t>
            </a:r>
            <a:r>
              <a:rPr lang="en-GB" sz="1700" dirty="0">
                <a:solidFill>
                  <a:schemeClr val="bg1"/>
                </a:solidFill>
              </a:rPr>
              <a:t>(2), 291.</a:t>
            </a:r>
          </a:p>
          <a:p>
            <a:pPr marL="285750" indent="-285750" algn="l">
              <a:buFont typeface="Arial" panose="020B0604020202020204" pitchFamily="34" charset="0"/>
              <a:buChar char="•"/>
            </a:pPr>
            <a:r>
              <a:rPr lang="en-GB" sz="1800" dirty="0">
                <a:solidFill>
                  <a:schemeClr val="bg1"/>
                </a:solidFill>
              </a:rPr>
              <a:t>Gold, J. A., </a:t>
            </a:r>
            <a:r>
              <a:rPr lang="en-GB" sz="1800" dirty="0" err="1">
                <a:solidFill>
                  <a:schemeClr val="bg1"/>
                </a:solidFill>
              </a:rPr>
              <a:t>Ryckman</a:t>
            </a:r>
            <a:r>
              <a:rPr lang="en-GB" sz="1800" dirty="0">
                <a:solidFill>
                  <a:schemeClr val="bg1"/>
                </a:solidFill>
              </a:rPr>
              <a:t>, R. M., &amp; Mosley, N. R. (1984). Romantic mood induction and attraction to a dissimilar other: Is love blind?. </a:t>
            </a:r>
            <a:r>
              <a:rPr lang="en-GB" sz="1800" i="1" dirty="0">
                <a:solidFill>
                  <a:schemeClr val="bg1"/>
                </a:solidFill>
              </a:rPr>
              <a:t>Personality and Social Psychology Bulletin</a:t>
            </a:r>
            <a:r>
              <a:rPr lang="en-GB" sz="1800" dirty="0">
                <a:solidFill>
                  <a:schemeClr val="bg1"/>
                </a:solidFill>
              </a:rPr>
              <a:t>, </a:t>
            </a:r>
            <a:r>
              <a:rPr lang="en-GB" sz="1800" i="1" dirty="0">
                <a:solidFill>
                  <a:schemeClr val="bg1"/>
                </a:solidFill>
              </a:rPr>
              <a:t>10</a:t>
            </a:r>
            <a:r>
              <a:rPr lang="en-GB" sz="1800" dirty="0">
                <a:solidFill>
                  <a:schemeClr val="bg1"/>
                </a:solidFill>
              </a:rPr>
              <a:t>(3), 358-368.</a:t>
            </a:r>
          </a:p>
          <a:p>
            <a:pPr marL="285750" indent="-285750" algn="l">
              <a:buFont typeface="Arial" panose="020B0604020202020204" pitchFamily="34" charset="0"/>
              <a:buChar char="•"/>
            </a:pPr>
            <a:r>
              <a:rPr lang="en-GB" sz="1800" dirty="0">
                <a:solidFill>
                  <a:schemeClr val="bg1"/>
                </a:solidFill>
              </a:rPr>
              <a:t>All images accessed by Google Images 2018. </a:t>
            </a:r>
          </a:p>
          <a:p>
            <a:pPr algn="l"/>
            <a:endParaRPr lang="en-GB" dirty="0"/>
          </a:p>
        </p:txBody>
      </p:sp>
    </p:spTree>
    <p:extLst>
      <p:ext uri="{BB962C8B-B14F-4D97-AF65-F5344CB8AC3E}">
        <p14:creationId xmlns:p14="http://schemas.microsoft.com/office/powerpoint/2010/main" val="2857474958"/>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TM10001115[[fn=Parcel]]</Template>
  <TotalTime>325</TotalTime>
  <Words>498</Words>
  <Application>Microsoft Office PowerPoint</Application>
  <PresentationFormat>Widescreen</PresentationFormat>
  <Paragraphs>29</Paragraphs>
  <Slides>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Gill Sans MT</vt:lpstr>
      <vt:lpstr>Parcel</vt:lpstr>
      <vt:lpstr>Do birds of a feather flock together or do opposites attract?  </vt:lpstr>
      <vt:lpstr>Introduction</vt:lpstr>
      <vt:lpstr>The propinquity effect</vt:lpstr>
      <vt:lpstr>Reciprocal liking</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 birds of a feather flock together or do opposites attract?</dc:title>
  <dc:creator>rosie hemming</dc:creator>
  <cp:lastModifiedBy>Laura Boyling</cp:lastModifiedBy>
  <cp:revision>22</cp:revision>
  <dcterms:created xsi:type="dcterms:W3CDTF">2018-05-09T11:43:53Z</dcterms:created>
  <dcterms:modified xsi:type="dcterms:W3CDTF">2018-05-15T20:29:56Z</dcterms:modified>
</cp:coreProperties>
</file>